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57"/>
  </p:notesMasterIdLst>
  <p:handoutMasterIdLst>
    <p:handoutMasterId r:id="rId58"/>
  </p:handoutMasterIdLst>
  <p:sldIdLst>
    <p:sldId id="256" r:id="rId2"/>
    <p:sldId id="318" r:id="rId3"/>
    <p:sldId id="319" r:id="rId4"/>
    <p:sldId id="258" r:id="rId5"/>
    <p:sldId id="285" r:id="rId6"/>
    <p:sldId id="286" r:id="rId7"/>
    <p:sldId id="287" r:id="rId8"/>
    <p:sldId id="288" r:id="rId9"/>
    <p:sldId id="289" r:id="rId10"/>
    <p:sldId id="260" r:id="rId11"/>
    <p:sldId id="326" r:id="rId12"/>
    <p:sldId id="290" r:id="rId13"/>
    <p:sldId id="327" r:id="rId14"/>
    <p:sldId id="261" r:id="rId15"/>
    <p:sldId id="292" r:id="rId16"/>
    <p:sldId id="262" r:id="rId17"/>
    <p:sldId id="263" r:id="rId18"/>
    <p:sldId id="293" r:id="rId19"/>
    <p:sldId id="264" r:id="rId20"/>
    <p:sldId id="323" r:id="rId21"/>
    <p:sldId id="325" r:id="rId22"/>
    <p:sldId id="297" r:id="rId23"/>
    <p:sldId id="298" r:id="rId24"/>
    <p:sldId id="301" r:id="rId25"/>
    <p:sldId id="266" r:id="rId26"/>
    <p:sldId id="302" r:id="rId27"/>
    <p:sldId id="267" r:id="rId28"/>
    <p:sldId id="304" r:id="rId29"/>
    <p:sldId id="306" r:id="rId30"/>
    <p:sldId id="269" r:id="rId31"/>
    <p:sldId id="270" r:id="rId32"/>
    <p:sldId id="308" r:id="rId33"/>
    <p:sldId id="307" r:id="rId34"/>
    <p:sldId id="271" r:id="rId35"/>
    <p:sldId id="309" r:id="rId36"/>
    <p:sldId id="310" r:id="rId37"/>
    <p:sldId id="272" r:id="rId38"/>
    <p:sldId id="273" r:id="rId39"/>
    <p:sldId id="274" r:id="rId40"/>
    <p:sldId id="275" r:id="rId41"/>
    <p:sldId id="276" r:id="rId42"/>
    <p:sldId id="277" r:id="rId43"/>
    <p:sldId id="316" r:id="rId44"/>
    <p:sldId id="324" r:id="rId45"/>
    <p:sldId id="278" r:id="rId46"/>
    <p:sldId id="279" r:id="rId47"/>
    <p:sldId id="280" r:id="rId48"/>
    <p:sldId id="281" r:id="rId49"/>
    <p:sldId id="282" r:id="rId50"/>
    <p:sldId id="328" r:id="rId51"/>
    <p:sldId id="329" r:id="rId52"/>
    <p:sldId id="330" r:id="rId53"/>
    <p:sldId id="331" r:id="rId54"/>
    <p:sldId id="332" r:id="rId55"/>
    <p:sldId id="322" r:id="rId5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CC"/>
    <a:srgbClr val="CC0000"/>
    <a:srgbClr val="008000"/>
    <a:srgbClr val="D5FF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416" y="31"/>
      </p:cViewPr>
      <p:guideLst>
        <p:guide orient="horz" pos="2160"/>
        <p:guide pos="2880"/>
      </p:guideLst>
    </p:cSldViewPr>
  </p:slideViewPr>
  <p:notesTextViewPr>
    <p:cViewPr>
      <p:scale>
        <a:sx n="100" d="100"/>
        <a:sy n="100" d="100"/>
      </p:scale>
      <p:origin x="0" y="0"/>
    </p:cViewPr>
  </p:notesTextViewPr>
  <p:notesViewPr>
    <p:cSldViewPr>
      <p:cViewPr varScale="1">
        <p:scale>
          <a:sx n="84" d="100"/>
          <a:sy n="84" d="100"/>
        </p:scale>
        <p:origin x="382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A9F45D3-B141-433B-9980-455404CECF58}" type="datetimeFigureOut">
              <a:rPr lang="zh-CN" altLang="en-US" smtClean="0"/>
              <a:t>2021-9-12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337792-9FF7-4156-84B1-F1ADBD9776C0}" type="slidenum">
              <a:rPr lang="zh-CN" altLang="en-US" smtClean="0"/>
              <a:t>‹#›</a:t>
            </a:fld>
            <a:endParaRPr lang="zh-CN" altLang="en-US"/>
          </a:p>
        </p:txBody>
      </p:sp>
    </p:spTree>
    <p:extLst>
      <p:ext uri="{BB962C8B-B14F-4D97-AF65-F5344CB8AC3E}">
        <p14:creationId xmlns:p14="http://schemas.microsoft.com/office/powerpoint/2010/main" val="1555471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819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573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819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819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E9108C0-7644-4F79-AA1A-FDF5A6382A12}" type="slidenum">
              <a:rPr lang="en-US" altLang="zh-CN"/>
              <a:pPr>
                <a:defRPr/>
              </a:pPr>
              <a:t>‹#›</a:t>
            </a:fld>
            <a:endParaRPr lang="en-US" altLang="zh-CN"/>
          </a:p>
        </p:txBody>
      </p:sp>
    </p:spTree>
    <p:extLst>
      <p:ext uri="{BB962C8B-B14F-4D97-AF65-F5344CB8AC3E}">
        <p14:creationId xmlns:p14="http://schemas.microsoft.com/office/powerpoint/2010/main" val="30524398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42791E8D-36DF-4AFD-8B41-DADE777A78AD}" type="slidenum">
              <a:rPr lang="en-US" altLang="zh-CN" smtClean="0"/>
              <a:pPr/>
              <a:t>1</a:t>
            </a:fld>
            <a:endParaRPr lang="en-US" altLang="zh-CN"/>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EB6F79B9-89D3-48E3-B029-8781B72C55C1}" type="slidenum">
              <a:rPr lang="en-US" altLang="zh-CN" smtClean="0"/>
              <a:pPr/>
              <a:t>10</a:t>
            </a:fld>
            <a:endParaRPr lang="en-US" altLang="zh-CN"/>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EB6F79B9-89D3-48E3-B029-8781B72C55C1}" type="slidenum">
              <a:rPr lang="en-US" altLang="zh-CN" smtClean="0"/>
              <a:pPr/>
              <a:t>11</a:t>
            </a:fld>
            <a:endParaRPr lang="en-US" altLang="zh-CN"/>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3761622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4B0265B3-3BE4-4138-98FD-7A7BCD0F430F}" type="slidenum">
              <a:rPr lang="en-US" altLang="zh-CN" smtClean="0"/>
              <a:pPr/>
              <a:t>12</a:t>
            </a:fld>
            <a:endParaRPr lang="en-US" altLang="zh-CN"/>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4B0265B3-3BE4-4138-98FD-7A7BCD0F430F}" type="slidenum">
              <a:rPr lang="en-US" altLang="zh-CN" smtClean="0"/>
              <a:pPr/>
              <a:t>13</a:t>
            </a:fld>
            <a:endParaRPr lang="en-US" altLang="zh-CN"/>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1671441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6FF71EA4-E3DB-4DFD-93CB-379242568F4C}" type="slidenum">
              <a:rPr lang="en-US" altLang="zh-CN" smtClean="0"/>
              <a:pPr/>
              <a:t>14</a:t>
            </a:fld>
            <a:endParaRPr lang="en-US" altLang="zh-CN"/>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C765A813-650D-4317-8EB7-2F2873A90FF3}" type="slidenum">
              <a:rPr lang="en-US" altLang="zh-CN" smtClean="0"/>
              <a:pPr/>
              <a:t>15</a:t>
            </a:fld>
            <a:endParaRPr lang="en-US" altLang="zh-CN"/>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F812ABBA-9E9A-43E6-A44A-F6EE4B5D0F47}" type="slidenum">
              <a:rPr lang="en-US" altLang="zh-CN" smtClean="0"/>
              <a:pPr/>
              <a:t>16</a:t>
            </a:fld>
            <a:endParaRPr lang="en-US" altLang="zh-CN"/>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E7433D3B-2C40-4F8F-BDC5-C1C99AAF80E9}" type="slidenum">
              <a:rPr lang="en-US" altLang="zh-CN" smtClean="0"/>
              <a:pPr/>
              <a:t>17</a:t>
            </a:fld>
            <a:endParaRPr lang="en-US" altLang="zh-CN"/>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C3DB069A-5DE6-4E1F-8E8B-7BDE564C0727}" type="slidenum">
              <a:rPr lang="en-US" altLang="zh-CN" smtClean="0"/>
              <a:pPr/>
              <a:t>18</a:t>
            </a:fld>
            <a:endParaRPr lang="en-US" altLang="zh-CN"/>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4C3D26B3-68B5-4D18-8D99-595862FDCBC4}" type="slidenum">
              <a:rPr lang="en-US" altLang="zh-CN" smtClean="0"/>
              <a:pPr/>
              <a:t>19</a:t>
            </a:fld>
            <a:endParaRPr lang="en-US" altLang="zh-CN"/>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CE6E7089-6B9C-4288-9691-706DF062CABE}" type="slidenum">
              <a:rPr lang="en-US" altLang="zh-CN" smtClean="0"/>
              <a:pPr/>
              <a:t>2</a:t>
            </a:fld>
            <a:endParaRPr lang="en-US" altLang="zh-CN"/>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CE6E7089-6B9C-4288-9691-706DF062CABE}" type="slidenum">
              <a:rPr lang="en-US" altLang="zh-CN" smtClean="0"/>
              <a:pPr/>
              <a:t>20</a:t>
            </a:fld>
            <a:endParaRPr lang="en-US" altLang="zh-CN"/>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36207269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2E3D5EE6-51AD-45C4-9F97-4185DFEE1F16}" type="slidenum">
              <a:rPr lang="en-US" altLang="zh-CN" smtClean="0"/>
              <a:pPr/>
              <a:t>21</a:t>
            </a:fld>
            <a:endParaRPr lang="en-US" altLang="zh-CN"/>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31108986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3EEFD3D3-74EE-4D48-B729-EBA8FC5CAC35}" type="slidenum">
              <a:rPr lang="en-US" altLang="zh-CN" smtClean="0"/>
              <a:pPr/>
              <a:t>22</a:t>
            </a:fld>
            <a:endParaRPr lang="en-US" altLang="zh-CN"/>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A97EEEDB-6D4F-44D8-8804-72CA10674B64}" type="slidenum">
              <a:rPr lang="en-US" altLang="zh-CN" smtClean="0"/>
              <a:pPr/>
              <a:t>23</a:t>
            </a:fld>
            <a:endParaRPr lang="en-US" altLang="zh-CN"/>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860A2BAB-BB0E-4CF5-8799-57694D82F945}" type="slidenum">
              <a:rPr lang="en-US" altLang="zh-CN" smtClean="0"/>
              <a:pPr/>
              <a:t>24</a:t>
            </a:fld>
            <a:endParaRPr lang="en-US" altLang="zh-CN"/>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3C85EDCF-380C-4677-97E1-AFCD9164B48A}" type="slidenum">
              <a:rPr lang="en-US" altLang="zh-CN" smtClean="0"/>
              <a:pPr/>
              <a:t>25</a:t>
            </a:fld>
            <a:endParaRPr lang="en-US" altLang="zh-CN"/>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66AB28B7-161E-46B3-AAB1-DAA03880493B}" type="slidenum">
              <a:rPr lang="en-US" altLang="zh-CN" smtClean="0"/>
              <a:pPr/>
              <a:t>26</a:t>
            </a:fld>
            <a:endParaRPr lang="en-US" altLang="zh-CN"/>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EA94E250-5139-4CD8-8916-D1A8B9EC8753}" type="slidenum">
              <a:rPr lang="en-US" altLang="zh-CN" smtClean="0"/>
              <a:pPr/>
              <a:t>27</a:t>
            </a:fld>
            <a:endParaRPr lang="en-US" altLang="zh-CN"/>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6C4B5C10-0A74-49F0-B61D-F0ABDA104E42}" type="slidenum">
              <a:rPr lang="en-US" altLang="zh-CN" smtClean="0"/>
              <a:pPr/>
              <a:t>28</a:t>
            </a:fld>
            <a:endParaRPr lang="en-US" altLang="zh-CN"/>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616D8BD8-26D2-4570-99A3-3C013CA4F689}" type="slidenum">
              <a:rPr lang="en-US" altLang="zh-CN" smtClean="0"/>
              <a:pPr/>
              <a:t>29</a:t>
            </a:fld>
            <a:endParaRPr lang="en-US" altLang="zh-CN"/>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2E3D5EE6-51AD-45C4-9F97-4185DFEE1F16}" type="slidenum">
              <a:rPr lang="en-US" altLang="zh-CN" smtClean="0"/>
              <a:pPr/>
              <a:t>3</a:t>
            </a:fld>
            <a:endParaRPr lang="en-US" altLang="zh-CN"/>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32A224DF-88AD-47DC-A7F7-8A826C3A82EC}" type="slidenum">
              <a:rPr lang="en-US" altLang="zh-CN" smtClean="0"/>
              <a:pPr/>
              <a:t>30</a:t>
            </a:fld>
            <a:endParaRPr lang="en-US" altLang="zh-CN"/>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E240EEDD-5D99-4FC1-B316-449356501BFF}" type="slidenum">
              <a:rPr lang="en-US" altLang="zh-CN" smtClean="0"/>
              <a:pPr/>
              <a:t>31</a:t>
            </a:fld>
            <a:endParaRPr lang="en-US" altLang="zh-CN"/>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C36C43C2-AC06-4449-9775-7E9430798EDE}" type="slidenum">
              <a:rPr lang="en-US" altLang="zh-CN" smtClean="0"/>
              <a:pPr/>
              <a:t>32</a:t>
            </a:fld>
            <a:endParaRPr lang="en-US" altLang="zh-CN"/>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D928E8E2-3931-469F-A071-9E0E6B898462}" type="slidenum">
              <a:rPr lang="en-US" altLang="zh-CN" smtClean="0"/>
              <a:pPr/>
              <a:t>33</a:t>
            </a:fld>
            <a:endParaRPr lang="en-US" altLang="zh-CN"/>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D2F3E148-3940-4697-BF0A-20B3F37B5779}" type="slidenum">
              <a:rPr lang="en-US" altLang="zh-CN" smtClean="0"/>
              <a:pPr/>
              <a:t>34</a:t>
            </a:fld>
            <a:endParaRPr lang="en-US" altLang="zh-CN"/>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D73C4641-4F59-4A2A-BDE8-AF10A350449B}" type="slidenum">
              <a:rPr lang="en-US" altLang="zh-CN" smtClean="0"/>
              <a:pPr/>
              <a:t>35</a:t>
            </a:fld>
            <a:endParaRPr lang="en-US" altLang="zh-CN"/>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AB982CFD-B41D-4514-85C1-AE05EEF21216}" type="slidenum">
              <a:rPr lang="en-US" altLang="zh-CN" smtClean="0"/>
              <a:pPr/>
              <a:t>36</a:t>
            </a:fld>
            <a:endParaRPr lang="en-US" altLang="zh-CN"/>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06FBAD63-45DC-4CE8-9DDC-E1A5E717B49B}" type="slidenum">
              <a:rPr lang="en-US" altLang="zh-CN" smtClean="0"/>
              <a:pPr/>
              <a:t>37</a:t>
            </a:fld>
            <a:endParaRPr lang="en-US" altLang="zh-CN"/>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F7393C3A-EDB1-43EF-9829-D16B92E2FF04}" type="slidenum">
              <a:rPr lang="en-US" altLang="zh-CN" smtClean="0"/>
              <a:pPr/>
              <a:t>38</a:t>
            </a:fld>
            <a:endParaRPr lang="en-US" altLang="zh-CN"/>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08254F2F-834E-4155-8ED6-454038B81182}" type="slidenum">
              <a:rPr lang="en-US" altLang="zh-CN" smtClean="0"/>
              <a:pPr/>
              <a:t>39</a:t>
            </a:fld>
            <a:endParaRPr lang="en-US" altLang="zh-CN"/>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F0BA3713-D401-4E44-97A2-57B413C7EE9F}" type="slidenum">
              <a:rPr lang="en-US" altLang="zh-CN" smtClean="0"/>
              <a:pPr/>
              <a:t>4</a:t>
            </a:fld>
            <a:endParaRPr lang="en-US" altLang="zh-CN"/>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A83C92FF-E7FE-4236-8DA3-DD6A24D9D5EA}" type="slidenum">
              <a:rPr lang="en-US" altLang="zh-CN" smtClean="0"/>
              <a:pPr/>
              <a:t>40</a:t>
            </a:fld>
            <a:endParaRPr lang="en-US" altLang="zh-CN"/>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9E34597C-A97D-4929-BE2C-41BD0E4453F9}" type="slidenum">
              <a:rPr lang="en-US" altLang="zh-CN" smtClean="0"/>
              <a:pPr/>
              <a:t>41</a:t>
            </a:fld>
            <a:endParaRPr lang="en-US" altLang="zh-CN"/>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505CD6EB-798B-4DC9-9E55-926593E4888D}" type="slidenum">
              <a:rPr lang="en-US" altLang="zh-CN" smtClean="0"/>
              <a:pPr/>
              <a:t>42</a:t>
            </a:fld>
            <a:endParaRPr lang="en-US" altLang="zh-CN"/>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C5DDCA12-C30E-4699-AE5B-E4117114A165}" type="slidenum">
              <a:rPr lang="en-US" altLang="zh-CN" smtClean="0"/>
              <a:pPr/>
              <a:t>43</a:t>
            </a:fld>
            <a:endParaRPr lang="en-US" altLang="zh-CN"/>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CE6E7089-6B9C-4288-9691-706DF062CABE}" type="slidenum">
              <a:rPr lang="en-US" altLang="zh-CN" smtClean="0"/>
              <a:pPr/>
              <a:t>44</a:t>
            </a:fld>
            <a:endParaRPr lang="en-US" altLang="zh-CN"/>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4180640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3CBD00F4-AB4F-4054-BB7C-26B91A960F50}" type="slidenum">
              <a:rPr lang="en-US" altLang="zh-CN" smtClean="0"/>
              <a:pPr/>
              <a:t>45</a:t>
            </a:fld>
            <a:endParaRPr lang="en-US" altLang="zh-CN"/>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8362F7EA-A558-4160-A4D6-BD520CB77E1D}" type="slidenum">
              <a:rPr lang="en-US" altLang="zh-CN" smtClean="0"/>
              <a:pPr/>
              <a:t>46</a:t>
            </a:fld>
            <a:endParaRPr lang="en-US" altLang="zh-CN"/>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CA4B613A-22F3-46B8-9D13-8050A9BFB828}" type="slidenum">
              <a:rPr lang="en-US" altLang="zh-CN" smtClean="0"/>
              <a:pPr/>
              <a:t>47</a:t>
            </a:fld>
            <a:endParaRPr lang="en-US" altLang="zh-CN"/>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5B3A1294-5EDB-4632-AE62-DB1B8A6222C8}" type="slidenum">
              <a:rPr lang="en-US" altLang="zh-CN" smtClean="0"/>
              <a:pPr/>
              <a:t>48</a:t>
            </a:fld>
            <a:endParaRPr lang="en-US" altLang="zh-CN"/>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2F539B27-8007-4E70-924B-01C0229FEC24}" type="slidenum">
              <a:rPr lang="en-US" altLang="zh-CN" smtClean="0"/>
              <a:pPr/>
              <a:t>49</a:t>
            </a:fld>
            <a:endParaRPr lang="en-US" altLang="zh-CN"/>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E8999D8B-5F0E-4C73-9332-D62628CF9DE6}" type="slidenum">
              <a:rPr lang="en-US" altLang="zh-CN" smtClean="0"/>
              <a:pPr/>
              <a:t>5</a:t>
            </a:fld>
            <a:endParaRPr lang="en-US" altLang="zh-CN"/>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9E34597C-A97D-4929-BE2C-41BD0E4453F9}" type="slidenum">
              <a:rPr lang="en-US" altLang="zh-CN" smtClean="0"/>
              <a:pPr/>
              <a:t>50</a:t>
            </a:fld>
            <a:endParaRPr lang="en-US" altLang="zh-CN"/>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358430507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9E34597C-A97D-4929-BE2C-41BD0E4453F9}" type="slidenum">
              <a:rPr lang="en-US" altLang="zh-CN" smtClean="0"/>
              <a:pPr/>
              <a:t>51</a:t>
            </a:fld>
            <a:endParaRPr lang="en-US" altLang="zh-CN"/>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35491452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9E34597C-A97D-4929-BE2C-41BD0E4453F9}" type="slidenum">
              <a:rPr lang="en-US" altLang="zh-CN" smtClean="0"/>
              <a:pPr/>
              <a:t>52</a:t>
            </a:fld>
            <a:endParaRPr lang="en-US" altLang="zh-CN"/>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423823511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9E34597C-A97D-4929-BE2C-41BD0E4453F9}" type="slidenum">
              <a:rPr lang="en-US" altLang="zh-CN" smtClean="0"/>
              <a:pPr/>
              <a:t>53</a:t>
            </a:fld>
            <a:endParaRPr lang="en-US" altLang="zh-CN"/>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321295913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9E34597C-A97D-4929-BE2C-41BD0E4453F9}" type="slidenum">
              <a:rPr lang="en-US" altLang="zh-CN" smtClean="0"/>
              <a:pPr/>
              <a:t>54</a:t>
            </a:fld>
            <a:endParaRPr lang="en-US" altLang="zh-CN"/>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119192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E52B0275-BCDF-48AF-8CDC-1038048B0BF2}" type="slidenum">
              <a:rPr lang="en-US" altLang="zh-CN" smtClean="0"/>
              <a:pPr/>
              <a:t>6</a:t>
            </a:fld>
            <a:endParaRPr lang="en-US" altLang="zh-CN"/>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3C2A61AE-D174-482C-9E8B-A0A769654AF5}" type="slidenum">
              <a:rPr lang="en-US" altLang="zh-CN" smtClean="0"/>
              <a:pPr/>
              <a:t>7</a:t>
            </a:fld>
            <a:endParaRPr lang="en-US" altLang="zh-CN"/>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E4053A75-0831-4CE4-8B85-9E15C8E1E99C}" type="slidenum">
              <a:rPr lang="en-US" altLang="zh-CN" smtClean="0"/>
              <a:pPr/>
              <a:t>8</a:t>
            </a:fld>
            <a:endParaRPr lang="en-US" altLang="zh-CN"/>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471F511C-4D6C-44E0-879F-0DEF11A05860}" type="slidenum">
              <a:rPr lang="en-US" altLang="zh-CN" smtClean="0"/>
              <a:pPr/>
              <a:t>9</a:t>
            </a:fld>
            <a:endParaRPr lang="en-US" altLang="zh-CN"/>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1752600" cy="4876800"/>
          </a:xfrm>
          <a:prstGeom prst="rect">
            <a:avLst/>
          </a:prstGeom>
          <a:solidFill>
            <a:schemeClr val="accent1"/>
          </a:solidFill>
          <a:ln w="9525">
            <a:noFill/>
            <a:miter lim="800000"/>
            <a:headEnd/>
            <a:tailEnd/>
          </a:ln>
          <a:effectLst/>
        </p:spPr>
        <p:txBody>
          <a:bodyPr wrap="none" anchor="ctr"/>
          <a:lstStyle/>
          <a:p>
            <a:pPr algn="ctr">
              <a:defRPr/>
            </a:pPr>
            <a:endParaRPr lang="zh-CN" altLang="zh-CN" sz="2400">
              <a:latin typeface="Times New Roman" pitchFamily="18" charset="0"/>
            </a:endParaRPr>
          </a:p>
        </p:txBody>
      </p:sp>
      <p:sp>
        <p:nvSpPr>
          <p:cNvPr id="5" name="Rectangle 3"/>
          <p:cNvSpPr>
            <a:spLocks noChangeArrowheads="1"/>
          </p:cNvSpPr>
          <p:nvPr/>
        </p:nvSpPr>
        <p:spPr bwMode="ltGray">
          <a:xfrm>
            <a:off x="1619250" y="4149725"/>
            <a:ext cx="7143750" cy="1720850"/>
          </a:xfrm>
          <a:prstGeom prst="rect">
            <a:avLst/>
          </a:prstGeom>
          <a:solidFill>
            <a:schemeClr val="bg2"/>
          </a:solidFill>
          <a:ln w="9525">
            <a:noFill/>
            <a:miter lim="800000"/>
            <a:headEnd/>
            <a:tailEnd/>
          </a:ln>
          <a:effectLst/>
        </p:spPr>
        <p:txBody>
          <a:bodyPr wrap="none" anchor="ctr"/>
          <a:lstStyle/>
          <a:p>
            <a:pPr algn="ctr">
              <a:defRPr/>
            </a:pPr>
            <a:endParaRPr lang="zh-CN" altLang="zh-CN" sz="2400">
              <a:latin typeface="Times New Roman" pitchFamily="18" charset="0"/>
            </a:endParaRPr>
          </a:p>
        </p:txBody>
      </p:sp>
      <p:sp>
        <p:nvSpPr>
          <p:cNvPr id="6" name="Rectangle 4"/>
          <p:cNvSpPr>
            <a:spLocks noChangeArrowheads="1"/>
          </p:cNvSpPr>
          <p:nvPr/>
        </p:nvSpPr>
        <p:spPr bwMode="white">
          <a:xfrm>
            <a:off x="1692275" y="4232275"/>
            <a:ext cx="6994525" cy="1573213"/>
          </a:xfrm>
          <a:prstGeom prst="rect">
            <a:avLst/>
          </a:prstGeom>
          <a:solidFill>
            <a:schemeClr val="bg1"/>
          </a:solidFill>
          <a:ln w="9525">
            <a:noFill/>
            <a:miter lim="800000"/>
            <a:headEnd/>
            <a:tailEnd/>
          </a:ln>
          <a:effectLst/>
        </p:spPr>
        <p:txBody>
          <a:bodyPr wrap="none" anchor="ctr"/>
          <a:lstStyle/>
          <a:p>
            <a:pPr algn="ctr">
              <a:defRPr/>
            </a:pPr>
            <a:endParaRPr lang="zh-CN" altLang="zh-CN" sz="2400">
              <a:latin typeface="Times New Roman" pitchFamily="18" charset="0"/>
            </a:endParaRPr>
          </a:p>
        </p:txBody>
      </p:sp>
      <p:sp>
        <p:nvSpPr>
          <p:cNvPr id="7" name="Line 5"/>
          <p:cNvSpPr>
            <a:spLocks noChangeShapeType="1"/>
          </p:cNvSpPr>
          <p:nvPr/>
        </p:nvSpPr>
        <p:spPr bwMode="auto">
          <a:xfrm flipV="1">
            <a:off x="0" y="5013325"/>
            <a:ext cx="1619250" cy="1588"/>
          </a:xfrm>
          <a:prstGeom prst="line">
            <a:avLst/>
          </a:prstGeom>
          <a:noFill/>
          <a:ln w="50800">
            <a:solidFill>
              <a:schemeClr val="bg2"/>
            </a:solidFill>
            <a:round/>
            <a:headEnd/>
            <a:tailEnd/>
          </a:ln>
          <a:effectLst/>
        </p:spPr>
        <p:txBody>
          <a:bodyPr/>
          <a:lstStyle/>
          <a:p>
            <a:pPr>
              <a:defRPr/>
            </a:pPr>
            <a:endParaRPr lang="zh-CN" altLang="en-US"/>
          </a:p>
        </p:txBody>
      </p:sp>
      <p:grpSp>
        <p:nvGrpSpPr>
          <p:cNvPr id="8" name="Group 6"/>
          <p:cNvGrpSpPr>
            <a:grpSpLocks/>
          </p:cNvGrpSpPr>
          <p:nvPr/>
        </p:nvGrpSpPr>
        <p:grpSpPr bwMode="auto">
          <a:xfrm>
            <a:off x="635000" y="533400"/>
            <a:ext cx="8077200" cy="304800"/>
            <a:chOff x="400" y="336"/>
            <a:chExt cx="5088" cy="192"/>
          </a:xfrm>
        </p:grpSpPr>
        <p:sp>
          <p:nvSpPr>
            <p:cNvPr id="9" name="Rectangle 7"/>
            <p:cNvSpPr>
              <a:spLocks noChangeArrowheads="1"/>
            </p:cNvSpPr>
            <p:nvPr/>
          </p:nvSpPr>
          <p:spPr bwMode="auto">
            <a:xfrm>
              <a:off x="3952" y="336"/>
              <a:ext cx="1536" cy="192"/>
            </a:xfrm>
            <a:prstGeom prst="rect">
              <a:avLst/>
            </a:prstGeom>
            <a:solidFill>
              <a:schemeClr val="folHlink"/>
            </a:solidFill>
            <a:ln w="9525">
              <a:noFill/>
              <a:miter lim="800000"/>
              <a:headEnd/>
              <a:tailEnd/>
            </a:ln>
            <a:effectLst/>
          </p:spPr>
          <p:txBody>
            <a:bodyPr wrap="none" anchor="ctr"/>
            <a:lstStyle/>
            <a:p>
              <a:pPr algn="ctr">
                <a:defRPr/>
              </a:pPr>
              <a:endParaRPr lang="zh-CN" altLang="zh-CN" sz="2400">
                <a:latin typeface="Times New Roman" pitchFamily="18" charset="0"/>
              </a:endParaRPr>
            </a:p>
          </p:txBody>
        </p:sp>
        <p:sp>
          <p:nvSpPr>
            <p:cNvPr id="10" name="Line 8"/>
            <p:cNvSpPr>
              <a:spLocks noChangeShapeType="1"/>
            </p:cNvSpPr>
            <p:nvPr/>
          </p:nvSpPr>
          <p:spPr bwMode="auto">
            <a:xfrm>
              <a:off x="400" y="432"/>
              <a:ext cx="5088" cy="0"/>
            </a:xfrm>
            <a:prstGeom prst="line">
              <a:avLst/>
            </a:prstGeom>
            <a:noFill/>
            <a:ln w="44450">
              <a:solidFill>
                <a:schemeClr val="bg2"/>
              </a:solidFill>
              <a:round/>
              <a:headEnd/>
              <a:tailEnd/>
            </a:ln>
            <a:effectLst/>
          </p:spPr>
          <p:txBody>
            <a:bodyPr/>
            <a:lstStyle/>
            <a:p>
              <a:pPr>
                <a:defRPr/>
              </a:pPr>
              <a:endParaRPr lang="zh-CN" altLang="en-US"/>
            </a:p>
          </p:txBody>
        </p:sp>
      </p:grpSp>
      <p:pic>
        <p:nvPicPr>
          <p:cNvPr id="11" name="Picture 14" descr="HHU_logo_blue"/>
          <p:cNvPicPr>
            <a:picLocks noChangeAspect="1" noChangeArrowheads="1"/>
          </p:cNvPicPr>
          <p:nvPr/>
        </p:nvPicPr>
        <p:blipFill>
          <a:blip r:embed="rId2" cstate="print"/>
          <a:srcRect/>
          <a:stretch>
            <a:fillRect/>
          </a:stretch>
        </p:blipFill>
        <p:spPr bwMode="auto">
          <a:xfrm>
            <a:off x="179388" y="5157788"/>
            <a:ext cx="1274762" cy="1120775"/>
          </a:xfrm>
          <a:prstGeom prst="rect">
            <a:avLst/>
          </a:prstGeom>
          <a:noFill/>
          <a:ln w="9525">
            <a:noFill/>
            <a:miter lim="800000"/>
            <a:headEnd/>
            <a:tailEnd/>
          </a:ln>
        </p:spPr>
      </p:pic>
      <p:sp>
        <p:nvSpPr>
          <p:cNvPr id="79881" name="Rectangle 9"/>
          <p:cNvSpPr>
            <a:spLocks noGrp="1" noChangeArrowheads="1"/>
          </p:cNvSpPr>
          <p:nvPr>
            <p:ph type="ctrTitle"/>
          </p:nvPr>
        </p:nvSpPr>
        <p:spPr>
          <a:xfrm>
            <a:off x="1763713" y="836613"/>
            <a:ext cx="6923087" cy="3240087"/>
          </a:xfrm>
        </p:spPr>
        <p:txBody>
          <a:bodyPr/>
          <a:lstStyle>
            <a:lvl1pPr algn="ctr">
              <a:defRPr sz="4800"/>
            </a:lvl1pPr>
          </a:lstStyle>
          <a:p>
            <a:r>
              <a:rPr lang="zh-CN" altLang="en-US" dirty="0"/>
              <a:t>单击此处编辑母版标题样式</a:t>
            </a:r>
          </a:p>
        </p:txBody>
      </p:sp>
      <p:sp>
        <p:nvSpPr>
          <p:cNvPr id="79882" name="Rectangle 10"/>
          <p:cNvSpPr>
            <a:spLocks noGrp="1" noChangeArrowheads="1"/>
          </p:cNvSpPr>
          <p:nvPr>
            <p:ph type="subTitle" idx="1"/>
          </p:nvPr>
        </p:nvSpPr>
        <p:spPr>
          <a:xfrm>
            <a:off x="1763713" y="4365625"/>
            <a:ext cx="6840537" cy="1295400"/>
          </a:xfrm>
        </p:spPr>
        <p:txBody>
          <a:bodyPr anchor="ctr"/>
          <a:lstStyle>
            <a:lvl1pPr marL="0" indent="0" algn="ctr">
              <a:buFont typeface="Wingdings" pitchFamily="2" charset="2"/>
              <a:buNone/>
              <a:defRPr/>
            </a:lvl1pPr>
          </a:lstStyle>
          <a:p>
            <a:r>
              <a:rPr lang="zh-CN" altLang="en-US" dirty="0"/>
              <a:t>单击此处编辑母版副标题样式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755576" y="1340767"/>
            <a:ext cx="7931224" cy="514545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dt" sz="half" idx="10"/>
          </p:nvPr>
        </p:nvSpPr>
        <p:spPr>
          <a:ln/>
        </p:spPr>
        <p:txBody>
          <a:bodyPr/>
          <a:lstStyle>
            <a:lvl1pPr>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5" name="Rectangle 9"/>
          <p:cNvSpPr>
            <a:spLocks noGrp="1" noChangeArrowheads="1"/>
          </p:cNvSpPr>
          <p:nvPr>
            <p:ph type="ftr" sz="quarter" idx="11"/>
          </p:nvPr>
        </p:nvSpPr>
        <p:spPr>
          <a:ln/>
        </p:spPr>
        <p:txBody>
          <a:bodyPr/>
          <a:lstStyle>
            <a:lvl1pPr>
              <a:defRPr/>
            </a:lvl1pPr>
          </a:lstStyle>
          <a:p>
            <a:pPr>
              <a:defRPr/>
            </a:pPr>
            <a:r>
              <a:rPr lang="en-US" altLang="zh-CN" dirty="0"/>
              <a:t>《</a:t>
            </a:r>
            <a:r>
              <a:rPr lang="zh-CN" altLang="en-US" dirty="0"/>
              <a:t>数据库系统原理</a:t>
            </a:r>
            <a:r>
              <a:rPr lang="en-US" altLang="zh-CN" dirty="0"/>
              <a:t>》</a:t>
            </a:r>
            <a:r>
              <a:rPr lang="zh-CN" altLang="en-US" dirty="0"/>
              <a:t>第</a:t>
            </a:r>
            <a:r>
              <a:rPr lang="en-US" altLang="zh-CN" dirty="0"/>
              <a:t>10</a:t>
            </a:r>
            <a:r>
              <a:rPr lang="zh-CN" altLang="en-US" dirty="0"/>
              <a:t>章</a:t>
            </a:r>
            <a:r>
              <a:rPr lang="en-US" altLang="zh-CN" dirty="0"/>
              <a:t>—</a:t>
            </a:r>
            <a:r>
              <a:rPr lang="zh-CN" altLang="en-US" dirty="0"/>
              <a:t>数据依赖与关系模式的规范化</a:t>
            </a:r>
            <a:endParaRPr lang="en-US" altLang="zh-CN" dirty="0"/>
          </a:p>
        </p:txBody>
      </p:sp>
      <p:sp>
        <p:nvSpPr>
          <p:cNvPr id="6" name="Rectangle 10"/>
          <p:cNvSpPr>
            <a:spLocks noGrp="1" noChangeArrowheads="1"/>
          </p:cNvSpPr>
          <p:nvPr>
            <p:ph type="sldNum" sz="quarter" idx="12"/>
          </p:nvPr>
        </p:nvSpPr>
        <p:spPr>
          <a:ln/>
        </p:spPr>
        <p:txBody>
          <a:bodyPr/>
          <a:lstStyle>
            <a:lvl1pPr>
              <a:defRPr/>
            </a:lvl1pPr>
          </a:lstStyle>
          <a:p>
            <a:pPr>
              <a:defRPr/>
            </a:pPr>
            <a:fld id="{D872D451-4051-4386-8DCC-6EDC9EF0B979}"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0" y="0"/>
            <a:ext cx="609600" cy="4876800"/>
          </a:xfrm>
          <a:prstGeom prst="rect">
            <a:avLst/>
          </a:prstGeom>
          <a:solidFill>
            <a:schemeClr val="accent1"/>
          </a:solidFill>
          <a:ln w="9525">
            <a:noFill/>
            <a:miter lim="800000"/>
            <a:headEnd/>
            <a:tailEnd/>
          </a:ln>
          <a:effectLst/>
        </p:spPr>
        <p:txBody>
          <a:bodyPr wrap="none" anchor="ctr"/>
          <a:lstStyle/>
          <a:p>
            <a:pPr algn="ctr">
              <a:defRPr/>
            </a:pPr>
            <a:endParaRPr lang="zh-CN" altLang="zh-CN" sz="2400">
              <a:latin typeface="Times New Roman" pitchFamily="18" charset="0"/>
            </a:endParaRPr>
          </a:p>
        </p:txBody>
      </p:sp>
      <p:grpSp>
        <p:nvGrpSpPr>
          <p:cNvPr id="3075" name="Group 3"/>
          <p:cNvGrpSpPr>
            <a:grpSpLocks/>
          </p:cNvGrpSpPr>
          <p:nvPr/>
        </p:nvGrpSpPr>
        <p:grpSpPr bwMode="auto">
          <a:xfrm>
            <a:off x="395288" y="1125538"/>
            <a:ext cx="8305800" cy="182562"/>
            <a:chOff x="240" y="893"/>
            <a:chExt cx="5232" cy="115"/>
          </a:xfrm>
        </p:grpSpPr>
        <p:sp>
          <p:nvSpPr>
            <p:cNvPr id="78852" name="Rectangle 4"/>
            <p:cNvSpPr>
              <a:spLocks noChangeArrowheads="1"/>
            </p:cNvSpPr>
            <p:nvPr/>
          </p:nvSpPr>
          <p:spPr bwMode="auto">
            <a:xfrm>
              <a:off x="4320" y="893"/>
              <a:ext cx="1152" cy="115"/>
            </a:xfrm>
            <a:prstGeom prst="rect">
              <a:avLst/>
            </a:prstGeom>
            <a:solidFill>
              <a:schemeClr val="folHlink"/>
            </a:solidFill>
            <a:ln w="9525">
              <a:noFill/>
              <a:miter lim="800000"/>
              <a:headEnd/>
              <a:tailEnd/>
            </a:ln>
            <a:effectLst/>
          </p:spPr>
          <p:txBody>
            <a:bodyPr wrap="none" anchor="ctr"/>
            <a:lstStyle/>
            <a:p>
              <a:pPr algn="ctr">
                <a:defRPr/>
              </a:pPr>
              <a:endParaRPr lang="zh-CN" altLang="zh-CN" sz="2400">
                <a:latin typeface="Times New Roman" pitchFamily="18" charset="0"/>
              </a:endParaRPr>
            </a:p>
          </p:txBody>
        </p:sp>
        <p:sp>
          <p:nvSpPr>
            <p:cNvPr id="78853" name="Line 5"/>
            <p:cNvSpPr>
              <a:spLocks noChangeShapeType="1"/>
            </p:cNvSpPr>
            <p:nvPr/>
          </p:nvSpPr>
          <p:spPr bwMode="auto">
            <a:xfrm>
              <a:off x="240" y="941"/>
              <a:ext cx="5232" cy="0"/>
            </a:xfrm>
            <a:prstGeom prst="line">
              <a:avLst/>
            </a:prstGeom>
            <a:noFill/>
            <a:ln w="19050">
              <a:solidFill>
                <a:schemeClr val="bg2"/>
              </a:solidFill>
              <a:round/>
              <a:headEnd/>
              <a:tailEnd/>
            </a:ln>
            <a:effectLst/>
          </p:spPr>
          <p:txBody>
            <a:bodyPr/>
            <a:lstStyle/>
            <a:p>
              <a:pPr>
                <a:defRPr/>
              </a:pPr>
              <a:endParaRPr lang="zh-CN" altLang="en-US"/>
            </a:p>
          </p:txBody>
        </p:sp>
      </p:grpSp>
      <p:sp>
        <p:nvSpPr>
          <p:cNvPr id="3076" name="Rectangle 6"/>
          <p:cNvSpPr>
            <a:spLocks noGrp="1" noChangeArrowheads="1"/>
          </p:cNvSpPr>
          <p:nvPr>
            <p:ph type="title"/>
          </p:nvPr>
        </p:nvSpPr>
        <p:spPr bwMode="auto">
          <a:xfrm>
            <a:off x="755576" y="277813"/>
            <a:ext cx="7931224" cy="9191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7" name="Rectangle 7"/>
          <p:cNvSpPr>
            <a:spLocks noGrp="1" noChangeArrowheads="1"/>
          </p:cNvSpPr>
          <p:nvPr>
            <p:ph type="body" idx="1"/>
          </p:nvPr>
        </p:nvSpPr>
        <p:spPr bwMode="auto">
          <a:xfrm>
            <a:off x="755576" y="1268413"/>
            <a:ext cx="7931224" cy="52178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8856" name="Rectangle 8"/>
          <p:cNvSpPr>
            <a:spLocks noGrp="1" noChangeArrowheads="1"/>
          </p:cNvSpPr>
          <p:nvPr>
            <p:ph type="dt" sz="half" idx="2"/>
          </p:nvPr>
        </p:nvSpPr>
        <p:spPr bwMode="auto">
          <a:xfrm>
            <a:off x="4633275" y="6597352"/>
            <a:ext cx="3312368" cy="2470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i="0">
                <a:solidFill>
                  <a:srgbClr val="C000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78857" name="Rectangle 9"/>
          <p:cNvSpPr>
            <a:spLocks noGrp="1" noChangeArrowheads="1"/>
          </p:cNvSpPr>
          <p:nvPr>
            <p:ph type="ftr" sz="quarter" idx="3"/>
          </p:nvPr>
        </p:nvSpPr>
        <p:spPr bwMode="auto">
          <a:xfrm>
            <a:off x="755576" y="6597352"/>
            <a:ext cx="3744416" cy="2470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i="0">
                <a:solidFill>
                  <a:srgbClr val="C00000"/>
                </a:solidFill>
              </a:defRPr>
            </a:lvl1pPr>
          </a:lstStyle>
          <a:p>
            <a:pPr>
              <a:defRPr/>
            </a:pPr>
            <a:r>
              <a:rPr lang="en-US" altLang="zh-CN" dirty="0"/>
              <a:t>《</a:t>
            </a:r>
            <a:r>
              <a:rPr lang="zh-CN" altLang="en-US" dirty="0"/>
              <a:t>数据库系统原理</a:t>
            </a:r>
            <a:r>
              <a:rPr lang="en-US" altLang="zh-CN" dirty="0"/>
              <a:t>》</a:t>
            </a:r>
            <a:r>
              <a:rPr lang="zh-CN" altLang="en-US" dirty="0"/>
              <a:t>第</a:t>
            </a:r>
            <a:r>
              <a:rPr lang="en-US" altLang="zh-CN" dirty="0"/>
              <a:t>10</a:t>
            </a:r>
            <a:r>
              <a:rPr lang="zh-CN" altLang="en-US" dirty="0"/>
              <a:t>章</a:t>
            </a:r>
            <a:r>
              <a:rPr lang="en-US" altLang="zh-CN" dirty="0"/>
              <a:t>—</a:t>
            </a:r>
            <a:r>
              <a:rPr lang="zh-CN" altLang="en-US" dirty="0"/>
              <a:t>数据依赖与关系模式的规范化</a:t>
            </a:r>
            <a:endParaRPr lang="en-US" altLang="zh-CN" dirty="0"/>
          </a:p>
        </p:txBody>
      </p:sp>
      <p:sp>
        <p:nvSpPr>
          <p:cNvPr id="78858" name="Rectangle 10"/>
          <p:cNvSpPr>
            <a:spLocks noGrp="1" noChangeArrowheads="1"/>
          </p:cNvSpPr>
          <p:nvPr>
            <p:ph type="sldNum" sz="quarter" idx="4"/>
          </p:nvPr>
        </p:nvSpPr>
        <p:spPr bwMode="auto">
          <a:xfrm>
            <a:off x="8172400" y="6597352"/>
            <a:ext cx="514400" cy="2470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chemeClr val="tx1"/>
                </a:solidFill>
              </a:defRPr>
            </a:lvl1pPr>
          </a:lstStyle>
          <a:p>
            <a:pPr>
              <a:defRPr/>
            </a:pPr>
            <a:fld id="{44B81B7E-72D8-4501-95C8-798F1BD36A83}" type="slidenum">
              <a:rPr lang="en-US" altLang="zh-CN" smtClean="0"/>
              <a:pPr>
                <a:defRPr/>
              </a:pPr>
              <a:t>‹#›</a:t>
            </a:fld>
            <a:endParaRPr lang="en-US" altLang="zh-CN" dirty="0"/>
          </a:p>
        </p:txBody>
      </p:sp>
      <p:sp>
        <p:nvSpPr>
          <p:cNvPr id="78859" name="Line 11"/>
          <p:cNvSpPr>
            <a:spLocks noChangeShapeType="1"/>
          </p:cNvSpPr>
          <p:nvPr/>
        </p:nvSpPr>
        <p:spPr bwMode="auto">
          <a:xfrm>
            <a:off x="0" y="4876800"/>
            <a:ext cx="609600" cy="0"/>
          </a:xfrm>
          <a:prstGeom prst="line">
            <a:avLst/>
          </a:prstGeom>
          <a:noFill/>
          <a:ln w="44450">
            <a:solidFill>
              <a:schemeClr val="bg2"/>
            </a:solidFill>
            <a:round/>
            <a:headEnd/>
            <a:tailEnd/>
          </a:ln>
          <a:effectLst/>
        </p:spPr>
        <p:txBody>
          <a:bodyPr/>
          <a:lstStyle/>
          <a:p>
            <a:pPr>
              <a:defRPr/>
            </a:pPr>
            <a:endParaRPr lang="zh-CN" altLang="en-US"/>
          </a:p>
        </p:txBody>
      </p:sp>
      <p:pic>
        <p:nvPicPr>
          <p:cNvPr id="13" name="Picture 12" descr="HHU_logo_blue"/>
          <p:cNvPicPr>
            <a:picLocks noChangeAspect="1" noChangeArrowheads="1"/>
          </p:cNvPicPr>
          <p:nvPr userDrawn="1"/>
        </p:nvPicPr>
        <p:blipFill>
          <a:blip r:embed="rId4" cstate="print"/>
          <a:srcRect/>
          <a:stretch>
            <a:fillRect/>
          </a:stretch>
        </p:blipFill>
        <p:spPr bwMode="auto">
          <a:xfrm>
            <a:off x="35496" y="6281862"/>
            <a:ext cx="603945" cy="531514"/>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96" r:id="rId1"/>
    <p:sldLayoutId id="2147483786" r:id="rId2"/>
  </p:sldLayoutIdLst>
  <p:hf hdr="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ea typeface="宋体" pitchFamily="2" charset="-122"/>
        </a:defRPr>
      </a:lvl2pPr>
      <a:lvl3pPr algn="l" rtl="0" eaLnBrk="0" fontAlgn="base" hangingPunct="0">
        <a:spcBef>
          <a:spcPct val="0"/>
        </a:spcBef>
        <a:spcAft>
          <a:spcPct val="0"/>
        </a:spcAft>
        <a:defRPr sz="4200">
          <a:solidFill>
            <a:schemeClr val="tx2"/>
          </a:solidFill>
          <a:latin typeface="Times New Roman" pitchFamily="18" charset="0"/>
          <a:ea typeface="宋体" pitchFamily="2" charset="-122"/>
        </a:defRPr>
      </a:lvl3pPr>
      <a:lvl4pPr algn="l" rtl="0" eaLnBrk="0" fontAlgn="base" hangingPunct="0">
        <a:spcBef>
          <a:spcPct val="0"/>
        </a:spcBef>
        <a:spcAft>
          <a:spcPct val="0"/>
        </a:spcAft>
        <a:defRPr sz="4200">
          <a:solidFill>
            <a:schemeClr val="tx2"/>
          </a:solidFill>
          <a:latin typeface="Times New Roman" pitchFamily="18" charset="0"/>
          <a:ea typeface="宋体" pitchFamily="2" charset="-122"/>
        </a:defRPr>
      </a:lvl4pPr>
      <a:lvl5pPr algn="l" rtl="0" eaLnBrk="0" fontAlgn="base" hangingPunct="0">
        <a:spcBef>
          <a:spcPct val="0"/>
        </a:spcBef>
        <a:spcAft>
          <a:spcPct val="0"/>
        </a:spcAft>
        <a:defRPr sz="4200">
          <a:solidFill>
            <a:schemeClr val="tx2"/>
          </a:solidFill>
          <a:latin typeface="Times New Roman" pitchFamily="18" charset="0"/>
          <a:ea typeface="宋体" pitchFamily="2" charset="-122"/>
        </a:defRPr>
      </a:lvl5pPr>
      <a:lvl6pPr marL="457200" algn="l" rtl="0" fontAlgn="base">
        <a:spcBef>
          <a:spcPct val="0"/>
        </a:spcBef>
        <a:spcAft>
          <a:spcPct val="0"/>
        </a:spcAft>
        <a:defRPr sz="4200">
          <a:solidFill>
            <a:schemeClr val="tx2"/>
          </a:solidFill>
          <a:latin typeface="Times New Roman" pitchFamily="18" charset="0"/>
          <a:ea typeface="宋体" pitchFamily="2" charset="-122"/>
        </a:defRPr>
      </a:lvl6pPr>
      <a:lvl7pPr marL="914400" algn="l" rtl="0" fontAlgn="base">
        <a:spcBef>
          <a:spcPct val="0"/>
        </a:spcBef>
        <a:spcAft>
          <a:spcPct val="0"/>
        </a:spcAft>
        <a:defRPr sz="4200">
          <a:solidFill>
            <a:schemeClr val="tx2"/>
          </a:solidFill>
          <a:latin typeface="Times New Roman" pitchFamily="18" charset="0"/>
          <a:ea typeface="宋体" pitchFamily="2" charset="-122"/>
        </a:defRPr>
      </a:lvl7pPr>
      <a:lvl8pPr marL="1371600" algn="l" rtl="0" fontAlgn="base">
        <a:spcBef>
          <a:spcPct val="0"/>
        </a:spcBef>
        <a:spcAft>
          <a:spcPct val="0"/>
        </a:spcAft>
        <a:defRPr sz="4200">
          <a:solidFill>
            <a:schemeClr val="tx2"/>
          </a:solidFill>
          <a:latin typeface="Times New Roman" pitchFamily="18" charset="0"/>
          <a:ea typeface="宋体" pitchFamily="2" charset="-122"/>
        </a:defRPr>
      </a:lvl8pPr>
      <a:lvl9pPr marL="1828800" algn="l" rtl="0" fontAlgn="base">
        <a:spcBef>
          <a:spcPct val="0"/>
        </a:spcBef>
        <a:spcAft>
          <a:spcPct val="0"/>
        </a:spcAft>
        <a:defRPr sz="42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90000"/>
        <a:buFont typeface="Wingdings" pitchFamily="2" charset="2"/>
        <a:buChar char="n"/>
        <a:defRPr sz="26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n"/>
        <a:defRPr sz="22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5000"/>
        <a:buFont typeface="Wingdings" pitchFamily="2" charset="2"/>
        <a:buChar char="n"/>
        <a:defRPr sz="2100">
          <a:solidFill>
            <a:schemeClr val="tx1"/>
          </a:solidFill>
          <a:latin typeface="+mn-lt"/>
          <a:ea typeface="+mn-ea"/>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0.wmf"/><Relationship Id="rId4" Type="http://schemas.openxmlformats.org/officeDocument/2006/relationships/oleObject" Target="../embeddings/oleObject2.bin"/></Relationships>
</file>

<file path=ppt/slides/_rels/slide4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1.wmf"/><Relationship Id="rId4" Type="http://schemas.openxmlformats.org/officeDocument/2006/relationships/oleObject" Target="../embeddings/oleObject3.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4.bin"/><Relationship Id="rId4" Type="http://schemas.openxmlformats.org/officeDocument/2006/relationships/image" Target="../media/image14.png"/></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763713" y="1268413"/>
            <a:ext cx="7216775" cy="2803525"/>
          </a:xfrm>
        </p:spPr>
        <p:txBody>
          <a:bodyPr/>
          <a:lstStyle/>
          <a:p>
            <a:pPr algn="ctr" eaLnBrk="1" hangingPunct="1"/>
            <a:r>
              <a:rPr lang="zh-CN" altLang="en-US" sz="3800" b="1" dirty="0">
                <a:solidFill>
                  <a:srgbClr val="CC3300"/>
                </a:solidFill>
                <a:latin typeface="Times New Roman" panose="02020603050405020304" pitchFamily="18" charset="0"/>
                <a:ea typeface="黑体" pitchFamily="2" charset="-122"/>
                <a:cs typeface="Times New Roman" panose="02020603050405020304" pitchFamily="18" charset="0"/>
              </a:rPr>
              <a:t>第</a:t>
            </a:r>
            <a:r>
              <a:rPr lang="en-US" altLang="zh-CN" sz="3800" b="1" dirty="0">
                <a:solidFill>
                  <a:srgbClr val="CC3300"/>
                </a:solidFill>
                <a:latin typeface="Times New Roman" panose="02020603050405020304" pitchFamily="18" charset="0"/>
                <a:ea typeface="黑体" pitchFamily="2" charset="-122"/>
                <a:cs typeface="Times New Roman" panose="02020603050405020304" pitchFamily="18" charset="0"/>
              </a:rPr>
              <a:t>10</a:t>
            </a:r>
            <a:r>
              <a:rPr lang="zh-CN" altLang="en-US" sz="3800" b="1" dirty="0">
                <a:solidFill>
                  <a:srgbClr val="CC3300"/>
                </a:solidFill>
                <a:latin typeface="Times New Roman" panose="02020603050405020304" pitchFamily="18" charset="0"/>
                <a:ea typeface="黑体" pitchFamily="2" charset="-122"/>
                <a:cs typeface="Times New Roman" panose="02020603050405020304" pitchFamily="18" charset="0"/>
              </a:rPr>
              <a:t>章 数据依赖与</a:t>
            </a:r>
            <a:br>
              <a:rPr lang="en-US" altLang="zh-CN" sz="3800" b="1" dirty="0">
                <a:solidFill>
                  <a:srgbClr val="CC3300"/>
                </a:solidFill>
                <a:latin typeface="Times New Roman" panose="02020603050405020304" pitchFamily="18" charset="0"/>
                <a:ea typeface="黑体" pitchFamily="2" charset="-122"/>
                <a:cs typeface="Times New Roman" panose="02020603050405020304" pitchFamily="18" charset="0"/>
              </a:rPr>
            </a:br>
            <a:r>
              <a:rPr lang="zh-CN" altLang="en-US" sz="3800" b="1" dirty="0">
                <a:solidFill>
                  <a:srgbClr val="CC3300"/>
                </a:solidFill>
                <a:latin typeface="Times New Roman" panose="02020603050405020304" pitchFamily="18" charset="0"/>
                <a:ea typeface="黑体" pitchFamily="2" charset="-122"/>
                <a:cs typeface="Times New Roman" panose="02020603050405020304" pitchFamily="18" charset="0"/>
              </a:rPr>
              <a:t>关系模式的规范化</a:t>
            </a:r>
            <a:br>
              <a:rPr lang="en-US" altLang="zh-CN" sz="3800" b="1" dirty="0">
                <a:solidFill>
                  <a:srgbClr val="CC3300"/>
                </a:solidFill>
                <a:latin typeface="Times New Roman" panose="02020603050405020304" pitchFamily="18" charset="0"/>
                <a:ea typeface="黑体" pitchFamily="2" charset="-122"/>
                <a:cs typeface="Times New Roman" panose="02020603050405020304" pitchFamily="18" charset="0"/>
              </a:rPr>
            </a:br>
            <a:r>
              <a:rPr lang="en-US" altLang="zh-CN" sz="3800" b="1" dirty="0">
                <a:solidFill>
                  <a:srgbClr val="CC3300"/>
                </a:solidFill>
                <a:latin typeface="Times New Roman" panose="02020603050405020304" pitchFamily="18" charset="0"/>
                <a:ea typeface="黑体" pitchFamily="2" charset="-122"/>
                <a:cs typeface="Times New Roman" panose="02020603050405020304" pitchFamily="18" charset="0"/>
              </a:rPr>
              <a:t>Chapter 10 Data Dependencies </a:t>
            </a:r>
            <a:br>
              <a:rPr lang="en-US" altLang="zh-CN" sz="3800" b="1" dirty="0">
                <a:solidFill>
                  <a:srgbClr val="CC3300"/>
                </a:solidFill>
                <a:latin typeface="Times New Roman" panose="02020603050405020304" pitchFamily="18" charset="0"/>
                <a:ea typeface="黑体" pitchFamily="2" charset="-122"/>
                <a:cs typeface="Times New Roman" panose="02020603050405020304" pitchFamily="18" charset="0"/>
              </a:rPr>
            </a:br>
            <a:r>
              <a:rPr lang="en-US" altLang="zh-CN" sz="3800" b="1" dirty="0">
                <a:solidFill>
                  <a:srgbClr val="CC3300"/>
                </a:solidFill>
                <a:latin typeface="Times New Roman" panose="02020603050405020304" pitchFamily="18" charset="0"/>
                <a:ea typeface="黑体" pitchFamily="2" charset="-122"/>
                <a:cs typeface="Times New Roman" panose="02020603050405020304" pitchFamily="18" charset="0"/>
              </a:rPr>
              <a:t>&amp; Schema Normalization</a:t>
            </a:r>
            <a:endParaRPr lang="zh-CN" altLang="en-US" sz="3800" b="1" dirty="0">
              <a:solidFill>
                <a:srgbClr val="CC3300"/>
              </a:solidFill>
              <a:latin typeface="Times New Roman" panose="02020603050405020304" pitchFamily="18" charset="0"/>
              <a:ea typeface="黑体" pitchFamily="2" charset="-122"/>
              <a:cs typeface="Times New Roman" panose="02020603050405020304" pitchFamily="18" charset="0"/>
            </a:endParaRPr>
          </a:p>
        </p:txBody>
      </p:sp>
      <p:sp>
        <p:nvSpPr>
          <p:cNvPr id="5123" name="Rectangle 3"/>
          <p:cNvSpPr>
            <a:spLocks noGrp="1" noChangeArrowheads="1"/>
          </p:cNvSpPr>
          <p:nvPr>
            <p:ph type="subTitle" idx="1"/>
          </p:nvPr>
        </p:nvSpPr>
        <p:spPr/>
        <p:txBody>
          <a:bodyPr/>
          <a:lstStyle/>
          <a:p>
            <a:pPr eaLnBrk="1" hangingPunct="1">
              <a:defRPr/>
            </a:pPr>
            <a:r>
              <a:rPr lang="en-US" altLang="zh-CN" sz="2800" dirty="0">
                <a:latin typeface="Times" pitchFamily="18" charset="0"/>
              </a:rPr>
              <a:t>Copyright © by </a:t>
            </a:r>
            <a:r>
              <a:rPr lang="zh-CN" altLang="en-US" sz="2800" dirty="0">
                <a:latin typeface="Times" pitchFamily="18" charset="0"/>
              </a:rPr>
              <a:t>许卓明</a:t>
            </a:r>
            <a:r>
              <a:rPr lang="en-US" altLang="zh-CN" sz="2800" dirty="0">
                <a:latin typeface="Times" pitchFamily="18" charset="0"/>
              </a:rPr>
              <a:t>, </a:t>
            </a:r>
          </a:p>
          <a:p>
            <a:pPr eaLnBrk="1" hangingPunct="1">
              <a:defRPr/>
            </a:pPr>
            <a:r>
              <a:rPr lang="zh-CN" altLang="en-US" sz="2800" dirty="0">
                <a:latin typeface="Times" pitchFamily="18" charset="0"/>
              </a:rPr>
              <a:t>河海大学</a:t>
            </a:r>
            <a:r>
              <a:rPr lang="en-US" altLang="zh-CN" sz="2800" dirty="0">
                <a:latin typeface="Times" pitchFamily="18" charset="0"/>
              </a:rPr>
              <a:t>. All rights reserved.</a:t>
            </a:r>
            <a:r>
              <a:rPr lang="zh-CN" altLang="en-US" sz="2800" dirty="0">
                <a:latin typeface="Times" pitchFamily="18" charset="0"/>
              </a:rPr>
              <a:t> </a:t>
            </a:r>
            <a:endParaRPr lang="en-US" altLang="zh-CN" sz="2800" dirty="0">
              <a:latin typeface="Times"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altLang="zh-CN" sz="3800" dirty="0"/>
              <a:t>10.1.2 </a:t>
            </a:r>
            <a:r>
              <a:rPr lang="zh-CN" altLang="en-US" sz="3800" dirty="0"/>
              <a:t>“不好的”关系模式</a:t>
            </a:r>
          </a:p>
        </p:txBody>
      </p:sp>
      <p:sp>
        <p:nvSpPr>
          <p:cNvPr id="15364" name="Rectangle 3"/>
          <p:cNvSpPr>
            <a:spLocks noGrp="1" noChangeArrowheads="1"/>
          </p:cNvSpPr>
          <p:nvPr>
            <p:ph type="body" idx="1"/>
          </p:nvPr>
        </p:nvSpPr>
        <p:spPr>
          <a:xfrm>
            <a:off x="611188" y="1268413"/>
            <a:ext cx="8075612" cy="5040312"/>
          </a:xfrm>
        </p:spPr>
        <p:txBody>
          <a:bodyPr/>
          <a:lstStyle/>
          <a:p>
            <a:pPr eaLnBrk="1" hangingPunct="1"/>
            <a:r>
              <a:rPr lang="zh-CN" altLang="en-US" dirty="0">
                <a:solidFill>
                  <a:schemeClr val="accent2"/>
                </a:solidFill>
                <a:latin typeface="Times New Roman" pitchFamily="18" charset="0"/>
              </a:rPr>
              <a:t>经过比较发现，方案一有如下问题：</a:t>
            </a:r>
          </a:p>
          <a:p>
            <a:pPr lvl="1" eaLnBrk="1" hangingPunct="1"/>
            <a:r>
              <a:rPr lang="zh-CN" altLang="en-US" dirty="0">
                <a:solidFill>
                  <a:srgbClr val="0000FF"/>
                </a:solidFill>
                <a:latin typeface="Times New Roman" pitchFamily="18" charset="0"/>
              </a:rPr>
              <a:t>数据冗余（</a:t>
            </a:r>
            <a:r>
              <a:rPr lang="en-US" altLang="zh-CN" dirty="0">
                <a:solidFill>
                  <a:srgbClr val="0000FF"/>
                </a:solidFill>
                <a:latin typeface="Times New Roman" pitchFamily="18" charset="0"/>
              </a:rPr>
              <a:t>data redundancy</a:t>
            </a:r>
            <a:r>
              <a:rPr lang="zh-CN" altLang="en-US" dirty="0">
                <a:solidFill>
                  <a:srgbClr val="0000FF"/>
                </a:solidFill>
                <a:latin typeface="Times New Roman" pitchFamily="18" charset="0"/>
              </a:rPr>
              <a:t>）</a:t>
            </a:r>
            <a:r>
              <a:rPr lang="en-US" altLang="zh-CN" dirty="0">
                <a:solidFill>
                  <a:srgbClr val="0000FF"/>
                </a:solidFill>
                <a:latin typeface="Times New Roman" pitchFamily="18" charset="0"/>
              </a:rPr>
              <a:t> </a:t>
            </a:r>
          </a:p>
          <a:p>
            <a:pPr lvl="2" eaLnBrk="1" hangingPunct="1"/>
            <a:r>
              <a:rPr lang="zh-CN" altLang="en-US" sz="2200" dirty="0">
                <a:latin typeface="Times New Roman" pitchFamily="18" charset="0"/>
              </a:rPr>
              <a:t>重复数据：</a:t>
            </a:r>
            <a:endParaRPr lang="en-US" altLang="zh-CN" sz="2200" dirty="0">
              <a:latin typeface="Times New Roman" pitchFamily="18" charset="0"/>
            </a:endParaRPr>
          </a:p>
          <a:p>
            <a:pPr lvl="3" eaLnBrk="1" hangingPunct="1"/>
            <a:r>
              <a:rPr lang="zh-CN" altLang="en-US" sz="2100" dirty="0">
                <a:latin typeface="Times New Roman" pitchFamily="18" charset="0"/>
              </a:rPr>
              <a:t>例如，“</a:t>
            </a:r>
            <a:r>
              <a:rPr lang="en-US" altLang="zh-CN" sz="2100" dirty="0">
                <a:latin typeface="Times New Roman" pitchFamily="18" charset="0"/>
              </a:rPr>
              <a:t>C01</a:t>
            </a:r>
            <a:r>
              <a:rPr lang="zh-CN" altLang="en-US" sz="2100" dirty="0">
                <a:latin typeface="Times New Roman" pitchFamily="18" charset="0"/>
              </a:rPr>
              <a:t>”课的主讲教师是“张乐” ；“张乐”是“计算机”系的教师。</a:t>
            </a:r>
            <a:endParaRPr lang="en-US" altLang="zh-CN" sz="2100" dirty="0">
              <a:latin typeface="Times New Roman" pitchFamily="18" charset="0"/>
            </a:endParaRPr>
          </a:p>
          <a:p>
            <a:pPr lvl="3" eaLnBrk="1" hangingPunct="1"/>
            <a:r>
              <a:rPr lang="zh-CN" altLang="en-US" sz="2100" dirty="0">
                <a:latin typeface="Times New Roman" pitchFamily="18" charset="0"/>
              </a:rPr>
              <a:t>“</a:t>
            </a:r>
            <a:r>
              <a:rPr lang="en-US" altLang="zh-CN" sz="2100" dirty="0">
                <a:latin typeface="Times New Roman" pitchFamily="18" charset="0"/>
              </a:rPr>
              <a:t>M03</a:t>
            </a:r>
            <a:r>
              <a:rPr lang="zh-CN" altLang="en-US" sz="2100" dirty="0">
                <a:latin typeface="Times New Roman" pitchFamily="18" charset="0"/>
              </a:rPr>
              <a:t>”课、“王丽”等情况类似</a:t>
            </a:r>
          </a:p>
          <a:p>
            <a:pPr lvl="2" eaLnBrk="1" hangingPunct="1"/>
            <a:r>
              <a:rPr lang="zh-CN" altLang="en-US" sz="2200" dirty="0">
                <a:solidFill>
                  <a:srgbClr val="FF0000"/>
                </a:solidFill>
                <a:latin typeface="Times New Roman" pitchFamily="18" charset="0"/>
              </a:rPr>
              <a:t>方案二</a:t>
            </a:r>
            <a:r>
              <a:rPr lang="zh-CN" altLang="en-US" sz="2200" dirty="0">
                <a:solidFill>
                  <a:srgbClr val="008000"/>
                </a:solidFill>
                <a:latin typeface="Times New Roman" pitchFamily="18" charset="0"/>
              </a:rPr>
              <a:t>不存在数据冗余</a:t>
            </a:r>
          </a:p>
        </p:txBody>
      </p:sp>
      <p:sp>
        <p:nvSpPr>
          <p:cNvPr id="7" name="灯片编号占位符 5"/>
          <p:cNvSpPr>
            <a:spLocks noGrp="1"/>
          </p:cNvSpPr>
          <p:nvPr>
            <p:ph type="sldNum" sz="quarter" idx="12"/>
          </p:nvPr>
        </p:nvSpPr>
        <p:spPr>
          <a:xfrm>
            <a:off x="8172400" y="6597352"/>
            <a:ext cx="514400" cy="247088"/>
          </a:xfrm>
          <a:noFill/>
        </p:spPr>
        <p:txBody>
          <a:bodyPr/>
          <a:lstStyle/>
          <a:p>
            <a:fld id="{AA8458D9-28F7-49BC-A944-4B76B85A9DAF}" type="slidenum">
              <a:rPr lang="en-US" altLang="zh-CN" smtClean="0"/>
              <a:pPr/>
              <a:t>10</a:t>
            </a:fld>
            <a:endParaRPr lang="en-US" altLang="zh-CN"/>
          </a:p>
        </p:txBody>
      </p:sp>
      <p:sp>
        <p:nvSpPr>
          <p:cNvPr id="8" name="页脚占位符 4"/>
          <p:cNvSpPr>
            <a:spLocks noGrp="1"/>
          </p:cNvSpPr>
          <p:nvPr>
            <p:ph type="ftr" sz="quarter" idx="11"/>
          </p:nvPr>
        </p:nvSpPr>
        <p:spPr>
          <a:xfrm>
            <a:off x="755576" y="6597352"/>
            <a:ext cx="3744416" cy="247088"/>
          </a:xfrm>
          <a:noFill/>
        </p:spPr>
        <p:txBody>
          <a:bodyPr/>
          <a:lstStyle/>
          <a:p>
            <a:r>
              <a:rPr lang="en-US" altLang="zh-CN"/>
              <a:t>《</a:t>
            </a:r>
            <a:r>
              <a:rPr lang="zh-CN" altLang="en-US"/>
              <a:t>数据库系统原理</a:t>
            </a:r>
            <a:r>
              <a:rPr lang="en-US" altLang="zh-CN"/>
              <a:t>》</a:t>
            </a:r>
            <a:r>
              <a:rPr lang="zh-CN" altLang="en-US"/>
              <a:t>第</a:t>
            </a:r>
            <a:r>
              <a:rPr lang="en-US" altLang="zh-CN"/>
              <a:t>10</a:t>
            </a:r>
            <a:r>
              <a:rPr lang="zh-CN" altLang="en-US"/>
              <a:t>章</a:t>
            </a:r>
            <a:r>
              <a:rPr lang="en-US" altLang="zh-CN"/>
              <a:t>—</a:t>
            </a:r>
            <a:r>
              <a:rPr lang="zh-CN" altLang="en-US"/>
              <a:t>数据依赖与关系模式的规范化</a:t>
            </a:r>
            <a:endParaRPr lang="en-US" altLang="zh-CN" dirty="0"/>
          </a:p>
        </p:txBody>
      </p:sp>
      <p:sp>
        <p:nvSpPr>
          <p:cNvPr id="9" name="日期占位符 3"/>
          <p:cNvSpPr>
            <a:spLocks noGrp="1"/>
          </p:cNvSpPr>
          <p:nvPr>
            <p:ph type="dt" sz="quarter" idx="10"/>
          </p:nvPr>
        </p:nvSpPr>
        <p:spPr>
          <a:xfrm>
            <a:off x="4633275" y="6597352"/>
            <a:ext cx="3312368" cy="247088"/>
          </a:xfrm>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pic>
        <p:nvPicPr>
          <p:cNvPr id="12" name="图片 11"/>
          <p:cNvPicPr>
            <a:picLocks noChangeAspect="1"/>
          </p:cNvPicPr>
          <p:nvPr/>
        </p:nvPicPr>
        <p:blipFill>
          <a:blip r:embed="rId3"/>
          <a:stretch>
            <a:fillRect/>
          </a:stretch>
        </p:blipFill>
        <p:spPr>
          <a:xfrm>
            <a:off x="611560" y="4293096"/>
            <a:ext cx="4211467" cy="1662683"/>
          </a:xfrm>
          <a:prstGeom prst="rect">
            <a:avLst/>
          </a:prstGeom>
        </p:spPr>
      </p:pic>
      <p:sp>
        <p:nvSpPr>
          <p:cNvPr id="2" name="矩形 1"/>
          <p:cNvSpPr/>
          <p:nvPr/>
        </p:nvSpPr>
        <p:spPr>
          <a:xfrm>
            <a:off x="2262256" y="5949280"/>
            <a:ext cx="877163" cy="369332"/>
          </a:xfrm>
          <a:prstGeom prst="rect">
            <a:avLst/>
          </a:prstGeom>
        </p:spPr>
        <p:txBody>
          <a:bodyPr wrap="none">
            <a:spAutoFit/>
          </a:bodyPr>
          <a:lstStyle/>
          <a:p>
            <a:r>
              <a:rPr lang="zh-CN" altLang="en-US" b="1" dirty="0">
                <a:solidFill>
                  <a:schemeClr val="accent2"/>
                </a:solidFill>
                <a:latin typeface="Times New Roman" pitchFamily="18" charset="0"/>
              </a:rPr>
              <a:t>方案一</a:t>
            </a:r>
            <a:endParaRPr lang="zh-CN" altLang="en-US" b="1" dirty="0"/>
          </a:p>
        </p:txBody>
      </p:sp>
      <p:grpSp>
        <p:nvGrpSpPr>
          <p:cNvPr id="6" name="组合 5"/>
          <p:cNvGrpSpPr/>
          <p:nvPr/>
        </p:nvGrpSpPr>
        <p:grpSpPr>
          <a:xfrm>
            <a:off x="4984044" y="4293096"/>
            <a:ext cx="3945556" cy="2025516"/>
            <a:chOff x="4984044" y="4293096"/>
            <a:chExt cx="3945556" cy="2025516"/>
          </a:xfrm>
        </p:grpSpPr>
        <p:pic>
          <p:nvPicPr>
            <p:cNvPr id="13" name="图片 12"/>
            <p:cNvPicPr>
              <a:picLocks noChangeAspect="1"/>
            </p:cNvPicPr>
            <p:nvPr/>
          </p:nvPicPr>
          <p:blipFill>
            <a:blip r:embed="rId4"/>
            <a:stretch>
              <a:fillRect/>
            </a:stretch>
          </p:blipFill>
          <p:spPr>
            <a:xfrm>
              <a:off x="5148064" y="4299893"/>
              <a:ext cx="3781536" cy="1507067"/>
            </a:xfrm>
            <a:prstGeom prst="rect">
              <a:avLst/>
            </a:prstGeom>
          </p:spPr>
        </p:pic>
        <p:cxnSp>
          <p:nvCxnSpPr>
            <p:cNvPr id="14" name="直接连接符 13"/>
            <p:cNvCxnSpPr/>
            <p:nvPr/>
          </p:nvCxnSpPr>
          <p:spPr>
            <a:xfrm flipH="1">
              <a:off x="4984044" y="4293096"/>
              <a:ext cx="20004" cy="194421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6667652" y="5949280"/>
              <a:ext cx="877163" cy="369332"/>
            </a:xfrm>
            <a:prstGeom prst="rect">
              <a:avLst/>
            </a:prstGeom>
          </p:spPr>
          <p:txBody>
            <a:bodyPr wrap="none">
              <a:spAutoFit/>
            </a:bodyPr>
            <a:lstStyle/>
            <a:p>
              <a:r>
                <a:rPr lang="zh-CN" altLang="en-US" b="1" dirty="0">
                  <a:solidFill>
                    <a:schemeClr val="accent2"/>
                  </a:solidFill>
                  <a:latin typeface="Times New Roman" pitchFamily="18" charset="0"/>
                </a:rPr>
                <a:t>方案二</a:t>
              </a:r>
              <a:endParaRPr lang="zh-CN" altLang="en-US" b="1"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altLang="zh-CN" sz="3800" dirty="0"/>
              <a:t>10.1.2 </a:t>
            </a:r>
            <a:r>
              <a:rPr lang="zh-CN" altLang="en-US" sz="3800" dirty="0"/>
              <a:t>“不好的”关系模式</a:t>
            </a:r>
          </a:p>
        </p:txBody>
      </p:sp>
      <p:sp>
        <p:nvSpPr>
          <p:cNvPr id="15364" name="Rectangle 3"/>
          <p:cNvSpPr>
            <a:spLocks noGrp="1" noChangeArrowheads="1"/>
          </p:cNvSpPr>
          <p:nvPr>
            <p:ph type="body" idx="1"/>
          </p:nvPr>
        </p:nvSpPr>
        <p:spPr>
          <a:xfrm>
            <a:off x="611188" y="1268413"/>
            <a:ext cx="8075612" cy="5040312"/>
          </a:xfrm>
        </p:spPr>
        <p:txBody>
          <a:bodyPr/>
          <a:lstStyle/>
          <a:p>
            <a:pPr eaLnBrk="1" hangingPunct="1"/>
            <a:r>
              <a:rPr lang="zh-CN" altLang="en-US" dirty="0">
                <a:solidFill>
                  <a:schemeClr val="accent2"/>
                </a:solidFill>
                <a:latin typeface="Times New Roman" pitchFamily="18" charset="0"/>
              </a:rPr>
              <a:t>经过比较发现，方案一有如下问题：</a:t>
            </a:r>
          </a:p>
          <a:p>
            <a:pPr lvl="1" eaLnBrk="1" hangingPunct="1"/>
            <a:r>
              <a:rPr lang="zh-CN" altLang="en-US" dirty="0">
                <a:solidFill>
                  <a:srgbClr val="0000FF"/>
                </a:solidFill>
                <a:latin typeface="Times New Roman" pitchFamily="18" charset="0"/>
              </a:rPr>
              <a:t>更新异常（</a:t>
            </a:r>
            <a:r>
              <a:rPr lang="en-US" altLang="zh-CN" dirty="0">
                <a:solidFill>
                  <a:srgbClr val="0000FF"/>
                </a:solidFill>
                <a:latin typeface="Times New Roman" pitchFamily="18" charset="0"/>
              </a:rPr>
              <a:t>update anomalies</a:t>
            </a:r>
            <a:r>
              <a:rPr lang="zh-CN" altLang="en-US" dirty="0">
                <a:solidFill>
                  <a:srgbClr val="0000FF"/>
                </a:solidFill>
                <a:latin typeface="Times New Roman" pitchFamily="18" charset="0"/>
              </a:rPr>
              <a:t>）</a:t>
            </a:r>
            <a:endParaRPr lang="en-US" altLang="zh-CN" dirty="0">
              <a:solidFill>
                <a:srgbClr val="0000FF"/>
              </a:solidFill>
              <a:latin typeface="Times New Roman" pitchFamily="18" charset="0"/>
            </a:endParaRPr>
          </a:p>
          <a:p>
            <a:pPr lvl="2" eaLnBrk="1" hangingPunct="1"/>
            <a:r>
              <a:rPr lang="en-US" altLang="zh-CN" sz="2200" dirty="0">
                <a:solidFill>
                  <a:srgbClr val="0000FF"/>
                </a:solidFill>
                <a:latin typeface="Times New Roman" pitchFamily="18" charset="0"/>
              </a:rPr>
              <a:t>A. </a:t>
            </a:r>
            <a:r>
              <a:rPr lang="zh-CN" altLang="en-US" sz="2200" dirty="0">
                <a:solidFill>
                  <a:srgbClr val="0000FF"/>
                </a:solidFill>
                <a:latin typeface="Times New Roman" pitchFamily="18" charset="0"/>
              </a:rPr>
              <a:t>修改异常（</a:t>
            </a:r>
            <a:r>
              <a:rPr lang="en-US" altLang="zh-CN" sz="2200" dirty="0">
                <a:solidFill>
                  <a:srgbClr val="0000FF"/>
                </a:solidFill>
                <a:latin typeface="Times New Roman" pitchFamily="18" charset="0"/>
              </a:rPr>
              <a:t>modification </a:t>
            </a:r>
            <a:r>
              <a:rPr lang="en-US" altLang="zh-CN" sz="2400" dirty="0">
                <a:solidFill>
                  <a:srgbClr val="0000FF"/>
                </a:solidFill>
                <a:latin typeface="Times New Roman" pitchFamily="18" charset="0"/>
              </a:rPr>
              <a:t>anomalies</a:t>
            </a:r>
            <a:r>
              <a:rPr lang="zh-CN" altLang="en-US" sz="2200" dirty="0">
                <a:solidFill>
                  <a:srgbClr val="0000FF"/>
                </a:solidFill>
                <a:latin typeface="Times New Roman" pitchFamily="18" charset="0"/>
              </a:rPr>
              <a:t>）</a:t>
            </a:r>
            <a:endParaRPr lang="en-US" altLang="zh-CN" sz="2200" dirty="0">
              <a:solidFill>
                <a:srgbClr val="0000FF"/>
              </a:solidFill>
              <a:latin typeface="Times New Roman" pitchFamily="18" charset="0"/>
            </a:endParaRPr>
          </a:p>
          <a:p>
            <a:pPr lvl="3" eaLnBrk="1" hangingPunct="1"/>
            <a:r>
              <a:rPr lang="zh-CN" altLang="en-US" sz="2100" dirty="0">
                <a:latin typeface="Times New Roman" pitchFamily="18" charset="0"/>
              </a:rPr>
              <a:t>“张乐”调到“土木”系，如果只改了其中一个元组的值，那么会出现数据不一致问题。</a:t>
            </a:r>
          </a:p>
          <a:p>
            <a:pPr lvl="3" eaLnBrk="1" hangingPunct="1"/>
            <a:r>
              <a:rPr lang="zh-CN" altLang="en-US" sz="2100" dirty="0">
                <a:latin typeface="Times New Roman" pitchFamily="18" charset="0"/>
              </a:rPr>
              <a:t>“</a:t>
            </a:r>
            <a:r>
              <a:rPr lang="en-US" altLang="zh-CN" sz="2100" dirty="0">
                <a:latin typeface="Times New Roman" pitchFamily="18" charset="0"/>
              </a:rPr>
              <a:t>M03</a:t>
            </a:r>
            <a:r>
              <a:rPr lang="zh-CN" altLang="en-US" sz="2100" dirty="0">
                <a:latin typeface="Times New Roman" pitchFamily="18" charset="0"/>
              </a:rPr>
              <a:t>”课的主讲教师换成“杨萍”，如果只改了其中一个元组的值，那么会出现数据不一致问题。</a:t>
            </a:r>
          </a:p>
          <a:p>
            <a:pPr lvl="3" eaLnBrk="1" hangingPunct="1"/>
            <a:r>
              <a:rPr lang="zh-CN" altLang="en-US" sz="2100" dirty="0">
                <a:solidFill>
                  <a:srgbClr val="008000"/>
                </a:solidFill>
                <a:latin typeface="Times New Roman" pitchFamily="18" charset="0"/>
              </a:rPr>
              <a:t>对于</a:t>
            </a:r>
            <a:r>
              <a:rPr lang="zh-CN" altLang="en-US" sz="2100" dirty="0">
                <a:solidFill>
                  <a:srgbClr val="FF0000"/>
                </a:solidFill>
                <a:latin typeface="Times New Roman" pitchFamily="18" charset="0"/>
              </a:rPr>
              <a:t>方案二</a:t>
            </a:r>
            <a:r>
              <a:rPr lang="zh-CN" altLang="en-US" sz="2100" dirty="0">
                <a:solidFill>
                  <a:srgbClr val="008000"/>
                </a:solidFill>
                <a:latin typeface="Times New Roman" pitchFamily="18" charset="0"/>
              </a:rPr>
              <a:t>，只需分别修改</a:t>
            </a:r>
            <a:r>
              <a:rPr lang="en-US" altLang="zh-CN" sz="2100" dirty="0">
                <a:solidFill>
                  <a:srgbClr val="008000"/>
                </a:solidFill>
                <a:latin typeface="Times New Roman" pitchFamily="18" charset="0"/>
              </a:rPr>
              <a:t>R2</a:t>
            </a:r>
            <a:r>
              <a:rPr lang="zh-CN" altLang="en-US" sz="2100" dirty="0">
                <a:solidFill>
                  <a:srgbClr val="008000"/>
                </a:solidFill>
                <a:latin typeface="Times New Roman" pitchFamily="18" charset="0"/>
              </a:rPr>
              <a:t>和</a:t>
            </a:r>
            <a:r>
              <a:rPr lang="en-US" altLang="zh-CN" sz="2100" dirty="0">
                <a:solidFill>
                  <a:srgbClr val="008000"/>
                </a:solidFill>
                <a:latin typeface="Times New Roman" pitchFamily="18" charset="0"/>
              </a:rPr>
              <a:t>R3</a:t>
            </a:r>
            <a:r>
              <a:rPr lang="zh-CN" altLang="en-US" sz="2100" dirty="0">
                <a:solidFill>
                  <a:srgbClr val="008000"/>
                </a:solidFill>
                <a:latin typeface="Times New Roman" pitchFamily="18" charset="0"/>
              </a:rPr>
              <a:t>关系中的元组的值即可，不会出现数据不一致</a:t>
            </a:r>
            <a:r>
              <a:rPr lang="zh-CN" altLang="en-US" sz="2200" dirty="0">
                <a:solidFill>
                  <a:srgbClr val="008000"/>
                </a:solidFill>
                <a:latin typeface="Times New Roman" pitchFamily="18" charset="0"/>
              </a:rPr>
              <a:t>。</a:t>
            </a:r>
          </a:p>
        </p:txBody>
      </p:sp>
      <p:sp>
        <p:nvSpPr>
          <p:cNvPr id="7" name="灯片编号占位符 5"/>
          <p:cNvSpPr>
            <a:spLocks noGrp="1"/>
          </p:cNvSpPr>
          <p:nvPr>
            <p:ph type="sldNum" sz="quarter" idx="12"/>
          </p:nvPr>
        </p:nvSpPr>
        <p:spPr>
          <a:xfrm>
            <a:off x="8172400" y="6597352"/>
            <a:ext cx="514400" cy="247088"/>
          </a:xfrm>
          <a:noFill/>
        </p:spPr>
        <p:txBody>
          <a:bodyPr/>
          <a:lstStyle/>
          <a:p>
            <a:fld id="{AA8458D9-28F7-49BC-A944-4B76B85A9DAF}" type="slidenum">
              <a:rPr lang="en-US" altLang="zh-CN" smtClean="0"/>
              <a:pPr/>
              <a:t>11</a:t>
            </a:fld>
            <a:endParaRPr lang="en-US" altLang="zh-CN"/>
          </a:p>
        </p:txBody>
      </p:sp>
      <p:sp>
        <p:nvSpPr>
          <p:cNvPr id="8" name="页脚占位符 4"/>
          <p:cNvSpPr>
            <a:spLocks noGrp="1"/>
          </p:cNvSpPr>
          <p:nvPr>
            <p:ph type="ftr" sz="quarter" idx="11"/>
          </p:nvPr>
        </p:nvSpPr>
        <p:spPr>
          <a:xfrm>
            <a:off x="755576" y="6597352"/>
            <a:ext cx="3744416" cy="247088"/>
          </a:xfrm>
          <a:noFill/>
        </p:spPr>
        <p:txBody>
          <a:bodyPr/>
          <a:lstStyle/>
          <a:p>
            <a:r>
              <a:rPr lang="en-US" altLang="zh-CN"/>
              <a:t>《</a:t>
            </a:r>
            <a:r>
              <a:rPr lang="zh-CN" altLang="en-US"/>
              <a:t>数据库系统原理</a:t>
            </a:r>
            <a:r>
              <a:rPr lang="en-US" altLang="zh-CN"/>
              <a:t>》</a:t>
            </a:r>
            <a:r>
              <a:rPr lang="zh-CN" altLang="en-US"/>
              <a:t>第</a:t>
            </a:r>
            <a:r>
              <a:rPr lang="en-US" altLang="zh-CN"/>
              <a:t>10</a:t>
            </a:r>
            <a:r>
              <a:rPr lang="zh-CN" altLang="en-US"/>
              <a:t>章</a:t>
            </a:r>
            <a:r>
              <a:rPr lang="en-US" altLang="zh-CN"/>
              <a:t>—</a:t>
            </a:r>
            <a:r>
              <a:rPr lang="zh-CN" altLang="en-US"/>
              <a:t>数据依赖与关系模式的规范化</a:t>
            </a:r>
            <a:endParaRPr lang="en-US" altLang="zh-CN" dirty="0"/>
          </a:p>
        </p:txBody>
      </p:sp>
      <p:sp>
        <p:nvSpPr>
          <p:cNvPr id="9" name="日期占位符 3"/>
          <p:cNvSpPr>
            <a:spLocks noGrp="1"/>
          </p:cNvSpPr>
          <p:nvPr>
            <p:ph type="dt" sz="quarter" idx="10"/>
          </p:nvPr>
        </p:nvSpPr>
        <p:spPr>
          <a:xfrm>
            <a:off x="4633275" y="6597352"/>
            <a:ext cx="3312368" cy="247088"/>
          </a:xfrm>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pic>
        <p:nvPicPr>
          <p:cNvPr id="2" name="图片 1"/>
          <p:cNvPicPr>
            <a:picLocks noChangeAspect="1"/>
          </p:cNvPicPr>
          <p:nvPr/>
        </p:nvPicPr>
        <p:blipFill>
          <a:blip r:embed="rId3"/>
          <a:stretch>
            <a:fillRect/>
          </a:stretch>
        </p:blipFill>
        <p:spPr>
          <a:xfrm>
            <a:off x="611560" y="4725144"/>
            <a:ext cx="4211467" cy="1662683"/>
          </a:xfrm>
          <a:prstGeom prst="rect">
            <a:avLst/>
          </a:prstGeom>
        </p:spPr>
      </p:pic>
      <p:grpSp>
        <p:nvGrpSpPr>
          <p:cNvPr id="6" name="组合 5"/>
          <p:cNvGrpSpPr/>
          <p:nvPr/>
        </p:nvGrpSpPr>
        <p:grpSpPr>
          <a:xfrm>
            <a:off x="4985760" y="4731941"/>
            <a:ext cx="3943840" cy="1870938"/>
            <a:chOff x="4985760" y="4731941"/>
            <a:chExt cx="3943840" cy="1870938"/>
          </a:xfrm>
        </p:grpSpPr>
        <p:pic>
          <p:nvPicPr>
            <p:cNvPr id="3" name="图片 2"/>
            <p:cNvPicPr>
              <a:picLocks noChangeAspect="1"/>
            </p:cNvPicPr>
            <p:nvPr/>
          </p:nvPicPr>
          <p:blipFill>
            <a:blip r:embed="rId4"/>
            <a:stretch>
              <a:fillRect/>
            </a:stretch>
          </p:blipFill>
          <p:spPr>
            <a:xfrm>
              <a:off x="5148064" y="4731941"/>
              <a:ext cx="3781536" cy="1507067"/>
            </a:xfrm>
            <a:prstGeom prst="rect">
              <a:avLst/>
            </a:prstGeom>
          </p:spPr>
        </p:pic>
        <p:cxnSp>
          <p:nvCxnSpPr>
            <p:cNvPr id="5" name="直接连接符 4"/>
            <p:cNvCxnSpPr/>
            <p:nvPr/>
          </p:nvCxnSpPr>
          <p:spPr>
            <a:xfrm>
              <a:off x="4985760" y="4731941"/>
              <a:ext cx="0" cy="18002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6760608" y="6233547"/>
              <a:ext cx="877163" cy="369332"/>
            </a:xfrm>
            <a:prstGeom prst="rect">
              <a:avLst/>
            </a:prstGeom>
          </p:spPr>
          <p:txBody>
            <a:bodyPr wrap="none">
              <a:spAutoFit/>
            </a:bodyPr>
            <a:lstStyle/>
            <a:p>
              <a:r>
                <a:rPr lang="zh-CN" altLang="en-US" b="1" dirty="0">
                  <a:solidFill>
                    <a:schemeClr val="accent2"/>
                  </a:solidFill>
                  <a:latin typeface="Times New Roman" pitchFamily="18" charset="0"/>
                </a:rPr>
                <a:t>方案二</a:t>
              </a:r>
              <a:endParaRPr lang="zh-CN" altLang="en-US" b="1" dirty="0"/>
            </a:p>
          </p:txBody>
        </p:sp>
      </p:grpSp>
      <p:sp>
        <p:nvSpPr>
          <p:cNvPr id="12" name="矩形 11"/>
          <p:cNvSpPr/>
          <p:nvPr/>
        </p:nvSpPr>
        <p:spPr>
          <a:xfrm>
            <a:off x="2253864" y="6309320"/>
            <a:ext cx="877163" cy="369332"/>
          </a:xfrm>
          <a:prstGeom prst="rect">
            <a:avLst/>
          </a:prstGeom>
        </p:spPr>
        <p:txBody>
          <a:bodyPr wrap="none">
            <a:spAutoFit/>
          </a:bodyPr>
          <a:lstStyle/>
          <a:p>
            <a:r>
              <a:rPr lang="zh-CN" altLang="en-US" b="1" dirty="0">
                <a:solidFill>
                  <a:schemeClr val="accent2"/>
                </a:solidFill>
                <a:latin typeface="Times New Roman" pitchFamily="18" charset="0"/>
              </a:rPr>
              <a:t>方案一</a:t>
            </a:r>
            <a:endParaRPr lang="zh-CN" altLang="en-US" b="1" dirty="0"/>
          </a:p>
        </p:txBody>
      </p:sp>
    </p:spTree>
    <p:extLst>
      <p:ext uri="{BB962C8B-B14F-4D97-AF65-F5344CB8AC3E}">
        <p14:creationId xmlns:p14="http://schemas.microsoft.com/office/powerpoint/2010/main" val="856374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altLang="zh-CN" sz="3800" dirty="0"/>
              <a:t>10.1.2 </a:t>
            </a:r>
            <a:r>
              <a:rPr lang="zh-CN" altLang="en-US" sz="3800" dirty="0"/>
              <a:t>“不好的”关系模式</a:t>
            </a:r>
          </a:p>
        </p:txBody>
      </p:sp>
      <p:sp>
        <p:nvSpPr>
          <p:cNvPr id="16388" name="Rectangle 3"/>
          <p:cNvSpPr>
            <a:spLocks noGrp="1" noChangeArrowheads="1"/>
          </p:cNvSpPr>
          <p:nvPr>
            <p:ph type="body" idx="1"/>
          </p:nvPr>
        </p:nvSpPr>
        <p:spPr>
          <a:xfrm>
            <a:off x="611560" y="1268413"/>
            <a:ext cx="8280920" cy="5040312"/>
          </a:xfrm>
        </p:spPr>
        <p:txBody>
          <a:bodyPr/>
          <a:lstStyle/>
          <a:p>
            <a:pPr eaLnBrk="1" hangingPunct="1"/>
            <a:r>
              <a:rPr lang="zh-CN" altLang="en-US" dirty="0">
                <a:solidFill>
                  <a:schemeClr val="accent2"/>
                </a:solidFill>
                <a:latin typeface="Times New Roman" pitchFamily="18" charset="0"/>
              </a:rPr>
              <a:t>经过比较发现，方案一有如下问题：</a:t>
            </a:r>
          </a:p>
          <a:p>
            <a:pPr lvl="1" eaLnBrk="1" hangingPunct="1"/>
            <a:r>
              <a:rPr lang="zh-CN" altLang="en-US" dirty="0">
                <a:solidFill>
                  <a:srgbClr val="0000FF"/>
                </a:solidFill>
                <a:latin typeface="Times New Roman" pitchFamily="18" charset="0"/>
              </a:rPr>
              <a:t>更新异常（</a:t>
            </a:r>
            <a:r>
              <a:rPr lang="en-US" altLang="zh-CN" dirty="0">
                <a:solidFill>
                  <a:srgbClr val="0000FF"/>
                </a:solidFill>
                <a:latin typeface="Times New Roman" pitchFamily="18" charset="0"/>
              </a:rPr>
              <a:t>update anomalies</a:t>
            </a:r>
            <a:r>
              <a:rPr lang="zh-CN" altLang="en-US" dirty="0">
                <a:solidFill>
                  <a:srgbClr val="0000FF"/>
                </a:solidFill>
                <a:latin typeface="Times New Roman" pitchFamily="18" charset="0"/>
              </a:rPr>
              <a:t>）</a:t>
            </a:r>
            <a:endParaRPr lang="en-US" altLang="zh-CN" dirty="0">
              <a:solidFill>
                <a:srgbClr val="0000FF"/>
              </a:solidFill>
              <a:latin typeface="Times New Roman" pitchFamily="18" charset="0"/>
            </a:endParaRPr>
          </a:p>
          <a:p>
            <a:pPr lvl="2" eaLnBrk="1" hangingPunct="1"/>
            <a:r>
              <a:rPr lang="en-US" altLang="zh-CN" sz="2200" dirty="0">
                <a:solidFill>
                  <a:srgbClr val="0000FF"/>
                </a:solidFill>
                <a:latin typeface="Times New Roman" pitchFamily="18" charset="0"/>
              </a:rPr>
              <a:t>B. </a:t>
            </a:r>
            <a:r>
              <a:rPr lang="zh-CN" altLang="en-US" sz="2200" dirty="0">
                <a:solidFill>
                  <a:srgbClr val="0000FF"/>
                </a:solidFill>
                <a:latin typeface="Times New Roman" pitchFamily="18" charset="0"/>
              </a:rPr>
              <a:t>删除异常（</a:t>
            </a:r>
            <a:r>
              <a:rPr lang="en-US" altLang="zh-CN" sz="2200" dirty="0">
                <a:solidFill>
                  <a:srgbClr val="0000FF"/>
                </a:solidFill>
                <a:latin typeface="Times New Roman" pitchFamily="18" charset="0"/>
              </a:rPr>
              <a:t>deletion</a:t>
            </a:r>
            <a:r>
              <a:rPr lang="en-US" altLang="zh-CN" sz="2400" dirty="0">
                <a:solidFill>
                  <a:srgbClr val="0000FF"/>
                </a:solidFill>
                <a:latin typeface="Times New Roman" pitchFamily="18" charset="0"/>
              </a:rPr>
              <a:t> anomalies</a:t>
            </a:r>
            <a:r>
              <a:rPr lang="zh-CN" altLang="en-US" sz="2200" dirty="0">
                <a:solidFill>
                  <a:srgbClr val="0000FF"/>
                </a:solidFill>
                <a:latin typeface="Times New Roman" pitchFamily="18" charset="0"/>
              </a:rPr>
              <a:t>）</a:t>
            </a:r>
            <a:endParaRPr lang="en-US" altLang="zh-CN" sz="2200" dirty="0">
              <a:solidFill>
                <a:srgbClr val="0000FF"/>
              </a:solidFill>
              <a:latin typeface="Times New Roman" pitchFamily="18" charset="0"/>
            </a:endParaRPr>
          </a:p>
          <a:p>
            <a:pPr lvl="3" eaLnBrk="1" hangingPunct="1"/>
            <a:r>
              <a:rPr lang="zh-CN" altLang="en-US" sz="2100" dirty="0">
                <a:latin typeface="Times New Roman" pitchFamily="18" charset="0"/>
              </a:rPr>
              <a:t>“</a:t>
            </a:r>
            <a:r>
              <a:rPr lang="en-US" altLang="zh-CN" sz="2100" dirty="0">
                <a:latin typeface="Times New Roman" pitchFamily="18" charset="0"/>
              </a:rPr>
              <a:t>C01</a:t>
            </a:r>
            <a:r>
              <a:rPr lang="zh-CN" altLang="en-US" sz="2100" dirty="0">
                <a:latin typeface="Times New Roman" pitchFamily="18" charset="0"/>
              </a:rPr>
              <a:t>”课不开了，需删除</a:t>
            </a:r>
            <a:r>
              <a:rPr lang="en-US" altLang="zh-CN" sz="2100" dirty="0">
                <a:solidFill>
                  <a:srgbClr val="0000FF"/>
                </a:solidFill>
                <a:latin typeface="Times New Roman" pitchFamily="18" charset="0"/>
              </a:rPr>
              <a:t>R</a:t>
            </a:r>
            <a:r>
              <a:rPr lang="zh-CN" altLang="en-US" sz="2100" dirty="0">
                <a:latin typeface="Times New Roman" pitchFamily="18" charset="0"/>
              </a:rPr>
              <a:t>中所有相关元组（前</a:t>
            </a:r>
            <a:r>
              <a:rPr lang="en-US" altLang="zh-CN" sz="2100" dirty="0">
                <a:latin typeface="Times New Roman" pitchFamily="18" charset="0"/>
              </a:rPr>
              <a:t>3</a:t>
            </a:r>
            <a:r>
              <a:rPr lang="zh-CN" altLang="en-US" sz="2100" dirty="0">
                <a:latin typeface="Times New Roman" pitchFamily="18" charset="0"/>
              </a:rPr>
              <a:t>个），但“张乐”是“计算机”系教师的信息也同时被删。</a:t>
            </a:r>
          </a:p>
          <a:p>
            <a:pPr lvl="3" eaLnBrk="1" hangingPunct="1"/>
            <a:r>
              <a:rPr lang="zh-CN" altLang="en-US" sz="2100" dirty="0">
                <a:solidFill>
                  <a:srgbClr val="008000"/>
                </a:solidFill>
                <a:latin typeface="Times New Roman" pitchFamily="18" charset="0"/>
              </a:rPr>
              <a:t>对于</a:t>
            </a:r>
            <a:r>
              <a:rPr lang="zh-CN" altLang="en-US" sz="2100" dirty="0">
                <a:solidFill>
                  <a:srgbClr val="FF0000"/>
                </a:solidFill>
                <a:latin typeface="Times New Roman" pitchFamily="18" charset="0"/>
              </a:rPr>
              <a:t>方案二</a:t>
            </a:r>
            <a:r>
              <a:rPr lang="zh-CN" altLang="en-US" sz="2100" dirty="0">
                <a:solidFill>
                  <a:srgbClr val="008000"/>
                </a:solidFill>
                <a:latin typeface="Times New Roman" pitchFamily="18" charset="0"/>
              </a:rPr>
              <a:t>，可仅在</a:t>
            </a:r>
            <a:r>
              <a:rPr lang="en-US" altLang="zh-CN" sz="2100" dirty="0">
                <a:solidFill>
                  <a:srgbClr val="0000FF"/>
                </a:solidFill>
                <a:latin typeface="Times New Roman" pitchFamily="18" charset="0"/>
              </a:rPr>
              <a:t>R1</a:t>
            </a:r>
            <a:r>
              <a:rPr lang="zh-CN" altLang="en-US" sz="2100" dirty="0">
                <a:solidFill>
                  <a:srgbClr val="008000"/>
                </a:solidFill>
                <a:latin typeface="Times New Roman" pitchFamily="18" charset="0"/>
              </a:rPr>
              <a:t>和</a:t>
            </a:r>
            <a:r>
              <a:rPr lang="en-US" altLang="zh-CN" sz="2100" dirty="0">
                <a:solidFill>
                  <a:srgbClr val="0000FF"/>
                </a:solidFill>
                <a:latin typeface="Times New Roman" pitchFamily="18" charset="0"/>
              </a:rPr>
              <a:t>R2</a:t>
            </a:r>
            <a:r>
              <a:rPr lang="zh-CN" altLang="en-US" sz="2100" dirty="0">
                <a:solidFill>
                  <a:srgbClr val="008000"/>
                </a:solidFill>
                <a:latin typeface="Times New Roman" pitchFamily="18" charset="0"/>
              </a:rPr>
              <a:t>中分别删除课程“</a:t>
            </a:r>
            <a:r>
              <a:rPr lang="en-US" altLang="zh-CN" sz="2100" dirty="0">
                <a:solidFill>
                  <a:srgbClr val="008000"/>
                </a:solidFill>
                <a:latin typeface="Times New Roman" pitchFamily="18" charset="0"/>
              </a:rPr>
              <a:t>C01</a:t>
            </a:r>
            <a:r>
              <a:rPr lang="zh-CN" altLang="en-US" sz="2100" dirty="0">
                <a:solidFill>
                  <a:srgbClr val="008000"/>
                </a:solidFill>
                <a:latin typeface="Times New Roman" pitchFamily="18" charset="0"/>
              </a:rPr>
              <a:t>”的相关元组，但不会同时删除“张乐”是“计算机”系教师的信息，其相应元组仍保留在</a:t>
            </a:r>
            <a:r>
              <a:rPr lang="en-US" altLang="zh-CN" sz="2100" dirty="0">
                <a:solidFill>
                  <a:srgbClr val="0000FF"/>
                </a:solidFill>
                <a:latin typeface="Times New Roman" pitchFamily="18" charset="0"/>
              </a:rPr>
              <a:t>R3</a:t>
            </a:r>
            <a:r>
              <a:rPr lang="zh-CN" altLang="en-US" sz="2100" dirty="0">
                <a:solidFill>
                  <a:srgbClr val="008000"/>
                </a:solidFill>
                <a:latin typeface="Times New Roman" pitchFamily="18" charset="0"/>
              </a:rPr>
              <a:t>中。</a:t>
            </a:r>
          </a:p>
        </p:txBody>
      </p:sp>
      <p:sp>
        <p:nvSpPr>
          <p:cNvPr id="7" name="灯片编号占位符 5"/>
          <p:cNvSpPr>
            <a:spLocks noGrp="1"/>
          </p:cNvSpPr>
          <p:nvPr>
            <p:ph type="sldNum" sz="quarter" idx="12"/>
          </p:nvPr>
        </p:nvSpPr>
        <p:spPr>
          <a:xfrm>
            <a:off x="8172400" y="6597352"/>
            <a:ext cx="514400" cy="247088"/>
          </a:xfrm>
          <a:noFill/>
        </p:spPr>
        <p:txBody>
          <a:bodyPr/>
          <a:lstStyle/>
          <a:p>
            <a:fld id="{AA8458D9-28F7-49BC-A944-4B76B85A9DAF}" type="slidenum">
              <a:rPr lang="en-US" altLang="zh-CN" smtClean="0"/>
              <a:pPr/>
              <a:t>12</a:t>
            </a:fld>
            <a:endParaRPr lang="en-US" altLang="zh-CN"/>
          </a:p>
        </p:txBody>
      </p:sp>
      <p:sp>
        <p:nvSpPr>
          <p:cNvPr id="8" name="页脚占位符 4"/>
          <p:cNvSpPr>
            <a:spLocks noGrp="1"/>
          </p:cNvSpPr>
          <p:nvPr>
            <p:ph type="ftr" sz="quarter" idx="11"/>
          </p:nvPr>
        </p:nvSpPr>
        <p:spPr>
          <a:xfrm>
            <a:off x="755576" y="6597352"/>
            <a:ext cx="3744416" cy="247088"/>
          </a:xfrm>
          <a:noFill/>
        </p:spPr>
        <p:txBody>
          <a:bodyPr/>
          <a:lstStyle/>
          <a:p>
            <a:r>
              <a:rPr lang="en-US" altLang="zh-CN"/>
              <a:t>《</a:t>
            </a:r>
            <a:r>
              <a:rPr lang="zh-CN" altLang="en-US"/>
              <a:t>数据库系统原理</a:t>
            </a:r>
            <a:r>
              <a:rPr lang="en-US" altLang="zh-CN"/>
              <a:t>》</a:t>
            </a:r>
            <a:r>
              <a:rPr lang="zh-CN" altLang="en-US"/>
              <a:t>第</a:t>
            </a:r>
            <a:r>
              <a:rPr lang="en-US" altLang="zh-CN"/>
              <a:t>10</a:t>
            </a:r>
            <a:r>
              <a:rPr lang="zh-CN" altLang="en-US"/>
              <a:t>章</a:t>
            </a:r>
            <a:r>
              <a:rPr lang="en-US" altLang="zh-CN"/>
              <a:t>—</a:t>
            </a:r>
            <a:r>
              <a:rPr lang="zh-CN" altLang="en-US"/>
              <a:t>数据依赖与关系模式的规范化</a:t>
            </a:r>
            <a:endParaRPr lang="en-US" altLang="zh-CN" dirty="0"/>
          </a:p>
        </p:txBody>
      </p:sp>
      <p:sp>
        <p:nvSpPr>
          <p:cNvPr id="9" name="日期占位符 3"/>
          <p:cNvSpPr>
            <a:spLocks noGrp="1"/>
          </p:cNvSpPr>
          <p:nvPr>
            <p:ph type="dt" sz="quarter" idx="10"/>
          </p:nvPr>
        </p:nvSpPr>
        <p:spPr>
          <a:xfrm>
            <a:off x="4633275" y="6597352"/>
            <a:ext cx="3312368" cy="247088"/>
          </a:xfrm>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pic>
        <p:nvPicPr>
          <p:cNvPr id="10" name="图片 9"/>
          <p:cNvPicPr>
            <a:picLocks noChangeAspect="1"/>
          </p:cNvPicPr>
          <p:nvPr/>
        </p:nvPicPr>
        <p:blipFill>
          <a:blip r:embed="rId3"/>
          <a:stretch>
            <a:fillRect/>
          </a:stretch>
        </p:blipFill>
        <p:spPr>
          <a:xfrm>
            <a:off x="611560" y="4509120"/>
            <a:ext cx="4211467" cy="1662683"/>
          </a:xfrm>
          <a:prstGeom prst="rect">
            <a:avLst/>
          </a:prstGeom>
        </p:spPr>
      </p:pic>
      <p:sp>
        <p:nvSpPr>
          <p:cNvPr id="13" name="矩形 12"/>
          <p:cNvSpPr/>
          <p:nvPr/>
        </p:nvSpPr>
        <p:spPr>
          <a:xfrm>
            <a:off x="2262256" y="6165304"/>
            <a:ext cx="877163" cy="369332"/>
          </a:xfrm>
          <a:prstGeom prst="rect">
            <a:avLst/>
          </a:prstGeom>
        </p:spPr>
        <p:txBody>
          <a:bodyPr wrap="none">
            <a:spAutoFit/>
          </a:bodyPr>
          <a:lstStyle/>
          <a:p>
            <a:r>
              <a:rPr lang="zh-CN" altLang="en-US" b="1" dirty="0">
                <a:solidFill>
                  <a:schemeClr val="accent2"/>
                </a:solidFill>
                <a:latin typeface="Times New Roman" pitchFamily="18" charset="0"/>
              </a:rPr>
              <a:t>方案一</a:t>
            </a:r>
            <a:endParaRPr lang="zh-CN" altLang="en-US" b="1" dirty="0"/>
          </a:p>
        </p:txBody>
      </p:sp>
      <p:grpSp>
        <p:nvGrpSpPr>
          <p:cNvPr id="2" name="组合 1"/>
          <p:cNvGrpSpPr/>
          <p:nvPr/>
        </p:nvGrpSpPr>
        <p:grpSpPr>
          <a:xfrm>
            <a:off x="4985760" y="4515917"/>
            <a:ext cx="3943840" cy="2018719"/>
            <a:chOff x="4985760" y="4515917"/>
            <a:chExt cx="3943840" cy="2018719"/>
          </a:xfrm>
        </p:grpSpPr>
        <p:pic>
          <p:nvPicPr>
            <p:cNvPr id="11" name="图片 10"/>
            <p:cNvPicPr>
              <a:picLocks noChangeAspect="1"/>
            </p:cNvPicPr>
            <p:nvPr/>
          </p:nvPicPr>
          <p:blipFill>
            <a:blip r:embed="rId4"/>
            <a:stretch>
              <a:fillRect/>
            </a:stretch>
          </p:blipFill>
          <p:spPr>
            <a:xfrm>
              <a:off x="5148064" y="4515917"/>
              <a:ext cx="3781536" cy="1507067"/>
            </a:xfrm>
            <a:prstGeom prst="rect">
              <a:avLst/>
            </a:prstGeom>
          </p:spPr>
        </p:pic>
        <p:cxnSp>
          <p:nvCxnSpPr>
            <p:cNvPr id="12" name="直接连接符 11"/>
            <p:cNvCxnSpPr/>
            <p:nvPr/>
          </p:nvCxnSpPr>
          <p:spPr>
            <a:xfrm>
              <a:off x="4985760" y="4515917"/>
              <a:ext cx="0" cy="18002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6667652" y="6165304"/>
              <a:ext cx="877163" cy="369332"/>
            </a:xfrm>
            <a:prstGeom prst="rect">
              <a:avLst/>
            </a:prstGeom>
          </p:spPr>
          <p:txBody>
            <a:bodyPr wrap="none">
              <a:spAutoFit/>
            </a:bodyPr>
            <a:lstStyle/>
            <a:p>
              <a:r>
                <a:rPr lang="zh-CN" altLang="en-US" b="1" dirty="0">
                  <a:solidFill>
                    <a:schemeClr val="accent2"/>
                  </a:solidFill>
                  <a:latin typeface="Times New Roman" pitchFamily="18" charset="0"/>
                </a:rPr>
                <a:t>方案二</a:t>
              </a:r>
              <a:endParaRPr lang="zh-CN" altLang="en-US" b="1"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8">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altLang="zh-CN" sz="3800" dirty="0"/>
              <a:t>10.1.2 </a:t>
            </a:r>
            <a:r>
              <a:rPr lang="zh-CN" altLang="en-US" sz="3800" dirty="0"/>
              <a:t>“不好的”关系模式</a:t>
            </a:r>
          </a:p>
        </p:txBody>
      </p:sp>
      <p:sp>
        <p:nvSpPr>
          <p:cNvPr id="16388" name="Rectangle 3"/>
          <p:cNvSpPr>
            <a:spLocks noGrp="1" noChangeArrowheads="1"/>
          </p:cNvSpPr>
          <p:nvPr>
            <p:ph type="body" idx="1"/>
          </p:nvPr>
        </p:nvSpPr>
        <p:spPr>
          <a:xfrm>
            <a:off x="611560" y="1268413"/>
            <a:ext cx="8075240" cy="5040312"/>
          </a:xfrm>
        </p:spPr>
        <p:txBody>
          <a:bodyPr/>
          <a:lstStyle/>
          <a:p>
            <a:pPr eaLnBrk="1" hangingPunct="1"/>
            <a:r>
              <a:rPr lang="zh-CN" altLang="en-US" dirty="0">
                <a:solidFill>
                  <a:schemeClr val="accent2"/>
                </a:solidFill>
                <a:latin typeface="Times New Roman" pitchFamily="18" charset="0"/>
              </a:rPr>
              <a:t>经过比较发现，方案一有如下问题：</a:t>
            </a:r>
          </a:p>
          <a:p>
            <a:pPr lvl="1" eaLnBrk="1" hangingPunct="1"/>
            <a:r>
              <a:rPr lang="zh-CN" altLang="en-US" dirty="0">
                <a:solidFill>
                  <a:srgbClr val="0000FF"/>
                </a:solidFill>
                <a:latin typeface="Times New Roman" pitchFamily="18" charset="0"/>
              </a:rPr>
              <a:t>更新异常（</a:t>
            </a:r>
            <a:r>
              <a:rPr lang="en-US" altLang="zh-CN" dirty="0">
                <a:solidFill>
                  <a:srgbClr val="0000FF"/>
                </a:solidFill>
                <a:latin typeface="Times New Roman" pitchFamily="18" charset="0"/>
              </a:rPr>
              <a:t>update anomalies</a:t>
            </a:r>
            <a:r>
              <a:rPr lang="zh-CN" altLang="en-US" dirty="0">
                <a:solidFill>
                  <a:srgbClr val="0000FF"/>
                </a:solidFill>
                <a:latin typeface="Times New Roman" pitchFamily="18" charset="0"/>
              </a:rPr>
              <a:t>）</a:t>
            </a:r>
            <a:endParaRPr lang="en-US" altLang="zh-CN" dirty="0">
              <a:solidFill>
                <a:srgbClr val="0000FF"/>
              </a:solidFill>
              <a:latin typeface="Times New Roman" pitchFamily="18" charset="0"/>
            </a:endParaRPr>
          </a:p>
          <a:p>
            <a:pPr lvl="2" eaLnBrk="1" hangingPunct="1"/>
            <a:r>
              <a:rPr lang="en-US" altLang="zh-CN" sz="2200" dirty="0">
                <a:solidFill>
                  <a:srgbClr val="0000FF"/>
                </a:solidFill>
                <a:latin typeface="Times New Roman" pitchFamily="18" charset="0"/>
              </a:rPr>
              <a:t>C. </a:t>
            </a:r>
            <a:r>
              <a:rPr lang="zh-CN" altLang="en-US" sz="2200" dirty="0">
                <a:solidFill>
                  <a:srgbClr val="0000FF"/>
                </a:solidFill>
                <a:latin typeface="Times New Roman" pitchFamily="18" charset="0"/>
              </a:rPr>
              <a:t>插入异常（</a:t>
            </a:r>
            <a:r>
              <a:rPr lang="en-US" altLang="zh-CN" sz="2200" dirty="0">
                <a:solidFill>
                  <a:srgbClr val="0000FF"/>
                </a:solidFill>
                <a:latin typeface="Times New Roman" pitchFamily="18" charset="0"/>
              </a:rPr>
              <a:t>insertion </a:t>
            </a:r>
            <a:r>
              <a:rPr lang="en-US" altLang="zh-CN" sz="2000" dirty="0">
                <a:solidFill>
                  <a:srgbClr val="0000FF"/>
                </a:solidFill>
                <a:latin typeface="Times New Roman" pitchFamily="18" charset="0"/>
              </a:rPr>
              <a:t>anomalies</a:t>
            </a:r>
            <a:r>
              <a:rPr lang="zh-CN" altLang="en-US" sz="2200" dirty="0">
                <a:solidFill>
                  <a:srgbClr val="0000FF"/>
                </a:solidFill>
                <a:latin typeface="Times New Roman" pitchFamily="18" charset="0"/>
              </a:rPr>
              <a:t>）</a:t>
            </a:r>
            <a:endParaRPr lang="en-US" altLang="zh-CN" sz="2200" dirty="0">
              <a:solidFill>
                <a:srgbClr val="0000FF"/>
              </a:solidFill>
              <a:latin typeface="Times New Roman" pitchFamily="18" charset="0"/>
            </a:endParaRPr>
          </a:p>
          <a:p>
            <a:pPr lvl="3" eaLnBrk="1" hangingPunct="1"/>
            <a:r>
              <a:rPr lang="zh-CN" altLang="en-US" sz="2100" dirty="0">
                <a:latin typeface="Times New Roman" pitchFamily="18" charset="0"/>
              </a:rPr>
              <a:t>若需要新开设一门</a:t>
            </a:r>
            <a:r>
              <a:rPr lang="zh-CN" altLang="en-US" sz="2100" dirty="0">
                <a:solidFill>
                  <a:srgbClr val="0000FF"/>
                </a:solidFill>
                <a:latin typeface="Times New Roman" pitchFamily="18" charset="0"/>
              </a:rPr>
              <a:t>尚未有学生选修的课程</a:t>
            </a:r>
            <a:r>
              <a:rPr lang="en-US" altLang="zh-CN" sz="2100" dirty="0">
                <a:latin typeface="Times New Roman" pitchFamily="18" charset="0"/>
              </a:rPr>
              <a:t>(C02, </a:t>
            </a:r>
            <a:r>
              <a:rPr lang="zh-CN" altLang="en-US" sz="2100" dirty="0">
                <a:latin typeface="Times New Roman" pitchFamily="18" charset="0"/>
              </a:rPr>
              <a:t>李四</a:t>
            </a:r>
            <a:r>
              <a:rPr lang="en-US" altLang="zh-CN" sz="2100" dirty="0">
                <a:latin typeface="Times New Roman" pitchFamily="18" charset="0"/>
              </a:rPr>
              <a:t>)</a:t>
            </a:r>
            <a:r>
              <a:rPr lang="zh-CN" altLang="en-US" sz="2100" dirty="0">
                <a:latin typeface="Times New Roman" pitchFamily="18" charset="0"/>
              </a:rPr>
              <a:t>，则无法构造出一个由</a:t>
            </a:r>
            <a:r>
              <a:rPr lang="en-US" altLang="zh-CN" sz="2100" dirty="0">
                <a:latin typeface="Times New Roman" pitchFamily="18" charset="0"/>
              </a:rPr>
              <a:t>SNO, CNO, G, T, DEPT</a:t>
            </a:r>
            <a:r>
              <a:rPr lang="zh-CN" altLang="en-US" sz="2100" dirty="0">
                <a:latin typeface="Times New Roman" pitchFamily="18" charset="0"/>
              </a:rPr>
              <a:t>属性值所组成的新元组，将其插入到</a:t>
            </a:r>
            <a:r>
              <a:rPr lang="en-US" altLang="zh-CN" sz="2100" dirty="0">
                <a:solidFill>
                  <a:srgbClr val="0000FF"/>
                </a:solidFill>
                <a:latin typeface="Times New Roman" pitchFamily="18" charset="0"/>
              </a:rPr>
              <a:t>R</a:t>
            </a:r>
            <a:r>
              <a:rPr lang="zh-CN" altLang="en-US" sz="2100" dirty="0">
                <a:latin typeface="Times New Roman" pitchFamily="18" charset="0"/>
              </a:rPr>
              <a:t>中。</a:t>
            </a:r>
          </a:p>
          <a:p>
            <a:pPr lvl="3" eaLnBrk="1" hangingPunct="1"/>
            <a:r>
              <a:rPr lang="zh-CN" altLang="en-US" sz="2100" dirty="0">
                <a:solidFill>
                  <a:srgbClr val="008000"/>
                </a:solidFill>
                <a:latin typeface="Times New Roman" pitchFamily="18" charset="0"/>
              </a:rPr>
              <a:t>对于</a:t>
            </a:r>
            <a:r>
              <a:rPr lang="zh-CN" altLang="en-US" sz="2100" dirty="0">
                <a:solidFill>
                  <a:srgbClr val="FF0000"/>
                </a:solidFill>
                <a:latin typeface="Times New Roman" pitchFamily="18" charset="0"/>
              </a:rPr>
              <a:t>方案二</a:t>
            </a:r>
            <a:r>
              <a:rPr lang="zh-CN" altLang="en-US" sz="2100" dirty="0">
                <a:solidFill>
                  <a:srgbClr val="008000"/>
                </a:solidFill>
                <a:latin typeface="Times New Roman" pitchFamily="18" charset="0"/>
              </a:rPr>
              <a:t>，可以直接将元组</a:t>
            </a:r>
            <a:r>
              <a:rPr lang="en-US" altLang="zh-CN" sz="2100" dirty="0">
                <a:solidFill>
                  <a:srgbClr val="008000"/>
                </a:solidFill>
                <a:latin typeface="Times New Roman" pitchFamily="18" charset="0"/>
              </a:rPr>
              <a:t>(C02, </a:t>
            </a:r>
            <a:r>
              <a:rPr lang="zh-CN" altLang="en-US" sz="2100" dirty="0">
                <a:solidFill>
                  <a:srgbClr val="008000"/>
                </a:solidFill>
                <a:latin typeface="Times New Roman" pitchFamily="18" charset="0"/>
              </a:rPr>
              <a:t>李四</a:t>
            </a:r>
            <a:r>
              <a:rPr lang="en-US" altLang="zh-CN" sz="2100" dirty="0">
                <a:solidFill>
                  <a:srgbClr val="008000"/>
                </a:solidFill>
                <a:latin typeface="Times New Roman" pitchFamily="18" charset="0"/>
              </a:rPr>
              <a:t>)</a:t>
            </a:r>
            <a:r>
              <a:rPr lang="zh-CN" altLang="en-US" sz="2100" dirty="0">
                <a:solidFill>
                  <a:srgbClr val="008000"/>
                </a:solidFill>
                <a:latin typeface="Times New Roman" pitchFamily="18" charset="0"/>
              </a:rPr>
              <a:t>插入到</a:t>
            </a:r>
            <a:r>
              <a:rPr lang="en-US" altLang="zh-CN" sz="2100" dirty="0">
                <a:solidFill>
                  <a:srgbClr val="0000FF"/>
                </a:solidFill>
                <a:latin typeface="Times New Roman" pitchFamily="18" charset="0"/>
              </a:rPr>
              <a:t>R2</a:t>
            </a:r>
            <a:r>
              <a:rPr lang="zh-CN" altLang="en-US" sz="2100" dirty="0">
                <a:solidFill>
                  <a:srgbClr val="008000"/>
                </a:solidFill>
                <a:latin typeface="Times New Roman" pitchFamily="18" charset="0"/>
              </a:rPr>
              <a:t>中。</a:t>
            </a:r>
            <a:br>
              <a:rPr lang="en-US" altLang="zh-CN" sz="2100" dirty="0">
                <a:solidFill>
                  <a:srgbClr val="008000"/>
                </a:solidFill>
                <a:latin typeface="Times New Roman" pitchFamily="18" charset="0"/>
              </a:rPr>
            </a:br>
            <a:r>
              <a:rPr lang="en-US" altLang="zh-CN" sz="2100" dirty="0">
                <a:solidFill>
                  <a:srgbClr val="008000"/>
                </a:solidFill>
                <a:latin typeface="Times New Roman" pitchFamily="18" charset="0"/>
              </a:rPr>
              <a:t>【</a:t>
            </a:r>
            <a:r>
              <a:rPr lang="zh-CN" altLang="en-US" sz="2100" dirty="0">
                <a:solidFill>
                  <a:srgbClr val="008000"/>
                </a:solidFill>
                <a:latin typeface="Times New Roman" pitchFamily="18" charset="0"/>
              </a:rPr>
              <a:t>若</a:t>
            </a:r>
            <a:r>
              <a:rPr lang="en-US" altLang="zh-CN" sz="2100" dirty="0">
                <a:solidFill>
                  <a:srgbClr val="FF0000"/>
                </a:solidFill>
                <a:latin typeface="Times New Roman" pitchFamily="18" charset="0"/>
              </a:rPr>
              <a:t>R3</a:t>
            </a:r>
            <a:r>
              <a:rPr lang="zh-CN" altLang="en-US" sz="2100" dirty="0">
                <a:solidFill>
                  <a:srgbClr val="008000"/>
                </a:solidFill>
                <a:latin typeface="Times New Roman" pitchFamily="18" charset="0"/>
              </a:rPr>
              <a:t>中尚没有元组</a:t>
            </a:r>
            <a:r>
              <a:rPr lang="en-US" altLang="zh-CN" sz="2100" dirty="0">
                <a:solidFill>
                  <a:srgbClr val="008000"/>
                </a:solidFill>
                <a:latin typeface="Times New Roman" pitchFamily="18" charset="0"/>
              </a:rPr>
              <a:t>(</a:t>
            </a:r>
            <a:r>
              <a:rPr lang="zh-CN" altLang="en-US" sz="2100" dirty="0">
                <a:solidFill>
                  <a:srgbClr val="008000"/>
                </a:solidFill>
                <a:latin typeface="Times New Roman" pitchFamily="18" charset="0"/>
              </a:rPr>
              <a:t>李四</a:t>
            </a:r>
            <a:r>
              <a:rPr lang="en-US" altLang="zh-CN" sz="2100" dirty="0">
                <a:solidFill>
                  <a:srgbClr val="008000"/>
                </a:solidFill>
                <a:latin typeface="Times New Roman" pitchFamily="18" charset="0"/>
              </a:rPr>
              <a:t>,</a:t>
            </a:r>
            <a:r>
              <a:rPr lang="zh-CN" altLang="en-US" sz="2100" dirty="0">
                <a:solidFill>
                  <a:srgbClr val="008000"/>
                </a:solidFill>
                <a:latin typeface="Times New Roman" pitchFamily="18" charset="0"/>
              </a:rPr>
              <a:t>计算机</a:t>
            </a:r>
            <a:r>
              <a:rPr lang="en-US" altLang="zh-CN" sz="2100" dirty="0">
                <a:solidFill>
                  <a:srgbClr val="008000"/>
                </a:solidFill>
                <a:latin typeface="Times New Roman" pitchFamily="18" charset="0"/>
              </a:rPr>
              <a:t>)</a:t>
            </a:r>
            <a:r>
              <a:rPr lang="zh-CN" altLang="en-US" sz="2100" dirty="0">
                <a:solidFill>
                  <a:srgbClr val="008000"/>
                </a:solidFill>
                <a:latin typeface="Times New Roman" pitchFamily="18" charset="0"/>
              </a:rPr>
              <a:t>，可以添加之。</a:t>
            </a:r>
            <a:r>
              <a:rPr lang="en-US" altLang="zh-CN" sz="2100" dirty="0">
                <a:solidFill>
                  <a:srgbClr val="008000"/>
                </a:solidFill>
                <a:latin typeface="Times New Roman" pitchFamily="18" charset="0"/>
              </a:rPr>
              <a:t>】</a:t>
            </a:r>
          </a:p>
        </p:txBody>
      </p:sp>
      <p:sp>
        <p:nvSpPr>
          <p:cNvPr id="7" name="灯片编号占位符 5"/>
          <p:cNvSpPr>
            <a:spLocks noGrp="1"/>
          </p:cNvSpPr>
          <p:nvPr>
            <p:ph type="sldNum" sz="quarter" idx="12"/>
          </p:nvPr>
        </p:nvSpPr>
        <p:spPr>
          <a:xfrm>
            <a:off x="8172400" y="6597352"/>
            <a:ext cx="514400" cy="247088"/>
          </a:xfrm>
          <a:noFill/>
        </p:spPr>
        <p:txBody>
          <a:bodyPr/>
          <a:lstStyle/>
          <a:p>
            <a:fld id="{AA8458D9-28F7-49BC-A944-4B76B85A9DAF}" type="slidenum">
              <a:rPr lang="en-US" altLang="zh-CN" smtClean="0"/>
              <a:pPr/>
              <a:t>13</a:t>
            </a:fld>
            <a:endParaRPr lang="en-US" altLang="zh-CN"/>
          </a:p>
        </p:txBody>
      </p:sp>
      <p:sp>
        <p:nvSpPr>
          <p:cNvPr id="8" name="页脚占位符 4"/>
          <p:cNvSpPr>
            <a:spLocks noGrp="1"/>
          </p:cNvSpPr>
          <p:nvPr>
            <p:ph type="ftr" sz="quarter" idx="11"/>
          </p:nvPr>
        </p:nvSpPr>
        <p:spPr>
          <a:xfrm>
            <a:off x="755576" y="6597352"/>
            <a:ext cx="3744416" cy="247088"/>
          </a:xfrm>
          <a:noFill/>
        </p:spPr>
        <p:txBody>
          <a:bodyPr/>
          <a:lstStyle/>
          <a:p>
            <a:r>
              <a:rPr lang="en-US" altLang="zh-CN"/>
              <a:t>《</a:t>
            </a:r>
            <a:r>
              <a:rPr lang="zh-CN" altLang="en-US"/>
              <a:t>数据库系统原理</a:t>
            </a:r>
            <a:r>
              <a:rPr lang="en-US" altLang="zh-CN"/>
              <a:t>》</a:t>
            </a:r>
            <a:r>
              <a:rPr lang="zh-CN" altLang="en-US"/>
              <a:t>第</a:t>
            </a:r>
            <a:r>
              <a:rPr lang="en-US" altLang="zh-CN"/>
              <a:t>10</a:t>
            </a:r>
            <a:r>
              <a:rPr lang="zh-CN" altLang="en-US"/>
              <a:t>章</a:t>
            </a:r>
            <a:r>
              <a:rPr lang="en-US" altLang="zh-CN"/>
              <a:t>—</a:t>
            </a:r>
            <a:r>
              <a:rPr lang="zh-CN" altLang="en-US"/>
              <a:t>数据依赖与关系模式的规范化</a:t>
            </a:r>
            <a:endParaRPr lang="en-US" altLang="zh-CN" dirty="0"/>
          </a:p>
        </p:txBody>
      </p:sp>
      <p:sp>
        <p:nvSpPr>
          <p:cNvPr id="9" name="日期占位符 3"/>
          <p:cNvSpPr>
            <a:spLocks noGrp="1"/>
          </p:cNvSpPr>
          <p:nvPr>
            <p:ph type="dt" sz="quarter" idx="10"/>
          </p:nvPr>
        </p:nvSpPr>
        <p:spPr>
          <a:xfrm>
            <a:off x="4633275" y="6597352"/>
            <a:ext cx="3312368" cy="247088"/>
          </a:xfrm>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矩形 10"/>
          <p:cNvSpPr/>
          <p:nvPr/>
        </p:nvSpPr>
        <p:spPr>
          <a:xfrm>
            <a:off x="2262256" y="6165304"/>
            <a:ext cx="877163" cy="369332"/>
          </a:xfrm>
          <a:prstGeom prst="rect">
            <a:avLst/>
          </a:prstGeom>
        </p:spPr>
        <p:txBody>
          <a:bodyPr wrap="none">
            <a:spAutoFit/>
          </a:bodyPr>
          <a:lstStyle/>
          <a:p>
            <a:r>
              <a:rPr lang="zh-CN" altLang="en-US" b="1" dirty="0">
                <a:solidFill>
                  <a:schemeClr val="accent2"/>
                </a:solidFill>
                <a:latin typeface="Times New Roman" pitchFamily="18" charset="0"/>
              </a:rPr>
              <a:t>方案一</a:t>
            </a:r>
            <a:endParaRPr lang="zh-CN" altLang="en-US" b="1" dirty="0"/>
          </a:p>
        </p:txBody>
      </p:sp>
      <p:grpSp>
        <p:nvGrpSpPr>
          <p:cNvPr id="12" name="组合 11"/>
          <p:cNvGrpSpPr/>
          <p:nvPr/>
        </p:nvGrpSpPr>
        <p:grpSpPr>
          <a:xfrm>
            <a:off x="4985760" y="4515917"/>
            <a:ext cx="3943840" cy="2018719"/>
            <a:chOff x="4985760" y="4515917"/>
            <a:chExt cx="3943840" cy="2018719"/>
          </a:xfrm>
        </p:grpSpPr>
        <p:pic>
          <p:nvPicPr>
            <p:cNvPr id="13" name="图片 12"/>
            <p:cNvPicPr>
              <a:picLocks noChangeAspect="1"/>
            </p:cNvPicPr>
            <p:nvPr/>
          </p:nvPicPr>
          <p:blipFill>
            <a:blip r:embed="rId3"/>
            <a:stretch>
              <a:fillRect/>
            </a:stretch>
          </p:blipFill>
          <p:spPr>
            <a:xfrm>
              <a:off x="5148064" y="4515917"/>
              <a:ext cx="3781536" cy="1507067"/>
            </a:xfrm>
            <a:prstGeom prst="rect">
              <a:avLst/>
            </a:prstGeom>
          </p:spPr>
        </p:pic>
        <p:cxnSp>
          <p:nvCxnSpPr>
            <p:cNvPr id="14" name="直接连接符 13"/>
            <p:cNvCxnSpPr/>
            <p:nvPr/>
          </p:nvCxnSpPr>
          <p:spPr>
            <a:xfrm>
              <a:off x="4985760" y="4515917"/>
              <a:ext cx="0" cy="18002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6667652" y="6165304"/>
              <a:ext cx="877163" cy="369332"/>
            </a:xfrm>
            <a:prstGeom prst="rect">
              <a:avLst/>
            </a:prstGeom>
          </p:spPr>
          <p:txBody>
            <a:bodyPr wrap="none">
              <a:spAutoFit/>
            </a:bodyPr>
            <a:lstStyle/>
            <a:p>
              <a:r>
                <a:rPr lang="zh-CN" altLang="en-US" b="1" dirty="0">
                  <a:solidFill>
                    <a:schemeClr val="accent2"/>
                  </a:solidFill>
                  <a:latin typeface="Times New Roman" pitchFamily="18" charset="0"/>
                </a:rPr>
                <a:t>方案二</a:t>
              </a:r>
              <a:endParaRPr lang="zh-CN" altLang="en-US" b="1" dirty="0"/>
            </a:p>
          </p:txBody>
        </p:sp>
      </p:grpSp>
      <p:pic>
        <p:nvPicPr>
          <p:cNvPr id="2" name="图片 1"/>
          <p:cNvPicPr>
            <a:picLocks noChangeAspect="1"/>
          </p:cNvPicPr>
          <p:nvPr/>
        </p:nvPicPr>
        <p:blipFill>
          <a:blip r:embed="rId4"/>
          <a:stretch>
            <a:fillRect/>
          </a:stretch>
        </p:blipFill>
        <p:spPr>
          <a:xfrm>
            <a:off x="611560" y="4493998"/>
            <a:ext cx="4226049" cy="1696442"/>
          </a:xfrm>
          <a:prstGeom prst="rect">
            <a:avLst/>
          </a:prstGeom>
        </p:spPr>
      </p:pic>
    </p:spTree>
    <p:extLst>
      <p:ext uri="{BB962C8B-B14F-4D97-AF65-F5344CB8AC3E}">
        <p14:creationId xmlns:p14="http://schemas.microsoft.com/office/powerpoint/2010/main" val="117804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8">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altLang="zh-CN" sz="3800" dirty="0"/>
              <a:t>10.1.2 </a:t>
            </a:r>
            <a:r>
              <a:rPr lang="zh-CN" altLang="en-US" sz="3800" dirty="0"/>
              <a:t>“不好的”关系模式</a:t>
            </a:r>
          </a:p>
        </p:txBody>
      </p:sp>
      <p:sp>
        <p:nvSpPr>
          <p:cNvPr id="18436" name="Rectangle 3"/>
          <p:cNvSpPr>
            <a:spLocks noGrp="1" noChangeArrowheads="1"/>
          </p:cNvSpPr>
          <p:nvPr>
            <p:ph type="body" idx="1"/>
          </p:nvPr>
        </p:nvSpPr>
        <p:spPr>
          <a:xfrm>
            <a:off x="323850" y="1412776"/>
            <a:ext cx="8362950" cy="5112567"/>
          </a:xfrm>
        </p:spPr>
        <p:txBody>
          <a:bodyPr/>
          <a:lstStyle/>
          <a:p>
            <a:pPr lvl="1" eaLnBrk="1" hangingPunct="1"/>
            <a:r>
              <a:rPr lang="zh-CN" altLang="en-US" dirty="0"/>
              <a:t>上述例子表明，不同的模式设计方案确有好坏的区分。</a:t>
            </a:r>
            <a:br>
              <a:rPr lang="en-US" altLang="zh-CN" dirty="0"/>
            </a:br>
            <a:r>
              <a:rPr lang="zh-CN" altLang="en-US" dirty="0"/>
              <a:t>好的设计方案应该是</a:t>
            </a:r>
            <a:r>
              <a:rPr lang="zh-CN" altLang="en-US" dirty="0">
                <a:solidFill>
                  <a:schemeClr val="tx2"/>
                </a:solidFill>
              </a:rPr>
              <a:t>：</a:t>
            </a:r>
            <a:r>
              <a:rPr lang="zh-CN" altLang="en-US" dirty="0">
                <a:solidFill>
                  <a:srgbClr val="0000FF"/>
                </a:solidFill>
              </a:rPr>
              <a:t>数据冗余度低，且能避免更新异常。</a:t>
            </a:r>
          </a:p>
          <a:p>
            <a:pPr lvl="1" eaLnBrk="1" hangingPunct="1">
              <a:spcBef>
                <a:spcPts val="2400"/>
              </a:spcBef>
            </a:pPr>
            <a:r>
              <a:rPr lang="zh-CN" altLang="en-US" dirty="0"/>
              <a:t>设计出“不好的”关系模式的原因：</a:t>
            </a:r>
            <a:br>
              <a:rPr lang="en-US" altLang="zh-CN" dirty="0"/>
            </a:br>
            <a:r>
              <a:rPr lang="zh-CN" altLang="en-US" dirty="0">
                <a:solidFill>
                  <a:schemeClr val="accent2"/>
                </a:solidFill>
              </a:rPr>
              <a:t>关系模式中数据的“语义”不单纯。</a:t>
            </a:r>
            <a:r>
              <a:rPr lang="zh-CN" altLang="en-US" dirty="0"/>
              <a:t>在此，“语义”专指问题空间中固有的、相对稳定的</a:t>
            </a:r>
            <a:r>
              <a:rPr lang="zh-CN" altLang="en-US" dirty="0">
                <a:solidFill>
                  <a:srgbClr val="0000FF"/>
                </a:solidFill>
              </a:rPr>
              <a:t>数据依赖（</a:t>
            </a:r>
            <a:r>
              <a:rPr lang="en-US" altLang="zh-CN" dirty="0">
                <a:solidFill>
                  <a:srgbClr val="0000FF"/>
                </a:solidFill>
              </a:rPr>
              <a:t>data dependency, DD</a:t>
            </a:r>
            <a:r>
              <a:rPr lang="zh-CN" altLang="en-US" dirty="0">
                <a:solidFill>
                  <a:srgbClr val="0000FF"/>
                </a:solidFill>
              </a:rPr>
              <a:t>）关系。</a:t>
            </a:r>
          </a:p>
          <a:p>
            <a:pPr lvl="1" eaLnBrk="1" hangingPunct="1"/>
            <a:r>
              <a:rPr lang="zh-CN" altLang="en-US" dirty="0">
                <a:solidFill>
                  <a:schemeClr val="accent2"/>
                </a:solidFill>
              </a:rPr>
              <a:t>数据依赖（</a:t>
            </a:r>
            <a:r>
              <a:rPr lang="en-US" altLang="zh-CN" dirty="0">
                <a:solidFill>
                  <a:schemeClr val="accent2"/>
                </a:solidFill>
              </a:rPr>
              <a:t>DD</a:t>
            </a:r>
            <a:r>
              <a:rPr lang="zh-CN" altLang="en-US" dirty="0">
                <a:solidFill>
                  <a:schemeClr val="accent2"/>
                </a:solidFill>
              </a:rPr>
              <a:t>）：</a:t>
            </a:r>
            <a:r>
              <a:rPr lang="zh-CN" altLang="en-US" dirty="0"/>
              <a:t>是现实世界中属性之间相互联系的一种抽象，是</a:t>
            </a:r>
            <a:r>
              <a:rPr lang="zh-CN" altLang="en-US" dirty="0">
                <a:solidFill>
                  <a:srgbClr val="0000FF"/>
                </a:solidFill>
              </a:rPr>
              <a:t>语义</a:t>
            </a:r>
            <a:r>
              <a:rPr lang="zh-CN" altLang="en-US" dirty="0"/>
              <a:t>的一种体现。主要包括：</a:t>
            </a:r>
            <a:endParaRPr lang="zh-CN" altLang="en-US" dirty="0">
              <a:solidFill>
                <a:srgbClr val="0000FF"/>
              </a:solidFill>
            </a:endParaRPr>
          </a:p>
          <a:p>
            <a:pPr lvl="2" eaLnBrk="1" hangingPunct="1"/>
            <a:r>
              <a:rPr lang="zh-CN" altLang="en-US" dirty="0">
                <a:solidFill>
                  <a:srgbClr val="0000FF"/>
                </a:solidFill>
              </a:rPr>
              <a:t>函数依赖（</a:t>
            </a:r>
            <a:r>
              <a:rPr lang="en-US" altLang="zh-CN" dirty="0">
                <a:solidFill>
                  <a:srgbClr val="0000FF"/>
                </a:solidFill>
              </a:rPr>
              <a:t>functional dependency, FD</a:t>
            </a:r>
            <a:r>
              <a:rPr lang="zh-CN" altLang="en-US" dirty="0">
                <a:solidFill>
                  <a:srgbClr val="0000FF"/>
                </a:solidFill>
              </a:rPr>
              <a:t>）</a:t>
            </a:r>
            <a:endParaRPr lang="en-US" altLang="zh-CN" dirty="0">
              <a:solidFill>
                <a:srgbClr val="0000FF"/>
              </a:solidFill>
            </a:endParaRPr>
          </a:p>
          <a:p>
            <a:pPr lvl="3" eaLnBrk="1" hangingPunct="1"/>
            <a:r>
              <a:rPr lang="zh-CN" altLang="en-US" dirty="0"/>
              <a:t>一个</a:t>
            </a:r>
            <a:r>
              <a:rPr lang="en-US" altLang="zh-CN" dirty="0"/>
              <a:t>/</a:t>
            </a:r>
            <a:r>
              <a:rPr lang="zh-CN" altLang="en-US" dirty="0"/>
              <a:t>组属性</a:t>
            </a:r>
            <a:r>
              <a:rPr lang="en-US" altLang="zh-CN" dirty="0"/>
              <a:t>X</a:t>
            </a:r>
            <a:r>
              <a:rPr lang="zh-CN" altLang="en-US" dirty="0"/>
              <a:t>的值是否决定另一个</a:t>
            </a:r>
            <a:r>
              <a:rPr lang="en-US" altLang="zh-CN" dirty="0"/>
              <a:t>/</a:t>
            </a:r>
            <a:r>
              <a:rPr lang="zh-CN" altLang="en-US" dirty="0"/>
              <a:t>组属性</a:t>
            </a:r>
            <a:r>
              <a:rPr lang="en-US" altLang="zh-CN" dirty="0"/>
              <a:t>Y</a:t>
            </a:r>
            <a:r>
              <a:rPr lang="zh-CN" altLang="en-US" dirty="0"/>
              <a:t>的值。</a:t>
            </a:r>
            <a:endParaRPr lang="en-US" altLang="zh-CN" dirty="0"/>
          </a:p>
          <a:p>
            <a:pPr lvl="2" eaLnBrk="1" hangingPunct="1"/>
            <a:r>
              <a:rPr lang="zh-CN" altLang="en-US" dirty="0">
                <a:solidFill>
                  <a:srgbClr val="0000FF"/>
                </a:solidFill>
              </a:rPr>
              <a:t>多值函数依赖（</a:t>
            </a:r>
            <a:r>
              <a:rPr lang="en-US" altLang="zh-CN" dirty="0">
                <a:solidFill>
                  <a:srgbClr val="0000FF"/>
                </a:solidFill>
              </a:rPr>
              <a:t>multi-valued dependency, MVD</a:t>
            </a:r>
            <a:r>
              <a:rPr lang="zh-CN" altLang="en-US" dirty="0">
                <a:solidFill>
                  <a:srgbClr val="0000FF"/>
                </a:solidFill>
              </a:rPr>
              <a:t>）</a:t>
            </a:r>
            <a:r>
              <a:rPr lang="en-US" altLang="zh-CN" dirty="0">
                <a:solidFill>
                  <a:srgbClr val="FF0000"/>
                </a:solidFill>
              </a:rPr>
              <a:t>【</a:t>
            </a:r>
            <a:r>
              <a:rPr lang="zh-CN" altLang="en-US" dirty="0">
                <a:solidFill>
                  <a:srgbClr val="FF0000"/>
                </a:solidFill>
              </a:rPr>
              <a:t>不学</a:t>
            </a:r>
            <a:r>
              <a:rPr lang="en-US" altLang="zh-CN" dirty="0">
                <a:solidFill>
                  <a:srgbClr val="FF0000"/>
                </a:solidFill>
              </a:rPr>
              <a:t>】</a:t>
            </a:r>
            <a:endParaRPr lang="zh-CN" altLang="en-US" dirty="0">
              <a:solidFill>
                <a:srgbClr val="FF0000"/>
              </a:solidFill>
            </a:endParaRPr>
          </a:p>
          <a:p>
            <a:pPr lvl="2" eaLnBrk="1" hangingPunct="1"/>
            <a:r>
              <a:rPr lang="zh-CN" altLang="en-US" dirty="0">
                <a:solidFill>
                  <a:srgbClr val="0000FF"/>
                </a:solidFill>
              </a:rPr>
              <a:t>连接依赖（</a:t>
            </a:r>
            <a:r>
              <a:rPr lang="en-US" altLang="zh-CN" dirty="0">
                <a:solidFill>
                  <a:srgbClr val="0000FF"/>
                </a:solidFill>
              </a:rPr>
              <a:t>join dependency, JD</a:t>
            </a:r>
            <a:r>
              <a:rPr lang="zh-CN" altLang="en-US" dirty="0">
                <a:solidFill>
                  <a:srgbClr val="0000FF"/>
                </a:solidFill>
              </a:rPr>
              <a:t>）</a:t>
            </a:r>
            <a:r>
              <a:rPr lang="en-US" altLang="zh-CN" dirty="0">
                <a:solidFill>
                  <a:srgbClr val="FF0000"/>
                </a:solidFill>
              </a:rPr>
              <a:t>【</a:t>
            </a:r>
            <a:r>
              <a:rPr lang="zh-CN" altLang="en-US" dirty="0">
                <a:solidFill>
                  <a:srgbClr val="FF0000"/>
                </a:solidFill>
              </a:rPr>
              <a:t>不学</a:t>
            </a:r>
            <a:r>
              <a:rPr lang="en-US" altLang="zh-CN" dirty="0">
                <a:solidFill>
                  <a:srgbClr val="FF0000"/>
                </a:solidFill>
              </a:rPr>
              <a:t>】</a:t>
            </a:r>
            <a:endParaRPr lang="en-US" altLang="zh-CN" dirty="0">
              <a:solidFill>
                <a:srgbClr val="0000FF"/>
              </a:solidFill>
            </a:endParaRPr>
          </a:p>
        </p:txBody>
      </p:sp>
      <p:sp>
        <p:nvSpPr>
          <p:cNvPr id="8" name="灯片编号占位符 5"/>
          <p:cNvSpPr>
            <a:spLocks noGrp="1"/>
          </p:cNvSpPr>
          <p:nvPr>
            <p:ph type="sldNum" sz="quarter" idx="12"/>
          </p:nvPr>
        </p:nvSpPr>
        <p:spPr>
          <a:xfrm>
            <a:off x="8172400" y="6597352"/>
            <a:ext cx="514400" cy="247088"/>
          </a:xfrm>
          <a:noFill/>
        </p:spPr>
        <p:txBody>
          <a:bodyPr/>
          <a:lstStyle/>
          <a:p>
            <a:fld id="{AA8458D9-28F7-49BC-A944-4B76B85A9DAF}" type="slidenum">
              <a:rPr lang="en-US" altLang="zh-CN" smtClean="0"/>
              <a:pPr/>
              <a:t>14</a:t>
            </a:fld>
            <a:endParaRPr lang="en-US" altLang="zh-CN"/>
          </a:p>
        </p:txBody>
      </p:sp>
      <p:sp>
        <p:nvSpPr>
          <p:cNvPr id="9" name="页脚占位符 4"/>
          <p:cNvSpPr>
            <a:spLocks noGrp="1"/>
          </p:cNvSpPr>
          <p:nvPr>
            <p:ph type="ftr" sz="quarter" idx="11"/>
          </p:nvPr>
        </p:nvSpPr>
        <p:spPr>
          <a:xfrm>
            <a:off x="755576" y="6597352"/>
            <a:ext cx="3744416" cy="247088"/>
          </a:xfrm>
          <a:noFill/>
        </p:spPr>
        <p:txBody>
          <a:bodyPr/>
          <a:lstStyle/>
          <a:p>
            <a:r>
              <a:rPr lang="en-US" altLang="zh-CN"/>
              <a:t>《</a:t>
            </a:r>
            <a:r>
              <a:rPr lang="zh-CN" altLang="en-US"/>
              <a:t>数据库系统原理</a:t>
            </a:r>
            <a:r>
              <a:rPr lang="en-US" altLang="zh-CN"/>
              <a:t>》</a:t>
            </a:r>
            <a:r>
              <a:rPr lang="zh-CN" altLang="en-US"/>
              <a:t>第</a:t>
            </a:r>
            <a:r>
              <a:rPr lang="en-US" altLang="zh-CN"/>
              <a:t>10</a:t>
            </a:r>
            <a:r>
              <a:rPr lang="zh-CN" altLang="en-US"/>
              <a:t>章</a:t>
            </a:r>
            <a:r>
              <a:rPr lang="en-US" altLang="zh-CN"/>
              <a:t>—</a:t>
            </a:r>
            <a:r>
              <a:rPr lang="zh-CN" altLang="en-US"/>
              <a:t>数据依赖与关系模式的规范化</a:t>
            </a:r>
            <a:endParaRPr lang="en-US" altLang="zh-CN" dirty="0"/>
          </a:p>
        </p:txBody>
      </p:sp>
      <p:sp>
        <p:nvSpPr>
          <p:cNvPr id="10" name="日期占位符 3"/>
          <p:cNvSpPr>
            <a:spLocks noGrp="1"/>
          </p:cNvSpPr>
          <p:nvPr>
            <p:ph type="dt" sz="quarter" idx="10"/>
          </p:nvPr>
        </p:nvSpPr>
        <p:spPr>
          <a:xfrm>
            <a:off x="4633275" y="6597352"/>
            <a:ext cx="3312368" cy="247088"/>
          </a:xfrm>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altLang="zh-CN" sz="3800" dirty="0"/>
              <a:t>10.1.2 </a:t>
            </a:r>
            <a:r>
              <a:rPr lang="zh-CN" altLang="en-US" sz="3800" dirty="0"/>
              <a:t>“不好的”关系模式</a:t>
            </a:r>
          </a:p>
        </p:txBody>
      </p:sp>
      <p:sp>
        <p:nvSpPr>
          <p:cNvPr id="19460" name="Rectangle 3"/>
          <p:cNvSpPr>
            <a:spLocks noGrp="1" noChangeArrowheads="1"/>
          </p:cNvSpPr>
          <p:nvPr>
            <p:ph type="body" idx="1"/>
          </p:nvPr>
        </p:nvSpPr>
        <p:spPr>
          <a:xfrm>
            <a:off x="611189" y="1268413"/>
            <a:ext cx="8137276" cy="5040312"/>
          </a:xfrm>
        </p:spPr>
        <p:txBody>
          <a:bodyPr/>
          <a:lstStyle/>
          <a:p>
            <a:pPr eaLnBrk="1" hangingPunct="1">
              <a:lnSpc>
                <a:spcPct val="120000"/>
              </a:lnSpc>
            </a:pPr>
            <a:r>
              <a:rPr lang="zh-CN" altLang="en-US" sz="2200" dirty="0">
                <a:latin typeface="Times New Roman" pitchFamily="18" charset="0"/>
              </a:rPr>
              <a:t>由于上例模式</a:t>
            </a:r>
            <a:r>
              <a:rPr lang="en-US" altLang="zh-CN" sz="2200" dirty="0">
                <a:solidFill>
                  <a:srgbClr val="0000FF"/>
                </a:solidFill>
                <a:latin typeface="Times New Roman" pitchFamily="18" charset="0"/>
              </a:rPr>
              <a:t>R</a:t>
            </a:r>
            <a:r>
              <a:rPr lang="zh-CN" altLang="en-US" sz="2200" dirty="0">
                <a:latin typeface="Times New Roman" pitchFamily="18" charset="0"/>
              </a:rPr>
              <a:t>中</a:t>
            </a:r>
            <a:r>
              <a:rPr lang="zh-CN" altLang="en-US" sz="2200" dirty="0">
                <a:solidFill>
                  <a:srgbClr val="008000"/>
                </a:solidFill>
                <a:latin typeface="Times New Roman" pitchFamily="18" charset="0"/>
              </a:rPr>
              <a:t>存在不好的数据依赖（</a:t>
            </a:r>
            <a:r>
              <a:rPr lang="en-US" altLang="zh-CN" sz="2200" dirty="0">
                <a:solidFill>
                  <a:srgbClr val="008000"/>
                </a:solidFill>
                <a:latin typeface="Times New Roman" pitchFamily="18" charset="0"/>
              </a:rPr>
              <a:t>FD</a:t>
            </a:r>
            <a:r>
              <a:rPr lang="zh-CN" altLang="en-US" sz="2200" dirty="0">
                <a:solidFill>
                  <a:srgbClr val="008000"/>
                </a:solidFill>
                <a:latin typeface="Times New Roman" pitchFamily="18" charset="0"/>
              </a:rPr>
              <a:t>）</a:t>
            </a:r>
            <a:r>
              <a:rPr lang="zh-CN" altLang="en-US" sz="2200" dirty="0">
                <a:latin typeface="Times New Roman" pitchFamily="18" charset="0"/>
              </a:rPr>
              <a:t>，引起</a:t>
            </a:r>
            <a:r>
              <a:rPr lang="zh-CN" altLang="en-US" sz="2200" dirty="0">
                <a:solidFill>
                  <a:srgbClr val="0000FF"/>
                </a:solidFill>
                <a:latin typeface="Times New Roman" pitchFamily="18" charset="0"/>
              </a:rPr>
              <a:t>数据冗余</a:t>
            </a:r>
            <a:r>
              <a:rPr lang="zh-CN" altLang="en-US" sz="2200" dirty="0">
                <a:latin typeface="Times New Roman" pitchFamily="18" charset="0"/>
              </a:rPr>
              <a:t>和</a:t>
            </a:r>
            <a:r>
              <a:rPr lang="zh-CN" altLang="en-US" sz="2200" dirty="0">
                <a:solidFill>
                  <a:srgbClr val="0000FF"/>
                </a:solidFill>
                <a:latin typeface="Times New Roman" pitchFamily="18" charset="0"/>
              </a:rPr>
              <a:t>更新异常</a:t>
            </a:r>
            <a:r>
              <a:rPr lang="zh-CN" altLang="en-US" sz="2200" dirty="0">
                <a:latin typeface="Times New Roman" pitchFamily="18" charset="0"/>
              </a:rPr>
              <a:t>。</a:t>
            </a:r>
            <a:r>
              <a:rPr lang="en-US" altLang="zh-CN" sz="2200" dirty="0">
                <a:latin typeface="Times New Roman" pitchFamily="18" charset="0"/>
              </a:rPr>
              <a:t>【</a:t>
            </a:r>
            <a:r>
              <a:rPr lang="zh-CN" altLang="en-US" sz="2200" dirty="0">
                <a:solidFill>
                  <a:srgbClr val="0000FF"/>
                </a:solidFill>
                <a:latin typeface="Times New Roman" pitchFamily="18" charset="0"/>
              </a:rPr>
              <a:t>解决方法</a:t>
            </a:r>
            <a:r>
              <a:rPr lang="en-US" altLang="zh-CN" sz="2200" dirty="0">
                <a:latin typeface="Times New Roman" pitchFamily="18" charset="0"/>
              </a:rPr>
              <a:t>】</a:t>
            </a:r>
            <a:r>
              <a:rPr lang="zh-CN" altLang="en-US" sz="2200" dirty="0">
                <a:latin typeface="Times New Roman" pitchFamily="18" charset="0"/>
              </a:rPr>
              <a:t>通过分解关系模式</a:t>
            </a:r>
            <a:r>
              <a:rPr lang="en-US" altLang="zh-CN" sz="2200" dirty="0">
                <a:solidFill>
                  <a:srgbClr val="0000FF"/>
                </a:solidFill>
                <a:latin typeface="Times New Roman" pitchFamily="18" charset="0"/>
              </a:rPr>
              <a:t>R</a:t>
            </a:r>
            <a:r>
              <a:rPr lang="zh-CN" altLang="en-US" sz="2200" dirty="0">
                <a:latin typeface="Times New Roman" pitchFamily="18" charset="0"/>
              </a:rPr>
              <a:t>来消除其中不合适的数据依赖，这样的</a:t>
            </a:r>
            <a:r>
              <a:rPr lang="zh-CN" altLang="en-US" sz="2200" dirty="0">
                <a:solidFill>
                  <a:schemeClr val="accent2"/>
                </a:solidFill>
                <a:latin typeface="Times New Roman" pitchFamily="18" charset="0"/>
              </a:rPr>
              <a:t>模式分解</a:t>
            </a:r>
            <a:r>
              <a:rPr lang="zh-CN" altLang="en-US" sz="2200" dirty="0">
                <a:latin typeface="Times New Roman" pitchFamily="18" charset="0"/>
              </a:rPr>
              <a:t>过程称为</a:t>
            </a:r>
            <a:r>
              <a:rPr lang="zh-CN" altLang="en-US" sz="2200" dirty="0">
                <a:solidFill>
                  <a:schemeClr val="accent2"/>
                </a:solidFill>
                <a:latin typeface="Times New Roman" pitchFamily="18" charset="0"/>
              </a:rPr>
              <a:t>关系模式规范化</a:t>
            </a:r>
            <a:r>
              <a:rPr lang="zh-CN" altLang="en-US" sz="2200" dirty="0">
                <a:latin typeface="Times New Roman" pitchFamily="18" charset="0"/>
              </a:rPr>
              <a:t>。</a:t>
            </a:r>
          </a:p>
          <a:p>
            <a:pPr eaLnBrk="1" hangingPunct="1">
              <a:spcBef>
                <a:spcPts val="1800"/>
              </a:spcBef>
            </a:pPr>
            <a:r>
              <a:rPr lang="zh-CN" altLang="en-US" sz="2200" dirty="0">
                <a:latin typeface="Times New Roman" pitchFamily="18" charset="0"/>
              </a:rPr>
              <a:t>上例模式</a:t>
            </a:r>
            <a:r>
              <a:rPr lang="en-US" altLang="zh-CN" sz="2200" dirty="0">
                <a:solidFill>
                  <a:srgbClr val="0000FF"/>
                </a:solidFill>
                <a:latin typeface="Times New Roman" pitchFamily="18" charset="0"/>
              </a:rPr>
              <a:t>R</a:t>
            </a:r>
            <a:r>
              <a:rPr lang="pt-BR" altLang="zh-CN" sz="2200" dirty="0">
                <a:solidFill>
                  <a:srgbClr val="0000FF"/>
                </a:solidFill>
                <a:latin typeface="Times New Roman" pitchFamily="18" charset="0"/>
              </a:rPr>
              <a:t>(SNO, CNO, G, T, DEPT)</a:t>
            </a:r>
            <a:r>
              <a:rPr lang="zh-CN" altLang="en-US" sz="2200" dirty="0">
                <a:latin typeface="Times New Roman" pitchFamily="18" charset="0"/>
              </a:rPr>
              <a:t>中存在以下三个函数依赖：</a:t>
            </a:r>
          </a:p>
          <a:p>
            <a:pPr lvl="1" eaLnBrk="1" hangingPunct="1"/>
            <a:r>
              <a:rPr lang="en-US" altLang="zh-CN" dirty="0">
                <a:solidFill>
                  <a:srgbClr val="0000FF"/>
                </a:solidFill>
                <a:latin typeface="Times New Roman" pitchFamily="18" charset="0"/>
              </a:rPr>
              <a:t>1.    SNO,CNO → G       2. CNO → T      3. T → DEPT</a:t>
            </a:r>
          </a:p>
          <a:p>
            <a:pPr eaLnBrk="1" hangingPunct="1">
              <a:buFont typeface="Wingdings" pitchFamily="2" charset="2"/>
              <a:buNone/>
            </a:pPr>
            <a:r>
              <a:rPr lang="en-US" altLang="zh-CN" sz="2200" dirty="0">
                <a:latin typeface="Times New Roman" pitchFamily="18" charset="0"/>
              </a:rPr>
              <a:t>    </a:t>
            </a:r>
            <a:r>
              <a:rPr lang="zh-CN" altLang="en-US" sz="2200" dirty="0">
                <a:latin typeface="Times New Roman" pitchFamily="18" charset="0"/>
              </a:rPr>
              <a:t>相应地表示了三个事实（</a:t>
            </a:r>
            <a:r>
              <a:rPr lang="en-US" altLang="zh-CN" sz="2200" dirty="0">
                <a:latin typeface="Times New Roman" pitchFamily="18" charset="0"/>
              </a:rPr>
              <a:t>fact</a:t>
            </a:r>
            <a:r>
              <a:rPr lang="zh-CN" altLang="en-US" sz="2200" dirty="0">
                <a:latin typeface="Times New Roman" pitchFamily="18" charset="0"/>
              </a:rPr>
              <a:t>），为何不用三个模式来描述呢？</a:t>
            </a:r>
          </a:p>
          <a:p>
            <a:pPr lvl="1" eaLnBrk="1" hangingPunct="1">
              <a:buFont typeface="Wingdings" pitchFamily="2" charset="2"/>
              <a:buNone/>
            </a:pPr>
            <a:r>
              <a:rPr lang="zh-CN" altLang="en-US" dirty="0">
                <a:solidFill>
                  <a:srgbClr val="0000FF"/>
                </a:solidFill>
                <a:latin typeface="Times New Roman" pitchFamily="18" charset="0"/>
              </a:rPr>
              <a:t>    </a:t>
            </a:r>
            <a:r>
              <a:rPr lang="en-US" altLang="zh-CN" dirty="0">
                <a:solidFill>
                  <a:srgbClr val="0000FF"/>
                </a:solidFill>
                <a:latin typeface="Times New Roman" pitchFamily="18" charset="0"/>
              </a:rPr>
              <a:t>R1(SNO,CNO,G)    2. R2(CNO,T)   3. R3(T,DEPT) </a:t>
            </a:r>
            <a:r>
              <a:rPr lang="en-US" altLang="zh-CN" dirty="0">
                <a:solidFill>
                  <a:srgbClr val="FF0000"/>
                </a:solidFill>
                <a:latin typeface="Times New Roman" pitchFamily="18" charset="0"/>
              </a:rPr>
              <a:t>【</a:t>
            </a:r>
            <a:r>
              <a:rPr lang="zh-CN" altLang="en-US" dirty="0">
                <a:solidFill>
                  <a:srgbClr val="FF0000"/>
                </a:solidFill>
                <a:latin typeface="Times New Roman" pitchFamily="18" charset="0"/>
              </a:rPr>
              <a:t>方案二</a:t>
            </a:r>
            <a:r>
              <a:rPr lang="en-US" altLang="zh-CN" dirty="0">
                <a:solidFill>
                  <a:srgbClr val="FF0000"/>
                </a:solidFill>
                <a:latin typeface="Times New Roman" pitchFamily="18" charset="0"/>
              </a:rPr>
              <a:t>】</a:t>
            </a:r>
          </a:p>
        </p:txBody>
      </p:sp>
      <p:grpSp>
        <p:nvGrpSpPr>
          <p:cNvPr id="19461" name="Group 14"/>
          <p:cNvGrpSpPr>
            <a:grpSpLocks/>
          </p:cNvGrpSpPr>
          <p:nvPr/>
        </p:nvGrpSpPr>
        <p:grpSpPr bwMode="auto">
          <a:xfrm>
            <a:off x="2051050" y="4580532"/>
            <a:ext cx="4784645" cy="1728788"/>
            <a:chOff x="1202" y="2704"/>
            <a:chExt cx="3356" cy="1480"/>
          </a:xfrm>
        </p:grpSpPr>
        <p:sp>
          <p:nvSpPr>
            <p:cNvPr id="19464" name="Rectangle 5"/>
            <p:cNvSpPr>
              <a:spLocks noChangeArrowheads="1"/>
            </p:cNvSpPr>
            <p:nvPr/>
          </p:nvSpPr>
          <p:spPr bwMode="auto">
            <a:xfrm>
              <a:off x="1202" y="2704"/>
              <a:ext cx="2165" cy="797"/>
            </a:xfrm>
            <a:prstGeom prst="rect">
              <a:avLst/>
            </a:prstGeom>
            <a:noFill/>
            <a:ln w="28575">
              <a:solidFill>
                <a:srgbClr val="000000"/>
              </a:solidFill>
              <a:miter lim="800000"/>
              <a:headEnd/>
              <a:tailEnd/>
            </a:ln>
          </p:spPr>
          <p:txBody>
            <a:bodyPr/>
            <a:lstStyle/>
            <a:p>
              <a:endParaRPr lang="zh-CN" altLang="en-US"/>
            </a:p>
          </p:txBody>
        </p:sp>
        <p:sp>
          <p:nvSpPr>
            <p:cNvPr id="19465" name="Text Box 6"/>
            <p:cNvSpPr txBox="1">
              <a:spLocks noChangeArrowheads="1"/>
            </p:cNvSpPr>
            <p:nvPr/>
          </p:nvSpPr>
          <p:spPr bwMode="auto">
            <a:xfrm>
              <a:off x="1419" y="2932"/>
              <a:ext cx="649" cy="341"/>
            </a:xfrm>
            <a:prstGeom prst="rect">
              <a:avLst/>
            </a:prstGeom>
            <a:noFill/>
            <a:ln w="28575">
              <a:solidFill>
                <a:srgbClr val="000000"/>
              </a:solidFill>
              <a:miter lim="800000"/>
              <a:headEnd/>
              <a:tailEnd/>
            </a:ln>
          </p:spPr>
          <p:txBody>
            <a:bodyPr/>
            <a:lstStyle/>
            <a:p>
              <a:pPr algn="just" eaLnBrk="0" hangingPunct="0"/>
              <a:r>
                <a:rPr lang="en-US" altLang="zh-CN" sz="2000">
                  <a:latin typeface="Times New Roman" pitchFamily="18" charset="0"/>
                </a:rPr>
                <a:t> </a:t>
              </a:r>
              <a:r>
                <a:rPr lang="en-US" altLang="zh-CN" sz="2000" b="1">
                  <a:latin typeface="Times New Roman" pitchFamily="18" charset="0"/>
                </a:rPr>
                <a:t>SNO</a:t>
              </a:r>
              <a:endParaRPr lang="en-US" altLang="zh-CN" sz="2000">
                <a:latin typeface="Times New Roman" pitchFamily="18" charset="0"/>
              </a:endParaRPr>
            </a:p>
          </p:txBody>
        </p:sp>
        <p:sp>
          <p:nvSpPr>
            <p:cNvPr id="19466" name="Text Box 7"/>
            <p:cNvSpPr txBox="1">
              <a:spLocks noChangeArrowheads="1"/>
            </p:cNvSpPr>
            <p:nvPr/>
          </p:nvSpPr>
          <p:spPr bwMode="auto">
            <a:xfrm>
              <a:off x="2393" y="2932"/>
              <a:ext cx="758" cy="341"/>
            </a:xfrm>
            <a:prstGeom prst="rect">
              <a:avLst/>
            </a:prstGeom>
            <a:noFill/>
            <a:ln w="28575">
              <a:solidFill>
                <a:srgbClr val="000000"/>
              </a:solidFill>
              <a:miter lim="800000"/>
              <a:headEnd/>
              <a:tailEnd/>
            </a:ln>
          </p:spPr>
          <p:txBody>
            <a:bodyPr/>
            <a:lstStyle/>
            <a:p>
              <a:pPr algn="ctr" eaLnBrk="0" hangingPunct="0"/>
              <a:r>
                <a:rPr lang="en-US" altLang="zh-CN" sz="2000" b="1">
                  <a:latin typeface="Times New Roman" pitchFamily="18" charset="0"/>
                </a:rPr>
                <a:t>CNO</a:t>
              </a:r>
            </a:p>
          </p:txBody>
        </p:sp>
        <p:sp>
          <p:nvSpPr>
            <p:cNvPr id="19467" name="Text Box 8"/>
            <p:cNvSpPr txBox="1">
              <a:spLocks noChangeArrowheads="1"/>
            </p:cNvSpPr>
            <p:nvPr/>
          </p:nvSpPr>
          <p:spPr bwMode="auto">
            <a:xfrm>
              <a:off x="2393" y="3842"/>
              <a:ext cx="737" cy="342"/>
            </a:xfrm>
            <a:prstGeom prst="rect">
              <a:avLst/>
            </a:prstGeom>
            <a:noFill/>
            <a:ln w="28575">
              <a:solidFill>
                <a:srgbClr val="000000"/>
              </a:solidFill>
              <a:miter lim="800000"/>
              <a:headEnd/>
              <a:tailEnd/>
            </a:ln>
          </p:spPr>
          <p:txBody>
            <a:bodyPr/>
            <a:lstStyle/>
            <a:p>
              <a:pPr algn="ctr" eaLnBrk="0" hangingPunct="0"/>
              <a:r>
                <a:rPr lang="en-US" altLang="zh-CN" sz="2000" b="1" dirty="0">
                  <a:latin typeface="Times New Roman" pitchFamily="18" charset="0"/>
                </a:rPr>
                <a:t> T</a:t>
              </a:r>
              <a:endParaRPr lang="en-US" altLang="zh-CN" sz="2000" dirty="0">
                <a:latin typeface="Times New Roman" pitchFamily="18" charset="0"/>
              </a:endParaRPr>
            </a:p>
          </p:txBody>
        </p:sp>
        <p:sp>
          <p:nvSpPr>
            <p:cNvPr id="19468" name="Text Box 9"/>
            <p:cNvSpPr txBox="1">
              <a:spLocks noChangeArrowheads="1"/>
            </p:cNvSpPr>
            <p:nvPr/>
          </p:nvSpPr>
          <p:spPr bwMode="auto">
            <a:xfrm>
              <a:off x="3792" y="3838"/>
              <a:ext cx="758" cy="342"/>
            </a:xfrm>
            <a:prstGeom prst="rect">
              <a:avLst/>
            </a:prstGeom>
            <a:noFill/>
            <a:ln w="28575">
              <a:solidFill>
                <a:srgbClr val="000000"/>
              </a:solidFill>
              <a:miter lim="800000"/>
              <a:headEnd/>
              <a:tailEnd/>
            </a:ln>
          </p:spPr>
          <p:txBody>
            <a:bodyPr/>
            <a:lstStyle/>
            <a:p>
              <a:pPr algn="just" eaLnBrk="0" hangingPunct="0"/>
              <a:r>
                <a:rPr lang="en-US" altLang="zh-CN" sz="2000" b="1">
                  <a:latin typeface="Times New Roman" pitchFamily="18" charset="0"/>
                </a:rPr>
                <a:t> DEPT</a:t>
              </a:r>
            </a:p>
          </p:txBody>
        </p:sp>
        <p:sp>
          <p:nvSpPr>
            <p:cNvPr id="19469" name="Line 10"/>
            <p:cNvSpPr>
              <a:spLocks noChangeShapeType="1"/>
            </p:cNvSpPr>
            <p:nvPr/>
          </p:nvSpPr>
          <p:spPr bwMode="auto">
            <a:xfrm>
              <a:off x="2699" y="3275"/>
              <a:ext cx="0" cy="569"/>
            </a:xfrm>
            <a:prstGeom prst="line">
              <a:avLst/>
            </a:prstGeom>
            <a:noFill/>
            <a:ln w="28575">
              <a:solidFill>
                <a:srgbClr val="000000"/>
              </a:solidFill>
              <a:round/>
              <a:headEnd type="none" w="med" len="med"/>
              <a:tailEnd type="triangle" w="med" len="med"/>
            </a:ln>
          </p:spPr>
          <p:txBody>
            <a:bodyPr/>
            <a:lstStyle/>
            <a:p>
              <a:endParaRPr lang="zh-CN" altLang="en-US"/>
            </a:p>
          </p:txBody>
        </p:sp>
        <p:sp>
          <p:nvSpPr>
            <p:cNvPr id="19470" name="Line 11"/>
            <p:cNvSpPr>
              <a:spLocks noChangeShapeType="1"/>
            </p:cNvSpPr>
            <p:nvPr/>
          </p:nvSpPr>
          <p:spPr bwMode="auto">
            <a:xfrm>
              <a:off x="3130" y="4020"/>
              <a:ext cx="662" cy="0"/>
            </a:xfrm>
            <a:prstGeom prst="line">
              <a:avLst/>
            </a:prstGeom>
            <a:noFill/>
            <a:ln w="28575">
              <a:solidFill>
                <a:srgbClr val="000000"/>
              </a:solidFill>
              <a:round/>
              <a:headEnd type="none" w="med" len="med"/>
              <a:tailEnd type="triangle" w="med" len="med"/>
            </a:ln>
          </p:spPr>
          <p:txBody>
            <a:bodyPr/>
            <a:lstStyle/>
            <a:p>
              <a:endParaRPr lang="zh-CN" altLang="en-US"/>
            </a:p>
          </p:txBody>
        </p:sp>
        <p:sp>
          <p:nvSpPr>
            <p:cNvPr id="19471" name="Text Box 12"/>
            <p:cNvSpPr txBox="1">
              <a:spLocks noChangeArrowheads="1"/>
            </p:cNvSpPr>
            <p:nvPr/>
          </p:nvSpPr>
          <p:spPr bwMode="auto">
            <a:xfrm>
              <a:off x="3800" y="2934"/>
              <a:ext cx="758" cy="341"/>
            </a:xfrm>
            <a:prstGeom prst="rect">
              <a:avLst/>
            </a:prstGeom>
            <a:noFill/>
            <a:ln w="28575">
              <a:solidFill>
                <a:srgbClr val="000000"/>
              </a:solidFill>
              <a:miter lim="800000"/>
              <a:headEnd/>
              <a:tailEnd/>
            </a:ln>
          </p:spPr>
          <p:txBody>
            <a:bodyPr/>
            <a:lstStyle/>
            <a:p>
              <a:pPr algn="ctr" eaLnBrk="0" hangingPunct="0"/>
              <a:r>
                <a:rPr lang="en-US" altLang="zh-CN" sz="2000" b="1" dirty="0">
                  <a:latin typeface="Times New Roman" pitchFamily="18" charset="0"/>
                </a:rPr>
                <a:t>G</a:t>
              </a:r>
              <a:endParaRPr lang="en-US" altLang="zh-CN" sz="2000" dirty="0">
                <a:latin typeface="Times New Roman" pitchFamily="18" charset="0"/>
              </a:endParaRPr>
            </a:p>
          </p:txBody>
        </p:sp>
        <p:sp>
          <p:nvSpPr>
            <p:cNvPr id="19472" name="Line 13"/>
            <p:cNvSpPr>
              <a:spLocks noChangeShapeType="1"/>
            </p:cNvSpPr>
            <p:nvPr/>
          </p:nvSpPr>
          <p:spPr bwMode="auto">
            <a:xfrm>
              <a:off x="3367" y="3099"/>
              <a:ext cx="433" cy="0"/>
            </a:xfrm>
            <a:prstGeom prst="line">
              <a:avLst/>
            </a:prstGeom>
            <a:noFill/>
            <a:ln w="28575">
              <a:solidFill>
                <a:srgbClr val="000000"/>
              </a:solidFill>
              <a:round/>
              <a:headEnd type="none" w="med" len="med"/>
              <a:tailEnd type="triangle" w="med" len="med"/>
            </a:ln>
          </p:spPr>
          <p:txBody>
            <a:bodyPr/>
            <a:lstStyle/>
            <a:p>
              <a:endParaRPr lang="zh-CN" altLang="en-US"/>
            </a:p>
          </p:txBody>
        </p:sp>
      </p:grpSp>
      <p:sp>
        <p:nvSpPr>
          <p:cNvPr id="17" name="灯片编号占位符 5"/>
          <p:cNvSpPr>
            <a:spLocks noGrp="1"/>
          </p:cNvSpPr>
          <p:nvPr>
            <p:ph type="sldNum" sz="quarter" idx="12"/>
          </p:nvPr>
        </p:nvSpPr>
        <p:spPr>
          <a:xfrm>
            <a:off x="8172400" y="6597352"/>
            <a:ext cx="514400" cy="247088"/>
          </a:xfrm>
          <a:noFill/>
        </p:spPr>
        <p:txBody>
          <a:bodyPr/>
          <a:lstStyle/>
          <a:p>
            <a:fld id="{AA8458D9-28F7-49BC-A944-4B76B85A9DAF}" type="slidenum">
              <a:rPr lang="en-US" altLang="zh-CN" smtClean="0"/>
              <a:pPr/>
              <a:t>15</a:t>
            </a:fld>
            <a:endParaRPr lang="en-US" altLang="zh-CN"/>
          </a:p>
        </p:txBody>
      </p:sp>
      <p:sp>
        <p:nvSpPr>
          <p:cNvPr id="18" name="页脚占位符 4"/>
          <p:cNvSpPr>
            <a:spLocks noGrp="1"/>
          </p:cNvSpPr>
          <p:nvPr>
            <p:ph type="ftr" sz="quarter" idx="11"/>
          </p:nvPr>
        </p:nvSpPr>
        <p:spPr>
          <a:xfrm>
            <a:off x="755576" y="6597352"/>
            <a:ext cx="3744416" cy="247088"/>
          </a:xfrm>
          <a:noFill/>
        </p:spPr>
        <p:txBody>
          <a:bodyPr/>
          <a:lstStyle/>
          <a:p>
            <a:r>
              <a:rPr lang="en-US" altLang="zh-CN"/>
              <a:t>《</a:t>
            </a:r>
            <a:r>
              <a:rPr lang="zh-CN" altLang="en-US"/>
              <a:t>数据库系统原理</a:t>
            </a:r>
            <a:r>
              <a:rPr lang="en-US" altLang="zh-CN"/>
              <a:t>》</a:t>
            </a:r>
            <a:r>
              <a:rPr lang="zh-CN" altLang="en-US"/>
              <a:t>第</a:t>
            </a:r>
            <a:r>
              <a:rPr lang="en-US" altLang="zh-CN"/>
              <a:t>10</a:t>
            </a:r>
            <a:r>
              <a:rPr lang="zh-CN" altLang="en-US"/>
              <a:t>章</a:t>
            </a:r>
            <a:r>
              <a:rPr lang="en-US" altLang="zh-CN"/>
              <a:t>—</a:t>
            </a:r>
            <a:r>
              <a:rPr lang="zh-CN" altLang="en-US"/>
              <a:t>数据依赖与关系模式的规范化</a:t>
            </a:r>
            <a:endParaRPr lang="en-US" altLang="zh-CN" dirty="0"/>
          </a:p>
        </p:txBody>
      </p:sp>
      <p:sp>
        <p:nvSpPr>
          <p:cNvPr id="19" name="日期占位符 3"/>
          <p:cNvSpPr>
            <a:spLocks noGrp="1"/>
          </p:cNvSpPr>
          <p:nvPr>
            <p:ph type="dt" sz="quarter" idx="10"/>
          </p:nvPr>
        </p:nvSpPr>
        <p:spPr>
          <a:xfrm>
            <a:off x="4633275" y="6597352"/>
            <a:ext cx="3312368" cy="247088"/>
          </a:xfrm>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grpSp>
        <p:nvGrpSpPr>
          <p:cNvPr id="3" name="组合 2"/>
          <p:cNvGrpSpPr/>
          <p:nvPr/>
        </p:nvGrpSpPr>
        <p:grpSpPr>
          <a:xfrm>
            <a:off x="1835696" y="4454256"/>
            <a:ext cx="5184576" cy="1989389"/>
            <a:chOff x="1835696" y="4454256"/>
            <a:chExt cx="5184576" cy="1989389"/>
          </a:xfrm>
        </p:grpSpPr>
        <p:sp>
          <p:nvSpPr>
            <p:cNvPr id="2" name="圆角矩形 1"/>
            <p:cNvSpPr/>
            <p:nvPr/>
          </p:nvSpPr>
          <p:spPr>
            <a:xfrm>
              <a:off x="1835696" y="4454256"/>
              <a:ext cx="5184576" cy="1189321"/>
            </a:xfrm>
            <a:prstGeom prst="roundRect">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3595082" y="4725144"/>
              <a:ext cx="1358029" cy="1655020"/>
            </a:xfrm>
            <a:prstGeom prst="roundRect">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a:off x="3419871" y="5768523"/>
              <a:ext cx="3600401" cy="675122"/>
            </a:xfrm>
            <a:prstGeom prst="roundRect">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6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6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46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46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4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altLang="zh-CN" sz="3800"/>
              <a:t>10.1.3  </a:t>
            </a:r>
            <a:r>
              <a:rPr lang="zh-CN" altLang="en-US" sz="3800"/>
              <a:t>如何设计“好的”关系模式</a:t>
            </a:r>
            <a:r>
              <a:rPr lang="zh-CN" altLang="en-US"/>
              <a:t> </a:t>
            </a:r>
          </a:p>
        </p:txBody>
      </p:sp>
      <p:sp>
        <p:nvSpPr>
          <p:cNvPr id="20484" name="Rectangle 3"/>
          <p:cNvSpPr>
            <a:spLocks noGrp="1" noChangeArrowheads="1"/>
          </p:cNvSpPr>
          <p:nvPr>
            <p:ph type="body" idx="1"/>
          </p:nvPr>
        </p:nvSpPr>
        <p:spPr>
          <a:xfrm>
            <a:off x="827583" y="1268413"/>
            <a:ext cx="7959230" cy="5040312"/>
          </a:xfrm>
        </p:spPr>
        <p:txBody>
          <a:bodyPr/>
          <a:lstStyle/>
          <a:p>
            <a:pPr eaLnBrk="1" hangingPunct="1"/>
            <a:r>
              <a:rPr lang="zh-CN" altLang="en-US" dirty="0">
                <a:solidFill>
                  <a:schemeClr val="accent2"/>
                </a:solidFill>
              </a:rPr>
              <a:t>设计“好的”关系模式：</a:t>
            </a:r>
            <a:r>
              <a:rPr lang="zh-CN" altLang="en-US" dirty="0">
                <a:solidFill>
                  <a:srgbClr val="0000FF"/>
                </a:solidFill>
              </a:rPr>
              <a:t>模式分解，规范化</a:t>
            </a:r>
            <a:r>
              <a:rPr lang="en-US" altLang="zh-CN" dirty="0">
                <a:solidFill>
                  <a:srgbClr val="0000FF"/>
                </a:solidFill>
              </a:rPr>
              <a:t> &amp; </a:t>
            </a:r>
            <a:r>
              <a:rPr lang="zh-CN" altLang="en-US" dirty="0">
                <a:solidFill>
                  <a:srgbClr val="0000FF"/>
                </a:solidFill>
              </a:rPr>
              <a:t>范式 </a:t>
            </a:r>
          </a:p>
          <a:p>
            <a:pPr lvl="1" eaLnBrk="1" hangingPunct="1"/>
            <a:r>
              <a:rPr lang="zh-CN" altLang="en-US" dirty="0">
                <a:solidFill>
                  <a:srgbClr val="0000FF"/>
                </a:solidFill>
              </a:rPr>
              <a:t>规范化（</a:t>
            </a:r>
            <a:r>
              <a:rPr lang="en-US" altLang="zh-CN" dirty="0">
                <a:solidFill>
                  <a:srgbClr val="0000FF"/>
                </a:solidFill>
              </a:rPr>
              <a:t>normalization</a:t>
            </a:r>
            <a:r>
              <a:rPr lang="zh-CN" altLang="en-US" dirty="0">
                <a:solidFill>
                  <a:srgbClr val="0000FF"/>
                </a:solidFill>
              </a:rPr>
              <a:t>）</a:t>
            </a:r>
            <a:endParaRPr lang="en-US" altLang="zh-CN" dirty="0">
              <a:solidFill>
                <a:srgbClr val="0000FF"/>
              </a:solidFill>
            </a:endParaRPr>
          </a:p>
          <a:p>
            <a:pPr lvl="2" eaLnBrk="1" hangingPunct="1"/>
            <a:r>
              <a:rPr lang="zh-CN" altLang="en-US" sz="2000" dirty="0"/>
              <a:t>将一个关系模式按“语义单纯化”的原则进行合理分解</a:t>
            </a:r>
            <a:r>
              <a:rPr lang="en-US" altLang="zh-CN" sz="2000" dirty="0"/>
              <a:t>——</a:t>
            </a:r>
            <a:r>
              <a:rPr lang="zh-CN" altLang="en-US" sz="2000" dirty="0"/>
              <a:t>称</a:t>
            </a:r>
            <a:r>
              <a:rPr lang="zh-CN" altLang="en-US" sz="2000" dirty="0">
                <a:solidFill>
                  <a:srgbClr val="008000"/>
                </a:solidFill>
              </a:rPr>
              <a:t>模式分解（</a:t>
            </a:r>
            <a:r>
              <a:rPr lang="en-US" altLang="zh-CN" sz="2000" dirty="0">
                <a:solidFill>
                  <a:srgbClr val="008000"/>
                </a:solidFill>
              </a:rPr>
              <a:t>decomposition of schema</a:t>
            </a:r>
            <a:r>
              <a:rPr lang="zh-CN" altLang="en-US" sz="2000" dirty="0">
                <a:solidFill>
                  <a:srgbClr val="008000"/>
                </a:solidFill>
              </a:rPr>
              <a:t>）</a:t>
            </a:r>
            <a:r>
              <a:rPr lang="zh-CN" altLang="en-US" sz="2000" dirty="0"/>
              <a:t>，以最终达到</a:t>
            </a:r>
            <a:r>
              <a:rPr lang="zh-CN" altLang="en-US" sz="2000" dirty="0">
                <a:solidFill>
                  <a:srgbClr val="0000FF"/>
                </a:solidFill>
              </a:rPr>
              <a:t>“一事一地（</a:t>
            </a:r>
            <a:r>
              <a:rPr lang="en-US" altLang="zh-CN" sz="2000" u="sng" dirty="0">
                <a:solidFill>
                  <a:srgbClr val="0000FF"/>
                </a:solidFill>
              </a:rPr>
              <a:t>One Fact</a:t>
            </a:r>
            <a:r>
              <a:rPr lang="en-US" altLang="zh-CN" sz="2000" dirty="0">
                <a:solidFill>
                  <a:srgbClr val="0000FF"/>
                </a:solidFill>
              </a:rPr>
              <a:t> in </a:t>
            </a:r>
            <a:r>
              <a:rPr lang="en-US" altLang="zh-CN" sz="2000" u="sng" dirty="0">
                <a:solidFill>
                  <a:srgbClr val="0000FF"/>
                </a:solidFill>
              </a:rPr>
              <a:t>One Place</a:t>
            </a:r>
            <a:r>
              <a:rPr lang="zh-CN" altLang="en-US" sz="2000" dirty="0">
                <a:solidFill>
                  <a:srgbClr val="0000FF"/>
                </a:solidFill>
              </a:rPr>
              <a:t>）</a:t>
            </a:r>
            <a:r>
              <a:rPr lang="en-US" altLang="zh-CN" sz="2000" dirty="0">
                <a:solidFill>
                  <a:srgbClr val="0000FF"/>
                </a:solidFill>
              </a:rPr>
              <a:t>”</a:t>
            </a:r>
            <a:r>
              <a:rPr lang="zh-CN" altLang="en-US" sz="2000" dirty="0"/>
              <a:t>。</a:t>
            </a:r>
          </a:p>
          <a:p>
            <a:pPr lvl="2" eaLnBrk="1" hangingPunct="1"/>
            <a:endParaRPr lang="zh-CN" altLang="en-US" sz="2000" dirty="0"/>
          </a:p>
          <a:p>
            <a:pPr lvl="2" eaLnBrk="1" hangingPunct="1"/>
            <a:endParaRPr lang="en-US" altLang="zh-CN" sz="2000" dirty="0"/>
          </a:p>
          <a:p>
            <a:pPr lvl="1" eaLnBrk="1" hangingPunct="1"/>
            <a:r>
              <a:rPr lang="zh-CN" altLang="en-US" dirty="0">
                <a:solidFill>
                  <a:srgbClr val="0000FF"/>
                </a:solidFill>
              </a:rPr>
              <a:t>模式分解的条件 </a:t>
            </a:r>
            <a:r>
              <a:rPr lang="en-US" altLang="zh-CN" dirty="0">
                <a:solidFill>
                  <a:srgbClr val="0000FF"/>
                </a:solidFill>
              </a:rPr>
              <a:t>/ </a:t>
            </a:r>
            <a:r>
              <a:rPr lang="zh-CN" altLang="en-US" dirty="0">
                <a:solidFill>
                  <a:srgbClr val="0000FF"/>
                </a:solidFill>
              </a:rPr>
              <a:t>准则</a:t>
            </a:r>
          </a:p>
          <a:p>
            <a:pPr lvl="2" eaLnBrk="1" hangingPunct="1"/>
            <a:r>
              <a:rPr lang="zh-CN" altLang="en-US" sz="2000" dirty="0">
                <a:solidFill>
                  <a:srgbClr val="008000"/>
                </a:solidFill>
              </a:rPr>
              <a:t>起码的条件：无损分解（</a:t>
            </a:r>
            <a:r>
              <a:rPr lang="en-US" altLang="zh-CN" sz="2000" dirty="0">
                <a:solidFill>
                  <a:srgbClr val="008000"/>
                </a:solidFill>
              </a:rPr>
              <a:t>lossless decomposition</a:t>
            </a:r>
            <a:r>
              <a:rPr lang="zh-CN" altLang="en-US" sz="2000" dirty="0">
                <a:solidFill>
                  <a:srgbClr val="008000"/>
                </a:solidFill>
              </a:rPr>
              <a:t>）：</a:t>
            </a:r>
            <a:r>
              <a:rPr lang="zh-CN" altLang="en-US" sz="2000" dirty="0"/>
              <a:t>分解前、后要等价，即对分解前关系、分解后诸关系的任何相同的查询总能产生相同的结果。（可通过“连接”分解后的诸关系来重构分解前关系）。</a:t>
            </a:r>
          </a:p>
          <a:p>
            <a:pPr lvl="2" eaLnBrk="1" hangingPunct="1"/>
            <a:r>
              <a:rPr lang="zh-CN" altLang="en-US" sz="2000" dirty="0">
                <a:solidFill>
                  <a:srgbClr val="008000"/>
                </a:solidFill>
              </a:rPr>
              <a:t>理想的分解：保持依赖的分解（</a:t>
            </a:r>
            <a:r>
              <a:rPr lang="en-US" altLang="zh-CN" sz="2000" dirty="0">
                <a:solidFill>
                  <a:srgbClr val="008000"/>
                </a:solidFill>
              </a:rPr>
              <a:t>dependency-preserving decomposition</a:t>
            </a:r>
            <a:r>
              <a:rPr lang="zh-CN" altLang="en-US" sz="2000" dirty="0">
                <a:solidFill>
                  <a:srgbClr val="008000"/>
                </a:solidFill>
              </a:rPr>
              <a:t>）：</a:t>
            </a:r>
            <a:r>
              <a:rPr lang="zh-CN" altLang="en-US" sz="2000" dirty="0"/>
              <a:t>这需进一步论述。</a:t>
            </a:r>
            <a:r>
              <a:rPr lang="zh-CN" altLang="en-US" dirty="0"/>
              <a:t> </a:t>
            </a:r>
          </a:p>
        </p:txBody>
      </p:sp>
      <p:sp>
        <p:nvSpPr>
          <p:cNvPr id="20485" name="AutoShape 4"/>
          <p:cNvSpPr>
            <a:spLocks noChangeArrowheads="1"/>
          </p:cNvSpPr>
          <p:nvPr/>
        </p:nvSpPr>
        <p:spPr bwMode="auto">
          <a:xfrm rot="10800000" flipV="1">
            <a:off x="5148064" y="3313235"/>
            <a:ext cx="1443038" cy="306387"/>
          </a:xfrm>
          <a:prstGeom prst="wedgeRectCallout">
            <a:avLst>
              <a:gd name="adj1" fmla="val 21187"/>
              <a:gd name="adj2" fmla="val -132838"/>
            </a:avLst>
          </a:prstGeom>
          <a:solidFill>
            <a:srgbClr val="FFFFFF"/>
          </a:solidFill>
          <a:ln w="9525">
            <a:solidFill>
              <a:srgbClr val="000000"/>
            </a:solidFill>
            <a:miter lim="800000"/>
            <a:headEnd/>
            <a:tailEnd/>
          </a:ln>
        </p:spPr>
        <p:txBody>
          <a:bodyPr lIns="18000" tIns="10800" rIns="18000" bIns="10800" anchor="ctr" anchorCtr="1">
            <a:spAutoFit/>
          </a:bodyPr>
          <a:lstStyle/>
          <a:p>
            <a:pPr algn="just"/>
            <a:r>
              <a:rPr lang="zh-CN" altLang="en-US" dirty="0">
                <a:latin typeface="Times New Roman" pitchFamily="18" charset="0"/>
              </a:rPr>
              <a:t>一个关系中</a:t>
            </a:r>
            <a:endParaRPr lang="zh-CN" altLang="en-US" u="sng" dirty="0">
              <a:latin typeface="Tahoma" pitchFamily="34" charset="0"/>
            </a:endParaRPr>
          </a:p>
        </p:txBody>
      </p:sp>
      <p:sp>
        <p:nvSpPr>
          <p:cNvPr id="20486" name="AutoShape 5"/>
          <p:cNvSpPr>
            <a:spLocks noChangeArrowheads="1"/>
          </p:cNvSpPr>
          <p:nvPr/>
        </p:nvSpPr>
        <p:spPr bwMode="auto">
          <a:xfrm rot="10800000" flipV="1">
            <a:off x="2894239" y="3313235"/>
            <a:ext cx="1728788" cy="331788"/>
          </a:xfrm>
          <a:prstGeom prst="wedgeRectCallout">
            <a:avLst>
              <a:gd name="adj1" fmla="val -18046"/>
              <a:gd name="adj2" fmla="val -118903"/>
            </a:avLst>
          </a:prstGeom>
          <a:solidFill>
            <a:srgbClr val="FFFFFF"/>
          </a:solidFill>
          <a:ln w="9525">
            <a:solidFill>
              <a:srgbClr val="000000"/>
            </a:solidFill>
            <a:miter lim="800000"/>
            <a:headEnd/>
            <a:tailEnd/>
          </a:ln>
        </p:spPr>
        <p:txBody>
          <a:bodyPr lIns="18000" tIns="10800" rIns="18000" bIns="36000" anchor="ctr" anchorCtr="1">
            <a:spAutoFit/>
          </a:bodyPr>
          <a:lstStyle/>
          <a:p>
            <a:pPr algn="just"/>
            <a:r>
              <a:rPr lang="zh-CN" altLang="en-US" dirty="0">
                <a:latin typeface="Times New Roman" pitchFamily="18" charset="0"/>
              </a:rPr>
              <a:t>一个实体</a:t>
            </a:r>
            <a:r>
              <a:rPr lang="en-US" altLang="zh-CN" dirty="0">
                <a:latin typeface="Times New Roman" pitchFamily="18" charset="0"/>
              </a:rPr>
              <a:t>/</a:t>
            </a:r>
            <a:r>
              <a:rPr lang="zh-CN" altLang="en-US" dirty="0">
                <a:latin typeface="Times New Roman" pitchFamily="18" charset="0"/>
              </a:rPr>
              <a:t>联系</a:t>
            </a:r>
          </a:p>
        </p:txBody>
      </p:sp>
      <p:sp>
        <p:nvSpPr>
          <p:cNvPr id="9" name="灯片编号占位符 5"/>
          <p:cNvSpPr>
            <a:spLocks noGrp="1"/>
          </p:cNvSpPr>
          <p:nvPr>
            <p:ph type="sldNum" sz="quarter" idx="12"/>
          </p:nvPr>
        </p:nvSpPr>
        <p:spPr>
          <a:xfrm>
            <a:off x="8172400" y="6597352"/>
            <a:ext cx="514400" cy="247088"/>
          </a:xfrm>
          <a:noFill/>
        </p:spPr>
        <p:txBody>
          <a:bodyPr/>
          <a:lstStyle/>
          <a:p>
            <a:fld id="{AA8458D9-28F7-49BC-A944-4B76B85A9DAF}" type="slidenum">
              <a:rPr lang="en-US" altLang="zh-CN" smtClean="0"/>
              <a:pPr/>
              <a:t>16</a:t>
            </a:fld>
            <a:endParaRPr lang="en-US" altLang="zh-CN"/>
          </a:p>
        </p:txBody>
      </p:sp>
      <p:sp>
        <p:nvSpPr>
          <p:cNvPr id="10" name="页脚占位符 4"/>
          <p:cNvSpPr>
            <a:spLocks noGrp="1"/>
          </p:cNvSpPr>
          <p:nvPr>
            <p:ph type="ftr" sz="quarter" idx="11"/>
          </p:nvPr>
        </p:nvSpPr>
        <p:spPr>
          <a:xfrm>
            <a:off x="755576" y="6597352"/>
            <a:ext cx="3744416" cy="247088"/>
          </a:xfrm>
          <a:noFill/>
        </p:spPr>
        <p:txBody>
          <a:bodyPr/>
          <a:lstStyle/>
          <a:p>
            <a:r>
              <a:rPr lang="en-US" altLang="zh-CN"/>
              <a:t>《</a:t>
            </a:r>
            <a:r>
              <a:rPr lang="zh-CN" altLang="en-US"/>
              <a:t>数据库系统原理</a:t>
            </a:r>
            <a:r>
              <a:rPr lang="en-US" altLang="zh-CN"/>
              <a:t>》</a:t>
            </a:r>
            <a:r>
              <a:rPr lang="zh-CN" altLang="en-US"/>
              <a:t>第</a:t>
            </a:r>
            <a:r>
              <a:rPr lang="en-US" altLang="zh-CN"/>
              <a:t>10</a:t>
            </a:r>
            <a:r>
              <a:rPr lang="zh-CN" altLang="en-US"/>
              <a:t>章</a:t>
            </a:r>
            <a:r>
              <a:rPr lang="en-US" altLang="zh-CN"/>
              <a:t>—</a:t>
            </a:r>
            <a:r>
              <a:rPr lang="zh-CN" altLang="en-US"/>
              <a:t>数据依赖与关系模式的规范化</a:t>
            </a:r>
            <a:endParaRPr lang="en-US" altLang="zh-CN" dirty="0"/>
          </a:p>
        </p:txBody>
      </p:sp>
      <p:sp>
        <p:nvSpPr>
          <p:cNvPr id="11" name="日期占位符 3"/>
          <p:cNvSpPr>
            <a:spLocks noGrp="1"/>
          </p:cNvSpPr>
          <p:nvPr>
            <p:ph type="dt" sz="quarter" idx="10"/>
          </p:nvPr>
        </p:nvSpPr>
        <p:spPr>
          <a:xfrm>
            <a:off x="4633275" y="6597352"/>
            <a:ext cx="3312368" cy="247088"/>
          </a:xfrm>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4">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48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673100" y="1341438"/>
            <a:ext cx="8147050" cy="5327650"/>
          </a:xfrm>
        </p:spPr>
        <p:txBody>
          <a:bodyPr/>
          <a:lstStyle/>
          <a:p>
            <a:pPr eaLnBrk="1" hangingPunct="1"/>
            <a:r>
              <a:rPr lang="zh-CN" altLang="en-US" dirty="0">
                <a:solidFill>
                  <a:schemeClr val="accent2"/>
                </a:solidFill>
                <a:latin typeface="Times New Roman" pitchFamily="18" charset="0"/>
              </a:rPr>
              <a:t>范式（</a:t>
            </a:r>
            <a:r>
              <a:rPr lang="en-US" altLang="zh-CN" dirty="0">
                <a:solidFill>
                  <a:schemeClr val="accent2"/>
                </a:solidFill>
                <a:latin typeface="Times New Roman" pitchFamily="18" charset="0"/>
              </a:rPr>
              <a:t>normal forms</a:t>
            </a:r>
            <a:r>
              <a:rPr lang="zh-CN" altLang="en-US" dirty="0">
                <a:solidFill>
                  <a:schemeClr val="accent2"/>
                </a:solidFill>
                <a:latin typeface="Times New Roman" pitchFamily="18" charset="0"/>
              </a:rPr>
              <a:t>）</a:t>
            </a:r>
            <a:endParaRPr lang="en-US" altLang="zh-CN" dirty="0">
              <a:solidFill>
                <a:schemeClr val="accent2"/>
              </a:solidFill>
              <a:latin typeface="Times New Roman" pitchFamily="18" charset="0"/>
            </a:endParaRPr>
          </a:p>
          <a:p>
            <a:pPr lvl="1" eaLnBrk="1" hangingPunct="1"/>
            <a:r>
              <a:rPr lang="zh-CN" altLang="en-US" sz="2100" dirty="0">
                <a:solidFill>
                  <a:srgbClr val="0000FF"/>
                </a:solidFill>
                <a:latin typeface="Times New Roman" pitchFamily="18" charset="0"/>
              </a:rPr>
              <a:t>规范化（即模式分解）程度的一种测度。</a:t>
            </a:r>
            <a:r>
              <a:rPr lang="zh-CN" altLang="en-US" sz="2100" dirty="0">
                <a:latin typeface="Times New Roman" pitchFamily="18" charset="0"/>
              </a:rPr>
              <a:t>根据对属性间所存在的内在语义联系要求的不同，又可</a:t>
            </a:r>
            <a:r>
              <a:rPr lang="zh-CN" altLang="en-US" sz="2100">
                <a:latin typeface="Times New Roman" pitchFamily="18" charset="0"/>
              </a:rPr>
              <a:t>将关系模式的</a:t>
            </a:r>
            <a:r>
              <a:rPr lang="zh-CN" altLang="en-US" sz="2100" dirty="0">
                <a:latin typeface="Times New Roman" pitchFamily="18" charset="0"/>
              </a:rPr>
              <a:t>规范化分为若干个</a:t>
            </a:r>
            <a:r>
              <a:rPr lang="zh-CN" altLang="en-US" sz="2100">
                <a:latin typeface="Times New Roman" pitchFamily="18" charset="0"/>
              </a:rPr>
              <a:t>级别，称为</a:t>
            </a:r>
            <a:r>
              <a:rPr lang="zh-CN" altLang="en-US" sz="2100" dirty="0">
                <a:solidFill>
                  <a:srgbClr val="FF0000"/>
                </a:solidFill>
                <a:latin typeface="Times New Roman" pitchFamily="18" charset="0"/>
              </a:rPr>
              <a:t>范式</a:t>
            </a:r>
            <a:r>
              <a:rPr lang="zh-CN" altLang="en-US" sz="2100" dirty="0">
                <a:latin typeface="Times New Roman" pitchFamily="18" charset="0"/>
              </a:rPr>
              <a:t>。</a:t>
            </a:r>
            <a:endParaRPr lang="zh-CN" altLang="en-US" sz="2100" dirty="0"/>
          </a:p>
          <a:p>
            <a:pPr lvl="2" eaLnBrk="1" hangingPunct="1">
              <a:spcBef>
                <a:spcPts val="1000"/>
              </a:spcBef>
              <a:buFont typeface="Wingdings" pitchFamily="2" charset="2"/>
              <a:buNone/>
            </a:pPr>
            <a:r>
              <a:rPr lang="zh-CN" altLang="en-US" dirty="0">
                <a:solidFill>
                  <a:schemeClr val="tx2"/>
                </a:solidFill>
              </a:rPr>
              <a:t>第一范式 </a:t>
            </a:r>
            <a:r>
              <a:rPr lang="en-US" altLang="zh-CN" dirty="0">
                <a:solidFill>
                  <a:schemeClr val="tx2"/>
                </a:solidFill>
              </a:rPr>
              <a:t>(1NF)</a:t>
            </a:r>
          </a:p>
          <a:p>
            <a:pPr lvl="2" eaLnBrk="1" hangingPunct="1">
              <a:spcBef>
                <a:spcPts val="1000"/>
              </a:spcBef>
              <a:buFont typeface="Wingdings" pitchFamily="2" charset="2"/>
              <a:buNone/>
            </a:pPr>
            <a:r>
              <a:rPr lang="zh-CN" altLang="en-US" dirty="0">
                <a:solidFill>
                  <a:schemeClr val="tx2"/>
                </a:solidFill>
              </a:rPr>
              <a:t>第二范式 </a:t>
            </a:r>
            <a:r>
              <a:rPr lang="en-US" altLang="zh-CN" dirty="0">
                <a:solidFill>
                  <a:schemeClr val="tx2"/>
                </a:solidFill>
              </a:rPr>
              <a:t>(2NF)</a:t>
            </a:r>
            <a:r>
              <a:rPr lang="en-US" altLang="zh-CN" dirty="0"/>
              <a:t>                    </a:t>
            </a:r>
            <a:r>
              <a:rPr lang="zh-CN" altLang="en-US" dirty="0">
                <a:solidFill>
                  <a:srgbClr val="008000"/>
                </a:solidFill>
              </a:rPr>
              <a:t>函数依赖 </a:t>
            </a:r>
            <a:r>
              <a:rPr lang="en-US" altLang="zh-CN" dirty="0">
                <a:solidFill>
                  <a:srgbClr val="008000"/>
                </a:solidFill>
              </a:rPr>
              <a:t>(FD) </a:t>
            </a:r>
            <a:r>
              <a:rPr lang="zh-CN" altLang="en-US" dirty="0">
                <a:solidFill>
                  <a:srgbClr val="008000"/>
                </a:solidFill>
              </a:rPr>
              <a:t>范畴</a:t>
            </a:r>
            <a:r>
              <a:rPr lang="zh-CN" altLang="en-US" dirty="0"/>
              <a:t>  </a:t>
            </a:r>
            <a:r>
              <a:rPr lang="zh-CN" altLang="en-US" sz="2000" b="1" dirty="0">
                <a:solidFill>
                  <a:srgbClr val="FF0000"/>
                </a:solidFill>
              </a:rPr>
              <a:t>√</a:t>
            </a:r>
          </a:p>
          <a:p>
            <a:pPr lvl="2" eaLnBrk="1" hangingPunct="1">
              <a:spcBef>
                <a:spcPts val="1000"/>
              </a:spcBef>
              <a:buFont typeface="Wingdings" pitchFamily="2" charset="2"/>
              <a:buNone/>
            </a:pPr>
            <a:r>
              <a:rPr lang="zh-CN" altLang="en-US" dirty="0">
                <a:solidFill>
                  <a:schemeClr val="tx2"/>
                </a:solidFill>
              </a:rPr>
              <a:t>第三范式 </a:t>
            </a:r>
            <a:r>
              <a:rPr lang="en-US" altLang="zh-CN" dirty="0">
                <a:solidFill>
                  <a:schemeClr val="tx2"/>
                </a:solidFill>
              </a:rPr>
              <a:t>(3NF)</a:t>
            </a:r>
          </a:p>
          <a:p>
            <a:pPr lvl="2" eaLnBrk="1" hangingPunct="1">
              <a:spcBef>
                <a:spcPts val="1000"/>
              </a:spcBef>
              <a:buFont typeface="Wingdings" pitchFamily="2" charset="2"/>
              <a:buNone/>
            </a:pPr>
            <a:r>
              <a:rPr lang="en-US" altLang="zh-CN" dirty="0">
                <a:solidFill>
                  <a:schemeClr val="tx2"/>
                </a:solidFill>
              </a:rPr>
              <a:t>Boyce-</a:t>
            </a:r>
            <a:r>
              <a:rPr lang="en-US" altLang="zh-CN" dirty="0" err="1">
                <a:solidFill>
                  <a:schemeClr val="tx2"/>
                </a:solidFill>
              </a:rPr>
              <a:t>Codd</a:t>
            </a:r>
            <a:r>
              <a:rPr lang="en-US" altLang="zh-CN" dirty="0">
                <a:solidFill>
                  <a:schemeClr val="tx2"/>
                </a:solidFill>
              </a:rPr>
              <a:t> </a:t>
            </a:r>
            <a:r>
              <a:rPr lang="zh-CN" altLang="en-US" dirty="0">
                <a:solidFill>
                  <a:schemeClr val="tx2"/>
                </a:solidFill>
              </a:rPr>
              <a:t>范式 </a:t>
            </a:r>
            <a:r>
              <a:rPr lang="en-US" altLang="zh-CN" dirty="0">
                <a:solidFill>
                  <a:schemeClr val="tx2"/>
                </a:solidFill>
              </a:rPr>
              <a:t>(BCNF)</a:t>
            </a:r>
          </a:p>
          <a:p>
            <a:pPr lvl="2" eaLnBrk="1" hangingPunct="1">
              <a:spcBef>
                <a:spcPts val="1000"/>
              </a:spcBef>
              <a:buNone/>
            </a:pPr>
            <a:r>
              <a:rPr lang="zh-CN" altLang="en-US" dirty="0">
                <a:solidFill>
                  <a:schemeClr val="tx2"/>
                </a:solidFill>
              </a:rPr>
              <a:t>第四范式 </a:t>
            </a:r>
            <a:r>
              <a:rPr lang="en-US" altLang="zh-CN" dirty="0">
                <a:solidFill>
                  <a:schemeClr val="tx2"/>
                </a:solidFill>
              </a:rPr>
              <a:t>(4NF)</a:t>
            </a:r>
            <a:r>
              <a:rPr lang="en-US" altLang="zh-CN" dirty="0"/>
              <a:t>                   </a:t>
            </a:r>
            <a:r>
              <a:rPr lang="zh-CN" altLang="en-US" dirty="0">
                <a:solidFill>
                  <a:srgbClr val="008000"/>
                </a:solidFill>
              </a:rPr>
              <a:t>多值函数依赖 </a:t>
            </a:r>
            <a:r>
              <a:rPr lang="en-US" altLang="zh-CN" dirty="0">
                <a:solidFill>
                  <a:srgbClr val="008000"/>
                </a:solidFill>
              </a:rPr>
              <a:t>(MVD) </a:t>
            </a:r>
            <a:r>
              <a:rPr lang="zh-CN" altLang="en-US" dirty="0">
                <a:solidFill>
                  <a:srgbClr val="008000"/>
                </a:solidFill>
              </a:rPr>
              <a:t>范畴 </a:t>
            </a:r>
            <a:r>
              <a:rPr lang="en-US" altLang="zh-CN" sz="2200" dirty="0">
                <a:solidFill>
                  <a:srgbClr val="FF0000"/>
                </a:solidFill>
              </a:rPr>
              <a:t>×</a:t>
            </a:r>
            <a:endParaRPr lang="zh-CN" altLang="en-US" sz="2200" dirty="0">
              <a:solidFill>
                <a:srgbClr val="008000"/>
              </a:solidFill>
            </a:endParaRPr>
          </a:p>
          <a:p>
            <a:pPr lvl="2" eaLnBrk="1" hangingPunct="1">
              <a:spcBef>
                <a:spcPts val="1000"/>
              </a:spcBef>
              <a:buNone/>
            </a:pPr>
            <a:r>
              <a:rPr lang="zh-CN" altLang="en-US" dirty="0">
                <a:solidFill>
                  <a:schemeClr val="tx2"/>
                </a:solidFill>
              </a:rPr>
              <a:t>第五范式 </a:t>
            </a:r>
            <a:r>
              <a:rPr lang="en-US" altLang="zh-CN" dirty="0">
                <a:solidFill>
                  <a:schemeClr val="tx2"/>
                </a:solidFill>
              </a:rPr>
              <a:t>(5NF)</a:t>
            </a:r>
            <a:r>
              <a:rPr lang="en-US" altLang="zh-CN" dirty="0"/>
              <a:t>                   </a:t>
            </a:r>
            <a:r>
              <a:rPr lang="zh-CN" altLang="en-US" dirty="0">
                <a:solidFill>
                  <a:srgbClr val="008000"/>
                </a:solidFill>
              </a:rPr>
              <a:t>连接依赖 </a:t>
            </a:r>
            <a:r>
              <a:rPr lang="en-US" altLang="zh-CN" dirty="0">
                <a:solidFill>
                  <a:srgbClr val="008000"/>
                </a:solidFill>
              </a:rPr>
              <a:t>(JD) </a:t>
            </a:r>
            <a:r>
              <a:rPr lang="zh-CN" altLang="en-US" dirty="0">
                <a:solidFill>
                  <a:srgbClr val="008000"/>
                </a:solidFill>
              </a:rPr>
              <a:t>范畴 </a:t>
            </a:r>
            <a:r>
              <a:rPr lang="en-US" altLang="zh-CN" sz="2200" dirty="0">
                <a:solidFill>
                  <a:srgbClr val="FF0000"/>
                </a:solidFill>
              </a:rPr>
              <a:t>×</a:t>
            </a:r>
            <a:endParaRPr lang="zh-CN" altLang="en-US" sz="2200" dirty="0">
              <a:solidFill>
                <a:srgbClr val="008000"/>
              </a:solidFill>
            </a:endParaRPr>
          </a:p>
          <a:p>
            <a:pPr lvl="1" eaLnBrk="1" hangingPunct="1">
              <a:spcBef>
                <a:spcPts val="1800"/>
              </a:spcBef>
            </a:pPr>
            <a:r>
              <a:rPr lang="zh-CN" altLang="en-US" sz="2000" dirty="0"/>
              <a:t>一个关系模式</a:t>
            </a:r>
            <a:r>
              <a:rPr lang="en-US" altLang="zh-CN" sz="2000" dirty="0"/>
              <a:t>R</a:t>
            </a:r>
            <a:r>
              <a:rPr lang="zh-CN" altLang="en-US" sz="2000" dirty="0"/>
              <a:t>达到</a:t>
            </a:r>
            <a:r>
              <a:rPr lang="en-US" altLang="zh-CN" sz="2000" dirty="0"/>
              <a:t>x</a:t>
            </a:r>
            <a:r>
              <a:rPr lang="zh-CN" altLang="en-US" sz="2000" dirty="0"/>
              <a:t>范式的程度，英文称：</a:t>
            </a:r>
            <a:r>
              <a:rPr lang="en-US" altLang="zh-CN" sz="2000" dirty="0"/>
              <a:t>R is in </a:t>
            </a:r>
            <a:r>
              <a:rPr lang="en-US" altLang="zh-CN" sz="2000" dirty="0" err="1"/>
              <a:t>xNF</a:t>
            </a:r>
            <a:r>
              <a:rPr lang="en-US" altLang="zh-CN" sz="2000" dirty="0"/>
              <a:t>,  </a:t>
            </a:r>
            <a:r>
              <a:rPr lang="zh-CN" altLang="en-US" sz="2000" dirty="0"/>
              <a:t>记为：</a:t>
            </a:r>
            <a:r>
              <a:rPr lang="en-US" altLang="zh-CN" sz="2000" dirty="0" err="1">
                <a:solidFill>
                  <a:schemeClr val="accent2"/>
                </a:solidFill>
              </a:rPr>
              <a:t>R∈xNF</a:t>
            </a:r>
            <a:r>
              <a:rPr lang="zh-CN" altLang="en-US" sz="2000" dirty="0"/>
              <a:t>；否则，称：</a:t>
            </a:r>
            <a:r>
              <a:rPr lang="en-US" altLang="zh-CN" sz="2000" dirty="0"/>
              <a:t>R violates </a:t>
            </a:r>
            <a:r>
              <a:rPr lang="en-US" altLang="zh-CN" sz="2000" dirty="0" err="1"/>
              <a:t>xNF</a:t>
            </a:r>
            <a:r>
              <a:rPr lang="en-US" altLang="zh-CN" sz="2000" dirty="0"/>
              <a:t> condition, </a:t>
            </a:r>
            <a:r>
              <a:rPr lang="zh-CN" altLang="en-US" sz="2000" dirty="0"/>
              <a:t>记为：</a:t>
            </a:r>
            <a:r>
              <a:rPr lang="en-US" altLang="zh-CN" sz="2000" dirty="0" err="1">
                <a:solidFill>
                  <a:schemeClr val="accent2"/>
                </a:solidFill>
              </a:rPr>
              <a:t>R∈xNF</a:t>
            </a:r>
            <a:r>
              <a:rPr lang="zh-CN" altLang="en-US" sz="2000" dirty="0">
                <a:solidFill>
                  <a:schemeClr val="folHlink"/>
                </a:solidFill>
              </a:rPr>
              <a:t>。 </a:t>
            </a:r>
          </a:p>
        </p:txBody>
      </p:sp>
      <p:sp>
        <p:nvSpPr>
          <p:cNvPr id="21508" name="Line 4"/>
          <p:cNvSpPr>
            <a:spLocks noChangeShapeType="1"/>
          </p:cNvSpPr>
          <p:nvPr/>
        </p:nvSpPr>
        <p:spPr bwMode="auto">
          <a:xfrm>
            <a:off x="1475656" y="4653136"/>
            <a:ext cx="6912768" cy="0"/>
          </a:xfrm>
          <a:prstGeom prst="line">
            <a:avLst/>
          </a:prstGeom>
          <a:noFill/>
          <a:ln w="28575">
            <a:solidFill>
              <a:schemeClr val="tx2"/>
            </a:solidFill>
            <a:prstDash val="dash"/>
            <a:round/>
            <a:headEnd/>
            <a:tailEnd/>
          </a:ln>
        </p:spPr>
        <p:txBody>
          <a:bodyPr/>
          <a:lstStyle/>
          <a:p>
            <a:endParaRPr lang="zh-CN" altLang="en-US"/>
          </a:p>
        </p:txBody>
      </p:sp>
      <p:sp>
        <p:nvSpPr>
          <p:cNvPr id="21510" name="Line 6"/>
          <p:cNvSpPr>
            <a:spLocks noChangeShapeType="1"/>
          </p:cNvSpPr>
          <p:nvPr/>
        </p:nvSpPr>
        <p:spPr bwMode="auto">
          <a:xfrm>
            <a:off x="1331640" y="3005113"/>
            <a:ext cx="0" cy="2584128"/>
          </a:xfrm>
          <a:prstGeom prst="line">
            <a:avLst/>
          </a:prstGeom>
          <a:noFill/>
          <a:ln w="28575">
            <a:solidFill>
              <a:srgbClr val="00B050"/>
            </a:solidFill>
            <a:round/>
            <a:headEnd/>
            <a:tailEnd type="triangle" w="med" len="med"/>
          </a:ln>
        </p:spPr>
        <p:txBody>
          <a:bodyPr/>
          <a:lstStyle/>
          <a:p>
            <a:endParaRPr lang="zh-CN" altLang="en-US"/>
          </a:p>
        </p:txBody>
      </p:sp>
      <p:sp>
        <p:nvSpPr>
          <p:cNvPr id="21511" name="Text Box 7"/>
          <p:cNvSpPr txBox="1">
            <a:spLocks noChangeArrowheads="1"/>
          </p:cNvSpPr>
          <p:nvPr/>
        </p:nvSpPr>
        <p:spPr bwMode="auto">
          <a:xfrm>
            <a:off x="827832" y="5259040"/>
            <a:ext cx="431800" cy="330200"/>
          </a:xfrm>
          <a:prstGeom prst="rect">
            <a:avLst/>
          </a:prstGeom>
          <a:noFill/>
          <a:ln w="9525">
            <a:noFill/>
            <a:miter lim="800000"/>
            <a:headEnd/>
            <a:tailEnd/>
          </a:ln>
        </p:spPr>
        <p:txBody>
          <a:bodyPr/>
          <a:lstStyle/>
          <a:p>
            <a:pPr algn="just"/>
            <a:r>
              <a:rPr lang="zh-CN" altLang="en-US" sz="2000" b="1" dirty="0">
                <a:solidFill>
                  <a:srgbClr val="008000"/>
                </a:solidFill>
                <a:latin typeface="Times New Roman" pitchFamily="18" charset="0"/>
                <a:ea typeface="黑体" pitchFamily="2" charset="-122"/>
              </a:rPr>
              <a:t>高</a:t>
            </a:r>
            <a:endParaRPr lang="zh-CN" altLang="en-US" sz="2000" b="1" u="sng" dirty="0">
              <a:solidFill>
                <a:srgbClr val="008000"/>
              </a:solidFill>
              <a:latin typeface="Tahoma" pitchFamily="34" charset="0"/>
              <a:ea typeface="黑体" pitchFamily="2" charset="-122"/>
            </a:endParaRPr>
          </a:p>
        </p:txBody>
      </p:sp>
      <p:sp>
        <p:nvSpPr>
          <p:cNvPr id="21512" name="Text Box 8"/>
          <p:cNvSpPr txBox="1">
            <a:spLocks noChangeArrowheads="1"/>
          </p:cNvSpPr>
          <p:nvPr/>
        </p:nvSpPr>
        <p:spPr bwMode="auto">
          <a:xfrm>
            <a:off x="827832" y="2924944"/>
            <a:ext cx="431800" cy="330200"/>
          </a:xfrm>
          <a:prstGeom prst="rect">
            <a:avLst/>
          </a:prstGeom>
          <a:noFill/>
          <a:ln w="9525">
            <a:noFill/>
            <a:miter lim="800000"/>
            <a:headEnd/>
            <a:tailEnd/>
          </a:ln>
        </p:spPr>
        <p:txBody>
          <a:bodyPr/>
          <a:lstStyle/>
          <a:p>
            <a:pPr algn="just"/>
            <a:r>
              <a:rPr lang="zh-CN" altLang="en-US" sz="2000" b="1" dirty="0">
                <a:solidFill>
                  <a:srgbClr val="008000"/>
                </a:solidFill>
                <a:latin typeface="Times New Roman" pitchFamily="18" charset="0"/>
                <a:ea typeface="黑体" pitchFamily="2" charset="-122"/>
              </a:rPr>
              <a:t>低</a:t>
            </a:r>
            <a:endParaRPr lang="zh-CN" altLang="en-US" sz="2000" b="1" u="sng" dirty="0">
              <a:solidFill>
                <a:srgbClr val="008000"/>
              </a:solidFill>
              <a:latin typeface="Tahoma" pitchFamily="34" charset="0"/>
              <a:ea typeface="黑体" pitchFamily="2" charset="-122"/>
            </a:endParaRPr>
          </a:p>
        </p:txBody>
      </p:sp>
      <p:sp>
        <p:nvSpPr>
          <p:cNvPr id="21513" name="Line 9"/>
          <p:cNvSpPr>
            <a:spLocks noChangeShapeType="1"/>
          </p:cNvSpPr>
          <p:nvPr/>
        </p:nvSpPr>
        <p:spPr bwMode="auto">
          <a:xfrm>
            <a:off x="7866904" y="6093296"/>
            <a:ext cx="71437" cy="287338"/>
          </a:xfrm>
          <a:prstGeom prst="line">
            <a:avLst/>
          </a:prstGeom>
          <a:noFill/>
          <a:ln w="25400">
            <a:solidFill>
              <a:schemeClr val="accent2"/>
            </a:solidFill>
            <a:round/>
            <a:headEnd/>
            <a:tailEnd/>
          </a:ln>
        </p:spPr>
        <p:txBody>
          <a:bodyPr/>
          <a:lstStyle/>
          <a:p>
            <a:endParaRPr lang="zh-CN" altLang="en-US"/>
          </a:p>
        </p:txBody>
      </p:sp>
      <p:sp>
        <p:nvSpPr>
          <p:cNvPr id="16" name="Rectangle 2"/>
          <p:cNvSpPr txBox="1">
            <a:spLocks noChangeArrowheads="1"/>
          </p:cNvSpPr>
          <p:nvPr/>
        </p:nvSpPr>
        <p:spPr bwMode="auto">
          <a:xfrm>
            <a:off x="857250" y="285750"/>
            <a:ext cx="7772400" cy="919163"/>
          </a:xfrm>
          <a:prstGeom prst="rect">
            <a:avLst/>
          </a:prstGeom>
          <a:noFill/>
          <a:ln w="9525">
            <a:noFill/>
            <a:miter lim="800000"/>
            <a:headEnd/>
            <a:tailEnd/>
          </a:ln>
          <a:effectLst/>
        </p:spPr>
        <p:txBody>
          <a:bodyPr anchor="ctr"/>
          <a:lstStyle/>
          <a:p>
            <a:pPr>
              <a:defRPr/>
            </a:pPr>
            <a:r>
              <a:rPr lang="en-US" altLang="zh-CN" sz="3800" kern="0" dirty="0">
                <a:solidFill>
                  <a:schemeClr val="tx2"/>
                </a:solidFill>
                <a:latin typeface="+mj-lt"/>
                <a:ea typeface="+mj-ea"/>
                <a:cs typeface="+mj-cs"/>
              </a:rPr>
              <a:t>10.1.3  </a:t>
            </a:r>
            <a:r>
              <a:rPr lang="zh-CN" altLang="en-US" sz="3800" kern="0" dirty="0">
                <a:solidFill>
                  <a:schemeClr val="tx2"/>
                </a:solidFill>
                <a:latin typeface="+mj-lt"/>
                <a:ea typeface="+mj-ea"/>
                <a:cs typeface="+mj-cs"/>
              </a:rPr>
              <a:t>如何设计“好的”关系模式</a:t>
            </a:r>
            <a:r>
              <a:rPr lang="zh-CN" altLang="en-US" sz="4200" kern="0" dirty="0">
                <a:solidFill>
                  <a:schemeClr val="tx2"/>
                </a:solidFill>
                <a:latin typeface="+mj-lt"/>
                <a:ea typeface="+mj-ea"/>
                <a:cs typeface="+mj-cs"/>
              </a:rPr>
              <a:t> </a:t>
            </a:r>
          </a:p>
        </p:txBody>
      </p:sp>
      <p:sp>
        <p:nvSpPr>
          <p:cNvPr id="13" name="灯片编号占位符 5"/>
          <p:cNvSpPr>
            <a:spLocks noGrp="1"/>
          </p:cNvSpPr>
          <p:nvPr>
            <p:ph type="sldNum" sz="quarter" idx="12"/>
          </p:nvPr>
        </p:nvSpPr>
        <p:spPr>
          <a:xfrm>
            <a:off x="8172400" y="6597352"/>
            <a:ext cx="514400" cy="247088"/>
          </a:xfrm>
          <a:noFill/>
        </p:spPr>
        <p:txBody>
          <a:bodyPr/>
          <a:lstStyle/>
          <a:p>
            <a:fld id="{AA8458D9-28F7-49BC-A944-4B76B85A9DAF}" type="slidenum">
              <a:rPr lang="en-US" altLang="zh-CN" smtClean="0"/>
              <a:pPr/>
              <a:t>17</a:t>
            </a:fld>
            <a:endParaRPr lang="en-US" altLang="zh-CN"/>
          </a:p>
        </p:txBody>
      </p:sp>
      <p:sp>
        <p:nvSpPr>
          <p:cNvPr id="14" name="页脚占位符 4"/>
          <p:cNvSpPr>
            <a:spLocks noGrp="1"/>
          </p:cNvSpPr>
          <p:nvPr>
            <p:ph type="ftr" sz="quarter" idx="11"/>
          </p:nvPr>
        </p:nvSpPr>
        <p:spPr>
          <a:xfrm>
            <a:off x="755576" y="6597352"/>
            <a:ext cx="3744416" cy="247088"/>
          </a:xfrm>
          <a:noFill/>
        </p:spPr>
        <p:txBody>
          <a:bodyPr/>
          <a:lstStyle/>
          <a:p>
            <a:r>
              <a:rPr lang="en-US" altLang="zh-CN"/>
              <a:t>《</a:t>
            </a:r>
            <a:r>
              <a:rPr lang="zh-CN" altLang="en-US"/>
              <a:t>数据库系统原理</a:t>
            </a:r>
            <a:r>
              <a:rPr lang="en-US" altLang="zh-CN"/>
              <a:t>》</a:t>
            </a:r>
            <a:r>
              <a:rPr lang="zh-CN" altLang="en-US"/>
              <a:t>第</a:t>
            </a:r>
            <a:r>
              <a:rPr lang="en-US" altLang="zh-CN"/>
              <a:t>10</a:t>
            </a:r>
            <a:r>
              <a:rPr lang="zh-CN" altLang="en-US"/>
              <a:t>章</a:t>
            </a:r>
            <a:r>
              <a:rPr lang="en-US" altLang="zh-CN"/>
              <a:t>—</a:t>
            </a:r>
            <a:r>
              <a:rPr lang="zh-CN" altLang="en-US"/>
              <a:t>数据依赖与关系模式的规范化</a:t>
            </a:r>
            <a:endParaRPr lang="en-US" altLang="zh-CN" dirty="0"/>
          </a:p>
        </p:txBody>
      </p:sp>
      <p:sp>
        <p:nvSpPr>
          <p:cNvPr id="15" name="日期占位符 3"/>
          <p:cNvSpPr>
            <a:spLocks noGrp="1"/>
          </p:cNvSpPr>
          <p:nvPr>
            <p:ph type="dt" sz="quarter" idx="10"/>
          </p:nvPr>
        </p:nvSpPr>
        <p:spPr>
          <a:xfrm>
            <a:off x="4633275" y="6597352"/>
            <a:ext cx="3312368" cy="247088"/>
          </a:xfrm>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7" name="Line 4"/>
          <p:cNvSpPr>
            <a:spLocks noChangeShapeType="1"/>
          </p:cNvSpPr>
          <p:nvPr/>
        </p:nvSpPr>
        <p:spPr bwMode="auto">
          <a:xfrm>
            <a:off x="1475656" y="5157192"/>
            <a:ext cx="6912768" cy="0"/>
          </a:xfrm>
          <a:prstGeom prst="line">
            <a:avLst/>
          </a:prstGeom>
          <a:noFill/>
          <a:ln w="28575">
            <a:solidFill>
              <a:schemeClr val="tx2"/>
            </a:solidFill>
            <a:prstDash val="dash"/>
            <a:round/>
            <a:headEnd/>
            <a:tailE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8" end="8"/>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5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altLang="zh-CN" sz="3800"/>
              <a:t>10.1.3  </a:t>
            </a:r>
            <a:r>
              <a:rPr lang="zh-CN" altLang="en-US" sz="3800"/>
              <a:t>如何设计“好的”关系模式</a:t>
            </a:r>
          </a:p>
        </p:txBody>
      </p:sp>
      <p:sp>
        <p:nvSpPr>
          <p:cNvPr id="22532" name="Rectangle 3"/>
          <p:cNvSpPr>
            <a:spLocks noGrp="1" noChangeArrowheads="1"/>
          </p:cNvSpPr>
          <p:nvPr>
            <p:ph type="body" idx="1"/>
          </p:nvPr>
        </p:nvSpPr>
        <p:spPr>
          <a:xfrm>
            <a:off x="611188" y="1268413"/>
            <a:ext cx="8075612" cy="5040312"/>
          </a:xfrm>
        </p:spPr>
        <p:txBody>
          <a:bodyPr/>
          <a:lstStyle/>
          <a:p>
            <a:pPr eaLnBrk="1" hangingPunct="1"/>
            <a:r>
              <a:rPr lang="zh-CN" altLang="en-US" dirty="0">
                <a:solidFill>
                  <a:schemeClr val="accent2"/>
                </a:solidFill>
                <a:latin typeface="Times New Roman" pitchFamily="18" charset="0"/>
              </a:rPr>
              <a:t>数据依赖理论的起源</a:t>
            </a:r>
          </a:p>
          <a:p>
            <a:pPr lvl="1" eaLnBrk="1" hangingPunct="1"/>
            <a:r>
              <a:rPr lang="zh-CN" altLang="en-US" dirty="0">
                <a:solidFill>
                  <a:srgbClr val="0000FF"/>
                </a:solidFill>
                <a:latin typeface="Times New Roman" pitchFamily="18" charset="0"/>
              </a:rPr>
              <a:t>函数依赖（</a:t>
            </a:r>
            <a:r>
              <a:rPr lang="en-US" altLang="zh-CN" dirty="0">
                <a:solidFill>
                  <a:srgbClr val="0000FF"/>
                </a:solidFill>
                <a:latin typeface="Times New Roman" pitchFamily="18" charset="0"/>
              </a:rPr>
              <a:t>functional dependency, FD</a:t>
            </a:r>
            <a:r>
              <a:rPr lang="zh-CN" altLang="en-US" dirty="0">
                <a:solidFill>
                  <a:srgbClr val="0000FF"/>
                </a:solidFill>
                <a:latin typeface="Times New Roman" pitchFamily="18" charset="0"/>
              </a:rPr>
              <a:t>）</a:t>
            </a:r>
          </a:p>
          <a:p>
            <a:pPr lvl="2" eaLnBrk="1" hangingPunct="1"/>
            <a:r>
              <a:rPr lang="en-US" altLang="zh-CN" dirty="0">
                <a:latin typeface="Times New Roman" pitchFamily="18" charset="0"/>
              </a:rPr>
              <a:t>1970</a:t>
            </a:r>
            <a:r>
              <a:rPr lang="zh-CN" altLang="en-US" dirty="0">
                <a:latin typeface="Times New Roman" pitchFamily="18" charset="0"/>
              </a:rPr>
              <a:t>年，</a:t>
            </a:r>
            <a:r>
              <a:rPr lang="en-US" altLang="zh-CN" dirty="0">
                <a:latin typeface="Times New Roman" pitchFamily="18" charset="0"/>
              </a:rPr>
              <a:t>E. F. </a:t>
            </a:r>
            <a:r>
              <a:rPr lang="en-US" altLang="zh-CN" dirty="0" err="1">
                <a:latin typeface="Times New Roman" pitchFamily="18" charset="0"/>
              </a:rPr>
              <a:t>Codd</a:t>
            </a:r>
            <a:r>
              <a:rPr lang="zh-CN" altLang="en-US" dirty="0">
                <a:latin typeface="Times New Roman" pitchFamily="18" charset="0"/>
              </a:rPr>
              <a:t>提出</a:t>
            </a:r>
            <a:endParaRPr lang="en-US" altLang="zh-CN" dirty="0">
              <a:latin typeface="Times New Roman" pitchFamily="18" charset="0"/>
            </a:endParaRPr>
          </a:p>
          <a:p>
            <a:pPr lvl="2" eaLnBrk="1" hangingPunct="1"/>
            <a:r>
              <a:rPr lang="en-US" altLang="zh-CN" dirty="0">
                <a:latin typeface="Times New Roman" pitchFamily="18" charset="0"/>
              </a:rPr>
              <a:t>1972~1974</a:t>
            </a:r>
            <a:r>
              <a:rPr lang="zh-CN" altLang="en-US" dirty="0">
                <a:latin typeface="Times New Roman" pitchFamily="18" charset="0"/>
              </a:rPr>
              <a:t>年，</a:t>
            </a:r>
            <a:r>
              <a:rPr lang="en-US" altLang="zh-CN" dirty="0" err="1">
                <a:latin typeface="Times New Roman" pitchFamily="18" charset="0"/>
              </a:rPr>
              <a:t>Codd</a:t>
            </a:r>
            <a:r>
              <a:rPr lang="en-US" altLang="zh-CN" dirty="0">
                <a:latin typeface="Times New Roman" pitchFamily="18" charset="0"/>
              </a:rPr>
              <a:t>, Casey, Bernstein, Armstrong</a:t>
            </a:r>
          </a:p>
          <a:p>
            <a:pPr lvl="3" eaLnBrk="1" hangingPunct="1"/>
            <a:r>
              <a:rPr lang="zh-CN" altLang="en-US" sz="2200" dirty="0">
                <a:latin typeface="Times New Roman" pitchFamily="18" charset="0"/>
              </a:rPr>
              <a:t>完全</a:t>
            </a:r>
            <a:r>
              <a:rPr lang="en-US" altLang="zh-CN" sz="2200" dirty="0">
                <a:latin typeface="Times New Roman" pitchFamily="18" charset="0"/>
              </a:rPr>
              <a:t>/</a:t>
            </a:r>
            <a:r>
              <a:rPr lang="zh-CN" altLang="en-US" sz="2200" dirty="0">
                <a:latin typeface="Times New Roman" pitchFamily="18" charset="0"/>
              </a:rPr>
              <a:t>部分</a:t>
            </a:r>
            <a:r>
              <a:rPr lang="en-US" altLang="zh-CN" sz="2200" dirty="0">
                <a:latin typeface="Times New Roman" pitchFamily="18" charset="0"/>
              </a:rPr>
              <a:t>FD</a:t>
            </a:r>
            <a:r>
              <a:rPr lang="zh-CN" altLang="en-US" sz="2200" dirty="0">
                <a:latin typeface="Times New Roman" pitchFamily="18" charset="0"/>
              </a:rPr>
              <a:t>，平凡</a:t>
            </a:r>
            <a:r>
              <a:rPr lang="en-US" altLang="zh-CN" sz="2200" dirty="0">
                <a:latin typeface="Times New Roman" pitchFamily="18" charset="0"/>
              </a:rPr>
              <a:t>/</a:t>
            </a:r>
            <a:r>
              <a:rPr lang="zh-CN" altLang="en-US" sz="2200" dirty="0">
                <a:latin typeface="Times New Roman" pitchFamily="18" charset="0"/>
              </a:rPr>
              <a:t>非平凡</a:t>
            </a:r>
            <a:r>
              <a:rPr lang="en-US" altLang="zh-CN" sz="2200" dirty="0">
                <a:latin typeface="Times New Roman" pitchFamily="18" charset="0"/>
              </a:rPr>
              <a:t>FD</a:t>
            </a:r>
            <a:r>
              <a:rPr lang="zh-CN" altLang="en-US" sz="2200" dirty="0">
                <a:latin typeface="Times New Roman" pitchFamily="18" charset="0"/>
              </a:rPr>
              <a:t>，直接</a:t>
            </a:r>
            <a:r>
              <a:rPr lang="en-US" altLang="zh-CN" sz="2200" dirty="0">
                <a:latin typeface="Times New Roman" pitchFamily="18" charset="0"/>
              </a:rPr>
              <a:t>/</a:t>
            </a:r>
            <a:r>
              <a:rPr lang="zh-CN" altLang="en-US" sz="2200" dirty="0">
                <a:latin typeface="Times New Roman" pitchFamily="18" charset="0"/>
              </a:rPr>
              <a:t>传递</a:t>
            </a:r>
            <a:r>
              <a:rPr lang="en-US" altLang="zh-CN" sz="2200" dirty="0">
                <a:latin typeface="Times New Roman" pitchFamily="18" charset="0"/>
              </a:rPr>
              <a:t>FD</a:t>
            </a:r>
          </a:p>
          <a:p>
            <a:pPr lvl="3" eaLnBrk="1" hangingPunct="1"/>
            <a:r>
              <a:rPr lang="zh-CN" altLang="en-US" sz="2200" dirty="0">
                <a:latin typeface="Times New Roman" pitchFamily="18" charset="0"/>
              </a:rPr>
              <a:t>键（</a:t>
            </a:r>
            <a:r>
              <a:rPr lang="en-US" altLang="zh-CN" sz="2200" dirty="0">
                <a:latin typeface="Times New Roman" pitchFamily="18" charset="0"/>
              </a:rPr>
              <a:t>key</a:t>
            </a:r>
            <a:r>
              <a:rPr lang="zh-CN" altLang="en-US" sz="2200" dirty="0">
                <a:latin typeface="Times New Roman" pitchFamily="18" charset="0"/>
              </a:rPr>
              <a:t>）</a:t>
            </a:r>
          </a:p>
          <a:p>
            <a:pPr lvl="2" eaLnBrk="1" hangingPunct="1"/>
            <a:r>
              <a:rPr lang="en-US" altLang="zh-CN" dirty="0">
                <a:latin typeface="Times New Roman" pitchFamily="18" charset="0"/>
              </a:rPr>
              <a:t>1974</a:t>
            </a:r>
            <a:r>
              <a:rPr lang="zh-CN" altLang="en-US" dirty="0">
                <a:latin typeface="Times New Roman" pitchFamily="18" charset="0"/>
              </a:rPr>
              <a:t>年，</a:t>
            </a:r>
            <a:r>
              <a:rPr lang="en-US" altLang="zh-CN" dirty="0">
                <a:latin typeface="Times New Roman" pitchFamily="18" charset="0"/>
              </a:rPr>
              <a:t>Armstrong</a:t>
            </a:r>
            <a:r>
              <a:rPr lang="zh-CN" altLang="en-US" dirty="0">
                <a:latin typeface="Times New Roman" pitchFamily="18" charset="0"/>
              </a:rPr>
              <a:t>公理系统</a:t>
            </a:r>
          </a:p>
          <a:p>
            <a:pPr lvl="3" eaLnBrk="1" hangingPunct="1"/>
            <a:r>
              <a:rPr lang="en-US" altLang="zh-CN" sz="2200" dirty="0">
                <a:latin typeface="Times New Roman" pitchFamily="18" charset="0"/>
              </a:rPr>
              <a:t>FD</a:t>
            </a:r>
            <a:r>
              <a:rPr lang="zh-CN" altLang="en-US" sz="2200" dirty="0">
                <a:latin typeface="Times New Roman" pitchFamily="18" charset="0"/>
              </a:rPr>
              <a:t>的逻辑蕴涵</a:t>
            </a:r>
          </a:p>
          <a:p>
            <a:pPr lvl="3" eaLnBrk="1" hangingPunct="1"/>
            <a:r>
              <a:rPr lang="en-US" altLang="zh-CN" sz="2200" dirty="0">
                <a:latin typeface="Times New Roman" pitchFamily="18" charset="0"/>
              </a:rPr>
              <a:t>FD</a:t>
            </a:r>
            <a:r>
              <a:rPr lang="zh-CN" altLang="en-US" sz="2200" dirty="0">
                <a:latin typeface="Times New Roman" pitchFamily="18" charset="0"/>
              </a:rPr>
              <a:t>的形式化推理规则集</a:t>
            </a:r>
          </a:p>
          <a:p>
            <a:pPr lvl="3" eaLnBrk="1" hangingPunct="1"/>
            <a:endParaRPr lang="zh-CN" altLang="en-US" sz="2400" dirty="0">
              <a:latin typeface="Times New Roman" pitchFamily="18" charset="0"/>
            </a:endParaRPr>
          </a:p>
          <a:p>
            <a:pPr lvl="1" eaLnBrk="1" hangingPunct="1"/>
            <a:r>
              <a:rPr lang="zh-CN" altLang="en-US" dirty="0">
                <a:solidFill>
                  <a:srgbClr val="0000FF"/>
                </a:solidFill>
                <a:latin typeface="Times New Roman" pitchFamily="18" charset="0"/>
              </a:rPr>
              <a:t>多值依赖（</a:t>
            </a:r>
            <a:r>
              <a:rPr lang="en-US" altLang="zh-CN" dirty="0">
                <a:solidFill>
                  <a:srgbClr val="0000FF"/>
                </a:solidFill>
                <a:latin typeface="Times New Roman" pitchFamily="18" charset="0"/>
              </a:rPr>
              <a:t>Multi-Valued Dependency, MVD</a:t>
            </a:r>
            <a:r>
              <a:rPr lang="zh-CN" altLang="en-US" dirty="0">
                <a:solidFill>
                  <a:srgbClr val="0000FF"/>
                </a:solidFill>
                <a:latin typeface="Times New Roman" pitchFamily="18" charset="0"/>
              </a:rPr>
              <a:t>）</a:t>
            </a:r>
          </a:p>
          <a:p>
            <a:pPr lvl="2" eaLnBrk="1" hangingPunct="1"/>
            <a:r>
              <a:rPr lang="en-US" altLang="zh-CN" dirty="0">
                <a:latin typeface="Times New Roman" pitchFamily="18" charset="0"/>
              </a:rPr>
              <a:t>1976~1978</a:t>
            </a:r>
            <a:r>
              <a:rPr lang="zh-CN" altLang="en-US" dirty="0">
                <a:latin typeface="Times New Roman" pitchFamily="18" charset="0"/>
              </a:rPr>
              <a:t>年，</a:t>
            </a:r>
            <a:r>
              <a:rPr lang="en-US" altLang="zh-CN" dirty="0" err="1">
                <a:latin typeface="Times New Roman" pitchFamily="18" charset="0"/>
              </a:rPr>
              <a:t>Zaniolo</a:t>
            </a:r>
            <a:r>
              <a:rPr lang="en-US" altLang="zh-CN" dirty="0">
                <a:latin typeface="Times New Roman" pitchFamily="18" charset="0"/>
              </a:rPr>
              <a:t>, Fagin, </a:t>
            </a:r>
            <a:r>
              <a:rPr lang="en-US" altLang="zh-CN" dirty="0" err="1">
                <a:latin typeface="Times New Roman" pitchFamily="18" charset="0"/>
              </a:rPr>
              <a:t>Delobel</a:t>
            </a:r>
            <a:endParaRPr lang="en-US" altLang="zh-CN" dirty="0">
              <a:latin typeface="Times New Roman" pitchFamily="18" charset="0"/>
            </a:endParaRPr>
          </a:p>
        </p:txBody>
      </p:sp>
      <p:sp>
        <p:nvSpPr>
          <p:cNvPr id="7" name="灯片编号占位符 5"/>
          <p:cNvSpPr>
            <a:spLocks noGrp="1"/>
          </p:cNvSpPr>
          <p:nvPr>
            <p:ph type="sldNum" sz="quarter" idx="12"/>
          </p:nvPr>
        </p:nvSpPr>
        <p:spPr>
          <a:xfrm>
            <a:off x="8172400" y="6597352"/>
            <a:ext cx="514400" cy="247088"/>
          </a:xfrm>
          <a:noFill/>
        </p:spPr>
        <p:txBody>
          <a:bodyPr/>
          <a:lstStyle/>
          <a:p>
            <a:fld id="{AA8458D9-28F7-49BC-A944-4B76B85A9DAF}" type="slidenum">
              <a:rPr lang="en-US" altLang="zh-CN" smtClean="0"/>
              <a:pPr/>
              <a:t>18</a:t>
            </a:fld>
            <a:endParaRPr lang="en-US" altLang="zh-CN"/>
          </a:p>
        </p:txBody>
      </p:sp>
      <p:sp>
        <p:nvSpPr>
          <p:cNvPr id="8" name="页脚占位符 4"/>
          <p:cNvSpPr>
            <a:spLocks noGrp="1"/>
          </p:cNvSpPr>
          <p:nvPr>
            <p:ph type="ftr" sz="quarter" idx="11"/>
          </p:nvPr>
        </p:nvSpPr>
        <p:spPr>
          <a:xfrm>
            <a:off x="755576" y="6597352"/>
            <a:ext cx="3744416" cy="247088"/>
          </a:xfrm>
          <a:noFill/>
        </p:spPr>
        <p:txBody>
          <a:bodyPr/>
          <a:lstStyle/>
          <a:p>
            <a:r>
              <a:rPr lang="en-US" altLang="zh-CN"/>
              <a:t>《</a:t>
            </a:r>
            <a:r>
              <a:rPr lang="zh-CN" altLang="en-US"/>
              <a:t>数据库系统原理</a:t>
            </a:r>
            <a:r>
              <a:rPr lang="en-US" altLang="zh-CN"/>
              <a:t>》</a:t>
            </a:r>
            <a:r>
              <a:rPr lang="zh-CN" altLang="en-US"/>
              <a:t>第</a:t>
            </a:r>
            <a:r>
              <a:rPr lang="en-US" altLang="zh-CN"/>
              <a:t>10</a:t>
            </a:r>
            <a:r>
              <a:rPr lang="zh-CN" altLang="en-US"/>
              <a:t>章</a:t>
            </a:r>
            <a:r>
              <a:rPr lang="en-US" altLang="zh-CN"/>
              <a:t>—</a:t>
            </a:r>
            <a:r>
              <a:rPr lang="zh-CN" altLang="en-US"/>
              <a:t>数据依赖与关系模式的规范化</a:t>
            </a:r>
            <a:endParaRPr lang="en-US" altLang="zh-CN" dirty="0"/>
          </a:p>
        </p:txBody>
      </p:sp>
      <p:sp>
        <p:nvSpPr>
          <p:cNvPr id="9" name="日期占位符 3"/>
          <p:cNvSpPr>
            <a:spLocks noGrp="1"/>
          </p:cNvSpPr>
          <p:nvPr>
            <p:ph type="dt" sz="quarter" idx="10"/>
          </p:nvPr>
        </p:nvSpPr>
        <p:spPr>
          <a:xfrm>
            <a:off x="4633275" y="6597352"/>
            <a:ext cx="3312368" cy="247088"/>
          </a:xfrm>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altLang="zh-CN" sz="3800" dirty="0"/>
              <a:t>10.1.4  </a:t>
            </a:r>
            <a:r>
              <a:rPr lang="zh-CN" altLang="en-US" sz="3800" dirty="0"/>
              <a:t>权衡：规范化 </a:t>
            </a:r>
            <a:r>
              <a:rPr lang="en-US" altLang="zh-CN" sz="3800" dirty="0"/>
              <a:t>vs. </a:t>
            </a:r>
            <a:r>
              <a:rPr lang="zh-CN" altLang="en-US" sz="3800" dirty="0"/>
              <a:t>性能</a:t>
            </a:r>
            <a:r>
              <a:rPr lang="zh-CN" altLang="en-US" dirty="0"/>
              <a:t> </a:t>
            </a:r>
          </a:p>
        </p:txBody>
      </p:sp>
      <p:sp>
        <p:nvSpPr>
          <p:cNvPr id="23556" name="Rectangle 3"/>
          <p:cNvSpPr>
            <a:spLocks noGrp="1" noChangeArrowheads="1"/>
          </p:cNvSpPr>
          <p:nvPr>
            <p:ph type="body" idx="1"/>
          </p:nvPr>
        </p:nvSpPr>
        <p:spPr/>
        <p:txBody>
          <a:bodyPr/>
          <a:lstStyle/>
          <a:p>
            <a:pPr eaLnBrk="1" hangingPunct="1"/>
            <a:r>
              <a:rPr lang="zh-CN" altLang="en-US" dirty="0">
                <a:solidFill>
                  <a:schemeClr val="accent2"/>
                </a:solidFill>
              </a:rPr>
              <a:t>规范化程度并非越高越好</a:t>
            </a:r>
          </a:p>
          <a:p>
            <a:pPr eaLnBrk="1" hangingPunct="1"/>
            <a:endParaRPr lang="zh-CN" altLang="en-US" dirty="0">
              <a:solidFill>
                <a:schemeClr val="accent2"/>
              </a:solidFill>
            </a:endParaRPr>
          </a:p>
          <a:p>
            <a:pPr eaLnBrk="1" hangingPunct="1"/>
            <a:endParaRPr lang="zh-CN" altLang="en-US" dirty="0">
              <a:solidFill>
                <a:schemeClr val="hlink"/>
              </a:solidFill>
            </a:endParaRPr>
          </a:p>
          <a:p>
            <a:pPr eaLnBrk="1" hangingPunct="1"/>
            <a:endParaRPr lang="zh-CN" altLang="en-US" dirty="0">
              <a:solidFill>
                <a:schemeClr val="hlink"/>
              </a:solidFill>
            </a:endParaRPr>
          </a:p>
          <a:p>
            <a:pPr eaLnBrk="1" hangingPunct="1"/>
            <a:r>
              <a:rPr lang="zh-CN" altLang="en-US" dirty="0">
                <a:solidFill>
                  <a:schemeClr val="accent2"/>
                </a:solidFill>
              </a:rPr>
              <a:t>程度</a:t>
            </a:r>
          </a:p>
          <a:p>
            <a:pPr lvl="1" eaLnBrk="1" hangingPunct="1"/>
            <a:r>
              <a:rPr lang="zh-CN" altLang="en-US" dirty="0">
                <a:solidFill>
                  <a:srgbClr val="0000FF"/>
                </a:solidFill>
              </a:rPr>
              <a:t>一般规范化到</a:t>
            </a:r>
            <a:r>
              <a:rPr lang="en-US" altLang="zh-CN" dirty="0">
                <a:solidFill>
                  <a:srgbClr val="0000FF"/>
                </a:solidFill>
                <a:latin typeface="Times New Roman" pitchFamily="18" charset="0"/>
              </a:rPr>
              <a:t>BCNF</a:t>
            </a:r>
            <a:r>
              <a:rPr lang="zh-CN" altLang="en-US" dirty="0">
                <a:solidFill>
                  <a:srgbClr val="0000FF"/>
                </a:solidFill>
                <a:latin typeface="Times New Roman" pitchFamily="18" charset="0"/>
              </a:rPr>
              <a:t>或</a:t>
            </a:r>
            <a:r>
              <a:rPr lang="en-US" altLang="zh-CN" dirty="0">
                <a:solidFill>
                  <a:srgbClr val="0000FF"/>
                </a:solidFill>
                <a:latin typeface="Times New Roman" pitchFamily="18" charset="0"/>
              </a:rPr>
              <a:t>3NF</a:t>
            </a:r>
            <a:r>
              <a:rPr lang="zh-CN" altLang="en-US" dirty="0">
                <a:solidFill>
                  <a:srgbClr val="0000FF"/>
                </a:solidFill>
              </a:rPr>
              <a:t>已足够了！</a:t>
            </a:r>
          </a:p>
          <a:p>
            <a:pPr lvl="1" eaLnBrk="1" hangingPunct="1"/>
            <a:endParaRPr lang="zh-CN" altLang="en-US" dirty="0">
              <a:solidFill>
                <a:schemeClr val="folHlink"/>
              </a:solidFill>
            </a:endParaRPr>
          </a:p>
          <a:p>
            <a:pPr eaLnBrk="1" hangingPunct="1"/>
            <a:r>
              <a:rPr lang="zh-CN" altLang="en-US" dirty="0">
                <a:solidFill>
                  <a:schemeClr val="accent2"/>
                </a:solidFill>
              </a:rPr>
              <a:t>策略</a:t>
            </a:r>
          </a:p>
          <a:p>
            <a:pPr lvl="1" eaLnBrk="1" hangingPunct="1">
              <a:lnSpc>
                <a:spcPct val="150000"/>
              </a:lnSpc>
              <a:spcBef>
                <a:spcPts val="0"/>
              </a:spcBef>
            </a:pPr>
            <a:r>
              <a:rPr lang="zh-CN" altLang="en-US" dirty="0">
                <a:solidFill>
                  <a:srgbClr val="0000FF"/>
                </a:solidFill>
              </a:rPr>
              <a:t>对更新频繁</a:t>
            </a:r>
            <a:r>
              <a:rPr lang="en-US" altLang="zh-CN" dirty="0">
                <a:solidFill>
                  <a:srgbClr val="0000FF"/>
                </a:solidFill>
              </a:rPr>
              <a:t>/</a:t>
            </a:r>
            <a:r>
              <a:rPr lang="zh-CN" altLang="en-US" dirty="0">
                <a:solidFill>
                  <a:srgbClr val="0000FF"/>
                </a:solidFill>
              </a:rPr>
              <a:t>查询较少的表：</a:t>
            </a:r>
            <a:r>
              <a:rPr lang="zh-CN" altLang="en-US" dirty="0"/>
              <a:t>规范化</a:t>
            </a:r>
            <a:r>
              <a:rPr lang="zh-CN" altLang="en-US" sz="2800" dirty="0"/>
              <a:t>↑</a:t>
            </a:r>
            <a:r>
              <a:rPr lang="zh-CN" altLang="en-US" dirty="0"/>
              <a:t> </a:t>
            </a:r>
            <a:r>
              <a:rPr lang="en-US" altLang="zh-CN" dirty="0"/>
              <a:t>------ </a:t>
            </a:r>
            <a:r>
              <a:rPr lang="zh-CN" altLang="en-US" dirty="0"/>
              <a:t>减少“异常”</a:t>
            </a:r>
          </a:p>
          <a:p>
            <a:pPr lvl="1" eaLnBrk="1" hangingPunct="1">
              <a:lnSpc>
                <a:spcPct val="150000"/>
              </a:lnSpc>
              <a:spcBef>
                <a:spcPts val="0"/>
              </a:spcBef>
            </a:pPr>
            <a:r>
              <a:rPr lang="zh-CN" altLang="en-US" dirty="0">
                <a:solidFill>
                  <a:srgbClr val="0000FF"/>
                </a:solidFill>
              </a:rPr>
              <a:t>对查询频繁</a:t>
            </a:r>
            <a:r>
              <a:rPr lang="en-US" altLang="zh-CN" dirty="0">
                <a:solidFill>
                  <a:srgbClr val="0000FF"/>
                </a:solidFill>
              </a:rPr>
              <a:t>/</a:t>
            </a:r>
            <a:r>
              <a:rPr lang="zh-CN" altLang="en-US" dirty="0">
                <a:solidFill>
                  <a:srgbClr val="0000FF"/>
                </a:solidFill>
              </a:rPr>
              <a:t>更新较少的表：</a:t>
            </a:r>
            <a:r>
              <a:rPr lang="zh-CN" altLang="en-US" dirty="0"/>
              <a:t>规范化</a:t>
            </a:r>
            <a:r>
              <a:rPr lang="zh-CN" altLang="en-US" sz="2800" dirty="0"/>
              <a:t>↓</a:t>
            </a:r>
            <a:r>
              <a:rPr lang="zh-CN" altLang="en-US" dirty="0"/>
              <a:t> </a:t>
            </a:r>
            <a:r>
              <a:rPr lang="en-US" altLang="zh-CN" dirty="0"/>
              <a:t>------ </a:t>
            </a:r>
            <a:r>
              <a:rPr lang="zh-CN" altLang="en-US" dirty="0"/>
              <a:t>提高“性能” </a:t>
            </a:r>
          </a:p>
        </p:txBody>
      </p:sp>
      <p:grpSp>
        <p:nvGrpSpPr>
          <p:cNvPr id="23557" name="Group 11"/>
          <p:cNvGrpSpPr>
            <a:grpSpLocks/>
          </p:cNvGrpSpPr>
          <p:nvPr/>
        </p:nvGrpSpPr>
        <p:grpSpPr bwMode="auto">
          <a:xfrm>
            <a:off x="2484438" y="1952948"/>
            <a:ext cx="3743326" cy="1116012"/>
            <a:chOff x="1519" y="1253"/>
            <a:chExt cx="2358" cy="703"/>
          </a:xfrm>
        </p:grpSpPr>
        <p:sp>
          <p:nvSpPr>
            <p:cNvPr id="23562" name="Text Box 4"/>
            <p:cNvSpPr txBox="1">
              <a:spLocks noChangeArrowheads="1"/>
            </p:cNvSpPr>
            <p:nvPr/>
          </p:nvSpPr>
          <p:spPr bwMode="auto">
            <a:xfrm>
              <a:off x="1519" y="1344"/>
              <a:ext cx="635" cy="250"/>
            </a:xfrm>
            <a:prstGeom prst="rect">
              <a:avLst/>
            </a:prstGeom>
            <a:noFill/>
            <a:ln w="9525">
              <a:noFill/>
              <a:miter lim="800000"/>
              <a:headEnd/>
              <a:tailEnd/>
            </a:ln>
          </p:spPr>
          <p:txBody>
            <a:bodyPr>
              <a:spAutoFit/>
            </a:bodyPr>
            <a:lstStyle/>
            <a:p>
              <a:pPr>
                <a:spcBef>
                  <a:spcPct val="50000"/>
                </a:spcBef>
              </a:pPr>
              <a:r>
                <a:rPr lang="zh-CN" altLang="en-US" sz="2000" b="1">
                  <a:latin typeface="Tahoma" pitchFamily="34" charset="0"/>
                </a:rPr>
                <a:t>规范化</a:t>
              </a:r>
            </a:p>
          </p:txBody>
        </p:sp>
        <p:sp>
          <p:nvSpPr>
            <p:cNvPr id="23563" name="Text Box 5"/>
            <p:cNvSpPr txBox="1">
              <a:spLocks noChangeArrowheads="1"/>
            </p:cNvSpPr>
            <p:nvPr/>
          </p:nvSpPr>
          <p:spPr bwMode="auto">
            <a:xfrm>
              <a:off x="3157" y="1344"/>
              <a:ext cx="720" cy="252"/>
            </a:xfrm>
            <a:prstGeom prst="rect">
              <a:avLst/>
            </a:prstGeom>
            <a:noFill/>
            <a:ln w="9525">
              <a:noFill/>
              <a:miter lim="800000"/>
              <a:headEnd/>
              <a:tailEnd/>
            </a:ln>
          </p:spPr>
          <p:txBody>
            <a:bodyPr>
              <a:spAutoFit/>
            </a:bodyPr>
            <a:lstStyle/>
            <a:p>
              <a:pPr>
                <a:spcBef>
                  <a:spcPct val="50000"/>
                </a:spcBef>
              </a:pPr>
              <a:r>
                <a:rPr lang="en-US" altLang="zh-CN" sz="2000" b="1" dirty="0">
                  <a:latin typeface="Tahoma" pitchFamily="34" charset="0"/>
                </a:rPr>
                <a:t>DB</a:t>
              </a:r>
              <a:r>
                <a:rPr lang="zh-CN" altLang="en-US" sz="2000" b="1" dirty="0">
                  <a:latin typeface="Tahoma" pitchFamily="34" charset="0"/>
                </a:rPr>
                <a:t>性能</a:t>
              </a:r>
            </a:p>
          </p:txBody>
        </p:sp>
        <p:sp>
          <p:nvSpPr>
            <p:cNvPr id="23564" name="AutoShape 6"/>
            <p:cNvSpPr>
              <a:spLocks noChangeArrowheads="1"/>
            </p:cNvSpPr>
            <p:nvPr/>
          </p:nvSpPr>
          <p:spPr bwMode="auto">
            <a:xfrm>
              <a:off x="2290" y="1389"/>
              <a:ext cx="771" cy="181"/>
            </a:xfrm>
            <a:prstGeom prst="leftRightArrow">
              <a:avLst>
                <a:gd name="adj1" fmla="val 50000"/>
                <a:gd name="adj2" fmla="val 85193"/>
              </a:avLst>
            </a:prstGeom>
            <a:solidFill>
              <a:schemeClr val="accent1"/>
            </a:solidFill>
            <a:ln w="9525">
              <a:solidFill>
                <a:schemeClr val="tx1"/>
              </a:solidFill>
              <a:miter lim="800000"/>
              <a:headEnd/>
              <a:tailEnd/>
            </a:ln>
          </p:spPr>
          <p:txBody>
            <a:bodyPr wrap="none" anchor="ctr"/>
            <a:lstStyle/>
            <a:p>
              <a:endParaRPr lang="zh-CN" altLang="en-US"/>
            </a:p>
          </p:txBody>
        </p:sp>
        <p:sp>
          <p:nvSpPr>
            <p:cNvPr id="23565" name="Line 7"/>
            <p:cNvSpPr>
              <a:spLocks noChangeShapeType="1"/>
            </p:cNvSpPr>
            <p:nvPr/>
          </p:nvSpPr>
          <p:spPr bwMode="auto">
            <a:xfrm flipV="1">
              <a:off x="2154" y="1298"/>
              <a:ext cx="0" cy="317"/>
            </a:xfrm>
            <a:prstGeom prst="line">
              <a:avLst/>
            </a:prstGeom>
            <a:noFill/>
            <a:ln w="25400">
              <a:solidFill>
                <a:schemeClr val="tx1"/>
              </a:solidFill>
              <a:round/>
              <a:headEnd/>
              <a:tailEnd type="triangle" w="med" len="med"/>
            </a:ln>
          </p:spPr>
          <p:txBody>
            <a:bodyPr/>
            <a:lstStyle/>
            <a:p>
              <a:endParaRPr lang="zh-CN" altLang="en-US"/>
            </a:p>
          </p:txBody>
        </p:sp>
        <p:sp>
          <p:nvSpPr>
            <p:cNvPr id="23566" name="Line 8"/>
            <p:cNvSpPr>
              <a:spLocks noChangeShapeType="1"/>
            </p:cNvSpPr>
            <p:nvPr/>
          </p:nvSpPr>
          <p:spPr bwMode="auto">
            <a:xfrm>
              <a:off x="3856" y="1344"/>
              <a:ext cx="0" cy="272"/>
            </a:xfrm>
            <a:prstGeom prst="line">
              <a:avLst/>
            </a:prstGeom>
            <a:noFill/>
            <a:ln w="25400">
              <a:solidFill>
                <a:schemeClr val="tx1"/>
              </a:solidFill>
              <a:round/>
              <a:headEnd/>
              <a:tailEnd type="triangle" w="med" len="med"/>
            </a:ln>
          </p:spPr>
          <p:txBody>
            <a:bodyPr/>
            <a:lstStyle/>
            <a:p>
              <a:endParaRPr lang="zh-CN" altLang="en-US"/>
            </a:p>
          </p:txBody>
        </p:sp>
        <p:sp>
          <p:nvSpPr>
            <p:cNvPr id="23567" name="Line 9"/>
            <p:cNvSpPr>
              <a:spLocks noChangeShapeType="1"/>
            </p:cNvSpPr>
            <p:nvPr/>
          </p:nvSpPr>
          <p:spPr bwMode="auto">
            <a:xfrm>
              <a:off x="2653" y="1253"/>
              <a:ext cx="0" cy="453"/>
            </a:xfrm>
            <a:prstGeom prst="line">
              <a:avLst/>
            </a:prstGeom>
            <a:noFill/>
            <a:ln w="25400">
              <a:solidFill>
                <a:srgbClr val="0000FF"/>
              </a:solidFill>
              <a:round/>
              <a:headEnd/>
              <a:tailEnd/>
            </a:ln>
          </p:spPr>
          <p:txBody>
            <a:bodyPr/>
            <a:lstStyle/>
            <a:p>
              <a:endParaRPr lang="zh-CN" altLang="en-US"/>
            </a:p>
          </p:txBody>
        </p:sp>
        <p:sp>
          <p:nvSpPr>
            <p:cNvPr id="23568" name="Text Box 10"/>
            <p:cNvSpPr txBox="1">
              <a:spLocks noChangeArrowheads="1"/>
            </p:cNvSpPr>
            <p:nvPr/>
          </p:nvSpPr>
          <p:spPr bwMode="auto">
            <a:xfrm>
              <a:off x="2381" y="1706"/>
              <a:ext cx="544" cy="250"/>
            </a:xfrm>
            <a:prstGeom prst="rect">
              <a:avLst/>
            </a:prstGeom>
            <a:noFill/>
            <a:ln w="9525">
              <a:noFill/>
              <a:miter lim="800000"/>
              <a:headEnd/>
              <a:tailEnd/>
            </a:ln>
          </p:spPr>
          <p:txBody>
            <a:bodyPr>
              <a:spAutoFit/>
            </a:bodyPr>
            <a:lstStyle/>
            <a:p>
              <a:pPr>
                <a:spcBef>
                  <a:spcPct val="50000"/>
                </a:spcBef>
              </a:pPr>
              <a:r>
                <a:rPr lang="zh-CN" altLang="en-US" sz="2000" b="1">
                  <a:solidFill>
                    <a:srgbClr val="0000FF"/>
                  </a:solidFill>
                  <a:latin typeface="Tahoma" pitchFamily="34" charset="0"/>
                </a:rPr>
                <a:t>权  衡</a:t>
              </a:r>
            </a:p>
          </p:txBody>
        </p:sp>
      </p:grpSp>
      <p:sp>
        <p:nvSpPr>
          <p:cNvPr id="17" name="灯片编号占位符 5"/>
          <p:cNvSpPr>
            <a:spLocks noGrp="1"/>
          </p:cNvSpPr>
          <p:nvPr>
            <p:ph type="sldNum" sz="quarter" idx="12"/>
          </p:nvPr>
        </p:nvSpPr>
        <p:spPr>
          <a:xfrm>
            <a:off x="8172400" y="6597352"/>
            <a:ext cx="514400" cy="247088"/>
          </a:xfrm>
          <a:noFill/>
        </p:spPr>
        <p:txBody>
          <a:bodyPr/>
          <a:lstStyle/>
          <a:p>
            <a:fld id="{AA8458D9-28F7-49BC-A944-4B76B85A9DAF}" type="slidenum">
              <a:rPr lang="en-US" altLang="zh-CN" smtClean="0"/>
              <a:pPr/>
              <a:t>19</a:t>
            </a:fld>
            <a:endParaRPr lang="en-US" altLang="zh-CN"/>
          </a:p>
        </p:txBody>
      </p:sp>
      <p:sp>
        <p:nvSpPr>
          <p:cNvPr id="18" name="页脚占位符 4"/>
          <p:cNvSpPr>
            <a:spLocks noGrp="1"/>
          </p:cNvSpPr>
          <p:nvPr>
            <p:ph type="ftr" sz="quarter" idx="11"/>
          </p:nvPr>
        </p:nvSpPr>
        <p:spPr>
          <a:xfrm>
            <a:off x="755576" y="6597352"/>
            <a:ext cx="3744416" cy="247088"/>
          </a:xfrm>
          <a:noFill/>
        </p:spPr>
        <p:txBody>
          <a:bodyPr/>
          <a:lstStyle/>
          <a:p>
            <a:r>
              <a:rPr lang="en-US" altLang="zh-CN"/>
              <a:t>《</a:t>
            </a:r>
            <a:r>
              <a:rPr lang="zh-CN" altLang="en-US"/>
              <a:t>数据库系统原理</a:t>
            </a:r>
            <a:r>
              <a:rPr lang="en-US" altLang="zh-CN"/>
              <a:t>》</a:t>
            </a:r>
            <a:r>
              <a:rPr lang="zh-CN" altLang="en-US"/>
              <a:t>第</a:t>
            </a:r>
            <a:r>
              <a:rPr lang="en-US" altLang="zh-CN"/>
              <a:t>10</a:t>
            </a:r>
            <a:r>
              <a:rPr lang="zh-CN" altLang="en-US"/>
              <a:t>章</a:t>
            </a:r>
            <a:r>
              <a:rPr lang="en-US" altLang="zh-CN"/>
              <a:t>—</a:t>
            </a:r>
            <a:r>
              <a:rPr lang="zh-CN" altLang="en-US"/>
              <a:t>数据依赖与关系模式的规范化</a:t>
            </a:r>
            <a:endParaRPr lang="en-US" altLang="zh-CN" dirty="0"/>
          </a:p>
        </p:txBody>
      </p:sp>
      <p:sp>
        <p:nvSpPr>
          <p:cNvPr id="19" name="日期占位符 3"/>
          <p:cNvSpPr>
            <a:spLocks noGrp="1"/>
          </p:cNvSpPr>
          <p:nvPr>
            <p:ph type="dt" sz="quarter" idx="10"/>
          </p:nvPr>
        </p:nvSpPr>
        <p:spPr>
          <a:xfrm>
            <a:off x="4633275" y="6597352"/>
            <a:ext cx="3312368" cy="247088"/>
          </a:xfrm>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p:spPr>
        <p:txBody>
          <a:bodyPr/>
          <a:lstStyle/>
          <a:p>
            <a:fld id="{AA8458D9-28F7-49BC-A944-4B76B85A9DAF}" type="slidenum">
              <a:rPr lang="en-US" altLang="zh-CN" smtClean="0"/>
              <a:pPr/>
              <a:t>2</a:t>
            </a:fld>
            <a:endParaRPr lang="en-US" altLang="zh-CN"/>
          </a:p>
        </p:txBody>
      </p:sp>
      <p:sp>
        <p:nvSpPr>
          <p:cNvPr id="6147" name="Rectangle 2"/>
          <p:cNvSpPr>
            <a:spLocks noGrp="1" noChangeArrowheads="1"/>
          </p:cNvSpPr>
          <p:nvPr>
            <p:ph type="title"/>
          </p:nvPr>
        </p:nvSpPr>
        <p:spPr/>
        <p:txBody>
          <a:bodyPr/>
          <a:lstStyle/>
          <a:p>
            <a:pPr eaLnBrk="1" hangingPunct="1"/>
            <a:r>
              <a:rPr lang="zh-CN" altLang="en-US" dirty="0"/>
              <a:t>目录 </a:t>
            </a:r>
            <a:r>
              <a:rPr lang="en-US" altLang="zh-CN" dirty="0"/>
              <a:t>Contents</a:t>
            </a:r>
          </a:p>
        </p:txBody>
      </p:sp>
      <p:sp>
        <p:nvSpPr>
          <p:cNvPr id="6148" name="Rectangle 3"/>
          <p:cNvSpPr>
            <a:spLocks noGrp="1" noChangeArrowheads="1"/>
          </p:cNvSpPr>
          <p:nvPr>
            <p:ph type="body" idx="1"/>
          </p:nvPr>
        </p:nvSpPr>
        <p:spPr>
          <a:xfrm>
            <a:off x="899593" y="1341438"/>
            <a:ext cx="5328591" cy="5183906"/>
          </a:xfrm>
        </p:spPr>
        <p:txBody>
          <a:bodyPr/>
          <a:lstStyle/>
          <a:p>
            <a:pPr eaLnBrk="1" hangingPunct="1"/>
            <a:r>
              <a:rPr lang="en-US" altLang="zh-CN" sz="2800" b="1" dirty="0">
                <a:solidFill>
                  <a:schemeClr val="accent2"/>
                </a:solidFill>
                <a:latin typeface="Times New Roman" pitchFamily="18" charset="0"/>
              </a:rPr>
              <a:t>10.1 </a:t>
            </a:r>
            <a:r>
              <a:rPr lang="zh-CN" altLang="en-US" sz="2800" b="1" dirty="0">
                <a:solidFill>
                  <a:schemeClr val="accent2"/>
                </a:solidFill>
                <a:latin typeface="Times New Roman" pitchFamily="18" charset="0"/>
              </a:rPr>
              <a:t>关系模式规范化概述</a:t>
            </a:r>
          </a:p>
          <a:p>
            <a:pPr eaLnBrk="1" hangingPunct="1"/>
            <a:r>
              <a:rPr lang="en-US" altLang="zh-CN" sz="2800" b="1" dirty="0">
                <a:latin typeface="Times New Roman" pitchFamily="18" charset="0"/>
              </a:rPr>
              <a:t>10.2 </a:t>
            </a:r>
            <a:r>
              <a:rPr lang="zh-CN" altLang="en-US" sz="2800" b="1" dirty="0">
                <a:latin typeface="Times New Roman" pitchFamily="18" charset="0"/>
              </a:rPr>
              <a:t>函数依赖与范式   </a:t>
            </a:r>
          </a:p>
          <a:p>
            <a:pPr eaLnBrk="1" hangingPunct="1"/>
            <a:r>
              <a:rPr lang="en-US" altLang="zh-CN" sz="2800" b="1" dirty="0">
                <a:latin typeface="Times New Roman" pitchFamily="18" charset="0"/>
              </a:rPr>
              <a:t>10.3 </a:t>
            </a:r>
            <a:r>
              <a:rPr lang="zh-CN" altLang="en-US" sz="2800" b="1" dirty="0">
                <a:latin typeface="Times New Roman" pitchFamily="18" charset="0"/>
              </a:rPr>
              <a:t>模式分解理论（简介）</a:t>
            </a:r>
          </a:p>
        </p:txBody>
      </p:sp>
      <p:sp>
        <p:nvSpPr>
          <p:cNvPr id="6150" name="页脚占位符 4"/>
          <p:cNvSpPr>
            <a:spLocks noGrp="1"/>
          </p:cNvSpPr>
          <p:nvPr>
            <p:ph type="ftr" sz="quarter" idx="11"/>
          </p:nvPr>
        </p:nvSpPr>
        <p:spPr>
          <a:noFill/>
        </p:spPr>
        <p:txBody>
          <a:bodyPr/>
          <a:lstStyle/>
          <a:p>
            <a:r>
              <a:rPr lang="en-US" altLang="zh-CN"/>
              <a:t>《</a:t>
            </a:r>
            <a:r>
              <a:rPr lang="zh-CN" altLang="en-US"/>
              <a:t>数据库系统原理</a:t>
            </a:r>
            <a:r>
              <a:rPr lang="en-US" altLang="zh-CN"/>
              <a:t>》</a:t>
            </a:r>
            <a:r>
              <a:rPr lang="zh-CN" altLang="en-US"/>
              <a:t>第</a:t>
            </a:r>
            <a:r>
              <a:rPr lang="en-US" altLang="zh-CN"/>
              <a:t>10</a:t>
            </a:r>
            <a:r>
              <a:rPr lang="zh-CN" altLang="en-US"/>
              <a:t>章</a:t>
            </a:r>
            <a:r>
              <a:rPr lang="en-US" altLang="zh-CN"/>
              <a:t>—</a:t>
            </a:r>
            <a:r>
              <a:rPr lang="zh-CN" altLang="en-US"/>
              <a:t>数据依赖与关系模式的规范化</a:t>
            </a:r>
            <a:endParaRPr lang="en-US" altLang="zh-CN" dirty="0"/>
          </a:p>
        </p:txBody>
      </p:sp>
      <p:sp>
        <p:nvSpPr>
          <p:cNvPr id="6151" name="日期占位符 3"/>
          <p:cNvSpPr>
            <a:spLocks noGrp="1"/>
          </p:cNvSpPr>
          <p:nvPr>
            <p:ph type="dt" sz="quarter" idx="10"/>
          </p:nvPr>
        </p:nvSpPr>
        <p:spPr>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pic>
        <p:nvPicPr>
          <p:cNvPr id="8" name="Picture 8" descr="j0299125"/>
          <p:cNvPicPr>
            <a:picLocks noChangeAspect="1" noChangeArrowheads="1"/>
          </p:cNvPicPr>
          <p:nvPr/>
        </p:nvPicPr>
        <p:blipFill>
          <a:blip r:embed="rId3" cstate="print"/>
          <a:srcRect/>
          <a:stretch>
            <a:fillRect/>
          </a:stretch>
        </p:blipFill>
        <p:spPr bwMode="auto">
          <a:xfrm>
            <a:off x="6156325" y="1844675"/>
            <a:ext cx="2592388" cy="4241800"/>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p:spPr>
        <p:txBody>
          <a:bodyPr/>
          <a:lstStyle/>
          <a:p>
            <a:fld id="{AA8458D9-28F7-49BC-A944-4B76B85A9DAF}" type="slidenum">
              <a:rPr lang="en-US" altLang="zh-CN" smtClean="0"/>
              <a:pPr/>
              <a:t>20</a:t>
            </a:fld>
            <a:endParaRPr lang="en-US" altLang="zh-CN"/>
          </a:p>
        </p:txBody>
      </p:sp>
      <p:sp>
        <p:nvSpPr>
          <p:cNvPr id="6147" name="Rectangle 2"/>
          <p:cNvSpPr>
            <a:spLocks noGrp="1" noChangeArrowheads="1"/>
          </p:cNvSpPr>
          <p:nvPr>
            <p:ph type="title"/>
          </p:nvPr>
        </p:nvSpPr>
        <p:spPr/>
        <p:txBody>
          <a:bodyPr/>
          <a:lstStyle/>
          <a:p>
            <a:pPr eaLnBrk="1" hangingPunct="1"/>
            <a:r>
              <a:rPr lang="zh-CN" altLang="en-US"/>
              <a:t>目录 </a:t>
            </a:r>
            <a:r>
              <a:rPr lang="en-US" altLang="zh-CN"/>
              <a:t>Contents</a:t>
            </a:r>
          </a:p>
        </p:txBody>
      </p:sp>
      <p:sp>
        <p:nvSpPr>
          <p:cNvPr id="6148" name="Rectangle 3"/>
          <p:cNvSpPr>
            <a:spLocks noGrp="1" noChangeArrowheads="1"/>
          </p:cNvSpPr>
          <p:nvPr>
            <p:ph type="body" idx="1"/>
          </p:nvPr>
        </p:nvSpPr>
        <p:spPr>
          <a:xfrm>
            <a:off x="899593" y="1341438"/>
            <a:ext cx="5328591" cy="5183906"/>
          </a:xfrm>
        </p:spPr>
        <p:txBody>
          <a:bodyPr/>
          <a:lstStyle/>
          <a:p>
            <a:pPr eaLnBrk="1" hangingPunct="1"/>
            <a:r>
              <a:rPr lang="en-US" altLang="zh-CN" sz="2800" b="1" dirty="0">
                <a:latin typeface="Times New Roman" pitchFamily="18" charset="0"/>
              </a:rPr>
              <a:t>10.1 </a:t>
            </a:r>
            <a:r>
              <a:rPr lang="zh-CN" altLang="en-US" sz="2800" b="1" dirty="0">
                <a:latin typeface="Times New Roman" pitchFamily="18" charset="0"/>
              </a:rPr>
              <a:t>关系模式规范化概述</a:t>
            </a:r>
          </a:p>
          <a:p>
            <a:pPr eaLnBrk="1" hangingPunct="1"/>
            <a:r>
              <a:rPr lang="en-US" altLang="zh-CN" sz="2800" b="1" dirty="0">
                <a:solidFill>
                  <a:schemeClr val="accent2"/>
                </a:solidFill>
                <a:latin typeface="Times New Roman" pitchFamily="18" charset="0"/>
              </a:rPr>
              <a:t>10.2 </a:t>
            </a:r>
            <a:r>
              <a:rPr lang="zh-CN" altLang="en-US" sz="2800" b="1" dirty="0">
                <a:solidFill>
                  <a:schemeClr val="accent2"/>
                </a:solidFill>
                <a:latin typeface="Times New Roman" pitchFamily="18" charset="0"/>
              </a:rPr>
              <a:t>函数依赖与范式   </a:t>
            </a:r>
          </a:p>
          <a:p>
            <a:pPr eaLnBrk="1" hangingPunct="1"/>
            <a:r>
              <a:rPr lang="en-US" altLang="zh-CN" sz="2800" b="1" dirty="0">
                <a:latin typeface="Times New Roman" pitchFamily="18" charset="0"/>
              </a:rPr>
              <a:t>10.3 </a:t>
            </a:r>
            <a:r>
              <a:rPr lang="zh-CN" altLang="en-US" sz="2800" b="1" dirty="0">
                <a:latin typeface="Times New Roman" pitchFamily="18" charset="0"/>
              </a:rPr>
              <a:t>模式分解理论（简介）</a:t>
            </a:r>
          </a:p>
        </p:txBody>
      </p:sp>
      <p:sp>
        <p:nvSpPr>
          <p:cNvPr id="6150" name="页脚占位符 4"/>
          <p:cNvSpPr>
            <a:spLocks noGrp="1"/>
          </p:cNvSpPr>
          <p:nvPr>
            <p:ph type="ftr" sz="quarter" idx="11"/>
          </p:nvPr>
        </p:nvSpPr>
        <p:spPr>
          <a:noFill/>
        </p:spPr>
        <p:txBody>
          <a:bodyPr/>
          <a:lstStyle/>
          <a:p>
            <a:r>
              <a:rPr lang="en-US" altLang="zh-CN"/>
              <a:t>《</a:t>
            </a:r>
            <a:r>
              <a:rPr lang="zh-CN" altLang="en-US"/>
              <a:t>数据库系统原理</a:t>
            </a:r>
            <a:r>
              <a:rPr lang="en-US" altLang="zh-CN"/>
              <a:t>》</a:t>
            </a:r>
            <a:r>
              <a:rPr lang="zh-CN" altLang="en-US"/>
              <a:t>第</a:t>
            </a:r>
            <a:r>
              <a:rPr lang="en-US" altLang="zh-CN"/>
              <a:t>10</a:t>
            </a:r>
            <a:r>
              <a:rPr lang="zh-CN" altLang="en-US"/>
              <a:t>章</a:t>
            </a:r>
            <a:r>
              <a:rPr lang="en-US" altLang="zh-CN"/>
              <a:t>—</a:t>
            </a:r>
            <a:r>
              <a:rPr lang="zh-CN" altLang="en-US"/>
              <a:t>数据依赖与关系模式的规范化</a:t>
            </a:r>
            <a:endParaRPr lang="en-US" altLang="zh-CN" dirty="0"/>
          </a:p>
        </p:txBody>
      </p:sp>
      <p:sp>
        <p:nvSpPr>
          <p:cNvPr id="6151" name="日期占位符 3"/>
          <p:cNvSpPr>
            <a:spLocks noGrp="1"/>
          </p:cNvSpPr>
          <p:nvPr>
            <p:ph type="dt" sz="quarter" idx="10"/>
          </p:nvPr>
        </p:nvSpPr>
        <p:spPr>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pic>
        <p:nvPicPr>
          <p:cNvPr id="8" name="Picture 8" descr="j0299125"/>
          <p:cNvPicPr>
            <a:picLocks noChangeAspect="1" noChangeArrowheads="1"/>
          </p:cNvPicPr>
          <p:nvPr/>
        </p:nvPicPr>
        <p:blipFill>
          <a:blip r:embed="rId3" cstate="print"/>
          <a:srcRect/>
          <a:stretch>
            <a:fillRect/>
          </a:stretch>
        </p:blipFill>
        <p:spPr bwMode="auto">
          <a:xfrm>
            <a:off x="6156325" y="1844675"/>
            <a:ext cx="2592388" cy="4241800"/>
          </a:xfrm>
          <a:prstGeom prst="rect">
            <a:avLst/>
          </a:prstGeom>
          <a:noFill/>
          <a:ln w="9525">
            <a:noFill/>
            <a:miter lim="800000"/>
            <a:headEnd/>
            <a:tailEnd/>
          </a:ln>
        </p:spPr>
      </p:pic>
    </p:spTree>
    <p:extLst>
      <p:ext uri="{BB962C8B-B14F-4D97-AF65-F5344CB8AC3E}">
        <p14:creationId xmlns:p14="http://schemas.microsoft.com/office/powerpoint/2010/main" val="3311026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title"/>
          </p:nvPr>
        </p:nvSpPr>
        <p:spPr/>
        <p:txBody>
          <a:bodyPr/>
          <a:lstStyle/>
          <a:p>
            <a:r>
              <a:rPr lang="en-US" altLang="zh-CN"/>
              <a:t>10.2  </a:t>
            </a:r>
            <a:r>
              <a:rPr lang="zh-CN" altLang="en-US"/>
              <a:t>函数依赖与范式 </a:t>
            </a:r>
            <a:endParaRPr lang="zh-CN" altLang="en-US" dirty="0"/>
          </a:p>
        </p:txBody>
      </p:sp>
      <p:sp>
        <p:nvSpPr>
          <p:cNvPr id="7174" name="Rectangle 3"/>
          <p:cNvSpPr>
            <a:spLocks noGrp="1" noChangeArrowheads="1"/>
          </p:cNvSpPr>
          <p:nvPr>
            <p:ph type="body" idx="1"/>
          </p:nvPr>
        </p:nvSpPr>
        <p:spPr/>
        <p:txBody>
          <a:bodyPr/>
          <a:lstStyle/>
          <a:p>
            <a:r>
              <a:rPr lang="en-US" altLang="zh-CN" dirty="0"/>
              <a:t>10.2.1 </a:t>
            </a:r>
            <a:r>
              <a:rPr lang="zh-CN" altLang="en-US" dirty="0"/>
              <a:t>函数依赖（</a:t>
            </a:r>
            <a:r>
              <a:rPr lang="en-US" altLang="zh-CN" dirty="0"/>
              <a:t>FD</a:t>
            </a:r>
            <a:r>
              <a:rPr lang="zh-CN" altLang="en-US" dirty="0"/>
              <a:t>）</a:t>
            </a:r>
            <a:endParaRPr lang="en-US" altLang="zh-CN" dirty="0"/>
          </a:p>
          <a:p>
            <a:pPr lvl="1"/>
            <a:r>
              <a:rPr lang="zh-CN" altLang="en-US" dirty="0"/>
              <a:t>完全</a:t>
            </a:r>
            <a:r>
              <a:rPr lang="en-US" altLang="zh-CN" dirty="0"/>
              <a:t>/</a:t>
            </a:r>
            <a:r>
              <a:rPr lang="zh-CN" altLang="en-US" dirty="0"/>
              <a:t>部分</a:t>
            </a:r>
            <a:r>
              <a:rPr lang="en-US" altLang="zh-CN" dirty="0"/>
              <a:t>FD</a:t>
            </a:r>
            <a:r>
              <a:rPr lang="zh-CN" altLang="en-US" dirty="0"/>
              <a:t>，平凡</a:t>
            </a:r>
            <a:r>
              <a:rPr lang="en-US" altLang="zh-CN" dirty="0"/>
              <a:t>/</a:t>
            </a:r>
            <a:r>
              <a:rPr lang="zh-CN" altLang="en-US" dirty="0"/>
              <a:t>非平凡</a:t>
            </a:r>
            <a:r>
              <a:rPr lang="en-US" altLang="zh-CN" dirty="0"/>
              <a:t>FD</a:t>
            </a:r>
            <a:r>
              <a:rPr lang="zh-CN" altLang="en-US" dirty="0"/>
              <a:t>，直接</a:t>
            </a:r>
            <a:r>
              <a:rPr lang="en-US" altLang="zh-CN" dirty="0"/>
              <a:t>/</a:t>
            </a:r>
            <a:r>
              <a:rPr lang="zh-CN" altLang="en-US" dirty="0"/>
              <a:t>传递</a:t>
            </a:r>
            <a:r>
              <a:rPr lang="en-US" altLang="zh-CN" dirty="0"/>
              <a:t>FD</a:t>
            </a:r>
          </a:p>
          <a:p>
            <a:r>
              <a:rPr lang="en-US" altLang="zh-CN" dirty="0"/>
              <a:t>10.2.2 </a:t>
            </a:r>
            <a:r>
              <a:rPr lang="zh-CN" altLang="en-US" dirty="0"/>
              <a:t>范式（函数依赖范畴内）</a:t>
            </a:r>
            <a:endParaRPr lang="en-US" altLang="zh-CN" dirty="0"/>
          </a:p>
          <a:p>
            <a:pPr lvl="1"/>
            <a:r>
              <a:rPr lang="en-US" altLang="zh-CN" dirty="0"/>
              <a:t>1NF</a:t>
            </a:r>
            <a:r>
              <a:rPr lang="zh-CN" altLang="en-US" dirty="0"/>
              <a:t>，</a:t>
            </a:r>
            <a:r>
              <a:rPr lang="en-US" altLang="zh-CN" dirty="0"/>
              <a:t>2NF</a:t>
            </a:r>
            <a:r>
              <a:rPr lang="zh-CN" altLang="en-US" dirty="0"/>
              <a:t>，</a:t>
            </a:r>
            <a:r>
              <a:rPr lang="en-US" altLang="zh-CN" dirty="0"/>
              <a:t>3NF</a:t>
            </a:r>
            <a:r>
              <a:rPr lang="zh-CN" altLang="en-US" dirty="0"/>
              <a:t>，</a:t>
            </a:r>
            <a:r>
              <a:rPr lang="en-US" altLang="zh-CN" dirty="0"/>
              <a:t>BCNF</a:t>
            </a:r>
            <a:endParaRPr lang="zh-CN" altLang="en-US" dirty="0"/>
          </a:p>
          <a:p>
            <a:endParaRPr lang="zh-CN" altLang="en-US" dirty="0"/>
          </a:p>
        </p:txBody>
      </p:sp>
      <p:sp>
        <p:nvSpPr>
          <p:cNvPr id="7170" name="日期占位符 3"/>
          <p:cNvSpPr>
            <a:spLocks noGrp="1"/>
          </p:cNvSpPr>
          <p:nvPr>
            <p:ph type="dt" sz="quarter" idx="10"/>
          </p:nvPr>
        </p:nvSpPr>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7171" name="页脚占位符 4"/>
          <p:cNvSpPr>
            <a:spLocks noGrp="1"/>
          </p:cNvSpPr>
          <p:nvPr>
            <p:ph type="ftr" sz="quarter" idx="11"/>
          </p:nvPr>
        </p:nvSpPr>
        <p:spPr/>
        <p:txBody>
          <a:bodyPr/>
          <a:lstStyle/>
          <a:p>
            <a:r>
              <a:rPr lang="en-US" altLang="zh-CN"/>
              <a:t>《</a:t>
            </a:r>
            <a:r>
              <a:rPr lang="zh-CN" altLang="en-US"/>
              <a:t>数据库系统原理</a:t>
            </a:r>
            <a:r>
              <a:rPr lang="en-US" altLang="zh-CN"/>
              <a:t>》</a:t>
            </a:r>
            <a:r>
              <a:rPr lang="zh-CN" altLang="en-US"/>
              <a:t>第</a:t>
            </a:r>
            <a:r>
              <a:rPr lang="en-US" altLang="zh-CN"/>
              <a:t>10</a:t>
            </a:r>
            <a:r>
              <a:rPr lang="zh-CN" altLang="en-US"/>
              <a:t>章</a:t>
            </a:r>
            <a:r>
              <a:rPr lang="en-US" altLang="zh-CN"/>
              <a:t>—</a:t>
            </a:r>
            <a:r>
              <a:rPr lang="zh-CN" altLang="en-US"/>
              <a:t>数据依赖与关系模式的规范化</a:t>
            </a:r>
            <a:endParaRPr lang="en-US" altLang="zh-CN" dirty="0"/>
          </a:p>
        </p:txBody>
      </p:sp>
      <p:sp>
        <p:nvSpPr>
          <p:cNvPr id="7172" name="灯片编号占位符 5"/>
          <p:cNvSpPr>
            <a:spLocks noGrp="1"/>
          </p:cNvSpPr>
          <p:nvPr>
            <p:ph type="sldNum" sz="quarter" idx="12"/>
          </p:nvPr>
        </p:nvSpPr>
        <p:spPr/>
        <p:txBody>
          <a:bodyPr/>
          <a:lstStyle/>
          <a:p>
            <a:fld id="{C6DA0138-5B84-4118-B8AA-FEF9E2A6A6F7}" type="slidenum">
              <a:rPr lang="en-US" altLang="zh-CN" smtClean="0"/>
              <a:pPr/>
              <a:t>21</a:t>
            </a:fld>
            <a:endParaRPr lang="en-US" altLang="zh-CN"/>
          </a:p>
        </p:txBody>
      </p:sp>
      <p:pic>
        <p:nvPicPr>
          <p:cNvPr id="7" name="图片 6"/>
          <p:cNvPicPr>
            <a:picLocks noChangeAspect="1"/>
          </p:cNvPicPr>
          <p:nvPr/>
        </p:nvPicPr>
        <p:blipFill>
          <a:blip r:embed="rId3"/>
          <a:stretch>
            <a:fillRect/>
          </a:stretch>
        </p:blipFill>
        <p:spPr>
          <a:xfrm>
            <a:off x="5879190" y="3517986"/>
            <a:ext cx="2741843" cy="2791334"/>
          </a:xfrm>
          <a:prstGeom prst="rect">
            <a:avLst/>
          </a:prstGeom>
        </p:spPr>
      </p:pic>
    </p:spTree>
    <p:extLst>
      <p:ext uri="{BB962C8B-B14F-4D97-AF65-F5344CB8AC3E}">
        <p14:creationId xmlns:p14="http://schemas.microsoft.com/office/powerpoint/2010/main" val="30133707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altLang="zh-CN" sz="3800"/>
              <a:t>10.2.1  </a:t>
            </a:r>
            <a:r>
              <a:rPr lang="zh-CN" altLang="en-US" sz="3800"/>
              <a:t>函数依赖</a:t>
            </a:r>
          </a:p>
        </p:txBody>
      </p:sp>
      <p:sp>
        <p:nvSpPr>
          <p:cNvPr id="26628" name="Rectangle 3"/>
          <p:cNvSpPr>
            <a:spLocks noGrp="1" noChangeArrowheads="1"/>
          </p:cNvSpPr>
          <p:nvPr>
            <p:ph type="body" idx="1"/>
          </p:nvPr>
        </p:nvSpPr>
        <p:spPr>
          <a:xfrm>
            <a:off x="684213" y="1341438"/>
            <a:ext cx="8002587" cy="5040312"/>
          </a:xfrm>
        </p:spPr>
        <p:txBody>
          <a:bodyPr/>
          <a:lstStyle/>
          <a:p>
            <a:pPr eaLnBrk="1" hangingPunct="1">
              <a:buClrTx/>
              <a:buSzTx/>
              <a:buFont typeface="Wingdings" pitchFamily="2" charset="2"/>
              <a:buChar char="§"/>
            </a:pPr>
            <a:r>
              <a:rPr kumimoji="1" lang="zh-CN" altLang="en-US" sz="2300" dirty="0">
                <a:solidFill>
                  <a:schemeClr val="accent2"/>
                </a:solidFill>
                <a:latin typeface="Times New Roman" pitchFamily="18" charset="0"/>
              </a:rPr>
              <a:t>定义：</a:t>
            </a:r>
            <a:r>
              <a:rPr kumimoji="1" lang="zh-CN" altLang="en-US" sz="2300" dirty="0">
                <a:latin typeface="Times New Roman" pitchFamily="18" charset="0"/>
              </a:rPr>
              <a:t>在一个关系模式</a:t>
            </a:r>
            <a:r>
              <a:rPr kumimoji="1" lang="en-US" altLang="zh-CN" sz="2300" dirty="0">
                <a:latin typeface="Times New Roman" pitchFamily="18" charset="0"/>
              </a:rPr>
              <a:t>R(U)</a:t>
            </a:r>
            <a:r>
              <a:rPr kumimoji="1" lang="zh-CN" altLang="en-US" sz="2300" dirty="0">
                <a:latin typeface="Times New Roman" pitchFamily="18" charset="0"/>
              </a:rPr>
              <a:t>中，如果一部分属性</a:t>
            </a:r>
            <a:r>
              <a:rPr kumimoji="1" lang="en-US" altLang="zh-CN" sz="2300" dirty="0">
                <a:latin typeface="Times New Roman" pitchFamily="18" charset="0"/>
              </a:rPr>
              <a:t>Y⸦U</a:t>
            </a:r>
            <a:r>
              <a:rPr kumimoji="1" lang="zh-CN" altLang="en-US" sz="2300" dirty="0">
                <a:latin typeface="Times New Roman" pitchFamily="18" charset="0"/>
              </a:rPr>
              <a:t>的取值依赖于另一部分属性</a:t>
            </a:r>
            <a:r>
              <a:rPr kumimoji="1" lang="en-US" altLang="zh-CN" sz="2300" dirty="0">
                <a:latin typeface="Times New Roman" pitchFamily="18" charset="0"/>
              </a:rPr>
              <a:t>X⸦U</a:t>
            </a:r>
            <a:r>
              <a:rPr kumimoji="1" lang="zh-CN" altLang="en-US" sz="2300" dirty="0">
                <a:latin typeface="Times New Roman" pitchFamily="18" charset="0"/>
              </a:rPr>
              <a:t>的取值，则在属性集</a:t>
            </a:r>
            <a:r>
              <a:rPr kumimoji="1" lang="en-US" altLang="zh-CN" sz="2300" dirty="0">
                <a:latin typeface="Times New Roman" pitchFamily="18" charset="0"/>
              </a:rPr>
              <a:t>X</a:t>
            </a:r>
            <a:r>
              <a:rPr kumimoji="1" lang="zh-CN" altLang="en-US" sz="2300" dirty="0">
                <a:latin typeface="Times New Roman" pitchFamily="18" charset="0"/>
              </a:rPr>
              <a:t>和属性集</a:t>
            </a:r>
            <a:r>
              <a:rPr kumimoji="1" lang="en-US" altLang="zh-CN" sz="2300" dirty="0">
                <a:latin typeface="Times New Roman" pitchFamily="18" charset="0"/>
              </a:rPr>
              <a:t>Y</a:t>
            </a:r>
            <a:r>
              <a:rPr kumimoji="1" lang="zh-CN" altLang="en-US" sz="2300" dirty="0">
                <a:latin typeface="Times New Roman" pitchFamily="18" charset="0"/>
              </a:rPr>
              <a:t>之间存在着一种数据依赖关系，称之为</a:t>
            </a:r>
            <a:r>
              <a:rPr kumimoji="1" lang="zh-CN" altLang="en-US" sz="2300" dirty="0">
                <a:solidFill>
                  <a:schemeClr val="accent2"/>
                </a:solidFill>
                <a:latin typeface="Times New Roman" pitchFamily="18" charset="0"/>
              </a:rPr>
              <a:t>函数依赖</a:t>
            </a:r>
            <a:r>
              <a:rPr kumimoji="1" lang="zh-CN" altLang="en-US" sz="2300" dirty="0">
                <a:latin typeface="Times New Roman" pitchFamily="18" charset="0"/>
              </a:rPr>
              <a:t>。</a:t>
            </a:r>
          </a:p>
          <a:p>
            <a:pPr eaLnBrk="1" hangingPunct="1">
              <a:buClrTx/>
              <a:buSzTx/>
              <a:buFont typeface="Wingdings" pitchFamily="2" charset="2"/>
              <a:buChar char="§"/>
            </a:pPr>
            <a:endParaRPr kumimoji="1" lang="zh-CN" altLang="en-US" dirty="0">
              <a:latin typeface="Times New Roman" pitchFamily="18" charset="0"/>
            </a:endParaRPr>
          </a:p>
          <a:p>
            <a:pPr lvl="1" eaLnBrk="1" hangingPunct="1"/>
            <a:r>
              <a:rPr lang="zh-CN" altLang="en-US" dirty="0">
                <a:solidFill>
                  <a:srgbClr val="008000"/>
                </a:solidFill>
                <a:latin typeface="Times New Roman" pitchFamily="18" charset="0"/>
              </a:rPr>
              <a:t>例</a:t>
            </a:r>
            <a:r>
              <a:rPr lang="en-US" altLang="zh-CN" dirty="0">
                <a:solidFill>
                  <a:srgbClr val="008000"/>
                </a:solidFill>
                <a:latin typeface="Times New Roman" pitchFamily="18" charset="0"/>
              </a:rPr>
              <a:t>1</a:t>
            </a:r>
            <a:r>
              <a:rPr lang="zh-CN" altLang="en-US" dirty="0">
                <a:solidFill>
                  <a:srgbClr val="008000"/>
                </a:solidFill>
                <a:latin typeface="Times New Roman" pitchFamily="18" charset="0"/>
              </a:rPr>
              <a:t>：</a:t>
            </a:r>
            <a:r>
              <a:rPr lang="zh-CN" altLang="en-US" dirty="0">
                <a:latin typeface="Times New Roman" pitchFamily="18" charset="0"/>
              </a:rPr>
              <a:t>在学生关系模式 </a:t>
            </a:r>
            <a:r>
              <a:rPr lang="en-US" altLang="zh-CN" dirty="0">
                <a:solidFill>
                  <a:srgbClr val="008000"/>
                </a:solidFill>
                <a:latin typeface="Times New Roman" pitchFamily="18" charset="0"/>
              </a:rPr>
              <a:t>Student(SNO, </a:t>
            </a:r>
            <a:r>
              <a:rPr lang="en-US" altLang="zh-CN" dirty="0" err="1">
                <a:solidFill>
                  <a:srgbClr val="008000"/>
                </a:solidFill>
                <a:latin typeface="Times New Roman" pitchFamily="18" charset="0"/>
              </a:rPr>
              <a:t>Sname</a:t>
            </a:r>
            <a:r>
              <a:rPr lang="en-US" altLang="zh-CN" dirty="0">
                <a:solidFill>
                  <a:srgbClr val="008000"/>
                </a:solidFill>
                <a:latin typeface="Times New Roman" pitchFamily="18" charset="0"/>
              </a:rPr>
              <a:t>, Sage, </a:t>
            </a:r>
            <a:r>
              <a:rPr lang="en-US" altLang="zh-CN" dirty="0" err="1">
                <a:solidFill>
                  <a:srgbClr val="008000"/>
                </a:solidFill>
                <a:latin typeface="Times New Roman" pitchFamily="18" charset="0"/>
              </a:rPr>
              <a:t>Sdept</a:t>
            </a:r>
            <a:r>
              <a:rPr lang="en-US" altLang="zh-CN" dirty="0">
                <a:solidFill>
                  <a:srgbClr val="008000"/>
                </a:solidFill>
                <a:latin typeface="Times New Roman" pitchFamily="18" charset="0"/>
              </a:rPr>
              <a:t>) </a:t>
            </a:r>
            <a:r>
              <a:rPr lang="zh-CN" altLang="en-US" dirty="0">
                <a:latin typeface="Times New Roman" pitchFamily="18" charset="0"/>
              </a:rPr>
              <a:t>中就存在下面的几个函数依赖关系：</a:t>
            </a:r>
          </a:p>
          <a:p>
            <a:pPr lvl="2" eaLnBrk="1" hangingPunct="1"/>
            <a:r>
              <a:rPr lang="en-US" altLang="zh-CN" dirty="0">
                <a:solidFill>
                  <a:srgbClr val="0000FF"/>
                </a:solidFill>
                <a:latin typeface="Times New Roman" pitchFamily="18" charset="0"/>
              </a:rPr>
              <a:t>{</a:t>
            </a:r>
            <a:r>
              <a:rPr lang="en-US" altLang="zh-CN" dirty="0" err="1">
                <a:solidFill>
                  <a:srgbClr val="0000FF"/>
                </a:solidFill>
                <a:latin typeface="Times New Roman" pitchFamily="18" charset="0"/>
              </a:rPr>
              <a:t>Sname</a:t>
            </a:r>
            <a:r>
              <a:rPr lang="en-US" altLang="zh-CN" dirty="0">
                <a:solidFill>
                  <a:srgbClr val="0000FF"/>
                </a:solidFill>
                <a:latin typeface="Times New Roman" pitchFamily="18" charset="0"/>
              </a:rPr>
              <a:t>} </a:t>
            </a:r>
            <a:r>
              <a:rPr lang="zh-CN" altLang="en-US" dirty="0">
                <a:solidFill>
                  <a:srgbClr val="0000FF"/>
                </a:solidFill>
                <a:latin typeface="Times New Roman" pitchFamily="18" charset="0"/>
              </a:rPr>
              <a:t>的取值依赖于 </a:t>
            </a:r>
            <a:r>
              <a:rPr lang="en-US" altLang="zh-CN" dirty="0">
                <a:solidFill>
                  <a:srgbClr val="0000FF"/>
                </a:solidFill>
                <a:latin typeface="Times New Roman" pitchFamily="18" charset="0"/>
              </a:rPr>
              <a:t>{SNO} </a:t>
            </a:r>
            <a:r>
              <a:rPr lang="zh-CN" altLang="en-US" dirty="0">
                <a:solidFill>
                  <a:srgbClr val="0000FF"/>
                </a:solidFill>
                <a:latin typeface="Times New Roman" pitchFamily="18" charset="0"/>
              </a:rPr>
              <a:t>的取值</a:t>
            </a:r>
          </a:p>
          <a:p>
            <a:pPr lvl="2" eaLnBrk="1" hangingPunct="1"/>
            <a:r>
              <a:rPr lang="en-US" altLang="zh-CN" dirty="0">
                <a:solidFill>
                  <a:srgbClr val="0000FF"/>
                </a:solidFill>
                <a:latin typeface="Times New Roman" pitchFamily="18" charset="0"/>
              </a:rPr>
              <a:t>{</a:t>
            </a:r>
            <a:r>
              <a:rPr lang="en-US" altLang="zh-CN" dirty="0" err="1">
                <a:solidFill>
                  <a:srgbClr val="0000FF"/>
                </a:solidFill>
                <a:latin typeface="Times New Roman" pitchFamily="18" charset="0"/>
              </a:rPr>
              <a:t>Sname</a:t>
            </a:r>
            <a:r>
              <a:rPr lang="en-US" altLang="zh-CN" dirty="0">
                <a:solidFill>
                  <a:srgbClr val="0000FF"/>
                </a:solidFill>
                <a:latin typeface="Times New Roman" pitchFamily="18" charset="0"/>
              </a:rPr>
              <a:t>, Sage} </a:t>
            </a:r>
            <a:r>
              <a:rPr lang="zh-CN" altLang="en-US" dirty="0">
                <a:solidFill>
                  <a:srgbClr val="0000FF"/>
                </a:solidFill>
                <a:latin typeface="Times New Roman" pitchFamily="18" charset="0"/>
              </a:rPr>
              <a:t>的取值依赖于 </a:t>
            </a:r>
            <a:r>
              <a:rPr lang="en-US" altLang="zh-CN" dirty="0">
                <a:solidFill>
                  <a:srgbClr val="0000FF"/>
                </a:solidFill>
                <a:latin typeface="Times New Roman" pitchFamily="18" charset="0"/>
              </a:rPr>
              <a:t>{SNO} </a:t>
            </a:r>
            <a:r>
              <a:rPr lang="zh-CN" altLang="en-US" dirty="0">
                <a:solidFill>
                  <a:srgbClr val="0000FF"/>
                </a:solidFill>
                <a:latin typeface="Times New Roman" pitchFamily="18" charset="0"/>
              </a:rPr>
              <a:t>的取值</a:t>
            </a:r>
          </a:p>
          <a:p>
            <a:pPr lvl="2" eaLnBrk="1" hangingPunct="1"/>
            <a:r>
              <a:rPr lang="en-US" altLang="zh-CN" dirty="0">
                <a:solidFill>
                  <a:srgbClr val="0000FF"/>
                </a:solidFill>
                <a:latin typeface="Times New Roman" pitchFamily="18" charset="0"/>
              </a:rPr>
              <a:t>{</a:t>
            </a:r>
            <a:r>
              <a:rPr lang="en-US" altLang="zh-CN" dirty="0" err="1">
                <a:solidFill>
                  <a:srgbClr val="0000FF"/>
                </a:solidFill>
                <a:latin typeface="Times New Roman" pitchFamily="18" charset="0"/>
              </a:rPr>
              <a:t>Sname</a:t>
            </a:r>
            <a:r>
              <a:rPr lang="en-US" altLang="zh-CN" dirty="0">
                <a:solidFill>
                  <a:srgbClr val="0000FF"/>
                </a:solidFill>
                <a:latin typeface="Times New Roman" pitchFamily="18" charset="0"/>
              </a:rPr>
              <a:t>, Sage, </a:t>
            </a:r>
            <a:r>
              <a:rPr lang="en-US" altLang="zh-CN" dirty="0" err="1">
                <a:solidFill>
                  <a:srgbClr val="0000FF"/>
                </a:solidFill>
                <a:latin typeface="Times New Roman" pitchFamily="18" charset="0"/>
              </a:rPr>
              <a:t>Sdept</a:t>
            </a:r>
            <a:r>
              <a:rPr lang="en-US" altLang="zh-CN" dirty="0">
                <a:solidFill>
                  <a:srgbClr val="0000FF"/>
                </a:solidFill>
                <a:latin typeface="Times New Roman" pitchFamily="18" charset="0"/>
              </a:rPr>
              <a:t> } </a:t>
            </a:r>
            <a:r>
              <a:rPr lang="zh-CN" altLang="en-US" dirty="0">
                <a:solidFill>
                  <a:srgbClr val="0000FF"/>
                </a:solidFill>
                <a:latin typeface="Times New Roman" pitchFamily="18" charset="0"/>
              </a:rPr>
              <a:t>的取值依赖于 </a:t>
            </a:r>
            <a:r>
              <a:rPr lang="en-US" altLang="zh-CN" dirty="0">
                <a:solidFill>
                  <a:srgbClr val="0000FF"/>
                </a:solidFill>
                <a:latin typeface="Times New Roman" pitchFamily="18" charset="0"/>
              </a:rPr>
              <a:t>{SNO} </a:t>
            </a:r>
            <a:r>
              <a:rPr lang="zh-CN" altLang="en-US" dirty="0">
                <a:solidFill>
                  <a:srgbClr val="0000FF"/>
                </a:solidFill>
                <a:latin typeface="Times New Roman" pitchFamily="18" charset="0"/>
              </a:rPr>
              <a:t>的取值</a:t>
            </a:r>
          </a:p>
          <a:p>
            <a:pPr lvl="2" eaLnBrk="1" hangingPunct="1"/>
            <a:endParaRPr lang="zh-CN" altLang="en-US" dirty="0">
              <a:solidFill>
                <a:srgbClr val="0000FF"/>
              </a:solidFill>
              <a:latin typeface="Times New Roman" pitchFamily="18" charset="0"/>
            </a:endParaRPr>
          </a:p>
          <a:p>
            <a:pPr lvl="1" eaLnBrk="1" hangingPunct="1"/>
            <a:r>
              <a:rPr lang="zh-CN" altLang="en-US" dirty="0">
                <a:solidFill>
                  <a:srgbClr val="008000"/>
                </a:solidFill>
                <a:latin typeface="Times New Roman" pitchFamily="18" charset="0"/>
              </a:rPr>
              <a:t>例</a:t>
            </a:r>
            <a:r>
              <a:rPr lang="en-US" altLang="zh-CN" dirty="0">
                <a:solidFill>
                  <a:srgbClr val="008000"/>
                </a:solidFill>
                <a:latin typeface="Times New Roman" pitchFamily="18" charset="0"/>
              </a:rPr>
              <a:t>2</a:t>
            </a:r>
            <a:r>
              <a:rPr lang="zh-CN" altLang="en-US" dirty="0">
                <a:solidFill>
                  <a:srgbClr val="008000"/>
                </a:solidFill>
                <a:latin typeface="Times New Roman" pitchFamily="18" charset="0"/>
              </a:rPr>
              <a:t>：</a:t>
            </a:r>
            <a:r>
              <a:rPr lang="zh-CN" altLang="en-US" dirty="0">
                <a:latin typeface="Times New Roman" pitchFamily="18" charset="0"/>
              </a:rPr>
              <a:t>在选课关系模式</a:t>
            </a:r>
            <a:r>
              <a:rPr lang="en-US" altLang="zh-CN" dirty="0">
                <a:solidFill>
                  <a:srgbClr val="008000"/>
                </a:solidFill>
                <a:latin typeface="Times New Roman" pitchFamily="18" charset="0"/>
              </a:rPr>
              <a:t>SC(SNO, CNO, Grade)</a:t>
            </a:r>
            <a:r>
              <a:rPr lang="zh-CN" altLang="en-US" dirty="0">
                <a:latin typeface="Times New Roman" pitchFamily="18" charset="0"/>
              </a:rPr>
              <a:t>中：</a:t>
            </a:r>
          </a:p>
          <a:p>
            <a:pPr lvl="2" eaLnBrk="1" hangingPunct="1"/>
            <a:r>
              <a:rPr lang="en-US" altLang="zh-CN" dirty="0">
                <a:solidFill>
                  <a:srgbClr val="0000FF"/>
                </a:solidFill>
                <a:latin typeface="Times New Roman" pitchFamily="18" charset="0"/>
              </a:rPr>
              <a:t>{Grade} </a:t>
            </a:r>
            <a:r>
              <a:rPr lang="zh-CN" altLang="en-US" dirty="0">
                <a:solidFill>
                  <a:srgbClr val="0000FF"/>
                </a:solidFill>
                <a:latin typeface="Times New Roman" pitchFamily="18" charset="0"/>
              </a:rPr>
              <a:t>的取值依赖于 </a:t>
            </a:r>
            <a:r>
              <a:rPr lang="en-US" altLang="zh-CN" dirty="0">
                <a:solidFill>
                  <a:srgbClr val="0000FF"/>
                </a:solidFill>
                <a:latin typeface="Times New Roman" pitchFamily="18" charset="0"/>
              </a:rPr>
              <a:t>{SNO, CNO} </a:t>
            </a:r>
            <a:r>
              <a:rPr lang="zh-CN" altLang="en-US" dirty="0">
                <a:solidFill>
                  <a:srgbClr val="0000FF"/>
                </a:solidFill>
                <a:latin typeface="Times New Roman" pitchFamily="18" charset="0"/>
              </a:rPr>
              <a:t>的取值</a:t>
            </a:r>
            <a:endParaRPr kumimoji="1" lang="zh-CN" altLang="en-US" dirty="0">
              <a:solidFill>
                <a:srgbClr val="0000FF"/>
              </a:solidFill>
              <a:latin typeface="Times New Roman" pitchFamily="18" charset="0"/>
            </a:endParaRPr>
          </a:p>
          <a:p>
            <a:pPr eaLnBrk="1" hangingPunct="1"/>
            <a:endParaRPr lang="en-US" altLang="zh-CN" dirty="0">
              <a:solidFill>
                <a:srgbClr val="0000FF"/>
              </a:solidFill>
              <a:latin typeface="Times New Roman" pitchFamily="18" charset="0"/>
            </a:endParaRPr>
          </a:p>
        </p:txBody>
      </p:sp>
      <p:sp>
        <p:nvSpPr>
          <p:cNvPr id="7" name="灯片编号占位符 5"/>
          <p:cNvSpPr>
            <a:spLocks noGrp="1"/>
          </p:cNvSpPr>
          <p:nvPr>
            <p:ph type="sldNum" sz="quarter" idx="12"/>
          </p:nvPr>
        </p:nvSpPr>
        <p:spPr>
          <a:xfrm>
            <a:off x="8172400" y="6597352"/>
            <a:ext cx="514400" cy="247088"/>
          </a:xfrm>
          <a:noFill/>
        </p:spPr>
        <p:txBody>
          <a:bodyPr/>
          <a:lstStyle/>
          <a:p>
            <a:fld id="{AA8458D9-28F7-49BC-A944-4B76B85A9DAF}" type="slidenum">
              <a:rPr lang="en-US" altLang="zh-CN" smtClean="0"/>
              <a:pPr/>
              <a:t>22</a:t>
            </a:fld>
            <a:endParaRPr lang="en-US" altLang="zh-CN"/>
          </a:p>
        </p:txBody>
      </p:sp>
      <p:sp>
        <p:nvSpPr>
          <p:cNvPr id="8" name="页脚占位符 4"/>
          <p:cNvSpPr>
            <a:spLocks noGrp="1"/>
          </p:cNvSpPr>
          <p:nvPr>
            <p:ph type="ftr" sz="quarter" idx="11"/>
          </p:nvPr>
        </p:nvSpPr>
        <p:spPr>
          <a:xfrm>
            <a:off x="755576" y="6597352"/>
            <a:ext cx="3744416" cy="247088"/>
          </a:xfrm>
          <a:noFill/>
        </p:spPr>
        <p:txBody>
          <a:bodyPr/>
          <a:lstStyle/>
          <a:p>
            <a:r>
              <a:rPr lang="en-US" altLang="zh-CN"/>
              <a:t>《</a:t>
            </a:r>
            <a:r>
              <a:rPr lang="zh-CN" altLang="en-US"/>
              <a:t>数据库系统原理</a:t>
            </a:r>
            <a:r>
              <a:rPr lang="en-US" altLang="zh-CN"/>
              <a:t>》</a:t>
            </a:r>
            <a:r>
              <a:rPr lang="zh-CN" altLang="en-US"/>
              <a:t>第</a:t>
            </a:r>
            <a:r>
              <a:rPr lang="en-US" altLang="zh-CN"/>
              <a:t>10</a:t>
            </a:r>
            <a:r>
              <a:rPr lang="zh-CN" altLang="en-US"/>
              <a:t>章</a:t>
            </a:r>
            <a:r>
              <a:rPr lang="en-US" altLang="zh-CN"/>
              <a:t>—</a:t>
            </a:r>
            <a:r>
              <a:rPr lang="zh-CN" altLang="en-US"/>
              <a:t>数据依赖与关系模式的规范化</a:t>
            </a:r>
            <a:endParaRPr lang="en-US" altLang="zh-CN" dirty="0"/>
          </a:p>
        </p:txBody>
      </p:sp>
      <p:sp>
        <p:nvSpPr>
          <p:cNvPr id="9" name="日期占位符 3"/>
          <p:cNvSpPr>
            <a:spLocks noGrp="1"/>
          </p:cNvSpPr>
          <p:nvPr>
            <p:ph type="dt" sz="quarter" idx="10"/>
          </p:nvPr>
        </p:nvSpPr>
        <p:spPr>
          <a:xfrm>
            <a:off x="4633275" y="6597352"/>
            <a:ext cx="3312368" cy="247088"/>
          </a:xfrm>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altLang="zh-CN" sz="3800"/>
              <a:t>10.2.1  </a:t>
            </a:r>
            <a:r>
              <a:rPr lang="zh-CN" altLang="en-US" sz="3800"/>
              <a:t>函数依赖</a:t>
            </a:r>
          </a:p>
        </p:txBody>
      </p:sp>
      <p:sp>
        <p:nvSpPr>
          <p:cNvPr id="27652" name="Rectangle 3"/>
          <p:cNvSpPr>
            <a:spLocks noGrp="1" noChangeArrowheads="1"/>
          </p:cNvSpPr>
          <p:nvPr>
            <p:ph type="body" idx="1"/>
          </p:nvPr>
        </p:nvSpPr>
        <p:spPr>
          <a:xfrm>
            <a:off x="611188" y="1268412"/>
            <a:ext cx="8075612" cy="5256931"/>
          </a:xfrm>
        </p:spPr>
        <p:txBody>
          <a:bodyPr/>
          <a:lstStyle/>
          <a:p>
            <a:pPr eaLnBrk="1" hangingPunct="1"/>
            <a:r>
              <a:rPr lang="zh-CN" altLang="en-US" dirty="0">
                <a:solidFill>
                  <a:schemeClr val="accent2"/>
                </a:solidFill>
                <a:latin typeface="Times New Roman" pitchFamily="18" charset="0"/>
              </a:rPr>
              <a:t>形式定义：函数依赖 </a:t>
            </a:r>
            <a:r>
              <a:rPr lang="en-US" altLang="zh-CN" dirty="0">
                <a:solidFill>
                  <a:schemeClr val="accent2"/>
                </a:solidFill>
                <a:latin typeface="Times New Roman" pitchFamily="18" charset="0"/>
              </a:rPr>
              <a:t>/ </a:t>
            </a:r>
            <a:r>
              <a:rPr lang="zh-CN" altLang="en-US" dirty="0">
                <a:solidFill>
                  <a:schemeClr val="accent2"/>
                </a:solidFill>
                <a:latin typeface="Times New Roman" pitchFamily="18" charset="0"/>
              </a:rPr>
              <a:t>决定子（</a:t>
            </a:r>
            <a:r>
              <a:rPr lang="en-US" altLang="zh-CN" dirty="0">
                <a:solidFill>
                  <a:schemeClr val="accent2"/>
                </a:solidFill>
                <a:latin typeface="Times New Roman" pitchFamily="18" charset="0"/>
              </a:rPr>
              <a:t>determinant</a:t>
            </a:r>
            <a:r>
              <a:rPr lang="zh-CN" altLang="en-US" dirty="0">
                <a:solidFill>
                  <a:schemeClr val="accent2"/>
                </a:solidFill>
                <a:latin typeface="Times New Roman" pitchFamily="18" charset="0"/>
              </a:rPr>
              <a:t>）</a:t>
            </a:r>
            <a:endParaRPr lang="en-US" altLang="zh-CN" dirty="0">
              <a:solidFill>
                <a:schemeClr val="accent2"/>
              </a:solidFill>
              <a:latin typeface="Times New Roman" pitchFamily="18" charset="0"/>
            </a:endParaRPr>
          </a:p>
          <a:p>
            <a:pPr lvl="1" eaLnBrk="1" hangingPunct="1"/>
            <a:r>
              <a:rPr lang="zh-CN" altLang="en-US" dirty="0">
                <a:latin typeface="Times New Roman" pitchFamily="18" charset="0"/>
              </a:rPr>
              <a:t>设有关系模式</a:t>
            </a:r>
            <a:r>
              <a:rPr lang="en-US" altLang="zh-CN" dirty="0">
                <a:latin typeface="Times New Roman" pitchFamily="18" charset="0"/>
              </a:rPr>
              <a:t>R(U) </a:t>
            </a:r>
            <a:r>
              <a:rPr lang="zh-CN" altLang="en-US" dirty="0">
                <a:latin typeface="Times New Roman" pitchFamily="18" charset="0"/>
              </a:rPr>
              <a:t>，</a:t>
            </a:r>
            <a:r>
              <a:rPr lang="en-US" altLang="zh-CN" dirty="0">
                <a:latin typeface="Times New Roman" pitchFamily="18" charset="0"/>
              </a:rPr>
              <a:t>U</a:t>
            </a:r>
            <a:r>
              <a:rPr lang="zh-CN" altLang="en-US" dirty="0">
                <a:latin typeface="Times New Roman" pitchFamily="18" charset="0"/>
              </a:rPr>
              <a:t>是其属性集，</a:t>
            </a:r>
            <a:r>
              <a:rPr lang="en-US" altLang="zh-CN" dirty="0">
                <a:latin typeface="Times New Roman" pitchFamily="18" charset="0"/>
              </a:rPr>
              <a:t>A</a:t>
            </a:r>
            <a:r>
              <a:rPr lang="zh-CN" altLang="en-US" dirty="0">
                <a:latin typeface="Times New Roman" pitchFamily="18" charset="0"/>
              </a:rPr>
              <a:t>、</a:t>
            </a:r>
            <a:r>
              <a:rPr lang="en-US" altLang="zh-CN" dirty="0">
                <a:latin typeface="Times New Roman" pitchFamily="18" charset="0"/>
              </a:rPr>
              <a:t>B</a:t>
            </a:r>
            <a:r>
              <a:rPr lang="zh-CN" altLang="en-US" dirty="0">
                <a:latin typeface="Times New Roman" pitchFamily="18" charset="0"/>
              </a:rPr>
              <a:t>是</a:t>
            </a:r>
            <a:r>
              <a:rPr lang="en-US" altLang="zh-CN" dirty="0">
                <a:latin typeface="Times New Roman" pitchFamily="18" charset="0"/>
              </a:rPr>
              <a:t>U</a:t>
            </a:r>
            <a:r>
              <a:rPr lang="zh-CN" altLang="en-US" dirty="0">
                <a:latin typeface="Times New Roman" pitchFamily="18" charset="0"/>
              </a:rPr>
              <a:t>的子集。若对于模式</a:t>
            </a:r>
            <a:r>
              <a:rPr lang="en-US" altLang="zh-CN" dirty="0">
                <a:latin typeface="Times New Roman" pitchFamily="18" charset="0"/>
              </a:rPr>
              <a:t>R(U)</a:t>
            </a:r>
            <a:r>
              <a:rPr lang="zh-CN" altLang="en-US" dirty="0">
                <a:latin typeface="Times New Roman" pitchFamily="18" charset="0"/>
              </a:rPr>
              <a:t>的任一关系实例 </a:t>
            </a:r>
            <a:r>
              <a:rPr lang="en-US" altLang="zh-CN" dirty="0">
                <a:latin typeface="Times New Roman" pitchFamily="18" charset="0"/>
              </a:rPr>
              <a:t>r </a:t>
            </a:r>
            <a:r>
              <a:rPr lang="zh-CN" altLang="en-US" dirty="0">
                <a:latin typeface="Times New Roman" pitchFamily="18" charset="0"/>
              </a:rPr>
              <a:t>中的任意两个元组 </a:t>
            </a:r>
            <a:r>
              <a:rPr lang="en-US" altLang="zh-CN" dirty="0">
                <a:latin typeface="Times New Roman" pitchFamily="18" charset="0"/>
              </a:rPr>
              <a:t>t </a:t>
            </a:r>
            <a:r>
              <a:rPr lang="zh-CN" altLang="en-US" dirty="0">
                <a:latin typeface="Times New Roman" pitchFamily="18" charset="0"/>
              </a:rPr>
              <a:t>和</a:t>
            </a:r>
            <a:r>
              <a:rPr lang="en-US" altLang="zh-CN" dirty="0">
                <a:latin typeface="Times New Roman" pitchFamily="18" charset="0"/>
              </a:rPr>
              <a:t>s</a:t>
            </a:r>
            <a:r>
              <a:rPr lang="zh-CN" altLang="en-US" dirty="0">
                <a:latin typeface="Times New Roman" pitchFamily="18" charset="0"/>
              </a:rPr>
              <a:t>，</a:t>
            </a:r>
          </a:p>
          <a:p>
            <a:pPr lvl="2" eaLnBrk="1" hangingPunct="1">
              <a:buFont typeface="Wingdings" pitchFamily="2" charset="2"/>
              <a:buNone/>
            </a:pPr>
            <a:r>
              <a:rPr lang="zh-CN" altLang="en-US" sz="2200" dirty="0">
                <a:latin typeface="Times New Roman" pitchFamily="18" charset="0"/>
              </a:rPr>
              <a:t>  </a:t>
            </a:r>
            <a:r>
              <a:rPr lang="en-US" altLang="zh-CN" sz="2200" dirty="0">
                <a:latin typeface="Times New Roman" pitchFamily="18" charset="0"/>
              </a:rPr>
              <a:t>t</a:t>
            </a:r>
            <a:r>
              <a:rPr lang="en-US" altLang="zh-CN" sz="2200" baseline="-25000" dirty="0">
                <a:latin typeface="Times New Roman" pitchFamily="18" charset="0"/>
              </a:rPr>
              <a:t> </a:t>
            </a:r>
            <a:r>
              <a:rPr lang="en-US" altLang="zh-CN" sz="2200" dirty="0">
                <a:latin typeface="Times New Roman" pitchFamily="18" charset="0"/>
              </a:rPr>
              <a:t>[A] = s [A]             t [B] = s [B] </a:t>
            </a:r>
            <a:r>
              <a:rPr lang="zh-CN" altLang="en-US" sz="2200" dirty="0">
                <a:latin typeface="Times New Roman" pitchFamily="18" charset="0"/>
              </a:rPr>
              <a:t>成立，</a:t>
            </a:r>
          </a:p>
          <a:p>
            <a:pPr marL="457200" lvl="1" indent="0" eaLnBrk="1" hangingPunct="1">
              <a:buNone/>
            </a:pPr>
            <a:r>
              <a:rPr lang="zh-CN" altLang="en-US" dirty="0">
                <a:latin typeface="Times New Roman" pitchFamily="18" charset="0"/>
              </a:rPr>
              <a:t>    则称</a:t>
            </a:r>
            <a:r>
              <a:rPr lang="en-US" altLang="zh-CN" dirty="0">
                <a:solidFill>
                  <a:srgbClr val="0000FF"/>
                </a:solidFill>
                <a:latin typeface="Times New Roman" pitchFamily="18" charset="0"/>
              </a:rPr>
              <a:t>B</a:t>
            </a:r>
            <a:r>
              <a:rPr lang="zh-CN" altLang="en-US" dirty="0">
                <a:solidFill>
                  <a:srgbClr val="0000FF"/>
                </a:solidFill>
                <a:latin typeface="Times New Roman" pitchFamily="18" charset="0"/>
              </a:rPr>
              <a:t>函数依赖于</a:t>
            </a:r>
            <a:r>
              <a:rPr lang="en-US" altLang="zh-CN" dirty="0">
                <a:solidFill>
                  <a:srgbClr val="0000FF"/>
                </a:solidFill>
                <a:latin typeface="Times New Roman" pitchFamily="18" charset="0"/>
              </a:rPr>
              <a:t>A</a:t>
            </a:r>
            <a:r>
              <a:rPr lang="zh-CN" altLang="en-US" dirty="0">
                <a:latin typeface="Times New Roman" pitchFamily="18" charset="0"/>
              </a:rPr>
              <a:t>或</a:t>
            </a:r>
            <a:r>
              <a:rPr lang="en-US" altLang="zh-CN" dirty="0">
                <a:solidFill>
                  <a:srgbClr val="0000FF"/>
                </a:solidFill>
                <a:latin typeface="Times New Roman" pitchFamily="18" charset="0"/>
              </a:rPr>
              <a:t>A</a:t>
            </a:r>
            <a:r>
              <a:rPr lang="zh-CN" altLang="en-US" dirty="0">
                <a:solidFill>
                  <a:srgbClr val="0000FF"/>
                </a:solidFill>
                <a:latin typeface="Times New Roman" pitchFamily="18" charset="0"/>
              </a:rPr>
              <a:t>函数决定</a:t>
            </a:r>
            <a:r>
              <a:rPr lang="en-US" altLang="zh-CN" dirty="0">
                <a:solidFill>
                  <a:srgbClr val="0000FF"/>
                </a:solidFill>
                <a:latin typeface="Times New Roman" pitchFamily="18" charset="0"/>
              </a:rPr>
              <a:t>B</a:t>
            </a:r>
            <a:r>
              <a:rPr lang="zh-CN" altLang="en-US" dirty="0">
                <a:latin typeface="Times New Roman" pitchFamily="18" charset="0"/>
              </a:rPr>
              <a:t>，记为：</a:t>
            </a:r>
            <a:r>
              <a:rPr lang="en-US" altLang="zh-CN" dirty="0">
                <a:solidFill>
                  <a:srgbClr val="0000FF"/>
                </a:solidFill>
                <a:latin typeface="Times New Roman" pitchFamily="18" charset="0"/>
              </a:rPr>
              <a:t>A </a:t>
            </a:r>
            <a:r>
              <a:rPr lang="zh-CN" altLang="en-US" dirty="0">
                <a:solidFill>
                  <a:srgbClr val="0000FF"/>
                </a:solidFill>
              </a:rPr>
              <a:t>→ </a:t>
            </a:r>
            <a:r>
              <a:rPr lang="en-US" altLang="zh-CN" dirty="0">
                <a:solidFill>
                  <a:srgbClr val="0000FF"/>
                </a:solidFill>
                <a:latin typeface="Times New Roman" pitchFamily="18" charset="0"/>
              </a:rPr>
              <a:t>B</a:t>
            </a:r>
            <a:r>
              <a:rPr lang="zh-CN" altLang="en-US" dirty="0">
                <a:latin typeface="Times New Roman" pitchFamily="18" charset="0"/>
              </a:rPr>
              <a:t>。</a:t>
            </a:r>
            <a:r>
              <a:rPr lang="en-US" altLang="zh-CN" dirty="0">
                <a:latin typeface="Times New Roman" pitchFamily="18" charset="0"/>
              </a:rPr>
              <a:t>A</a:t>
            </a:r>
            <a:r>
              <a:rPr lang="zh-CN" altLang="en-US" dirty="0">
                <a:latin typeface="Times New Roman" pitchFamily="18" charset="0"/>
              </a:rPr>
              <a:t>称为</a:t>
            </a:r>
            <a:br>
              <a:rPr lang="en-US" altLang="zh-CN" dirty="0">
                <a:latin typeface="Times New Roman" pitchFamily="18" charset="0"/>
              </a:rPr>
            </a:br>
            <a:r>
              <a:rPr lang="en-US" altLang="zh-CN" dirty="0">
                <a:latin typeface="Times New Roman" pitchFamily="18" charset="0"/>
              </a:rPr>
              <a:t>    </a:t>
            </a:r>
            <a:r>
              <a:rPr lang="zh-CN" altLang="en-US" dirty="0">
                <a:solidFill>
                  <a:srgbClr val="0000FF"/>
                </a:solidFill>
                <a:latin typeface="Times New Roman" pitchFamily="18" charset="0"/>
              </a:rPr>
              <a:t>决定子</a:t>
            </a:r>
            <a:r>
              <a:rPr lang="zh-CN" altLang="en-US" dirty="0">
                <a:latin typeface="Times New Roman" pitchFamily="18" charset="0"/>
              </a:rPr>
              <a:t>。亦可记为：</a:t>
            </a:r>
            <a:r>
              <a:rPr lang="en-US" altLang="zh-CN" dirty="0">
                <a:solidFill>
                  <a:srgbClr val="0000FF"/>
                </a:solidFill>
                <a:latin typeface="Times New Roman" pitchFamily="18" charset="0"/>
              </a:rPr>
              <a:t>A1, A2, … , An </a:t>
            </a:r>
            <a:r>
              <a:rPr lang="zh-CN" altLang="en-US" dirty="0">
                <a:solidFill>
                  <a:srgbClr val="0000FF"/>
                </a:solidFill>
              </a:rPr>
              <a:t>→</a:t>
            </a:r>
            <a:r>
              <a:rPr lang="en-US" altLang="zh-CN" dirty="0">
                <a:solidFill>
                  <a:srgbClr val="0000FF"/>
                </a:solidFill>
                <a:latin typeface="Times New Roman" pitchFamily="18" charset="0"/>
              </a:rPr>
              <a:t> B1, B2, … , </a:t>
            </a:r>
            <a:r>
              <a:rPr lang="en-US" altLang="zh-CN" dirty="0" err="1">
                <a:solidFill>
                  <a:srgbClr val="0000FF"/>
                </a:solidFill>
                <a:latin typeface="Times New Roman" pitchFamily="18" charset="0"/>
              </a:rPr>
              <a:t>Bm</a:t>
            </a:r>
            <a:r>
              <a:rPr lang="en-US" altLang="zh-CN" dirty="0">
                <a:solidFill>
                  <a:srgbClr val="0000FF"/>
                </a:solidFill>
                <a:latin typeface="Times New Roman" pitchFamily="18" charset="0"/>
              </a:rPr>
              <a:t>  </a:t>
            </a:r>
            <a:br>
              <a:rPr lang="en-US" altLang="zh-CN" dirty="0">
                <a:latin typeface="Times New Roman" pitchFamily="18" charset="0"/>
              </a:rPr>
            </a:br>
            <a:r>
              <a:rPr lang="en-US" altLang="zh-CN" dirty="0">
                <a:latin typeface="Times New Roman" pitchFamily="18" charset="0"/>
              </a:rPr>
              <a:t>                                         (Ai</a:t>
            </a:r>
            <a:r>
              <a:rPr lang="zh-CN" altLang="en-US" dirty="0">
                <a:latin typeface="Times New Roman" pitchFamily="18" charset="0"/>
              </a:rPr>
              <a:t>，</a:t>
            </a:r>
            <a:r>
              <a:rPr lang="en-US" altLang="zh-CN" dirty="0" err="1">
                <a:latin typeface="Times New Roman" pitchFamily="18" charset="0"/>
              </a:rPr>
              <a:t>Bj</a:t>
            </a:r>
            <a:r>
              <a:rPr lang="zh-CN" altLang="en-US" dirty="0">
                <a:latin typeface="Times New Roman" pitchFamily="18" charset="0"/>
              </a:rPr>
              <a:t>为单个属性</a:t>
            </a:r>
            <a:r>
              <a:rPr lang="en-US" altLang="zh-CN" dirty="0">
                <a:latin typeface="Times New Roman" pitchFamily="18" charset="0"/>
              </a:rPr>
              <a:t>)</a:t>
            </a:r>
            <a:r>
              <a:rPr lang="zh-CN" altLang="en-US" dirty="0">
                <a:latin typeface="Times New Roman" pitchFamily="18" charset="0"/>
              </a:rPr>
              <a:t>。</a:t>
            </a:r>
          </a:p>
          <a:p>
            <a:pPr lvl="1" eaLnBrk="1" hangingPunct="1"/>
            <a:r>
              <a:rPr lang="zh-CN" altLang="en-US" dirty="0">
                <a:solidFill>
                  <a:srgbClr val="008000"/>
                </a:solidFill>
                <a:latin typeface="Times New Roman" pitchFamily="18" charset="0"/>
              </a:rPr>
              <a:t>注：</a:t>
            </a:r>
            <a:r>
              <a:rPr lang="en-US" altLang="zh-CN" dirty="0">
                <a:latin typeface="Times New Roman" pitchFamily="18" charset="0"/>
              </a:rPr>
              <a:t>A</a:t>
            </a:r>
            <a:r>
              <a:rPr lang="zh-CN" altLang="en-US" dirty="0">
                <a:latin typeface="Times New Roman" pitchFamily="18" charset="0"/>
              </a:rPr>
              <a:t>不函数决定</a:t>
            </a:r>
            <a:r>
              <a:rPr lang="en-US" altLang="zh-CN" dirty="0">
                <a:latin typeface="Times New Roman" pitchFamily="18" charset="0"/>
              </a:rPr>
              <a:t>B</a:t>
            </a:r>
            <a:r>
              <a:rPr lang="zh-CN" altLang="en-US" dirty="0">
                <a:latin typeface="Times New Roman" pitchFamily="18" charset="0"/>
              </a:rPr>
              <a:t>，记为</a:t>
            </a:r>
            <a:r>
              <a:rPr lang="en-US" altLang="zh-CN" dirty="0">
                <a:solidFill>
                  <a:schemeClr val="tx2"/>
                </a:solidFill>
                <a:latin typeface="Times New Roman" pitchFamily="18" charset="0"/>
              </a:rPr>
              <a:t>A</a:t>
            </a:r>
            <a:r>
              <a:rPr lang="zh-CN" altLang="en-US" dirty="0"/>
              <a:t> → </a:t>
            </a:r>
            <a:r>
              <a:rPr lang="en-US" altLang="zh-CN" dirty="0">
                <a:solidFill>
                  <a:schemeClr val="tx2"/>
                </a:solidFill>
                <a:latin typeface="Times New Roman" pitchFamily="18" charset="0"/>
              </a:rPr>
              <a:t>B</a:t>
            </a:r>
            <a:r>
              <a:rPr lang="zh-CN" altLang="en-US" dirty="0">
                <a:latin typeface="Times New Roman" pitchFamily="18" charset="0"/>
              </a:rPr>
              <a:t>。</a:t>
            </a:r>
            <a:br>
              <a:rPr lang="en-US" altLang="zh-CN" dirty="0">
                <a:latin typeface="Times New Roman" pitchFamily="18" charset="0"/>
              </a:rPr>
            </a:br>
            <a:r>
              <a:rPr lang="en-US" altLang="zh-CN" dirty="0">
                <a:latin typeface="Times New Roman" pitchFamily="18" charset="0"/>
              </a:rPr>
              <a:t>        </a:t>
            </a:r>
            <a:r>
              <a:rPr lang="zh-CN" altLang="en-US" dirty="0">
                <a:latin typeface="Times New Roman" pitchFamily="18" charset="0"/>
              </a:rPr>
              <a:t>若</a:t>
            </a:r>
            <a:r>
              <a:rPr lang="en-US" altLang="zh-CN" dirty="0">
                <a:solidFill>
                  <a:schemeClr val="tx2"/>
                </a:solidFill>
                <a:latin typeface="Times New Roman" pitchFamily="18" charset="0"/>
              </a:rPr>
              <a:t>A </a:t>
            </a:r>
            <a:r>
              <a:rPr lang="zh-CN" altLang="en-US" dirty="0"/>
              <a:t>→</a:t>
            </a:r>
            <a:r>
              <a:rPr lang="en-US" altLang="zh-CN" dirty="0">
                <a:solidFill>
                  <a:schemeClr val="tx2"/>
                </a:solidFill>
                <a:latin typeface="Times New Roman" pitchFamily="18" charset="0"/>
              </a:rPr>
              <a:t> B</a:t>
            </a:r>
            <a:r>
              <a:rPr lang="zh-CN" altLang="en-US" dirty="0">
                <a:latin typeface="Times New Roman" pitchFamily="18" charset="0"/>
              </a:rPr>
              <a:t>，</a:t>
            </a:r>
            <a:r>
              <a:rPr lang="en-US" altLang="zh-CN" dirty="0">
                <a:solidFill>
                  <a:schemeClr val="tx2"/>
                </a:solidFill>
                <a:latin typeface="Times New Roman" pitchFamily="18" charset="0"/>
              </a:rPr>
              <a:t>B </a:t>
            </a:r>
            <a:r>
              <a:rPr lang="zh-CN" altLang="en-US" dirty="0"/>
              <a:t>→</a:t>
            </a:r>
            <a:r>
              <a:rPr lang="en-US" altLang="zh-CN" dirty="0">
                <a:solidFill>
                  <a:schemeClr val="tx2"/>
                </a:solidFill>
                <a:latin typeface="Times New Roman" pitchFamily="18" charset="0"/>
              </a:rPr>
              <a:t> A</a:t>
            </a:r>
            <a:r>
              <a:rPr lang="zh-CN" altLang="en-US" dirty="0">
                <a:latin typeface="Times New Roman" pitchFamily="18" charset="0"/>
              </a:rPr>
              <a:t>，则称两者一一对应，记为</a:t>
            </a:r>
            <a:r>
              <a:rPr lang="en-US" altLang="zh-CN" dirty="0">
                <a:solidFill>
                  <a:schemeClr val="tx2"/>
                </a:solidFill>
                <a:latin typeface="Times New Roman" pitchFamily="18" charset="0"/>
              </a:rPr>
              <a:t>A </a:t>
            </a:r>
            <a:r>
              <a:rPr lang="zh-CN" altLang="en-US" dirty="0"/>
              <a:t>↔ </a:t>
            </a:r>
            <a:r>
              <a:rPr lang="en-US" altLang="zh-CN" dirty="0">
                <a:solidFill>
                  <a:schemeClr val="tx2"/>
                </a:solidFill>
                <a:latin typeface="Times New Roman" pitchFamily="18" charset="0"/>
              </a:rPr>
              <a:t>B</a:t>
            </a:r>
            <a:r>
              <a:rPr lang="zh-CN" altLang="en-US" dirty="0">
                <a:latin typeface="Times New Roman" pitchFamily="18" charset="0"/>
              </a:rPr>
              <a:t>。</a:t>
            </a:r>
            <a:endParaRPr lang="en-US" altLang="zh-CN" dirty="0">
              <a:latin typeface="Times New Roman" pitchFamily="18" charset="0"/>
            </a:endParaRPr>
          </a:p>
          <a:p>
            <a:pPr eaLnBrk="1" hangingPunct="1">
              <a:spcBef>
                <a:spcPts val="1200"/>
              </a:spcBef>
            </a:pPr>
            <a:r>
              <a:rPr lang="zh-CN" altLang="en-US" dirty="0">
                <a:solidFill>
                  <a:schemeClr val="accent2"/>
                </a:solidFill>
                <a:latin typeface="Times New Roman" pitchFamily="18" charset="0"/>
              </a:rPr>
              <a:t>分裂</a:t>
            </a:r>
            <a:r>
              <a:rPr lang="en-US" altLang="zh-CN" dirty="0">
                <a:solidFill>
                  <a:schemeClr val="accent2"/>
                </a:solidFill>
                <a:latin typeface="Times New Roman" pitchFamily="18" charset="0"/>
              </a:rPr>
              <a:t>/</a:t>
            </a:r>
            <a:r>
              <a:rPr lang="zh-CN" altLang="en-US" dirty="0">
                <a:solidFill>
                  <a:schemeClr val="accent2"/>
                </a:solidFill>
                <a:latin typeface="Times New Roman" pitchFamily="18" charset="0"/>
              </a:rPr>
              <a:t>合并规则（</a:t>
            </a:r>
            <a:r>
              <a:rPr lang="en-US" altLang="zh-CN" dirty="0">
                <a:solidFill>
                  <a:schemeClr val="accent2"/>
                </a:solidFill>
                <a:latin typeface="Times New Roman" pitchFamily="18" charset="0"/>
              </a:rPr>
              <a:t>the splitting/combining rule</a:t>
            </a:r>
            <a:r>
              <a:rPr lang="zh-CN" altLang="en-US" dirty="0">
                <a:solidFill>
                  <a:schemeClr val="accent2"/>
                </a:solidFill>
                <a:latin typeface="Times New Roman" pitchFamily="18" charset="0"/>
              </a:rPr>
              <a:t>）</a:t>
            </a:r>
            <a:endParaRPr lang="en-US" altLang="zh-CN" dirty="0">
              <a:solidFill>
                <a:schemeClr val="accent2"/>
              </a:solidFill>
              <a:latin typeface="Times New Roman" pitchFamily="18" charset="0"/>
            </a:endParaRPr>
          </a:p>
          <a:p>
            <a:pPr lvl="1" eaLnBrk="1" hangingPunct="1"/>
            <a:r>
              <a:rPr lang="en-US" altLang="zh-CN" sz="2000" b="1" dirty="0">
                <a:solidFill>
                  <a:srgbClr val="0000FF"/>
                </a:solidFill>
                <a:latin typeface="Times New Roman" pitchFamily="18" charset="0"/>
              </a:rPr>
              <a:t>X1, X2, … , </a:t>
            </a:r>
            <a:r>
              <a:rPr lang="en-US" altLang="zh-CN" sz="2000" b="1" dirty="0" err="1">
                <a:solidFill>
                  <a:srgbClr val="0000FF"/>
                </a:solidFill>
                <a:latin typeface="Times New Roman" pitchFamily="18" charset="0"/>
              </a:rPr>
              <a:t>Xn</a:t>
            </a:r>
            <a:r>
              <a:rPr lang="en-US" altLang="zh-CN" sz="2000" b="1" dirty="0">
                <a:solidFill>
                  <a:srgbClr val="0000FF"/>
                </a:solidFill>
                <a:latin typeface="Times New Roman" pitchFamily="18" charset="0"/>
              </a:rPr>
              <a:t> </a:t>
            </a:r>
            <a:r>
              <a:rPr lang="zh-CN" altLang="en-US" sz="2000" dirty="0">
                <a:solidFill>
                  <a:srgbClr val="0000FF"/>
                </a:solidFill>
              </a:rPr>
              <a:t>→</a:t>
            </a:r>
            <a:r>
              <a:rPr lang="en-US" altLang="zh-CN" sz="2000" b="1" dirty="0">
                <a:solidFill>
                  <a:srgbClr val="0000FF"/>
                </a:solidFill>
                <a:latin typeface="Times New Roman" pitchFamily="18" charset="0"/>
                <a:sym typeface="Wingdings" pitchFamily="2" charset="2"/>
              </a:rPr>
              <a:t> </a:t>
            </a:r>
            <a:r>
              <a:rPr lang="en-US" altLang="zh-CN" sz="2000" b="1" dirty="0">
                <a:solidFill>
                  <a:srgbClr val="0000FF"/>
                </a:solidFill>
                <a:latin typeface="Times New Roman" pitchFamily="18" charset="0"/>
              </a:rPr>
              <a:t>Y1, Y2, … , </a:t>
            </a:r>
            <a:r>
              <a:rPr lang="en-US" altLang="zh-CN" sz="2000" b="1" dirty="0" err="1">
                <a:solidFill>
                  <a:srgbClr val="0000FF"/>
                </a:solidFill>
                <a:latin typeface="Times New Roman" pitchFamily="18" charset="0"/>
              </a:rPr>
              <a:t>Ym</a:t>
            </a:r>
            <a:r>
              <a:rPr lang="en-US" altLang="zh-CN" sz="2000" b="1" dirty="0">
                <a:solidFill>
                  <a:srgbClr val="0000FF"/>
                </a:solidFill>
                <a:latin typeface="Times New Roman" pitchFamily="18" charset="0"/>
              </a:rPr>
              <a:t>   </a:t>
            </a:r>
            <a:r>
              <a:rPr lang="zh-CN" altLang="en-US" sz="2000" dirty="0">
                <a:solidFill>
                  <a:srgbClr val="0000FF"/>
                </a:solidFill>
              </a:rPr>
              <a:t>    </a:t>
            </a:r>
            <a:r>
              <a:rPr lang="en-US" altLang="zh-CN" sz="2000" b="1" dirty="0">
                <a:solidFill>
                  <a:srgbClr val="0000FF"/>
                </a:solidFill>
                <a:latin typeface="Times New Roman" pitchFamily="18" charset="0"/>
              </a:rPr>
              <a:t>     X1, X2, … , </a:t>
            </a:r>
            <a:r>
              <a:rPr lang="en-US" altLang="zh-CN" sz="2000" b="1" dirty="0" err="1">
                <a:solidFill>
                  <a:srgbClr val="0000FF"/>
                </a:solidFill>
                <a:latin typeface="Times New Roman" pitchFamily="18" charset="0"/>
              </a:rPr>
              <a:t>Xn</a:t>
            </a:r>
            <a:r>
              <a:rPr lang="en-US" altLang="zh-CN" sz="2000" b="1" dirty="0">
                <a:solidFill>
                  <a:srgbClr val="0000FF"/>
                </a:solidFill>
                <a:latin typeface="Times New Roman" pitchFamily="18" charset="0"/>
              </a:rPr>
              <a:t> </a:t>
            </a:r>
            <a:r>
              <a:rPr lang="zh-CN" altLang="en-US" sz="2000" dirty="0">
                <a:solidFill>
                  <a:srgbClr val="0000FF"/>
                </a:solidFill>
              </a:rPr>
              <a:t>→</a:t>
            </a:r>
            <a:r>
              <a:rPr lang="en-US" altLang="zh-CN" sz="2000" b="1" dirty="0">
                <a:solidFill>
                  <a:srgbClr val="0000FF"/>
                </a:solidFill>
                <a:latin typeface="Times New Roman" pitchFamily="18" charset="0"/>
                <a:sym typeface="Wingdings" pitchFamily="2" charset="2"/>
              </a:rPr>
              <a:t> </a:t>
            </a:r>
            <a:r>
              <a:rPr lang="en-US" altLang="zh-CN" sz="2000" b="1" dirty="0">
                <a:solidFill>
                  <a:srgbClr val="0000FF"/>
                </a:solidFill>
                <a:latin typeface="Times New Roman" pitchFamily="18" charset="0"/>
              </a:rPr>
              <a:t>Y1</a:t>
            </a:r>
          </a:p>
          <a:p>
            <a:pPr marL="457200" lvl="1" indent="0" eaLnBrk="1" hangingPunct="1">
              <a:buNone/>
            </a:pPr>
            <a:r>
              <a:rPr lang="en-US" altLang="zh-CN" sz="2000" b="1" dirty="0">
                <a:solidFill>
                  <a:srgbClr val="0000FF"/>
                </a:solidFill>
                <a:latin typeface="Times New Roman" pitchFamily="18" charset="0"/>
              </a:rPr>
              <a:t>                                                                                          …</a:t>
            </a:r>
          </a:p>
          <a:p>
            <a:pPr marL="457200" lvl="1" indent="0" eaLnBrk="1" hangingPunct="1">
              <a:buNone/>
            </a:pPr>
            <a:r>
              <a:rPr lang="en-US" altLang="zh-CN" sz="2000" b="1" dirty="0">
                <a:solidFill>
                  <a:srgbClr val="0000FF"/>
                </a:solidFill>
                <a:latin typeface="Times New Roman" pitchFamily="18" charset="0"/>
              </a:rPr>
              <a:t>                                                                           X1, X2, … , </a:t>
            </a:r>
            <a:r>
              <a:rPr lang="en-US" altLang="zh-CN" sz="2000" b="1" dirty="0" err="1">
                <a:solidFill>
                  <a:srgbClr val="0000FF"/>
                </a:solidFill>
                <a:latin typeface="Times New Roman" pitchFamily="18" charset="0"/>
              </a:rPr>
              <a:t>Xn</a:t>
            </a:r>
            <a:r>
              <a:rPr lang="en-US" altLang="zh-CN" sz="2000" b="1" dirty="0">
                <a:solidFill>
                  <a:srgbClr val="0000FF"/>
                </a:solidFill>
                <a:latin typeface="Times New Roman" pitchFamily="18" charset="0"/>
              </a:rPr>
              <a:t> </a:t>
            </a:r>
            <a:r>
              <a:rPr lang="zh-CN" altLang="en-US" sz="2000" dirty="0">
                <a:solidFill>
                  <a:srgbClr val="0000FF"/>
                </a:solidFill>
              </a:rPr>
              <a:t>→</a:t>
            </a:r>
            <a:r>
              <a:rPr lang="en-US" altLang="zh-CN" sz="2000" b="1" dirty="0">
                <a:solidFill>
                  <a:srgbClr val="0000FF"/>
                </a:solidFill>
                <a:latin typeface="Times New Roman" pitchFamily="18" charset="0"/>
                <a:sym typeface="Wingdings" pitchFamily="2" charset="2"/>
              </a:rPr>
              <a:t> </a:t>
            </a:r>
            <a:r>
              <a:rPr lang="en-US" altLang="zh-CN" sz="2000" b="1" dirty="0" err="1">
                <a:solidFill>
                  <a:srgbClr val="0000FF"/>
                </a:solidFill>
                <a:latin typeface="Times New Roman" pitchFamily="18" charset="0"/>
              </a:rPr>
              <a:t>Ym</a:t>
            </a:r>
            <a:endParaRPr lang="en-US" altLang="zh-CN" sz="2000" b="1" dirty="0">
              <a:solidFill>
                <a:srgbClr val="0000FF"/>
              </a:solidFill>
              <a:latin typeface="Times New Roman" pitchFamily="18" charset="0"/>
            </a:endParaRPr>
          </a:p>
          <a:p>
            <a:pPr lvl="1" eaLnBrk="1" hangingPunct="1"/>
            <a:endParaRPr lang="zh-CN" altLang="en-US" sz="2000" dirty="0">
              <a:latin typeface="Times New Roman" pitchFamily="18" charset="0"/>
            </a:endParaRPr>
          </a:p>
        </p:txBody>
      </p:sp>
      <p:sp>
        <p:nvSpPr>
          <p:cNvPr id="27653" name="Line 4"/>
          <p:cNvSpPr>
            <a:spLocks noChangeShapeType="1"/>
          </p:cNvSpPr>
          <p:nvPr/>
        </p:nvSpPr>
        <p:spPr bwMode="auto">
          <a:xfrm>
            <a:off x="5004048" y="4077072"/>
            <a:ext cx="73025" cy="215900"/>
          </a:xfrm>
          <a:prstGeom prst="line">
            <a:avLst/>
          </a:prstGeom>
          <a:noFill/>
          <a:ln w="19050">
            <a:solidFill>
              <a:schemeClr val="tx2"/>
            </a:solidFill>
            <a:round/>
            <a:headEnd/>
            <a:tailEnd/>
          </a:ln>
        </p:spPr>
        <p:txBody>
          <a:bodyPr/>
          <a:lstStyle/>
          <a:p>
            <a:endParaRPr lang="zh-CN" altLang="en-US"/>
          </a:p>
        </p:txBody>
      </p:sp>
      <p:sp>
        <p:nvSpPr>
          <p:cNvPr id="10" name="灯片编号占位符 5"/>
          <p:cNvSpPr>
            <a:spLocks noGrp="1"/>
          </p:cNvSpPr>
          <p:nvPr>
            <p:ph type="sldNum" sz="quarter" idx="12"/>
          </p:nvPr>
        </p:nvSpPr>
        <p:spPr>
          <a:xfrm>
            <a:off x="8172400" y="6597352"/>
            <a:ext cx="514400" cy="247088"/>
          </a:xfrm>
          <a:noFill/>
        </p:spPr>
        <p:txBody>
          <a:bodyPr/>
          <a:lstStyle/>
          <a:p>
            <a:fld id="{AA8458D9-28F7-49BC-A944-4B76B85A9DAF}" type="slidenum">
              <a:rPr lang="en-US" altLang="zh-CN" smtClean="0"/>
              <a:pPr/>
              <a:t>23</a:t>
            </a:fld>
            <a:endParaRPr lang="en-US" altLang="zh-CN"/>
          </a:p>
        </p:txBody>
      </p:sp>
      <p:sp>
        <p:nvSpPr>
          <p:cNvPr id="11" name="页脚占位符 4"/>
          <p:cNvSpPr>
            <a:spLocks noGrp="1"/>
          </p:cNvSpPr>
          <p:nvPr>
            <p:ph type="ftr" sz="quarter" idx="11"/>
          </p:nvPr>
        </p:nvSpPr>
        <p:spPr>
          <a:xfrm>
            <a:off x="755576" y="6597352"/>
            <a:ext cx="3744416" cy="247088"/>
          </a:xfrm>
          <a:noFill/>
        </p:spPr>
        <p:txBody>
          <a:bodyPr/>
          <a:lstStyle/>
          <a:p>
            <a:r>
              <a:rPr lang="en-US" altLang="zh-CN"/>
              <a:t>《</a:t>
            </a:r>
            <a:r>
              <a:rPr lang="zh-CN" altLang="en-US"/>
              <a:t>数据库系统原理</a:t>
            </a:r>
            <a:r>
              <a:rPr lang="en-US" altLang="zh-CN"/>
              <a:t>》</a:t>
            </a:r>
            <a:r>
              <a:rPr lang="zh-CN" altLang="en-US"/>
              <a:t>第</a:t>
            </a:r>
            <a:r>
              <a:rPr lang="en-US" altLang="zh-CN"/>
              <a:t>10</a:t>
            </a:r>
            <a:r>
              <a:rPr lang="zh-CN" altLang="en-US"/>
              <a:t>章</a:t>
            </a:r>
            <a:r>
              <a:rPr lang="en-US" altLang="zh-CN"/>
              <a:t>—</a:t>
            </a:r>
            <a:r>
              <a:rPr lang="zh-CN" altLang="en-US"/>
              <a:t>数据依赖与关系模式的规范化</a:t>
            </a:r>
            <a:endParaRPr lang="en-US" altLang="zh-CN" dirty="0"/>
          </a:p>
        </p:txBody>
      </p:sp>
      <p:sp>
        <p:nvSpPr>
          <p:cNvPr id="12" name="日期占位符 3"/>
          <p:cNvSpPr>
            <a:spLocks noGrp="1"/>
          </p:cNvSpPr>
          <p:nvPr>
            <p:ph type="dt" sz="quarter" idx="10"/>
          </p:nvPr>
        </p:nvSpPr>
        <p:spPr>
          <a:xfrm>
            <a:off x="4633275" y="6597352"/>
            <a:ext cx="3312368" cy="247088"/>
          </a:xfrm>
          <a:noFill/>
        </p:spPr>
        <p:txBody>
          <a:bodyPr/>
          <a:lstStyle/>
          <a:p>
            <a:r>
              <a:rPr lang="en-US" altLang="zh-CN" dirty="0"/>
              <a:t>Copyright © by </a:t>
            </a:r>
            <a:r>
              <a:rPr lang="zh-CN" altLang="en-US" dirty="0"/>
              <a:t>许卓明</a:t>
            </a:r>
            <a:r>
              <a:rPr lang="en-US" altLang="zh-CN" dirty="0"/>
              <a:t>, </a:t>
            </a:r>
            <a:r>
              <a:rPr lang="zh-CN" altLang="en-US" dirty="0"/>
              <a:t>河海大学</a:t>
            </a:r>
            <a:r>
              <a:rPr lang="en-US" altLang="zh-CN" dirty="0"/>
              <a:t>. All rights reserved.</a:t>
            </a:r>
          </a:p>
        </p:txBody>
      </p:sp>
      <p:sp>
        <p:nvSpPr>
          <p:cNvPr id="14" name="AutoShape 4"/>
          <p:cNvSpPr>
            <a:spLocks noChangeArrowheads="1"/>
          </p:cNvSpPr>
          <p:nvPr/>
        </p:nvSpPr>
        <p:spPr bwMode="auto">
          <a:xfrm>
            <a:off x="3328814" y="2617863"/>
            <a:ext cx="576064" cy="216024"/>
          </a:xfrm>
          <a:prstGeom prst="rightArrow">
            <a:avLst>
              <a:gd name="adj1" fmla="val 50000"/>
              <a:gd name="adj2" fmla="val 68132"/>
            </a:avLst>
          </a:prstGeom>
          <a:solidFill>
            <a:srgbClr val="FFFFFF"/>
          </a:solidFill>
          <a:ln w="9525">
            <a:solidFill>
              <a:srgbClr val="000000"/>
            </a:solidFill>
            <a:miter lim="800000"/>
            <a:headEnd/>
            <a:tailEnd/>
          </a:ln>
        </p:spPr>
        <p:txBody>
          <a:bodyPr/>
          <a:lstStyle/>
          <a:p>
            <a:endParaRPr lang="zh-CN" altLang="en-US"/>
          </a:p>
        </p:txBody>
      </p:sp>
      <p:sp>
        <p:nvSpPr>
          <p:cNvPr id="9" name="AutoShape 4"/>
          <p:cNvSpPr>
            <a:spLocks noChangeArrowheads="1"/>
          </p:cNvSpPr>
          <p:nvPr/>
        </p:nvSpPr>
        <p:spPr bwMode="auto">
          <a:xfrm>
            <a:off x="5335887" y="5346928"/>
            <a:ext cx="504825" cy="169862"/>
          </a:xfrm>
          <a:prstGeom prst="leftRightArrow">
            <a:avLst>
              <a:gd name="adj1" fmla="val 50000"/>
              <a:gd name="adj2" fmla="val 59439"/>
            </a:avLst>
          </a:prstGeom>
          <a:solidFill>
            <a:srgbClr val="FFFFFF"/>
          </a:solidFill>
          <a:ln w="28575">
            <a:solidFill>
              <a:schemeClr val="tx2"/>
            </a:solidFill>
            <a:miter lim="800000"/>
            <a:headEnd/>
            <a:tailE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2">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652">
                                            <p:txEl>
                                              <p:pRg st="6" end="6"/>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652">
                                            <p:txEl>
                                              <p:pRg st="7" end="7"/>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652">
                                            <p:txEl>
                                              <p:pRg st="8" end="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uiExpand="1" build="p"/>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altLang="zh-CN" sz="3800"/>
              <a:t>10.2.1  </a:t>
            </a:r>
            <a:r>
              <a:rPr lang="zh-CN" altLang="en-US" sz="3800"/>
              <a:t>函数依赖</a:t>
            </a:r>
          </a:p>
        </p:txBody>
      </p:sp>
      <p:sp>
        <p:nvSpPr>
          <p:cNvPr id="29700" name="Rectangle 3"/>
          <p:cNvSpPr>
            <a:spLocks noGrp="1" noChangeArrowheads="1"/>
          </p:cNvSpPr>
          <p:nvPr>
            <p:ph type="body" idx="1"/>
          </p:nvPr>
        </p:nvSpPr>
        <p:spPr>
          <a:xfrm>
            <a:off x="611188" y="1268413"/>
            <a:ext cx="8075612" cy="5040312"/>
          </a:xfrm>
        </p:spPr>
        <p:txBody>
          <a:bodyPr/>
          <a:lstStyle/>
          <a:p>
            <a:pPr eaLnBrk="1" hangingPunct="1"/>
            <a:r>
              <a:rPr lang="zh-CN" altLang="en-US" sz="2000" dirty="0">
                <a:solidFill>
                  <a:srgbClr val="FF0000"/>
                </a:solidFill>
                <a:latin typeface="Times New Roman" pitchFamily="18" charset="0"/>
              </a:rPr>
              <a:t>函数依赖</a:t>
            </a:r>
            <a:r>
              <a:rPr lang="zh-CN" altLang="en-US" sz="2000" dirty="0">
                <a:latin typeface="Times New Roman" pitchFamily="18" charset="0"/>
              </a:rPr>
              <a:t>反映的是同一个关系中的两个属性子集之间在取值上的依存关系，这种依存关系实际上也是一种</a:t>
            </a:r>
            <a:r>
              <a:rPr lang="zh-CN" altLang="en-US" sz="2000" dirty="0">
                <a:solidFill>
                  <a:srgbClr val="FF0000"/>
                </a:solidFill>
                <a:latin typeface="Times New Roman" pitchFamily="18" charset="0"/>
              </a:rPr>
              <a:t>数据完整性约束</a:t>
            </a:r>
            <a:r>
              <a:rPr lang="zh-CN" altLang="en-US" sz="2000" dirty="0">
                <a:latin typeface="Times New Roman" pitchFamily="18" charset="0"/>
              </a:rPr>
              <a:t>。</a:t>
            </a:r>
          </a:p>
          <a:p>
            <a:pPr marL="342900" lvl="1" indent="-342900" eaLnBrk="1" hangingPunct="1">
              <a:buClr>
                <a:schemeClr val="folHlink"/>
              </a:buClr>
              <a:buSzPct val="90000"/>
            </a:pPr>
            <a:endParaRPr lang="en-US" altLang="zh-CN" sz="2000" dirty="0">
              <a:solidFill>
                <a:srgbClr val="FF0000"/>
              </a:solidFill>
              <a:latin typeface="Times New Roman" pitchFamily="18" charset="0"/>
              <a:cs typeface="+mn-cs"/>
            </a:endParaRPr>
          </a:p>
          <a:p>
            <a:pPr marL="342900" lvl="1" indent="-342900" eaLnBrk="1" hangingPunct="1">
              <a:buClr>
                <a:schemeClr val="folHlink"/>
              </a:buClr>
              <a:buSzPct val="90000"/>
            </a:pPr>
            <a:r>
              <a:rPr lang="zh-CN" altLang="en-US" sz="2000" dirty="0">
                <a:solidFill>
                  <a:srgbClr val="FF0000"/>
                </a:solidFill>
                <a:latin typeface="Times New Roman" pitchFamily="18" charset="0"/>
                <a:cs typeface="+mn-cs"/>
              </a:rPr>
              <a:t>例：</a:t>
            </a:r>
            <a:r>
              <a:rPr lang="zh-CN" altLang="en-US" sz="2000" dirty="0">
                <a:latin typeface="Times New Roman" pitchFamily="18" charset="0"/>
                <a:cs typeface="+mn-cs"/>
              </a:rPr>
              <a:t>假设一个学生数据库中有以下属性：学号（</a:t>
            </a:r>
            <a:r>
              <a:rPr lang="en-US" altLang="zh-CN" sz="2000" dirty="0">
                <a:latin typeface="Times New Roman" pitchFamily="18" charset="0"/>
                <a:cs typeface="+mn-cs"/>
              </a:rPr>
              <a:t>SNO</a:t>
            </a:r>
            <a:r>
              <a:rPr lang="zh-CN" altLang="en-US" sz="2000" dirty="0">
                <a:latin typeface="Times New Roman" pitchFamily="18" charset="0"/>
                <a:cs typeface="+mn-cs"/>
              </a:rPr>
              <a:t>），</a:t>
            </a:r>
            <a:r>
              <a:rPr lang="en-US" altLang="zh-CN" sz="2000" dirty="0">
                <a:latin typeface="Times New Roman" pitchFamily="18" charset="0"/>
                <a:cs typeface="+mn-cs"/>
              </a:rPr>
              <a:t> </a:t>
            </a:r>
            <a:r>
              <a:rPr lang="zh-CN" altLang="en-US" sz="2000" dirty="0">
                <a:latin typeface="Times New Roman" pitchFamily="18" charset="0"/>
                <a:cs typeface="+mn-cs"/>
              </a:rPr>
              <a:t>课程号（</a:t>
            </a:r>
            <a:r>
              <a:rPr lang="en-US" altLang="zh-CN" sz="2000" dirty="0">
                <a:latin typeface="Times New Roman" pitchFamily="18" charset="0"/>
                <a:cs typeface="+mn-cs"/>
              </a:rPr>
              <a:t>CNO</a:t>
            </a:r>
            <a:r>
              <a:rPr lang="zh-CN" altLang="en-US" sz="2000" dirty="0">
                <a:latin typeface="Times New Roman" pitchFamily="18" charset="0"/>
                <a:cs typeface="+mn-cs"/>
              </a:rPr>
              <a:t>），成绩（</a:t>
            </a:r>
            <a:r>
              <a:rPr lang="en-US" altLang="zh-CN" sz="2000" dirty="0">
                <a:latin typeface="Times New Roman" pitchFamily="18" charset="0"/>
                <a:cs typeface="+mn-cs"/>
              </a:rPr>
              <a:t>G</a:t>
            </a:r>
            <a:r>
              <a:rPr lang="zh-CN" altLang="en-US" sz="2000" dirty="0">
                <a:latin typeface="Times New Roman" pitchFamily="18" charset="0"/>
                <a:cs typeface="+mn-cs"/>
              </a:rPr>
              <a:t>），</a:t>
            </a:r>
            <a:r>
              <a:rPr lang="en-US" altLang="zh-CN" sz="2000" dirty="0">
                <a:latin typeface="Times New Roman" pitchFamily="18" charset="0"/>
                <a:cs typeface="+mn-cs"/>
              </a:rPr>
              <a:t> </a:t>
            </a:r>
            <a:r>
              <a:rPr lang="zh-CN" altLang="en-US" sz="2000" dirty="0">
                <a:latin typeface="Times New Roman" pitchFamily="18" charset="0"/>
                <a:cs typeface="+mn-cs"/>
              </a:rPr>
              <a:t>主讲教师（</a:t>
            </a:r>
            <a:r>
              <a:rPr lang="en-US" altLang="zh-CN" sz="2000" dirty="0">
                <a:latin typeface="Times New Roman" pitchFamily="18" charset="0"/>
                <a:cs typeface="+mn-cs"/>
              </a:rPr>
              <a:t>T</a:t>
            </a:r>
            <a:r>
              <a:rPr lang="zh-CN" altLang="en-US" sz="2000" dirty="0">
                <a:latin typeface="Times New Roman" pitchFamily="18" charset="0"/>
                <a:cs typeface="+mn-cs"/>
              </a:rPr>
              <a:t>），</a:t>
            </a:r>
            <a:r>
              <a:rPr lang="en-US" altLang="zh-CN" sz="2000" dirty="0">
                <a:latin typeface="Times New Roman" pitchFamily="18" charset="0"/>
                <a:cs typeface="+mn-cs"/>
              </a:rPr>
              <a:t> </a:t>
            </a:r>
            <a:r>
              <a:rPr lang="zh-CN" altLang="en-US" sz="2000" dirty="0">
                <a:latin typeface="Times New Roman" pitchFamily="18" charset="0"/>
                <a:cs typeface="+mn-cs"/>
              </a:rPr>
              <a:t>教师所在系（</a:t>
            </a:r>
            <a:r>
              <a:rPr lang="en-US" altLang="zh-CN" sz="2000" dirty="0">
                <a:latin typeface="Times New Roman" pitchFamily="18" charset="0"/>
                <a:cs typeface="+mn-cs"/>
              </a:rPr>
              <a:t>DEPT</a:t>
            </a:r>
            <a:r>
              <a:rPr lang="zh-CN" altLang="en-US" sz="2000" dirty="0">
                <a:latin typeface="Times New Roman" pitchFamily="18" charset="0"/>
                <a:cs typeface="+mn-cs"/>
              </a:rPr>
              <a:t>）。</a:t>
            </a:r>
            <a:r>
              <a:rPr lang="zh-CN" altLang="en-US" sz="2000" dirty="0">
                <a:latin typeface="Times New Roman" pitchFamily="18" charset="0"/>
              </a:rPr>
              <a:t>这些数据具有下列</a:t>
            </a:r>
            <a:r>
              <a:rPr lang="zh-CN" altLang="en-US" sz="2000" dirty="0">
                <a:solidFill>
                  <a:srgbClr val="0000FF"/>
                </a:solidFill>
                <a:latin typeface="Times New Roman" pitchFamily="18" charset="0"/>
              </a:rPr>
              <a:t>语义：</a:t>
            </a:r>
          </a:p>
          <a:p>
            <a:pPr lvl="1" eaLnBrk="1" hangingPunct="1"/>
            <a:r>
              <a:rPr lang="zh-CN" altLang="en-US" sz="2000" dirty="0">
                <a:solidFill>
                  <a:srgbClr val="0000FF"/>
                </a:solidFill>
                <a:latin typeface="Times New Roman" pitchFamily="18" charset="0"/>
              </a:rPr>
              <a:t>学号（</a:t>
            </a:r>
            <a:r>
              <a:rPr lang="en-US" altLang="zh-CN" sz="2000" dirty="0">
                <a:solidFill>
                  <a:srgbClr val="0000FF"/>
                </a:solidFill>
                <a:latin typeface="Times New Roman" pitchFamily="18" charset="0"/>
              </a:rPr>
              <a:t>SNO</a:t>
            </a:r>
            <a:r>
              <a:rPr lang="zh-CN" altLang="en-US" sz="2000" dirty="0">
                <a:solidFill>
                  <a:srgbClr val="0000FF"/>
                </a:solidFill>
                <a:latin typeface="Times New Roman" pitchFamily="18" charset="0"/>
              </a:rPr>
              <a:t>）是学生的唯一标识，课程号（</a:t>
            </a:r>
            <a:r>
              <a:rPr lang="en-US" altLang="zh-CN" sz="2000" dirty="0">
                <a:solidFill>
                  <a:srgbClr val="0000FF"/>
                </a:solidFill>
                <a:latin typeface="Times New Roman" pitchFamily="18" charset="0"/>
              </a:rPr>
              <a:t>CNO</a:t>
            </a:r>
            <a:r>
              <a:rPr lang="zh-CN" altLang="en-US" sz="2000" dirty="0">
                <a:solidFill>
                  <a:srgbClr val="0000FF"/>
                </a:solidFill>
                <a:latin typeface="Times New Roman" pitchFamily="18" charset="0"/>
              </a:rPr>
              <a:t>）是课程的唯一标识；</a:t>
            </a:r>
          </a:p>
          <a:p>
            <a:pPr lvl="1" eaLnBrk="1" hangingPunct="1"/>
            <a:r>
              <a:rPr lang="zh-CN" altLang="en-US" sz="2000" dirty="0">
                <a:solidFill>
                  <a:srgbClr val="0000FF"/>
                </a:solidFill>
                <a:latin typeface="Times New Roman" pitchFamily="18" charset="0"/>
              </a:rPr>
              <a:t>一位学生所修的每门课程都有一个成绩（</a:t>
            </a:r>
            <a:r>
              <a:rPr lang="en-US" altLang="zh-CN" sz="2000" dirty="0">
                <a:solidFill>
                  <a:srgbClr val="0000FF"/>
                </a:solidFill>
                <a:latin typeface="Times New Roman" pitchFamily="18" charset="0"/>
              </a:rPr>
              <a:t>G</a:t>
            </a:r>
            <a:r>
              <a:rPr lang="zh-CN" altLang="en-US" sz="2000" dirty="0">
                <a:solidFill>
                  <a:srgbClr val="0000FF"/>
                </a:solidFill>
                <a:latin typeface="Times New Roman" pitchFamily="18" charset="0"/>
              </a:rPr>
              <a:t>）；</a:t>
            </a:r>
          </a:p>
          <a:p>
            <a:pPr lvl="1" eaLnBrk="1" hangingPunct="1"/>
            <a:r>
              <a:rPr lang="zh-CN" altLang="en-US" sz="2000" dirty="0">
                <a:solidFill>
                  <a:srgbClr val="0000FF"/>
                </a:solidFill>
                <a:latin typeface="Times New Roman" pitchFamily="18" charset="0"/>
              </a:rPr>
              <a:t>每门课程只有一位主讲教师（</a:t>
            </a:r>
            <a:r>
              <a:rPr lang="en-US" altLang="zh-CN" sz="2000" dirty="0">
                <a:solidFill>
                  <a:srgbClr val="0000FF"/>
                </a:solidFill>
                <a:latin typeface="Times New Roman" pitchFamily="18" charset="0"/>
              </a:rPr>
              <a:t>T</a:t>
            </a:r>
            <a:r>
              <a:rPr lang="zh-CN" altLang="en-US" sz="2000" dirty="0">
                <a:solidFill>
                  <a:srgbClr val="0000FF"/>
                </a:solidFill>
                <a:latin typeface="Times New Roman" pitchFamily="18" charset="0"/>
              </a:rPr>
              <a:t>），但一位教师可以主讲多门课程；</a:t>
            </a:r>
          </a:p>
          <a:p>
            <a:pPr lvl="1" eaLnBrk="1" hangingPunct="1"/>
            <a:r>
              <a:rPr lang="zh-CN" altLang="en-US" sz="2000" dirty="0">
                <a:solidFill>
                  <a:srgbClr val="0000FF"/>
                </a:solidFill>
                <a:latin typeface="Times New Roman" pitchFamily="18" charset="0"/>
              </a:rPr>
              <a:t>教师中没有重名，每位教师只属于一个系（</a:t>
            </a:r>
            <a:r>
              <a:rPr lang="en-US" altLang="zh-CN" sz="2000" dirty="0">
                <a:solidFill>
                  <a:srgbClr val="0000FF"/>
                </a:solidFill>
                <a:latin typeface="Times New Roman" pitchFamily="18" charset="0"/>
              </a:rPr>
              <a:t>DEPT</a:t>
            </a:r>
            <a:r>
              <a:rPr lang="zh-CN" altLang="en-US" sz="2000" dirty="0">
                <a:solidFill>
                  <a:srgbClr val="0000FF"/>
                </a:solidFill>
                <a:latin typeface="Times New Roman" pitchFamily="18" charset="0"/>
              </a:rPr>
              <a:t>）。</a:t>
            </a:r>
          </a:p>
          <a:p>
            <a:pPr lvl="1" eaLnBrk="1" hangingPunct="1">
              <a:spcBef>
                <a:spcPts val="1200"/>
              </a:spcBef>
            </a:pPr>
            <a:r>
              <a:rPr lang="zh-CN" altLang="en-US" sz="2000" dirty="0">
                <a:latin typeface="Times New Roman" pitchFamily="18" charset="0"/>
              </a:rPr>
              <a:t>有以下三个函数依赖：</a:t>
            </a:r>
          </a:p>
          <a:p>
            <a:pPr lvl="1" eaLnBrk="1" hangingPunct="1">
              <a:buFont typeface="Wingdings" pitchFamily="2" charset="2"/>
              <a:buNone/>
            </a:pPr>
            <a:r>
              <a:rPr lang="zh-CN" altLang="en-US" sz="2000" dirty="0">
                <a:solidFill>
                  <a:schemeClr val="hlink"/>
                </a:solidFill>
                <a:latin typeface="Times New Roman" pitchFamily="18" charset="0"/>
              </a:rPr>
              <a:t>     </a:t>
            </a:r>
            <a:r>
              <a:rPr lang="en-US" altLang="zh-CN" sz="2000" dirty="0">
                <a:solidFill>
                  <a:schemeClr val="accent2"/>
                </a:solidFill>
                <a:latin typeface="Times New Roman" pitchFamily="18" charset="0"/>
              </a:rPr>
              <a:t>1. SNO,CNO → G       2. CNO → T      3. T → DEPT</a:t>
            </a:r>
          </a:p>
        </p:txBody>
      </p:sp>
      <p:sp>
        <p:nvSpPr>
          <p:cNvPr id="7" name="灯片编号占位符 5"/>
          <p:cNvSpPr>
            <a:spLocks noGrp="1"/>
          </p:cNvSpPr>
          <p:nvPr>
            <p:ph type="sldNum" sz="quarter" idx="12"/>
          </p:nvPr>
        </p:nvSpPr>
        <p:spPr>
          <a:xfrm>
            <a:off x="8172400" y="6597352"/>
            <a:ext cx="514400" cy="247088"/>
          </a:xfrm>
          <a:noFill/>
        </p:spPr>
        <p:txBody>
          <a:bodyPr/>
          <a:lstStyle/>
          <a:p>
            <a:fld id="{AA8458D9-28F7-49BC-A944-4B76B85A9DAF}" type="slidenum">
              <a:rPr lang="en-US" altLang="zh-CN" smtClean="0"/>
              <a:pPr/>
              <a:t>24</a:t>
            </a:fld>
            <a:endParaRPr lang="en-US" altLang="zh-CN"/>
          </a:p>
        </p:txBody>
      </p:sp>
      <p:sp>
        <p:nvSpPr>
          <p:cNvPr id="8" name="页脚占位符 4"/>
          <p:cNvSpPr>
            <a:spLocks noGrp="1"/>
          </p:cNvSpPr>
          <p:nvPr>
            <p:ph type="ftr" sz="quarter" idx="11"/>
          </p:nvPr>
        </p:nvSpPr>
        <p:spPr>
          <a:xfrm>
            <a:off x="755576" y="6597352"/>
            <a:ext cx="3744416" cy="247088"/>
          </a:xfrm>
          <a:noFill/>
        </p:spPr>
        <p:txBody>
          <a:bodyPr/>
          <a:lstStyle/>
          <a:p>
            <a:r>
              <a:rPr lang="en-US" altLang="zh-CN"/>
              <a:t>《</a:t>
            </a:r>
            <a:r>
              <a:rPr lang="zh-CN" altLang="en-US"/>
              <a:t>数据库系统原理</a:t>
            </a:r>
            <a:r>
              <a:rPr lang="en-US" altLang="zh-CN"/>
              <a:t>》</a:t>
            </a:r>
            <a:r>
              <a:rPr lang="zh-CN" altLang="en-US"/>
              <a:t>第</a:t>
            </a:r>
            <a:r>
              <a:rPr lang="en-US" altLang="zh-CN"/>
              <a:t>10</a:t>
            </a:r>
            <a:r>
              <a:rPr lang="zh-CN" altLang="en-US"/>
              <a:t>章</a:t>
            </a:r>
            <a:r>
              <a:rPr lang="en-US" altLang="zh-CN"/>
              <a:t>—</a:t>
            </a:r>
            <a:r>
              <a:rPr lang="zh-CN" altLang="en-US"/>
              <a:t>数据依赖与关系模式的规范化</a:t>
            </a:r>
            <a:endParaRPr lang="en-US" altLang="zh-CN" dirty="0"/>
          </a:p>
        </p:txBody>
      </p:sp>
      <p:sp>
        <p:nvSpPr>
          <p:cNvPr id="9" name="日期占位符 3"/>
          <p:cNvSpPr>
            <a:spLocks noGrp="1"/>
          </p:cNvSpPr>
          <p:nvPr>
            <p:ph type="dt" sz="quarter" idx="10"/>
          </p:nvPr>
        </p:nvSpPr>
        <p:spPr>
          <a:xfrm>
            <a:off x="4633275" y="6597352"/>
            <a:ext cx="3312368" cy="247088"/>
          </a:xfrm>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altLang="zh-CN" sz="3800"/>
              <a:t>10.2.1  </a:t>
            </a:r>
            <a:r>
              <a:rPr lang="zh-CN" altLang="en-US" sz="3800"/>
              <a:t>函数依赖</a:t>
            </a:r>
          </a:p>
        </p:txBody>
      </p:sp>
      <p:sp>
        <p:nvSpPr>
          <p:cNvPr id="30724" name="Rectangle 3"/>
          <p:cNvSpPr>
            <a:spLocks noGrp="1" noChangeArrowheads="1"/>
          </p:cNvSpPr>
          <p:nvPr>
            <p:ph type="body" idx="1"/>
          </p:nvPr>
        </p:nvSpPr>
        <p:spPr>
          <a:xfrm>
            <a:off x="323850" y="1340123"/>
            <a:ext cx="8636000" cy="5185221"/>
          </a:xfrm>
        </p:spPr>
        <p:txBody>
          <a:bodyPr/>
          <a:lstStyle/>
          <a:p>
            <a:pPr marL="0" indent="0" eaLnBrk="1" hangingPunct="1">
              <a:buNone/>
            </a:pPr>
            <a:r>
              <a:rPr lang="zh-CN" altLang="en-US" sz="2200" dirty="0">
                <a:solidFill>
                  <a:schemeClr val="accent2"/>
                </a:solidFill>
              </a:rPr>
              <a:t>     </a:t>
            </a:r>
            <a:r>
              <a:rPr lang="zh-CN" altLang="en-US" sz="1800" dirty="0">
                <a:solidFill>
                  <a:schemeClr val="accent2"/>
                </a:solidFill>
              </a:rPr>
              <a:t>■</a:t>
            </a:r>
            <a:r>
              <a:rPr lang="zh-CN" altLang="en-US" sz="2200" dirty="0">
                <a:solidFill>
                  <a:schemeClr val="accent2"/>
                </a:solidFill>
              </a:rPr>
              <a:t> </a:t>
            </a:r>
            <a:r>
              <a:rPr lang="zh-CN" altLang="en-US" dirty="0">
                <a:solidFill>
                  <a:schemeClr val="accent2"/>
                </a:solidFill>
              </a:rPr>
              <a:t>定义：平凡依赖 </a:t>
            </a:r>
            <a:r>
              <a:rPr lang="en-US" altLang="zh-CN" dirty="0">
                <a:solidFill>
                  <a:schemeClr val="accent2"/>
                </a:solidFill>
              </a:rPr>
              <a:t>/ </a:t>
            </a:r>
            <a:r>
              <a:rPr lang="zh-CN" altLang="en-US" dirty="0">
                <a:solidFill>
                  <a:schemeClr val="accent2"/>
                </a:solidFill>
              </a:rPr>
              <a:t>非平凡依赖 </a:t>
            </a:r>
            <a:r>
              <a:rPr lang="en-US" altLang="zh-CN" dirty="0">
                <a:solidFill>
                  <a:schemeClr val="accent2"/>
                </a:solidFill>
              </a:rPr>
              <a:t>/ </a:t>
            </a:r>
            <a:r>
              <a:rPr lang="zh-CN" altLang="en-US" dirty="0">
                <a:solidFill>
                  <a:schemeClr val="accent2"/>
                </a:solidFill>
              </a:rPr>
              <a:t>完全非平凡依赖</a:t>
            </a:r>
          </a:p>
          <a:p>
            <a:pPr lvl="1" eaLnBrk="1" hangingPunct="1">
              <a:buNone/>
            </a:pPr>
            <a:r>
              <a:rPr lang="zh-CN" altLang="en-US" sz="2000" dirty="0"/>
              <a:t>    </a:t>
            </a:r>
            <a:r>
              <a:rPr lang="zh-CN" altLang="en-US" sz="2000" dirty="0">
                <a:latin typeface="Times New Roman" pitchFamily="18" charset="0"/>
              </a:rPr>
              <a:t>设</a:t>
            </a:r>
            <a:r>
              <a:rPr lang="en-US" altLang="zh-CN" sz="2000" dirty="0">
                <a:latin typeface="Times New Roman" pitchFamily="18" charset="0"/>
              </a:rPr>
              <a:t>A</a:t>
            </a:r>
            <a:r>
              <a:rPr lang="zh-CN" altLang="en-US" sz="2000" dirty="0">
                <a:latin typeface="Times New Roman" pitchFamily="18" charset="0"/>
              </a:rPr>
              <a:t>、</a:t>
            </a:r>
            <a:r>
              <a:rPr lang="en-US" altLang="zh-CN" sz="2000" dirty="0">
                <a:latin typeface="Times New Roman" pitchFamily="18" charset="0"/>
              </a:rPr>
              <a:t>B</a:t>
            </a:r>
            <a:r>
              <a:rPr lang="zh-CN" altLang="en-US" sz="2000" dirty="0">
                <a:latin typeface="Times New Roman" pitchFamily="18" charset="0"/>
              </a:rPr>
              <a:t>是某个关系模式的两个属性子集，对函数依赖</a:t>
            </a:r>
            <a:r>
              <a:rPr lang="en-US" altLang="zh-CN" sz="2000" dirty="0">
                <a:latin typeface="Times New Roman" pitchFamily="18" charset="0"/>
              </a:rPr>
              <a:t>A → B</a:t>
            </a:r>
            <a:r>
              <a:rPr lang="zh-CN" altLang="en-US" sz="2000" dirty="0">
                <a:latin typeface="Times New Roman" pitchFamily="18" charset="0"/>
              </a:rPr>
              <a:t>，</a:t>
            </a:r>
          </a:p>
          <a:p>
            <a:pPr lvl="1" eaLnBrk="1" hangingPunct="1"/>
            <a:r>
              <a:rPr lang="zh-CN" altLang="en-US" sz="2000" dirty="0">
                <a:latin typeface="Times New Roman" pitchFamily="18" charset="0"/>
              </a:rPr>
              <a:t>若</a:t>
            </a:r>
            <a:r>
              <a:rPr lang="en-US" altLang="zh-CN" sz="2000" dirty="0">
                <a:latin typeface="Times New Roman" pitchFamily="18" charset="0"/>
              </a:rPr>
              <a:t>B ⊆ A</a:t>
            </a:r>
            <a:r>
              <a:rPr lang="zh-CN" altLang="en-US" sz="2000" dirty="0">
                <a:latin typeface="Times New Roman" pitchFamily="18" charset="0"/>
              </a:rPr>
              <a:t>，则称此函数依赖为</a:t>
            </a:r>
            <a:r>
              <a:rPr lang="zh-CN" altLang="en-US" sz="2000" dirty="0">
                <a:solidFill>
                  <a:srgbClr val="0000FF"/>
                </a:solidFill>
                <a:latin typeface="Times New Roman" pitchFamily="18" charset="0"/>
              </a:rPr>
              <a:t>平凡依赖（</a:t>
            </a:r>
            <a:r>
              <a:rPr lang="en-US" altLang="zh-CN" sz="2000" dirty="0">
                <a:solidFill>
                  <a:srgbClr val="0000FF"/>
                </a:solidFill>
                <a:latin typeface="Times New Roman" pitchFamily="18" charset="0"/>
              </a:rPr>
              <a:t>trivial dependency</a:t>
            </a:r>
            <a:r>
              <a:rPr lang="zh-CN" altLang="en-US" sz="2000" dirty="0">
                <a:solidFill>
                  <a:srgbClr val="0000FF"/>
                </a:solidFill>
                <a:latin typeface="Times New Roman" pitchFamily="18" charset="0"/>
              </a:rPr>
              <a:t>）</a:t>
            </a:r>
            <a:r>
              <a:rPr lang="en-US" altLang="zh-CN" sz="2000" dirty="0">
                <a:solidFill>
                  <a:srgbClr val="0000FF"/>
                </a:solidFill>
                <a:latin typeface="Times New Roman" pitchFamily="18" charset="0"/>
              </a:rPr>
              <a:t>;</a:t>
            </a:r>
          </a:p>
          <a:p>
            <a:pPr lvl="1" eaLnBrk="1" hangingPunct="1"/>
            <a:r>
              <a:rPr lang="zh-CN" altLang="en-US" sz="2000" dirty="0">
                <a:latin typeface="Times New Roman" pitchFamily="18" charset="0"/>
              </a:rPr>
              <a:t>若</a:t>
            </a:r>
            <a:r>
              <a:rPr lang="en-US" altLang="zh-CN" sz="2000" dirty="0">
                <a:latin typeface="Times New Roman" pitchFamily="18" charset="0"/>
              </a:rPr>
              <a:t>B − A ≠ Ф</a:t>
            </a:r>
            <a:r>
              <a:rPr lang="zh-CN" altLang="en-US" sz="2000" dirty="0">
                <a:latin typeface="Times New Roman" pitchFamily="18" charset="0"/>
              </a:rPr>
              <a:t>，则称此函数依赖为</a:t>
            </a:r>
            <a:r>
              <a:rPr lang="zh-CN" altLang="en-US" sz="2000" dirty="0">
                <a:solidFill>
                  <a:srgbClr val="0000FF"/>
                </a:solidFill>
                <a:latin typeface="Times New Roman" pitchFamily="18" charset="0"/>
              </a:rPr>
              <a:t>非平凡依赖（</a:t>
            </a:r>
            <a:r>
              <a:rPr lang="en-US" altLang="zh-CN" sz="2000" dirty="0">
                <a:solidFill>
                  <a:srgbClr val="0000FF"/>
                </a:solidFill>
                <a:latin typeface="Times New Roman" pitchFamily="18" charset="0"/>
              </a:rPr>
              <a:t>nontrivial dependency</a:t>
            </a:r>
            <a:r>
              <a:rPr lang="zh-CN" altLang="en-US" sz="2000" dirty="0">
                <a:solidFill>
                  <a:srgbClr val="0000FF"/>
                </a:solidFill>
                <a:latin typeface="Times New Roman" pitchFamily="18" charset="0"/>
              </a:rPr>
              <a:t>）</a:t>
            </a:r>
            <a:r>
              <a:rPr lang="en-US" altLang="zh-CN" sz="2000" dirty="0">
                <a:solidFill>
                  <a:srgbClr val="0000FF"/>
                </a:solidFill>
                <a:latin typeface="Times New Roman" pitchFamily="18" charset="0"/>
              </a:rPr>
              <a:t>;</a:t>
            </a:r>
          </a:p>
          <a:p>
            <a:pPr lvl="1" eaLnBrk="1" hangingPunct="1"/>
            <a:r>
              <a:rPr lang="zh-CN" altLang="en-US" sz="2000" dirty="0">
                <a:latin typeface="Times New Roman" pitchFamily="18" charset="0"/>
              </a:rPr>
              <a:t>若</a:t>
            </a:r>
            <a:r>
              <a:rPr lang="en-US" altLang="zh-CN" sz="2000" dirty="0">
                <a:latin typeface="Times New Roman" pitchFamily="18" charset="0"/>
              </a:rPr>
              <a:t>B ∩ A = Ф</a:t>
            </a:r>
            <a:r>
              <a:rPr lang="zh-CN" altLang="en-US" sz="2000" dirty="0">
                <a:latin typeface="Times New Roman" pitchFamily="18" charset="0"/>
              </a:rPr>
              <a:t>，则称此函数依赖为</a:t>
            </a:r>
            <a:r>
              <a:rPr lang="zh-CN" altLang="en-US" sz="2000" dirty="0">
                <a:solidFill>
                  <a:srgbClr val="0000FF"/>
                </a:solidFill>
                <a:latin typeface="Times New Roman" pitchFamily="18" charset="0"/>
              </a:rPr>
              <a:t>完全非平凡依赖（</a:t>
            </a:r>
            <a:r>
              <a:rPr lang="en-US" altLang="zh-CN" sz="2000" dirty="0">
                <a:solidFill>
                  <a:srgbClr val="0000FF"/>
                </a:solidFill>
                <a:latin typeface="Times New Roman" pitchFamily="18" charset="0"/>
              </a:rPr>
              <a:t>completely</a:t>
            </a:r>
            <a:r>
              <a:rPr lang="en-US" altLang="zh-CN" sz="2000" dirty="0">
                <a:solidFill>
                  <a:schemeClr val="folHlink"/>
                </a:solidFill>
                <a:latin typeface="Times New Roman" pitchFamily="18" charset="0"/>
              </a:rPr>
              <a:t> </a:t>
            </a:r>
            <a:r>
              <a:rPr lang="en-US" altLang="zh-CN" sz="2000" dirty="0">
                <a:solidFill>
                  <a:srgbClr val="0000FF"/>
                </a:solidFill>
                <a:latin typeface="Times New Roman" pitchFamily="18" charset="0"/>
              </a:rPr>
              <a:t>nontrivial dependency</a:t>
            </a:r>
            <a:r>
              <a:rPr lang="zh-CN" altLang="en-US" sz="2000" dirty="0">
                <a:solidFill>
                  <a:srgbClr val="0000FF"/>
                </a:solidFill>
                <a:latin typeface="Times New Roman" pitchFamily="18" charset="0"/>
              </a:rPr>
              <a:t>） 。</a:t>
            </a:r>
            <a:r>
              <a:rPr lang="zh-CN" altLang="en-US" sz="2000" dirty="0">
                <a:latin typeface="Times New Roman" pitchFamily="18" charset="0"/>
              </a:rPr>
              <a:t> </a:t>
            </a:r>
          </a:p>
          <a:p>
            <a:pPr lvl="1" eaLnBrk="1" hangingPunct="1"/>
            <a:r>
              <a:rPr lang="zh-CN" altLang="en-US" sz="2000" dirty="0">
                <a:solidFill>
                  <a:srgbClr val="008000"/>
                </a:solidFill>
              </a:rPr>
              <a:t>例：</a:t>
            </a:r>
            <a:r>
              <a:rPr lang="zh-CN" altLang="en-US" sz="2000" dirty="0"/>
              <a:t>在关系</a:t>
            </a:r>
            <a:r>
              <a:rPr lang="en-US" altLang="zh-CN" sz="2000" dirty="0"/>
              <a:t>SC (</a:t>
            </a:r>
            <a:r>
              <a:rPr lang="en-US" altLang="zh-CN" sz="2000" dirty="0" err="1"/>
              <a:t>Sno</a:t>
            </a:r>
            <a:r>
              <a:rPr lang="en-US" altLang="zh-CN" sz="2000" dirty="0"/>
              <a:t>, </a:t>
            </a:r>
            <a:r>
              <a:rPr lang="en-US" altLang="zh-CN" sz="2000" dirty="0" err="1"/>
              <a:t>Cno</a:t>
            </a:r>
            <a:r>
              <a:rPr lang="en-US" altLang="zh-CN" sz="2000" dirty="0"/>
              <a:t>, Grade)</a:t>
            </a:r>
            <a:r>
              <a:rPr lang="zh-CN" altLang="en-US" sz="2000" dirty="0"/>
              <a:t>中，</a:t>
            </a:r>
          </a:p>
          <a:p>
            <a:pPr lvl="1" eaLnBrk="1" hangingPunct="1">
              <a:buNone/>
            </a:pPr>
            <a:r>
              <a:rPr lang="zh-CN" altLang="en-US" sz="2000" dirty="0"/>
              <a:t>           </a:t>
            </a:r>
            <a:r>
              <a:rPr lang="zh-CN" altLang="en-US" sz="2000" dirty="0">
                <a:solidFill>
                  <a:srgbClr val="0000FF"/>
                </a:solidFill>
                <a:latin typeface="Times New Roman" pitchFamily="18" charset="0"/>
              </a:rPr>
              <a:t>非平凡函数依赖</a:t>
            </a:r>
            <a:r>
              <a:rPr lang="zh-CN" altLang="en-US" sz="2000" dirty="0"/>
              <a:t>： </a:t>
            </a:r>
            <a:r>
              <a:rPr lang="en-US" altLang="zh-CN" sz="2000" dirty="0"/>
              <a:t>(</a:t>
            </a:r>
            <a:r>
              <a:rPr lang="en-US" altLang="zh-CN" sz="2000" dirty="0" err="1"/>
              <a:t>Sno</a:t>
            </a:r>
            <a:r>
              <a:rPr lang="en-US" altLang="zh-CN" sz="2000" dirty="0"/>
              <a:t>, </a:t>
            </a:r>
            <a:r>
              <a:rPr lang="en-US" altLang="zh-CN" sz="2000" dirty="0" err="1"/>
              <a:t>Cno</a:t>
            </a:r>
            <a:r>
              <a:rPr lang="en-US" altLang="zh-CN" sz="2000" dirty="0"/>
              <a:t>) </a:t>
            </a:r>
            <a:r>
              <a:rPr lang="en-US" altLang="zh-CN" sz="2000" dirty="0">
                <a:latin typeface="Times New Roman" pitchFamily="18" charset="0"/>
              </a:rPr>
              <a:t>→ </a:t>
            </a:r>
            <a:r>
              <a:rPr lang="en-US" altLang="zh-CN" sz="2000" dirty="0"/>
              <a:t>Grade </a:t>
            </a:r>
            <a:r>
              <a:rPr lang="zh-CN" altLang="en-US" sz="2000" dirty="0"/>
              <a:t>（也是</a:t>
            </a:r>
            <a:r>
              <a:rPr lang="zh-CN" altLang="en-US" sz="2000" dirty="0">
                <a:solidFill>
                  <a:srgbClr val="0000FF"/>
                </a:solidFill>
                <a:latin typeface="Times New Roman" pitchFamily="18" charset="0"/>
              </a:rPr>
              <a:t>完全非平凡依赖</a:t>
            </a:r>
            <a:r>
              <a:rPr lang="zh-CN" altLang="en-US" sz="2000" dirty="0"/>
              <a:t>）</a:t>
            </a:r>
            <a:endParaRPr lang="en-US" altLang="zh-CN" sz="2000" dirty="0"/>
          </a:p>
          <a:p>
            <a:pPr lvl="1" eaLnBrk="1" hangingPunct="1">
              <a:buNone/>
            </a:pPr>
            <a:r>
              <a:rPr lang="zh-CN" altLang="en-US" sz="2000" dirty="0"/>
              <a:t>           </a:t>
            </a:r>
            <a:r>
              <a:rPr lang="zh-CN" altLang="en-US" sz="2000" dirty="0">
                <a:solidFill>
                  <a:srgbClr val="0000FF"/>
                </a:solidFill>
                <a:latin typeface="Times New Roman" pitchFamily="18" charset="0"/>
              </a:rPr>
              <a:t>非平凡函数依赖</a:t>
            </a:r>
            <a:r>
              <a:rPr lang="zh-CN" altLang="en-US" sz="2000" dirty="0"/>
              <a:t>： </a:t>
            </a:r>
            <a:r>
              <a:rPr lang="en-US" altLang="zh-CN" sz="2000" dirty="0"/>
              <a:t>(</a:t>
            </a:r>
            <a:r>
              <a:rPr lang="en-US" altLang="zh-CN" sz="2000" dirty="0" err="1"/>
              <a:t>Sno</a:t>
            </a:r>
            <a:r>
              <a:rPr lang="en-US" altLang="zh-CN" sz="2000" dirty="0"/>
              <a:t>, </a:t>
            </a:r>
            <a:r>
              <a:rPr lang="en-US" altLang="zh-CN" sz="2000" dirty="0" err="1"/>
              <a:t>Cno</a:t>
            </a:r>
            <a:r>
              <a:rPr lang="en-US" altLang="zh-CN" sz="2000" dirty="0"/>
              <a:t>) </a:t>
            </a:r>
            <a:r>
              <a:rPr lang="en-US" altLang="zh-CN" sz="2000" dirty="0">
                <a:latin typeface="Times New Roman" pitchFamily="18" charset="0"/>
              </a:rPr>
              <a:t>→ </a:t>
            </a:r>
            <a:r>
              <a:rPr lang="en-US" altLang="zh-CN" sz="2000" dirty="0"/>
              <a:t>(</a:t>
            </a:r>
            <a:r>
              <a:rPr lang="en-US" altLang="zh-CN" sz="2000" dirty="0" err="1"/>
              <a:t>Cno</a:t>
            </a:r>
            <a:r>
              <a:rPr lang="en-US" altLang="zh-CN" sz="2000" dirty="0"/>
              <a:t>, Grade)</a:t>
            </a:r>
          </a:p>
          <a:p>
            <a:pPr lvl="1" eaLnBrk="1" hangingPunct="1">
              <a:buNone/>
            </a:pPr>
            <a:r>
              <a:rPr lang="en-US" altLang="zh-CN" sz="2000" dirty="0"/>
              <a:t>           </a:t>
            </a:r>
            <a:r>
              <a:rPr lang="zh-CN" altLang="en-US" sz="2000" dirty="0">
                <a:solidFill>
                  <a:srgbClr val="0000FF"/>
                </a:solidFill>
                <a:latin typeface="Times New Roman" pitchFamily="18" charset="0"/>
              </a:rPr>
              <a:t>平凡函数依赖</a:t>
            </a:r>
            <a:r>
              <a:rPr lang="zh-CN" altLang="en-US" sz="2000" dirty="0"/>
              <a:t>：     </a:t>
            </a:r>
            <a:r>
              <a:rPr lang="en-US" altLang="zh-CN" sz="2000" dirty="0"/>
              <a:t>(</a:t>
            </a:r>
            <a:r>
              <a:rPr lang="en-US" altLang="zh-CN" sz="2000" dirty="0" err="1"/>
              <a:t>Sno</a:t>
            </a:r>
            <a:r>
              <a:rPr lang="en-US" altLang="zh-CN" sz="2000" dirty="0"/>
              <a:t>, </a:t>
            </a:r>
            <a:r>
              <a:rPr lang="en-US" altLang="zh-CN" sz="2000" dirty="0" err="1"/>
              <a:t>Cno</a:t>
            </a:r>
            <a:r>
              <a:rPr lang="en-US" altLang="zh-CN" sz="2000" dirty="0"/>
              <a:t>) </a:t>
            </a:r>
            <a:r>
              <a:rPr lang="en-US" altLang="zh-CN" sz="2000" dirty="0">
                <a:latin typeface="Times New Roman" pitchFamily="18" charset="0"/>
              </a:rPr>
              <a:t>→ </a:t>
            </a:r>
            <a:r>
              <a:rPr lang="en-US" altLang="zh-CN" sz="2000" dirty="0" err="1"/>
              <a:t>Sno</a:t>
            </a:r>
            <a:r>
              <a:rPr lang="en-US" altLang="zh-CN" sz="2000" dirty="0"/>
              <a:t> </a:t>
            </a:r>
          </a:p>
          <a:p>
            <a:pPr lvl="1" eaLnBrk="1" hangingPunct="1">
              <a:buNone/>
            </a:pPr>
            <a:r>
              <a:rPr lang="en-US" altLang="zh-CN" sz="2000" dirty="0"/>
              <a:t>                                         (</a:t>
            </a:r>
            <a:r>
              <a:rPr lang="en-US" altLang="zh-CN" sz="2000" dirty="0" err="1"/>
              <a:t>Sno</a:t>
            </a:r>
            <a:r>
              <a:rPr lang="en-US" altLang="zh-CN" sz="2000" dirty="0"/>
              <a:t>, </a:t>
            </a:r>
            <a:r>
              <a:rPr lang="en-US" altLang="zh-CN" sz="2000" dirty="0" err="1"/>
              <a:t>Cno</a:t>
            </a:r>
            <a:r>
              <a:rPr lang="en-US" altLang="zh-CN" sz="2000" dirty="0"/>
              <a:t>) </a:t>
            </a:r>
            <a:r>
              <a:rPr lang="en-US" altLang="zh-CN" sz="2000" dirty="0">
                <a:latin typeface="Times New Roman" pitchFamily="18" charset="0"/>
              </a:rPr>
              <a:t>→ </a:t>
            </a:r>
            <a:r>
              <a:rPr lang="en-US" altLang="zh-CN" sz="2000" dirty="0" err="1"/>
              <a:t>Cno</a:t>
            </a:r>
            <a:endParaRPr lang="en-US" altLang="zh-CN" sz="2000" dirty="0"/>
          </a:p>
          <a:p>
            <a:pPr lvl="1" eaLnBrk="1" hangingPunct="1">
              <a:buNone/>
            </a:pPr>
            <a:r>
              <a:rPr lang="en-US" altLang="zh-CN" sz="2000" dirty="0"/>
              <a:t>                                          </a:t>
            </a:r>
            <a:r>
              <a:rPr lang="en-US" altLang="zh-CN" sz="2000" dirty="0" err="1"/>
              <a:t>Sno</a:t>
            </a:r>
            <a:r>
              <a:rPr lang="en-US" altLang="zh-CN" sz="2000" dirty="0"/>
              <a:t> </a:t>
            </a:r>
            <a:r>
              <a:rPr lang="en-US" altLang="zh-CN" sz="2000" dirty="0">
                <a:latin typeface="Times New Roman" pitchFamily="18" charset="0"/>
              </a:rPr>
              <a:t>→ </a:t>
            </a:r>
            <a:r>
              <a:rPr lang="en-US" altLang="zh-CN" sz="2000" dirty="0" err="1"/>
              <a:t>Sno</a:t>
            </a:r>
            <a:r>
              <a:rPr lang="en-US" altLang="zh-CN" sz="2000" dirty="0"/>
              <a:t>  </a:t>
            </a:r>
          </a:p>
          <a:p>
            <a:pPr lvl="1" eaLnBrk="1" hangingPunct="1"/>
            <a:r>
              <a:rPr lang="zh-CN" altLang="en-US" sz="2000" dirty="0">
                <a:solidFill>
                  <a:srgbClr val="0000FF"/>
                </a:solidFill>
              </a:rPr>
              <a:t>任一关系模式中，平凡函数依赖都是必然存在的，</a:t>
            </a:r>
            <a:r>
              <a:rPr lang="zh-CN" altLang="en-US" sz="2000" dirty="0"/>
              <a:t>它不反映有意义的数据语义，因此，若不特别声明， </a:t>
            </a:r>
            <a:r>
              <a:rPr lang="zh-CN" altLang="en-US" sz="2000" dirty="0">
                <a:solidFill>
                  <a:srgbClr val="0000FF"/>
                </a:solidFill>
              </a:rPr>
              <a:t>我们总是讨论非平凡函数依赖。</a:t>
            </a:r>
          </a:p>
        </p:txBody>
      </p:sp>
      <p:sp>
        <p:nvSpPr>
          <p:cNvPr id="10" name="灯片编号占位符 5"/>
          <p:cNvSpPr>
            <a:spLocks noGrp="1"/>
          </p:cNvSpPr>
          <p:nvPr>
            <p:ph type="sldNum" sz="quarter" idx="12"/>
          </p:nvPr>
        </p:nvSpPr>
        <p:spPr>
          <a:xfrm>
            <a:off x="8172400" y="6597352"/>
            <a:ext cx="514400" cy="247088"/>
          </a:xfrm>
          <a:noFill/>
        </p:spPr>
        <p:txBody>
          <a:bodyPr/>
          <a:lstStyle/>
          <a:p>
            <a:fld id="{AA8458D9-28F7-49BC-A944-4B76B85A9DAF}" type="slidenum">
              <a:rPr lang="en-US" altLang="zh-CN" smtClean="0"/>
              <a:pPr/>
              <a:t>25</a:t>
            </a:fld>
            <a:endParaRPr lang="en-US" altLang="zh-CN"/>
          </a:p>
        </p:txBody>
      </p:sp>
      <p:sp>
        <p:nvSpPr>
          <p:cNvPr id="11" name="页脚占位符 4"/>
          <p:cNvSpPr>
            <a:spLocks noGrp="1"/>
          </p:cNvSpPr>
          <p:nvPr>
            <p:ph type="ftr" sz="quarter" idx="11"/>
          </p:nvPr>
        </p:nvSpPr>
        <p:spPr>
          <a:xfrm>
            <a:off x="755576" y="6597352"/>
            <a:ext cx="3744416" cy="247088"/>
          </a:xfrm>
          <a:noFill/>
        </p:spPr>
        <p:txBody>
          <a:bodyPr/>
          <a:lstStyle/>
          <a:p>
            <a:r>
              <a:rPr lang="en-US" altLang="zh-CN"/>
              <a:t>《</a:t>
            </a:r>
            <a:r>
              <a:rPr lang="zh-CN" altLang="en-US"/>
              <a:t>数据库系统原理</a:t>
            </a:r>
            <a:r>
              <a:rPr lang="en-US" altLang="zh-CN"/>
              <a:t>》</a:t>
            </a:r>
            <a:r>
              <a:rPr lang="zh-CN" altLang="en-US"/>
              <a:t>第</a:t>
            </a:r>
            <a:r>
              <a:rPr lang="en-US" altLang="zh-CN"/>
              <a:t>10</a:t>
            </a:r>
            <a:r>
              <a:rPr lang="zh-CN" altLang="en-US"/>
              <a:t>章</a:t>
            </a:r>
            <a:r>
              <a:rPr lang="en-US" altLang="zh-CN"/>
              <a:t>—</a:t>
            </a:r>
            <a:r>
              <a:rPr lang="zh-CN" altLang="en-US"/>
              <a:t>数据依赖与关系模式的规范化</a:t>
            </a:r>
            <a:endParaRPr lang="en-US" altLang="zh-CN" dirty="0"/>
          </a:p>
        </p:txBody>
      </p:sp>
      <p:sp>
        <p:nvSpPr>
          <p:cNvPr id="12" name="日期占位符 3"/>
          <p:cNvSpPr>
            <a:spLocks noGrp="1"/>
          </p:cNvSpPr>
          <p:nvPr>
            <p:ph type="dt" sz="quarter" idx="10"/>
          </p:nvPr>
        </p:nvSpPr>
        <p:spPr>
          <a:xfrm>
            <a:off x="4633275" y="6597352"/>
            <a:ext cx="3312368" cy="247088"/>
          </a:xfrm>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2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24">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24">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724">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072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en-US" altLang="zh-CN" sz="3800"/>
              <a:t>10.2.1  </a:t>
            </a:r>
            <a:r>
              <a:rPr lang="zh-CN" altLang="en-US" sz="3800"/>
              <a:t>函数依赖</a:t>
            </a:r>
          </a:p>
        </p:txBody>
      </p:sp>
      <p:sp>
        <p:nvSpPr>
          <p:cNvPr id="31748" name="Rectangle 3"/>
          <p:cNvSpPr>
            <a:spLocks noGrp="1" noChangeArrowheads="1"/>
          </p:cNvSpPr>
          <p:nvPr>
            <p:ph type="body" idx="1"/>
          </p:nvPr>
        </p:nvSpPr>
        <p:spPr>
          <a:xfrm>
            <a:off x="611188" y="1268413"/>
            <a:ext cx="8075612" cy="5184923"/>
          </a:xfrm>
        </p:spPr>
        <p:txBody>
          <a:bodyPr/>
          <a:lstStyle/>
          <a:p>
            <a:pPr eaLnBrk="1" hangingPunct="1"/>
            <a:r>
              <a:rPr lang="zh-CN" altLang="en-US" dirty="0">
                <a:solidFill>
                  <a:schemeClr val="accent2"/>
                </a:solidFill>
                <a:latin typeface="Times New Roman" pitchFamily="18" charset="0"/>
              </a:rPr>
              <a:t>平凡依赖规则（</a:t>
            </a:r>
            <a:r>
              <a:rPr lang="en-US" altLang="zh-CN" dirty="0">
                <a:solidFill>
                  <a:schemeClr val="accent2"/>
                </a:solidFill>
                <a:latin typeface="Times New Roman" pitchFamily="18" charset="0"/>
              </a:rPr>
              <a:t>the trivial-dependency rule</a:t>
            </a:r>
            <a:r>
              <a:rPr lang="zh-CN" altLang="en-US" dirty="0">
                <a:solidFill>
                  <a:schemeClr val="accent2"/>
                </a:solidFill>
                <a:latin typeface="Times New Roman" pitchFamily="18" charset="0"/>
              </a:rPr>
              <a:t>）</a:t>
            </a:r>
            <a:endParaRPr lang="en-US" altLang="zh-CN" dirty="0">
              <a:solidFill>
                <a:schemeClr val="accent2"/>
              </a:solidFill>
              <a:latin typeface="Times New Roman" pitchFamily="18" charset="0"/>
            </a:endParaRPr>
          </a:p>
          <a:p>
            <a:pPr lvl="1" eaLnBrk="1" hangingPunct="1"/>
            <a:r>
              <a:rPr lang="en-US" altLang="zh-CN" dirty="0">
                <a:latin typeface="Times New Roman" pitchFamily="18" charset="0"/>
              </a:rPr>
              <a:t> </a:t>
            </a:r>
            <a:r>
              <a:rPr lang="en-US" altLang="zh-CN" sz="2400" dirty="0">
                <a:latin typeface="Times New Roman" pitchFamily="18" charset="0"/>
              </a:rPr>
              <a:t>A</a:t>
            </a:r>
            <a:r>
              <a:rPr lang="en-US" altLang="zh-CN" sz="2400" dirty="0"/>
              <a:t> </a:t>
            </a:r>
            <a:r>
              <a:rPr lang="en-US" altLang="zh-CN" sz="2400" dirty="0">
                <a:latin typeface="Times New Roman" pitchFamily="18" charset="0"/>
              </a:rPr>
              <a:t>→ B          A</a:t>
            </a:r>
            <a:r>
              <a:rPr lang="en-US" altLang="zh-CN" sz="2400" dirty="0"/>
              <a:t> </a:t>
            </a:r>
            <a:r>
              <a:rPr lang="en-US" altLang="zh-CN" sz="2400" dirty="0">
                <a:latin typeface="Times New Roman" pitchFamily="18" charset="0"/>
              </a:rPr>
              <a:t>→ B – A</a:t>
            </a:r>
            <a:endParaRPr lang="zh-CN" altLang="en-US" dirty="0">
              <a:latin typeface="Times New Roman" pitchFamily="18" charset="0"/>
            </a:endParaRPr>
          </a:p>
          <a:p>
            <a:pPr eaLnBrk="1" hangingPunct="1"/>
            <a:endParaRPr lang="zh-CN" altLang="en-US" dirty="0">
              <a:latin typeface="Times New Roman" pitchFamily="18" charset="0"/>
            </a:endParaRPr>
          </a:p>
          <a:p>
            <a:pPr eaLnBrk="1" hangingPunct="1"/>
            <a:r>
              <a:rPr lang="zh-CN" altLang="en-US" dirty="0">
                <a:solidFill>
                  <a:schemeClr val="accent2"/>
                </a:solidFill>
                <a:latin typeface="Times New Roman" pitchFamily="18" charset="0"/>
              </a:rPr>
              <a:t>定义</a:t>
            </a:r>
            <a:r>
              <a:rPr lang="en-US" altLang="zh-CN" dirty="0">
                <a:solidFill>
                  <a:schemeClr val="accent2"/>
                </a:solidFill>
                <a:latin typeface="Times New Roman" pitchFamily="18" charset="0"/>
              </a:rPr>
              <a:t>: </a:t>
            </a:r>
            <a:r>
              <a:rPr lang="zh-CN" altLang="en-US" dirty="0">
                <a:solidFill>
                  <a:schemeClr val="accent2"/>
                </a:solidFill>
                <a:latin typeface="Times New Roman" pitchFamily="18" charset="0"/>
              </a:rPr>
              <a:t>完全依赖 </a:t>
            </a:r>
            <a:r>
              <a:rPr lang="en-US" altLang="zh-CN" dirty="0">
                <a:solidFill>
                  <a:schemeClr val="accent2"/>
                </a:solidFill>
                <a:latin typeface="Times New Roman" pitchFamily="18" charset="0"/>
              </a:rPr>
              <a:t>/ </a:t>
            </a:r>
            <a:r>
              <a:rPr lang="zh-CN" altLang="en-US" dirty="0">
                <a:solidFill>
                  <a:schemeClr val="accent2"/>
                </a:solidFill>
                <a:latin typeface="Times New Roman" pitchFamily="18" charset="0"/>
              </a:rPr>
              <a:t>部分依赖</a:t>
            </a:r>
          </a:p>
          <a:p>
            <a:pPr lvl="1" eaLnBrk="1" hangingPunct="1">
              <a:lnSpc>
                <a:spcPct val="150000"/>
              </a:lnSpc>
              <a:spcBef>
                <a:spcPts val="0"/>
              </a:spcBef>
            </a:pPr>
            <a:r>
              <a:rPr lang="zh-CN" altLang="en-US" dirty="0">
                <a:latin typeface="Times New Roman" pitchFamily="18" charset="0"/>
              </a:rPr>
              <a:t>设</a:t>
            </a:r>
            <a:r>
              <a:rPr lang="en-US" altLang="zh-CN" dirty="0">
                <a:latin typeface="Times New Roman" pitchFamily="18" charset="0"/>
              </a:rPr>
              <a:t>A</a:t>
            </a:r>
            <a:r>
              <a:rPr lang="zh-CN" altLang="en-US" dirty="0">
                <a:latin typeface="Times New Roman" pitchFamily="18" charset="0"/>
              </a:rPr>
              <a:t>、</a:t>
            </a:r>
            <a:r>
              <a:rPr lang="en-US" altLang="zh-CN" dirty="0">
                <a:latin typeface="Times New Roman" pitchFamily="18" charset="0"/>
              </a:rPr>
              <a:t>B</a:t>
            </a:r>
            <a:r>
              <a:rPr lang="zh-CN" altLang="en-US" dirty="0">
                <a:latin typeface="Times New Roman" pitchFamily="18" charset="0"/>
              </a:rPr>
              <a:t>是某个关系模式的两个不同属性集，</a:t>
            </a:r>
            <a:br>
              <a:rPr lang="en-US" altLang="zh-CN" dirty="0">
                <a:latin typeface="Times New Roman" pitchFamily="18" charset="0"/>
              </a:rPr>
            </a:br>
            <a:r>
              <a:rPr lang="zh-CN" altLang="en-US" dirty="0">
                <a:latin typeface="Times New Roman" pitchFamily="18" charset="0"/>
              </a:rPr>
              <a:t>若有函数依赖</a:t>
            </a:r>
            <a:r>
              <a:rPr lang="en-US" altLang="zh-CN" dirty="0">
                <a:latin typeface="Times New Roman" pitchFamily="18" charset="0"/>
              </a:rPr>
              <a:t>A → B</a:t>
            </a:r>
            <a:r>
              <a:rPr lang="zh-CN" altLang="en-US" dirty="0">
                <a:latin typeface="Times New Roman" pitchFamily="18" charset="0"/>
              </a:rPr>
              <a:t>，且不存在 </a:t>
            </a:r>
            <a:r>
              <a:rPr lang="en-US" altLang="zh-CN" dirty="0">
                <a:latin typeface="Times New Roman" pitchFamily="18" charset="0"/>
              </a:rPr>
              <a:t>C ⸦ A</a:t>
            </a:r>
            <a:r>
              <a:rPr lang="zh-CN" altLang="en-US" dirty="0">
                <a:latin typeface="Times New Roman" pitchFamily="18" charset="0"/>
              </a:rPr>
              <a:t>，使</a:t>
            </a:r>
            <a:r>
              <a:rPr lang="en-US" altLang="zh-CN" dirty="0">
                <a:latin typeface="Times New Roman" pitchFamily="18" charset="0"/>
              </a:rPr>
              <a:t>C → B</a:t>
            </a:r>
            <a:r>
              <a:rPr lang="zh-CN" altLang="en-US" dirty="0">
                <a:latin typeface="Times New Roman" pitchFamily="18" charset="0"/>
              </a:rPr>
              <a:t>，则称依赖</a:t>
            </a:r>
            <a:r>
              <a:rPr lang="en-US" altLang="zh-CN" dirty="0">
                <a:latin typeface="Times New Roman" pitchFamily="18" charset="0"/>
              </a:rPr>
              <a:t>A → B</a:t>
            </a:r>
            <a:r>
              <a:rPr lang="zh-CN" altLang="en-US" dirty="0">
                <a:latin typeface="Times New Roman" pitchFamily="18" charset="0"/>
              </a:rPr>
              <a:t>为</a:t>
            </a:r>
            <a:r>
              <a:rPr lang="zh-CN" altLang="en-US" dirty="0">
                <a:solidFill>
                  <a:srgbClr val="0000FF"/>
                </a:solidFill>
                <a:latin typeface="Times New Roman" pitchFamily="18" charset="0"/>
              </a:rPr>
              <a:t>完全依赖（</a:t>
            </a:r>
            <a:r>
              <a:rPr lang="en-US" altLang="zh-CN" dirty="0">
                <a:solidFill>
                  <a:srgbClr val="0000FF"/>
                </a:solidFill>
                <a:latin typeface="Times New Roman" pitchFamily="18" charset="0"/>
              </a:rPr>
              <a:t>full dependency</a:t>
            </a:r>
            <a:r>
              <a:rPr lang="zh-CN" altLang="en-US" dirty="0">
                <a:solidFill>
                  <a:srgbClr val="0000FF"/>
                </a:solidFill>
                <a:latin typeface="Times New Roman" pitchFamily="18" charset="0"/>
              </a:rPr>
              <a:t>），</a:t>
            </a:r>
            <a:r>
              <a:rPr lang="zh-CN" altLang="en-US" dirty="0">
                <a:latin typeface="Times New Roman" pitchFamily="18" charset="0"/>
              </a:rPr>
              <a:t>记为 </a:t>
            </a:r>
            <a:r>
              <a:rPr lang="en-US" altLang="zh-CN" dirty="0">
                <a:solidFill>
                  <a:srgbClr val="0000FF"/>
                </a:solidFill>
                <a:latin typeface="Times New Roman" pitchFamily="18" charset="0"/>
              </a:rPr>
              <a:t>A →  B</a:t>
            </a:r>
            <a:r>
              <a:rPr lang="zh-CN" altLang="en-US" dirty="0">
                <a:latin typeface="Times New Roman" pitchFamily="18" charset="0"/>
              </a:rPr>
              <a:t>；否则称为</a:t>
            </a:r>
            <a:r>
              <a:rPr lang="zh-CN" altLang="en-US" dirty="0">
                <a:solidFill>
                  <a:srgbClr val="0000FF"/>
                </a:solidFill>
                <a:latin typeface="Times New Roman" pitchFamily="18" charset="0"/>
              </a:rPr>
              <a:t>部分依赖（</a:t>
            </a:r>
            <a:r>
              <a:rPr lang="en-US" altLang="zh-CN" dirty="0">
                <a:solidFill>
                  <a:srgbClr val="0000FF"/>
                </a:solidFill>
                <a:latin typeface="Times New Roman" pitchFamily="18" charset="0"/>
              </a:rPr>
              <a:t>partial dependency</a:t>
            </a:r>
            <a:r>
              <a:rPr lang="zh-CN" altLang="en-US" dirty="0">
                <a:solidFill>
                  <a:srgbClr val="0000FF"/>
                </a:solidFill>
                <a:latin typeface="Times New Roman" pitchFamily="18" charset="0"/>
              </a:rPr>
              <a:t>），</a:t>
            </a:r>
            <a:r>
              <a:rPr lang="zh-CN" altLang="en-US" dirty="0">
                <a:latin typeface="Times New Roman" pitchFamily="18" charset="0"/>
              </a:rPr>
              <a:t>记为 </a:t>
            </a:r>
            <a:r>
              <a:rPr lang="en-US" altLang="zh-CN" dirty="0">
                <a:solidFill>
                  <a:srgbClr val="0000FF"/>
                </a:solidFill>
                <a:latin typeface="Times New Roman" pitchFamily="18" charset="0"/>
              </a:rPr>
              <a:t>A → B</a:t>
            </a:r>
            <a:r>
              <a:rPr lang="zh-CN" altLang="en-US" dirty="0">
                <a:latin typeface="Times New Roman" pitchFamily="18" charset="0"/>
              </a:rPr>
              <a:t>。  </a:t>
            </a:r>
          </a:p>
          <a:p>
            <a:pPr eaLnBrk="1" hangingPunct="1">
              <a:lnSpc>
                <a:spcPct val="110000"/>
              </a:lnSpc>
              <a:spcBef>
                <a:spcPts val="1800"/>
              </a:spcBef>
            </a:pPr>
            <a:r>
              <a:rPr lang="zh-CN" altLang="en-US" sz="2300" b="1" dirty="0">
                <a:solidFill>
                  <a:srgbClr val="008000"/>
                </a:solidFill>
                <a:latin typeface="Times New Roman" pitchFamily="18" charset="0"/>
              </a:rPr>
              <a:t>例</a:t>
            </a:r>
            <a:r>
              <a:rPr lang="en-US" altLang="zh-CN" sz="2300" b="1" dirty="0">
                <a:solidFill>
                  <a:srgbClr val="008000"/>
                </a:solidFill>
                <a:latin typeface="Times New Roman" pitchFamily="18" charset="0"/>
              </a:rPr>
              <a:t>:</a:t>
            </a:r>
            <a:r>
              <a:rPr lang="en-US" altLang="zh-CN" sz="2300" dirty="0">
                <a:latin typeface="Times New Roman" pitchFamily="18" charset="0"/>
              </a:rPr>
              <a:t> </a:t>
            </a:r>
            <a:r>
              <a:rPr lang="zh-CN" altLang="en-US" sz="2300" dirty="0">
                <a:latin typeface="Times New Roman" pitchFamily="18" charset="0"/>
              </a:rPr>
              <a:t>在关系</a:t>
            </a:r>
            <a:r>
              <a:rPr lang="en-US" altLang="zh-CN" sz="2300" dirty="0">
                <a:latin typeface="Times New Roman" pitchFamily="18" charset="0"/>
              </a:rPr>
              <a:t>SC (</a:t>
            </a:r>
            <a:r>
              <a:rPr lang="en-US" altLang="zh-CN" sz="2300" dirty="0" err="1">
                <a:latin typeface="Times New Roman" pitchFamily="18" charset="0"/>
              </a:rPr>
              <a:t>Sno</a:t>
            </a:r>
            <a:r>
              <a:rPr lang="en-US" altLang="zh-CN" sz="2300" dirty="0">
                <a:latin typeface="Times New Roman" pitchFamily="18" charset="0"/>
              </a:rPr>
              <a:t>, </a:t>
            </a:r>
            <a:r>
              <a:rPr lang="en-US" altLang="zh-CN" sz="2300" dirty="0" err="1">
                <a:latin typeface="Times New Roman" pitchFamily="18" charset="0"/>
              </a:rPr>
              <a:t>Cno</a:t>
            </a:r>
            <a:r>
              <a:rPr lang="en-US" altLang="zh-CN" sz="2300" dirty="0">
                <a:latin typeface="Times New Roman" pitchFamily="18" charset="0"/>
              </a:rPr>
              <a:t>, Grade)</a:t>
            </a:r>
            <a:r>
              <a:rPr lang="zh-CN" altLang="en-US" sz="2300" dirty="0">
                <a:latin typeface="Times New Roman" pitchFamily="18" charset="0"/>
              </a:rPr>
              <a:t>中，由于：</a:t>
            </a:r>
            <a:r>
              <a:rPr lang="en-US" altLang="zh-CN" sz="2300" dirty="0" err="1">
                <a:latin typeface="Times New Roman" pitchFamily="18" charset="0"/>
              </a:rPr>
              <a:t>Sno</a:t>
            </a:r>
            <a:r>
              <a:rPr lang="en-US" altLang="zh-CN" sz="2300" dirty="0">
                <a:latin typeface="Times New Roman" pitchFamily="18" charset="0"/>
              </a:rPr>
              <a:t> </a:t>
            </a:r>
            <a:r>
              <a:rPr lang="en-US" altLang="zh-CN" sz="2400" dirty="0">
                <a:latin typeface="Times New Roman" pitchFamily="18" charset="0"/>
              </a:rPr>
              <a:t>→ </a:t>
            </a:r>
            <a:r>
              <a:rPr lang="en-US" altLang="zh-CN" sz="2300" dirty="0">
                <a:latin typeface="Times New Roman" pitchFamily="18" charset="0"/>
              </a:rPr>
              <a:t>Grade</a:t>
            </a:r>
            <a:r>
              <a:rPr lang="zh-CN" altLang="en-US" sz="2300" dirty="0">
                <a:latin typeface="Times New Roman" pitchFamily="18" charset="0"/>
              </a:rPr>
              <a:t>， </a:t>
            </a:r>
            <a:r>
              <a:rPr lang="en-US" altLang="zh-CN" sz="2300" dirty="0" err="1">
                <a:latin typeface="Times New Roman" pitchFamily="18" charset="0"/>
              </a:rPr>
              <a:t>Cno</a:t>
            </a:r>
            <a:r>
              <a:rPr lang="en-US" altLang="zh-CN" sz="2300" dirty="0">
                <a:latin typeface="Times New Roman" pitchFamily="18" charset="0"/>
              </a:rPr>
              <a:t> </a:t>
            </a:r>
            <a:r>
              <a:rPr lang="en-US" altLang="zh-CN" sz="2400" dirty="0">
                <a:latin typeface="Times New Roman" pitchFamily="18" charset="0"/>
              </a:rPr>
              <a:t>→ </a:t>
            </a:r>
            <a:r>
              <a:rPr lang="en-US" altLang="zh-CN" sz="2300" dirty="0">
                <a:latin typeface="Times New Roman" pitchFamily="18" charset="0"/>
              </a:rPr>
              <a:t>Grade</a:t>
            </a:r>
            <a:r>
              <a:rPr lang="zh-CN" altLang="en-US" sz="2300" dirty="0">
                <a:latin typeface="Times New Roman" pitchFamily="18" charset="0"/>
              </a:rPr>
              <a:t>，因此：</a:t>
            </a:r>
            <a:r>
              <a:rPr lang="en-US" altLang="zh-CN" sz="2300" dirty="0">
                <a:latin typeface="Times New Roman" pitchFamily="18" charset="0"/>
              </a:rPr>
              <a:t>(</a:t>
            </a:r>
            <a:r>
              <a:rPr lang="en-US" altLang="zh-CN" sz="2300" dirty="0" err="1">
                <a:latin typeface="Times New Roman" pitchFamily="18" charset="0"/>
              </a:rPr>
              <a:t>Sno</a:t>
            </a:r>
            <a:r>
              <a:rPr lang="en-US" altLang="zh-CN" sz="2300" dirty="0">
                <a:latin typeface="Times New Roman" pitchFamily="18" charset="0"/>
              </a:rPr>
              <a:t>, </a:t>
            </a:r>
            <a:r>
              <a:rPr lang="en-US" altLang="zh-CN" sz="2300" dirty="0" err="1">
                <a:latin typeface="Times New Roman" pitchFamily="18" charset="0"/>
              </a:rPr>
              <a:t>Cno</a:t>
            </a:r>
            <a:r>
              <a:rPr lang="en-US" altLang="zh-CN" sz="2300" dirty="0">
                <a:latin typeface="Times New Roman" pitchFamily="18" charset="0"/>
              </a:rPr>
              <a:t>)</a:t>
            </a:r>
            <a:r>
              <a:rPr lang="en-US" altLang="zh-CN" sz="2400" dirty="0">
                <a:latin typeface="Times New Roman" pitchFamily="18" charset="0"/>
              </a:rPr>
              <a:t> →</a:t>
            </a:r>
            <a:r>
              <a:rPr lang="en-US" altLang="zh-CN" sz="2300" dirty="0">
                <a:latin typeface="Times New Roman" pitchFamily="18" charset="0"/>
              </a:rPr>
              <a:t> Grade</a:t>
            </a:r>
            <a:endParaRPr lang="zh-CN" altLang="en-US" sz="2500" dirty="0">
              <a:latin typeface="Times New Roman" pitchFamily="18" charset="0"/>
            </a:endParaRPr>
          </a:p>
        </p:txBody>
      </p:sp>
      <p:sp>
        <p:nvSpPr>
          <p:cNvPr id="31762" name="Rectangle 7"/>
          <p:cNvSpPr>
            <a:spLocks noChangeArrowheads="1"/>
          </p:cNvSpPr>
          <p:nvPr/>
        </p:nvSpPr>
        <p:spPr bwMode="auto">
          <a:xfrm>
            <a:off x="7738057" y="4105832"/>
            <a:ext cx="287338" cy="366712"/>
          </a:xfrm>
          <a:prstGeom prst="rect">
            <a:avLst/>
          </a:prstGeom>
          <a:noFill/>
          <a:ln w="9525">
            <a:noFill/>
            <a:miter lim="800000"/>
            <a:headEnd/>
            <a:tailEnd/>
          </a:ln>
        </p:spPr>
        <p:txBody>
          <a:bodyPr>
            <a:spAutoFit/>
          </a:bodyPr>
          <a:lstStyle/>
          <a:p>
            <a:r>
              <a:rPr lang="en-US" altLang="zh-CN" b="1" dirty="0">
                <a:solidFill>
                  <a:srgbClr val="0000FF"/>
                </a:solidFill>
                <a:latin typeface="Tahoma" pitchFamily="34" charset="0"/>
              </a:rPr>
              <a:t>f</a:t>
            </a:r>
          </a:p>
        </p:txBody>
      </p:sp>
      <p:sp>
        <p:nvSpPr>
          <p:cNvPr id="31760" name="Rectangle 10"/>
          <p:cNvSpPr>
            <a:spLocks noChangeArrowheads="1"/>
          </p:cNvSpPr>
          <p:nvPr/>
        </p:nvSpPr>
        <p:spPr bwMode="auto">
          <a:xfrm>
            <a:off x="7524328" y="4594522"/>
            <a:ext cx="294187" cy="274638"/>
          </a:xfrm>
          <a:prstGeom prst="rect">
            <a:avLst/>
          </a:prstGeom>
          <a:noFill/>
          <a:ln w="9525">
            <a:noFill/>
            <a:miter lim="800000"/>
            <a:headEnd/>
            <a:tailEnd/>
          </a:ln>
        </p:spPr>
        <p:txBody>
          <a:bodyPr wrap="square" lIns="0" tIns="0" rIns="0" bIns="0" anchor="ctr" anchorCtr="1">
            <a:spAutoFit/>
          </a:bodyPr>
          <a:lstStyle/>
          <a:p>
            <a:r>
              <a:rPr lang="en-US" altLang="zh-CN" b="1" dirty="0">
                <a:solidFill>
                  <a:srgbClr val="0000FF"/>
                </a:solidFill>
                <a:latin typeface="Tahoma" pitchFamily="34" charset="0"/>
              </a:rPr>
              <a:t>p</a:t>
            </a:r>
          </a:p>
        </p:txBody>
      </p:sp>
      <p:grpSp>
        <p:nvGrpSpPr>
          <p:cNvPr id="8" name="组合 7"/>
          <p:cNvGrpSpPr/>
          <p:nvPr/>
        </p:nvGrpSpPr>
        <p:grpSpPr>
          <a:xfrm>
            <a:off x="1691234" y="5445224"/>
            <a:ext cx="5454104" cy="629668"/>
            <a:chOff x="1691234" y="5445224"/>
            <a:chExt cx="5454104" cy="629668"/>
          </a:xfrm>
        </p:grpSpPr>
        <p:sp>
          <p:nvSpPr>
            <p:cNvPr id="31753" name="Line 13"/>
            <p:cNvSpPr>
              <a:spLocks noChangeShapeType="1"/>
            </p:cNvSpPr>
            <p:nvPr/>
          </p:nvSpPr>
          <p:spPr bwMode="auto">
            <a:xfrm>
              <a:off x="7000875" y="5445224"/>
              <a:ext cx="144463" cy="215900"/>
            </a:xfrm>
            <a:prstGeom prst="line">
              <a:avLst/>
            </a:prstGeom>
            <a:noFill/>
            <a:ln w="25400">
              <a:solidFill>
                <a:schemeClr val="tx1"/>
              </a:solidFill>
              <a:round/>
              <a:headEnd/>
              <a:tailEnd/>
            </a:ln>
          </p:spPr>
          <p:txBody>
            <a:bodyPr/>
            <a:lstStyle/>
            <a:p>
              <a:endParaRPr lang="zh-CN" altLang="en-US"/>
            </a:p>
          </p:txBody>
        </p:sp>
        <p:sp>
          <p:nvSpPr>
            <p:cNvPr id="31754" name="Line 14"/>
            <p:cNvSpPr>
              <a:spLocks noChangeShapeType="1"/>
            </p:cNvSpPr>
            <p:nvPr/>
          </p:nvSpPr>
          <p:spPr bwMode="auto">
            <a:xfrm>
              <a:off x="1691234" y="5858992"/>
              <a:ext cx="144462" cy="215900"/>
            </a:xfrm>
            <a:prstGeom prst="line">
              <a:avLst/>
            </a:prstGeom>
            <a:noFill/>
            <a:ln w="25400">
              <a:solidFill>
                <a:schemeClr val="tx1"/>
              </a:solidFill>
              <a:round/>
              <a:headEnd/>
              <a:tailEnd/>
            </a:ln>
          </p:spPr>
          <p:txBody>
            <a:bodyPr/>
            <a:lstStyle/>
            <a:p>
              <a:endParaRPr lang="zh-CN" altLang="en-US"/>
            </a:p>
          </p:txBody>
        </p:sp>
        <p:sp>
          <p:nvSpPr>
            <p:cNvPr id="31758" name="Rectangle 16"/>
            <p:cNvSpPr>
              <a:spLocks noChangeArrowheads="1"/>
            </p:cNvSpPr>
            <p:nvPr/>
          </p:nvSpPr>
          <p:spPr bwMode="auto">
            <a:xfrm>
              <a:off x="5220072" y="5671595"/>
              <a:ext cx="287338" cy="366713"/>
            </a:xfrm>
            <a:prstGeom prst="rect">
              <a:avLst/>
            </a:prstGeom>
            <a:noFill/>
            <a:ln w="9525">
              <a:noFill/>
              <a:miter lim="800000"/>
              <a:headEnd/>
              <a:tailEnd/>
            </a:ln>
          </p:spPr>
          <p:txBody>
            <a:bodyPr>
              <a:spAutoFit/>
            </a:bodyPr>
            <a:lstStyle/>
            <a:p>
              <a:r>
                <a:rPr lang="en-US" altLang="zh-CN" b="1" dirty="0">
                  <a:latin typeface="Tahoma" pitchFamily="34" charset="0"/>
                </a:rPr>
                <a:t>f</a:t>
              </a:r>
            </a:p>
          </p:txBody>
        </p:sp>
      </p:grpSp>
      <p:sp>
        <p:nvSpPr>
          <p:cNvPr id="20" name="灯片编号占位符 5"/>
          <p:cNvSpPr>
            <a:spLocks noGrp="1"/>
          </p:cNvSpPr>
          <p:nvPr>
            <p:ph type="sldNum" sz="quarter" idx="12"/>
          </p:nvPr>
        </p:nvSpPr>
        <p:spPr>
          <a:xfrm>
            <a:off x="8172400" y="6597352"/>
            <a:ext cx="514400" cy="247088"/>
          </a:xfrm>
          <a:noFill/>
        </p:spPr>
        <p:txBody>
          <a:bodyPr/>
          <a:lstStyle/>
          <a:p>
            <a:fld id="{AA8458D9-28F7-49BC-A944-4B76B85A9DAF}" type="slidenum">
              <a:rPr lang="en-US" altLang="zh-CN" smtClean="0"/>
              <a:pPr/>
              <a:t>26</a:t>
            </a:fld>
            <a:endParaRPr lang="en-US" altLang="zh-CN"/>
          </a:p>
        </p:txBody>
      </p:sp>
      <p:sp>
        <p:nvSpPr>
          <p:cNvPr id="21" name="页脚占位符 4"/>
          <p:cNvSpPr>
            <a:spLocks noGrp="1"/>
          </p:cNvSpPr>
          <p:nvPr>
            <p:ph type="ftr" sz="quarter" idx="11"/>
          </p:nvPr>
        </p:nvSpPr>
        <p:spPr>
          <a:xfrm>
            <a:off x="755576" y="6597352"/>
            <a:ext cx="3744416" cy="247088"/>
          </a:xfrm>
          <a:noFill/>
        </p:spPr>
        <p:txBody>
          <a:bodyPr/>
          <a:lstStyle/>
          <a:p>
            <a:r>
              <a:rPr lang="en-US" altLang="zh-CN"/>
              <a:t>《</a:t>
            </a:r>
            <a:r>
              <a:rPr lang="zh-CN" altLang="en-US"/>
              <a:t>数据库系统原理</a:t>
            </a:r>
            <a:r>
              <a:rPr lang="en-US" altLang="zh-CN"/>
              <a:t>》</a:t>
            </a:r>
            <a:r>
              <a:rPr lang="zh-CN" altLang="en-US"/>
              <a:t>第</a:t>
            </a:r>
            <a:r>
              <a:rPr lang="en-US" altLang="zh-CN"/>
              <a:t>10</a:t>
            </a:r>
            <a:r>
              <a:rPr lang="zh-CN" altLang="en-US"/>
              <a:t>章</a:t>
            </a:r>
            <a:r>
              <a:rPr lang="en-US" altLang="zh-CN"/>
              <a:t>—</a:t>
            </a:r>
            <a:r>
              <a:rPr lang="zh-CN" altLang="en-US"/>
              <a:t>数据依赖与关系模式的规范化</a:t>
            </a:r>
            <a:endParaRPr lang="en-US" altLang="zh-CN" dirty="0"/>
          </a:p>
        </p:txBody>
      </p:sp>
      <p:sp>
        <p:nvSpPr>
          <p:cNvPr id="22" name="日期占位符 3"/>
          <p:cNvSpPr>
            <a:spLocks noGrp="1"/>
          </p:cNvSpPr>
          <p:nvPr>
            <p:ph type="dt" sz="quarter" idx="10"/>
          </p:nvPr>
        </p:nvSpPr>
        <p:spPr>
          <a:xfrm>
            <a:off x="4633275" y="6597352"/>
            <a:ext cx="3312368" cy="247088"/>
          </a:xfrm>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23" name="AutoShape 4"/>
          <p:cNvSpPr>
            <a:spLocks noChangeArrowheads="1"/>
          </p:cNvSpPr>
          <p:nvPr/>
        </p:nvSpPr>
        <p:spPr bwMode="auto">
          <a:xfrm>
            <a:off x="2569865" y="1897782"/>
            <a:ext cx="504825" cy="169862"/>
          </a:xfrm>
          <a:prstGeom prst="leftRightArrow">
            <a:avLst>
              <a:gd name="adj1" fmla="val 50000"/>
              <a:gd name="adj2" fmla="val 59439"/>
            </a:avLst>
          </a:prstGeom>
          <a:solidFill>
            <a:srgbClr val="FFFFFF"/>
          </a:solidFill>
          <a:ln w="28575">
            <a:solidFill>
              <a:schemeClr val="tx2"/>
            </a:solidFill>
            <a:miter lim="800000"/>
            <a:headEnd/>
            <a:tailEnd/>
          </a:ln>
        </p:spPr>
        <p:txBody>
          <a:bodyPr/>
          <a:lstStyle/>
          <a:p>
            <a:endParaRPr lang="zh-CN" altLang="en-US"/>
          </a:p>
        </p:txBody>
      </p:sp>
      <p:grpSp>
        <p:nvGrpSpPr>
          <p:cNvPr id="13" name="组合 12"/>
          <p:cNvGrpSpPr/>
          <p:nvPr/>
        </p:nvGrpSpPr>
        <p:grpSpPr>
          <a:xfrm>
            <a:off x="7338303" y="1412776"/>
            <a:ext cx="1229990" cy="2016372"/>
            <a:chOff x="7091709" y="4068128"/>
            <a:chExt cx="1229990" cy="2016372"/>
          </a:xfrm>
        </p:grpSpPr>
        <p:sp>
          <p:nvSpPr>
            <p:cNvPr id="14" name="矩形 13"/>
            <p:cNvSpPr/>
            <p:nvPr/>
          </p:nvSpPr>
          <p:spPr>
            <a:xfrm>
              <a:off x="7555299" y="4068128"/>
              <a:ext cx="351378" cy="369332"/>
            </a:xfrm>
            <a:prstGeom prst="rect">
              <a:avLst/>
            </a:prstGeom>
          </p:spPr>
          <p:txBody>
            <a:bodyPr wrap="none">
              <a:spAutoFit/>
            </a:bodyPr>
            <a:lstStyle/>
            <a:p>
              <a:r>
                <a:rPr lang="en-US" altLang="zh-CN" b="1" dirty="0">
                  <a:solidFill>
                    <a:srgbClr val="FF0000"/>
                  </a:solidFill>
                  <a:latin typeface="Times New Roman" panose="02020603050405020304" pitchFamily="18" charset="0"/>
                  <a:ea typeface="黑体" pitchFamily="2" charset="-122"/>
                  <a:cs typeface="Times New Roman" panose="02020603050405020304" pitchFamily="18" charset="0"/>
                </a:rPr>
                <a:t>A</a:t>
              </a:r>
              <a:endParaRPr lang="zh-CN" altLang="en-US" dirty="0">
                <a:solidFill>
                  <a:srgbClr val="FF0000"/>
                </a:solidFill>
              </a:endParaRPr>
            </a:p>
          </p:txBody>
        </p:sp>
        <p:sp>
          <p:nvSpPr>
            <p:cNvPr id="15" name="矩形 14"/>
            <p:cNvSpPr/>
            <p:nvPr/>
          </p:nvSpPr>
          <p:spPr>
            <a:xfrm>
              <a:off x="7555299" y="5715168"/>
              <a:ext cx="338554" cy="369332"/>
            </a:xfrm>
            <a:prstGeom prst="rect">
              <a:avLst/>
            </a:prstGeom>
          </p:spPr>
          <p:txBody>
            <a:bodyPr wrap="none">
              <a:spAutoFit/>
            </a:bodyPr>
            <a:lstStyle/>
            <a:p>
              <a:r>
                <a:rPr lang="en-US" altLang="zh-CN" b="1" dirty="0">
                  <a:solidFill>
                    <a:srgbClr val="0000CC"/>
                  </a:solidFill>
                  <a:latin typeface="Times New Roman" panose="02020603050405020304" pitchFamily="18" charset="0"/>
                  <a:ea typeface="黑体" pitchFamily="2" charset="-122"/>
                  <a:cs typeface="Times New Roman" panose="02020603050405020304" pitchFamily="18" charset="0"/>
                </a:rPr>
                <a:t>B</a:t>
              </a:r>
              <a:endParaRPr lang="zh-CN" altLang="en-US" dirty="0">
                <a:solidFill>
                  <a:srgbClr val="0000CC"/>
                </a:solidFill>
              </a:endParaRPr>
            </a:p>
          </p:txBody>
        </p:sp>
        <p:sp>
          <p:nvSpPr>
            <p:cNvPr id="16" name="椭圆 15"/>
            <p:cNvSpPr/>
            <p:nvPr/>
          </p:nvSpPr>
          <p:spPr>
            <a:xfrm>
              <a:off x="7091709" y="4950809"/>
              <a:ext cx="1229990" cy="775755"/>
            </a:xfrm>
            <a:prstGeom prst="ellipse">
              <a:avLst/>
            </a:prstGeom>
            <a:solidFill>
              <a:srgbClr val="6699FF">
                <a:alpha val="49804"/>
              </a:srgbClr>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dirty="0">
                <a:solidFill>
                  <a:schemeClr val="tx1"/>
                </a:solidFill>
                <a:latin typeface="Times New Roman" panose="02020603050405020304" pitchFamily="18" charset="0"/>
                <a:cs typeface="Times New Roman" panose="02020603050405020304" pitchFamily="18" charset="0"/>
              </a:endParaRPr>
            </a:p>
            <a:p>
              <a:pPr algn="ctr">
                <a:defRPr/>
              </a:pPr>
              <a:endParaRPr lang="zh-CN" altLang="en-US" b="1" dirty="0">
                <a:solidFill>
                  <a:schemeClr val="tx1"/>
                </a:solidFill>
                <a:latin typeface="Times New Roman" panose="02020603050405020304" pitchFamily="18" charset="0"/>
                <a:cs typeface="Times New Roman" panose="02020603050405020304" pitchFamily="18" charset="0"/>
              </a:endParaRPr>
            </a:p>
          </p:txBody>
        </p:sp>
        <p:sp>
          <p:nvSpPr>
            <p:cNvPr id="17" name="椭圆 16"/>
            <p:cNvSpPr/>
            <p:nvPr/>
          </p:nvSpPr>
          <p:spPr>
            <a:xfrm>
              <a:off x="7091709" y="4437113"/>
              <a:ext cx="1214438" cy="729402"/>
            </a:xfrm>
            <a:prstGeom prst="ellipse">
              <a:avLst/>
            </a:prstGeom>
            <a:solidFill>
              <a:schemeClr val="bg2">
                <a:lumMod val="10000"/>
                <a:lumOff val="90000"/>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b="1" dirty="0">
                <a:solidFill>
                  <a:schemeClr val="tx1"/>
                </a:solidFill>
                <a:latin typeface="Times New Roman" panose="02020603050405020304" pitchFamily="18" charset="0"/>
                <a:cs typeface="Times New Roman" panose="02020603050405020304" pitchFamily="18" charset="0"/>
              </a:endParaRPr>
            </a:p>
          </p:txBody>
        </p:sp>
        <p:sp>
          <p:nvSpPr>
            <p:cNvPr id="19" name="矩形 18"/>
            <p:cNvSpPr/>
            <p:nvPr/>
          </p:nvSpPr>
          <p:spPr>
            <a:xfrm>
              <a:off x="7361303" y="5253504"/>
              <a:ext cx="739370" cy="369332"/>
            </a:xfrm>
            <a:prstGeom prst="rect">
              <a:avLst/>
            </a:prstGeom>
          </p:spPr>
          <p:txBody>
            <a:bodyPr wrap="none">
              <a:spAutoFit/>
            </a:bodyPr>
            <a:lstStyle/>
            <a:p>
              <a:pPr algn="ctr">
                <a:defRPr/>
              </a:pPr>
              <a:r>
                <a:rPr lang="en-US" altLang="zh-CN" b="1" dirty="0">
                  <a:solidFill>
                    <a:srgbClr val="0000CC"/>
                  </a:solidFill>
                  <a:latin typeface="Times New Roman" panose="02020603050405020304" pitchFamily="18" charset="0"/>
                  <a:cs typeface="Times New Roman" panose="02020603050405020304" pitchFamily="18" charset="0"/>
                </a:rPr>
                <a:t>B </a:t>
              </a:r>
              <a:r>
                <a:rPr lang="en-US" altLang="zh-CN" b="1" dirty="0">
                  <a:latin typeface="Times New Roman" panose="02020603050405020304" pitchFamily="18" charset="0"/>
                  <a:ea typeface="黑体" pitchFamily="2" charset="-122"/>
                  <a:cs typeface="Times New Roman" panose="02020603050405020304" pitchFamily="18" charset="0"/>
                </a:rPr>
                <a:t>− </a:t>
              </a:r>
              <a:r>
                <a:rPr lang="en-US" altLang="zh-CN" b="1" dirty="0">
                  <a:solidFill>
                    <a:srgbClr val="FF0000"/>
                  </a:solidFill>
                  <a:latin typeface="Times New Roman" panose="02020603050405020304" pitchFamily="18" charset="0"/>
                  <a:cs typeface="Times New Roman" panose="02020603050405020304" pitchFamily="18" charset="0"/>
                </a:rPr>
                <a:t>A</a:t>
              </a:r>
              <a:endParaRPr lang="en-US" altLang="zh-CN" b="1" dirty="0">
                <a:solidFill>
                  <a:srgbClr val="0000CC"/>
                </a:solidFill>
                <a:latin typeface="Times New Roman" panose="02020603050405020304" pitchFamily="18" charset="0"/>
                <a:cs typeface="Times New Roman" panose="02020603050405020304" pitchFamily="18" charset="0"/>
              </a:endParaRPr>
            </a:p>
          </p:txBody>
        </p:sp>
      </p:grpSp>
      <p:cxnSp>
        <p:nvCxnSpPr>
          <p:cNvPr id="6" name="曲线连接符 5"/>
          <p:cNvCxnSpPr>
            <a:stCxn id="17" idx="2"/>
            <a:endCxn id="16" idx="2"/>
          </p:cNvCxnSpPr>
          <p:nvPr/>
        </p:nvCxnSpPr>
        <p:spPr>
          <a:xfrm rot="10800000" flipV="1">
            <a:off x="7338303" y="2146461"/>
            <a:ext cx="12700" cy="536873"/>
          </a:xfrm>
          <a:prstGeom prst="curvedConnector3">
            <a:avLst>
              <a:gd name="adj1" fmla="val 1800000"/>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8">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6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76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174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2" grpId="0"/>
      <p:bldP spid="3176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en-US" altLang="zh-CN" sz="3800"/>
              <a:t>10.2.1  </a:t>
            </a:r>
            <a:r>
              <a:rPr lang="zh-CN" altLang="en-US" sz="3800"/>
              <a:t>函数依赖</a:t>
            </a:r>
          </a:p>
        </p:txBody>
      </p:sp>
      <p:sp>
        <p:nvSpPr>
          <p:cNvPr id="32772" name="Rectangle 3"/>
          <p:cNvSpPr>
            <a:spLocks noGrp="1" noChangeArrowheads="1"/>
          </p:cNvSpPr>
          <p:nvPr>
            <p:ph type="body" idx="1"/>
          </p:nvPr>
        </p:nvSpPr>
        <p:spPr/>
        <p:txBody>
          <a:bodyPr/>
          <a:lstStyle/>
          <a:p>
            <a:pPr eaLnBrk="1" hangingPunct="1"/>
            <a:r>
              <a:rPr lang="zh-CN" altLang="en-US" dirty="0">
                <a:solidFill>
                  <a:schemeClr val="accent2"/>
                </a:solidFill>
                <a:latin typeface="Times New Roman" pitchFamily="18" charset="0"/>
              </a:rPr>
              <a:t>定义：传递依赖（</a:t>
            </a:r>
            <a:r>
              <a:rPr lang="en-US" altLang="zh-CN" dirty="0">
                <a:solidFill>
                  <a:schemeClr val="accent2"/>
                </a:solidFill>
                <a:latin typeface="Times New Roman" pitchFamily="18" charset="0"/>
              </a:rPr>
              <a:t>transitive dependency</a:t>
            </a:r>
            <a:r>
              <a:rPr lang="zh-CN" altLang="en-US" dirty="0">
                <a:solidFill>
                  <a:schemeClr val="accent2"/>
                </a:solidFill>
                <a:latin typeface="Times New Roman" pitchFamily="18" charset="0"/>
              </a:rPr>
              <a:t>）</a:t>
            </a:r>
          </a:p>
          <a:p>
            <a:pPr lvl="1" eaLnBrk="1" hangingPunct="1"/>
            <a:r>
              <a:rPr lang="en-US" altLang="zh-CN" dirty="0">
                <a:latin typeface="Times New Roman" pitchFamily="18" charset="0"/>
              </a:rPr>
              <a:t>A, B, C</a:t>
            </a:r>
            <a:r>
              <a:rPr lang="zh-CN" altLang="en-US" dirty="0">
                <a:latin typeface="Times New Roman" pitchFamily="18" charset="0"/>
              </a:rPr>
              <a:t>是某关系模式的三个不同属性集，若有：</a:t>
            </a:r>
            <a:r>
              <a:rPr lang="en-US" altLang="zh-CN" dirty="0">
                <a:latin typeface="Times New Roman" pitchFamily="18" charset="0"/>
              </a:rPr>
              <a:t>A</a:t>
            </a:r>
            <a:r>
              <a:rPr lang="en-US" altLang="zh-CN" sz="2000" dirty="0">
                <a:latin typeface="Times New Roman" pitchFamily="18" charset="0"/>
              </a:rPr>
              <a:t> → </a:t>
            </a:r>
            <a:r>
              <a:rPr lang="en-US" altLang="zh-CN" dirty="0">
                <a:latin typeface="Times New Roman" pitchFamily="18" charset="0"/>
                <a:sym typeface="Wingdings" pitchFamily="2" charset="2"/>
              </a:rPr>
              <a:t>B, </a:t>
            </a:r>
            <a:br>
              <a:rPr lang="en-US" altLang="zh-CN" dirty="0">
                <a:latin typeface="Times New Roman" pitchFamily="18" charset="0"/>
                <a:sym typeface="Wingdings" pitchFamily="2" charset="2"/>
              </a:rPr>
            </a:br>
            <a:r>
              <a:rPr lang="en-US" altLang="zh-CN" dirty="0">
                <a:latin typeface="Times New Roman" pitchFamily="18" charset="0"/>
                <a:sym typeface="Wingdings" pitchFamily="2" charset="2"/>
              </a:rPr>
              <a:t>B</a:t>
            </a:r>
            <a:r>
              <a:rPr lang="en-US" altLang="zh-CN" sz="2000" dirty="0">
                <a:latin typeface="Times New Roman" pitchFamily="18" charset="0"/>
              </a:rPr>
              <a:t> → </a:t>
            </a:r>
            <a:r>
              <a:rPr lang="en-US" altLang="zh-CN" dirty="0">
                <a:latin typeface="Times New Roman" pitchFamily="18" charset="0"/>
                <a:sym typeface="Wingdings" pitchFamily="2" charset="2"/>
              </a:rPr>
              <a:t>A,  B</a:t>
            </a:r>
            <a:r>
              <a:rPr lang="en-US" altLang="zh-CN" sz="2000" dirty="0">
                <a:latin typeface="Times New Roman" pitchFamily="18" charset="0"/>
              </a:rPr>
              <a:t> → </a:t>
            </a:r>
            <a:r>
              <a:rPr lang="en-US" altLang="zh-CN" dirty="0">
                <a:latin typeface="Times New Roman" pitchFamily="18" charset="0"/>
                <a:sym typeface="Wingdings" pitchFamily="2" charset="2"/>
              </a:rPr>
              <a:t>C, </a:t>
            </a:r>
            <a:r>
              <a:rPr lang="zh-CN" altLang="en-US" dirty="0">
                <a:latin typeface="Times New Roman" pitchFamily="18" charset="0"/>
                <a:sym typeface="Wingdings" pitchFamily="2" charset="2"/>
              </a:rPr>
              <a:t>则称</a:t>
            </a:r>
            <a:r>
              <a:rPr lang="en-US" altLang="zh-CN" dirty="0">
                <a:latin typeface="Times New Roman" pitchFamily="18" charset="0"/>
                <a:sym typeface="Wingdings" pitchFamily="2" charset="2"/>
              </a:rPr>
              <a:t>C</a:t>
            </a:r>
            <a:r>
              <a:rPr lang="zh-CN" altLang="en-US" dirty="0">
                <a:latin typeface="Times New Roman" pitchFamily="18" charset="0"/>
                <a:sym typeface="Wingdings" pitchFamily="2" charset="2"/>
              </a:rPr>
              <a:t>传递函数依赖于</a:t>
            </a:r>
            <a:r>
              <a:rPr lang="en-US" altLang="zh-CN" dirty="0">
                <a:latin typeface="Times New Roman" pitchFamily="18" charset="0"/>
                <a:sym typeface="Wingdings" pitchFamily="2" charset="2"/>
              </a:rPr>
              <a:t>A, </a:t>
            </a:r>
            <a:r>
              <a:rPr lang="zh-CN" altLang="en-US" dirty="0">
                <a:latin typeface="Times New Roman" pitchFamily="18" charset="0"/>
                <a:sym typeface="Wingdings" pitchFamily="2" charset="2"/>
              </a:rPr>
              <a:t>记为：</a:t>
            </a:r>
            <a:r>
              <a:rPr lang="en-US" altLang="zh-CN" dirty="0">
                <a:solidFill>
                  <a:srgbClr val="FF0000"/>
                </a:solidFill>
                <a:latin typeface="Times New Roman" pitchFamily="18" charset="0"/>
                <a:sym typeface="Wingdings" pitchFamily="2" charset="2"/>
              </a:rPr>
              <a:t>A </a:t>
            </a:r>
            <a:r>
              <a:rPr lang="en-US" altLang="zh-CN" sz="2000" dirty="0">
                <a:solidFill>
                  <a:srgbClr val="FF0000"/>
                </a:solidFill>
                <a:latin typeface="Times New Roman" pitchFamily="18" charset="0"/>
              </a:rPr>
              <a:t>→</a:t>
            </a:r>
            <a:r>
              <a:rPr lang="en-US" altLang="zh-CN" dirty="0">
                <a:solidFill>
                  <a:srgbClr val="FF0000"/>
                </a:solidFill>
                <a:latin typeface="Times New Roman" pitchFamily="18" charset="0"/>
                <a:sym typeface="Wingdings" pitchFamily="2" charset="2"/>
              </a:rPr>
              <a:t> C</a:t>
            </a:r>
            <a:r>
              <a:rPr lang="zh-CN" altLang="en-US" dirty="0">
                <a:latin typeface="Times New Roman" pitchFamily="18" charset="0"/>
                <a:sym typeface="Wingdings" pitchFamily="2" charset="2"/>
              </a:rPr>
              <a:t>。</a:t>
            </a:r>
            <a:endParaRPr lang="zh-CN" altLang="en-US" dirty="0">
              <a:solidFill>
                <a:schemeClr val="tx2"/>
              </a:solidFill>
              <a:latin typeface="Times New Roman" pitchFamily="18" charset="0"/>
            </a:endParaRPr>
          </a:p>
          <a:p>
            <a:pPr lvl="1" eaLnBrk="1" hangingPunct="1"/>
            <a:r>
              <a:rPr lang="zh-CN" altLang="en-US" dirty="0">
                <a:latin typeface="Times New Roman" pitchFamily="18" charset="0"/>
              </a:rPr>
              <a:t>为了使得函数依赖在表示形式上的简单化，传递函数依赖与非传递函数依赖在表示形式上没有区别。</a:t>
            </a:r>
          </a:p>
          <a:p>
            <a:pPr lvl="1" eaLnBrk="1" hangingPunct="1"/>
            <a:endParaRPr lang="zh-CN" altLang="en-US" dirty="0">
              <a:latin typeface="Times New Roman" pitchFamily="18" charset="0"/>
            </a:endParaRPr>
          </a:p>
          <a:p>
            <a:pPr eaLnBrk="1" hangingPunct="1"/>
            <a:r>
              <a:rPr lang="zh-CN" altLang="en-US" dirty="0">
                <a:solidFill>
                  <a:schemeClr val="accent2"/>
                </a:solidFill>
                <a:latin typeface="Times New Roman" pitchFamily="18" charset="0"/>
              </a:rPr>
              <a:t>传递规则（</a:t>
            </a:r>
            <a:r>
              <a:rPr lang="en-US" altLang="zh-CN" dirty="0">
                <a:solidFill>
                  <a:schemeClr val="accent2"/>
                </a:solidFill>
                <a:latin typeface="Times New Roman" pitchFamily="18" charset="0"/>
              </a:rPr>
              <a:t>the transitive rule</a:t>
            </a:r>
            <a:r>
              <a:rPr lang="zh-CN" altLang="en-US" dirty="0">
                <a:solidFill>
                  <a:schemeClr val="accent2"/>
                </a:solidFill>
                <a:latin typeface="Times New Roman" pitchFamily="18" charset="0"/>
              </a:rPr>
              <a:t>）</a:t>
            </a:r>
            <a:endParaRPr lang="en-US" altLang="zh-CN" dirty="0">
              <a:solidFill>
                <a:schemeClr val="accent2"/>
              </a:solidFill>
              <a:latin typeface="Times New Roman" pitchFamily="18" charset="0"/>
            </a:endParaRPr>
          </a:p>
          <a:p>
            <a:pPr lvl="1" eaLnBrk="1" hangingPunct="1"/>
            <a:r>
              <a:rPr lang="en-US" altLang="zh-CN" sz="2400" dirty="0">
                <a:solidFill>
                  <a:srgbClr val="0000FF"/>
                </a:solidFill>
                <a:latin typeface="Times New Roman" pitchFamily="18" charset="0"/>
              </a:rPr>
              <a:t>A → B,  B → C          A → C</a:t>
            </a:r>
            <a:endParaRPr lang="zh-CN" altLang="en-US" sz="2400" dirty="0">
              <a:solidFill>
                <a:srgbClr val="0000FF"/>
              </a:solidFill>
              <a:latin typeface="Times New Roman" pitchFamily="18" charset="0"/>
            </a:endParaRPr>
          </a:p>
          <a:p>
            <a:pPr eaLnBrk="1" hangingPunct="1"/>
            <a:endParaRPr lang="en-US" altLang="zh-CN" sz="2200" dirty="0">
              <a:solidFill>
                <a:srgbClr val="008000"/>
              </a:solidFill>
              <a:latin typeface="Times New Roman" pitchFamily="18" charset="0"/>
            </a:endParaRPr>
          </a:p>
          <a:p>
            <a:pPr eaLnBrk="1" hangingPunct="1"/>
            <a:r>
              <a:rPr lang="zh-CN" altLang="en-US" sz="2200" dirty="0">
                <a:solidFill>
                  <a:srgbClr val="008000"/>
                </a:solidFill>
                <a:latin typeface="Times New Roman" pitchFamily="18" charset="0"/>
              </a:rPr>
              <a:t>例</a:t>
            </a:r>
            <a:r>
              <a:rPr lang="en-US" altLang="zh-CN" sz="2200" dirty="0">
                <a:solidFill>
                  <a:srgbClr val="008000"/>
                </a:solidFill>
                <a:latin typeface="Times New Roman" pitchFamily="18" charset="0"/>
              </a:rPr>
              <a:t>:</a:t>
            </a:r>
            <a:r>
              <a:rPr lang="en-US" altLang="zh-CN" sz="2200" dirty="0">
                <a:latin typeface="Times New Roman" pitchFamily="18" charset="0"/>
              </a:rPr>
              <a:t> </a:t>
            </a:r>
            <a:r>
              <a:rPr lang="zh-CN" altLang="en-US" sz="2200" dirty="0">
                <a:latin typeface="Times New Roman" pitchFamily="18" charset="0"/>
              </a:rPr>
              <a:t>在关系</a:t>
            </a:r>
            <a:r>
              <a:rPr lang="en-US" altLang="zh-CN" sz="2200" dirty="0">
                <a:latin typeface="Times New Roman" pitchFamily="18" charset="0"/>
              </a:rPr>
              <a:t>Std (</a:t>
            </a:r>
            <a:r>
              <a:rPr lang="en-US" altLang="zh-CN" sz="2200" dirty="0" err="1">
                <a:latin typeface="Times New Roman" pitchFamily="18" charset="0"/>
              </a:rPr>
              <a:t>Sno</a:t>
            </a:r>
            <a:r>
              <a:rPr lang="en-US" altLang="zh-CN" sz="2200" dirty="0">
                <a:latin typeface="Times New Roman" pitchFamily="18" charset="0"/>
              </a:rPr>
              <a:t>, </a:t>
            </a:r>
            <a:r>
              <a:rPr lang="en-US" altLang="zh-CN" sz="2200" dirty="0" err="1">
                <a:latin typeface="Times New Roman" pitchFamily="18" charset="0"/>
              </a:rPr>
              <a:t>Sdept</a:t>
            </a:r>
            <a:r>
              <a:rPr lang="en-US" altLang="zh-CN" sz="2200" dirty="0">
                <a:latin typeface="Times New Roman" pitchFamily="18" charset="0"/>
              </a:rPr>
              <a:t>, </a:t>
            </a:r>
            <a:r>
              <a:rPr lang="en-US" altLang="zh-CN" sz="2200" dirty="0" err="1">
                <a:latin typeface="Times New Roman" pitchFamily="18" charset="0"/>
              </a:rPr>
              <a:t>Dean_name</a:t>
            </a:r>
            <a:r>
              <a:rPr lang="en-US" altLang="zh-CN" sz="2200" dirty="0">
                <a:latin typeface="Times New Roman" pitchFamily="18" charset="0"/>
              </a:rPr>
              <a:t>)</a:t>
            </a:r>
            <a:r>
              <a:rPr lang="zh-CN" altLang="en-US" sz="2200" dirty="0">
                <a:latin typeface="Times New Roman" pitchFamily="18" charset="0"/>
              </a:rPr>
              <a:t>中，有：</a:t>
            </a:r>
          </a:p>
          <a:p>
            <a:pPr eaLnBrk="1" hangingPunct="1">
              <a:buNone/>
            </a:pPr>
            <a:r>
              <a:rPr lang="zh-CN" altLang="en-US" sz="2200" dirty="0">
                <a:latin typeface="Times New Roman" pitchFamily="18" charset="0"/>
              </a:rPr>
              <a:t>     </a:t>
            </a:r>
            <a:r>
              <a:rPr lang="en-US" altLang="zh-CN" sz="2200" dirty="0" err="1">
                <a:latin typeface="Times New Roman" pitchFamily="18" charset="0"/>
              </a:rPr>
              <a:t>Sno</a:t>
            </a:r>
            <a:r>
              <a:rPr lang="en-US" altLang="zh-CN" sz="2200" dirty="0">
                <a:latin typeface="Times New Roman" pitchFamily="18" charset="0"/>
              </a:rPr>
              <a:t> → </a:t>
            </a:r>
            <a:r>
              <a:rPr lang="en-US" altLang="zh-CN" sz="2200" dirty="0" err="1">
                <a:latin typeface="Times New Roman" pitchFamily="18" charset="0"/>
              </a:rPr>
              <a:t>Sdept</a:t>
            </a:r>
            <a:r>
              <a:rPr lang="zh-CN" altLang="en-US" sz="2200" dirty="0">
                <a:latin typeface="Times New Roman" pitchFamily="18" charset="0"/>
              </a:rPr>
              <a:t>，</a:t>
            </a:r>
            <a:r>
              <a:rPr lang="en-US" altLang="zh-CN" sz="2200" dirty="0" err="1">
                <a:latin typeface="Times New Roman" pitchFamily="18" charset="0"/>
              </a:rPr>
              <a:t>Sdept</a:t>
            </a:r>
            <a:r>
              <a:rPr lang="en-US" altLang="zh-CN" sz="2200" dirty="0">
                <a:latin typeface="Times New Roman" pitchFamily="18" charset="0"/>
              </a:rPr>
              <a:t> → </a:t>
            </a:r>
            <a:r>
              <a:rPr lang="en-US" altLang="zh-CN" sz="2200" dirty="0" err="1">
                <a:latin typeface="Times New Roman" pitchFamily="18" charset="0"/>
              </a:rPr>
              <a:t>Dean_name</a:t>
            </a:r>
            <a:r>
              <a:rPr lang="zh-CN" altLang="en-US" sz="2200" dirty="0">
                <a:latin typeface="Times New Roman" pitchFamily="18" charset="0"/>
              </a:rPr>
              <a:t>，所以</a:t>
            </a:r>
            <a:r>
              <a:rPr lang="en-US" altLang="zh-CN" sz="2200" dirty="0">
                <a:latin typeface="Times New Roman" pitchFamily="18" charset="0"/>
              </a:rPr>
              <a:t>, </a:t>
            </a:r>
            <a:r>
              <a:rPr lang="en-US" altLang="zh-CN" sz="2200" dirty="0" err="1">
                <a:latin typeface="Times New Roman" pitchFamily="18" charset="0"/>
              </a:rPr>
              <a:t>Dean_name</a:t>
            </a:r>
            <a:r>
              <a:rPr lang="zh-CN" altLang="en-US" sz="2200" dirty="0">
                <a:latin typeface="Times New Roman" pitchFamily="18" charset="0"/>
              </a:rPr>
              <a:t>传递函数依赖于</a:t>
            </a:r>
            <a:r>
              <a:rPr lang="en-US" altLang="zh-CN" sz="2200" dirty="0" err="1">
                <a:latin typeface="Times New Roman" pitchFamily="18" charset="0"/>
              </a:rPr>
              <a:t>Sno</a:t>
            </a:r>
            <a:r>
              <a:rPr lang="zh-CN" altLang="en-US" sz="2200" dirty="0">
                <a:latin typeface="Times New Roman" pitchFamily="18" charset="0"/>
              </a:rPr>
              <a:t>，即</a:t>
            </a:r>
            <a:r>
              <a:rPr lang="en-US" altLang="zh-CN" sz="2200" dirty="0" err="1">
                <a:latin typeface="Times New Roman" pitchFamily="18" charset="0"/>
              </a:rPr>
              <a:t>Sno</a:t>
            </a:r>
            <a:r>
              <a:rPr lang="en-US" altLang="zh-CN" sz="2200" dirty="0">
                <a:latin typeface="Times New Roman" pitchFamily="18" charset="0"/>
              </a:rPr>
              <a:t> → </a:t>
            </a:r>
            <a:r>
              <a:rPr lang="en-US" altLang="zh-CN" sz="2200" dirty="0" err="1">
                <a:latin typeface="Times New Roman" pitchFamily="18" charset="0"/>
                <a:sym typeface="Wingdings" pitchFamily="2" charset="2"/>
              </a:rPr>
              <a:t>Dean_name</a:t>
            </a:r>
            <a:endParaRPr lang="en-US" altLang="zh-CN" sz="2200" dirty="0">
              <a:latin typeface="Times New Roman" pitchFamily="18" charset="0"/>
              <a:sym typeface="Wingdings" pitchFamily="2" charset="2"/>
            </a:endParaRPr>
          </a:p>
        </p:txBody>
      </p:sp>
      <p:sp>
        <p:nvSpPr>
          <p:cNvPr id="32779" name="Rectangle 15"/>
          <p:cNvSpPr>
            <a:spLocks noChangeArrowheads="1"/>
          </p:cNvSpPr>
          <p:nvPr/>
        </p:nvSpPr>
        <p:spPr bwMode="auto">
          <a:xfrm>
            <a:off x="7645102" y="2132856"/>
            <a:ext cx="95250" cy="274637"/>
          </a:xfrm>
          <a:prstGeom prst="rect">
            <a:avLst/>
          </a:prstGeom>
          <a:noFill/>
          <a:ln w="9525">
            <a:noFill/>
            <a:miter lim="800000"/>
            <a:headEnd/>
            <a:tailEnd/>
          </a:ln>
        </p:spPr>
        <p:txBody>
          <a:bodyPr wrap="none" lIns="0" tIns="0" rIns="0" bIns="0" anchor="ctr" anchorCtr="1">
            <a:spAutoFit/>
          </a:bodyPr>
          <a:lstStyle/>
          <a:p>
            <a:r>
              <a:rPr lang="en-US" altLang="zh-CN" b="1" dirty="0">
                <a:solidFill>
                  <a:schemeClr val="accent2"/>
                </a:solidFill>
                <a:latin typeface="Tahoma" pitchFamily="34" charset="0"/>
              </a:rPr>
              <a:t>t</a:t>
            </a:r>
          </a:p>
        </p:txBody>
      </p:sp>
      <p:sp>
        <p:nvSpPr>
          <p:cNvPr id="32775" name="Line 17"/>
          <p:cNvSpPr>
            <a:spLocks noChangeShapeType="1"/>
          </p:cNvSpPr>
          <p:nvPr/>
        </p:nvSpPr>
        <p:spPr bwMode="auto">
          <a:xfrm>
            <a:off x="1872272" y="2267049"/>
            <a:ext cx="144463" cy="215900"/>
          </a:xfrm>
          <a:prstGeom prst="line">
            <a:avLst/>
          </a:prstGeom>
          <a:noFill/>
          <a:ln w="25400">
            <a:solidFill>
              <a:schemeClr val="tx1"/>
            </a:solidFill>
            <a:round/>
            <a:headEnd/>
            <a:tailEnd/>
          </a:ln>
        </p:spPr>
        <p:txBody>
          <a:bodyPr/>
          <a:lstStyle/>
          <a:p>
            <a:endParaRPr lang="zh-CN" altLang="en-US"/>
          </a:p>
        </p:txBody>
      </p:sp>
      <p:sp>
        <p:nvSpPr>
          <p:cNvPr id="12" name="灯片编号占位符 5"/>
          <p:cNvSpPr>
            <a:spLocks noGrp="1"/>
          </p:cNvSpPr>
          <p:nvPr>
            <p:ph type="sldNum" sz="quarter" idx="12"/>
          </p:nvPr>
        </p:nvSpPr>
        <p:spPr>
          <a:xfrm>
            <a:off x="8172400" y="6597352"/>
            <a:ext cx="514400" cy="247088"/>
          </a:xfrm>
          <a:noFill/>
        </p:spPr>
        <p:txBody>
          <a:bodyPr/>
          <a:lstStyle/>
          <a:p>
            <a:fld id="{AA8458D9-28F7-49BC-A944-4B76B85A9DAF}" type="slidenum">
              <a:rPr lang="en-US" altLang="zh-CN" smtClean="0"/>
              <a:pPr/>
              <a:t>27</a:t>
            </a:fld>
            <a:endParaRPr lang="en-US" altLang="zh-CN"/>
          </a:p>
        </p:txBody>
      </p:sp>
      <p:sp>
        <p:nvSpPr>
          <p:cNvPr id="13" name="页脚占位符 4"/>
          <p:cNvSpPr>
            <a:spLocks noGrp="1"/>
          </p:cNvSpPr>
          <p:nvPr>
            <p:ph type="ftr" sz="quarter" idx="11"/>
          </p:nvPr>
        </p:nvSpPr>
        <p:spPr>
          <a:xfrm>
            <a:off x="755576" y="6597352"/>
            <a:ext cx="3744416" cy="247088"/>
          </a:xfrm>
          <a:noFill/>
        </p:spPr>
        <p:txBody>
          <a:bodyPr/>
          <a:lstStyle/>
          <a:p>
            <a:r>
              <a:rPr lang="en-US" altLang="zh-CN"/>
              <a:t>《</a:t>
            </a:r>
            <a:r>
              <a:rPr lang="zh-CN" altLang="en-US"/>
              <a:t>数据库系统原理</a:t>
            </a:r>
            <a:r>
              <a:rPr lang="en-US" altLang="zh-CN"/>
              <a:t>》</a:t>
            </a:r>
            <a:r>
              <a:rPr lang="zh-CN" altLang="en-US"/>
              <a:t>第</a:t>
            </a:r>
            <a:r>
              <a:rPr lang="en-US" altLang="zh-CN"/>
              <a:t>10</a:t>
            </a:r>
            <a:r>
              <a:rPr lang="zh-CN" altLang="en-US"/>
              <a:t>章</a:t>
            </a:r>
            <a:r>
              <a:rPr lang="en-US" altLang="zh-CN"/>
              <a:t>—</a:t>
            </a:r>
            <a:r>
              <a:rPr lang="zh-CN" altLang="en-US"/>
              <a:t>数据依赖与关系模式的规范化</a:t>
            </a:r>
            <a:endParaRPr lang="en-US" altLang="zh-CN" dirty="0"/>
          </a:p>
        </p:txBody>
      </p:sp>
      <p:sp>
        <p:nvSpPr>
          <p:cNvPr id="14" name="日期占位符 3"/>
          <p:cNvSpPr>
            <a:spLocks noGrp="1"/>
          </p:cNvSpPr>
          <p:nvPr>
            <p:ph type="dt" sz="quarter" idx="10"/>
          </p:nvPr>
        </p:nvSpPr>
        <p:spPr>
          <a:xfrm>
            <a:off x="4633275" y="6597352"/>
            <a:ext cx="3312368" cy="247088"/>
          </a:xfrm>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5" name="AutoShape 4"/>
          <p:cNvSpPr>
            <a:spLocks noChangeArrowheads="1"/>
          </p:cNvSpPr>
          <p:nvPr/>
        </p:nvSpPr>
        <p:spPr bwMode="auto">
          <a:xfrm>
            <a:off x="3707904" y="4302621"/>
            <a:ext cx="504056" cy="216023"/>
          </a:xfrm>
          <a:prstGeom prst="rightArrow">
            <a:avLst>
              <a:gd name="adj1" fmla="val 50000"/>
              <a:gd name="adj2" fmla="val 68132"/>
            </a:avLst>
          </a:prstGeom>
          <a:solidFill>
            <a:srgbClr val="FFFFFF"/>
          </a:solidFill>
          <a:ln w="9525">
            <a:solidFill>
              <a:srgbClr val="000000"/>
            </a:solidFill>
            <a:miter lim="800000"/>
            <a:headEnd/>
            <a:tailE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2">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en-US" altLang="zh-CN" sz="3800"/>
              <a:t>10.2.2  </a:t>
            </a:r>
            <a:r>
              <a:rPr lang="zh-CN" altLang="en-US" sz="3800"/>
              <a:t>范式</a:t>
            </a:r>
          </a:p>
        </p:txBody>
      </p:sp>
      <p:sp>
        <p:nvSpPr>
          <p:cNvPr id="33796" name="Rectangle 3"/>
          <p:cNvSpPr>
            <a:spLocks noGrp="1" noChangeArrowheads="1"/>
          </p:cNvSpPr>
          <p:nvPr>
            <p:ph type="body" idx="1"/>
          </p:nvPr>
        </p:nvSpPr>
        <p:spPr>
          <a:xfrm>
            <a:off x="616967" y="1341710"/>
            <a:ext cx="8069833" cy="5183634"/>
          </a:xfrm>
        </p:spPr>
        <p:txBody>
          <a:bodyPr/>
          <a:lstStyle/>
          <a:p>
            <a:pPr eaLnBrk="1" hangingPunct="1">
              <a:lnSpc>
                <a:spcPct val="115000"/>
              </a:lnSpc>
            </a:pPr>
            <a:r>
              <a:rPr lang="zh-CN" altLang="en-US" sz="2800" dirty="0">
                <a:solidFill>
                  <a:schemeClr val="accent2"/>
                </a:solidFill>
              </a:rPr>
              <a:t>回顾概念：</a:t>
            </a:r>
          </a:p>
          <a:p>
            <a:pPr lvl="1" eaLnBrk="1" hangingPunct="1">
              <a:lnSpc>
                <a:spcPct val="110000"/>
              </a:lnSpc>
              <a:spcBef>
                <a:spcPts val="600"/>
              </a:spcBef>
            </a:pPr>
            <a:r>
              <a:rPr lang="zh-CN" altLang="en-US" sz="2000" dirty="0">
                <a:solidFill>
                  <a:srgbClr val="0000FF"/>
                </a:solidFill>
                <a:latin typeface="Times New Roman" pitchFamily="18" charset="0"/>
              </a:rPr>
              <a:t>键（</a:t>
            </a:r>
            <a:r>
              <a:rPr lang="en-US" altLang="zh-CN" sz="2000" dirty="0">
                <a:solidFill>
                  <a:srgbClr val="0000FF"/>
                </a:solidFill>
                <a:latin typeface="Times New Roman" pitchFamily="18" charset="0"/>
              </a:rPr>
              <a:t>key</a:t>
            </a:r>
            <a:r>
              <a:rPr lang="zh-CN" altLang="en-US" sz="2000" dirty="0">
                <a:solidFill>
                  <a:srgbClr val="0000FF"/>
                </a:solidFill>
                <a:latin typeface="Times New Roman" pitchFamily="18" charset="0"/>
              </a:rPr>
              <a:t>）</a:t>
            </a:r>
            <a:r>
              <a:rPr lang="zh-CN" altLang="en-US" sz="2000" dirty="0">
                <a:latin typeface="Times New Roman" pitchFamily="18" charset="0"/>
              </a:rPr>
              <a:t>：在关系模式</a:t>
            </a:r>
            <a:r>
              <a:rPr lang="en-US" altLang="zh-CN" sz="2000" dirty="0">
                <a:latin typeface="Times New Roman" pitchFamily="18" charset="0"/>
              </a:rPr>
              <a:t>R(U)</a:t>
            </a:r>
            <a:r>
              <a:rPr lang="zh-CN" altLang="en-US" sz="2000" dirty="0">
                <a:latin typeface="Times New Roman" pitchFamily="18" charset="0"/>
              </a:rPr>
              <a:t>中，若存在一个最小的属性（组）</a:t>
            </a:r>
            <a:r>
              <a:rPr lang="en-US" altLang="zh-CN" sz="2000" dirty="0">
                <a:latin typeface="Times New Roman" pitchFamily="18" charset="0"/>
              </a:rPr>
              <a:t>K ⊆ U </a:t>
            </a:r>
            <a:r>
              <a:rPr lang="zh-CN" altLang="en-US" sz="2000" dirty="0">
                <a:latin typeface="Times New Roman" pitchFamily="18" charset="0"/>
              </a:rPr>
              <a:t>满足</a:t>
            </a:r>
            <a:r>
              <a:rPr lang="en-US" altLang="zh-CN" sz="2000" dirty="0">
                <a:latin typeface="Times New Roman" pitchFamily="18" charset="0"/>
              </a:rPr>
              <a:t>K</a:t>
            </a:r>
            <a:r>
              <a:rPr lang="zh-CN" altLang="en-US" sz="2000" baseline="46000" dirty="0">
                <a:latin typeface="Times New Roman" pitchFamily="18" charset="0"/>
              </a:rPr>
              <a:t> </a:t>
            </a:r>
            <a:r>
              <a:rPr lang="en-US" altLang="zh-CN" sz="2000" dirty="0">
                <a:latin typeface="Times New Roman" pitchFamily="18" charset="0"/>
              </a:rPr>
              <a:t>→</a:t>
            </a:r>
            <a:r>
              <a:rPr lang="zh-CN" altLang="en-US" sz="2000" baseline="46000" dirty="0">
                <a:latin typeface="Times New Roman" pitchFamily="18" charset="0"/>
              </a:rPr>
              <a:t>  </a:t>
            </a:r>
            <a:r>
              <a:rPr lang="en-US" altLang="zh-CN" sz="2000" dirty="0">
                <a:latin typeface="Times New Roman" pitchFamily="18" charset="0"/>
              </a:rPr>
              <a:t>U,  </a:t>
            </a:r>
            <a:r>
              <a:rPr lang="zh-CN" altLang="en-US" sz="2000" dirty="0">
                <a:latin typeface="Times New Roman" pitchFamily="18" charset="0"/>
              </a:rPr>
              <a:t>则称</a:t>
            </a:r>
            <a:r>
              <a:rPr lang="en-US" altLang="zh-CN" sz="2000" dirty="0">
                <a:latin typeface="Times New Roman" pitchFamily="18" charset="0"/>
              </a:rPr>
              <a:t>K</a:t>
            </a:r>
            <a:r>
              <a:rPr lang="zh-CN" altLang="en-US" sz="2000" dirty="0">
                <a:latin typeface="Times New Roman" pitchFamily="18" charset="0"/>
              </a:rPr>
              <a:t>为</a:t>
            </a:r>
            <a:r>
              <a:rPr lang="en-US" altLang="zh-CN" sz="2000" dirty="0">
                <a:latin typeface="Times New Roman" pitchFamily="18" charset="0"/>
              </a:rPr>
              <a:t>R</a:t>
            </a:r>
            <a:r>
              <a:rPr lang="zh-CN" altLang="en-US" sz="2000" dirty="0">
                <a:latin typeface="Times New Roman" pitchFamily="18" charset="0"/>
              </a:rPr>
              <a:t>的</a:t>
            </a:r>
            <a:r>
              <a:rPr lang="zh-CN" altLang="en-US" sz="2000" dirty="0">
                <a:solidFill>
                  <a:srgbClr val="0000FF"/>
                </a:solidFill>
                <a:latin typeface="Times New Roman" pitchFamily="18" charset="0"/>
              </a:rPr>
              <a:t>侯选键（</a:t>
            </a:r>
            <a:r>
              <a:rPr lang="en-US" altLang="zh-CN" sz="2000" dirty="0">
                <a:solidFill>
                  <a:srgbClr val="0000FF"/>
                </a:solidFill>
                <a:latin typeface="Times New Roman" pitchFamily="18" charset="0"/>
              </a:rPr>
              <a:t>candidate key</a:t>
            </a:r>
            <a:r>
              <a:rPr lang="zh-CN" altLang="en-US" sz="2000" dirty="0">
                <a:solidFill>
                  <a:srgbClr val="0000FF"/>
                </a:solidFill>
                <a:latin typeface="Times New Roman" pitchFamily="18" charset="0"/>
              </a:rPr>
              <a:t>）</a:t>
            </a:r>
            <a:r>
              <a:rPr lang="zh-CN" altLang="en-US" sz="2000" dirty="0">
                <a:latin typeface="Times New Roman" pitchFamily="18" charset="0"/>
              </a:rPr>
              <a:t>或</a:t>
            </a:r>
            <a:r>
              <a:rPr lang="zh-CN" altLang="en-US" sz="2000" dirty="0">
                <a:solidFill>
                  <a:srgbClr val="0000FF"/>
                </a:solidFill>
                <a:latin typeface="Times New Roman" pitchFamily="18" charset="0"/>
              </a:rPr>
              <a:t>键</a:t>
            </a:r>
            <a:r>
              <a:rPr lang="zh-CN" altLang="en-US" sz="2000" dirty="0">
                <a:latin typeface="Times New Roman" pitchFamily="18" charset="0"/>
              </a:rPr>
              <a:t>：</a:t>
            </a:r>
          </a:p>
          <a:p>
            <a:pPr lvl="2" eaLnBrk="1" hangingPunct="1">
              <a:lnSpc>
                <a:spcPct val="110000"/>
              </a:lnSpc>
              <a:spcBef>
                <a:spcPts val="600"/>
              </a:spcBef>
            </a:pPr>
            <a:r>
              <a:rPr lang="zh-CN" altLang="en-US" sz="2000" dirty="0">
                <a:solidFill>
                  <a:srgbClr val="008000"/>
                </a:solidFill>
                <a:latin typeface="Times New Roman" pitchFamily="18" charset="0"/>
              </a:rPr>
              <a:t>决定性条件：</a:t>
            </a:r>
            <a:r>
              <a:rPr lang="zh-CN" altLang="en-US" sz="2000" dirty="0">
                <a:latin typeface="Times New Roman" pitchFamily="18" charset="0"/>
              </a:rPr>
              <a:t>此属性（组）</a:t>
            </a:r>
            <a:r>
              <a:rPr lang="en-US" altLang="zh-CN" sz="2000" dirty="0">
                <a:latin typeface="Times New Roman" pitchFamily="18" charset="0"/>
              </a:rPr>
              <a:t>K</a:t>
            </a:r>
            <a:r>
              <a:rPr lang="zh-CN" altLang="en-US" sz="2000" dirty="0">
                <a:latin typeface="Times New Roman" pitchFamily="18" charset="0"/>
              </a:rPr>
              <a:t>的值唯一地决定了其他属性的值（因而也决定了整个元组）；</a:t>
            </a:r>
          </a:p>
          <a:p>
            <a:pPr lvl="2" eaLnBrk="1" hangingPunct="1">
              <a:lnSpc>
                <a:spcPct val="110000"/>
              </a:lnSpc>
              <a:spcBef>
                <a:spcPts val="600"/>
              </a:spcBef>
            </a:pPr>
            <a:r>
              <a:rPr lang="zh-CN" altLang="en-US" sz="2000" dirty="0">
                <a:solidFill>
                  <a:srgbClr val="008000"/>
                </a:solidFill>
                <a:latin typeface="Times New Roman" pitchFamily="18" charset="0"/>
              </a:rPr>
              <a:t>最小性条件：</a:t>
            </a:r>
            <a:r>
              <a:rPr lang="zh-CN" altLang="en-US" sz="2000" dirty="0">
                <a:latin typeface="Times New Roman" pitchFamily="18" charset="0"/>
              </a:rPr>
              <a:t>此属性（组）</a:t>
            </a:r>
            <a:r>
              <a:rPr lang="en-US" altLang="zh-CN" sz="2000" dirty="0">
                <a:latin typeface="Times New Roman" pitchFamily="18" charset="0"/>
              </a:rPr>
              <a:t>K</a:t>
            </a:r>
            <a:r>
              <a:rPr lang="zh-CN" altLang="en-US" sz="2000" dirty="0">
                <a:latin typeface="Times New Roman" pitchFamily="18" charset="0"/>
              </a:rPr>
              <a:t>的任何真子集均不满足决定性条件。</a:t>
            </a:r>
          </a:p>
          <a:p>
            <a:pPr lvl="1" eaLnBrk="1" hangingPunct="1">
              <a:lnSpc>
                <a:spcPct val="110000"/>
              </a:lnSpc>
              <a:spcBef>
                <a:spcPts val="600"/>
              </a:spcBef>
            </a:pPr>
            <a:r>
              <a:rPr lang="zh-CN" altLang="en-US" sz="2000" dirty="0">
                <a:solidFill>
                  <a:srgbClr val="0000FF"/>
                </a:solidFill>
                <a:latin typeface="Times New Roman" pitchFamily="18" charset="0"/>
              </a:rPr>
              <a:t>主键（</a:t>
            </a:r>
            <a:r>
              <a:rPr lang="en-US" altLang="zh-CN" sz="2000" dirty="0">
                <a:solidFill>
                  <a:srgbClr val="0000FF"/>
                </a:solidFill>
                <a:latin typeface="Times New Roman" pitchFamily="18" charset="0"/>
              </a:rPr>
              <a:t>primary key, PK</a:t>
            </a:r>
            <a:r>
              <a:rPr lang="zh-CN" altLang="en-US" sz="2000" dirty="0">
                <a:solidFill>
                  <a:srgbClr val="0000FF"/>
                </a:solidFill>
                <a:latin typeface="Times New Roman" pitchFamily="18" charset="0"/>
              </a:rPr>
              <a:t>）：</a:t>
            </a:r>
            <a:r>
              <a:rPr lang="zh-CN" altLang="en-US" sz="2000" dirty="0">
                <a:latin typeface="Times New Roman" pitchFamily="18" charset="0"/>
              </a:rPr>
              <a:t>在关系模式机器实现时，若关系模式有多个候选健，则选定其中的一个做为</a:t>
            </a:r>
            <a:r>
              <a:rPr lang="zh-CN" altLang="en-US" sz="2000" dirty="0">
                <a:solidFill>
                  <a:srgbClr val="0000FF"/>
                </a:solidFill>
                <a:latin typeface="Times New Roman" pitchFamily="18" charset="0"/>
              </a:rPr>
              <a:t>主键</a:t>
            </a:r>
            <a:r>
              <a:rPr lang="zh-CN" altLang="en-US" sz="2000" dirty="0">
                <a:latin typeface="Times New Roman" pitchFamily="18" charset="0"/>
              </a:rPr>
              <a:t>。其他键称为</a:t>
            </a:r>
            <a:r>
              <a:rPr lang="zh-CN" altLang="en-US" sz="2000" dirty="0">
                <a:solidFill>
                  <a:srgbClr val="0000FF"/>
                </a:solidFill>
                <a:latin typeface="Times New Roman" pitchFamily="18" charset="0"/>
              </a:rPr>
              <a:t>候补键（</a:t>
            </a:r>
            <a:r>
              <a:rPr lang="en-US" altLang="zh-CN" sz="2000" dirty="0">
                <a:solidFill>
                  <a:srgbClr val="0000FF"/>
                </a:solidFill>
                <a:latin typeface="Times New Roman" pitchFamily="18" charset="0"/>
              </a:rPr>
              <a:t>alternate key</a:t>
            </a:r>
            <a:r>
              <a:rPr lang="zh-CN" altLang="en-US" sz="2000" dirty="0">
                <a:solidFill>
                  <a:srgbClr val="0000FF"/>
                </a:solidFill>
                <a:latin typeface="Times New Roman" pitchFamily="18" charset="0"/>
              </a:rPr>
              <a:t>）。</a:t>
            </a:r>
            <a:r>
              <a:rPr lang="zh-CN" altLang="en-US" sz="2000" dirty="0">
                <a:latin typeface="Times New Roman" pitchFamily="18" charset="0"/>
              </a:rPr>
              <a:t> </a:t>
            </a:r>
          </a:p>
          <a:p>
            <a:pPr lvl="1" eaLnBrk="1" hangingPunct="1">
              <a:lnSpc>
                <a:spcPct val="110000"/>
              </a:lnSpc>
              <a:spcBef>
                <a:spcPts val="600"/>
              </a:spcBef>
            </a:pPr>
            <a:r>
              <a:rPr lang="zh-CN" altLang="en-US" sz="2000" dirty="0">
                <a:solidFill>
                  <a:srgbClr val="0000FF"/>
                </a:solidFill>
                <a:latin typeface="Times New Roman" pitchFamily="18" charset="0"/>
              </a:rPr>
              <a:t>超键（</a:t>
            </a:r>
            <a:r>
              <a:rPr lang="en-US" altLang="zh-CN" sz="2000" dirty="0" err="1">
                <a:solidFill>
                  <a:srgbClr val="0000FF"/>
                </a:solidFill>
                <a:latin typeface="Times New Roman" pitchFamily="18" charset="0"/>
              </a:rPr>
              <a:t>superkey</a:t>
            </a:r>
            <a:r>
              <a:rPr lang="zh-CN" altLang="en-US" sz="2000" dirty="0">
                <a:solidFill>
                  <a:srgbClr val="0000FF"/>
                </a:solidFill>
                <a:latin typeface="Times New Roman" pitchFamily="18" charset="0"/>
              </a:rPr>
              <a:t>）：</a:t>
            </a:r>
            <a:r>
              <a:rPr lang="zh-CN" altLang="en-US" sz="2000" dirty="0">
                <a:latin typeface="Times New Roman" pitchFamily="18" charset="0"/>
              </a:rPr>
              <a:t>关系模式中包含键的属性（组）称为</a:t>
            </a:r>
            <a:r>
              <a:rPr lang="zh-CN" altLang="en-US" sz="2000" dirty="0">
                <a:solidFill>
                  <a:srgbClr val="0000FF"/>
                </a:solidFill>
                <a:latin typeface="Times New Roman" pitchFamily="18" charset="0"/>
              </a:rPr>
              <a:t>超键。</a:t>
            </a:r>
          </a:p>
          <a:p>
            <a:pPr lvl="1" eaLnBrk="1" hangingPunct="1">
              <a:lnSpc>
                <a:spcPct val="110000"/>
              </a:lnSpc>
              <a:spcBef>
                <a:spcPts val="600"/>
              </a:spcBef>
            </a:pPr>
            <a:r>
              <a:rPr lang="zh-CN" altLang="en-US" sz="2000" dirty="0">
                <a:solidFill>
                  <a:srgbClr val="0000FF"/>
                </a:solidFill>
                <a:latin typeface="Times New Roman" pitchFamily="18" charset="0"/>
              </a:rPr>
              <a:t>全键（</a:t>
            </a:r>
            <a:r>
              <a:rPr lang="en-US" altLang="zh-CN" sz="2000" dirty="0">
                <a:solidFill>
                  <a:srgbClr val="0000FF"/>
                </a:solidFill>
                <a:latin typeface="Times New Roman" pitchFamily="18" charset="0"/>
              </a:rPr>
              <a:t>all key</a:t>
            </a:r>
            <a:r>
              <a:rPr lang="zh-CN" altLang="en-US" sz="2000" dirty="0">
                <a:solidFill>
                  <a:srgbClr val="0000FF"/>
                </a:solidFill>
                <a:latin typeface="Times New Roman" pitchFamily="18" charset="0"/>
              </a:rPr>
              <a:t>）：</a:t>
            </a:r>
            <a:r>
              <a:rPr lang="zh-CN" altLang="en-US" sz="2000" dirty="0">
                <a:latin typeface="Times New Roman" pitchFamily="18" charset="0"/>
              </a:rPr>
              <a:t>键由关系模式所有属性构成的，称为</a:t>
            </a:r>
            <a:r>
              <a:rPr lang="zh-CN" altLang="en-US" sz="2000" dirty="0">
                <a:solidFill>
                  <a:srgbClr val="0000FF"/>
                </a:solidFill>
                <a:latin typeface="Times New Roman" pitchFamily="18" charset="0"/>
              </a:rPr>
              <a:t>全键。</a:t>
            </a:r>
            <a:endParaRPr lang="en-US" altLang="zh-CN" sz="2000" dirty="0">
              <a:solidFill>
                <a:srgbClr val="0000FF"/>
              </a:solidFill>
              <a:latin typeface="Times New Roman" pitchFamily="18" charset="0"/>
            </a:endParaRPr>
          </a:p>
          <a:p>
            <a:pPr lvl="1" eaLnBrk="1" hangingPunct="1">
              <a:lnSpc>
                <a:spcPct val="110000"/>
              </a:lnSpc>
              <a:spcBef>
                <a:spcPts val="600"/>
              </a:spcBef>
            </a:pPr>
            <a:r>
              <a:rPr lang="zh-CN" altLang="en-US" sz="2000" dirty="0">
                <a:solidFill>
                  <a:srgbClr val="0000FF"/>
                </a:solidFill>
                <a:latin typeface="Times New Roman" pitchFamily="18" charset="0"/>
              </a:rPr>
              <a:t>主属性：</a:t>
            </a:r>
            <a:r>
              <a:rPr lang="zh-CN" altLang="en-US" sz="2000" dirty="0">
                <a:latin typeface="Times New Roman" pitchFamily="18" charset="0"/>
              </a:rPr>
              <a:t>关系模式的所有键中的属性；否则称为</a:t>
            </a:r>
            <a:r>
              <a:rPr lang="zh-CN" altLang="en-US" sz="2000" dirty="0">
                <a:solidFill>
                  <a:srgbClr val="0000FF"/>
                </a:solidFill>
                <a:latin typeface="Times New Roman" pitchFamily="18" charset="0"/>
              </a:rPr>
              <a:t>非主属性。</a:t>
            </a:r>
            <a:endParaRPr lang="zh-CN" altLang="en-US" sz="2000" dirty="0">
              <a:latin typeface="Times New Roman" pitchFamily="18" charset="0"/>
            </a:endParaRPr>
          </a:p>
        </p:txBody>
      </p:sp>
      <p:sp>
        <p:nvSpPr>
          <p:cNvPr id="8" name="灯片编号占位符 5"/>
          <p:cNvSpPr>
            <a:spLocks noGrp="1"/>
          </p:cNvSpPr>
          <p:nvPr>
            <p:ph type="sldNum" sz="quarter" idx="12"/>
          </p:nvPr>
        </p:nvSpPr>
        <p:spPr>
          <a:xfrm>
            <a:off x="8172400" y="6597352"/>
            <a:ext cx="514400" cy="247088"/>
          </a:xfrm>
          <a:noFill/>
        </p:spPr>
        <p:txBody>
          <a:bodyPr/>
          <a:lstStyle/>
          <a:p>
            <a:fld id="{AA8458D9-28F7-49BC-A944-4B76B85A9DAF}" type="slidenum">
              <a:rPr lang="en-US" altLang="zh-CN" smtClean="0"/>
              <a:pPr/>
              <a:t>28</a:t>
            </a:fld>
            <a:endParaRPr lang="en-US" altLang="zh-CN"/>
          </a:p>
        </p:txBody>
      </p:sp>
      <p:sp>
        <p:nvSpPr>
          <p:cNvPr id="9" name="页脚占位符 4"/>
          <p:cNvSpPr>
            <a:spLocks noGrp="1"/>
          </p:cNvSpPr>
          <p:nvPr>
            <p:ph type="ftr" sz="quarter" idx="11"/>
          </p:nvPr>
        </p:nvSpPr>
        <p:spPr>
          <a:xfrm>
            <a:off x="755576" y="6597352"/>
            <a:ext cx="3744416" cy="247088"/>
          </a:xfrm>
          <a:noFill/>
        </p:spPr>
        <p:txBody>
          <a:bodyPr/>
          <a:lstStyle/>
          <a:p>
            <a:r>
              <a:rPr lang="en-US" altLang="zh-CN"/>
              <a:t>《</a:t>
            </a:r>
            <a:r>
              <a:rPr lang="zh-CN" altLang="en-US"/>
              <a:t>数据库系统原理</a:t>
            </a:r>
            <a:r>
              <a:rPr lang="en-US" altLang="zh-CN"/>
              <a:t>》</a:t>
            </a:r>
            <a:r>
              <a:rPr lang="zh-CN" altLang="en-US"/>
              <a:t>第</a:t>
            </a:r>
            <a:r>
              <a:rPr lang="en-US" altLang="zh-CN"/>
              <a:t>10</a:t>
            </a:r>
            <a:r>
              <a:rPr lang="zh-CN" altLang="en-US"/>
              <a:t>章</a:t>
            </a:r>
            <a:r>
              <a:rPr lang="en-US" altLang="zh-CN"/>
              <a:t>—</a:t>
            </a:r>
            <a:r>
              <a:rPr lang="zh-CN" altLang="en-US"/>
              <a:t>数据依赖与关系模式的规范化</a:t>
            </a:r>
            <a:endParaRPr lang="en-US" altLang="zh-CN" dirty="0"/>
          </a:p>
        </p:txBody>
      </p:sp>
      <p:sp>
        <p:nvSpPr>
          <p:cNvPr id="10" name="日期占位符 3"/>
          <p:cNvSpPr>
            <a:spLocks noGrp="1"/>
          </p:cNvSpPr>
          <p:nvPr>
            <p:ph type="dt" sz="quarter" idx="10"/>
          </p:nvPr>
        </p:nvSpPr>
        <p:spPr>
          <a:xfrm>
            <a:off x="4633275" y="6597352"/>
            <a:ext cx="3312368" cy="247088"/>
          </a:xfrm>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2" name="矩形 1"/>
          <p:cNvSpPr/>
          <p:nvPr/>
        </p:nvSpPr>
        <p:spPr>
          <a:xfrm>
            <a:off x="2862096" y="2241440"/>
            <a:ext cx="338554" cy="369332"/>
          </a:xfrm>
          <a:prstGeom prst="rect">
            <a:avLst/>
          </a:prstGeom>
        </p:spPr>
        <p:txBody>
          <a:bodyPr wrap="none">
            <a:spAutoFit/>
          </a:bodyPr>
          <a:lstStyle/>
          <a:p>
            <a:r>
              <a:rPr lang="zh-CN" altLang="en-US" b="1" baseline="46000" dirty="0">
                <a:latin typeface="Times New Roman" pitchFamily="18" charset="0"/>
              </a:rPr>
              <a:t>ｆ</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p:txBody>
          <a:bodyPr/>
          <a:lstStyle/>
          <a:p>
            <a:pPr eaLnBrk="1" hangingPunct="1"/>
            <a:r>
              <a:rPr lang="en-US" altLang="zh-CN" sz="3800"/>
              <a:t>10.2.2  </a:t>
            </a:r>
            <a:r>
              <a:rPr lang="zh-CN" altLang="en-US" sz="3800"/>
              <a:t>范式</a:t>
            </a:r>
          </a:p>
        </p:txBody>
      </p:sp>
      <p:sp>
        <p:nvSpPr>
          <p:cNvPr id="2053" name="Rectangle 3"/>
          <p:cNvSpPr>
            <a:spLocks noGrp="1" noChangeArrowheads="1"/>
          </p:cNvSpPr>
          <p:nvPr>
            <p:ph type="body" idx="1"/>
          </p:nvPr>
        </p:nvSpPr>
        <p:spPr/>
        <p:txBody>
          <a:bodyPr/>
          <a:lstStyle/>
          <a:p>
            <a:pPr eaLnBrk="1" hangingPunct="1">
              <a:lnSpc>
                <a:spcPct val="110000"/>
              </a:lnSpc>
            </a:pPr>
            <a:r>
              <a:rPr lang="zh-CN" altLang="en-US" dirty="0">
                <a:solidFill>
                  <a:schemeClr val="accent2"/>
                </a:solidFill>
              </a:rPr>
              <a:t>范式（</a:t>
            </a:r>
            <a:r>
              <a:rPr lang="en-US" altLang="zh-CN" dirty="0">
                <a:solidFill>
                  <a:schemeClr val="accent2"/>
                </a:solidFill>
              </a:rPr>
              <a:t>normal form</a:t>
            </a:r>
            <a:r>
              <a:rPr lang="zh-CN" altLang="en-US" dirty="0">
                <a:solidFill>
                  <a:schemeClr val="accent2"/>
                </a:solidFill>
              </a:rPr>
              <a:t>）：</a:t>
            </a:r>
            <a:endParaRPr lang="en-US" altLang="zh-CN" dirty="0">
              <a:solidFill>
                <a:schemeClr val="accent2"/>
              </a:solidFill>
            </a:endParaRPr>
          </a:p>
          <a:p>
            <a:pPr marL="0" indent="0" eaLnBrk="1" hangingPunct="1">
              <a:lnSpc>
                <a:spcPct val="110000"/>
              </a:lnSpc>
              <a:buNone/>
            </a:pPr>
            <a:r>
              <a:rPr lang="zh-CN" altLang="en-US" sz="2200" dirty="0"/>
              <a:t>    是符合某种规范化程度的全体关系模式的一个集合。包括：</a:t>
            </a:r>
          </a:p>
          <a:p>
            <a:pPr lvl="1" eaLnBrk="1" hangingPunct="1">
              <a:lnSpc>
                <a:spcPct val="110000"/>
              </a:lnSpc>
            </a:pPr>
            <a:r>
              <a:rPr lang="zh-CN" altLang="en-US" sz="2100" dirty="0">
                <a:solidFill>
                  <a:srgbClr val="0000FF"/>
                </a:solidFill>
              </a:rPr>
              <a:t>第一范式（</a:t>
            </a:r>
            <a:r>
              <a:rPr lang="en-US" altLang="zh-CN" sz="2100" dirty="0">
                <a:solidFill>
                  <a:srgbClr val="0000FF"/>
                </a:solidFill>
              </a:rPr>
              <a:t>1NF</a:t>
            </a:r>
            <a:r>
              <a:rPr lang="zh-CN" altLang="en-US" sz="2100" dirty="0">
                <a:solidFill>
                  <a:srgbClr val="0000FF"/>
                </a:solidFill>
              </a:rPr>
              <a:t>）</a:t>
            </a:r>
            <a:endParaRPr lang="en-US" altLang="zh-CN" sz="2100" dirty="0">
              <a:solidFill>
                <a:srgbClr val="0000FF"/>
              </a:solidFill>
            </a:endParaRPr>
          </a:p>
          <a:p>
            <a:pPr lvl="1" eaLnBrk="1" hangingPunct="1">
              <a:lnSpc>
                <a:spcPct val="110000"/>
              </a:lnSpc>
            </a:pPr>
            <a:r>
              <a:rPr lang="zh-CN" altLang="en-US" sz="2100" dirty="0">
                <a:solidFill>
                  <a:srgbClr val="0000FF"/>
                </a:solidFill>
              </a:rPr>
              <a:t>第二范式（</a:t>
            </a:r>
            <a:r>
              <a:rPr lang="en-US" altLang="zh-CN" sz="2100" dirty="0">
                <a:solidFill>
                  <a:srgbClr val="0000FF"/>
                </a:solidFill>
              </a:rPr>
              <a:t>2NF</a:t>
            </a:r>
            <a:r>
              <a:rPr lang="zh-CN" altLang="en-US" sz="2100" dirty="0">
                <a:solidFill>
                  <a:srgbClr val="0000FF"/>
                </a:solidFill>
              </a:rPr>
              <a:t>）</a:t>
            </a:r>
            <a:endParaRPr lang="en-US" altLang="zh-CN" sz="2100" dirty="0">
              <a:solidFill>
                <a:srgbClr val="0000FF"/>
              </a:solidFill>
            </a:endParaRPr>
          </a:p>
          <a:p>
            <a:pPr lvl="1" eaLnBrk="1" hangingPunct="1">
              <a:lnSpc>
                <a:spcPct val="110000"/>
              </a:lnSpc>
            </a:pPr>
            <a:r>
              <a:rPr lang="zh-CN" altLang="en-US" sz="2100" dirty="0">
                <a:solidFill>
                  <a:srgbClr val="0000FF"/>
                </a:solidFill>
              </a:rPr>
              <a:t>第三范式（</a:t>
            </a:r>
            <a:r>
              <a:rPr lang="en-US" altLang="zh-CN" sz="2100" dirty="0">
                <a:solidFill>
                  <a:srgbClr val="0000FF"/>
                </a:solidFill>
              </a:rPr>
              <a:t>3NF</a:t>
            </a:r>
            <a:r>
              <a:rPr lang="zh-CN" altLang="en-US" sz="2100" dirty="0">
                <a:solidFill>
                  <a:srgbClr val="0000FF"/>
                </a:solidFill>
              </a:rPr>
              <a:t>）</a:t>
            </a:r>
            <a:endParaRPr lang="en-US" altLang="zh-CN" sz="2100" dirty="0">
              <a:solidFill>
                <a:srgbClr val="0000FF"/>
              </a:solidFill>
            </a:endParaRPr>
          </a:p>
          <a:p>
            <a:pPr lvl="1" eaLnBrk="1" hangingPunct="1">
              <a:lnSpc>
                <a:spcPct val="110000"/>
              </a:lnSpc>
            </a:pPr>
            <a:r>
              <a:rPr lang="en-US" altLang="zh-CN" sz="2100" dirty="0">
                <a:solidFill>
                  <a:srgbClr val="0000FF"/>
                </a:solidFill>
              </a:rPr>
              <a:t>Boyce–</a:t>
            </a:r>
            <a:r>
              <a:rPr lang="en-US" altLang="zh-CN" sz="2100" dirty="0" err="1">
                <a:solidFill>
                  <a:srgbClr val="0000FF"/>
                </a:solidFill>
              </a:rPr>
              <a:t>Codd</a:t>
            </a:r>
            <a:r>
              <a:rPr lang="zh-CN" altLang="en-US" sz="2100" dirty="0">
                <a:solidFill>
                  <a:srgbClr val="0000FF"/>
                </a:solidFill>
              </a:rPr>
              <a:t>范式（</a:t>
            </a:r>
            <a:r>
              <a:rPr lang="en-US" altLang="zh-CN" sz="2100" dirty="0">
                <a:solidFill>
                  <a:srgbClr val="0000FF"/>
                </a:solidFill>
              </a:rPr>
              <a:t>BCNF</a:t>
            </a:r>
            <a:r>
              <a:rPr lang="zh-CN" altLang="en-US" sz="2100" dirty="0">
                <a:solidFill>
                  <a:srgbClr val="0000FF"/>
                </a:solidFill>
              </a:rPr>
              <a:t>）</a:t>
            </a:r>
            <a:endParaRPr lang="en-US" altLang="zh-CN" sz="2100" dirty="0">
              <a:solidFill>
                <a:srgbClr val="0000FF"/>
              </a:solidFill>
            </a:endParaRPr>
          </a:p>
          <a:p>
            <a:pPr lvl="1" eaLnBrk="1" hangingPunct="1">
              <a:lnSpc>
                <a:spcPct val="110000"/>
              </a:lnSpc>
            </a:pPr>
            <a:r>
              <a:rPr lang="zh-CN" altLang="en-US" sz="2100" dirty="0">
                <a:solidFill>
                  <a:srgbClr val="0000FF"/>
                </a:solidFill>
              </a:rPr>
              <a:t>第四范式（</a:t>
            </a:r>
            <a:r>
              <a:rPr lang="en-US" altLang="zh-CN" sz="2100" dirty="0">
                <a:solidFill>
                  <a:srgbClr val="0000FF"/>
                </a:solidFill>
              </a:rPr>
              <a:t>4NF</a:t>
            </a:r>
            <a:r>
              <a:rPr lang="zh-CN" altLang="en-US" sz="2100" dirty="0">
                <a:solidFill>
                  <a:srgbClr val="0000FF"/>
                </a:solidFill>
              </a:rPr>
              <a:t>）</a:t>
            </a:r>
            <a:endParaRPr lang="en-US" altLang="zh-CN" sz="2100" dirty="0">
              <a:solidFill>
                <a:srgbClr val="0000FF"/>
              </a:solidFill>
            </a:endParaRPr>
          </a:p>
          <a:p>
            <a:pPr lvl="1" eaLnBrk="1" hangingPunct="1">
              <a:lnSpc>
                <a:spcPct val="110000"/>
              </a:lnSpc>
            </a:pPr>
            <a:r>
              <a:rPr lang="zh-CN" altLang="en-US" sz="2100" dirty="0">
                <a:solidFill>
                  <a:srgbClr val="0000FF"/>
                </a:solidFill>
              </a:rPr>
              <a:t>第五范式（</a:t>
            </a:r>
            <a:r>
              <a:rPr lang="en-US" altLang="zh-CN" sz="2100" dirty="0">
                <a:solidFill>
                  <a:srgbClr val="0000FF"/>
                </a:solidFill>
              </a:rPr>
              <a:t>5NF</a:t>
            </a:r>
            <a:r>
              <a:rPr lang="zh-CN" altLang="en-US" sz="2100" dirty="0">
                <a:solidFill>
                  <a:srgbClr val="0000FF"/>
                </a:solidFill>
              </a:rPr>
              <a:t>）</a:t>
            </a:r>
            <a:endParaRPr lang="en-US" altLang="zh-CN" sz="2100" dirty="0">
              <a:solidFill>
                <a:srgbClr val="0000FF"/>
              </a:solidFill>
            </a:endParaRPr>
          </a:p>
          <a:p>
            <a:pPr eaLnBrk="1" hangingPunct="1">
              <a:lnSpc>
                <a:spcPct val="110000"/>
              </a:lnSpc>
            </a:pPr>
            <a:endParaRPr lang="en-US" altLang="zh-CN" sz="2200" dirty="0"/>
          </a:p>
          <a:p>
            <a:pPr eaLnBrk="1" hangingPunct="1">
              <a:lnSpc>
                <a:spcPct val="110000"/>
              </a:lnSpc>
            </a:pPr>
            <a:r>
              <a:rPr lang="zh-CN" altLang="en-US" sz="2200" dirty="0"/>
              <a:t>各种范式之间的关系：</a:t>
            </a:r>
            <a:endParaRPr lang="zh-CN" altLang="en-US" sz="2200" dirty="0">
              <a:solidFill>
                <a:schemeClr val="tx2"/>
              </a:solidFill>
            </a:endParaRPr>
          </a:p>
          <a:p>
            <a:pPr lvl="1" eaLnBrk="1" hangingPunct="1"/>
            <a:endParaRPr lang="en-US" altLang="zh-CN" dirty="0">
              <a:solidFill>
                <a:schemeClr val="tx2"/>
              </a:solidFill>
            </a:endParaRPr>
          </a:p>
        </p:txBody>
      </p:sp>
      <p:graphicFrame>
        <p:nvGraphicFramePr>
          <p:cNvPr id="2050" name="Object 4"/>
          <p:cNvGraphicFramePr>
            <a:graphicFrameLocks noChangeAspect="1"/>
          </p:cNvGraphicFramePr>
          <p:nvPr>
            <p:extLst>
              <p:ext uri="{D42A27DB-BD31-4B8C-83A1-F6EECF244321}">
                <p14:modId xmlns:p14="http://schemas.microsoft.com/office/powerpoint/2010/main" val="4245978397"/>
              </p:ext>
            </p:extLst>
          </p:nvPr>
        </p:nvGraphicFramePr>
        <p:xfrm>
          <a:off x="1187624" y="5682134"/>
          <a:ext cx="6015037" cy="411162"/>
        </p:xfrm>
        <a:graphic>
          <a:graphicData uri="http://schemas.openxmlformats.org/presentationml/2006/ole">
            <mc:AlternateContent xmlns:mc="http://schemas.openxmlformats.org/markup-compatibility/2006">
              <mc:Choice xmlns:v="urn:schemas-microsoft-com:vml" Requires="v">
                <p:oleObj spid="_x0000_s2213" name="Equation" r:id="rId4" imgW="3073320" imgH="190440" progId="Equation.DSMT4">
                  <p:embed/>
                </p:oleObj>
              </mc:Choice>
              <mc:Fallback>
                <p:oleObj name="Equation" r:id="rId4" imgW="3073320" imgH="190440" progId="Equation.DSMT4">
                  <p:embed/>
                  <p:pic>
                    <p:nvPicPr>
                      <p:cNvPr id="0" name="Object 4"/>
                      <p:cNvPicPr>
                        <a:picLocks noChangeAspect="1" noChangeArrowheads="1"/>
                      </p:cNvPicPr>
                      <p:nvPr/>
                    </p:nvPicPr>
                    <p:blipFill>
                      <a:blip r:embed="rId5"/>
                      <a:srcRect/>
                      <a:stretch>
                        <a:fillRect/>
                      </a:stretch>
                    </p:blipFill>
                    <p:spPr bwMode="auto">
                      <a:xfrm>
                        <a:off x="1187624" y="5682134"/>
                        <a:ext cx="6015037" cy="411162"/>
                      </a:xfrm>
                      <a:prstGeom prst="rect">
                        <a:avLst/>
                      </a:prstGeom>
                      <a:noFill/>
                      <a:extLst/>
                    </p:spPr>
                  </p:pic>
                </p:oleObj>
              </mc:Fallback>
            </mc:AlternateContent>
          </a:graphicData>
        </a:graphic>
      </p:graphicFrame>
      <p:sp>
        <p:nvSpPr>
          <p:cNvPr id="8" name="灯片编号占位符 5"/>
          <p:cNvSpPr>
            <a:spLocks noGrp="1"/>
          </p:cNvSpPr>
          <p:nvPr>
            <p:ph type="sldNum" sz="quarter" idx="12"/>
          </p:nvPr>
        </p:nvSpPr>
        <p:spPr>
          <a:xfrm>
            <a:off x="8172400" y="6597352"/>
            <a:ext cx="514400" cy="247088"/>
          </a:xfrm>
          <a:noFill/>
        </p:spPr>
        <p:txBody>
          <a:bodyPr/>
          <a:lstStyle/>
          <a:p>
            <a:fld id="{AA8458D9-28F7-49BC-A944-4B76B85A9DAF}" type="slidenum">
              <a:rPr lang="en-US" altLang="zh-CN" smtClean="0"/>
              <a:pPr/>
              <a:t>29</a:t>
            </a:fld>
            <a:endParaRPr lang="en-US" altLang="zh-CN"/>
          </a:p>
        </p:txBody>
      </p:sp>
      <p:sp>
        <p:nvSpPr>
          <p:cNvPr id="9" name="页脚占位符 4"/>
          <p:cNvSpPr>
            <a:spLocks noGrp="1"/>
          </p:cNvSpPr>
          <p:nvPr>
            <p:ph type="ftr" sz="quarter" idx="11"/>
          </p:nvPr>
        </p:nvSpPr>
        <p:spPr>
          <a:xfrm>
            <a:off x="755576" y="6597352"/>
            <a:ext cx="3744416" cy="247088"/>
          </a:xfrm>
          <a:noFill/>
        </p:spPr>
        <p:txBody>
          <a:bodyPr/>
          <a:lstStyle/>
          <a:p>
            <a:r>
              <a:rPr lang="en-US" altLang="zh-CN"/>
              <a:t>《</a:t>
            </a:r>
            <a:r>
              <a:rPr lang="zh-CN" altLang="en-US"/>
              <a:t>数据库系统原理</a:t>
            </a:r>
            <a:r>
              <a:rPr lang="en-US" altLang="zh-CN"/>
              <a:t>》</a:t>
            </a:r>
            <a:r>
              <a:rPr lang="zh-CN" altLang="en-US"/>
              <a:t>第</a:t>
            </a:r>
            <a:r>
              <a:rPr lang="en-US" altLang="zh-CN"/>
              <a:t>10</a:t>
            </a:r>
            <a:r>
              <a:rPr lang="zh-CN" altLang="en-US"/>
              <a:t>章</a:t>
            </a:r>
            <a:r>
              <a:rPr lang="en-US" altLang="zh-CN"/>
              <a:t>—</a:t>
            </a:r>
            <a:r>
              <a:rPr lang="zh-CN" altLang="en-US"/>
              <a:t>数据依赖与关系模式的规范化</a:t>
            </a:r>
            <a:endParaRPr lang="en-US" altLang="zh-CN" dirty="0"/>
          </a:p>
        </p:txBody>
      </p:sp>
      <p:sp>
        <p:nvSpPr>
          <p:cNvPr id="10" name="日期占位符 3"/>
          <p:cNvSpPr>
            <a:spLocks noGrp="1"/>
          </p:cNvSpPr>
          <p:nvPr>
            <p:ph type="dt" sz="quarter" idx="10"/>
          </p:nvPr>
        </p:nvSpPr>
        <p:spPr>
          <a:xfrm>
            <a:off x="4633275" y="6597352"/>
            <a:ext cx="3312368" cy="247088"/>
          </a:xfrm>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grpSp>
        <p:nvGrpSpPr>
          <p:cNvPr id="4" name="组合 3"/>
          <p:cNvGrpSpPr/>
          <p:nvPr/>
        </p:nvGrpSpPr>
        <p:grpSpPr>
          <a:xfrm>
            <a:off x="1043608" y="2295160"/>
            <a:ext cx="7306687" cy="1656184"/>
            <a:chOff x="1043608" y="2295160"/>
            <a:chExt cx="7306687" cy="1656184"/>
          </a:xfrm>
        </p:grpSpPr>
        <p:sp>
          <p:nvSpPr>
            <p:cNvPr id="2" name="矩形 1"/>
            <p:cNvSpPr/>
            <p:nvPr/>
          </p:nvSpPr>
          <p:spPr>
            <a:xfrm>
              <a:off x="1043608" y="2295160"/>
              <a:ext cx="4536504" cy="1656184"/>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652120" y="2852936"/>
              <a:ext cx="2698175" cy="523220"/>
            </a:xfrm>
            <a:prstGeom prst="rect">
              <a:avLst/>
            </a:prstGeom>
          </p:spPr>
          <p:txBody>
            <a:bodyPr wrap="none">
              <a:spAutoFit/>
            </a:bodyPr>
            <a:lstStyle/>
            <a:p>
              <a:r>
                <a:rPr lang="zh-CN" altLang="en-US" sz="2800" dirty="0">
                  <a:solidFill>
                    <a:srgbClr val="FF0000"/>
                  </a:solidFill>
                </a:rPr>
                <a:t>函数依赖范畴内</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title"/>
          </p:nvPr>
        </p:nvSpPr>
        <p:spPr/>
        <p:txBody>
          <a:bodyPr/>
          <a:lstStyle/>
          <a:p>
            <a:r>
              <a:rPr lang="en-US" altLang="zh-CN" dirty="0"/>
              <a:t>10.1 </a:t>
            </a:r>
            <a:r>
              <a:rPr lang="zh-CN" altLang="en-US" dirty="0"/>
              <a:t>关系模式规范化概述</a:t>
            </a:r>
          </a:p>
        </p:txBody>
      </p:sp>
      <p:sp>
        <p:nvSpPr>
          <p:cNvPr id="7174" name="Rectangle 3"/>
          <p:cNvSpPr>
            <a:spLocks noGrp="1" noChangeArrowheads="1"/>
          </p:cNvSpPr>
          <p:nvPr>
            <p:ph type="body" idx="1"/>
          </p:nvPr>
        </p:nvSpPr>
        <p:spPr/>
        <p:txBody>
          <a:bodyPr/>
          <a:lstStyle/>
          <a:p>
            <a:r>
              <a:rPr lang="en-US" altLang="zh-CN" dirty="0"/>
              <a:t>10.1.1 </a:t>
            </a:r>
            <a:r>
              <a:rPr lang="zh-CN" altLang="en-US" dirty="0"/>
              <a:t>关系模式的设计</a:t>
            </a:r>
          </a:p>
          <a:p>
            <a:r>
              <a:rPr lang="en-US" altLang="zh-CN" dirty="0"/>
              <a:t>10.1.2 </a:t>
            </a:r>
            <a:r>
              <a:rPr lang="zh-CN" altLang="en-US" dirty="0"/>
              <a:t>“不好的”（</a:t>
            </a:r>
            <a:r>
              <a:rPr lang="en-US" altLang="zh-CN" dirty="0"/>
              <a:t>bad</a:t>
            </a:r>
            <a:r>
              <a:rPr lang="zh-CN" altLang="en-US" dirty="0"/>
              <a:t>）关系模式</a:t>
            </a:r>
          </a:p>
          <a:p>
            <a:r>
              <a:rPr lang="en-US" altLang="zh-CN" dirty="0"/>
              <a:t>10.1.3  </a:t>
            </a:r>
            <a:r>
              <a:rPr lang="zh-CN" altLang="en-US" dirty="0"/>
              <a:t>如何设计“好的”（</a:t>
            </a:r>
            <a:r>
              <a:rPr lang="en-US" altLang="zh-CN" dirty="0"/>
              <a:t>good</a:t>
            </a:r>
            <a:r>
              <a:rPr lang="zh-CN" altLang="en-US" dirty="0"/>
              <a:t>）关系模式</a:t>
            </a:r>
          </a:p>
          <a:p>
            <a:r>
              <a:rPr lang="en-US" altLang="zh-CN" dirty="0"/>
              <a:t>10.1.4  </a:t>
            </a:r>
            <a:r>
              <a:rPr lang="zh-CN" altLang="en-US" dirty="0"/>
              <a:t>权衡：规范化 </a:t>
            </a:r>
            <a:r>
              <a:rPr lang="en-US" altLang="zh-CN" dirty="0"/>
              <a:t>vs. </a:t>
            </a:r>
            <a:r>
              <a:rPr lang="zh-CN" altLang="en-US" dirty="0"/>
              <a:t>性能</a:t>
            </a:r>
          </a:p>
        </p:txBody>
      </p:sp>
      <p:sp>
        <p:nvSpPr>
          <p:cNvPr id="7170" name="日期占位符 3"/>
          <p:cNvSpPr>
            <a:spLocks noGrp="1"/>
          </p:cNvSpPr>
          <p:nvPr>
            <p:ph type="dt" sz="quarter" idx="10"/>
          </p:nvPr>
        </p:nvSpPr>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7171" name="页脚占位符 4"/>
          <p:cNvSpPr>
            <a:spLocks noGrp="1"/>
          </p:cNvSpPr>
          <p:nvPr>
            <p:ph type="ftr" sz="quarter" idx="11"/>
          </p:nvPr>
        </p:nvSpPr>
        <p:spPr/>
        <p:txBody>
          <a:bodyPr/>
          <a:lstStyle/>
          <a:p>
            <a:r>
              <a:rPr lang="en-US" altLang="zh-CN"/>
              <a:t>《</a:t>
            </a:r>
            <a:r>
              <a:rPr lang="zh-CN" altLang="en-US"/>
              <a:t>数据库系统原理</a:t>
            </a:r>
            <a:r>
              <a:rPr lang="en-US" altLang="zh-CN"/>
              <a:t>》</a:t>
            </a:r>
            <a:r>
              <a:rPr lang="zh-CN" altLang="en-US"/>
              <a:t>第</a:t>
            </a:r>
            <a:r>
              <a:rPr lang="en-US" altLang="zh-CN"/>
              <a:t>10</a:t>
            </a:r>
            <a:r>
              <a:rPr lang="zh-CN" altLang="en-US"/>
              <a:t>章</a:t>
            </a:r>
            <a:r>
              <a:rPr lang="en-US" altLang="zh-CN"/>
              <a:t>—</a:t>
            </a:r>
            <a:r>
              <a:rPr lang="zh-CN" altLang="en-US"/>
              <a:t>数据依赖与关系模式的规范化</a:t>
            </a:r>
            <a:endParaRPr lang="en-US" altLang="zh-CN" dirty="0"/>
          </a:p>
        </p:txBody>
      </p:sp>
      <p:sp>
        <p:nvSpPr>
          <p:cNvPr id="7172" name="灯片编号占位符 5"/>
          <p:cNvSpPr>
            <a:spLocks noGrp="1"/>
          </p:cNvSpPr>
          <p:nvPr>
            <p:ph type="sldNum" sz="quarter" idx="12"/>
          </p:nvPr>
        </p:nvSpPr>
        <p:spPr/>
        <p:txBody>
          <a:bodyPr/>
          <a:lstStyle/>
          <a:p>
            <a:fld id="{C6DA0138-5B84-4118-B8AA-FEF9E2A6A6F7}" type="slidenum">
              <a:rPr lang="en-US" altLang="zh-CN" smtClean="0"/>
              <a:pPr/>
              <a:t>3</a:t>
            </a:fld>
            <a:endParaRPr lang="en-US" altLang="zh-CN"/>
          </a:p>
        </p:txBody>
      </p:sp>
      <p:pic>
        <p:nvPicPr>
          <p:cNvPr id="7" name="图片 6"/>
          <p:cNvPicPr>
            <a:picLocks noChangeAspect="1"/>
          </p:cNvPicPr>
          <p:nvPr/>
        </p:nvPicPr>
        <p:blipFill>
          <a:blip r:embed="rId3"/>
          <a:stretch>
            <a:fillRect/>
          </a:stretch>
        </p:blipFill>
        <p:spPr>
          <a:xfrm>
            <a:off x="5879190" y="3517986"/>
            <a:ext cx="2741843" cy="2791334"/>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en-US" altLang="zh-CN" sz="3800"/>
              <a:t>10.2.2  </a:t>
            </a:r>
            <a:r>
              <a:rPr lang="zh-CN" altLang="en-US" sz="3800"/>
              <a:t>范式</a:t>
            </a:r>
          </a:p>
        </p:txBody>
      </p:sp>
      <p:sp>
        <p:nvSpPr>
          <p:cNvPr id="35844" name="Rectangle 3"/>
          <p:cNvSpPr>
            <a:spLocks noGrp="1" noChangeArrowheads="1"/>
          </p:cNvSpPr>
          <p:nvPr>
            <p:ph type="body" idx="1"/>
          </p:nvPr>
        </p:nvSpPr>
        <p:spPr>
          <a:xfrm>
            <a:off x="611560" y="1341016"/>
            <a:ext cx="8075240" cy="5040312"/>
          </a:xfrm>
        </p:spPr>
        <p:txBody>
          <a:bodyPr/>
          <a:lstStyle/>
          <a:p>
            <a:pPr eaLnBrk="1" hangingPunct="1"/>
            <a:r>
              <a:rPr lang="zh-CN" altLang="en-US" dirty="0">
                <a:solidFill>
                  <a:schemeClr val="accent2"/>
                </a:solidFill>
                <a:latin typeface="Times New Roman" pitchFamily="18" charset="0"/>
              </a:rPr>
              <a:t>定义：</a:t>
            </a:r>
            <a:r>
              <a:rPr lang="en-US" altLang="zh-CN" dirty="0">
                <a:solidFill>
                  <a:schemeClr val="accent2"/>
                </a:solidFill>
                <a:latin typeface="Times New Roman" pitchFamily="18" charset="0"/>
              </a:rPr>
              <a:t>1NF</a:t>
            </a:r>
          </a:p>
          <a:p>
            <a:pPr lvl="1" eaLnBrk="1" hangingPunct="1"/>
            <a:r>
              <a:rPr lang="zh-CN" altLang="en-US" dirty="0">
                <a:solidFill>
                  <a:srgbClr val="0000FF"/>
                </a:solidFill>
                <a:latin typeface="Times New Roman" pitchFamily="18" charset="0"/>
              </a:rPr>
              <a:t>设有一个关系模式</a:t>
            </a:r>
            <a:r>
              <a:rPr lang="en-US" altLang="zh-CN" dirty="0">
                <a:solidFill>
                  <a:srgbClr val="0000FF"/>
                </a:solidFill>
                <a:latin typeface="Times New Roman" pitchFamily="18" charset="0"/>
              </a:rPr>
              <a:t>R, </a:t>
            </a:r>
            <a:r>
              <a:rPr lang="zh-CN" altLang="en-US" dirty="0">
                <a:solidFill>
                  <a:srgbClr val="0000FF"/>
                </a:solidFill>
                <a:latin typeface="Times New Roman" pitchFamily="18" charset="0"/>
              </a:rPr>
              <a:t>若</a:t>
            </a:r>
            <a:r>
              <a:rPr lang="en-US" altLang="zh-CN" dirty="0">
                <a:solidFill>
                  <a:srgbClr val="0000FF"/>
                </a:solidFill>
                <a:latin typeface="Times New Roman" pitchFamily="18" charset="0"/>
              </a:rPr>
              <a:t>R</a:t>
            </a:r>
            <a:r>
              <a:rPr lang="zh-CN" altLang="en-US" dirty="0">
                <a:solidFill>
                  <a:srgbClr val="0000FF"/>
                </a:solidFill>
                <a:latin typeface="Times New Roman" pitchFamily="18" charset="0"/>
              </a:rPr>
              <a:t>的任一关系实例</a:t>
            </a:r>
            <a:r>
              <a:rPr lang="en-US" altLang="zh-CN" dirty="0">
                <a:solidFill>
                  <a:srgbClr val="0000FF"/>
                </a:solidFill>
                <a:latin typeface="Times New Roman" pitchFamily="18" charset="0"/>
              </a:rPr>
              <a:t>r</a:t>
            </a:r>
            <a:r>
              <a:rPr lang="zh-CN" altLang="en-US" dirty="0">
                <a:solidFill>
                  <a:srgbClr val="0000FF"/>
                </a:solidFill>
                <a:latin typeface="Times New Roman" pitchFamily="18" charset="0"/>
              </a:rPr>
              <a:t>中的属性值均是原子数据（即：属性都是不可再分的数据项），</a:t>
            </a:r>
            <a:r>
              <a:rPr lang="en-US" altLang="zh-CN" dirty="0">
                <a:solidFill>
                  <a:srgbClr val="0000FF"/>
                </a:solidFill>
                <a:latin typeface="Times New Roman" pitchFamily="18" charset="0"/>
              </a:rPr>
              <a:t> </a:t>
            </a:r>
            <a:r>
              <a:rPr lang="zh-CN" altLang="en-US" dirty="0">
                <a:solidFill>
                  <a:srgbClr val="0000FF"/>
                </a:solidFill>
                <a:latin typeface="Times New Roman" pitchFamily="18" charset="0"/>
              </a:rPr>
              <a:t>则称</a:t>
            </a:r>
            <a:r>
              <a:rPr lang="en-US" altLang="zh-CN" dirty="0">
                <a:solidFill>
                  <a:srgbClr val="0000FF"/>
                </a:solidFill>
                <a:latin typeface="Times New Roman" pitchFamily="18" charset="0"/>
              </a:rPr>
              <a:t>R</a:t>
            </a:r>
            <a:r>
              <a:rPr lang="zh-CN" altLang="en-US" dirty="0">
                <a:solidFill>
                  <a:srgbClr val="0000FF"/>
                </a:solidFill>
                <a:latin typeface="Times New Roman" pitchFamily="18" charset="0"/>
              </a:rPr>
              <a:t>属于第一范式（</a:t>
            </a:r>
            <a:r>
              <a:rPr lang="en-US" altLang="zh-CN" dirty="0">
                <a:solidFill>
                  <a:srgbClr val="0000FF"/>
                </a:solidFill>
                <a:latin typeface="Times New Roman" pitchFamily="18" charset="0"/>
              </a:rPr>
              <a:t>1NF</a:t>
            </a:r>
            <a:r>
              <a:rPr lang="zh-CN" altLang="en-US" dirty="0">
                <a:solidFill>
                  <a:srgbClr val="0000FF"/>
                </a:solidFill>
                <a:latin typeface="Times New Roman" pitchFamily="18" charset="0"/>
              </a:rPr>
              <a:t>），记为</a:t>
            </a:r>
            <a:r>
              <a:rPr lang="en-US" altLang="zh-CN" dirty="0">
                <a:solidFill>
                  <a:srgbClr val="0000FF"/>
                </a:solidFill>
                <a:latin typeface="Times New Roman" pitchFamily="18" charset="0"/>
              </a:rPr>
              <a:t>R∈1NF</a:t>
            </a:r>
            <a:r>
              <a:rPr lang="zh-CN" altLang="en-US" dirty="0">
                <a:solidFill>
                  <a:srgbClr val="0000FF"/>
                </a:solidFill>
                <a:latin typeface="Times New Roman" pitchFamily="18" charset="0"/>
              </a:rPr>
              <a:t>。</a:t>
            </a:r>
          </a:p>
          <a:p>
            <a:pPr lvl="1" eaLnBrk="1" hangingPunct="1"/>
            <a:r>
              <a:rPr lang="zh-CN" altLang="en-US" dirty="0">
                <a:solidFill>
                  <a:schemeClr val="accent2"/>
                </a:solidFill>
                <a:latin typeface="Times New Roman" pitchFamily="18" charset="0"/>
              </a:rPr>
              <a:t>注：</a:t>
            </a:r>
          </a:p>
          <a:p>
            <a:pPr lvl="2" eaLnBrk="1" hangingPunct="1"/>
            <a:r>
              <a:rPr lang="en-US" altLang="zh-CN" dirty="0">
                <a:latin typeface="Times New Roman" pitchFamily="18" charset="0"/>
              </a:rPr>
              <a:t>1NF</a:t>
            </a:r>
            <a:r>
              <a:rPr lang="zh-CN" altLang="en-US" dirty="0">
                <a:latin typeface="Times New Roman" pitchFamily="18" charset="0"/>
              </a:rPr>
              <a:t>条件是传统关系数据库的基本要求，目前大多数关系数据库（</a:t>
            </a:r>
            <a:r>
              <a:rPr lang="en-US" altLang="zh-CN" dirty="0">
                <a:latin typeface="Times New Roman" pitchFamily="18" charset="0"/>
              </a:rPr>
              <a:t>RDBMS</a:t>
            </a:r>
            <a:r>
              <a:rPr lang="zh-CN" altLang="en-US" dirty="0">
                <a:latin typeface="Times New Roman" pitchFamily="18" charset="0"/>
              </a:rPr>
              <a:t>）均有此要求。突破此要求称为</a:t>
            </a:r>
            <a:r>
              <a:rPr lang="zh-CN" altLang="en-US" dirty="0">
                <a:solidFill>
                  <a:srgbClr val="0000FF"/>
                </a:solidFill>
                <a:latin typeface="Times New Roman" pitchFamily="18" charset="0"/>
              </a:rPr>
              <a:t>非第一范式（</a:t>
            </a:r>
            <a:r>
              <a:rPr lang="en-US" altLang="zh-CN" dirty="0">
                <a:solidFill>
                  <a:srgbClr val="0000FF"/>
                </a:solidFill>
                <a:latin typeface="Times New Roman" pitchFamily="18" charset="0"/>
              </a:rPr>
              <a:t>non-first normal form, NF</a:t>
            </a:r>
            <a:r>
              <a:rPr lang="en-US" altLang="zh-CN" baseline="30000" dirty="0">
                <a:solidFill>
                  <a:srgbClr val="0000FF"/>
                </a:solidFill>
                <a:latin typeface="Times New Roman" pitchFamily="18" charset="0"/>
              </a:rPr>
              <a:t>2</a:t>
            </a:r>
            <a:r>
              <a:rPr lang="zh-CN" altLang="en-US" dirty="0">
                <a:solidFill>
                  <a:srgbClr val="0000FF"/>
                </a:solidFill>
                <a:latin typeface="Times New Roman" pitchFamily="18" charset="0"/>
              </a:rPr>
              <a:t>）</a:t>
            </a:r>
            <a:r>
              <a:rPr lang="zh-CN" altLang="en-US" dirty="0">
                <a:latin typeface="Times New Roman" pitchFamily="18" charset="0"/>
              </a:rPr>
              <a:t>。</a:t>
            </a:r>
            <a:endParaRPr lang="en-US" altLang="zh-CN" dirty="0">
              <a:latin typeface="Times New Roman" pitchFamily="18" charset="0"/>
            </a:endParaRPr>
          </a:p>
          <a:p>
            <a:pPr lvl="2" eaLnBrk="1" hangingPunct="1"/>
            <a:r>
              <a:rPr lang="en-US" altLang="zh-CN" dirty="0">
                <a:latin typeface="Times New Roman" pitchFamily="18" charset="0"/>
              </a:rPr>
              <a:t>E-R</a:t>
            </a:r>
            <a:r>
              <a:rPr lang="zh-CN" altLang="en-US" dirty="0">
                <a:latin typeface="Times New Roman" pitchFamily="18" charset="0"/>
              </a:rPr>
              <a:t>图中的非原子属性在转化为关系时要这样处理：</a:t>
            </a:r>
          </a:p>
          <a:p>
            <a:pPr lvl="3" eaLnBrk="1" hangingPunct="1"/>
            <a:r>
              <a:rPr lang="zh-CN" altLang="en-US" sz="2100" dirty="0">
                <a:solidFill>
                  <a:srgbClr val="008000"/>
                </a:solidFill>
                <a:latin typeface="Times New Roman" pitchFamily="18" charset="0"/>
              </a:rPr>
              <a:t>对集合属性：在表中“纵向”展开</a:t>
            </a:r>
            <a:r>
              <a:rPr lang="en-US" altLang="zh-CN" sz="2100" dirty="0">
                <a:solidFill>
                  <a:srgbClr val="0000FF"/>
                </a:solidFill>
                <a:latin typeface="Times New Roman" pitchFamily="18" charset="0"/>
              </a:rPr>
              <a:t>【</a:t>
            </a:r>
            <a:r>
              <a:rPr lang="zh-CN" altLang="en-US" sz="2100" dirty="0">
                <a:solidFill>
                  <a:srgbClr val="0000FF"/>
                </a:solidFill>
                <a:latin typeface="Times New Roman" pitchFamily="18" charset="0"/>
              </a:rPr>
              <a:t>如：选修课程</a:t>
            </a:r>
            <a:r>
              <a:rPr lang="en-US" altLang="zh-CN" sz="2100" dirty="0">
                <a:solidFill>
                  <a:srgbClr val="0000FF"/>
                </a:solidFill>
                <a:latin typeface="Times New Roman" pitchFamily="18" charset="0"/>
              </a:rPr>
              <a:t>】</a:t>
            </a:r>
            <a:endParaRPr lang="zh-CN" altLang="en-US" sz="2100" dirty="0">
              <a:solidFill>
                <a:srgbClr val="0000FF"/>
              </a:solidFill>
              <a:latin typeface="Times New Roman" pitchFamily="18" charset="0"/>
            </a:endParaRPr>
          </a:p>
          <a:p>
            <a:pPr lvl="3" eaLnBrk="1" hangingPunct="1"/>
            <a:r>
              <a:rPr lang="zh-CN" altLang="en-US" sz="2100" dirty="0">
                <a:solidFill>
                  <a:srgbClr val="008000"/>
                </a:solidFill>
                <a:latin typeface="Times New Roman" pitchFamily="18" charset="0"/>
              </a:rPr>
              <a:t>对元组属性：在表中“横向”展开</a:t>
            </a:r>
            <a:r>
              <a:rPr lang="en-US" altLang="zh-CN" sz="2100" dirty="0">
                <a:solidFill>
                  <a:srgbClr val="0000FF"/>
                </a:solidFill>
                <a:latin typeface="Times New Roman" pitchFamily="18" charset="0"/>
              </a:rPr>
              <a:t>【</a:t>
            </a:r>
            <a:r>
              <a:rPr lang="zh-CN" altLang="en-US" sz="2100" dirty="0">
                <a:solidFill>
                  <a:srgbClr val="0000FF"/>
                </a:solidFill>
                <a:latin typeface="Times New Roman" pitchFamily="18" charset="0"/>
              </a:rPr>
              <a:t>如：邮寄地址</a:t>
            </a:r>
            <a:r>
              <a:rPr lang="en-US" altLang="zh-CN" sz="2100" dirty="0">
                <a:solidFill>
                  <a:srgbClr val="0000FF"/>
                </a:solidFill>
                <a:latin typeface="Times New Roman" pitchFamily="18" charset="0"/>
              </a:rPr>
              <a:t>】</a:t>
            </a:r>
            <a:endParaRPr lang="zh-CN" altLang="en-US" sz="2100" dirty="0">
              <a:solidFill>
                <a:srgbClr val="0000FF"/>
              </a:solidFill>
              <a:latin typeface="Times New Roman" pitchFamily="18" charset="0"/>
            </a:endParaRPr>
          </a:p>
          <a:p>
            <a:pPr lvl="2" eaLnBrk="1" hangingPunct="1"/>
            <a:r>
              <a:rPr lang="zh-CN" altLang="en-US" dirty="0">
                <a:latin typeface="Times New Roman" pitchFamily="18" charset="0"/>
              </a:rPr>
              <a:t>满足</a:t>
            </a:r>
            <a:r>
              <a:rPr lang="en-US" altLang="zh-CN" dirty="0">
                <a:latin typeface="Times New Roman" pitchFamily="18" charset="0"/>
              </a:rPr>
              <a:t>1NF</a:t>
            </a:r>
            <a:r>
              <a:rPr lang="zh-CN" altLang="en-US" dirty="0">
                <a:latin typeface="Times New Roman" pitchFamily="18" charset="0"/>
              </a:rPr>
              <a:t>的关系模式并不一定是一个好的关系模式。</a:t>
            </a:r>
          </a:p>
        </p:txBody>
      </p:sp>
      <p:sp>
        <p:nvSpPr>
          <p:cNvPr id="7" name="灯片编号占位符 5"/>
          <p:cNvSpPr>
            <a:spLocks noGrp="1"/>
          </p:cNvSpPr>
          <p:nvPr>
            <p:ph type="sldNum" sz="quarter" idx="12"/>
          </p:nvPr>
        </p:nvSpPr>
        <p:spPr>
          <a:xfrm>
            <a:off x="8172400" y="6597352"/>
            <a:ext cx="514400" cy="247088"/>
          </a:xfrm>
          <a:noFill/>
        </p:spPr>
        <p:txBody>
          <a:bodyPr/>
          <a:lstStyle/>
          <a:p>
            <a:fld id="{AA8458D9-28F7-49BC-A944-4B76B85A9DAF}" type="slidenum">
              <a:rPr lang="en-US" altLang="zh-CN" smtClean="0"/>
              <a:pPr/>
              <a:t>30</a:t>
            </a:fld>
            <a:endParaRPr lang="en-US" altLang="zh-CN"/>
          </a:p>
        </p:txBody>
      </p:sp>
      <p:sp>
        <p:nvSpPr>
          <p:cNvPr id="8" name="页脚占位符 4"/>
          <p:cNvSpPr>
            <a:spLocks noGrp="1"/>
          </p:cNvSpPr>
          <p:nvPr>
            <p:ph type="ftr" sz="quarter" idx="11"/>
          </p:nvPr>
        </p:nvSpPr>
        <p:spPr>
          <a:xfrm>
            <a:off x="755576" y="6597352"/>
            <a:ext cx="3744416" cy="247088"/>
          </a:xfrm>
          <a:noFill/>
        </p:spPr>
        <p:txBody>
          <a:bodyPr/>
          <a:lstStyle/>
          <a:p>
            <a:r>
              <a:rPr lang="en-US" altLang="zh-CN"/>
              <a:t>《</a:t>
            </a:r>
            <a:r>
              <a:rPr lang="zh-CN" altLang="en-US"/>
              <a:t>数据库系统原理</a:t>
            </a:r>
            <a:r>
              <a:rPr lang="en-US" altLang="zh-CN"/>
              <a:t>》</a:t>
            </a:r>
            <a:r>
              <a:rPr lang="zh-CN" altLang="en-US"/>
              <a:t>第</a:t>
            </a:r>
            <a:r>
              <a:rPr lang="en-US" altLang="zh-CN"/>
              <a:t>10</a:t>
            </a:r>
            <a:r>
              <a:rPr lang="zh-CN" altLang="en-US"/>
              <a:t>章</a:t>
            </a:r>
            <a:r>
              <a:rPr lang="en-US" altLang="zh-CN"/>
              <a:t>—</a:t>
            </a:r>
            <a:r>
              <a:rPr lang="zh-CN" altLang="en-US"/>
              <a:t>数据依赖与关系模式的规范化</a:t>
            </a:r>
            <a:endParaRPr lang="en-US" altLang="zh-CN" dirty="0"/>
          </a:p>
        </p:txBody>
      </p:sp>
      <p:sp>
        <p:nvSpPr>
          <p:cNvPr id="9" name="日期占位符 3"/>
          <p:cNvSpPr>
            <a:spLocks noGrp="1"/>
          </p:cNvSpPr>
          <p:nvPr>
            <p:ph type="dt" sz="quarter" idx="10"/>
          </p:nvPr>
        </p:nvSpPr>
        <p:spPr>
          <a:xfrm>
            <a:off x="4633275" y="6597352"/>
            <a:ext cx="3312368" cy="247088"/>
          </a:xfrm>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p:spPr>
        <p:txBody>
          <a:bodyPr/>
          <a:lstStyle/>
          <a:p>
            <a:fld id="{859F9988-DAB2-4BE0-8528-428407FD629F}" type="slidenum">
              <a:rPr lang="en-US" altLang="zh-CN" smtClean="0"/>
              <a:pPr/>
              <a:t>31</a:t>
            </a:fld>
            <a:endParaRPr lang="en-US" altLang="zh-CN"/>
          </a:p>
        </p:txBody>
      </p:sp>
      <p:sp>
        <p:nvSpPr>
          <p:cNvPr id="36867" name="Rectangle 2"/>
          <p:cNvSpPr>
            <a:spLocks noGrp="1" noChangeArrowheads="1"/>
          </p:cNvSpPr>
          <p:nvPr>
            <p:ph type="title"/>
          </p:nvPr>
        </p:nvSpPr>
        <p:spPr/>
        <p:txBody>
          <a:bodyPr/>
          <a:lstStyle/>
          <a:p>
            <a:pPr eaLnBrk="1" hangingPunct="1"/>
            <a:r>
              <a:rPr lang="en-US" altLang="zh-CN" sz="3800"/>
              <a:t>10.2.2  </a:t>
            </a:r>
            <a:r>
              <a:rPr lang="zh-CN" altLang="en-US" sz="3800"/>
              <a:t>范式</a:t>
            </a:r>
          </a:p>
        </p:txBody>
      </p:sp>
      <p:sp>
        <p:nvSpPr>
          <p:cNvPr id="36868" name="Rectangle 3"/>
          <p:cNvSpPr>
            <a:spLocks noGrp="1" noChangeArrowheads="1"/>
          </p:cNvSpPr>
          <p:nvPr>
            <p:ph type="body" idx="1"/>
          </p:nvPr>
        </p:nvSpPr>
        <p:spPr>
          <a:xfrm>
            <a:off x="611560" y="1341016"/>
            <a:ext cx="8075240" cy="5040312"/>
          </a:xfrm>
        </p:spPr>
        <p:txBody>
          <a:bodyPr/>
          <a:lstStyle/>
          <a:p>
            <a:pPr eaLnBrk="1" hangingPunct="1"/>
            <a:r>
              <a:rPr lang="zh-CN" altLang="en-US" dirty="0">
                <a:solidFill>
                  <a:schemeClr val="accent2"/>
                </a:solidFill>
                <a:latin typeface="Times New Roman" pitchFamily="18" charset="0"/>
              </a:rPr>
              <a:t>定义：</a:t>
            </a:r>
            <a:r>
              <a:rPr lang="en-US" altLang="zh-CN" dirty="0">
                <a:solidFill>
                  <a:schemeClr val="accent2"/>
                </a:solidFill>
                <a:latin typeface="Times New Roman" pitchFamily="18" charset="0"/>
              </a:rPr>
              <a:t>2NF</a:t>
            </a:r>
          </a:p>
          <a:p>
            <a:pPr lvl="1" eaLnBrk="1" hangingPunct="1"/>
            <a:r>
              <a:rPr lang="zh-CN" altLang="en-US" dirty="0">
                <a:solidFill>
                  <a:srgbClr val="0000FF"/>
                </a:solidFill>
                <a:latin typeface="Times New Roman" pitchFamily="18" charset="0"/>
              </a:rPr>
              <a:t>设有一个关系模式</a:t>
            </a:r>
            <a:r>
              <a:rPr lang="en-US" altLang="zh-CN" dirty="0">
                <a:solidFill>
                  <a:srgbClr val="0000FF"/>
                </a:solidFill>
                <a:latin typeface="Times New Roman" pitchFamily="18" charset="0"/>
              </a:rPr>
              <a:t>R∈1NF, </a:t>
            </a:r>
            <a:r>
              <a:rPr lang="zh-CN" altLang="en-US" dirty="0">
                <a:solidFill>
                  <a:srgbClr val="0000FF"/>
                </a:solidFill>
                <a:latin typeface="Times New Roman" pitchFamily="18" charset="0"/>
              </a:rPr>
              <a:t>若</a:t>
            </a:r>
            <a:r>
              <a:rPr lang="en-US" altLang="zh-CN" dirty="0">
                <a:solidFill>
                  <a:srgbClr val="0000FF"/>
                </a:solidFill>
                <a:latin typeface="Times New Roman" pitchFamily="18" charset="0"/>
              </a:rPr>
              <a:t>R</a:t>
            </a:r>
            <a:r>
              <a:rPr lang="zh-CN" altLang="en-US" dirty="0">
                <a:solidFill>
                  <a:srgbClr val="0000FF"/>
                </a:solidFill>
                <a:latin typeface="Times New Roman" pitchFamily="18" charset="0"/>
              </a:rPr>
              <a:t>的每个非主属性均完全函数依赖于键</a:t>
            </a:r>
            <a:r>
              <a:rPr lang="en-US" altLang="zh-CN" dirty="0">
                <a:solidFill>
                  <a:srgbClr val="0000FF"/>
                </a:solidFill>
                <a:latin typeface="Times New Roman" pitchFamily="18" charset="0"/>
              </a:rPr>
              <a:t>, </a:t>
            </a:r>
            <a:r>
              <a:rPr lang="zh-CN" altLang="en-US" dirty="0">
                <a:solidFill>
                  <a:srgbClr val="0000FF"/>
                </a:solidFill>
                <a:latin typeface="Times New Roman" pitchFamily="18" charset="0"/>
              </a:rPr>
              <a:t>则称</a:t>
            </a:r>
            <a:r>
              <a:rPr lang="en-US" altLang="zh-CN" dirty="0">
                <a:solidFill>
                  <a:srgbClr val="0000FF"/>
                </a:solidFill>
                <a:latin typeface="Times New Roman" pitchFamily="18" charset="0"/>
              </a:rPr>
              <a:t>R</a:t>
            </a:r>
            <a:r>
              <a:rPr lang="zh-CN" altLang="en-US" dirty="0">
                <a:solidFill>
                  <a:srgbClr val="0000FF"/>
                </a:solidFill>
                <a:latin typeface="Times New Roman" pitchFamily="18" charset="0"/>
              </a:rPr>
              <a:t>属于第二范式（</a:t>
            </a:r>
            <a:r>
              <a:rPr lang="en-US" altLang="zh-CN" dirty="0">
                <a:solidFill>
                  <a:srgbClr val="0000FF"/>
                </a:solidFill>
                <a:latin typeface="Times New Roman" pitchFamily="18" charset="0"/>
              </a:rPr>
              <a:t>2NF</a:t>
            </a:r>
            <a:r>
              <a:rPr lang="zh-CN" altLang="en-US" dirty="0">
                <a:solidFill>
                  <a:srgbClr val="0000FF"/>
                </a:solidFill>
                <a:latin typeface="Times New Roman" pitchFamily="18" charset="0"/>
              </a:rPr>
              <a:t>），记为</a:t>
            </a:r>
            <a:r>
              <a:rPr lang="en-US" altLang="zh-CN" dirty="0">
                <a:solidFill>
                  <a:srgbClr val="0000FF"/>
                </a:solidFill>
                <a:latin typeface="Times New Roman" pitchFamily="18" charset="0"/>
              </a:rPr>
              <a:t>R∈2NF</a:t>
            </a:r>
            <a:r>
              <a:rPr lang="zh-CN" altLang="en-US" dirty="0">
                <a:solidFill>
                  <a:srgbClr val="0000FF"/>
                </a:solidFill>
                <a:latin typeface="Times New Roman" pitchFamily="18" charset="0"/>
              </a:rPr>
              <a:t>。</a:t>
            </a:r>
          </a:p>
          <a:p>
            <a:pPr lvl="1" eaLnBrk="1" hangingPunct="1"/>
            <a:r>
              <a:rPr lang="zh-CN" altLang="en-US" dirty="0">
                <a:solidFill>
                  <a:schemeClr val="accent2"/>
                </a:solidFill>
                <a:latin typeface="Times New Roman" pitchFamily="18" charset="0"/>
              </a:rPr>
              <a:t>注：</a:t>
            </a:r>
          </a:p>
          <a:p>
            <a:pPr lvl="2" eaLnBrk="1" hangingPunct="1"/>
            <a:r>
              <a:rPr lang="en-US" altLang="zh-CN" sz="2200" dirty="0">
                <a:latin typeface="Times New Roman" pitchFamily="18" charset="0"/>
              </a:rPr>
              <a:t>R∈2NF         R∈1NF </a:t>
            </a:r>
          </a:p>
          <a:p>
            <a:pPr lvl="2" eaLnBrk="1" hangingPunct="1"/>
            <a:r>
              <a:rPr lang="zh-CN" altLang="en-US" sz="2200" dirty="0">
                <a:latin typeface="Times New Roman" pitchFamily="18" charset="0"/>
              </a:rPr>
              <a:t>考察 </a:t>
            </a:r>
            <a:r>
              <a:rPr lang="en-US" altLang="zh-CN" sz="2200" dirty="0">
                <a:solidFill>
                  <a:srgbClr val="008000"/>
                </a:solidFill>
                <a:latin typeface="Times New Roman" pitchFamily="18" charset="0"/>
              </a:rPr>
              <a:t>R ( </a:t>
            </a:r>
            <a:r>
              <a:rPr lang="en-US" altLang="zh-CN" sz="2200" b="1" dirty="0">
                <a:solidFill>
                  <a:srgbClr val="008000"/>
                </a:solidFill>
                <a:latin typeface="Times New Roman" pitchFamily="18" charset="0"/>
              </a:rPr>
              <a:t>SNO, CNO</a:t>
            </a:r>
            <a:r>
              <a:rPr lang="en-US" altLang="zh-CN" sz="2200" dirty="0">
                <a:solidFill>
                  <a:srgbClr val="008000"/>
                </a:solidFill>
                <a:latin typeface="Times New Roman" pitchFamily="18" charset="0"/>
              </a:rPr>
              <a:t>, G, T, DEPT ) ∈ 1NF</a:t>
            </a:r>
            <a:r>
              <a:rPr lang="zh-CN" altLang="en-US" sz="2200" dirty="0">
                <a:latin typeface="Times New Roman" pitchFamily="18" charset="0"/>
              </a:rPr>
              <a:t>，</a:t>
            </a:r>
          </a:p>
          <a:p>
            <a:pPr lvl="2" eaLnBrk="1" hangingPunct="1">
              <a:buNone/>
            </a:pPr>
            <a:r>
              <a:rPr lang="zh-CN" altLang="en-US" sz="2200" dirty="0">
                <a:latin typeface="Times New Roman" pitchFamily="18" charset="0"/>
              </a:rPr>
              <a:t>   因为 </a:t>
            </a:r>
            <a:r>
              <a:rPr lang="en-US" altLang="zh-CN" sz="2200" dirty="0">
                <a:latin typeface="Times New Roman" pitchFamily="18" charset="0"/>
              </a:rPr>
              <a:t>SNO, CNO → G, </a:t>
            </a:r>
          </a:p>
          <a:p>
            <a:pPr lvl="2" eaLnBrk="1" hangingPunct="1">
              <a:buNone/>
            </a:pPr>
            <a:r>
              <a:rPr lang="en-US" altLang="zh-CN" sz="2200" dirty="0">
                <a:latin typeface="Times New Roman" pitchFamily="18" charset="0"/>
              </a:rPr>
              <a:t>   CNO → T,  T → DEPT         CNO → DEPT </a:t>
            </a:r>
            <a:r>
              <a:rPr lang="zh-CN" altLang="en-US" sz="2200" dirty="0">
                <a:latin typeface="Times New Roman" pitchFamily="18" charset="0"/>
              </a:rPr>
              <a:t>，</a:t>
            </a:r>
            <a:endParaRPr lang="en-US" altLang="zh-CN" sz="2200" dirty="0">
              <a:latin typeface="Times New Roman" pitchFamily="18" charset="0"/>
            </a:endParaRPr>
          </a:p>
          <a:p>
            <a:pPr lvl="1" eaLnBrk="1" hangingPunct="1">
              <a:buNone/>
            </a:pPr>
            <a:r>
              <a:rPr lang="en-US" altLang="zh-CN" dirty="0">
                <a:latin typeface="Times New Roman" pitchFamily="18" charset="0"/>
              </a:rPr>
              <a:t>         </a:t>
            </a:r>
            <a:r>
              <a:rPr lang="zh-CN" altLang="en-US" dirty="0">
                <a:latin typeface="Times New Roman" pitchFamily="18" charset="0"/>
              </a:rPr>
              <a:t>于是</a:t>
            </a:r>
            <a:r>
              <a:rPr lang="en-US" altLang="zh-CN" dirty="0">
                <a:latin typeface="Times New Roman" pitchFamily="18" charset="0"/>
              </a:rPr>
              <a:t> CNO → T, DEPT</a:t>
            </a:r>
          </a:p>
          <a:p>
            <a:pPr lvl="1" eaLnBrk="1" hangingPunct="1">
              <a:buNone/>
            </a:pPr>
            <a:r>
              <a:rPr lang="en-US" altLang="zh-CN" dirty="0">
                <a:latin typeface="Times New Roman" pitchFamily="18" charset="0"/>
              </a:rPr>
              <a:t>         </a:t>
            </a:r>
            <a:r>
              <a:rPr lang="zh-CN" altLang="en-US" dirty="0">
                <a:latin typeface="Times New Roman" pitchFamily="18" charset="0"/>
              </a:rPr>
              <a:t>故 </a:t>
            </a:r>
            <a:r>
              <a:rPr lang="en-US" altLang="zh-CN" dirty="0">
                <a:latin typeface="Times New Roman" pitchFamily="18" charset="0"/>
              </a:rPr>
              <a:t>Key = {SNO, CNO}</a:t>
            </a:r>
            <a:r>
              <a:rPr lang="zh-CN" altLang="en-US" dirty="0">
                <a:latin typeface="Times New Roman" pitchFamily="18" charset="0"/>
              </a:rPr>
              <a:t>。</a:t>
            </a:r>
            <a:endParaRPr lang="en-US" altLang="zh-CN" dirty="0">
              <a:latin typeface="Times New Roman" pitchFamily="18" charset="0"/>
            </a:endParaRPr>
          </a:p>
          <a:p>
            <a:pPr lvl="1" eaLnBrk="1" hangingPunct="1">
              <a:buNone/>
            </a:pPr>
            <a:r>
              <a:rPr lang="en-US" altLang="zh-CN" dirty="0">
                <a:latin typeface="Times New Roman" pitchFamily="18" charset="0"/>
              </a:rPr>
              <a:t>         </a:t>
            </a:r>
            <a:r>
              <a:rPr lang="zh-CN" altLang="en-US" dirty="0">
                <a:latin typeface="Times New Roman" pitchFamily="18" charset="0"/>
              </a:rPr>
              <a:t>但 </a:t>
            </a:r>
            <a:r>
              <a:rPr lang="en-US" altLang="zh-CN" dirty="0">
                <a:latin typeface="Times New Roman" pitchFamily="18" charset="0"/>
              </a:rPr>
              <a:t> CNO → T, DEPT</a:t>
            </a:r>
            <a:r>
              <a:rPr lang="zh-CN" altLang="en-US" dirty="0">
                <a:latin typeface="Times New Roman" pitchFamily="18" charset="0"/>
              </a:rPr>
              <a:t>，即：</a:t>
            </a:r>
            <a:r>
              <a:rPr lang="en-US" altLang="zh-CN" dirty="0">
                <a:solidFill>
                  <a:srgbClr val="0000FF"/>
                </a:solidFill>
                <a:latin typeface="Times New Roman" pitchFamily="18" charset="0"/>
              </a:rPr>
              <a:t>Key → T, DEPT</a:t>
            </a:r>
            <a:r>
              <a:rPr lang="en-US" altLang="zh-CN" dirty="0">
                <a:latin typeface="Times New Roman" pitchFamily="18" charset="0"/>
              </a:rPr>
              <a:t>,  </a:t>
            </a:r>
          </a:p>
          <a:p>
            <a:pPr lvl="2" eaLnBrk="1" hangingPunct="1">
              <a:buFont typeface="Wingdings" pitchFamily="2" charset="2"/>
              <a:buNone/>
            </a:pPr>
            <a:r>
              <a:rPr lang="zh-CN" altLang="en-US" sz="2200" dirty="0">
                <a:latin typeface="Times New Roman" pitchFamily="18" charset="0"/>
              </a:rPr>
              <a:t>   故 </a:t>
            </a:r>
            <a:r>
              <a:rPr lang="en-US" altLang="zh-CN" sz="2200" dirty="0">
                <a:latin typeface="Times New Roman" pitchFamily="18" charset="0"/>
              </a:rPr>
              <a:t>R∈2NF </a:t>
            </a:r>
            <a:r>
              <a:rPr lang="zh-CN" altLang="en-US" sz="2200" dirty="0">
                <a:latin typeface="Times New Roman" pitchFamily="18" charset="0"/>
              </a:rPr>
              <a:t>。</a:t>
            </a:r>
          </a:p>
        </p:txBody>
      </p:sp>
      <p:sp>
        <p:nvSpPr>
          <p:cNvPr id="36869" name="AutoShape 4"/>
          <p:cNvSpPr>
            <a:spLocks noChangeArrowheads="1"/>
          </p:cNvSpPr>
          <p:nvPr/>
        </p:nvSpPr>
        <p:spPr bwMode="auto">
          <a:xfrm>
            <a:off x="2915816" y="3087248"/>
            <a:ext cx="393700" cy="144463"/>
          </a:xfrm>
          <a:prstGeom prst="rightArrow">
            <a:avLst>
              <a:gd name="adj1" fmla="val 50000"/>
              <a:gd name="adj2" fmla="val 68132"/>
            </a:avLst>
          </a:prstGeom>
          <a:solidFill>
            <a:srgbClr val="FFFFFF"/>
          </a:solidFill>
          <a:ln w="9525">
            <a:solidFill>
              <a:srgbClr val="000000"/>
            </a:solidFill>
            <a:miter lim="800000"/>
            <a:headEnd/>
            <a:tailEnd/>
          </a:ln>
        </p:spPr>
        <p:txBody>
          <a:bodyPr/>
          <a:lstStyle/>
          <a:p>
            <a:endParaRPr lang="zh-CN" altLang="en-US"/>
          </a:p>
        </p:txBody>
      </p:sp>
      <p:sp>
        <p:nvSpPr>
          <p:cNvPr id="36871" name="AutoShape 10"/>
          <p:cNvSpPr>
            <a:spLocks noChangeArrowheads="1"/>
          </p:cNvSpPr>
          <p:nvPr/>
        </p:nvSpPr>
        <p:spPr bwMode="auto">
          <a:xfrm>
            <a:off x="4633275" y="4347131"/>
            <a:ext cx="395287" cy="115888"/>
          </a:xfrm>
          <a:prstGeom prst="rightArrow">
            <a:avLst>
              <a:gd name="adj1" fmla="val 50000"/>
              <a:gd name="adj2" fmla="val 85273"/>
            </a:avLst>
          </a:prstGeom>
          <a:solidFill>
            <a:srgbClr val="FFFFFF"/>
          </a:solidFill>
          <a:ln w="9525">
            <a:solidFill>
              <a:srgbClr val="000000"/>
            </a:solidFill>
            <a:miter lim="800000"/>
            <a:headEnd/>
            <a:tailEnd/>
          </a:ln>
        </p:spPr>
        <p:txBody>
          <a:bodyPr/>
          <a:lstStyle/>
          <a:p>
            <a:endParaRPr lang="zh-CN" altLang="en-US"/>
          </a:p>
        </p:txBody>
      </p:sp>
      <p:sp>
        <p:nvSpPr>
          <p:cNvPr id="36875" name="Rectangle 13"/>
          <p:cNvSpPr>
            <a:spLocks noChangeArrowheads="1"/>
          </p:cNvSpPr>
          <p:nvPr/>
        </p:nvSpPr>
        <p:spPr bwMode="auto">
          <a:xfrm>
            <a:off x="5696420" y="5301208"/>
            <a:ext cx="215157" cy="246221"/>
          </a:xfrm>
          <a:prstGeom prst="rect">
            <a:avLst/>
          </a:prstGeom>
          <a:noFill/>
          <a:ln w="9525">
            <a:noFill/>
            <a:miter lim="800000"/>
            <a:headEnd/>
            <a:tailEnd/>
          </a:ln>
        </p:spPr>
        <p:txBody>
          <a:bodyPr wrap="square" lIns="0" tIns="0" rIns="0" bIns="0">
            <a:spAutoFit/>
          </a:bodyPr>
          <a:lstStyle/>
          <a:p>
            <a:r>
              <a:rPr lang="en-US" altLang="zh-CN" sz="1600" dirty="0">
                <a:solidFill>
                  <a:srgbClr val="0000FF"/>
                </a:solidFill>
                <a:latin typeface="+mj-lt"/>
              </a:rPr>
              <a:t>p</a:t>
            </a:r>
          </a:p>
        </p:txBody>
      </p:sp>
      <p:sp>
        <p:nvSpPr>
          <p:cNvPr id="36873" name="Line 17"/>
          <p:cNvSpPr>
            <a:spLocks noChangeShapeType="1"/>
          </p:cNvSpPr>
          <p:nvPr/>
        </p:nvSpPr>
        <p:spPr bwMode="auto">
          <a:xfrm>
            <a:off x="2465480" y="5823552"/>
            <a:ext cx="73025" cy="286134"/>
          </a:xfrm>
          <a:prstGeom prst="line">
            <a:avLst/>
          </a:prstGeom>
          <a:noFill/>
          <a:ln w="31750">
            <a:solidFill>
              <a:schemeClr val="tx1"/>
            </a:solidFill>
            <a:round/>
            <a:headEnd/>
            <a:tailEnd/>
          </a:ln>
        </p:spPr>
        <p:txBody>
          <a:bodyPr/>
          <a:lstStyle/>
          <a:p>
            <a:endParaRPr lang="zh-CN" altLang="en-US"/>
          </a:p>
        </p:txBody>
      </p:sp>
      <p:sp>
        <p:nvSpPr>
          <p:cNvPr id="2" name="日期占位符 1"/>
          <p:cNvSpPr>
            <a:spLocks noGrp="1"/>
          </p:cNvSpPr>
          <p:nvPr>
            <p:ph type="dt" sz="half" idx="10"/>
          </p:nvPr>
        </p:nvSpPr>
        <p:spPr/>
        <p:txBody>
          <a:body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3" name="页脚占位符 2"/>
          <p:cNvSpPr>
            <a:spLocks noGrp="1"/>
          </p:cNvSpPr>
          <p:nvPr>
            <p:ph type="ftr" sz="quarter" idx="11"/>
          </p:nvPr>
        </p:nvSpPr>
        <p:spPr/>
        <p:txBody>
          <a:bodyPr/>
          <a:lstStyle/>
          <a:p>
            <a:pPr>
              <a:defRPr/>
            </a:pPr>
            <a:r>
              <a:rPr lang="en-US" altLang="zh-CN"/>
              <a:t>《</a:t>
            </a:r>
            <a:r>
              <a:rPr lang="zh-CN" altLang="en-US"/>
              <a:t>数据库系统原理</a:t>
            </a:r>
            <a:r>
              <a:rPr lang="en-US" altLang="zh-CN"/>
              <a:t>》</a:t>
            </a:r>
            <a:r>
              <a:rPr lang="zh-CN" altLang="en-US"/>
              <a:t>第</a:t>
            </a:r>
            <a:r>
              <a:rPr lang="en-US" altLang="zh-CN"/>
              <a:t>10</a:t>
            </a:r>
            <a:r>
              <a:rPr lang="zh-CN" altLang="en-US"/>
              <a:t>章</a:t>
            </a:r>
            <a:r>
              <a:rPr lang="en-US" altLang="zh-CN"/>
              <a:t>—</a:t>
            </a:r>
            <a:r>
              <a:rPr lang="zh-CN" altLang="en-US"/>
              <a:t>数据依赖与关系模式的规范化</a:t>
            </a:r>
            <a:endParaRPr lang="en-US" altLang="zh-C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en-US" altLang="zh-CN" sz="3800"/>
              <a:t>10.2.2  </a:t>
            </a:r>
            <a:r>
              <a:rPr lang="zh-CN" altLang="en-US" sz="3800"/>
              <a:t>范式</a:t>
            </a:r>
          </a:p>
        </p:txBody>
      </p:sp>
      <p:sp>
        <p:nvSpPr>
          <p:cNvPr id="37892" name="Rectangle 3"/>
          <p:cNvSpPr>
            <a:spLocks noGrp="1" noChangeArrowheads="1"/>
          </p:cNvSpPr>
          <p:nvPr>
            <p:ph type="body" idx="1"/>
          </p:nvPr>
        </p:nvSpPr>
        <p:spPr>
          <a:xfrm>
            <a:off x="611188" y="1413024"/>
            <a:ext cx="8075612" cy="5040312"/>
          </a:xfrm>
        </p:spPr>
        <p:txBody>
          <a:bodyPr/>
          <a:lstStyle/>
          <a:p>
            <a:pPr marL="457200" indent="-457200" eaLnBrk="1" hangingPunct="1"/>
            <a:r>
              <a:rPr lang="en-US" altLang="zh-CN" sz="2200" dirty="0">
                <a:solidFill>
                  <a:srgbClr val="0000FF"/>
                </a:solidFill>
                <a:latin typeface="Times New Roman" pitchFamily="18" charset="0"/>
              </a:rPr>
              <a:t>R ( SNO, CNO, G, T, DEPT ) </a:t>
            </a:r>
            <a:r>
              <a:rPr lang="zh-CN" altLang="en-US" sz="2200" dirty="0">
                <a:solidFill>
                  <a:srgbClr val="0000FF"/>
                </a:solidFill>
                <a:latin typeface="Times New Roman" pitchFamily="18" charset="0"/>
              </a:rPr>
              <a:t>不是一个好的关系模式</a:t>
            </a:r>
          </a:p>
          <a:p>
            <a:pPr marL="914400" lvl="1" indent="-457200" eaLnBrk="1" hangingPunct="1"/>
            <a:r>
              <a:rPr lang="zh-CN" altLang="en-US" sz="2100" dirty="0">
                <a:latin typeface="Times New Roman" pitchFamily="18" charset="0"/>
              </a:rPr>
              <a:t>数据冗余</a:t>
            </a:r>
          </a:p>
          <a:p>
            <a:pPr marL="914400" lvl="1" indent="-457200" eaLnBrk="1" hangingPunct="1"/>
            <a:r>
              <a:rPr lang="zh-CN" altLang="en-US" sz="2100" dirty="0">
                <a:latin typeface="Times New Roman" pitchFamily="18" charset="0"/>
              </a:rPr>
              <a:t>更新异常</a:t>
            </a:r>
          </a:p>
          <a:p>
            <a:pPr marL="457200" indent="-457200" eaLnBrk="1" hangingPunct="1"/>
            <a:r>
              <a:rPr lang="zh-CN" altLang="en-US" sz="2200" dirty="0">
                <a:solidFill>
                  <a:srgbClr val="0000FF"/>
                </a:solidFill>
                <a:latin typeface="Times New Roman" pitchFamily="18" charset="0"/>
              </a:rPr>
              <a:t>原因</a:t>
            </a:r>
          </a:p>
          <a:p>
            <a:pPr marL="914400" lvl="1" indent="-457200" eaLnBrk="1" hangingPunct="1"/>
            <a:r>
              <a:rPr lang="zh-CN" altLang="en-US" sz="2000" dirty="0">
                <a:latin typeface="Times New Roman" pitchFamily="18" charset="0"/>
              </a:rPr>
              <a:t> </a:t>
            </a:r>
            <a:r>
              <a:rPr lang="en-US" altLang="zh-CN" sz="2100" dirty="0">
                <a:latin typeface="Times New Roman" pitchFamily="18" charset="0"/>
              </a:rPr>
              <a:t>T, DEPT</a:t>
            </a:r>
            <a:r>
              <a:rPr lang="zh-CN" altLang="en-US" sz="2100" dirty="0">
                <a:latin typeface="Times New Roman" pitchFamily="18" charset="0"/>
              </a:rPr>
              <a:t>部分函数依赖于键</a:t>
            </a:r>
            <a:r>
              <a:rPr lang="en-US" altLang="zh-CN" sz="2100" dirty="0">
                <a:latin typeface="Times New Roman" pitchFamily="18" charset="0"/>
              </a:rPr>
              <a:t>{SNO, CNO}</a:t>
            </a:r>
            <a:r>
              <a:rPr lang="zh-CN" altLang="en-US" sz="2100" dirty="0">
                <a:latin typeface="Times New Roman" pitchFamily="18" charset="0"/>
              </a:rPr>
              <a:t>。</a:t>
            </a:r>
          </a:p>
        </p:txBody>
      </p:sp>
      <p:grpSp>
        <p:nvGrpSpPr>
          <p:cNvPr id="37893" name="Group 19"/>
          <p:cNvGrpSpPr>
            <a:grpSpLocks/>
          </p:cNvGrpSpPr>
          <p:nvPr/>
        </p:nvGrpSpPr>
        <p:grpSpPr bwMode="auto">
          <a:xfrm>
            <a:off x="1725905" y="3429506"/>
            <a:ext cx="4430271" cy="2714849"/>
            <a:chOff x="1020" y="1976"/>
            <a:chExt cx="3175" cy="2134"/>
          </a:xfrm>
        </p:grpSpPr>
        <p:sp>
          <p:nvSpPr>
            <p:cNvPr id="37896" name="Rectangle 6"/>
            <p:cNvSpPr>
              <a:spLocks noChangeArrowheads="1"/>
            </p:cNvSpPr>
            <p:nvPr/>
          </p:nvSpPr>
          <p:spPr bwMode="auto">
            <a:xfrm>
              <a:off x="2008" y="2514"/>
              <a:ext cx="1094" cy="1596"/>
            </a:xfrm>
            <a:prstGeom prst="rect">
              <a:avLst/>
            </a:prstGeom>
            <a:noFill/>
            <a:ln w="38100">
              <a:solidFill>
                <a:srgbClr val="000000"/>
              </a:solidFill>
              <a:miter lim="800000"/>
              <a:headEnd/>
              <a:tailEnd/>
            </a:ln>
          </p:spPr>
          <p:txBody>
            <a:bodyPr/>
            <a:lstStyle/>
            <a:p>
              <a:endParaRPr lang="zh-CN" altLang="en-US"/>
            </a:p>
          </p:txBody>
        </p:sp>
        <p:sp>
          <p:nvSpPr>
            <p:cNvPr id="37897" name="Text Box 7"/>
            <p:cNvSpPr txBox="1">
              <a:spLocks noChangeArrowheads="1"/>
            </p:cNvSpPr>
            <p:nvPr/>
          </p:nvSpPr>
          <p:spPr bwMode="auto">
            <a:xfrm>
              <a:off x="2251" y="2742"/>
              <a:ext cx="608" cy="342"/>
            </a:xfrm>
            <a:prstGeom prst="rect">
              <a:avLst/>
            </a:prstGeom>
            <a:noFill/>
            <a:ln w="38100">
              <a:solidFill>
                <a:srgbClr val="000000"/>
              </a:solidFill>
              <a:miter lim="800000"/>
              <a:headEnd/>
              <a:tailEnd/>
            </a:ln>
          </p:spPr>
          <p:txBody>
            <a:bodyPr/>
            <a:lstStyle/>
            <a:p>
              <a:pPr algn="just" eaLnBrk="0" hangingPunct="0"/>
              <a:r>
                <a:rPr lang="en-US" altLang="zh-CN" sz="2000" b="1">
                  <a:solidFill>
                    <a:schemeClr val="accent2"/>
                  </a:solidFill>
                  <a:latin typeface="Times New Roman" pitchFamily="18" charset="0"/>
                </a:rPr>
                <a:t>SNO</a:t>
              </a:r>
              <a:endParaRPr lang="en-US" altLang="zh-CN" sz="2000">
                <a:solidFill>
                  <a:schemeClr val="accent2"/>
                </a:solidFill>
                <a:latin typeface="Times New Roman" pitchFamily="18" charset="0"/>
              </a:endParaRPr>
            </a:p>
          </p:txBody>
        </p:sp>
        <p:sp>
          <p:nvSpPr>
            <p:cNvPr id="37898" name="Text Box 8"/>
            <p:cNvSpPr txBox="1">
              <a:spLocks noChangeArrowheads="1"/>
            </p:cNvSpPr>
            <p:nvPr/>
          </p:nvSpPr>
          <p:spPr bwMode="auto">
            <a:xfrm>
              <a:off x="2251" y="3540"/>
              <a:ext cx="608" cy="342"/>
            </a:xfrm>
            <a:prstGeom prst="rect">
              <a:avLst/>
            </a:prstGeom>
            <a:noFill/>
            <a:ln w="38100">
              <a:solidFill>
                <a:srgbClr val="000000"/>
              </a:solidFill>
              <a:miter lim="800000"/>
              <a:headEnd/>
              <a:tailEnd/>
            </a:ln>
          </p:spPr>
          <p:txBody>
            <a:bodyPr/>
            <a:lstStyle/>
            <a:p>
              <a:pPr algn="just" eaLnBrk="0" hangingPunct="0"/>
              <a:r>
                <a:rPr lang="en-US" altLang="zh-CN" sz="2000" b="1">
                  <a:solidFill>
                    <a:schemeClr val="accent2"/>
                  </a:solidFill>
                  <a:latin typeface="Times New Roman" pitchFamily="18" charset="0"/>
                </a:rPr>
                <a:t>CNO</a:t>
              </a:r>
            </a:p>
          </p:txBody>
        </p:sp>
        <p:sp>
          <p:nvSpPr>
            <p:cNvPr id="37899" name="Text Box 9"/>
            <p:cNvSpPr txBox="1">
              <a:spLocks noChangeArrowheads="1"/>
            </p:cNvSpPr>
            <p:nvPr/>
          </p:nvSpPr>
          <p:spPr bwMode="auto">
            <a:xfrm>
              <a:off x="1020" y="3198"/>
              <a:ext cx="624" cy="342"/>
            </a:xfrm>
            <a:prstGeom prst="rect">
              <a:avLst/>
            </a:prstGeom>
            <a:noFill/>
            <a:ln w="38100">
              <a:solidFill>
                <a:srgbClr val="000000"/>
              </a:solidFill>
              <a:miter lim="800000"/>
              <a:headEnd/>
              <a:tailEnd/>
            </a:ln>
          </p:spPr>
          <p:txBody>
            <a:bodyPr/>
            <a:lstStyle/>
            <a:p>
              <a:pPr algn="ctr" eaLnBrk="0" hangingPunct="0"/>
              <a:r>
                <a:rPr lang="en-US" altLang="zh-CN" sz="2000" b="1" dirty="0">
                  <a:latin typeface="Times New Roman" pitchFamily="18" charset="0"/>
                </a:rPr>
                <a:t>G</a:t>
              </a:r>
            </a:p>
          </p:txBody>
        </p:sp>
        <p:sp>
          <p:nvSpPr>
            <p:cNvPr id="37900" name="Text Box 10"/>
            <p:cNvSpPr txBox="1">
              <a:spLocks noChangeArrowheads="1"/>
            </p:cNvSpPr>
            <p:nvPr/>
          </p:nvSpPr>
          <p:spPr bwMode="auto">
            <a:xfrm>
              <a:off x="3466" y="2742"/>
              <a:ext cx="729" cy="342"/>
            </a:xfrm>
            <a:prstGeom prst="rect">
              <a:avLst/>
            </a:prstGeom>
            <a:noFill/>
            <a:ln w="38100">
              <a:solidFill>
                <a:srgbClr val="000000"/>
              </a:solidFill>
              <a:miter lim="800000"/>
              <a:headEnd/>
              <a:tailEnd/>
            </a:ln>
          </p:spPr>
          <p:txBody>
            <a:bodyPr/>
            <a:lstStyle/>
            <a:p>
              <a:pPr algn="ctr" eaLnBrk="0" hangingPunct="0"/>
              <a:r>
                <a:rPr lang="en-US" altLang="zh-CN" sz="2000" b="1" dirty="0">
                  <a:latin typeface="Times New Roman" pitchFamily="18" charset="0"/>
                </a:rPr>
                <a:t>DEPT</a:t>
              </a:r>
              <a:endParaRPr lang="en-US" altLang="zh-CN" sz="2000" dirty="0">
                <a:latin typeface="Times New Roman" pitchFamily="18" charset="0"/>
              </a:endParaRPr>
            </a:p>
          </p:txBody>
        </p:sp>
        <p:sp>
          <p:nvSpPr>
            <p:cNvPr id="37901" name="Text Box 11"/>
            <p:cNvSpPr txBox="1">
              <a:spLocks noChangeArrowheads="1"/>
            </p:cNvSpPr>
            <p:nvPr/>
          </p:nvSpPr>
          <p:spPr bwMode="auto">
            <a:xfrm>
              <a:off x="3466" y="3540"/>
              <a:ext cx="729" cy="342"/>
            </a:xfrm>
            <a:prstGeom prst="rect">
              <a:avLst/>
            </a:prstGeom>
            <a:noFill/>
            <a:ln w="38100">
              <a:solidFill>
                <a:srgbClr val="000000"/>
              </a:solidFill>
              <a:miter lim="800000"/>
              <a:headEnd/>
              <a:tailEnd/>
            </a:ln>
          </p:spPr>
          <p:txBody>
            <a:bodyPr/>
            <a:lstStyle/>
            <a:p>
              <a:pPr algn="ctr" eaLnBrk="0" hangingPunct="0"/>
              <a:r>
                <a:rPr lang="en-US" altLang="zh-CN" sz="2000" b="1" dirty="0">
                  <a:latin typeface="Times New Roman" pitchFamily="18" charset="0"/>
                </a:rPr>
                <a:t>T</a:t>
              </a:r>
              <a:endParaRPr lang="en-US" altLang="zh-CN" sz="2000" dirty="0">
                <a:latin typeface="Times New Roman" pitchFamily="18" charset="0"/>
              </a:endParaRPr>
            </a:p>
          </p:txBody>
        </p:sp>
        <p:sp>
          <p:nvSpPr>
            <p:cNvPr id="37902" name="Line 12"/>
            <p:cNvSpPr>
              <a:spLocks noChangeShapeType="1"/>
            </p:cNvSpPr>
            <p:nvPr/>
          </p:nvSpPr>
          <p:spPr bwMode="auto">
            <a:xfrm flipH="1">
              <a:off x="1644" y="3363"/>
              <a:ext cx="364" cy="0"/>
            </a:xfrm>
            <a:prstGeom prst="line">
              <a:avLst/>
            </a:prstGeom>
            <a:noFill/>
            <a:ln w="38100">
              <a:solidFill>
                <a:srgbClr val="000000"/>
              </a:solidFill>
              <a:round/>
              <a:headEnd/>
              <a:tailEnd type="triangle" w="med" len="med"/>
            </a:ln>
          </p:spPr>
          <p:txBody>
            <a:bodyPr/>
            <a:lstStyle/>
            <a:p>
              <a:endParaRPr lang="zh-CN" altLang="en-US"/>
            </a:p>
          </p:txBody>
        </p:sp>
        <p:sp>
          <p:nvSpPr>
            <p:cNvPr id="37903" name="Line 13"/>
            <p:cNvSpPr>
              <a:spLocks noChangeShapeType="1"/>
            </p:cNvSpPr>
            <p:nvPr/>
          </p:nvSpPr>
          <p:spPr bwMode="auto">
            <a:xfrm flipV="1">
              <a:off x="2859" y="3067"/>
              <a:ext cx="611" cy="643"/>
            </a:xfrm>
            <a:prstGeom prst="line">
              <a:avLst/>
            </a:prstGeom>
            <a:noFill/>
            <a:ln w="38100">
              <a:solidFill>
                <a:srgbClr val="000000"/>
              </a:solidFill>
              <a:prstDash val="dash"/>
              <a:round/>
              <a:headEnd/>
              <a:tailEnd type="triangle" w="med" len="med"/>
            </a:ln>
          </p:spPr>
          <p:txBody>
            <a:bodyPr/>
            <a:lstStyle/>
            <a:p>
              <a:endParaRPr lang="zh-CN" altLang="en-US"/>
            </a:p>
          </p:txBody>
        </p:sp>
        <p:sp>
          <p:nvSpPr>
            <p:cNvPr id="37904" name="Line 14"/>
            <p:cNvSpPr>
              <a:spLocks noChangeShapeType="1"/>
            </p:cNvSpPr>
            <p:nvPr/>
          </p:nvSpPr>
          <p:spPr bwMode="auto">
            <a:xfrm flipV="1">
              <a:off x="2859" y="3710"/>
              <a:ext cx="607" cy="0"/>
            </a:xfrm>
            <a:prstGeom prst="line">
              <a:avLst/>
            </a:prstGeom>
            <a:noFill/>
            <a:ln w="38100">
              <a:solidFill>
                <a:srgbClr val="000000"/>
              </a:solidFill>
              <a:round/>
              <a:headEnd/>
              <a:tailEnd type="triangle" w="med" len="med"/>
            </a:ln>
          </p:spPr>
          <p:txBody>
            <a:bodyPr/>
            <a:lstStyle/>
            <a:p>
              <a:endParaRPr lang="zh-CN" altLang="en-US"/>
            </a:p>
          </p:txBody>
        </p:sp>
        <p:sp>
          <p:nvSpPr>
            <p:cNvPr id="37905" name="Line 17"/>
            <p:cNvSpPr>
              <a:spLocks noChangeShapeType="1"/>
            </p:cNvSpPr>
            <p:nvPr/>
          </p:nvSpPr>
          <p:spPr bwMode="auto">
            <a:xfrm flipV="1">
              <a:off x="3833" y="3067"/>
              <a:ext cx="0" cy="454"/>
            </a:xfrm>
            <a:prstGeom prst="line">
              <a:avLst/>
            </a:prstGeom>
            <a:noFill/>
            <a:ln w="38100">
              <a:solidFill>
                <a:srgbClr val="000000"/>
              </a:solidFill>
              <a:round/>
              <a:headEnd/>
              <a:tailEnd type="triangle" w="med" len="med"/>
            </a:ln>
          </p:spPr>
          <p:txBody>
            <a:bodyPr/>
            <a:lstStyle/>
            <a:p>
              <a:endParaRPr lang="zh-CN" altLang="en-US"/>
            </a:p>
          </p:txBody>
        </p:sp>
        <p:sp>
          <p:nvSpPr>
            <p:cNvPr id="37906" name="Text Box 18"/>
            <p:cNvSpPr txBox="1">
              <a:spLocks noChangeArrowheads="1"/>
            </p:cNvSpPr>
            <p:nvPr/>
          </p:nvSpPr>
          <p:spPr bwMode="auto">
            <a:xfrm>
              <a:off x="2373" y="1976"/>
              <a:ext cx="729" cy="342"/>
            </a:xfrm>
            <a:prstGeom prst="rect">
              <a:avLst/>
            </a:prstGeom>
            <a:noFill/>
            <a:ln w="38100">
              <a:noFill/>
              <a:miter lim="800000"/>
              <a:headEnd/>
              <a:tailEnd/>
            </a:ln>
          </p:spPr>
          <p:txBody>
            <a:bodyPr/>
            <a:lstStyle/>
            <a:p>
              <a:pPr algn="just" eaLnBrk="0" hangingPunct="0"/>
              <a:r>
                <a:rPr lang="en-US" altLang="zh-CN" sz="2800" b="1" dirty="0">
                  <a:solidFill>
                    <a:srgbClr val="0000FF"/>
                  </a:solidFill>
                  <a:latin typeface="Times New Roman" pitchFamily="18" charset="0"/>
                </a:rPr>
                <a:t>R</a:t>
              </a:r>
            </a:p>
          </p:txBody>
        </p:sp>
      </p:grpSp>
      <p:sp>
        <p:nvSpPr>
          <p:cNvPr id="19" name="灯片编号占位符 5"/>
          <p:cNvSpPr>
            <a:spLocks noGrp="1"/>
          </p:cNvSpPr>
          <p:nvPr>
            <p:ph type="sldNum" sz="quarter" idx="12"/>
          </p:nvPr>
        </p:nvSpPr>
        <p:spPr>
          <a:xfrm>
            <a:off x="8172400" y="6597352"/>
            <a:ext cx="514400" cy="247088"/>
          </a:xfrm>
          <a:noFill/>
        </p:spPr>
        <p:txBody>
          <a:bodyPr/>
          <a:lstStyle/>
          <a:p>
            <a:fld id="{AA8458D9-28F7-49BC-A944-4B76B85A9DAF}" type="slidenum">
              <a:rPr lang="en-US" altLang="zh-CN" smtClean="0"/>
              <a:pPr/>
              <a:t>32</a:t>
            </a:fld>
            <a:endParaRPr lang="en-US" altLang="zh-CN"/>
          </a:p>
        </p:txBody>
      </p:sp>
      <p:sp>
        <p:nvSpPr>
          <p:cNvPr id="20" name="页脚占位符 4"/>
          <p:cNvSpPr>
            <a:spLocks noGrp="1"/>
          </p:cNvSpPr>
          <p:nvPr>
            <p:ph type="ftr" sz="quarter" idx="11"/>
          </p:nvPr>
        </p:nvSpPr>
        <p:spPr>
          <a:xfrm>
            <a:off x="755576" y="6597352"/>
            <a:ext cx="3744416" cy="247088"/>
          </a:xfrm>
          <a:noFill/>
        </p:spPr>
        <p:txBody>
          <a:bodyPr/>
          <a:lstStyle/>
          <a:p>
            <a:r>
              <a:rPr lang="en-US" altLang="zh-CN"/>
              <a:t>《</a:t>
            </a:r>
            <a:r>
              <a:rPr lang="zh-CN" altLang="en-US"/>
              <a:t>数据库系统原理</a:t>
            </a:r>
            <a:r>
              <a:rPr lang="en-US" altLang="zh-CN"/>
              <a:t>》</a:t>
            </a:r>
            <a:r>
              <a:rPr lang="zh-CN" altLang="en-US"/>
              <a:t>第</a:t>
            </a:r>
            <a:r>
              <a:rPr lang="en-US" altLang="zh-CN"/>
              <a:t>10</a:t>
            </a:r>
            <a:r>
              <a:rPr lang="zh-CN" altLang="en-US"/>
              <a:t>章</a:t>
            </a:r>
            <a:r>
              <a:rPr lang="en-US" altLang="zh-CN"/>
              <a:t>—</a:t>
            </a:r>
            <a:r>
              <a:rPr lang="zh-CN" altLang="en-US"/>
              <a:t>数据依赖与关系模式的规范化</a:t>
            </a:r>
            <a:endParaRPr lang="en-US" altLang="zh-CN" dirty="0"/>
          </a:p>
        </p:txBody>
      </p:sp>
      <p:sp>
        <p:nvSpPr>
          <p:cNvPr id="21" name="日期占位符 3"/>
          <p:cNvSpPr>
            <a:spLocks noGrp="1"/>
          </p:cNvSpPr>
          <p:nvPr>
            <p:ph type="dt" sz="quarter" idx="10"/>
          </p:nvPr>
        </p:nvSpPr>
        <p:spPr>
          <a:xfrm>
            <a:off x="4633275" y="6597352"/>
            <a:ext cx="3312368" cy="247088"/>
          </a:xfrm>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zh-CN" sz="3800"/>
              <a:t>10.2.2  </a:t>
            </a:r>
            <a:r>
              <a:rPr lang="zh-CN" altLang="en-US" sz="3800"/>
              <a:t>范式</a:t>
            </a:r>
          </a:p>
        </p:txBody>
      </p:sp>
      <p:sp>
        <p:nvSpPr>
          <p:cNvPr id="38916" name="Rectangle 3"/>
          <p:cNvSpPr>
            <a:spLocks noGrp="1" noChangeArrowheads="1"/>
          </p:cNvSpPr>
          <p:nvPr>
            <p:ph type="body" idx="1"/>
          </p:nvPr>
        </p:nvSpPr>
        <p:spPr>
          <a:xfrm>
            <a:off x="611188" y="1341016"/>
            <a:ext cx="8075612" cy="5184328"/>
          </a:xfrm>
        </p:spPr>
        <p:txBody>
          <a:bodyPr/>
          <a:lstStyle/>
          <a:p>
            <a:pPr eaLnBrk="1" hangingPunct="1"/>
            <a:r>
              <a:rPr lang="zh-CN" altLang="en-US" dirty="0">
                <a:solidFill>
                  <a:srgbClr val="0000FF"/>
                </a:solidFill>
                <a:latin typeface="Times New Roman" pitchFamily="18" charset="0"/>
              </a:rPr>
              <a:t>解决方法：</a:t>
            </a:r>
          </a:p>
          <a:p>
            <a:pPr lvl="1" eaLnBrk="1" hangingPunct="1"/>
            <a:r>
              <a:rPr lang="zh-CN" altLang="en-US" sz="2000" dirty="0">
                <a:solidFill>
                  <a:schemeClr val="accent2"/>
                </a:solidFill>
                <a:latin typeface="Times New Roman" pitchFamily="18" charset="0"/>
              </a:rPr>
              <a:t>模式分解：</a:t>
            </a:r>
            <a:r>
              <a:rPr lang="zh-CN" altLang="en-US" sz="2000" dirty="0">
                <a:latin typeface="Times New Roman" pitchFamily="18" charset="0"/>
              </a:rPr>
              <a:t>消除部分函数依赖。</a:t>
            </a:r>
          </a:p>
          <a:p>
            <a:pPr lvl="1" eaLnBrk="1" hangingPunct="1">
              <a:buFont typeface="Wingdings" pitchFamily="2" charset="2"/>
              <a:buNone/>
            </a:pPr>
            <a:r>
              <a:rPr lang="zh-CN" altLang="en-US" sz="2000" dirty="0">
                <a:latin typeface="Times New Roman" pitchFamily="18" charset="0"/>
              </a:rPr>
              <a:t>     </a:t>
            </a:r>
            <a:r>
              <a:rPr lang="en-US" altLang="zh-CN" sz="2000" dirty="0">
                <a:latin typeface="Times New Roman" pitchFamily="18" charset="0"/>
              </a:rPr>
              <a:t>R1(</a:t>
            </a:r>
            <a:r>
              <a:rPr lang="en-US" altLang="zh-CN" sz="2000" b="1" dirty="0">
                <a:latin typeface="Times New Roman" pitchFamily="18" charset="0"/>
              </a:rPr>
              <a:t>SNO, CNO</a:t>
            </a:r>
            <a:r>
              <a:rPr lang="en-US" altLang="zh-CN" sz="2000" dirty="0">
                <a:latin typeface="Times New Roman" pitchFamily="18" charset="0"/>
              </a:rPr>
              <a:t>, G)∈2NF </a:t>
            </a:r>
            <a:r>
              <a:rPr lang="zh-CN" altLang="en-US" sz="2000" dirty="0">
                <a:latin typeface="Times New Roman" pitchFamily="18" charset="0"/>
              </a:rPr>
              <a:t>和 </a:t>
            </a:r>
            <a:r>
              <a:rPr lang="en-US" altLang="zh-CN" sz="2000" dirty="0">
                <a:solidFill>
                  <a:srgbClr val="0000FF"/>
                </a:solidFill>
                <a:latin typeface="Times New Roman" pitchFamily="18" charset="0"/>
              </a:rPr>
              <a:t>R2</a:t>
            </a:r>
            <a:r>
              <a:rPr lang="en-US" altLang="zh-CN" sz="2000" dirty="0">
                <a:latin typeface="Times New Roman" pitchFamily="18" charset="0"/>
              </a:rPr>
              <a:t>(</a:t>
            </a:r>
            <a:r>
              <a:rPr lang="en-US" altLang="zh-CN" sz="2000" b="1" dirty="0">
                <a:latin typeface="Times New Roman" pitchFamily="18" charset="0"/>
              </a:rPr>
              <a:t>CNO</a:t>
            </a:r>
            <a:r>
              <a:rPr lang="en-US" altLang="zh-CN" sz="2000" dirty="0">
                <a:latin typeface="Times New Roman" pitchFamily="18" charset="0"/>
              </a:rPr>
              <a:t>, T, DEPT)∈2NF</a:t>
            </a:r>
            <a:r>
              <a:rPr lang="zh-CN" altLang="en-US" sz="2000" dirty="0">
                <a:latin typeface="Times New Roman" pitchFamily="18" charset="0"/>
              </a:rPr>
              <a:t>。</a:t>
            </a:r>
          </a:p>
          <a:p>
            <a:pPr lvl="2" eaLnBrk="1" hangingPunct="1"/>
            <a:r>
              <a:rPr lang="zh-CN" altLang="en-US" sz="2000" dirty="0">
                <a:solidFill>
                  <a:srgbClr val="0000FF"/>
                </a:solidFill>
                <a:latin typeface="Times New Roman" pitchFamily="18" charset="0"/>
              </a:rPr>
              <a:t>但</a:t>
            </a:r>
            <a:r>
              <a:rPr lang="en-US" altLang="zh-CN" sz="2000" dirty="0">
                <a:solidFill>
                  <a:srgbClr val="0000FF"/>
                </a:solidFill>
                <a:latin typeface="Times New Roman" pitchFamily="18" charset="0"/>
              </a:rPr>
              <a:t>R2</a:t>
            </a:r>
            <a:r>
              <a:rPr lang="zh-CN" altLang="en-US" sz="2000" dirty="0">
                <a:solidFill>
                  <a:srgbClr val="0000FF"/>
                </a:solidFill>
                <a:latin typeface="Times New Roman" pitchFamily="18" charset="0"/>
              </a:rPr>
              <a:t>仍有问题：</a:t>
            </a:r>
            <a:r>
              <a:rPr lang="zh-CN" altLang="en-US" dirty="0">
                <a:latin typeface="Times New Roman" pitchFamily="18" charset="0"/>
              </a:rPr>
              <a:t>     </a:t>
            </a:r>
            <a:r>
              <a:rPr lang="en-US" altLang="zh-CN" sz="1900" dirty="0">
                <a:latin typeface="Times New Roman" pitchFamily="18" charset="0"/>
              </a:rPr>
              <a:t>c01   t1  d1</a:t>
            </a:r>
          </a:p>
          <a:p>
            <a:pPr lvl="2" eaLnBrk="1" hangingPunct="1">
              <a:buFont typeface="Wingdings" pitchFamily="2" charset="2"/>
              <a:buNone/>
            </a:pPr>
            <a:r>
              <a:rPr lang="en-US" altLang="zh-CN" sz="1900" dirty="0">
                <a:latin typeface="Times New Roman" pitchFamily="18" charset="0"/>
              </a:rPr>
              <a:t>                                       c02   t1  d1    </a:t>
            </a:r>
            <a:r>
              <a:rPr lang="zh-CN" altLang="en-US" sz="2000" dirty="0">
                <a:solidFill>
                  <a:schemeClr val="accent2"/>
                </a:solidFill>
                <a:latin typeface="Times New Roman" pitchFamily="18" charset="0"/>
              </a:rPr>
              <a:t>冗余 </a:t>
            </a:r>
            <a:r>
              <a:rPr lang="en-US" altLang="zh-CN" sz="2000" dirty="0">
                <a:solidFill>
                  <a:schemeClr val="accent2"/>
                </a:solidFill>
                <a:latin typeface="Times New Roman" pitchFamily="18" charset="0"/>
              </a:rPr>
              <a:t>&amp; </a:t>
            </a:r>
            <a:r>
              <a:rPr lang="zh-CN" altLang="en-US" sz="2000" dirty="0">
                <a:solidFill>
                  <a:schemeClr val="accent2"/>
                </a:solidFill>
                <a:latin typeface="Times New Roman" pitchFamily="18" charset="0"/>
              </a:rPr>
              <a:t>异常</a:t>
            </a:r>
          </a:p>
          <a:p>
            <a:pPr lvl="2" eaLnBrk="1" hangingPunct="1">
              <a:buFont typeface="Wingdings" pitchFamily="2" charset="2"/>
              <a:buNone/>
            </a:pPr>
            <a:r>
              <a:rPr lang="zh-CN" altLang="en-US" sz="1900" dirty="0">
                <a:latin typeface="Times New Roman" pitchFamily="18" charset="0"/>
              </a:rPr>
              <a:t>                                       </a:t>
            </a:r>
            <a:r>
              <a:rPr lang="en-US" altLang="zh-CN" sz="1900" dirty="0">
                <a:latin typeface="Times New Roman" pitchFamily="18" charset="0"/>
              </a:rPr>
              <a:t>c03   t1  d1</a:t>
            </a:r>
          </a:p>
          <a:p>
            <a:pPr lvl="2" eaLnBrk="1" hangingPunct="1">
              <a:buFont typeface="Wingdings" pitchFamily="2" charset="2"/>
              <a:buNone/>
            </a:pPr>
            <a:r>
              <a:rPr lang="en-US" altLang="zh-CN" sz="1900" dirty="0">
                <a:latin typeface="Times New Roman" pitchFamily="18" charset="0"/>
              </a:rPr>
              <a:t>                                       c04   t2  d2</a:t>
            </a:r>
          </a:p>
          <a:p>
            <a:pPr lvl="2" eaLnBrk="1" hangingPunct="1"/>
            <a:r>
              <a:rPr lang="zh-CN" altLang="en-US" sz="2000" dirty="0">
                <a:solidFill>
                  <a:srgbClr val="0000FF"/>
                </a:solidFill>
                <a:latin typeface="Times New Roman" pitchFamily="18" charset="0"/>
              </a:rPr>
              <a:t>原因：</a:t>
            </a:r>
            <a:r>
              <a:rPr lang="en-US" altLang="zh-CN" sz="2000" dirty="0">
                <a:solidFill>
                  <a:srgbClr val="0000FF"/>
                </a:solidFill>
                <a:latin typeface="Times New Roman" pitchFamily="18" charset="0"/>
              </a:rPr>
              <a:t>R2</a:t>
            </a:r>
            <a:r>
              <a:rPr lang="zh-CN" altLang="en-US" sz="2000" dirty="0">
                <a:latin typeface="Times New Roman" pitchFamily="18" charset="0"/>
              </a:rPr>
              <a:t>的</a:t>
            </a:r>
            <a:r>
              <a:rPr lang="en-US" altLang="zh-CN" sz="2000" dirty="0">
                <a:latin typeface="Times New Roman" pitchFamily="18" charset="0"/>
              </a:rPr>
              <a:t>Key={CNO}</a:t>
            </a:r>
            <a:r>
              <a:rPr lang="zh-CN" altLang="en-US" sz="2000" dirty="0">
                <a:latin typeface="Times New Roman" pitchFamily="18" charset="0"/>
              </a:rPr>
              <a:t>，</a:t>
            </a:r>
            <a:br>
              <a:rPr lang="en-US" altLang="zh-CN" sz="2000" dirty="0">
                <a:latin typeface="Times New Roman" pitchFamily="18" charset="0"/>
              </a:rPr>
            </a:br>
            <a:r>
              <a:rPr lang="en-US" altLang="zh-CN" sz="2000" dirty="0">
                <a:latin typeface="Times New Roman" pitchFamily="18" charset="0"/>
              </a:rPr>
              <a:t>            </a:t>
            </a:r>
            <a:r>
              <a:rPr lang="zh-CN" altLang="en-US" sz="2000" dirty="0">
                <a:latin typeface="Times New Roman" pitchFamily="18" charset="0"/>
              </a:rPr>
              <a:t>存在</a:t>
            </a:r>
            <a:r>
              <a:rPr lang="en-US" altLang="zh-CN" sz="2000" dirty="0">
                <a:latin typeface="Times New Roman" pitchFamily="18" charset="0"/>
              </a:rPr>
              <a:t>T → DEPT , </a:t>
            </a:r>
            <a:r>
              <a:rPr lang="zh-CN" altLang="en-US" sz="2000" dirty="0">
                <a:latin typeface="Times New Roman" pitchFamily="18" charset="0"/>
              </a:rPr>
              <a:t>而</a:t>
            </a:r>
            <a:r>
              <a:rPr lang="en-US" altLang="zh-CN" sz="2000" dirty="0">
                <a:latin typeface="Times New Roman" pitchFamily="18" charset="0"/>
              </a:rPr>
              <a:t>T</a:t>
            </a:r>
            <a:r>
              <a:rPr lang="zh-CN" altLang="en-US" sz="2000" dirty="0">
                <a:latin typeface="Times New Roman" pitchFamily="18" charset="0"/>
              </a:rPr>
              <a:t>不是超键，</a:t>
            </a:r>
            <a:r>
              <a:rPr lang="en-US" altLang="zh-CN" sz="2000" dirty="0">
                <a:latin typeface="Times New Roman" pitchFamily="18" charset="0"/>
              </a:rPr>
              <a:t>DEPT</a:t>
            </a:r>
            <a:r>
              <a:rPr lang="zh-CN" altLang="en-US" sz="2000" dirty="0">
                <a:latin typeface="Times New Roman" pitchFamily="18" charset="0"/>
              </a:rPr>
              <a:t>又不是主属性。</a:t>
            </a:r>
          </a:p>
          <a:p>
            <a:pPr eaLnBrk="1" hangingPunct="1"/>
            <a:endParaRPr lang="en-US" altLang="zh-CN" sz="2000" dirty="0">
              <a:solidFill>
                <a:srgbClr val="008000"/>
              </a:solidFill>
              <a:latin typeface="Times New Roman" pitchFamily="18" charset="0"/>
            </a:endParaRPr>
          </a:p>
          <a:p>
            <a:pPr eaLnBrk="1" hangingPunct="1">
              <a:lnSpc>
                <a:spcPct val="120000"/>
              </a:lnSpc>
              <a:spcBef>
                <a:spcPts val="600"/>
              </a:spcBef>
            </a:pPr>
            <a:r>
              <a:rPr lang="zh-CN" altLang="en-US" sz="2000" dirty="0">
                <a:latin typeface="Times New Roman" pitchFamily="18" charset="0"/>
              </a:rPr>
              <a:t>上述例子说明：</a:t>
            </a:r>
            <a:r>
              <a:rPr lang="zh-CN" altLang="en-US" sz="2000" dirty="0">
                <a:solidFill>
                  <a:srgbClr val="008000"/>
                </a:solidFill>
                <a:latin typeface="Times New Roman" pitchFamily="18" charset="0"/>
              </a:rPr>
              <a:t>采用模式分解法将一个</a:t>
            </a:r>
            <a:r>
              <a:rPr lang="en-US" altLang="zh-CN" sz="2000" dirty="0">
                <a:solidFill>
                  <a:srgbClr val="008000"/>
                </a:solidFill>
                <a:latin typeface="Times New Roman" pitchFamily="18" charset="0"/>
              </a:rPr>
              <a:t>1NF</a:t>
            </a:r>
            <a:r>
              <a:rPr lang="zh-CN" altLang="en-US" sz="2000" dirty="0">
                <a:solidFill>
                  <a:srgbClr val="008000"/>
                </a:solidFill>
                <a:latin typeface="Times New Roman" pitchFamily="18" charset="0"/>
              </a:rPr>
              <a:t>的关系模式分解为多个</a:t>
            </a:r>
            <a:r>
              <a:rPr lang="en-US" altLang="zh-CN" sz="2000" dirty="0">
                <a:solidFill>
                  <a:srgbClr val="008000"/>
                </a:solidFill>
                <a:latin typeface="Times New Roman" pitchFamily="18" charset="0"/>
              </a:rPr>
              <a:t>2NF</a:t>
            </a:r>
            <a:r>
              <a:rPr lang="zh-CN" altLang="en-US" sz="2000" dirty="0">
                <a:solidFill>
                  <a:srgbClr val="008000"/>
                </a:solidFill>
                <a:latin typeface="Times New Roman" pitchFamily="18" charset="0"/>
              </a:rPr>
              <a:t>的关系模式，</a:t>
            </a:r>
            <a:r>
              <a:rPr lang="zh-CN" altLang="en-US" sz="2000" dirty="0">
                <a:latin typeface="Times New Roman" pitchFamily="18" charset="0"/>
              </a:rPr>
              <a:t>可以在一定程度上减轻原关系模式中存在的数据冗余和更新异常问题，但</a:t>
            </a:r>
            <a:r>
              <a:rPr lang="zh-CN" altLang="en-US" sz="2000" dirty="0">
                <a:solidFill>
                  <a:srgbClr val="008000"/>
                </a:solidFill>
                <a:latin typeface="Times New Roman" pitchFamily="18" charset="0"/>
              </a:rPr>
              <a:t>并不能完全消除数据冗余和更新异常。</a:t>
            </a:r>
          </a:p>
        </p:txBody>
      </p:sp>
      <p:sp>
        <p:nvSpPr>
          <p:cNvPr id="38917" name="Rectangle 4"/>
          <p:cNvSpPr>
            <a:spLocks noChangeArrowheads="1"/>
          </p:cNvSpPr>
          <p:nvPr/>
        </p:nvSpPr>
        <p:spPr bwMode="auto">
          <a:xfrm>
            <a:off x="4412744" y="2601480"/>
            <a:ext cx="734566" cy="1043544"/>
          </a:xfrm>
          <a:prstGeom prst="rect">
            <a:avLst/>
          </a:prstGeom>
          <a:noFill/>
          <a:ln w="31750">
            <a:solidFill>
              <a:schemeClr val="accent2"/>
            </a:solidFill>
            <a:prstDash val="dash"/>
            <a:miter lim="800000"/>
            <a:headEnd/>
            <a:tailEnd/>
          </a:ln>
        </p:spPr>
        <p:txBody>
          <a:bodyPr/>
          <a:lstStyle/>
          <a:p>
            <a:endParaRPr lang="zh-CN" altLang="en-US"/>
          </a:p>
        </p:txBody>
      </p:sp>
      <p:sp>
        <p:nvSpPr>
          <p:cNvPr id="8" name="灯片编号占位符 5"/>
          <p:cNvSpPr>
            <a:spLocks noGrp="1"/>
          </p:cNvSpPr>
          <p:nvPr>
            <p:ph type="sldNum" sz="quarter" idx="12"/>
          </p:nvPr>
        </p:nvSpPr>
        <p:spPr>
          <a:xfrm>
            <a:off x="8172400" y="6597352"/>
            <a:ext cx="514400" cy="247088"/>
          </a:xfrm>
          <a:noFill/>
        </p:spPr>
        <p:txBody>
          <a:bodyPr/>
          <a:lstStyle/>
          <a:p>
            <a:fld id="{AA8458D9-28F7-49BC-A944-4B76B85A9DAF}" type="slidenum">
              <a:rPr lang="en-US" altLang="zh-CN" smtClean="0"/>
              <a:pPr/>
              <a:t>33</a:t>
            </a:fld>
            <a:endParaRPr lang="en-US" altLang="zh-CN"/>
          </a:p>
        </p:txBody>
      </p:sp>
      <p:sp>
        <p:nvSpPr>
          <p:cNvPr id="9" name="页脚占位符 4"/>
          <p:cNvSpPr>
            <a:spLocks noGrp="1"/>
          </p:cNvSpPr>
          <p:nvPr>
            <p:ph type="ftr" sz="quarter" idx="11"/>
          </p:nvPr>
        </p:nvSpPr>
        <p:spPr>
          <a:xfrm>
            <a:off x="755576" y="6597352"/>
            <a:ext cx="3744416" cy="247088"/>
          </a:xfrm>
          <a:noFill/>
        </p:spPr>
        <p:txBody>
          <a:bodyPr/>
          <a:lstStyle/>
          <a:p>
            <a:r>
              <a:rPr lang="en-US" altLang="zh-CN"/>
              <a:t>《</a:t>
            </a:r>
            <a:r>
              <a:rPr lang="zh-CN" altLang="en-US"/>
              <a:t>数据库系统原理</a:t>
            </a:r>
            <a:r>
              <a:rPr lang="en-US" altLang="zh-CN"/>
              <a:t>》</a:t>
            </a:r>
            <a:r>
              <a:rPr lang="zh-CN" altLang="en-US"/>
              <a:t>第</a:t>
            </a:r>
            <a:r>
              <a:rPr lang="en-US" altLang="zh-CN"/>
              <a:t>10</a:t>
            </a:r>
            <a:r>
              <a:rPr lang="zh-CN" altLang="en-US"/>
              <a:t>章</a:t>
            </a:r>
            <a:r>
              <a:rPr lang="en-US" altLang="zh-CN"/>
              <a:t>—</a:t>
            </a:r>
            <a:r>
              <a:rPr lang="zh-CN" altLang="en-US"/>
              <a:t>数据依赖与关系模式的规范化</a:t>
            </a:r>
            <a:endParaRPr lang="en-US" altLang="zh-CN" dirty="0"/>
          </a:p>
        </p:txBody>
      </p:sp>
      <p:sp>
        <p:nvSpPr>
          <p:cNvPr id="10" name="日期占位符 3"/>
          <p:cNvSpPr>
            <a:spLocks noGrp="1"/>
          </p:cNvSpPr>
          <p:nvPr>
            <p:ph type="dt" sz="quarter" idx="10"/>
          </p:nvPr>
        </p:nvSpPr>
        <p:spPr>
          <a:xfrm>
            <a:off x="4633275" y="6597352"/>
            <a:ext cx="3312368" cy="247088"/>
          </a:xfrm>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en-US" altLang="zh-CN" sz="3800"/>
              <a:t>10.2.2  </a:t>
            </a:r>
            <a:r>
              <a:rPr lang="zh-CN" altLang="en-US" sz="3800"/>
              <a:t>范式</a:t>
            </a:r>
          </a:p>
        </p:txBody>
      </p:sp>
      <p:sp>
        <p:nvSpPr>
          <p:cNvPr id="39940" name="Rectangle 3"/>
          <p:cNvSpPr>
            <a:spLocks noGrp="1" noChangeArrowheads="1"/>
          </p:cNvSpPr>
          <p:nvPr>
            <p:ph type="body" idx="1"/>
          </p:nvPr>
        </p:nvSpPr>
        <p:spPr>
          <a:xfrm>
            <a:off x="611189" y="1367433"/>
            <a:ext cx="8075612" cy="4941887"/>
          </a:xfrm>
        </p:spPr>
        <p:txBody>
          <a:bodyPr/>
          <a:lstStyle/>
          <a:p>
            <a:pPr eaLnBrk="1" hangingPunct="1"/>
            <a:r>
              <a:rPr lang="zh-CN" altLang="en-US" dirty="0">
                <a:solidFill>
                  <a:schemeClr val="accent2"/>
                </a:solidFill>
                <a:latin typeface="Times New Roman" pitchFamily="18" charset="0"/>
              </a:rPr>
              <a:t>定义：</a:t>
            </a:r>
            <a:r>
              <a:rPr lang="en-US" altLang="zh-CN" dirty="0">
                <a:solidFill>
                  <a:schemeClr val="accent2"/>
                </a:solidFill>
                <a:latin typeface="Times New Roman" pitchFamily="18" charset="0"/>
              </a:rPr>
              <a:t>3NF</a:t>
            </a:r>
          </a:p>
          <a:p>
            <a:pPr lvl="1" eaLnBrk="1" hangingPunct="1"/>
            <a:r>
              <a:rPr lang="zh-CN" altLang="en-US" dirty="0">
                <a:solidFill>
                  <a:srgbClr val="0000FF"/>
                </a:solidFill>
                <a:latin typeface="Times New Roman" pitchFamily="18" charset="0"/>
              </a:rPr>
              <a:t>设有一个关系模式 </a:t>
            </a:r>
            <a:r>
              <a:rPr lang="en-US" altLang="zh-CN" dirty="0">
                <a:solidFill>
                  <a:srgbClr val="0000FF"/>
                </a:solidFill>
                <a:latin typeface="Times New Roman" pitchFamily="18" charset="0"/>
              </a:rPr>
              <a:t>R∈1NF</a:t>
            </a:r>
            <a:r>
              <a:rPr lang="zh-CN" altLang="en-US" dirty="0">
                <a:solidFill>
                  <a:srgbClr val="0000FF"/>
                </a:solidFill>
                <a:latin typeface="Times New Roman" pitchFamily="18" charset="0"/>
              </a:rPr>
              <a:t>，若</a:t>
            </a:r>
            <a:r>
              <a:rPr lang="en-US" altLang="zh-CN" dirty="0">
                <a:solidFill>
                  <a:srgbClr val="0000FF"/>
                </a:solidFill>
                <a:latin typeface="Times New Roman" pitchFamily="18" charset="0"/>
              </a:rPr>
              <a:t>R</a:t>
            </a:r>
            <a:r>
              <a:rPr lang="zh-CN" altLang="en-US" dirty="0">
                <a:solidFill>
                  <a:srgbClr val="0000FF"/>
                </a:solidFill>
                <a:latin typeface="Times New Roman" pitchFamily="18" charset="0"/>
              </a:rPr>
              <a:t>的任一非平凡函数依赖</a:t>
            </a:r>
            <a:br>
              <a:rPr lang="en-US" altLang="zh-CN" dirty="0">
                <a:solidFill>
                  <a:srgbClr val="0000FF"/>
                </a:solidFill>
                <a:latin typeface="Times New Roman" pitchFamily="18" charset="0"/>
              </a:rPr>
            </a:br>
            <a:r>
              <a:rPr lang="en-US" altLang="zh-CN" dirty="0">
                <a:solidFill>
                  <a:srgbClr val="0000FF"/>
                </a:solidFill>
                <a:latin typeface="Times New Roman" pitchFamily="18" charset="0"/>
              </a:rPr>
              <a:t>X</a:t>
            </a:r>
            <a:r>
              <a:rPr lang="en-US" altLang="zh-CN" sz="2400" dirty="0">
                <a:latin typeface="Times New Roman" pitchFamily="18" charset="0"/>
              </a:rPr>
              <a:t> </a:t>
            </a:r>
            <a:r>
              <a:rPr lang="en-US" altLang="zh-CN" sz="2400" dirty="0">
                <a:solidFill>
                  <a:srgbClr val="0000FF"/>
                </a:solidFill>
                <a:latin typeface="Times New Roman" pitchFamily="18" charset="0"/>
              </a:rPr>
              <a:t>→ </a:t>
            </a:r>
            <a:r>
              <a:rPr lang="en-US" altLang="zh-CN" dirty="0">
                <a:solidFill>
                  <a:srgbClr val="0000FF"/>
                </a:solidFill>
                <a:latin typeface="Times New Roman" pitchFamily="18" charset="0"/>
              </a:rPr>
              <a:t>A </a:t>
            </a:r>
            <a:r>
              <a:rPr lang="zh-CN" altLang="en-US" dirty="0">
                <a:solidFill>
                  <a:srgbClr val="0000FF"/>
                </a:solidFill>
                <a:latin typeface="Times New Roman" pitchFamily="18" charset="0"/>
              </a:rPr>
              <a:t>满足下列</a:t>
            </a:r>
            <a:r>
              <a:rPr lang="zh-CN" altLang="en-US" dirty="0">
                <a:solidFill>
                  <a:srgbClr val="FF0000"/>
                </a:solidFill>
                <a:latin typeface="Times New Roman" pitchFamily="18" charset="0"/>
              </a:rPr>
              <a:t>两个条件之一</a:t>
            </a:r>
            <a:r>
              <a:rPr lang="zh-CN" altLang="en-US" dirty="0">
                <a:solidFill>
                  <a:srgbClr val="0000FF"/>
                </a:solidFill>
                <a:latin typeface="Times New Roman" pitchFamily="18" charset="0"/>
              </a:rPr>
              <a:t>：</a:t>
            </a:r>
            <a:r>
              <a:rPr lang="en-US" altLang="zh-CN" dirty="0">
                <a:solidFill>
                  <a:srgbClr val="0000FF"/>
                </a:solidFill>
                <a:latin typeface="Times New Roman" pitchFamily="18" charset="0"/>
              </a:rPr>
              <a:t> </a:t>
            </a:r>
            <a:r>
              <a:rPr lang="en-US" altLang="zh-CN" dirty="0">
                <a:solidFill>
                  <a:srgbClr val="FF0000"/>
                </a:solidFill>
                <a:latin typeface="Times New Roman" pitchFamily="18" charset="0"/>
              </a:rPr>
              <a:t>(1) </a:t>
            </a:r>
            <a:r>
              <a:rPr lang="en-US" altLang="zh-CN" dirty="0">
                <a:solidFill>
                  <a:srgbClr val="0000FF"/>
                </a:solidFill>
                <a:latin typeface="Times New Roman" pitchFamily="18" charset="0"/>
              </a:rPr>
              <a:t>X</a:t>
            </a:r>
            <a:r>
              <a:rPr lang="zh-CN" altLang="en-US" dirty="0">
                <a:solidFill>
                  <a:srgbClr val="0000FF"/>
                </a:solidFill>
                <a:latin typeface="Times New Roman" pitchFamily="18" charset="0"/>
              </a:rPr>
              <a:t>是超键</a:t>
            </a:r>
            <a:r>
              <a:rPr lang="en-US" altLang="zh-CN" dirty="0">
                <a:solidFill>
                  <a:srgbClr val="0000FF"/>
                </a:solidFill>
                <a:latin typeface="Times New Roman" pitchFamily="18" charset="0"/>
              </a:rPr>
              <a:t>, </a:t>
            </a:r>
            <a:r>
              <a:rPr lang="en-US" altLang="zh-CN" dirty="0">
                <a:solidFill>
                  <a:srgbClr val="FF0000"/>
                </a:solidFill>
                <a:latin typeface="Times New Roman" pitchFamily="18" charset="0"/>
              </a:rPr>
              <a:t>(2) </a:t>
            </a:r>
            <a:r>
              <a:rPr lang="en-US" altLang="zh-CN" dirty="0">
                <a:solidFill>
                  <a:srgbClr val="0000FF"/>
                </a:solidFill>
                <a:latin typeface="Times New Roman" pitchFamily="18" charset="0"/>
              </a:rPr>
              <a:t>A</a:t>
            </a:r>
            <a:r>
              <a:rPr lang="zh-CN" altLang="en-US" dirty="0">
                <a:solidFill>
                  <a:srgbClr val="0000FF"/>
                </a:solidFill>
                <a:latin typeface="Times New Roman" pitchFamily="18" charset="0"/>
              </a:rPr>
              <a:t>是主属性，则称</a:t>
            </a:r>
            <a:r>
              <a:rPr lang="en-US" altLang="zh-CN" dirty="0">
                <a:solidFill>
                  <a:srgbClr val="0000FF"/>
                </a:solidFill>
                <a:latin typeface="Times New Roman" pitchFamily="18" charset="0"/>
              </a:rPr>
              <a:t>R</a:t>
            </a:r>
            <a:r>
              <a:rPr lang="zh-CN" altLang="en-US" dirty="0">
                <a:solidFill>
                  <a:srgbClr val="0000FF"/>
                </a:solidFill>
                <a:latin typeface="Times New Roman" pitchFamily="18" charset="0"/>
              </a:rPr>
              <a:t>属于第三范式（</a:t>
            </a:r>
            <a:r>
              <a:rPr lang="en-US" altLang="zh-CN" dirty="0">
                <a:solidFill>
                  <a:srgbClr val="0000FF"/>
                </a:solidFill>
                <a:latin typeface="Times New Roman" pitchFamily="18" charset="0"/>
              </a:rPr>
              <a:t>3NF</a:t>
            </a:r>
            <a:r>
              <a:rPr lang="zh-CN" altLang="en-US" dirty="0">
                <a:solidFill>
                  <a:srgbClr val="0000FF"/>
                </a:solidFill>
                <a:latin typeface="Times New Roman" pitchFamily="18" charset="0"/>
              </a:rPr>
              <a:t>），记为</a:t>
            </a:r>
            <a:r>
              <a:rPr lang="en-US" altLang="zh-CN" dirty="0">
                <a:solidFill>
                  <a:srgbClr val="0000FF"/>
                </a:solidFill>
                <a:latin typeface="Times New Roman" pitchFamily="18" charset="0"/>
              </a:rPr>
              <a:t>R∈3NF</a:t>
            </a:r>
            <a:r>
              <a:rPr lang="zh-CN" altLang="en-US" dirty="0">
                <a:solidFill>
                  <a:srgbClr val="0000FF"/>
                </a:solidFill>
                <a:latin typeface="Times New Roman" pitchFamily="18" charset="0"/>
              </a:rPr>
              <a:t>。</a:t>
            </a:r>
          </a:p>
          <a:p>
            <a:pPr lvl="1" eaLnBrk="1" hangingPunct="1"/>
            <a:r>
              <a:rPr lang="zh-CN" altLang="en-US" dirty="0">
                <a:solidFill>
                  <a:schemeClr val="accent2"/>
                </a:solidFill>
                <a:latin typeface="Times New Roman" pitchFamily="18" charset="0"/>
              </a:rPr>
              <a:t>注：</a:t>
            </a:r>
          </a:p>
          <a:p>
            <a:pPr lvl="2" eaLnBrk="1" hangingPunct="1">
              <a:spcBef>
                <a:spcPts val="1200"/>
              </a:spcBef>
            </a:pPr>
            <a:r>
              <a:rPr lang="zh-CN" altLang="en-US" sz="2000" dirty="0">
                <a:latin typeface="Times New Roman" pitchFamily="18" charset="0"/>
              </a:rPr>
              <a:t>若</a:t>
            </a:r>
            <a:r>
              <a:rPr lang="en-US" altLang="zh-CN" sz="2000" dirty="0">
                <a:latin typeface="Times New Roman" pitchFamily="18" charset="0"/>
              </a:rPr>
              <a:t>R∈3NF</a:t>
            </a:r>
            <a:r>
              <a:rPr lang="zh-CN" altLang="en-US" sz="2000" dirty="0">
                <a:latin typeface="Times New Roman" pitchFamily="18" charset="0"/>
              </a:rPr>
              <a:t>，意味着：</a:t>
            </a:r>
            <a:r>
              <a:rPr lang="en-US" altLang="zh-CN" sz="2000" dirty="0">
                <a:latin typeface="Times New Roman" pitchFamily="18" charset="0"/>
              </a:rPr>
              <a:t>X</a:t>
            </a:r>
            <a:r>
              <a:rPr lang="zh-CN" altLang="en-US" sz="2000" dirty="0">
                <a:latin typeface="Times New Roman" pitchFamily="18" charset="0"/>
              </a:rPr>
              <a:t>非超键，并且</a:t>
            </a:r>
            <a:r>
              <a:rPr lang="en-US" altLang="zh-CN" sz="2000" dirty="0">
                <a:latin typeface="Times New Roman" pitchFamily="18" charset="0"/>
              </a:rPr>
              <a:t>A</a:t>
            </a:r>
            <a:r>
              <a:rPr lang="zh-CN" altLang="en-US" sz="2000" dirty="0">
                <a:latin typeface="Times New Roman" pitchFamily="18" charset="0"/>
              </a:rPr>
              <a:t>非主属性：</a:t>
            </a:r>
          </a:p>
          <a:p>
            <a:pPr lvl="3" eaLnBrk="1" hangingPunct="1">
              <a:spcBef>
                <a:spcPts val="1200"/>
              </a:spcBef>
            </a:pPr>
            <a:r>
              <a:rPr lang="zh-CN" altLang="en-US" dirty="0">
                <a:solidFill>
                  <a:srgbClr val="008000"/>
                </a:solidFill>
                <a:latin typeface="Times New Roman" pitchFamily="18" charset="0"/>
              </a:rPr>
              <a:t>若</a:t>
            </a:r>
            <a:r>
              <a:rPr lang="en-US" altLang="zh-CN" dirty="0">
                <a:solidFill>
                  <a:srgbClr val="008000"/>
                </a:solidFill>
                <a:latin typeface="Times New Roman" pitchFamily="18" charset="0"/>
              </a:rPr>
              <a:t>X</a:t>
            </a:r>
            <a:r>
              <a:rPr lang="zh-CN" altLang="en-US" dirty="0">
                <a:solidFill>
                  <a:srgbClr val="008000"/>
                </a:solidFill>
                <a:latin typeface="Times New Roman" pitchFamily="18" charset="0"/>
              </a:rPr>
              <a:t>是键的真子集：</a:t>
            </a:r>
            <a:r>
              <a:rPr lang="zh-CN" altLang="en-US" dirty="0">
                <a:latin typeface="Times New Roman" pitchFamily="18" charset="0"/>
              </a:rPr>
              <a:t>非主属性</a:t>
            </a:r>
            <a:r>
              <a:rPr lang="en-US" altLang="zh-CN" dirty="0">
                <a:latin typeface="Times New Roman" pitchFamily="18" charset="0"/>
              </a:rPr>
              <a:t>A</a:t>
            </a:r>
            <a:r>
              <a:rPr lang="zh-CN" altLang="en-US" dirty="0">
                <a:latin typeface="Times New Roman" pitchFamily="18" charset="0"/>
              </a:rPr>
              <a:t>部分依赖于键：</a:t>
            </a:r>
            <a:r>
              <a:rPr lang="en-US" altLang="zh-CN" dirty="0">
                <a:latin typeface="Times New Roman" pitchFamily="18" charset="0"/>
              </a:rPr>
              <a:t>Key → A </a:t>
            </a:r>
            <a:r>
              <a:rPr lang="zh-CN" altLang="en-US" dirty="0">
                <a:latin typeface="Times New Roman" pitchFamily="18" charset="0"/>
              </a:rPr>
              <a:t>；</a:t>
            </a:r>
          </a:p>
          <a:p>
            <a:pPr lvl="3" eaLnBrk="1" hangingPunct="1">
              <a:spcBef>
                <a:spcPts val="1200"/>
              </a:spcBef>
            </a:pPr>
            <a:r>
              <a:rPr lang="zh-CN" altLang="en-US" dirty="0">
                <a:solidFill>
                  <a:srgbClr val="008000"/>
                </a:solidFill>
                <a:latin typeface="Times New Roman" pitchFamily="18" charset="0"/>
              </a:rPr>
              <a:t>若</a:t>
            </a:r>
            <a:r>
              <a:rPr lang="en-US" altLang="zh-CN" dirty="0">
                <a:solidFill>
                  <a:srgbClr val="008000"/>
                </a:solidFill>
                <a:latin typeface="Times New Roman" pitchFamily="18" charset="0"/>
              </a:rPr>
              <a:t>X</a:t>
            </a:r>
            <a:r>
              <a:rPr lang="zh-CN" altLang="en-US" dirty="0">
                <a:solidFill>
                  <a:srgbClr val="008000"/>
                </a:solidFill>
                <a:latin typeface="Times New Roman" pitchFamily="18" charset="0"/>
              </a:rPr>
              <a:t>既非键的真子集，又非超键：</a:t>
            </a:r>
            <a:endParaRPr lang="en-US" altLang="zh-CN" dirty="0">
              <a:solidFill>
                <a:srgbClr val="008000"/>
              </a:solidFill>
              <a:latin typeface="Times New Roman" pitchFamily="18" charset="0"/>
            </a:endParaRPr>
          </a:p>
          <a:p>
            <a:pPr marL="1371600" lvl="3" indent="0" eaLnBrk="1" hangingPunct="1">
              <a:spcBef>
                <a:spcPts val="1200"/>
              </a:spcBef>
              <a:buNone/>
            </a:pPr>
            <a:r>
              <a:rPr lang="en-US" altLang="zh-CN" dirty="0">
                <a:latin typeface="Times New Roman" pitchFamily="18" charset="0"/>
              </a:rPr>
              <a:t>    Key → X,  X → A        Key → A,</a:t>
            </a:r>
            <a:endParaRPr lang="zh-CN" altLang="en-US" dirty="0">
              <a:solidFill>
                <a:srgbClr val="008000"/>
              </a:solidFill>
              <a:latin typeface="Times New Roman" pitchFamily="18" charset="0"/>
            </a:endParaRPr>
          </a:p>
          <a:p>
            <a:pPr lvl="3" eaLnBrk="1" hangingPunct="1">
              <a:spcBef>
                <a:spcPts val="1200"/>
              </a:spcBef>
              <a:buNone/>
            </a:pPr>
            <a:r>
              <a:rPr lang="zh-CN" altLang="en-US" dirty="0">
                <a:latin typeface="Times New Roman" pitchFamily="18" charset="0"/>
              </a:rPr>
              <a:t>   即：非主属性</a:t>
            </a:r>
            <a:r>
              <a:rPr lang="en-US" altLang="zh-CN" dirty="0">
                <a:latin typeface="Times New Roman" pitchFamily="18" charset="0"/>
              </a:rPr>
              <a:t>A</a:t>
            </a:r>
            <a:r>
              <a:rPr lang="zh-CN" altLang="en-US" dirty="0">
                <a:latin typeface="Times New Roman" pitchFamily="18" charset="0"/>
              </a:rPr>
              <a:t>传递依赖于键。</a:t>
            </a:r>
          </a:p>
          <a:p>
            <a:pPr lvl="2" eaLnBrk="1" hangingPunct="1">
              <a:spcBef>
                <a:spcPts val="1200"/>
              </a:spcBef>
              <a:buFont typeface="Wingdings" pitchFamily="2" charset="2"/>
              <a:buNone/>
            </a:pPr>
            <a:r>
              <a:rPr lang="zh-CN" altLang="en-US" sz="2000" dirty="0">
                <a:latin typeface="Times New Roman" pitchFamily="18" charset="0"/>
              </a:rPr>
              <a:t>    上述表明，</a:t>
            </a:r>
            <a:r>
              <a:rPr lang="en-US" altLang="zh-CN" sz="2000" dirty="0">
                <a:solidFill>
                  <a:schemeClr val="accent2"/>
                </a:solidFill>
                <a:latin typeface="Times New Roman" pitchFamily="18" charset="0"/>
              </a:rPr>
              <a:t>3NF</a:t>
            </a:r>
            <a:r>
              <a:rPr lang="zh-CN" altLang="en-US" sz="2000" dirty="0">
                <a:solidFill>
                  <a:schemeClr val="accent2"/>
                </a:solidFill>
                <a:latin typeface="Times New Roman" pitchFamily="18" charset="0"/>
              </a:rPr>
              <a:t>消除了非主属性对键的部分依赖和传递依赖。</a:t>
            </a:r>
          </a:p>
          <a:p>
            <a:pPr lvl="2" eaLnBrk="1" hangingPunct="1">
              <a:spcBef>
                <a:spcPts val="1200"/>
              </a:spcBef>
            </a:pPr>
            <a:r>
              <a:rPr lang="en-US" altLang="zh-CN" sz="2000" dirty="0">
                <a:latin typeface="Times New Roman" pitchFamily="18" charset="0"/>
              </a:rPr>
              <a:t>R∈3NF        R∈2NF</a:t>
            </a:r>
            <a:r>
              <a:rPr lang="zh-CN" altLang="en-US" sz="2000" dirty="0">
                <a:latin typeface="Times New Roman" pitchFamily="18" charset="0"/>
              </a:rPr>
              <a:t>。</a:t>
            </a:r>
          </a:p>
        </p:txBody>
      </p:sp>
      <p:sp>
        <p:nvSpPr>
          <p:cNvPr id="39941" name="Line 4"/>
          <p:cNvSpPr>
            <a:spLocks noChangeShapeType="1"/>
          </p:cNvSpPr>
          <p:nvPr/>
        </p:nvSpPr>
        <p:spPr bwMode="auto">
          <a:xfrm>
            <a:off x="2393472" y="3512371"/>
            <a:ext cx="30162" cy="249237"/>
          </a:xfrm>
          <a:prstGeom prst="line">
            <a:avLst/>
          </a:prstGeom>
          <a:noFill/>
          <a:ln w="9525">
            <a:solidFill>
              <a:srgbClr val="000000"/>
            </a:solidFill>
            <a:round/>
            <a:headEnd/>
            <a:tailEnd/>
          </a:ln>
        </p:spPr>
        <p:txBody>
          <a:bodyPr/>
          <a:lstStyle/>
          <a:p>
            <a:endParaRPr lang="zh-CN" altLang="en-US"/>
          </a:p>
        </p:txBody>
      </p:sp>
      <p:sp>
        <p:nvSpPr>
          <p:cNvPr id="39942" name="AutoShape 5"/>
          <p:cNvSpPr>
            <a:spLocks noChangeArrowheads="1"/>
          </p:cNvSpPr>
          <p:nvPr/>
        </p:nvSpPr>
        <p:spPr bwMode="auto">
          <a:xfrm>
            <a:off x="2798088" y="6296554"/>
            <a:ext cx="358775" cy="147637"/>
          </a:xfrm>
          <a:prstGeom prst="rightArrow">
            <a:avLst>
              <a:gd name="adj1" fmla="val 50000"/>
              <a:gd name="adj2" fmla="val 60753"/>
            </a:avLst>
          </a:prstGeom>
          <a:solidFill>
            <a:srgbClr val="FFFFFF"/>
          </a:solidFill>
          <a:ln w="9525">
            <a:solidFill>
              <a:srgbClr val="000000"/>
            </a:solidFill>
            <a:miter lim="800000"/>
            <a:headEnd/>
            <a:tailEnd/>
          </a:ln>
        </p:spPr>
        <p:txBody>
          <a:bodyPr/>
          <a:lstStyle/>
          <a:p>
            <a:endParaRPr lang="zh-CN" altLang="en-US"/>
          </a:p>
        </p:txBody>
      </p:sp>
      <p:sp>
        <p:nvSpPr>
          <p:cNvPr id="39943" name="AutoShape 8"/>
          <p:cNvSpPr>
            <a:spLocks noChangeArrowheads="1"/>
          </p:cNvSpPr>
          <p:nvPr/>
        </p:nvSpPr>
        <p:spPr bwMode="auto">
          <a:xfrm>
            <a:off x="4321364" y="4919258"/>
            <a:ext cx="358775" cy="147638"/>
          </a:xfrm>
          <a:prstGeom prst="rightArrow">
            <a:avLst>
              <a:gd name="adj1" fmla="val 50000"/>
              <a:gd name="adj2" fmla="val 60752"/>
            </a:avLst>
          </a:prstGeom>
          <a:solidFill>
            <a:srgbClr val="FFFFFF"/>
          </a:solidFill>
          <a:ln w="9525">
            <a:solidFill>
              <a:srgbClr val="000000"/>
            </a:solidFill>
            <a:miter lim="800000"/>
            <a:headEnd/>
            <a:tailEnd/>
          </a:ln>
        </p:spPr>
        <p:txBody>
          <a:bodyPr/>
          <a:lstStyle/>
          <a:p>
            <a:endParaRPr lang="zh-CN" altLang="en-US"/>
          </a:p>
        </p:txBody>
      </p:sp>
      <p:sp>
        <p:nvSpPr>
          <p:cNvPr id="39944" name="Rectangle 9"/>
          <p:cNvSpPr>
            <a:spLocks noChangeArrowheads="1"/>
          </p:cNvSpPr>
          <p:nvPr/>
        </p:nvSpPr>
        <p:spPr bwMode="auto">
          <a:xfrm>
            <a:off x="5220072" y="4705399"/>
            <a:ext cx="288032" cy="307777"/>
          </a:xfrm>
          <a:prstGeom prst="rect">
            <a:avLst/>
          </a:prstGeom>
          <a:noFill/>
          <a:ln w="9525">
            <a:noFill/>
            <a:miter lim="800000"/>
            <a:headEnd/>
            <a:tailEnd/>
          </a:ln>
        </p:spPr>
        <p:txBody>
          <a:bodyPr wrap="square" lIns="0" tIns="0" rIns="0" bIns="0" anchor="ctr" anchorCtr="1">
            <a:spAutoFit/>
          </a:bodyPr>
          <a:lstStyle/>
          <a:p>
            <a:r>
              <a:rPr lang="en-US" altLang="zh-CN" sz="2000" dirty="0">
                <a:latin typeface="+mj-lt"/>
              </a:rPr>
              <a:t>t</a:t>
            </a:r>
          </a:p>
        </p:txBody>
      </p:sp>
      <p:sp>
        <p:nvSpPr>
          <p:cNvPr id="11" name="灯片编号占位符 5"/>
          <p:cNvSpPr>
            <a:spLocks noGrp="1"/>
          </p:cNvSpPr>
          <p:nvPr>
            <p:ph type="sldNum" sz="quarter" idx="12"/>
          </p:nvPr>
        </p:nvSpPr>
        <p:spPr>
          <a:xfrm>
            <a:off x="8172400" y="6597352"/>
            <a:ext cx="514400" cy="247088"/>
          </a:xfrm>
          <a:noFill/>
        </p:spPr>
        <p:txBody>
          <a:bodyPr/>
          <a:lstStyle/>
          <a:p>
            <a:fld id="{AA8458D9-28F7-49BC-A944-4B76B85A9DAF}" type="slidenum">
              <a:rPr lang="en-US" altLang="zh-CN" smtClean="0"/>
              <a:pPr/>
              <a:t>34</a:t>
            </a:fld>
            <a:endParaRPr lang="en-US" altLang="zh-CN"/>
          </a:p>
        </p:txBody>
      </p:sp>
      <p:sp>
        <p:nvSpPr>
          <p:cNvPr id="12" name="页脚占位符 4"/>
          <p:cNvSpPr>
            <a:spLocks noGrp="1"/>
          </p:cNvSpPr>
          <p:nvPr>
            <p:ph type="ftr" sz="quarter" idx="11"/>
          </p:nvPr>
        </p:nvSpPr>
        <p:spPr>
          <a:xfrm>
            <a:off x="755576" y="6597352"/>
            <a:ext cx="3744416" cy="247088"/>
          </a:xfrm>
          <a:noFill/>
        </p:spPr>
        <p:txBody>
          <a:bodyPr/>
          <a:lstStyle/>
          <a:p>
            <a:r>
              <a:rPr lang="en-US" altLang="zh-CN"/>
              <a:t>《</a:t>
            </a:r>
            <a:r>
              <a:rPr lang="zh-CN" altLang="en-US"/>
              <a:t>数据库系统原理</a:t>
            </a:r>
            <a:r>
              <a:rPr lang="en-US" altLang="zh-CN"/>
              <a:t>》</a:t>
            </a:r>
            <a:r>
              <a:rPr lang="zh-CN" altLang="en-US"/>
              <a:t>第</a:t>
            </a:r>
            <a:r>
              <a:rPr lang="en-US" altLang="zh-CN"/>
              <a:t>10</a:t>
            </a:r>
            <a:r>
              <a:rPr lang="zh-CN" altLang="en-US"/>
              <a:t>章</a:t>
            </a:r>
            <a:r>
              <a:rPr lang="en-US" altLang="zh-CN"/>
              <a:t>—</a:t>
            </a:r>
            <a:r>
              <a:rPr lang="zh-CN" altLang="en-US"/>
              <a:t>数据依赖与关系模式的规范化</a:t>
            </a:r>
            <a:endParaRPr lang="en-US" altLang="zh-CN" dirty="0"/>
          </a:p>
        </p:txBody>
      </p:sp>
      <p:sp>
        <p:nvSpPr>
          <p:cNvPr id="13" name="日期占位符 3"/>
          <p:cNvSpPr>
            <a:spLocks noGrp="1"/>
          </p:cNvSpPr>
          <p:nvPr>
            <p:ph type="dt" sz="quarter" idx="10"/>
          </p:nvPr>
        </p:nvSpPr>
        <p:spPr>
          <a:xfrm>
            <a:off x="4633275" y="6597352"/>
            <a:ext cx="3312368" cy="247088"/>
          </a:xfrm>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4" name="Rectangle 9"/>
          <p:cNvSpPr>
            <a:spLocks noChangeArrowheads="1"/>
          </p:cNvSpPr>
          <p:nvPr/>
        </p:nvSpPr>
        <p:spPr bwMode="auto">
          <a:xfrm>
            <a:off x="7956376" y="3830851"/>
            <a:ext cx="288032" cy="246221"/>
          </a:xfrm>
          <a:prstGeom prst="rect">
            <a:avLst/>
          </a:prstGeom>
          <a:noFill/>
          <a:ln w="9525">
            <a:noFill/>
            <a:miter lim="800000"/>
            <a:headEnd/>
            <a:tailEnd/>
          </a:ln>
        </p:spPr>
        <p:txBody>
          <a:bodyPr wrap="square" lIns="0" tIns="0" rIns="0" bIns="0" anchor="ctr" anchorCtr="1">
            <a:spAutoFit/>
          </a:bodyPr>
          <a:lstStyle/>
          <a:p>
            <a:r>
              <a:rPr lang="en-US" altLang="zh-CN" sz="1600" dirty="0">
                <a:latin typeface="+mj-lt"/>
              </a:rPr>
              <a:t>p</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en-US" altLang="zh-CN" sz="3800"/>
              <a:t>10.2.2  </a:t>
            </a:r>
            <a:r>
              <a:rPr lang="zh-CN" altLang="en-US" sz="3800"/>
              <a:t>范式</a:t>
            </a:r>
          </a:p>
        </p:txBody>
      </p:sp>
      <p:sp>
        <p:nvSpPr>
          <p:cNvPr id="40964" name="Rectangle 3"/>
          <p:cNvSpPr>
            <a:spLocks noGrp="1" noChangeArrowheads="1"/>
          </p:cNvSpPr>
          <p:nvPr>
            <p:ph type="body" idx="1"/>
          </p:nvPr>
        </p:nvSpPr>
        <p:spPr/>
        <p:txBody>
          <a:bodyPr/>
          <a:lstStyle/>
          <a:p>
            <a:pPr eaLnBrk="1" hangingPunct="1">
              <a:lnSpc>
                <a:spcPct val="115000"/>
              </a:lnSpc>
            </a:pPr>
            <a:r>
              <a:rPr lang="zh-CN" altLang="en-US" sz="2200" dirty="0">
                <a:solidFill>
                  <a:srgbClr val="008000"/>
                </a:solidFill>
                <a:latin typeface="Times New Roman" pitchFamily="18" charset="0"/>
              </a:rPr>
              <a:t>例：</a:t>
            </a:r>
            <a:r>
              <a:rPr lang="zh-CN" altLang="en-US" sz="2200" dirty="0">
                <a:latin typeface="Times New Roman" pitchFamily="18" charset="0"/>
              </a:rPr>
              <a:t>将关系模式</a:t>
            </a:r>
            <a:r>
              <a:rPr lang="en-US" altLang="zh-CN" sz="2200" dirty="0">
                <a:solidFill>
                  <a:srgbClr val="0000FF"/>
                </a:solidFill>
                <a:latin typeface="Times New Roman" pitchFamily="18" charset="0"/>
              </a:rPr>
              <a:t>R(SNO, CNO, G, T, DEPT)</a:t>
            </a:r>
            <a:r>
              <a:rPr lang="zh-CN" altLang="en-US" sz="2200" dirty="0">
                <a:latin typeface="Times New Roman" pitchFamily="18" charset="0"/>
              </a:rPr>
              <a:t>分解得到</a:t>
            </a:r>
          </a:p>
          <a:p>
            <a:pPr eaLnBrk="1" hangingPunct="1">
              <a:lnSpc>
                <a:spcPct val="115000"/>
              </a:lnSpc>
              <a:buFont typeface="Wingdings" pitchFamily="2" charset="2"/>
              <a:buNone/>
            </a:pPr>
            <a:r>
              <a:rPr lang="zh-CN" altLang="en-US" sz="2200" dirty="0">
                <a:latin typeface="Times New Roman" pitchFamily="18" charset="0"/>
              </a:rPr>
              <a:t>     </a:t>
            </a:r>
            <a:r>
              <a:rPr lang="en-US" altLang="zh-CN" sz="2200" dirty="0">
                <a:solidFill>
                  <a:srgbClr val="0000FF"/>
                </a:solidFill>
                <a:latin typeface="Times New Roman" pitchFamily="18" charset="0"/>
              </a:rPr>
              <a:t>R1(</a:t>
            </a:r>
            <a:r>
              <a:rPr lang="en-US" altLang="zh-CN" sz="2200" b="1" dirty="0">
                <a:solidFill>
                  <a:srgbClr val="0000FF"/>
                </a:solidFill>
                <a:latin typeface="Times New Roman" pitchFamily="18" charset="0"/>
              </a:rPr>
              <a:t>SNO, CNO</a:t>
            </a:r>
            <a:r>
              <a:rPr lang="en-US" altLang="zh-CN" sz="2200" dirty="0">
                <a:solidFill>
                  <a:srgbClr val="0000FF"/>
                </a:solidFill>
                <a:latin typeface="Times New Roman" pitchFamily="18" charset="0"/>
              </a:rPr>
              <a:t>, G) ∈2NF </a:t>
            </a:r>
            <a:r>
              <a:rPr lang="zh-CN" altLang="en-US" sz="2200" dirty="0">
                <a:solidFill>
                  <a:srgbClr val="0000FF"/>
                </a:solidFill>
                <a:latin typeface="Times New Roman" pitchFamily="18" charset="0"/>
              </a:rPr>
              <a:t>和 </a:t>
            </a:r>
            <a:r>
              <a:rPr lang="en-US" altLang="zh-CN" sz="2200" dirty="0">
                <a:solidFill>
                  <a:srgbClr val="0000FF"/>
                </a:solidFill>
                <a:latin typeface="Times New Roman" pitchFamily="18" charset="0"/>
              </a:rPr>
              <a:t>R2(</a:t>
            </a:r>
            <a:r>
              <a:rPr lang="en-US" altLang="zh-CN" sz="2200" b="1" dirty="0">
                <a:solidFill>
                  <a:srgbClr val="0000FF"/>
                </a:solidFill>
                <a:latin typeface="Times New Roman" pitchFamily="18" charset="0"/>
              </a:rPr>
              <a:t>CNO</a:t>
            </a:r>
            <a:r>
              <a:rPr lang="en-US" altLang="zh-CN" sz="2200" dirty="0">
                <a:solidFill>
                  <a:srgbClr val="0000FF"/>
                </a:solidFill>
                <a:latin typeface="Times New Roman" pitchFamily="18" charset="0"/>
              </a:rPr>
              <a:t>, T, DEPT)∈2NF</a:t>
            </a:r>
            <a:r>
              <a:rPr lang="zh-CN" altLang="en-US" sz="2200" dirty="0">
                <a:latin typeface="Times New Roman" pitchFamily="18" charset="0"/>
              </a:rPr>
              <a:t>，</a:t>
            </a:r>
          </a:p>
          <a:p>
            <a:pPr eaLnBrk="1" hangingPunct="1">
              <a:lnSpc>
                <a:spcPct val="115000"/>
              </a:lnSpc>
              <a:buNone/>
            </a:pPr>
            <a:r>
              <a:rPr lang="zh-CN" altLang="en-US" sz="2200" dirty="0">
                <a:latin typeface="Times New Roman" pitchFamily="18" charset="0"/>
              </a:rPr>
              <a:t>     由于关系模式</a:t>
            </a:r>
            <a:r>
              <a:rPr lang="en-US" altLang="zh-CN" sz="2200" dirty="0">
                <a:solidFill>
                  <a:srgbClr val="0000FF"/>
                </a:solidFill>
                <a:latin typeface="Times New Roman" pitchFamily="18" charset="0"/>
              </a:rPr>
              <a:t>R2</a:t>
            </a:r>
            <a:r>
              <a:rPr lang="zh-CN" altLang="en-US" sz="2200" dirty="0">
                <a:latin typeface="Times New Roman" pitchFamily="18" charset="0"/>
              </a:rPr>
              <a:t>中存在非主属性</a:t>
            </a:r>
            <a:r>
              <a:rPr lang="en-US" altLang="zh-CN" sz="2200" dirty="0">
                <a:latin typeface="Times New Roman" pitchFamily="18" charset="0"/>
              </a:rPr>
              <a:t>DEPT</a:t>
            </a:r>
            <a:r>
              <a:rPr lang="zh-CN" altLang="en-US" sz="2200" dirty="0">
                <a:latin typeface="Times New Roman" pitchFamily="18" charset="0"/>
              </a:rPr>
              <a:t>对键的传递依赖，所以通过模式分解，把</a:t>
            </a:r>
            <a:r>
              <a:rPr lang="en-US" altLang="zh-CN" sz="2200" dirty="0">
                <a:solidFill>
                  <a:srgbClr val="0000FF"/>
                </a:solidFill>
                <a:latin typeface="Times New Roman" pitchFamily="18" charset="0"/>
              </a:rPr>
              <a:t>R2</a:t>
            </a:r>
            <a:r>
              <a:rPr lang="zh-CN" altLang="en-US" sz="2200" dirty="0">
                <a:latin typeface="Times New Roman" pitchFamily="18" charset="0"/>
              </a:rPr>
              <a:t>分解为两个关系模式，以消除传递函数依赖（</a:t>
            </a:r>
            <a:r>
              <a:rPr lang="en-US" altLang="zh-CN" sz="2200" dirty="0">
                <a:latin typeface="Times New Roman" pitchFamily="18" charset="0"/>
              </a:rPr>
              <a:t> CNO </a:t>
            </a:r>
            <a:r>
              <a:rPr lang="en-US" altLang="zh-CN" sz="2400" dirty="0">
                <a:latin typeface="Times New Roman" pitchFamily="18" charset="0"/>
              </a:rPr>
              <a:t>→ </a:t>
            </a:r>
            <a:r>
              <a:rPr lang="en-US" altLang="zh-CN" sz="2200" dirty="0">
                <a:latin typeface="Times New Roman" pitchFamily="18" charset="0"/>
                <a:sym typeface="Wingdings" pitchFamily="2" charset="2"/>
              </a:rPr>
              <a:t>T,  T </a:t>
            </a:r>
            <a:r>
              <a:rPr lang="en-US" altLang="zh-CN" sz="2400" dirty="0">
                <a:latin typeface="Times New Roman" pitchFamily="18" charset="0"/>
              </a:rPr>
              <a:t>→</a:t>
            </a:r>
            <a:r>
              <a:rPr lang="en-US" altLang="zh-CN" sz="2200" dirty="0">
                <a:latin typeface="Times New Roman" pitchFamily="18" charset="0"/>
                <a:sym typeface="Wingdings" pitchFamily="2" charset="2"/>
              </a:rPr>
              <a:t> DEPT </a:t>
            </a:r>
            <a:r>
              <a:rPr lang="zh-CN" altLang="en-US" sz="2200" dirty="0">
                <a:latin typeface="Times New Roman" pitchFamily="18" charset="0"/>
              </a:rPr>
              <a:t>）：</a:t>
            </a:r>
            <a:br>
              <a:rPr lang="en-US" altLang="zh-CN" sz="2200" dirty="0">
                <a:latin typeface="Times New Roman" pitchFamily="18" charset="0"/>
              </a:rPr>
            </a:br>
            <a:r>
              <a:rPr lang="en-US" altLang="zh-CN" sz="2200" dirty="0">
                <a:solidFill>
                  <a:srgbClr val="0000FF"/>
                </a:solidFill>
                <a:latin typeface="Times New Roman" pitchFamily="18" charset="0"/>
              </a:rPr>
              <a:t>R21(</a:t>
            </a:r>
            <a:r>
              <a:rPr lang="en-US" altLang="zh-CN" sz="2200" b="1" dirty="0">
                <a:solidFill>
                  <a:srgbClr val="0000FF"/>
                </a:solidFill>
                <a:latin typeface="Times New Roman" pitchFamily="18" charset="0"/>
              </a:rPr>
              <a:t>CNO</a:t>
            </a:r>
            <a:r>
              <a:rPr lang="en-US" altLang="zh-CN" sz="2200" dirty="0">
                <a:solidFill>
                  <a:srgbClr val="0000FF"/>
                </a:solidFill>
                <a:latin typeface="Times New Roman" pitchFamily="18" charset="0"/>
              </a:rPr>
              <a:t>, T) ∈3NF,    R22(</a:t>
            </a:r>
            <a:r>
              <a:rPr lang="en-US" altLang="zh-CN" sz="2200" b="1" dirty="0">
                <a:solidFill>
                  <a:srgbClr val="0000FF"/>
                </a:solidFill>
                <a:latin typeface="Times New Roman" pitchFamily="18" charset="0"/>
              </a:rPr>
              <a:t>T</a:t>
            </a:r>
            <a:r>
              <a:rPr lang="en-US" altLang="zh-CN" sz="2200" dirty="0">
                <a:solidFill>
                  <a:srgbClr val="0000FF"/>
                </a:solidFill>
                <a:latin typeface="Times New Roman" pitchFamily="18" charset="0"/>
              </a:rPr>
              <a:t>, DEPT) ∈3NF</a:t>
            </a:r>
            <a:endParaRPr lang="zh-CN" altLang="en-US" sz="2200" dirty="0">
              <a:solidFill>
                <a:srgbClr val="0000FF"/>
              </a:solidFill>
              <a:latin typeface="Times New Roman" pitchFamily="18" charset="0"/>
            </a:endParaRPr>
          </a:p>
        </p:txBody>
      </p:sp>
      <p:grpSp>
        <p:nvGrpSpPr>
          <p:cNvPr id="40965" name="Group 23"/>
          <p:cNvGrpSpPr>
            <a:grpSpLocks/>
          </p:cNvGrpSpPr>
          <p:nvPr/>
        </p:nvGrpSpPr>
        <p:grpSpPr bwMode="auto">
          <a:xfrm>
            <a:off x="1259632" y="4132287"/>
            <a:ext cx="6745802" cy="2105025"/>
            <a:chOff x="976" y="2558"/>
            <a:chExt cx="3887" cy="1326"/>
          </a:xfrm>
        </p:grpSpPr>
        <p:grpSp>
          <p:nvGrpSpPr>
            <p:cNvPr id="40968" name="Group 20"/>
            <p:cNvGrpSpPr>
              <a:grpSpLocks/>
            </p:cNvGrpSpPr>
            <p:nvPr/>
          </p:nvGrpSpPr>
          <p:grpSpPr bwMode="auto">
            <a:xfrm>
              <a:off x="976" y="2558"/>
              <a:ext cx="1677" cy="1325"/>
              <a:chOff x="710" y="2445"/>
              <a:chExt cx="1915" cy="1665"/>
            </a:xfrm>
          </p:grpSpPr>
          <p:sp>
            <p:nvSpPr>
              <p:cNvPr id="40979" name="Rectangle 5"/>
              <p:cNvSpPr>
                <a:spLocks noChangeArrowheads="1"/>
              </p:cNvSpPr>
              <p:nvPr/>
            </p:nvSpPr>
            <p:spPr bwMode="auto">
              <a:xfrm>
                <a:off x="710" y="2797"/>
                <a:ext cx="932" cy="1313"/>
              </a:xfrm>
              <a:prstGeom prst="rect">
                <a:avLst/>
              </a:prstGeom>
              <a:noFill/>
              <a:ln w="38100">
                <a:solidFill>
                  <a:srgbClr val="000000"/>
                </a:solidFill>
                <a:miter lim="800000"/>
                <a:headEnd/>
                <a:tailEnd/>
              </a:ln>
            </p:spPr>
            <p:txBody>
              <a:bodyPr/>
              <a:lstStyle/>
              <a:p>
                <a:endParaRPr lang="zh-CN" altLang="en-US"/>
              </a:p>
            </p:txBody>
          </p:sp>
          <p:sp>
            <p:nvSpPr>
              <p:cNvPr id="40980" name="Text Box 6"/>
              <p:cNvSpPr txBox="1">
                <a:spLocks noChangeArrowheads="1"/>
              </p:cNvSpPr>
              <p:nvPr/>
            </p:nvSpPr>
            <p:spPr bwMode="auto">
              <a:xfrm>
                <a:off x="865" y="2968"/>
                <a:ext cx="608" cy="342"/>
              </a:xfrm>
              <a:prstGeom prst="rect">
                <a:avLst/>
              </a:prstGeom>
              <a:noFill/>
              <a:ln w="38100">
                <a:solidFill>
                  <a:srgbClr val="000000"/>
                </a:solidFill>
                <a:miter lim="800000"/>
                <a:headEnd/>
                <a:tailEnd/>
              </a:ln>
            </p:spPr>
            <p:txBody>
              <a:bodyPr/>
              <a:lstStyle/>
              <a:p>
                <a:pPr algn="ctr" eaLnBrk="0" hangingPunct="0"/>
                <a:r>
                  <a:rPr lang="en-US" altLang="zh-CN" sz="2000" b="1" dirty="0">
                    <a:solidFill>
                      <a:schemeClr val="accent2"/>
                    </a:solidFill>
                    <a:latin typeface="Times New Roman" pitchFamily="18" charset="0"/>
                  </a:rPr>
                  <a:t>SNO</a:t>
                </a:r>
                <a:endParaRPr lang="en-US" altLang="zh-CN" sz="2000" dirty="0">
                  <a:solidFill>
                    <a:schemeClr val="accent2"/>
                  </a:solidFill>
                  <a:latin typeface="Times New Roman" pitchFamily="18" charset="0"/>
                </a:endParaRPr>
              </a:p>
            </p:txBody>
          </p:sp>
          <p:sp>
            <p:nvSpPr>
              <p:cNvPr id="40981" name="Text Box 7"/>
              <p:cNvSpPr txBox="1">
                <a:spLocks noChangeArrowheads="1"/>
              </p:cNvSpPr>
              <p:nvPr/>
            </p:nvSpPr>
            <p:spPr bwMode="auto">
              <a:xfrm>
                <a:off x="865" y="3540"/>
                <a:ext cx="608" cy="342"/>
              </a:xfrm>
              <a:prstGeom prst="rect">
                <a:avLst/>
              </a:prstGeom>
              <a:noFill/>
              <a:ln w="38100">
                <a:solidFill>
                  <a:srgbClr val="000000"/>
                </a:solidFill>
                <a:miter lim="800000"/>
                <a:headEnd/>
                <a:tailEnd/>
              </a:ln>
            </p:spPr>
            <p:txBody>
              <a:bodyPr/>
              <a:lstStyle/>
              <a:p>
                <a:pPr algn="ctr" eaLnBrk="0" hangingPunct="0"/>
                <a:r>
                  <a:rPr lang="en-US" altLang="zh-CN" sz="2000" b="1" dirty="0">
                    <a:solidFill>
                      <a:schemeClr val="accent2"/>
                    </a:solidFill>
                    <a:latin typeface="Times New Roman" pitchFamily="18" charset="0"/>
                  </a:rPr>
                  <a:t>CNO</a:t>
                </a:r>
              </a:p>
            </p:txBody>
          </p:sp>
          <p:sp>
            <p:nvSpPr>
              <p:cNvPr id="40982" name="Text Box 8"/>
              <p:cNvSpPr txBox="1">
                <a:spLocks noChangeArrowheads="1"/>
              </p:cNvSpPr>
              <p:nvPr/>
            </p:nvSpPr>
            <p:spPr bwMode="auto">
              <a:xfrm>
                <a:off x="2104" y="3253"/>
                <a:ext cx="521" cy="342"/>
              </a:xfrm>
              <a:prstGeom prst="rect">
                <a:avLst/>
              </a:prstGeom>
              <a:noFill/>
              <a:ln w="38100">
                <a:solidFill>
                  <a:srgbClr val="000000"/>
                </a:solidFill>
                <a:miter lim="800000"/>
                <a:headEnd/>
                <a:tailEnd/>
              </a:ln>
            </p:spPr>
            <p:txBody>
              <a:bodyPr/>
              <a:lstStyle/>
              <a:p>
                <a:pPr algn="ctr" eaLnBrk="0" hangingPunct="0"/>
                <a:r>
                  <a:rPr lang="en-US" altLang="zh-CN" sz="2000" b="1" dirty="0">
                    <a:latin typeface="Times New Roman" pitchFamily="18" charset="0"/>
                  </a:rPr>
                  <a:t>G</a:t>
                </a:r>
              </a:p>
            </p:txBody>
          </p:sp>
          <p:sp>
            <p:nvSpPr>
              <p:cNvPr id="40983" name="Line 11"/>
              <p:cNvSpPr>
                <a:spLocks noChangeShapeType="1"/>
              </p:cNvSpPr>
              <p:nvPr/>
            </p:nvSpPr>
            <p:spPr bwMode="auto">
              <a:xfrm>
                <a:off x="1642" y="3424"/>
                <a:ext cx="462" cy="0"/>
              </a:xfrm>
              <a:prstGeom prst="line">
                <a:avLst/>
              </a:prstGeom>
              <a:noFill/>
              <a:ln w="38100">
                <a:solidFill>
                  <a:srgbClr val="000000"/>
                </a:solidFill>
                <a:round/>
                <a:headEnd/>
                <a:tailEnd type="triangle" w="med" len="med"/>
              </a:ln>
            </p:spPr>
            <p:txBody>
              <a:bodyPr/>
              <a:lstStyle/>
              <a:p>
                <a:endParaRPr lang="zh-CN" altLang="en-US"/>
              </a:p>
            </p:txBody>
          </p:sp>
          <p:sp>
            <p:nvSpPr>
              <p:cNvPr id="40984" name="Text Box 15"/>
              <p:cNvSpPr txBox="1">
                <a:spLocks noChangeArrowheads="1"/>
              </p:cNvSpPr>
              <p:nvPr/>
            </p:nvSpPr>
            <p:spPr bwMode="auto">
              <a:xfrm>
                <a:off x="710" y="2445"/>
                <a:ext cx="393" cy="342"/>
              </a:xfrm>
              <a:prstGeom prst="rect">
                <a:avLst/>
              </a:prstGeom>
              <a:noFill/>
              <a:ln w="38100">
                <a:noFill/>
                <a:miter lim="800000"/>
                <a:headEnd/>
                <a:tailEnd/>
              </a:ln>
            </p:spPr>
            <p:txBody>
              <a:bodyPr/>
              <a:lstStyle/>
              <a:p>
                <a:pPr algn="just" eaLnBrk="0" hangingPunct="0"/>
                <a:r>
                  <a:rPr lang="en-US" altLang="zh-CN" sz="2000" b="1" dirty="0">
                    <a:solidFill>
                      <a:srgbClr val="0000FF"/>
                    </a:solidFill>
                    <a:latin typeface="Times New Roman" pitchFamily="18" charset="0"/>
                  </a:rPr>
                  <a:t>R1</a:t>
                </a:r>
              </a:p>
            </p:txBody>
          </p:sp>
        </p:grpSp>
        <p:grpSp>
          <p:nvGrpSpPr>
            <p:cNvPr id="40969" name="Group 21"/>
            <p:cNvGrpSpPr>
              <a:grpSpLocks/>
            </p:cNvGrpSpPr>
            <p:nvPr/>
          </p:nvGrpSpPr>
          <p:grpSpPr bwMode="auto">
            <a:xfrm>
              <a:off x="3229" y="2582"/>
              <a:ext cx="1634" cy="527"/>
              <a:chOff x="3295" y="2275"/>
              <a:chExt cx="1828" cy="719"/>
            </a:xfrm>
          </p:grpSpPr>
          <p:sp>
            <p:nvSpPr>
              <p:cNvPr id="40975" name="Text Box 10"/>
              <p:cNvSpPr txBox="1">
                <a:spLocks noChangeArrowheads="1"/>
              </p:cNvSpPr>
              <p:nvPr/>
            </p:nvSpPr>
            <p:spPr bwMode="auto">
              <a:xfrm>
                <a:off x="4456" y="2627"/>
                <a:ext cx="667" cy="342"/>
              </a:xfrm>
              <a:prstGeom prst="rect">
                <a:avLst/>
              </a:prstGeom>
              <a:noFill/>
              <a:ln w="38100">
                <a:solidFill>
                  <a:srgbClr val="000000"/>
                </a:solidFill>
                <a:miter lim="800000"/>
                <a:headEnd/>
                <a:tailEnd/>
              </a:ln>
            </p:spPr>
            <p:txBody>
              <a:bodyPr/>
              <a:lstStyle/>
              <a:p>
                <a:pPr algn="ctr" eaLnBrk="0" hangingPunct="0"/>
                <a:r>
                  <a:rPr lang="en-US" altLang="zh-CN" sz="2000" b="1" dirty="0">
                    <a:latin typeface="Times New Roman" pitchFamily="18" charset="0"/>
                  </a:rPr>
                  <a:t>T</a:t>
                </a:r>
              </a:p>
            </p:txBody>
          </p:sp>
          <p:sp>
            <p:nvSpPr>
              <p:cNvPr id="40976" name="Line 13"/>
              <p:cNvSpPr>
                <a:spLocks noChangeShapeType="1"/>
              </p:cNvSpPr>
              <p:nvPr/>
            </p:nvSpPr>
            <p:spPr bwMode="auto">
              <a:xfrm flipV="1">
                <a:off x="3947" y="2791"/>
                <a:ext cx="507" cy="0"/>
              </a:xfrm>
              <a:prstGeom prst="line">
                <a:avLst/>
              </a:prstGeom>
              <a:noFill/>
              <a:ln w="38100">
                <a:solidFill>
                  <a:srgbClr val="000000"/>
                </a:solidFill>
                <a:round/>
                <a:headEnd/>
                <a:tailEnd type="triangle" w="med" len="med"/>
              </a:ln>
            </p:spPr>
            <p:txBody>
              <a:bodyPr/>
              <a:lstStyle/>
              <a:p>
                <a:endParaRPr lang="zh-CN" altLang="en-US"/>
              </a:p>
            </p:txBody>
          </p:sp>
          <p:sp>
            <p:nvSpPr>
              <p:cNvPr id="40977" name="Text Box 16"/>
              <p:cNvSpPr txBox="1">
                <a:spLocks noChangeArrowheads="1"/>
              </p:cNvSpPr>
              <p:nvPr/>
            </p:nvSpPr>
            <p:spPr bwMode="auto">
              <a:xfrm>
                <a:off x="3333" y="2652"/>
                <a:ext cx="608" cy="342"/>
              </a:xfrm>
              <a:prstGeom prst="rect">
                <a:avLst/>
              </a:prstGeom>
              <a:noFill/>
              <a:ln w="38100">
                <a:solidFill>
                  <a:srgbClr val="000000"/>
                </a:solidFill>
                <a:miter lim="800000"/>
                <a:headEnd/>
                <a:tailEnd/>
              </a:ln>
            </p:spPr>
            <p:txBody>
              <a:bodyPr/>
              <a:lstStyle/>
              <a:p>
                <a:pPr algn="ctr" eaLnBrk="0" hangingPunct="0"/>
                <a:r>
                  <a:rPr lang="en-US" altLang="zh-CN" sz="2000" b="1" dirty="0">
                    <a:solidFill>
                      <a:schemeClr val="accent2"/>
                    </a:solidFill>
                    <a:latin typeface="Times New Roman" pitchFamily="18" charset="0"/>
                  </a:rPr>
                  <a:t>CNO</a:t>
                </a:r>
              </a:p>
            </p:txBody>
          </p:sp>
          <p:sp>
            <p:nvSpPr>
              <p:cNvPr id="40978" name="Text Box 17"/>
              <p:cNvSpPr txBox="1">
                <a:spLocks noChangeArrowheads="1"/>
              </p:cNvSpPr>
              <p:nvPr/>
            </p:nvSpPr>
            <p:spPr bwMode="auto">
              <a:xfrm>
                <a:off x="3295" y="2275"/>
                <a:ext cx="499" cy="306"/>
              </a:xfrm>
              <a:prstGeom prst="rect">
                <a:avLst/>
              </a:prstGeom>
              <a:noFill/>
              <a:ln w="38100">
                <a:noFill/>
                <a:miter lim="800000"/>
                <a:headEnd/>
                <a:tailEnd/>
              </a:ln>
            </p:spPr>
            <p:txBody>
              <a:bodyPr/>
              <a:lstStyle/>
              <a:p>
                <a:pPr algn="just" eaLnBrk="0" hangingPunct="0"/>
                <a:r>
                  <a:rPr lang="en-US" altLang="zh-CN" sz="2000" b="1" dirty="0">
                    <a:solidFill>
                      <a:srgbClr val="0000FF"/>
                    </a:solidFill>
                    <a:latin typeface="Times New Roman" pitchFamily="18" charset="0"/>
                  </a:rPr>
                  <a:t>R21</a:t>
                </a:r>
              </a:p>
            </p:txBody>
          </p:sp>
        </p:grpSp>
        <p:grpSp>
          <p:nvGrpSpPr>
            <p:cNvPr id="40970" name="Group 22"/>
            <p:cNvGrpSpPr>
              <a:grpSpLocks/>
            </p:cNvGrpSpPr>
            <p:nvPr/>
          </p:nvGrpSpPr>
          <p:grpSpPr bwMode="auto">
            <a:xfrm>
              <a:off x="3227" y="3349"/>
              <a:ext cx="1636" cy="535"/>
              <a:chOff x="3298" y="3378"/>
              <a:chExt cx="1876" cy="650"/>
            </a:xfrm>
          </p:grpSpPr>
          <p:sp>
            <p:nvSpPr>
              <p:cNvPr id="40971" name="Text Box 9"/>
              <p:cNvSpPr txBox="1">
                <a:spLocks noChangeArrowheads="1"/>
              </p:cNvSpPr>
              <p:nvPr/>
            </p:nvSpPr>
            <p:spPr bwMode="auto">
              <a:xfrm>
                <a:off x="4496" y="3685"/>
                <a:ext cx="678" cy="342"/>
              </a:xfrm>
              <a:prstGeom prst="rect">
                <a:avLst/>
              </a:prstGeom>
              <a:noFill/>
              <a:ln w="38100">
                <a:solidFill>
                  <a:srgbClr val="000000"/>
                </a:solidFill>
                <a:miter lim="800000"/>
                <a:headEnd/>
                <a:tailEnd/>
              </a:ln>
            </p:spPr>
            <p:txBody>
              <a:bodyPr/>
              <a:lstStyle/>
              <a:p>
                <a:pPr algn="ctr" eaLnBrk="0" hangingPunct="0"/>
                <a:r>
                  <a:rPr lang="en-US" altLang="zh-CN" sz="2000" b="1" dirty="0">
                    <a:latin typeface="Times New Roman" pitchFamily="18" charset="0"/>
                  </a:rPr>
                  <a:t>DEPT</a:t>
                </a:r>
              </a:p>
            </p:txBody>
          </p:sp>
          <p:sp>
            <p:nvSpPr>
              <p:cNvPr id="40972" name="Line 14"/>
              <p:cNvSpPr>
                <a:spLocks noChangeShapeType="1"/>
              </p:cNvSpPr>
              <p:nvPr/>
            </p:nvSpPr>
            <p:spPr bwMode="auto">
              <a:xfrm>
                <a:off x="3975" y="3863"/>
                <a:ext cx="519" cy="0"/>
              </a:xfrm>
              <a:prstGeom prst="line">
                <a:avLst/>
              </a:prstGeom>
              <a:noFill/>
              <a:ln w="38100">
                <a:solidFill>
                  <a:srgbClr val="000000"/>
                </a:solidFill>
                <a:round/>
                <a:headEnd/>
                <a:tailEnd type="triangle" w="med" len="med"/>
              </a:ln>
            </p:spPr>
            <p:txBody>
              <a:bodyPr/>
              <a:lstStyle/>
              <a:p>
                <a:endParaRPr lang="zh-CN" altLang="en-US"/>
              </a:p>
            </p:txBody>
          </p:sp>
          <p:sp>
            <p:nvSpPr>
              <p:cNvPr id="40973" name="Text Box 18"/>
              <p:cNvSpPr txBox="1">
                <a:spLocks noChangeArrowheads="1"/>
              </p:cNvSpPr>
              <p:nvPr/>
            </p:nvSpPr>
            <p:spPr bwMode="auto">
              <a:xfrm>
                <a:off x="3298" y="3378"/>
                <a:ext cx="635" cy="227"/>
              </a:xfrm>
              <a:prstGeom prst="rect">
                <a:avLst/>
              </a:prstGeom>
              <a:noFill/>
              <a:ln w="38100">
                <a:noFill/>
                <a:miter lim="800000"/>
                <a:headEnd/>
                <a:tailEnd/>
              </a:ln>
            </p:spPr>
            <p:txBody>
              <a:bodyPr/>
              <a:lstStyle/>
              <a:p>
                <a:pPr algn="just" eaLnBrk="0" hangingPunct="0"/>
                <a:r>
                  <a:rPr lang="en-US" altLang="zh-CN" sz="2000" b="1">
                    <a:solidFill>
                      <a:srgbClr val="0000FF"/>
                    </a:solidFill>
                    <a:latin typeface="Times New Roman" pitchFamily="18" charset="0"/>
                  </a:rPr>
                  <a:t>R22</a:t>
                </a:r>
              </a:p>
            </p:txBody>
          </p:sp>
          <p:sp>
            <p:nvSpPr>
              <p:cNvPr id="40974" name="Text Box 19"/>
              <p:cNvSpPr txBox="1">
                <a:spLocks noChangeArrowheads="1"/>
              </p:cNvSpPr>
              <p:nvPr/>
            </p:nvSpPr>
            <p:spPr bwMode="auto">
              <a:xfrm>
                <a:off x="3343" y="3686"/>
                <a:ext cx="632" cy="342"/>
              </a:xfrm>
              <a:prstGeom prst="rect">
                <a:avLst/>
              </a:prstGeom>
              <a:noFill/>
              <a:ln w="38100">
                <a:solidFill>
                  <a:srgbClr val="000000"/>
                </a:solidFill>
                <a:miter lim="800000"/>
                <a:headEnd/>
                <a:tailEnd/>
              </a:ln>
            </p:spPr>
            <p:txBody>
              <a:bodyPr/>
              <a:lstStyle/>
              <a:p>
                <a:pPr algn="ctr" eaLnBrk="0" hangingPunct="0"/>
                <a:r>
                  <a:rPr lang="en-US" altLang="zh-CN" sz="2000" b="1" dirty="0">
                    <a:solidFill>
                      <a:schemeClr val="accent2"/>
                    </a:solidFill>
                    <a:latin typeface="Times New Roman" pitchFamily="18" charset="0"/>
                  </a:rPr>
                  <a:t>T</a:t>
                </a:r>
              </a:p>
            </p:txBody>
          </p:sp>
        </p:grpSp>
      </p:grpSp>
      <p:sp>
        <p:nvSpPr>
          <p:cNvPr id="25" name="灯片编号占位符 5"/>
          <p:cNvSpPr>
            <a:spLocks noGrp="1"/>
          </p:cNvSpPr>
          <p:nvPr>
            <p:ph type="sldNum" sz="quarter" idx="12"/>
          </p:nvPr>
        </p:nvSpPr>
        <p:spPr>
          <a:xfrm>
            <a:off x="8172400" y="6597352"/>
            <a:ext cx="514400" cy="247088"/>
          </a:xfrm>
          <a:noFill/>
        </p:spPr>
        <p:txBody>
          <a:bodyPr/>
          <a:lstStyle/>
          <a:p>
            <a:fld id="{AA8458D9-28F7-49BC-A944-4B76B85A9DAF}" type="slidenum">
              <a:rPr lang="en-US" altLang="zh-CN" smtClean="0"/>
              <a:pPr/>
              <a:t>35</a:t>
            </a:fld>
            <a:endParaRPr lang="en-US" altLang="zh-CN"/>
          </a:p>
        </p:txBody>
      </p:sp>
      <p:sp>
        <p:nvSpPr>
          <p:cNvPr id="26" name="页脚占位符 4"/>
          <p:cNvSpPr>
            <a:spLocks noGrp="1"/>
          </p:cNvSpPr>
          <p:nvPr>
            <p:ph type="ftr" sz="quarter" idx="11"/>
          </p:nvPr>
        </p:nvSpPr>
        <p:spPr>
          <a:xfrm>
            <a:off x="755576" y="6597352"/>
            <a:ext cx="3744416" cy="247088"/>
          </a:xfrm>
          <a:noFill/>
        </p:spPr>
        <p:txBody>
          <a:bodyPr/>
          <a:lstStyle/>
          <a:p>
            <a:r>
              <a:rPr lang="en-US" altLang="zh-CN"/>
              <a:t>《</a:t>
            </a:r>
            <a:r>
              <a:rPr lang="zh-CN" altLang="en-US"/>
              <a:t>数据库系统原理</a:t>
            </a:r>
            <a:r>
              <a:rPr lang="en-US" altLang="zh-CN"/>
              <a:t>》</a:t>
            </a:r>
            <a:r>
              <a:rPr lang="zh-CN" altLang="en-US"/>
              <a:t>第</a:t>
            </a:r>
            <a:r>
              <a:rPr lang="en-US" altLang="zh-CN"/>
              <a:t>10</a:t>
            </a:r>
            <a:r>
              <a:rPr lang="zh-CN" altLang="en-US"/>
              <a:t>章</a:t>
            </a:r>
            <a:r>
              <a:rPr lang="en-US" altLang="zh-CN"/>
              <a:t>—</a:t>
            </a:r>
            <a:r>
              <a:rPr lang="zh-CN" altLang="en-US"/>
              <a:t>数据依赖与关系模式的规范化</a:t>
            </a:r>
            <a:endParaRPr lang="en-US" altLang="zh-CN" dirty="0"/>
          </a:p>
        </p:txBody>
      </p:sp>
      <p:sp>
        <p:nvSpPr>
          <p:cNvPr id="27" name="日期占位符 3"/>
          <p:cNvSpPr>
            <a:spLocks noGrp="1"/>
          </p:cNvSpPr>
          <p:nvPr>
            <p:ph type="dt" sz="quarter" idx="10"/>
          </p:nvPr>
        </p:nvSpPr>
        <p:spPr>
          <a:xfrm>
            <a:off x="4633275" y="6597352"/>
            <a:ext cx="3312368" cy="247088"/>
          </a:xfrm>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eaLnBrk="1" hangingPunct="1"/>
            <a:r>
              <a:rPr lang="en-US" altLang="zh-CN" sz="3800"/>
              <a:t>10.2.2  </a:t>
            </a:r>
            <a:r>
              <a:rPr lang="zh-CN" altLang="en-US" sz="3800"/>
              <a:t>范式</a:t>
            </a:r>
          </a:p>
        </p:txBody>
      </p:sp>
      <p:sp>
        <p:nvSpPr>
          <p:cNvPr id="41988" name="Rectangle 3"/>
          <p:cNvSpPr>
            <a:spLocks noGrp="1" noChangeArrowheads="1"/>
          </p:cNvSpPr>
          <p:nvPr>
            <p:ph type="body" idx="1"/>
          </p:nvPr>
        </p:nvSpPr>
        <p:spPr/>
        <p:txBody>
          <a:bodyPr/>
          <a:lstStyle/>
          <a:p>
            <a:pPr eaLnBrk="1" hangingPunct="1">
              <a:lnSpc>
                <a:spcPct val="140000"/>
              </a:lnSpc>
              <a:spcAft>
                <a:spcPct val="30000"/>
              </a:spcAft>
            </a:pPr>
            <a:r>
              <a:rPr lang="zh-CN" altLang="en-US" sz="2200" dirty="0">
                <a:latin typeface="Times New Roman" pitchFamily="18" charset="0"/>
              </a:rPr>
              <a:t>若</a:t>
            </a:r>
            <a:r>
              <a:rPr lang="en-US" altLang="zh-CN" sz="2200" dirty="0">
                <a:latin typeface="Times New Roman" pitchFamily="18" charset="0"/>
              </a:rPr>
              <a:t>R∈3NF</a:t>
            </a:r>
            <a:r>
              <a:rPr lang="zh-CN" altLang="en-US" sz="2200" dirty="0">
                <a:latin typeface="Times New Roman" pitchFamily="18" charset="0"/>
              </a:rPr>
              <a:t>，则</a:t>
            </a:r>
            <a:r>
              <a:rPr lang="en-US" altLang="zh-CN" sz="2200" dirty="0">
                <a:solidFill>
                  <a:schemeClr val="accent2"/>
                </a:solidFill>
                <a:latin typeface="Times New Roman" pitchFamily="18" charset="0"/>
              </a:rPr>
              <a:t>R</a:t>
            </a:r>
            <a:r>
              <a:rPr lang="zh-CN" altLang="en-US" sz="2200" dirty="0">
                <a:solidFill>
                  <a:schemeClr val="accent2"/>
                </a:solidFill>
                <a:latin typeface="Times New Roman" pitchFamily="18" charset="0"/>
              </a:rPr>
              <a:t>的每一个非主属性</a:t>
            </a:r>
            <a:r>
              <a:rPr lang="zh-CN" altLang="en-US" sz="2200" dirty="0">
                <a:latin typeface="Times New Roman" pitchFamily="18" charset="0"/>
              </a:rPr>
              <a:t>既不部分函数依赖于（候选）键，也不传递函数依赖于键。</a:t>
            </a:r>
          </a:p>
          <a:p>
            <a:pPr eaLnBrk="1" hangingPunct="1">
              <a:lnSpc>
                <a:spcPct val="140000"/>
              </a:lnSpc>
              <a:spcAft>
                <a:spcPct val="30000"/>
              </a:spcAft>
            </a:pPr>
            <a:r>
              <a:rPr lang="zh-CN" altLang="en-US" sz="2200" dirty="0">
                <a:latin typeface="Times New Roman" pitchFamily="18" charset="0"/>
              </a:rPr>
              <a:t>将一个</a:t>
            </a:r>
            <a:r>
              <a:rPr lang="en-US" altLang="zh-CN" sz="2200" dirty="0">
                <a:latin typeface="Times New Roman" pitchFamily="18" charset="0"/>
              </a:rPr>
              <a:t>2NF</a:t>
            </a:r>
            <a:r>
              <a:rPr lang="zh-CN" altLang="en-US" sz="2200" dirty="0">
                <a:latin typeface="Times New Roman" pitchFamily="18" charset="0"/>
              </a:rPr>
              <a:t>的关系模式分解为多个</a:t>
            </a:r>
            <a:r>
              <a:rPr lang="en-US" altLang="zh-CN" sz="2200" dirty="0">
                <a:latin typeface="Times New Roman" pitchFamily="18" charset="0"/>
              </a:rPr>
              <a:t>3NF</a:t>
            </a:r>
            <a:r>
              <a:rPr lang="zh-CN" altLang="en-US" sz="2200" dirty="0">
                <a:latin typeface="Times New Roman" pitchFamily="18" charset="0"/>
              </a:rPr>
              <a:t>的关系模式，可以在一定程度上消除原关系模式中存在的数据冗余和更新异常问题，但</a:t>
            </a:r>
            <a:r>
              <a:rPr lang="zh-CN" altLang="en-US" sz="2200" dirty="0">
                <a:solidFill>
                  <a:srgbClr val="008000"/>
                </a:solidFill>
                <a:latin typeface="Times New Roman" pitchFamily="18" charset="0"/>
              </a:rPr>
              <a:t>并不能完全消除数据冗余和更新异常。</a:t>
            </a:r>
            <a:endParaRPr lang="zh-CN" altLang="en-US" sz="2200" dirty="0">
              <a:latin typeface="Times New Roman" pitchFamily="18" charset="0"/>
            </a:endParaRPr>
          </a:p>
        </p:txBody>
      </p:sp>
      <p:sp>
        <p:nvSpPr>
          <p:cNvPr id="7" name="灯片编号占位符 5"/>
          <p:cNvSpPr>
            <a:spLocks noGrp="1"/>
          </p:cNvSpPr>
          <p:nvPr>
            <p:ph type="sldNum" sz="quarter" idx="12"/>
          </p:nvPr>
        </p:nvSpPr>
        <p:spPr>
          <a:xfrm>
            <a:off x="8172400" y="6597352"/>
            <a:ext cx="514400" cy="247088"/>
          </a:xfrm>
          <a:noFill/>
        </p:spPr>
        <p:txBody>
          <a:bodyPr/>
          <a:lstStyle/>
          <a:p>
            <a:fld id="{AA8458D9-28F7-49BC-A944-4B76B85A9DAF}" type="slidenum">
              <a:rPr lang="en-US" altLang="zh-CN" smtClean="0"/>
              <a:pPr/>
              <a:t>36</a:t>
            </a:fld>
            <a:endParaRPr lang="en-US" altLang="zh-CN"/>
          </a:p>
        </p:txBody>
      </p:sp>
      <p:sp>
        <p:nvSpPr>
          <p:cNvPr id="8" name="页脚占位符 4"/>
          <p:cNvSpPr>
            <a:spLocks noGrp="1"/>
          </p:cNvSpPr>
          <p:nvPr>
            <p:ph type="ftr" sz="quarter" idx="11"/>
          </p:nvPr>
        </p:nvSpPr>
        <p:spPr>
          <a:xfrm>
            <a:off x="755576" y="6597352"/>
            <a:ext cx="3744416" cy="247088"/>
          </a:xfrm>
          <a:noFill/>
        </p:spPr>
        <p:txBody>
          <a:bodyPr/>
          <a:lstStyle/>
          <a:p>
            <a:r>
              <a:rPr lang="en-US" altLang="zh-CN"/>
              <a:t>《</a:t>
            </a:r>
            <a:r>
              <a:rPr lang="zh-CN" altLang="en-US"/>
              <a:t>数据库系统原理</a:t>
            </a:r>
            <a:r>
              <a:rPr lang="en-US" altLang="zh-CN"/>
              <a:t>》</a:t>
            </a:r>
            <a:r>
              <a:rPr lang="zh-CN" altLang="en-US"/>
              <a:t>第</a:t>
            </a:r>
            <a:r>
              <a:rPr lang="en-US" altLang="zh-CN"/>
              <a:t>10</a:t>
            </a:r>
            <a:r>
              <a:rPr lang="zh-CN" altLang="en-US"/>
              <a:t>章</a:t>
            </a:r>
            <a:r>
              <a:rPr lang="en-US" altLang="zh-CN"/>
              <a:t>—</a:t>
            </a:r>
            <a:r>
              <a:rPr lang="zh-CN" altLang="en-US"/>
              <a:t>数据依赖与关系模式的规范化</a:t>
            </a:r>
            <a:endParaRPr lang="en-US" altLang="zh-CN" dirty="0"/>
          </a:p>
        </p:txBody>
      </p:sp>
      <p:sp>
        <p:nvSpPr>
          <p:cNvPr id="9" name="日期占位符 3"/>
          <p:cNvSpPr>
            <a:spLocks noGrp="1"/>
          </p:cNvSpPr>
          <p:nvPr>
            <p:ph type="dt" sz="quarter" idx="10"/>
          </p:nvPr>
        </p:nvSpPr>
        <p:spPr>
          <a:xfrm>
            <a:off x="4633275" y="6597352"/>
            <a:ext cx="3312368" cy="247088"/>
          </a:xfrm>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en-US" altLang="zh-CN" sz="3800"/>
              <a:t>10.2.2  </a:t>
            </a:r>
            <a:r>
              <a:rPr lang="zh-CN" altLang="en-US" sz="3800"/>
              <a:t>范式</a:t>
            </a:r>
          </a:p>
        </p:txBody>
      </p:sp>
      <p:sp>
        <p:nvSpPr>
          <p:cNvPr id="43012" name="Rectangle 3"/>
          <p:cNvSpPr>
            <a:spLocks noGrp="1" noChangeArrowheads="1"/>
          </p:cNvSpPr>
          <p:nvPr>
            <p:ph type="body" idx="1"/>
          </p:nvPr>
        </p:nvSpPr>
        <p:spPr>
          <a:xfrm>
            <a:off x="684213" y="1413024"/>
            <a:ext cx="8002587" cy="5040312"/>
          </a:xfrm>
        </p:spPr>
        <p:txBody>
          <a:bodyPr/>
          <a:lstStyle/>
          <a:p>
            <a:pPr eaLnBrk="1" hangingPunct="1"/>
            <a:r>
              <a:rPr lang="zh-CN" altLang="en-US" dirty="0">
                <a:solidFill>
                  <a:schemeClr val="accent2"/>
                </a:solidFill>
                <a:latin typeface="Times New Roman" pitchFamily="18" charset="0"/>
              </a:rPr>
              <a:t>定义：</a:t>
            </a:r>
            <a:r>
              <a:rPr lang="en-US" altLang="zh-CN" dirty="0">
                <a:solidFill>
                  <a:schemeClr val="accent2"/>
                </a:solidFill>
                <a:latin typeface="Times New Roman" pitchFamily="18" charset="0"/>
              </a:rPr>
              <a:t>BCNF</a:t>
            </a:r>
          </a:p>
          <a:p>
            <a:pPr lvl="1" eaLnBrk="1" hangingPunct="1"/>
            <a:r>
              <a:rPr lang="zh-CN" altLang="en-US" dirty="0">
                <a:solidFill>
                  <a:srgbClr val="0000FF"/>
                </a:solidFill>
                <a:latin typeface="Times New Roman" pitchFamily="18" charset="0"/>
              </a:rPr>
              <a:t>设有一个关系模式</a:t>
            </a:r>
            <a:r>
              <a:rPr lang="en-US" altLang="zh-CN" dirty="0">
                <a:solidFill>
                  <a:srgbClr val="0000FF"/>
                </a:solidFill>
                <a:latin typeface="Times New Roman" pitchFamily="18" charset="0"/>
              </a:rPr>
              <a:t>R∈1NF</a:t>
            </a:r>
            <a:r>
              <a:rPr lang="zh-CN" altLang="en-US" dirty="0">
                <a:solidFill>
                  <a:srgbClr val="0000FF"/>
                </a:solidFill>
                <a:latin typeface="Times New Roman" pitchFamily="18" charset="0"/>
              </a:rPr>
              <a:t>，若</a:t>
            </a:r>
            <a:r>
              <a:rPr lang="en-US" altLang="zh-CN" dirty="0">
                <a:solidFill>
                  <a:srgbClr val="0000FF"/>
                </a:solidFill>
                <a:latin typeface="Times New Roman" pitchFamily="18" charset="0"/>
              </a:rPr>
              <a:t>R</a:t>
            </a:r>
            <a:r>
              <a:rPr lang="zh-CN" altLang="en-US" dirty="0">
                <a:solidFill>
                  <a:srgbClr val="0000FF"/>
                </a:solidFill>
                <a:latin typeface="Times New Roman" pitchFamily="18" charset="0"/>
              </a:rPr>
              <a:t>的</a:t>
            </a:r>
            <a:r>
              <a:rPr lang="zh-CN" altLang="en-US" dirty="0">
                <a:solidFill>
                  <a:srgbClr val="FF0000"/>
                </a:solidFill>
                <a:latin typeface="Times New Roman" pitchFamily="18" charset="0"/>
              </a:rPr>
              <a:t>任一</a:t>
            </a:r>
            <a:r>
              <a:rPr lang="zh-CN" altLang="en-US" dirty="0">
                <a:solidFill>
                  <a:srgbClr val="0000FF"/>
                </a:solidFill>
                <a:latin typeface="Times New Roman" pitchFamily="18" charset="0"/>
              </a:rPr>
              <a:t>非平凡函数依赖</a:t>
            </a:r>
            <a:br>
              <a:rPr lang="en-US" altLang="zh-CN" dirty="0">
                <a:solidFill>
                  <a:srgbClr val="0000FF"/>
                </a:solidFill>
                <a:latin typeface="Times New Roman" pitchFamily="18" charset="0"/>
              </a:rPr>
            </a:br>
            <a:r>
              <a:rPr lang="en-US" altLang="zh-CN" dirty="0">
                <a:solidFill>
                  <a:srgbClr val="0000FF"/>
                </a:solidFill>
                <a:latin typeface="Times New Roman" pitchFamily="18" charset="0"/>
              </a:rPr>
              <a:t>X</a:t>
            </a:r>
            <a:r>
              <a:rPr lang="en-US" altLang="zh-CN" dirty="0">
                <a:latin typeface="Times New Roman" pitchFamily="18" charset="0"/>
              </a:rPr>
              <a:t> </a:t>
            </a:r>
            <a:r>
              <a:rPr lang="en-US" altLang="zh-CN" dirty="0">
                <a:solidFill>
                  <a:srgbClr val="0000FF"/>
                </a:solidFill>
                <a:latin typeface="Times New Roman" pitchFamily="18" charset="0"/>
              </a:rPr>
              <a:t>→</a:t>
            </a:r>
            <a:r>
              <a:rPr lang="en-US" altLang="zh-CN" dirty="0">
                <a:latin typeface="Times New Roman" pitchFamily="18" charset="0"/>
              </a:rPr>
              <a:t> </a:t>
            </a:r>
            <a:r>
              <a:rPr lang="en-US" altLang="zh-CN" dirty="0">
                <a:solidFill>
                  <a:srgbClr val="0000FF"/>
                </a:solidFill>
                <a:latin typeface="Times New Roman" pitchFamily="18" charset="0"/>
              </a:rPr>
              <a:t>A</a:t>
            </a:r>
            <a:r>
              <a:rPr lang="zh-CN" altLang="en-US" dirty="0">
                <a:solidFill>
                  <a:srgbClr val="0000FF"/>
                </a:solidFill>
                <a:latin typeface="Times New Roman" pitchFamily="18" charset="0"/>
              </a:rPr>
              <a:t>均满足下列条件：</a:t>
            </a:r>
            <a:r>
              <a:rPr lang="zh-CN" altLang="en-US" dirty="0">
                <a:solidFill>
                  <a:srgbClr val="FF0000"/>
                </a:solidFill>
                <a:latin typeface="Times New Roman" pitchFamily="18" charset="0"/>
              </a:rPr>
              <a:t>决定子</a:t>
            </a:r>
            <a:r>
              <a:rPr lang="en-US" altLang="zh-CN" dirty="0">
                <a:solidFill>
                  <a:srgbClr val="FF0000"/>
                </a:solidFill>
                <a:latin typeface="Times New Roman" pitchFamily="18" charset="0"/>
              </a:rPr>
              <a:t>X</a:t>
            </a:r>
            <a:r>
              <a:rPr lang="zh-CN" altLang="en-US" dirty="0">
                <a:solidFill>
                  <a:srgbClr val="FF0000"/>
                </a:solidFill>
                <a:latin typeface="Times New Roman" pitchFamily="18" charset="0"/>
              </a:rPr>
              <a:t>必是超键</a:t>
            </a:r>
            <a:r>
              <a:rPr lang="zh-CN" altLang="en-US" dirty="0">
                <a:solidFill>
                  <a:srgbClr val="0000FF"/>
                </a:solidFill>
                <a:latin typeface="Times New Roman" pitchFamily="18" charset="0"/>
              </a:rPr>
              <a:t>，则称</a:t>
            </a:r>
            <a:r>
              <a:rPr lang="en-US" altLang="zh-CN" dirty="0">
                <a:solidFill>
                  <a:srgbClr val="0000FF"/>
                </a:solidFill>
                <a:latin typeface="Times New Roman" pitchFamily="18" charset="0"/>
              </a:rPr>
              <a:t>R</a:t>
            </a:r>
            <a:r>
              <a:rPr lang="zh-CN" altLang="en-US" dirty="0">
                <a:solidFill>
                  <a:srgbClr val="0000FF"/>
                </a:solidFill>
                <a:latin typeface="Times New Roman" pitchFamily="18" charset="0"/>
              </a:rPr>
              <a:t>属于</a:t>
            </a:r>
            <a:r>
              <a:rPr lang="en-US" altLang="zh-CN" dirty="0">
                <a:solidFill>
                  <a:srgbClr val="0000FF"/>
                </a:solidFill>
                <a:latin typeface="Times New Roman" pitchFamily="18" charset="0"/>
              </a:rPr>
              <a:t>Boyce–</a:t>
            </a:r>
            <a:r>
              <a:rPr lang="en-US" altLang="zh-CN" dirty="0" err="1">
                <a:solidFill>
                  <a:srgbClr val="0000FF"/>
                </a:solidFill>
                <a:latin typeface="Times New Roman" pitchFamily="18" charset="0"/>
              </a:rPr>
              <a:t>Codd</a:t>
            </a:r>
            <a:r>
              <a:rPr lang="zh-CN" altLang="en-US" dirty="0">
                <a:solidFill>
                  <a:srgbClr val="0000FF"/>
                </a:solidFill>
                <a:latin typeface="Times New Roman" pitchFamily="18" charset="0"/>
              </a:rPr>
              <a:t>范式（</a:t>
            </a:r>
            <a:r>
              <a:rPr lang="en-US" altLang="zh-CN" dirty="0">
                <a:solidFill>
                  <a:srgbClr val="0000FF"/>
                </a:solidFill>
                <a:latin typeface="Times New Roman" pitchFamily="18" charset="0"/>
              </a:rPr>
              <a:t>BCNF</a:t>
            </a:r>
            <a:r>
              <a:rPr lang="zh-CN" altLang="en-US" dirty="0">
                <a:solidFill>
                  <a:srgbClr val="0000FF"/>
                </a:solidFill>
                <a:latin typeface="Times New Roman" pitchFamily="18" charset="0"/>
              </a:rPr>
              <a:t>），记为</a:t>
            </a:r>
            <a:r>
              <a:rPr lang="en-US" altLang="zh-CN" dirty="0">
                <a:solidFill>
                  <a:srgbClr val="0000FF"/>
                </a:solidFill>
                <a:latin typeface="Times New Roman" pitchFamily="18" charset="0"/>
              </a:rPr>
              <a:t>R∈BCNF</a:t>
            </a:r>
            <a:r>
              <a:rPr lang="zh-CN" altLang="en-US" dirty="0">
                <a:solidFill>
                  <a:srgbClr val="0000FF"/>
                </a:solidFill>
                <a:latin typeface="Times New Roman" pitchFamily="18" charset="0"/>
              </a:rPr>
              <a:t>。</a:t>
            </a:r>
          </a:p>
          <a:p>
            <a:pPr lvl="1" eaLnBrk="1" hangingPunct="1"/>
            <a:r>
              <a:rPr lang="zh-CN" altLang="en-US" dirty="0">
                <a:solidFill>
                  <a:schemeClr val="accent2"/>
                </a:solidFill>
                <a:latin typeface="Times New Roman" pitchFamily="18" charset="0"/>
              </a:rPr>
              <a:t>注：</a:t>
            </a:r>
          </a:p>
          <a:p>
            <a:pPr lvl="2" eaLnBrk="1" hangingPunct="1"/>
            <a:r>
              <a:rPr lang="en-US" altLang="zh-CN" b="1" dirty="0">
                <a:solidFill>
                  <a:srgbClr val="0000FF"/>
                </a:solidFill>
                <a:latin typeface="Times New Roman" pitchFamily="18" charset="0"/>
              </a:rPr>
              <a:t>A.</a:t>
            </a:r>
            <a:r>
              <a:rPr lang="en-US" altLang="zh-CN" dirty="0">
                <a:latin typeface="Times New Roman" pitchFamily="18" charset="0"/>
              </a:rPr>
              <a:t> R∈BCNF          R∈3NF</a:t>
            </a:r>
            <a:r>
              <a:rPr lang="zh-CN" altLang="en-US" dirty="0">
                <a:latin typeface="Times New Roman" pitchFamily="18" charset="0"/>
              </a:rPr>
              <a:t>。</a:t>
            </a:r>
          </a:p>
          <a:p>
            <a:pPr lvl="2" eaLnBrk="1" hangingPunct="1"/>
            <a:r>
              <a:rPr lang="en-US" altLang="zh-CN" b="1" dirty="0">
                <a:solidFill>
                  <a:srgbClr val="0000FF"/>
                </a:solidFill>
                <a:latin typeface="Times New Roman" pitchFamily="18" charset="0"/>
              </a:rPr>
              <a:t>B.</a:t>
            </a:r>
            <a:r>
              <a:rPr lang="en-US" altLang="zh-CN" dirty="0">
                <a:latin typeface="Times New Roman" pitchFamily="18" charset="0"/>
              </a:rPr>
              <a:t> BCNF</a:t>
            </a:r>
            <a:r>
              <a:rPr lang="zh-CN" altLang="en-US" dirty="0">
                <a:latin typeface="Times New Roman" pitchFamily="18" charset="0"/>
              </a:rPr>
              <a:t>消除了</a:t>
            </a:r>
            <a:r>
              <a:rPr lang="en-US" altLang="zh-CN" dirty="0">
                <a:latin typeface="Times New Roman" pitchFamily="18" charset="0"/>
              </a:rPr>
              <a:t>(</a:t>
            </a:r>
            <a:r>
              <a:rPr lang="zh-CN" altLang="en-US" dirty="0">
                <a:latin typeface="Times New Roman" pitchFamily="18" charset="0"/>
              </a:rPr>
              <a:t>非主</a:t>
            </a:r>
            <a:r>
              <a:rPr lang="en-US" altLang="zh-CN" dirty="0">
                <a:latin typeface="Times New Roman" pitchFamily="18" charset="0"/>
              </a:rPr>
              <a:t>/</a:t>
            </a:r>
            <a:r>
              <a:rPr lang="zh-CN" altLang="en-US" dirty="0">
                <a:latin typeface="Times New Roman" pitchFamily="18" charset="0"/>
              </a:rPr>
              <a:t>主</a:t>
            </a:r>
            <a:r>
              <a:rPr lang="en-US" altLang="zh-CN" dirty="0">
                <a:latin typeface="Times New Roman" pitchFamily="18" charset="0"/>
              </a:rPr>
              <a:t>)</a:t>
            </a:r>
            <a:r>
              <a:rPr lang="zh-CN" altLang="en-US" dirty="0">
                <a:latin typeface="Times New Roman" pitchFamily="18" charset="0"/>
              </a:rPr>
              <a:t>属性对键的部分依赖和传递依赖。</a:t>
            </a:r>
          </a:p>
          <a:p>
            <a:pPr lvl="2" eaLnBrk="1" hangingPunct="1"/>
            <a:r>
              <a:rPr lang="en-US" altLang="zh-CN" b="1" dirty="0">
                <a:solidFill>
                  <a:srgbClr val="0000FF"/>
                </a:solidFill>
                <a:latin typeface="Times New Roman" pitchFamily="18" charset="0"/>
              </a:rPr>
              <a:t>C.</a:t>
            </a:r>
            <a:r>
              <a:rPr lang="en-US" altLang="zh-CN" dirty="0">
                <a:latin typeface="Times New Roman" pitchFamily="18" charset="0"/>
              </a:rPr>
              <a:t> </a:t>
            </a:r>
            <a:r>
              <a:rPr lang="zh-CN" altLang="en-US" dirty="0">
                <a:latin typeface="Times New Roman" pitchFamily="18" charset="0"/>
              </a:rPr>
              <a:t>关系模式达到</a:t>
            </a:r>
            <a:r>
              <a:rPr lang="en-US" altLang="zh-CN" dirty="0">
                <a:latin typeface="Times New Roman" pitchFamily="18" charset="0"/>
              </a:rPr>
              <a:t>BCNF</a:t>
            </a:r>
            <a:r>
              <a:rPr lang="zh-CN" altLang="en-US" dirty="0">
                <a:latin typeface="Times New Roman" pitchFamily="18" charset="0"/>
              </a:rPr>
              <a:t>后，在函数依赖范畴内已彻底规范化了，并消除了数据冗余和更新异常。 </a:t>
            </a:r>
          </a:p>
          <a:p>
            <a:pPr lvl="2" eaLnBrk="1" hangingPunct="1"/>
            <a:r>
              <a:rPr lang="en-US" altLang="zh-CN" b="1" dirty="0">
                <a:solidFill>
                  <a:srgbClr val="0000FF"/>
                </a:solidFill>
                <a:latin typeface="Times New Roman" pitchFamily="18" charset="0"/>
              </a:rPr>
              <a:t>D.</a:t>
            </a:r>
            <a:r>
              <a:rPr lang="en-US" altLang="zh-CN" b="1" dirty="0">
                <a:solidFill>
                  <a:schemeClr val="folHlink"/>
                </a:solidFill>
                <a:latin typeface="Times New Roman" pitchFamily="18" charset="0"/>
              </a:rPr>
              <a:t> </a:t>
            </a:r>
            <a:r>
              <a:rPr lang="zh-CN" altLang="en-US" b="1" dirty="0">
                <a:solidFill>
                  <a:srgbClr val="CC0000"/>
                </a:solidFill>
                <a:latin typeface="Times New Roman" pitchFamily="18" charset="0"/>
              </a:rPr>
              <a:t>任何全键关系模式必属于</a:t>
            </a:r>
            <a:r>
              <a:rPr lang="en-US" altLang="zh-CN" b="1" dirty="0">
                <a:solidFill>
                  <a:srgbClr val="CC0000"/>
                </a:solidFill>
                <a:latin typeface="Times New Roman" pitchFamily="18" charset="0"/>
              </a:rPr>
              <a:t>BCNF</a:t>
            </a:r>
            <a:r>
              <a:rPr lang="en-US" altLang="zh-CN" b="1" dirty="0">
                <a:solidFill>
                  <a:schemeClr val="hlink"/>
                </a:solidFill>
                <a:latin typeface="Times New Roman" pitchFamily="18" charset="0"/>
              </a:rPr>
              <a:t> </a:t>
            </a:r>
          </a:p>
          <a:p>
            <a:pPr lvl="2" eaLnBrk="1" hangingPunct="1"/>
            <a:r>
              <a:rPr lang="en-US" altLang="zh-CN" b="1" dirty="0">
                <a:solidFill>
                  <a:srgbClr val="0000FF"/>
                </a:solidFill>
                <a:latin typeface="Times New Roman" pitchFamily="18" charset="0"/>
              </a:rPr>
              <a:t>E.</a:t>
            </a:r>
            <a:r>
              <a:rPr lang="en-US" altLang="zh-CN" dirty="0">
                <a:latin typeface="Times New Roman" pitchFamily="18" charset="0"/>
              </a:rPr>
              <a:t> </a:t>
            </a:r>
            <a:r>
              <a:rPr lang="zh-CN" altLang="en-US" b="1" dirty="0">
                <a:solidFill>
                  <a:srgbClr val="CC0000"/>
                </a:solidFill>
                <a:latin typeface="Times New Roman" pitchFamily="18" charset="0"/>
              </a:rPr>
              <a:t>任何两属性关系模式必属于</a:t>
            </a:r>
            <a:r>
              <a:rPr lang="en-US" altLang="zh-CN" b="1" dirty="0">
                <a:solidFill>
                  <a:srgbClr val="CC0000"/>
                </a:solidFill>
                <a:latin typeface="Times New Roman" pitchFamily="18" charset="0"/>
              </a:rPr>
              <a:t>BCNF</a:t>
            </a:r>
          </a:p>
          <a:p>
            <a:pPr lvl="2" eaLnBrk="1" hangingPunct="1"/>
            <a:r>
              <a:rPr lang="en-US" altLang="zh-CN" b="1" dirty="0">
                <a:solidFill>
                  <a:srgbClr val="0000FF"/>
                </a:solidFill>
                <a:latin typeface="Times New Roman" pitchFamily="18" charset="0"/>
              </a:rPr>
              <a:t>F. </a:t>
            </a:r>
            <a:r>
              <a:rPr lang="zh-CN" altLang="en-US" b="1" dirty="0">
                <a:solidFill>
                  <a:srgbClr val="CC0000"/>
                </a:solidFill>
                <a:latin typeface="Times New Roman" pitchFamily="18" charset="0"/>
              </a:rPr>
              <a:t>关系模式无损分解成</a:t>
            </a:r>
            <a:r>
              <a:rPr lang="en-US" altLang="zh-CN" b="1" dirty="0">
                <a:solidFill>
                  <a:srgbClr val="CC0000"/>
                </a:solidFill>
                <a:latin typeface="Times New Roman" pitchFamily="18" charset="0"/>
              </a:rPr>
              <a:t>BCNF</a:t>
            </a:r>
            <a:r>
              <a:rPr lang="zh-CN" altLang="en-US" b="1" dirty="0">
                <a:solidFill>
                  <a:srgbClr val="CC0000"/>
                </a:solidFill>
                <a:latin typeface="Times New Roman" pitchFamily="18" charset="0"/>
              </a:rPr>
              <a:t>的方法？  </a:t>
            </a:r>
          </a:p>
        </p:txBody>
      </p:sp>
      <p:sp>
        <p:nvSpPr>
          <p:cNvPr id="43013" name="AutoShape 4"/>
          <p:cNvSpPr>
            <a:spLocks noChangeArrowheads="1"/>
          </p:cNvSpPr>
          <p:nvPr/>
        </p:nvSpPr>
        <p:spPr bwMode="auto">
          <a:xfrm>
            <a:off x="3492500" y="3478337"/>
            <a:ext cx="393700" cy="138112"/>
          </a:xfrm>
          <a:prstGeom prst="rightArrow">
            <a:avLst>
              <a:gd name="adj1" fmla="val 50000"/>
              <a:gd name="adj2" fmla="val 71265"/>
            </a:avLst>
          </a:prstGeom>
          <a:solidFill>
            <a:srgbClr val="FFFFFF"/>
          </a:solidFill>
          <a:ln w="9525">
            <a:solidFill>
              <a:srgbClr val="000000"/>
            </a:solidFill>
            <a:miter lim="800000"/>
            <a:headEnd/>
            <a:tailEnd/>
          </a:ln>
        </p:spPr>
        <p:txBody>
          <a:bodyPr/>
          <a:lstStyle/>
          <a:p>
            <a:endParaRPr lang="zh-CN" altLang="en-US"/>
          </a:p>
        </p:txBody>
      </p:sp>
      <p:sp>
        <p:nvSpPr>
          <p:cNvPr id="8" name="灯片编号占位符 5"/>
          <p:cNvSpPr>
            <a:spLocks noGrp="1"/>
          </p:cNvSpPr>
          <p:nvPr>
            <p:ph type="sldNum" sz="quarter" idx="12"/>
          </p:nvPr>
        </p:nvSpPr>
        <p:spPr>
          <a:xfrm>
            <a:off x="8172400" y="6597352"/>
            <a:ext cx="514400" cy="247088"/>
          </a:xfrm>
          <a:noFill/>
        </p:spPr>
        <p:txBody>
          <a:bodyPr/>
          <a:lstStyle/>
          <a:p>
            <a:fld id="{AA8458D9-28F7-49BC-A944-4B76B85A9DAF}" type="slidenum">
              <a:rPr lang="en-US" altLang="zh-CN" smtClean="0"/>
              <a:pPr/>
              <a:t>37</a:t>
            </a:fld>
            <a:endParaRPr lang="en-US" altLang="zh-CN"/>
          </a:p>
        </p:txBody>
      </p:sp>
      <p:sp>
        <p:nvSpPr>
          <p:cNvPr id="9" name="页脚占位符 4"/>
          <p:cNvSpPr>
            <a:spLocks noGrp="1"/>
          </p:cNvSpPr>
          <p:nvPr>
            <p:ph type="ftr" sz="quarter" idx="11"/>
          </p:nvPr>
        </p:nvSpPr>
        <p:spPr>
          <a:xfrm>
            <a:off x="755576" y="6597352"/>
            <a:ext cx="3744416" cy="247088"/>
          </a:xfrm>
          <a:noFill/>
        </p:spPr>
        <p:txBody>
          <a:bodyPr/>
          <a:lstStyle/>
          <a:p>
            <a:r>
              <a:rPr lang="en-US" altLang="zh-CN"/>
              <a:t>《</a:t>
            </a:r>
            <a:r>
              <a:rPr lang="zh-CN" altLang="en-US"/>
              <a:t>数据库系统原理</a:t>
            </a:r>
            <a:r>
              <a:rPr lang="en-US" altLang="zh-CN"/>
              <a:t>》</a:t>
            </a:r>
            <a:r>
              <a:rPr lang="zh-CN" altLang="en-US"/>
              <a:t>第</a:t>
            </a:r>
            <a:r>
              <a:rPr lang="en-US" altLang="zh-CN"/>
              <a:t>10</a:t>
            </a:r>
            <a:r>
              <a:rPr lang="zh-CN" altLang="en-US"/>
              <a:t>章</a:t>
            </a:r>
            <a:r>
              <a:rPr lang="en-US" altLang="zh-CN"/>
              <a:t>—</a:t>
            </a:r>
            <a:r>
              <a:rPr lang="zh-CN" altLang="en-US"/>
              <a:t>数据依赖与关系模式的规范化</a:t>
            </a:r>
            <a:endParaRPr lang="en-US" altLang="zh-CN" dirty="0"/>
          </a:p>
        </p:txBody>
      </p:sp>
      <p:sp>
        <p:nvSpPr>
          <p:cNvPr id="10" name="日期占位符 3"/>
          <p:cNvSpPr>
            <a:spLocks noGrp="1"/>
          </p:cNvSpPr>
          <p:nvPr>
            <p:ph type="dt" sz="quarter" idx="10"/>
          </p:nvPr>
        </p:nvSpPr>
        <p:spPr>
          <a:xfrm>
            <a:off x="4633275" y="6597352"/>
            <a:ext cx="3312368" cy="247088"/>
          </a:xfrm>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en-US" altLang="zh-CN" sz="3800"/>
              <a:t>10.2.2  </a:t>
            </a:r>
            <a:r>
              <a:rPr lang="zh-CN" altLang="en-US" sz="3800"/>
              <a:t>范式</a:t>
            </a:r>
          </a:p>
        </p:txBody>
      </p:sp>
      <p:sp>
        <p:nvSpPr>
          <p:cNvPr id="44036" name="Rectangle 3"/>
          <p:cNvSpPr>
            <a:spLocks noGrp="1" noChangeArrowheads="1"/>
          </p:cNvSpPr>
          <p:nvPr>
            <p:ph type="body" idx="1"/>
          </p:nvPr>
        </p:nvSpPr>
        <p:spPr>
          <a:xfrm>
            <a:off x="684213" y="1341438"/>
            <a:ext cx="8064251" cy="4824412"/>
          </a:xfrm>
        </p:spPr>
        <p:txBody>
          <a:bodyPr/>
          <a:lstStyle/>
          <a:p>
            <a:pPr eaLnBrk="1" hangingPunct="1"/>
            <a:r>
              <a:rPr lang="en-US" altLang="zh-CN" dirty="0">
                <a:solidFill>
                  <a:schemeClr val="accent2"/>
                </a:solidFill>
                <a:latin typeface="Times New Roman" pitchFamily="18" charset="0"/>
              </a:rPr>
              <a:t>D. </a:t>
            </a:r>
            <a:r>
              <a:rPr lang="zh-CN" altLang="en-US" dirty="0">
                <a:solidFill>
                  <a:schemeClr val="accent2"/>
                </a:solidFill>
                <a:latin typeface="Times New Roman" pitchFamily="18" charset="0"/>
              </a:rPr>
              <a:t>任何全键关系模式必属于</a:t>
            </a:r>
            <a:r>
              <a:rPr lang="en-US" altLang="zh-CN" dirty="0">
                <a:solidFill>
                  <a:schemeClr val="accent2"/>
                </a:solidFill>
                <a:latin typeface="Times New Roman" pitchFamily="18" charset="0"/>
              </a:rPr>
              <a:t>BCNF</a:t>
            </a:r>
          </a:p>
          <a:p>
            <a:pPr marL="630238" lvl="1" eaLnBrk="1" hangingPunct="1">
              <a:lnSpc>
                <a:spcPct val="114000"/>
              </a:lnSpc>
              <a:spcBef>
                <a:spcPts val="600"/>
              </a:spcBef>
            </a:pPr>
            <a:r>
              <a:rPr lang="zh-CN" altLang="en-US" dirty="0">
                <a:latin typeface="Times New Roman" pitchFamily="18" charset="0"/>
              </a:rPr>
              <a:t>证明：设</a:t>
            </a:r>
            <a:r>
              <a:rPr lang="en-US" altLang="zh-CN" dirty="0">
                <a:latin typeface="Times New Roman" pitchFamily="18" charset="0"/>
              </a:rPr>
              <a:t>R(A</a:t>
            </a:r>
            <a:r>
              <a:rPr lang="en-US" altLang="zh-CN" baseline="-25000" dirty="0">
                <a:latin typeface="Times New Roman" pitchFamily="18" charset="0"/>
              </a:rPr>
              <a:t>1</a:t>
            </a:r>
            <a:r>
              <a:rPr lang="en-US" altLang="zh-CN" dirty="0">
                <a:latin typeface="Times New Roman" pitchFamily="18" charset="0"/>
              </a:rPr>
              <a:t>, A</a:t>
            </a:r>
            <a:r>
              <a:rPr lang="en-US" altLang="zh-CN" baseline="-25000" dirty="0">
                <a:latin typeface="Times New Roman" pitchFamily="18" charset="0"/>
              </a:rPr>
              <a:t>2</a:t>
            </a:r>
            <a:r>
              <a:rPr lang="en-US" altLang="zh-CN" dirty="0">
                <a:latin typeface="Times New Roman" pitchFamily="18" charset="0"/>
              </a:rPr>
              <a:t>, … , A</a:t>
            </a:r>
            <a:r>
              <a:rPr lang="en-US" altLang="zh-CN" baseline="-25000" dirty="0">
                <a:latin typeface="Times New Roman" pitchFamily="18" charset="0"/>
              </a:rPr>
              <a:t>n</a:t>
            </a:r>
            <a:r>
              <a:rPr lang="en-US" altLang="zh-CN" dirty="0">
                <a:latin typeface="Times New Roman" pitchFamily="18" charset="0"/>
              </a:rPr>
              <a:t>)</a:t>
            </a:r>
            <a:r>
              <a:rPr lang="zh-CN" altLang="en-US" dirty="0">
                <a:latin typeface="Times New Roman" pitchFamily="18" charset="0"/>
              </a:rPr>
              <a:t>是全键关系模式</a:t>
            </a:r>
            <a:r>
              <a:rPr lang="en-US" altLang="zh-CN" dirty="0">
                <a:latin typeface="Times New Roman" pitchFamily="18" charset="0"/>
              </a:rPr>
              <a:t>, </a:t>
            </a:r>
            <a:r>
              <a:rPr lang="zh-CN" altLang="en-US" dirty="0">
                <a:latin typeface="Times New Roman" pitchFamily="18" charset="0"/>
              </a:rPr>
              <a:t>即：</a:t>
            </a:r>
            <a:br>
              <a:rPr lang="en-US" altLang="zh-CN" dirty="0">
                <a:latin typeface="Times New Roman" pitchFamily="18" charset="0"/>
              </a:rPr>
            </a:br>
            <a:r>
              <a:rPr lang="en-US" altLang="zh-CN" dirty="0">
                <a:latin typeface="Times New Roman" pitchFamily="18" charset="0"/>
              </a:rPr>
              <a:t>Key={ A</a:t>
            </a:r>
            <a:r>
              <a:rPr lang="en-US" altLang="zh-CN" baseline="-25000" dirty="0">
                <a:latin typeface="Times New Roman" pitchFamily="18" charset="0"/>
              </a:rPr>
              <a:t>1</a:t>
            </a:r>
            <a:r>
              <a:rPr lang="en-US" altLang="zh-CN" dirty="0">
                <a:latin typeface="Times New Roman" pitchFamily="18" charset="0"/>
              </a:rPr>
              <a:t>, A</a:t>
            </a:r>
            <a:r>
              <a:rPr lang="en-US" altLang="zh-CN" baseline="-25000" dirty="0">
                <a:latin typeface="Times New Roman" pitchFamily="18" charset="0"/>
              </a:rPr>
              <a:t>2</a:t>
            </a:r>
            <a:r>
              <a:rPr lang="en-US" altLang="zh-CN" dirty="0">
                <a:latin typeface="Times New Roman" pitchFamily="18" charset="0"/>
              </a:rPr>
              <a:t>, … , A</a:t>
            </a:r>
            <a:r>
              <a:rPr lang="en-US" altLang="zh-CN" baseline="-25000" dirty="0">
                <a:latin typeface="Times New Roman" pitchFamily="18" charset="0"/>
              </a:rPr>
              <a:t>n</a:t>
            </a:r>
            <a:r>
              <a:rPr lang="en-US" altLang="zh-CN" dirty="0">
                <a:latin typeface="Times New Roman" pitchFamily="18" charset="0"/>
              </a:rPr>
              <a:t> },</a:t>
            </a:r>
          </a:p>
          <a:p>
            <a:pPr lvl="1" eaLnBrk="1" hangingPunct="1">
              <a:lnSpc>
                <a:spcPct val="114000"/>
              </a:lnSpc>
              <a:spcBef>
                <a:spcPts val="600"/>
              </a:spcBef>
              <a:buFont typeface="Wingdings" pitchFamily="2" charset="2"/>
              <a:buNone/>
            </a:pPr>
            <a:r>
              <a:rPr lang="en-US" altLang="zh-CN" dirty="0">
                <a:solidFill>
                  <a:srgbClr val="0000FF"/>
                </a:solidFill>
                <a:latin typeface="Times New Roman" pitchFamily="18" charset="0"/>
              </a:rPr>
              <a:t> </a:t>
            </a:r>
            <a:r>
              <a:rPr lang="zh-CN" altLang="en-US" dirty="0">
                <a:solidFill>
                  <a:srgbClr val="0000FF"/>
                </a:solidFill>
                <a:latin typeface="Times New Roman" pitchFamily="18" charset="0"/>
              </a:rPr>
              <a:t>反证法：</a:t>
            </a:r>
          </a:p>
          <a:p>
            <a:pPr marL="541338" lvl="1" indent="-93663" eaLnBrk="1" hangingPunct="1">
              <a:lnSpc>
                <a:spcPct val="114000"/>
              </a:lnSpc>
              <a:spcBef>
                <a:spcPts val="600"/>
              </a:spcBef>
              <a:buNone/>
            </a:pPr>
            <a:r>
              <a:rPr lang="zh-CN" altLang="en-US" dirty="0">
                <a:solidFill>
                  <a:schemeClr val="hlink"/>
                </a:solidFill>
                <a:latin typeface="Times New Roman" pitchFamily="18" charset="0"/>
              </a:rPr>
              <a:t> </a:t>
            </a:r>
            <a:r>
              <a:rPr lang="zh-CN" altLang="en-US" dirty="0">
                <a:latin typeface="Times New Roman" pitchFamily="18" charset="0"/>
              </a:rPr>
              <a:t>假设</a:t>
            </a:r>
            <a:r>
              <a:rPr lang="en-US" altLang="zh-CN" dirty="0">
                <a:latin typeface="Times New Roman" pitchFamily="18" charset="0"/>
              </a:rPr>
              <a:t>R∈BCNF</a:t>
            </a:r>
            <a:r>
              <a:rPr lang="zh-CN" altLang="en-US" dirty="0">
                <a:latin typeface="Times New Roman" pitchFamily="18" charset="0"/>
              </a:rPr>
              <a:t>，则根据</a:t>
            </a:r>
            <a:r>
              <a:rPr lang="en-US" altLang="zh-CN" dirty="0">
                <a:latin typeface="Times New Roman" pitchFamily="18" charset="0"/>
              </a:rPr>
              <a:t>BCNF</a:t>
            </a:r>
            <a:r>
              <a:rPr lang="zh-CN" altLang="en-US" dirty="0">
                <a:latin typeface="Times New Roman" pitchFamily="18" charset="0"/>
              </a:rPr>
              <a:t>的定义，必存在一个非平凡函数依赖</a:t>
            </a:r>
            <a:r>
              <a:rPr lang="en-US" altLang="zh-CN" dirty="0">
                <a:latin typeface="Times New Roman" pitchFamily="18" charset="0"/>
              </a:rPr>
              <a:t>X</a:t>
            </a:r>
            <a:r>
              <a:rPr lang="en-US" altLang="zh-CN" dirty="0">
                <a:solidFill>
                  <a:srgbClr val="0000FF"/>
                </a:solidFill>
                <a:latin typeface="Times New Roman" pitchFamily="18" charset="0"/>
              </a:rPr>
              <a:t> </a:t>
            </a:r>
            <a:r>
              <a:rPr lang="en-US" altLang="zh-CN" dirty="0">
                <a:latin typeface="Times New Roman" pitchFamily="18" charset="0"/>
              </a:rPr>
              <a:t>→</a:t>
            </a:r>
            <a:r>
              <a:rPr lang="en-US" altLang="zh-CN" dirty="0">
                <a:solidFill>
                  <a:srgbClr val="0000FF"/>
                </a:solidFill>
                <a:latin typeface="Times New Roman" pitchFamily="18" charset="0"/>
              </a:rPr>
              <a:t> </a:t>
            </a:r>
            <a:r>
              <a:rPr lang="en-US" altLang="zh-CN" dirty="0">
                <a:latin typeface="Times New Roman" pitchFamily="18" charset="0"/>
              </a:rPr>
              <a:t>A</a:t>
            </a:r>
            <a:r>
              <a:rPr lang="en-US" altLang="zh-CN" baseline="-25000" dirty="0">
                <a:latin typeface="Times New Roman" pitchFamily="18" charset="0"/>
              </a:rPr>
              <a:t>i</a:t>
            </a:r>
            <a:r>
              <a:rPr lang="en-US" altLang="zh-CN" dirty="0">
                <a:latin typeface="Times New Roman" pitchFamily="18" charset="0"/>
              </a:rPr>
              <a:t>, </a:t>
            </a:r>
            <a:r>
              <a:rPr lang="zh-CN" altLang="en-US" dirty="0">
                <a:latin typeface="Times New Roman" pitchFamily="18" charset="0"/>
              </a:rPr>
              <a:t>其决定子</a:t>
            </a:r>
            <a:r>
              <a:rPr lang="en-US" altLang="zh-CN" dirty="0">
                <a:latin typeface="Times New Roman" pitchFamily="18" charset="0"/>
              </a:rPr>
              <a:t>X</a:t>
            </a:r>
            <a:r>
              <a:rPr lang="zh-CN" altLang="en-US" dirty="0">
                <a:latin typeface="Times New Roman" pitchFamily="18" charset="0"/>
              </a:rPr>
              <a:t>不是超键。 </a:t>
            </a:r>
          </a:p>
          <a:p>
            <a:pPr lvl="1" eaLnBrk="1" hangingPunct="1">
              <a:lnSpc>
                <a:spcPct val="114000"/>
              </a:lnSpc>
              <a:spcBef>
                <a:spcPts val="600"/>
              </a:spcBef>
              <a:buNone/>
            </a:pPr>
            <a:r>
              <a:rPr lang="zh-CN" altLang="en-US" dirty="0">
                <a:latin typeface="Times New Roman" pitchFamily="18" charset="0"/>
              </a:rPr>
              <a:t> 注意</a:t>
            </a:r>
            <a:r>
              <a:rPr lang="en-US" altLang="zh-CN" dirty="0">
                <a:latin typeface="Times New Roman" pitchFamily="18" charset="0"/>
              </a:rPr>
              <a:t>, X ⸦ { A</a:t>
            </a:r>
            <a:r>
              <a:rPr lang="en-US" altLang="zh-CN" baseline="-25000" dirty="0">
                <a:latin typeface="Times New Roman" pitchFamily="18" charset="0"/>
              </a:rPr>
              <a:t>1</a:t>
            </a:r>
            <a:r>
              <a:rPr lang="en-US" altLang="zh-CN" dirty="0">
                <a:latin typeface="Times New Roman" pitchFamily="18" charset="0"/>
              </a:rPr>
              <a:t>, A</a:t>
            </a:r>
            <a:r>
              <a:rPr lang="en-US" altLang="zh-CN" baseline="-25000" dirty="0">
                <a:latin typeface="Times New Roman" pitchFamily="18" charset="0"/>
              </a:rPr>
              <a:t>2</a:t>
            </a:r>
            <a:r>
              <a:rPr lang="en-US" altLang="zh-CN" dirty="0">
                <a:latin typeface="Times New Roman" pitchFamily="18" charset="0"/>
              </a:rPr>
              <a:t>, … , A</a:t>
            </a:r>
            <a:r>
              <a:rPr lang="en-US" altLang="zh-CN" baseline="-25000" dirty="0">
                <a:latin typeface="Times New Roman" pitchFamily="18" charset="0"/>
              </a:rPr>
              <a:t>n</a:t>
            </a:r>
            <a:r>
              <a:rPr lang="en-US" altLang="zh-CN" dirty="0">
                <a:latin typeface="Times New Roman" pitchFamily="18" charset="0"/>
              </a:rPr>
              <a:t> }</a:t>
            </a:r>
            <a:r>
              <a:rPr lang="zh-CN" altLang="en-US" dirty="0">
                <a:latin typeface="Times New Roman" pitchFamily="18" charset="0"/>
              </a:rPr>
              <a:t>，且</a:t>
            </a:r>
            <a:r>
              <a:rPr lang="en-US" altLang="zh-CN" dirty="0">
                <a:latin typeface="Times New Roman" pitchFamily="18" charset="0"/>
              </a:rPr>
              <a:t>A</a:t>
            </a:r>
            <a:r>
              <a:rPr lang="en-US" altLang="zh-CN" baseline="-25000" dirty="0">
                <a:latin typeface="Times New Roman" pitchFamily="18" charset="0"/>
              </a:rPr>
              <a:t>i</a:t>
            </a:r>
            <a:r>
              <a:rPr lang="en-US" altLang="zh-CN" dirty="0">
                <a:latin typeface="Times New Roman" pitchFamily="18" charset="0"/>
              </a:rPr>
              <a:t> ∈X</a:t>
            </a:r>
            <a:r>
              <a:rPr lang="zh-CN" altLang="en-US" dirty="0">
                <a:latin typeface="Times New Roman" pitchFamily="18" charset="0"/>
              </a:rPr>
              <a:t>；同时</a:t>
            </a:r>
            <a:r>
              <a:rPr lang="en-US" altLang="zh-CN" dirty="0">
                <a:latin typeface="Times New Roman" pitchFamily="18" charset="0"/>
              </a:rPr>
              <a:t>, </a:t>
            </a:r>
            <a:endParaRPr lang="zh-CN" altLang="en-US" dirty="0">
              <a:latin typeface="Times New Roman" pitchFamily="18" charset="0"/>
            </a:endParaRPr>
          </a:p>
          <a:p>
            <a:pPr lvl="1" eaLnBrk="1" hangingPunct="1">
              <a:lnSpc>
                <a:spcPct val="114000"/>
              </a:lnSpc>
              <a:spcBef>
                <a:spcPts val="600"/>
              </a:spcBef>
              <a:buNone/>
            </a:pPr>
            <a:r>
              <a:rPr lang="en-US" altLang="zh-CN" dirty="0">
                <a:latin typeface="Times New Roman" pitchFamily="18" charset="0"/>
              </a:rPr>
              <a:t> X ⸦ { A</a:t>
            </a:r>
            <a:r>
              <a:rPr lang="en-US" altLang="zh-CN" baseline="-25000" dirty="0">
                <a:latin typeface="Times New Roman" pitchFamily="18" charset="0"/>
              </a:rPr>
              <a:t>1</a:t>
            </a:r>
            <a:r>
              <a:rPr lang="en-US" altLang="zh-CN" dirty="0">
                <a:latin typeface="Times New Roman" pitchFamily="18" charset="0"/>
              </a:rPr>
              <a:t>, A</a:t>
            </a:r>
            <a:r>
              <a:rPr lang="en-US" altLang="zh-CN" baseline="-25000" dirty="0">
                <a:latin typeface="Times New Roman" pitchFamily="18" charset="0"/>
              </a:rPr>
              <a:t>2</a:t>
            </a:r>
            <a:r>
              <a:rPr lang="en-US" altLang="zh-CN" dirty="0">
                <a:latin typeface="Times New Roman" pitchFamily="18" charset="0"/>
              </a:rPr>
              <a:t>, … , A</a:t>
            </a:r>
            <a:r>
              <a:rPr lang="en-US" altLang="zh-CN" baseline="-25000" dirty="0">
                <a:latin typeface="Times New Roman" pitchFamily="18" charset="0"/>
              </a:rPr>
              <a:t>n</a:t>
            </a:r>
            <a:r>
              <a:rPr lang="en-US" altLang="zh-CN" dirty="0">
                <a:latin typeface="Times New Roman" pitchFamily="18" charset="0"/>
              </a:rPr>
              <a:t> }–{A</a:t>
            </a:r>
            <a:r>
              <a:rPr lang="en-US" altLang="zh-CN" baseline="-25000" dirty="0">
                <a:latin typeface="Times New Roman" pitchFamily="18" charset="0"/>
              </a:rPr>
              <a:t>i</a:t>
            </a:r>
            <a:r>
              <a:rPr lang="en-US" altLang="zh-CN" dirty="0">
                <a:latin typeface="Times New Roman" pitchFamily="18" charset="0"/>
              </a:rPr>
              <a:t>} = { A</a:t>
            </a:r>
            <a:r>
              <a:rPr lang="en-US" altLang="zh-CN" baseline="-25000" dirty="0">
                <a:latin typeface="Times New Roman" pitchFamily="18" charset="0"/>
              </a:rPr>
              <a:t>1</a:t>
            </a:r>
            <a:r>
              <a:rPr lang="en-US" altLang="zh-CN" dirty="0">
                <a:latin typeface="Times New Roman" pitchFamily="18" charset="0"/>
              </a:rPr>
              <a:t>, A</a:t>
            </a:r>
            <a:r>
              <a:rPr lang="en-US" altLang="zh-CN" baseline="-25000" dirty="0">
                <a:latin typeface="Times New Roman" pitchFamily="18" charset="0"/>
              </a:rPr>
              <a:t>2</a:t>
            </a:r>
            <a:r>
              <a:rPr lang="en-US" altLang="zh-CN" dirty="0">
                <a:latin typeface="Times New Roman" pitchFamily="18" charset="0"/>
              </a:rPr>
              <a:t>, … , A</a:t>
            </a:r>
            <a:r>
              <a:rPr lang="en-US" altLang="zh-CN" baseline="-25000" dirty="0">
                <a:latin typeface="Times New Roman" pitchFamily="18" charset="0"/>
              </a:rPr>
              <a:t>i-1</a:t>
            </a:r>
            <a:r>
              <a:rPr lang="en-US" altLang="zh-CN" dirty="0">
                <a:latin typeface="Times New Roman" pitchFamily="18" charset="0"/>
              </a:rPr>
              <a:t>, A</a:t>
            </a:r>
            <a:r>
              <a:rPr lang="en-US" altLang="zh-CN" baseline="-25000" dirty="0">
                <a:latin typeface="Times New Roman" pitchFamily="18" charset="0"/>
              </a:rPr>
              <a:t>i+1</a:t>
            </a:r>
            <a:r>
              <a:rPr lang="en-US" altLang="zh-CN" dirty="0">
                <a:latin typeface="Times New Roman" pitchFamily="18" charset="0"/>
              </a:rPr>
              <a:t>, … , A</a:t>
            </a:r>
            <a:r>
              <a:rPr lang="en-US" altLang="zh-CN" baseline="-25000" dirty="0">
                <a:latin typeface="Times New Roman" pitchFamily="18" charset="0"/>
              </a:rPr>
              <a:t>n</a:t>
            </a:r>
            <a:r>
              <a:rPr lang="en-US" altLang="zh-CN" dirty="0">
                <a:latin typeface="Times New Roman" pitchFamily="18" charset="0"/>
              </a:rPr>
              <a:t> }</a:t>
            </a:r>
            <a:r>
              <a:rPr lang="zh-CN" altLang="en-US" dirty="0">
                <a:latin typeface="Times New Roman" pitchFamily="18" charset="0"/>
              </a:rPr>
              <a:t>，</a:t>
            </a:r>
            <a:endParaRPr lang="en-US" altLang="zh-CN" dirty="0">
              <a:latin typeface="Times New Roman" pitchFamily="18" charset="0"/>
            </a:endParaRPr>
          </a:p>
          <a:p>
            <a:pPr lvl="1" eaLnBrk="1" hangingPunct="1">
              <a:lnSpc>
                <a:spcPct val="114000"/>
              </a:lnSpc>
              <a:spcBef>
                <a:spcPts val="600"/>
              </a:spcBef>
              <a:buNone/>
            </a:pPr>
            <a:r>
              <a:rPr lang="zh-CN" altLang="en-US" dirty="0">
                <a:latin typeface="Times New Roman" pitchFamily="18" charset="0"/>
              </a:rPr>
              <a:t> 因</a:t>
            </a:r>
            <a:r>
              <a:rPr lang="en-US" altLang="zh-CN" dirty="0">
                <a:latin typeface="Times New Roman" pitchFamily="18" charset="0"/>
              </a:rPr>
              <a:t>X</a:t>
            </a:r>
            <a:r>
              <a:rPr lang="en-US" altLang="zh-CN" dirty="0">
                <a:solidFill>
                  <a:srgbClr val="0000FF"/>
                </a:solidFill>
                <a:latin typeface="Times New Roman" pitchFamily="18" charset="0"/>
              </a:rPr>
              <a:t> </a:t>
            </a:r>
            <a:r>
              <a:rPr lang="en-US" altLang="zh-CN" dirty="0">
                <a:latin typeface="Times New Roman" pitchFamily="18" charset="0"/>
              </a:rPr>
              <a:t>→</a:t>
            </a:r>
            <a:r>
              <a:rPr lang="en-US" altLang="zh-CN" dirty="0">
                <a:solidFill>
                  <a:srgbClr val="0000FF"/>
                </a:solidFill>
                <a:latin typeface="Times New Roman" pitchFamily="18" charset="0"/>
              </a:rPr>
              <a:t> </a:t>
            </a:r>
            <a:r>
              <a:rPr lang="en-US" altLang="zh-CN" dirty="0">
                <a:latin typeface="Times New Roman" pitchFamily="18" charset="0"/>
              </a:rPr>
              <a:t>A</a:t>
            </a:r>
            <a:r>
              <a:rPr lang="en-US" altLang="zh-CN" baseline="-25000" dirty="0">
                <a:latin typeface="Times New Roman" pitchFamily="18" charset="0"/>
              </a:rPr>
              <a:t>i</a:t>
            </a:r>
            <a:r>
              <a:rPr lang="zh-CN" altLang="en-US" dirty="0">
                <a:latin typeface="Times New Roman" pitchFamily="18" charset="0"/>
              </a:rPr>
              <a:t>，故</a:t>
            </a:r>
            <a:r>
              <a:rPr lang="en-US" altLang="zh-CN" dirty="0">
                <a:latin typeface="Times New Roman" pitchFamily="18" charset="0"/>
              </a:rPr>
              <a:t>Key = { A</a:t>
            </a:r>
            <a:r>
              <a:rPr lang="en-US" altLang="zh-CN" baseline="-25000" dirty="0">
                <a:latin typeface="Times New Roman" pitchFamily="18" charset="0"/>
              </a:rPr>
              <a:t>1</a:t>
            </a:r>
            <a:r>
              <a:rPr lang="en-US" altLang="zh-CN" dirty="0">
                <a:latin typeface="Times New Roman" pitchFamily="18" charset="0"/>
              </a:rPr>
              <a:t>, A</a:t>
            </a:r>
            <a:r>
              <a:rPr lang="en-US" altLang="zh-CN" baseline="-25000" dirty="0">
                <a:latin typeface="Times New Roman" pitchFamily="18" charset="0"/>
              </a:rPr>
              <a:t>2</a:t>
            </a:r>
            <a:r>
              <a:rPr lang="en-US" altLang="zh-CN" dirty="0">
                <a:latin typeface="Times New Roman" pitchFamily="18" charset="0"/>
              </a:rPr>
              <a:t>, … , A</a:t>
            </a:r>
            <a:r>
              <a:rPr lang="en-US" altLang="zh-CN" baseline="-25000" dirty="0">
                <a:latin typeface="Times New Roman" pitchFamily="18" charset="0"/>
              </a:rPr>
              <a:t>i-1</a:t>
            </a:r>
            <a:r>
              <a:rPr lang="en-US" altLang="zh-CN" dirty="0">
                <a:latin typeface="Times New Roman" pitchFamily="18" charset="0"/>
              </a:rPr>
              <a:t>, A</a:t>
            </a:r>
            <a:r>
              <a:rPr lang="en-US" altLang="zh-CN" baseline="-25000" dirty="0">
                <a:latin typeface="Times New Roman" pitchFamily="18" charset="0"/>
              </a:rPr>
              <a:t>i+1</a:t>
            </a:r>
            <a:r>
              <a:rPr lang="en-US" altLang="zh-CN" dirty="0">
                <a:latin typeface="Times New Roman" pitchFamily="18" charset="0"/>
              </a:rPr>
              <a:t>, … , A</a:t>
            </a:r>
            <a:r>
              <a:rPr lang="en-US" altLang="zh-CN" baseline="-25000" dirty="0">
                <a:latin typeface="Times New Roman" pitchFamily="18" charset="0"/>
              </a:rPr>
              <a:t>n </a:t>
            </a:r>
            <a:r>
              <a:rPr lang="en-US" altLang="zh-CN" dirty="0">
                <a:latin typeface="Times New Roman" pitchFamily="18" charset="0"/>
              </a:rPr>
              <a:t>}</a:t>
            </a:r>
            <a:r>
              <a:rPr lang="zh-CN" altLang="en-US" dirty="0">
                <a:latin typeface="Times New Roman" pitchFamily="18" charset="0"/>
              </a:rPr>
              <a:t>。</a:t>
            </a:r>
          </a:p>
          <a:p>
            <a:pPr lvl="1" eaLnBrk="1" hangingPunct="1">
              <a:lnSpc>
                <a:spcPct val="114000"/>
              </a:lnSpc>
              <a:spcBef>
                <a:spcPts val="600"/>
              </a:spcBef>
              <a:buFont typeface="Wingdings" pitchFamily="2" charset="2"/>
              <a:buNone/>
            </a:pPr>
            <a:r>
              <a:rPr lang="zh-CN" altLang="en-US" dirty="0">
                <a:latin typeface="Times New Roman" pitchFamily="18" charset="0"/>
              </a:rPr>
              <a:t> 这与全键的条件矛盾！命题得证。</a:t>
            </a:r>
            <a:r>
              <a:rPr lang="zh-CN" altLang="en-US" dirty="0"/>
              <a:t> </a:t>
            </a:r>
          </a:p>
        </p:txBody>
      </p:sp>
      <p:sp>
        <p:nvSpPr>
          <p:cNvPr id="44039" name="Line 8"/>
          <p:cNvSpPr>
            <a:spLocks noChangeShapeType="1"/>
          </p:cNvSpPr>
          <p:nvPr/>
        </p:nvSpPr>
        <p:spPr bwMode="auto">
          <a:xfrm>
            <a:off x="2157636" y="3190116"/>
            <a:ext cx="71438" cy="288925"/>
          </a:xfrm>
          <a:prstGeom prst="line">
            <a:avLst/>
          </a:prstGeom>
          <a:noFill/>
          <a:ln w="12700">
            <a:solidFill>
              <a:schemeClr val="tx1"/>
            </a:solidFill>
            <a:round/>
            <a:headEnd/>
            <a:tailEnd/>
          </a:ln>
        </p:spPr>
        <p:txBody>
          <a:bodyPr/>
          <a:lstStyle/>
          <a:p>
            <a:endParaRPr lang="zh-CN" altLang="en-US"/>
          </a:p>
        </p:txBody>
      </p:sp>
      <p:sp>
        <p:nvSpPr>
          <p:cNvPr id="11" name="灯片编号占位符 5"/>
          <p:cNvSpPr>
            <a:spLocks noGrp="1"/>
          </p:cNvSpPr>
          <p:nvPr>
            <p:ph type="sldNum" sz="quarter" idx="12"/>
          </p:nvPr>
        </p:nvSpPr>
        <p:spPr>
          <a:xfrm>
            <a:off x="8172400" y="6597352"/>
            <a:ext cx="514400" cy="247088"/>
          </a:xfrm>
          <a:noFill/>
        </p:spPr>
        <p:txBody>
          <a:bodyPr/>
          <a:lstStyle/>
          <a:p>
            <a:fld id="{AA8458D9-28F7-49BC-A944-4B76B85A9DAF}" type="slidenum">
              <a:rPr lang="en-US" altLang="zh-CN" smtClean="0"/>
              <a:pPr/>
              <a:t>38</a:t>
            </a:fld>
            <a:endParaRPr lang="en-US" altLang="zh-CN"/>
          </a:p>
        </p:txBody>
      </p:sp>
      <p:sp>
        <p:nvSpPr>
          <p:cNvPr id="12" name="页脚占位符 4"/>
          <p:cNvSpPr>
            <a:spLocks noGrp="1"/>
          </p:cNvSpPr>
          <p:nvPr>
            <p:ph type="ftr" sz="quarter" idx="11"/>
          </p:nvPr>
        </p:nvSpPr>
        <p:spPr>
          <a:xfrm>
            <a:off x="755576" y="6597352"/>
            <a:ext cx="3744416" cy="247088"/>
          </a:xfrm>
          <a:noFill/>
        </p:spPr>
        <p:txBody>
          <a:bodyPr/>
          <a:lstStyle/>
          <a:p>
            <a:r>
              <a:rPr lang="en-US" altLang="zh-CN"/>
              <a:t>《</a:t>
            </a:r>
            <a:r>
              <a:rPr lang="zh-CN" altLang="en-US"/>
              <a:t>数据库系统原理</a:t>
            </a:r>
            <a:r>
              <a:rPr lang="en-US" altLang="zh-CN"/>
              <a:t>》</a:t>
            </a:r>
            <a:r>
              <a:rPr lang="zh-CN" altLang="en-US"/>
              <a:t>第</a:t>
            </a:r>
            <a:r>
              <a:rPr lang="en-US" altLang="zh-CN"/>
              <a:t>10</a:t>
            </a:r>
            <a:r>
              <a:rPr lang="zh-CN" altLang="en-US"/>
              <a:t>章</a:t>
            </a:r>
            <a:r>
              <a:rPr lang="en-US" altLang="zh-CN"/>
              <a:t>—</a:t>
            </a:r>
            <a:r>
              <a:rPr lang="zh-CN" altLang="en-US"/>
              <a:t>数据依赖与关系模式的规范化</a:t>
            </a:r>
            <a:endParaRPr lang="en-US" altLang="zh-CN" dirty="0"/>
          </a:p>
        </p:txBody>
      </p:sp>
      <p:sp>
        <p:nvSpPr>
          <p:cNvPr id="13" name="日期占位符 3"/>
          <p:cNvSpPr>
            <a:spLocks noGrp="1"/>
          </p:cNvSpPr>
          <p:nvPr>
            <p:ph type="dt" sz="quarter" idx="10"/>
          </p:nvPr>
        </p:nvSpPr>
        <p:spPr>
          <a:xfrm>
            <a:off x="4633275" y="6597352"/>
            <a:ext cx="3312368" cy="247088"/>
          </a:xfrm>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5" name="Line 8"/>
          <p:cNvSpPr>
            <a:spLocks noChangeShapeType="1"/>
          </p:cNvSpPr>
          <p:nvPr/>
        </p:nvSpPr>
        <p:spPr bwMode="auto">
          <a:xfrm>
            <a:off x="5625832" y="4020304"/>
            <a:ext cx="71438" cy="288925"/>
          </a:xfrm>
          <a:prstGeom prst="line">
            <a:avLst/>
          </a:prstGeom>
          <a:noFill/>
          <a:ln w="12700">
            <a:solidFill>
              <a:schemeClr val="tx1"/>
            </a:solidFill>
            <a:round/>
            <a:headEnd/>
            <a:tailEnd/>
          </a:ln>
        </p:spPr>
        <p:txBody>
          <a:bodyPr/>
          <a:lstStyle/>
          <a:p>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1" hangingPunct="1"/>
            <a:r>
              <a:rPr lang="en-US" altLang="zh-CN" sz="3800" dirty="0"/>
              <a:t>10.2.2  </a:t>
            </a:r>
            <a:r>
              <a:rPr lang="zh-CN" altLang="en-US" sz="3800" dirty="0"/>
              <a:t>范式</a:t>
            </a:r>
          </a:p>
        </p:txBody>
      </p:sp>
      <p:sp>
        <p:nvSpPr>
          <p:cNvPr id="45060" name="Rectangle 3"/>
          <p:cNvSpPr>
            <a:spLocks noGrp="1" noChangeArrowheads="1"/>
          </p:cNvSpPr>
          <p:nvPr>
            <p:ph type="body" idx="1"/>
          </p:nvPr>
        </p:nvSpPr>
        <p:spPr>
          <a:xfrm>
            <a:off x="611188" y="1268413"/>
            <a:ext cx="8075612" cy="5040312"/>
          </a:xfrm>
        </p:spPr>
        <p:txBody>
          <a:bodyPr/>
          <a:lstStyle/>
          <a:p>
            <a:pPr eaLnBrk="1" hangingPunct="1"/>
            <a:r>
              <a:rPr lang="en-US" altLang="zh-CN" dirty="0">
                <a:solidFill>
                  <a:schemeClr val="accent2"/>
                </a:solidFill>
                <a:latin typeface="Times New Roman" pitchFamily="18" charset="0"/>
              </a:rPr>
              <a:t>E. </a:t>
            </a:r>
            <a:r>
              <a:rPr lang="zh-CN" altLang="en-US" dirty="0">
                <a:solidFill>
                  <a:schemeClr val="accent2"/>
                </a:solidFill>
                <a:latin typeface="Times New Roman" pitchFamily="18" charset="0"/>
              </a:rPr>
              <a:t>任何两属性关系模式必属于</a:t>
            </a:r>
            <a:r>
              <a:rPr lang="en-US" altLang="zh-CN" dirty="0">
                <a:solidFill>
                  <a:schemeClr val="accent2"/>
                </a:solidFill>
                <a:latin typeface="Times New Roman" pitchFamily="18" charset="0"/>
              </a:rPr>
              <a:t>BCNF</a:t>
            </a:r>
          </a:p>
          <a:p>
            <a:pPr lvl="1" eaLnBrk="1" hangingPunct="1">
              <a:lnSpc>
                <a:spcPct val="150000"/>
              </a:lnSpc>
            </a:pPr>
            <a:r>
              <a:rPr lang="zh-CN" altLang="en-US" dirty="0">
                <a:latin typeface="Times New Roman" pitchFamily="18" charset="0"/>
              </a:rPr>
              <a:t>证明：设</a:t>
            </a:r>
            <a:r>
              <a:rPr lang="en-US" altLang="zh-CN" dirty="0">
                <a:latin typeface="Times New Roman" pitchFamily="18" charset="0"/>
              </a:rPr>
              <a:t>R(A1, A2)</a:t>
            </a:r>
            <a:r>
              <a:rPr lang="zh-CN" altLang="en-US" dirty="0">
                <a:latin typeface="Times New Roman" pitchFamily="18" charset="0"/>
              </a:rPr>
              <a:t>是两属性关系模式，则有</a:t>
            </a:r>
            <a:r>
              <a:rPr lang="en-US" altLang="zh-CN" dirty="0">
                <a:latin typeface="Times New Roman" pitchFamily="18" charset="0"/>
              </a:rPr>
              <a:t>4</a:t>
            </a:r>
            <a:r>
              <a:rPr lang="zh-CN" altLang="en-US" dirty="0">
                <a:latin typeface="Times New Roman" pitchFamily="18" charset="0"/>
              </a:rPr>
              <a:t>种非平凡函数依赖的情形：</a:t>
            </a:r>
            <a:r>
              <a:rPr lang="zh-CN" altLang="en-US" dirty="0">
                <a:solidFill>
                  <a:srgbClr val="0000FF"/>
                </a:solidFill>
                <a:latin typeface="Times New Roman" pitchFamily="18" charset="0"/>
              </a:rPr>
              <a:t>（穷举法）</a:t>
            </a:r>
          </a:p>
          <a:p>
            <a:pPr lvl="2" eaLnBrk="1" hangingPunct="1"/>
            <a:r>
              <a:rPr lang="en-US" altLang="zh-CN" sz="2000" dirty="0">
                <a:solidFill>
                  <a:srgbClr val="0000FF"/>
                </a:solidFill>
                <a:latin typeface="Times New Roman" pitchFamily="18" charset="0"/>
              </a:rPr>
              <a:t>(1) </a:t>
            </a:r>
            <a:r>
              <a:rPr lang="zh-CN" altLang="en-US" sz="2000" dirty="0">
                <a:solidFill>
                  <a:srgbClr val="0000FF"/>
                </a:solidFill>
                <a:latin typeface="Times New Roman" pitchFamily="18" charset="0"/>
              </a:rPr>
              <a:t>不存在任何非平凡的函数依赖：</a:t>
            </a:r>
          </a:p>
          <a:p>
            <a:pPr lvl="2" eaLnBrk="1" hangingPunct="1">
              <a:buFont typeface="Wingdings" pitchFamily="2" charset="2"/>
              <a:buNone/>
            </a:pPr>
            <a:r>
              <a:rPr lang="zh-CN" altLang="en-US" sz="2000" dirty="0">
                <a:latin typeface="Times New Roman" pitchFamily="18" charset="0"/>
              </a:rPr>
              <a:t>     无冒犯</a:t>
            </a:r>
            <a:r>
              <a:rPr lang="en-US" altLang="zh-CN" sz="2000" dirty="0">
                <a:latin typeface="Times New Roman" pitchFamily="18" charset="0"/>
              </a:rPr>
              <a:t>BCNF </a:t>
            </a:r>
            <a:r>
              <a:rPr lang="zh-CN" altLang="en-US" sz="2000" dirty="0">
                <a:latin typeface="Times New Roman" pitchFamily="18" charset="0"/>
              </a:rPr>
              <a:t>条件的函数依赖或</a:t>
            </a:r>
            <a:r>
              <a:rPr lang="en-US" altLang="zh-CN" sz="2000" dirty="0">
                <a:latin typeface="Times New Roman" pitchFamily="18" charset="0"/>
              </a:rPr>
              <a:t>R</a:t>
            </a:r>
            <a:r>
              <a:rPr lang="zh-CN" altLang="en-US" sz="2000" dirty="0">
                <a:latin typeface="Times New Roman" pitchFamily="18" charset="0"/>
              </a:rPr>
              <a:t>是全键，故</a:t>
            </a:r>
            <a:r>
              <a:rPr lang="en-US" altLang="zh-CN" sz="2000" dirty="0">
                <a:latin typeface="Times New Roman" pitchFamily="18" charset="0"/>
              </a:rPr>
              <a:t>R∈BCNF</a:t>
            </a:r>
            <a:r>
              <a:rPr lang="zh-CN" altLang="en-US" sz="2000" dirty="0">
                <a:latin typeface="Times New Roman" pitchFamily="18" charset="0"/>
              </a:rPr>
              <a:t>。</a:t>
            </a:r>
          </a:p>
          <a:p>
            <a:pPr lvl="2" eaLnBrk="1" hangingPunct="1"/>
            <a:r>
              <a:rPr lang="en-US" altLang="zh-CN" sz="2000" dirty="0">
                <a:solidFill>
                  <a:srgbClr val="0000FF"/>
                </a:solidFill>
                <a:latin typeface="Times New Roman" pitchFamily="18" charset="0"/>
              </a:rPr>
              <a:t>(2) A1 → A2</a:t>
            </a:r>
            <a:r>
              <a:rPr lang="zh-CN" altLang="en-US" sz="2000" dirty="0">
                <a:solidFill>
                  <a:srgbClr val="0000FF"/>
                </a:solidFill>
                <a:latin typeface="Times New Roman" pitchFamily="18" charset="0"/>
              </a:rPr>
              <a:t>，但</a:t>
            </a:r>
            <a:r>
              <a:rPr lang="en-US" altLang="zh-CN" sz="2000" dirty="0">
                <a:solidFill>
                  <a:srgbClr val="0000FF"/>
                </a:solidFill>
                <a:latin typeface="Times New Roman" pitchFamily="18" charset="0"/>
              </a:rPr>
              <a:t>A2 → A1</a:t>
            </a:r>
            <a:r>
              <a:rPr lang="zh-CN" altLang="en-US" sz="2000" dirty="0">
                <a:solidFill>
                  <a:srgbClr val="0000FF"/>
                </a:solidFill>
                <a:latin typeface="Times New Roman" pitchFamily="18" charset="0"/>
              </a:rPr>
              <a:t>：</a:t>
            </a:r>
          </a:p>
          <a:p>
            <a:pPr lvl="2" eaLnBrk="1" hangingPunct="1">
              <a:buFont typeface="Wingdings" pitchFamily="2" charset="2"/>
              <a:buNone/>
            </a:pPr>
            <a:r>
              <a:rPr lang="zh-CN" altLang="en-US" sz="2000" dirty="0">
                <a:latin typeface="Times New Roman" pitchFamily="18" charset="0"/>
              </a:rPr>
              <a:t>      </a:t>
            </a:r>
            <a:r>
              <a:rPr lang="en-US" altLang="zh-CN" sz="2000" dirty="0">
                <a:latin typeface="Times New Roman" pitchFamily="18" charset="0"/>
              </a:rPr>
              <a:t>Key=A1</a:t>
            </a:r>
            <a:r>
              <a:rPr lang="zh-CN" altLang="en-US" sz="2000" dirty="0">
                <a:latin typeface="Times New Roman" pitchFamily="18" charset="0"/>
              </a:rPr>
              <a:t>，唯一的决定子</a:t>
            </a:r>
            <a:r>
              <a:rPr lang="en-US" altLang="zh-CN" sz="2000" dirty="0">
                <a:latin typeface="Times New Roman" pitchFamily="18" charset="0"/>
              </a:rPr>
              <a:t>A1</a:t>
            </a:r>
            <a:r>
              <a:rPr lang="zh-CN" altLang="en-US" sz="2000" dirty="0">
                <a:latin typeface="Times New Roman" pitchFamily="18" charset="0"/>
              </a:rPr>
              <a:t>是超键，故</a:t>
            </a:r>
            <a:r>
              <a:rPr lang="en-US" altLang="zh-CN" sz="2000" dirty="0">
                <a:latin typeface="Times New Roman" pitchFamily="18" charset="0"/>
              </a:rPr>
              <a:t>R∈BCNF</a:t>
            </a:r>
            <a:r>
              <a:rPr lang="zh-CN" altLang="en-US" sz="2000" dirty="0">
                <a:latin typeface="Times New Roman" pitchFamily="18" charset="0"/>
              </a:rPr>
              <a:t>。</a:t>
            </a:r>
          </a:p>
          <a:p>
            <a:pPr lvl="2" eaLnBrk="1" hangingPunct="1"/>
            <a:r>
              <a:rPr lang="en-US" altLang="zh-CN" sz="2000" dirty="0">
                <a:solidFill>
                  <a:srgbClr val="0000FF"/>
                </a:solidFill>
                <a:latin typeface="Times New Roman" pitchFamily="18" charset="0"/>
              </a:rPr>
              <a:t>(3) A2 → A1</a:t>
            </a:r>
            <a:r>
              <a:rPr lang="zh-CN" altLang="en-US" sz="2000" dirty="0">
                <a:solidFill>
                  <a:srgbClr val="0000FF"/>
                </a:solidFill>
                <a:latin typeface="Times New Roman" pitchFamily="18" charset="0"/>
              </a:rPr>
              <a:t>，但</a:t>
            </a:r>
            <a:r>
              <a:rPr lang="en-US" altLang="zh-CN" sz="2000" dirty="0">
                <a:solidFill>
                  <a:srgbClr val="0000FF"/>
                </a:solidFill>
                <a:latin typeface="Times New Roman" pitchFamily="18" charset="0"/>
              </a:rPr>
              <a:t>A1 → A2</a:t>
            </a:r>
            <a:r>
              <a:rPr lang="zh-CN" altLang="en-US" sz="2000" dirty="0">
                <a:solidFill>
                  <a:srgbClr val="0000FF"/>
                </a:solidFill>
                <a:latin typeface="Times New Roman" pitchFamily="18" charset="0"/>
              </a:rPr>
              <a:t>：</a:t>
            </a:r>
          </a:p>
          <a:p>
            <a:pPr lvl="2" eaLnBrk="1" hangingPunct="1">
              <a:buFont typeface="Wingdings" pitchFamily="2" charset="2"/>
              <a:buNone/>
            </a:pPr>
            <a:r>
              <a:rPr lang="zh-CN" altLang="en-US" sz="2000" dirty="0">
                <a:latin typeface="Times New Roman" pitchFamily="18" charset="0"/>
              </a:rPr>
              <a:t>      </a:t>
            </a:r>
            <a:r>
              <a:rPr lang="en-US" altLang="zh-CN" sz="2000" dirty="0">
                <a:latin typeface="Times New Roman" pitchFamily="18" charset="0"/>
              </a:rPr>
              <a:t>Key=A2</a:t>
            </a:r>
            <a:r>
              <a:rPr lang="zh-CN" altLang="en-US" sz="2000" dirty="0">
                <a:latin typeface="Times New Roman" pitchFamily="18" charset="0"/>
              </a:rPr>
              <a:t>，唯一的决定子</a:t>
            </a:r>
            <a:r>
              <a:rPr lang="en-US" altLang="zh-CN" sz="2000" dirty="0">
                <a:latin typeface="Times New Roman" pitchFamily="18" charset="0"/>
              </a:rPr>
              <a:t>A2</a:t>
            </a:r>
            <a:r>
              <a:rPr lang="zh-CN" altLang="en-US" sz="2000" dirty="0">
                <a:latin typeface="Times New Roman" pitchFamily="18" charset="0"/>
              </a:rPr>
              <a:t>是超键，故</a:t>
            </a:r>
            <a:r>
              <a:rPr lang="en-US" altLang="zh-CN" sz="2000" dirty="0">
                <a:latin typeface="Times New Roman" pitchFamily="18" charset="0"/>
              </a:rPr>
              <a:t>R∈BCNF</a:t>
            </a:r>
            <a:r>
              <a:rPr lang="zh-CN" altLang="en-US" sz="2000" dirty="0">
                <a:latin typeface="Times New Roman" pitchFamily="18" charset="0"/>
              </a:rPr>
              <a:t>。</a:t>
            </a:r>
          </a:p>
          <a:p>
            <a:pPr lvl="2" eaLnBrk="1" hangingPunct="1"/>
            <a:r>
              <a:rPr lang="en-US" altLang="zh-CN" sz="2000" dirty="0">
                <a:solidFill>
                  <a:srgbClr val="0000FF"/>
                </a:solidFill>
                <a:latin typeface="Times New Roman" pitchFamily="18" charset="0"/>
              </a:rPr>
              <a:t>(4) A1 → A2</a:t>
            </a:r>
            <a:r>
              <a:rPr lang="zh-CN" altLang="en-US" sz="2000" dirty="0">
                <a:solidFill>
                  <a:srgbClr val="0000FF"/>
                </a:solidFill>
                <a:latin typeface="Times New Roman" pitchFamily="18" charset="0"/>
              </a:rPr>
              <a:t>，且</a:t>
            </a:r>
            <a:r>
              <a:rPr lang="en-US" altLang="zh-CN" sz="2000" dirty="0">
                <a:solidFill>
                  <a:srgbClr val="0000FF"/>
                </a:solidFill>
                <a:latin typeface="Times New Roman" pitchFamily="18" charset="0"/>
              </a:rPr>
              <a:t>A2 → A1</a:t>
            </a:r>
            <a:r>
              <a:rPr lang="zh-CN" altLang="en-US" sz="2000" dirty="0">
                <a:solidFill>
                  <a:srgbClr val="0000FF"/>
                </a:solidFill>
                <a:latin typeface="Times New Roman" pitchFamily="18" charset="0"/>
              </a:rPr>
              <a:t>：</a:t>
            </a:r>
          </a:p>
          <a:p>
            <a:pPr lvl="2" eaLnBrk="1" hangingPunct="1">
              <a:buFont typeface="Wingdings" pitchFamily="2" charset="2"/>
              <a:buNone/>
            </a:pPr>
            <a:r>
              <a:rPr lang="zh-CN" altLang="en-US" sz="2000" dirty="0">
                <a:latin typeface="Times New Roman" pitchFamily="18" charset="0"/>
              </a:rPr>
              <a:t>      </a:t>
            </a:r>
            <a:r>
              <a:rPr lang="en-US" altLang="zh-CN" sz="2000" dirty="0">
                <a:latin typeface="Times New Roman" pitchFamily="18" charset="0"/>
              </a:rPr>
              <a:t>Key1=A1, Key2=A2</a:t>
            </a:r>
            <a:r>
              <a:rPr lang="zh-CN" altLang="en-US" sz="2000" dirty="0">
                <a:latin typeface="Times New Roman" pitchFamily="18" charset="0"/>
              </a:rPr>
              <a:t>，两个决定子均是超键，故</a:t>
            </a:r>
            <a:r>
              <a:rPr lang="en-US" altLang="zh-CN" sz="2000" dirty="0">
                <a:latin typeface="Times New Roman" pitchFamily="18" charset="0"/>
              </a:rPr>
              <a:t>R∈BCNF</a:t>
            </a:r>
            <a:r>
              <a:rPr lang="zh-CN" altLang="en-US" sz="2000" dirty="0">
                <a:latin typeface="Times New Roman" pitchFamily="18" charset="0"/>
              </a:rPr>
              <a:t>。 </a:t>
            </a:r>
          </a:p>
        </p:txBody>
      </p:sp>
      <p:sp>
        <p:nvSpPr>
          <p:cNvPr id="45072" name="Line 6"/>
          <p:cNvSpPr>
            <a:spLocks noChangeShapeType="1"/>
          </p:cNvSpPr>
          <p:nvPr/>
        </p:nvSpPr>
        <p:spPr bwMode="auto">
          <a:xfrm>
            <a:off x="4158097" y="3673541"/>
            <a:ext cx="80287" cy="136951"/>
          </a:xfrm>
          <a:prstGeom prst="line">
            <a:avLst/>
          </a:prstGeom>
          <a:noFill/>
          <a:ln w="9525">
            <a:solidFill>
              <a:srgbClr val="0000FF"/>
            </a:solidFill>
            <a:round/>
            <a:headEnd/>
            <a:tailEnd/>
          </a:ln>
        </p:spPr>
        <p:txBody>
          <a:bodyPr/>
          <a:lstStyle/>
          <a:p>
            <a:endParaRPr lang="zh-CN" altLang="en-US"/>
          </a:p>
        </p:txBody>
      </p:sp>
      <p:sp>
        <p:nvSpPr>
          <p:cNvPr id="17" name="灯片编号占位符 5"/>
          <p:cNvSpPr>
            <a:spLocks noGrp="1"/>
          </p:cNvSpPr>
          <p:nvPr>
            <p:ph type="sldNum" sz="quarter" idx="12"/>
          </p:nvPr>
        </p:nvSpPr>
        <p:spPr>
          <a:xfrm>
            <a:off x="8172400" y="6597352"/>
            <a:ext cx="514400" cy="247088"/>
          </a:xfrm>
          <a:noFill/>
        </p:spPr>
        <p:txBody>
          <a:bodyPr/>
          <a:lstStyle/>
          <a:p>
            <a:fld id="{AA8458D9-28F7-49BC-A944-4B76B85A9DAF}" type="slidenum">
              <a:rPr lang="en-US" altLang="zh-CN" smtClean="0"/>
              <a:pPr/>
              <a:t>39</a:t>
            </a:fld>
            <a:endParaRPr lang="en-US" altLang="zh-CN"/>
          </a:p>
        </p:txBody>
      </p:sp>
      <p:sp>
        <p:nvSpPr>
          <p:cNvPr id="18" name="页脚占位符 4"/>
          <p:cNvSpPr>
            <a:spLocks noGrp="1"/>
          </p:cNvSpPr>
          <p:nvPr>
            <p:ph type="ftr" sz="quarter" idx="11"/>
          </p:nvPr>
        </p:nvSpPr>
        <p:spPr>
          <a:xfrm>
            <a:off x="755576" y="6597352"/>
            <a:ext cx="3744416" cy="247088"/>
          </a:xfrm>
          <a:noFill/>
        </p:spPr>
        <p:txBody>
          <a:bodyPr/>
          <a:lstStyle/>
          <a:p>
            <a:r>
              <a:rPr lang="en-US" altLang="zh-CN"/>
              <a:t>《</a:t>
            </a:r>
            <a:r>
              <a:rPr lang="zh-CN" altLang="en-US"/>
              <a:t>数据库系统原理</a:t>
            </a:r>
            <a:r>
              <a:rPr lang="en-US" altLang="zh-CN"/>
              <a:t>》</a:t>
            </a:r>
            <a:r>
              <a:rPr lang="zh-CN" altLang="en-US"/>
              <a:t>第</a:t>
            </a:r>
            <a:r>
              <a:rPr lang="en-US" altLang="zh-CN"/>
              <a:t>10</a:t>
            </a:r>
            <a:r>
              <a:rPr lang="zh-CN" altLang="en-US"/>
              <a:t>章</a:t>
            </a:r>
            <a:r>
              <a:rPr lang="en-US" altLang="zh-CN"/>
              <a:t>—</a:t>
            </a:r>
            <a:r>
              <a:rPr lang="zh-CN" altLang="en-US"/>
              <a:t>数据依赖与关系模式的规范化</a:t>
            </a:r>
            <a:endParaRPr lang="en-US" altLang="zh-CN" dirty="0"/>
          </a:p>
        </p:txBody>
      </p:sp>
      <p:sp>
        <p:nvSpPr>
          <p:cNvPr id="19" name="日期占位符 3"/>
          <p:cNvSpPr>
            <a:spLocks noGrp="1"/>
          </p:cNvSpPr>
          <p:nvPr>
            <p:ph type="dt" sz="quarter" idx="10"/>
          </p:nvPr>
        </p:nvSpPr>
        <p:spPr>
          <a:xfrm>
            <a:off x="4633275" y="6597352"/>
            <a:ext cx="3312368" cy="247088"/>
          </a:xfrm>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20" name="Line 6"/>
          <p:cNvSpPr>
            <a:spLocks noChangeShapeType="1"/>
          </p:cNvSpPr>
          <p:nvPr/>
        </p:nvSpPr>
        <p:spPr bwMode="auto">
          <a:xfrm>
            <a:off x="4161196" y="4421317"/>
            <a:ext cx="80287" cy="136951"/>
          </a:xfrm>
          <a:prstGeom prst="line">
            <a:avLst/>
          </a:prstGeom>
          <a:noFill/>
          <a:ln w="9525">
            <a:solidFill>
              <a:srgbClr val="0000FF"/>
            </a:solidFill>
            <a:round/>
            <a:headEnd/>
            <a:tailEnd/>
          </a:ln>
        </p:spPr>
        <p:txBody>
          <a:bodyPr/>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a:t>10.1.1 </a:t>
            </a:r>
            <a:r>
              <a:rPr lang="zh-CN" altLang="en-US"/>
              <a:t>关系模式的设计</a:t>
            </a:r>
          </a:p>
        </p:txBody>
      </p:sp>
      <p:sp>
        <p:nvSpPr>
          <p:cNvPr id="9220" name="Rectangle 3"/>
          <p:cNvSpPr>
            <a:spLocks noGrp="1" noChangeArrowheads="1"/>
          </p:cNvSpPr>
          <p:nvPr>
            <p:ph type="body" idx="1"/>
          </p:nvPr>
        </p:nvSpPr>
        <p:spPr/>
        <p:txBody>
          <a:bodyPr/>
          <a:lstStyle/>
          <a:p>
            <a:r>
              <a:rPr lang="zh-CN" altLang="en-US" dirty="0">
                <a:solidFill>
                  <a:srgbClr val="FF0000"/>
                </a:solidFill>
              </a:rPr>
              <a:t>关系模式的设计：</a:t>
            </a:r>
            <a:r>
              <a:rPr lang="zh-CN" altLang="en-US" dirty="0"/>
              <a:t>成功开发</a:t>
            </a:r>
            <a:r>
              <a:rPr lang="en-US" altLang="zh-CN" dirty="0"/>
              <a:t>DB</a:t>
            </a:r>
            <a:r>
              <a:rPr lang="zh-CN" altLang="en-US" dirty="0"/>
              <a:t>应用的关键</a:t>
            </a:r>
          </a:p>
          <a:p>
            <a:pPr lvl="1"/>
            <a:r>
              <a:rPr lang="en-US" altLang="zh-CN" dirty="0"/>
              <a:t>DB</a:t>
            </a:r>
            <a:r>
              <a:rPr lang="zh-CN" altLang="en-US" dirty="0"/>
              <a:t>用于支持数据密集型应用 （</a:t>
            </a:r>
            <a:r>
              <a:rPr lang="en-US" altLang="zh-CN" dirty="0"/>
              <a:t>data intensive apps</a:t>
            </a:r>
            <a:r>
              <a:rPr lang="zh-CN" altLang="en-US" dirty="0"/>
              <a:t>）</a:t>
            </a:r>
            <a:endParaRPr lang="en-US" altLang="zh-CN" dirty="0"/>
          </a:p>
          <a:p>
            <a:pPr lvl="1"/>
            <a:r>
              <a:rPr lang="zh-CN" altLang="en-US" dirty="0"/>
              <a:t>数据密集型应用的核心问题是：</a:t>
            </a:r>
            <a:r>
              <a:rPr lang="en-US" altLang="zh-CN" dirty="0"/>
              <a:t> </a:t>
            </a:r>
            <a:r>
              <a:rPr lang="en-US" altLang="zh-CN" dirty="0">
                <a:solidFill>
                  <a:srgbClr val="FF0000"/>
                </a:solidFill>
              </a:rPr>
              <a:t>DB</a:t>
            </a:r>
            <a:r>
              <a:rPr lang="zh-CN" altLang="en-US" dirty="0">
                <a:solidFill>
                  <a:srgbClr val="FF0000"/>
                </a:solidFill>
              </a:rPr>
              <a:t>设计</a:t>
            </a:r>
          </a:p>
          <a:p>
            <a:pPr lvl="1"/>
            <a:r>
              <a:rPr lang="en-US" altLang="zh-CN" dirty="0">
                <a:solidFill>
                  <a:srgbClr val="FF0000"/>
                </a:solidFill>
              </a:rPr>
              <a:t>DB</a:t>
            </a:r>
            <a:r>
              <a:rPr lang="zh-CN" altLang="en-US" dirty="0">
                <a:solidFill>
                  <a:srgbClr val="FF0000"/>
                </a:solidFill>
              </a:rPr>
              <a:t>设计</a:t>
            </a:r>
            <a:r>
              <a:rPr lang="en-US" altLang="zh-CN" dirty="0"/>
              <a:t>——</a:t>
            </a:r>
            <a:r>
              <a:rPr lang="zh-CN" altLang="en-US" dirty="0"/>
              <a:t>结构方面：</a:t>
            </a:r>
          </a:p>
          <a:p>
            <a:pPr lvl="2"/>
            <a:r>
              <a:rPr lang="zh-CN" altLang="en-US" dirty="0"/>
              <a:t>采用</a:t>
            </a:r>
            <a:r>
              <a:rPr lang="zh-CN" altLang="en-US" dirty="0">
                <a:solidFill>
                  <a:srgbClr val="0000FF"/>
                </a:solidFill>
              </a:rPr>
              <a:t>数据模型（</a:t>
            </a:r>
            <a:r>
              <a:rPr lang="en-US" altLang="zh-CN" dirty="0">
                <a:solidFill>
                  <a:srgbClr val="0000FF"/>
                </a:solidFill>
              </a:rPr>
              <a:t>data model</a:t>
            </a:r>
            <a:r>
              <a:rPr lang="zh-CN" altLang="en-US" dirty="0">
                <a:solidFill>
                  <a:srgbClr val="0000FF"/>
                </a:solidFill>
              </a:rPr>
              <a:t>）</a:t>
            </a:r>
            <a:r>
              <a:rPr lang="en-US" altLang="zh-CN" dirty="0"/>
              <a:t>, e.g. relational model</a:t>
            </a:r>
          </a:p>
          <a:p>
            <a:pPr lvl="3"/>
            <a:r>
              <a:rPr lang="zh-CN" altLang="en-US" dirty="0"/>
              <a:t>面向过程的方法（</a:t>
            </a:r>
            <a:r>
              <a:rPr lang="en-US" altLang="zh-CN" dirty="0"/>
              <a:t>process-oriented</a:t>
            </a:r>
            <a:r>
              <a:rPr lang="zh-CN" altLang="en-US" dirty="0"/>
              <a:t>）</a:t>
            </a:r>
            <a:r>
              <a:rPr lang="en-US" altLang="zh-CN" dirty="0"/>
              <a:t>, e.g. SA/SD</a:t>
            </a:r>
          </a:p>
          <a:p>
            <a:pPr lvl="3"/>
            <a:r>
              <a:rPr lang="zh-CN" altLang="en-US" dirty="0"/>
              <a:t>面向数据的方法（</a:t>
            </a:r>
            <a:r>
              <a:rPr lang="en-US" altLang="zh-CN" dirty="0"/>
              <a:t>data-oriented</a:t>
            </a:r>
            <a:r>
              <a:rPr lang="zh-CN" altLang="en-US" dirty="0"/>
              <a:t>）</a:t>
            </a:r>
            <a:r>
              <a:rPr lang="en-US" altLang="zh-CN" dirty="0"/>
              <a:t>, e.g. IEM  </a:t>
            </a:r>
            <a:r>
              <a:rPr lang="en-US" altLang="zh-CN" b="1" dirty="0">
                <a:solidFill>
                  <a:srgbClr val="FF0000"/>
                </a:solidFill>
              </a:rPr>
              <a:t>√</a:t>
            </a:r>
          </a:p>
          <a:p>
            <a:pPr lvl="2"/>
            <a:r>
              <a:rPr lang="zh-CN" altLang="en-US" dirty="0"/>
              <a:t>设计</a:t>
            </a:r>
            <a:r>
              <a:rPr lang="zh-CN" altLang="en-US" dirty="0">
                <a:solidFill>
                  <a:srgbClr val="0000FF"/>
                </a:solidFill>
              </a:rPr>
              <a:t>数据模式（</a:t>
            </a:r>
            <a:r>
              <a:rPr lang="en-US" altLang="zh-CN" dirty="0">
                <a:solidFill>
                  <a:srgbClr val="0000FF"/>
                </a:solidFill>
              </a:rPr>
              <a:t>data schemas</a:t>
            </a:r>
            <a:r>
              <a:rPr lang="zh-CN" altLang="en-US" dirty="0">
                <a:solidFill>
                  <a:srgbClr val="0000FF"/>
                </a:solidFill>
              </a:rPr>
              <a:t>）</a:t>
            </a:r>
            <a:r>
              <a:rPr lang="en-US" altLang="zh-CN" dirty="0"/>
              <a:t>, e.g. a collection of relation(al) schemas</a:t>
            </a:r>
          </a:p>
          <a:p>
            <a:pPr lvl="1"/>
            <a:r>
              <a:rPr lang="en-US" altLang="zh-CN" dirty="0"/>
              <a:t>DB</a:t>
            </a:r>
            <a:r>
              <a:rPr lang="zh-CN" altLang="en-US" dirty="0"/>
              <a:t>设计的目标：</a:t>
            </a:r>
            <a:r>
              <a:rPr lang="zh-CN" altLang="en-US" dirty="0">
                <a:solidFill>
                  <a:srgbClr val="0000FF"/>
                </a:solidFill>
              </a:rPr>
              <a:t>设计“好的”（</a:t>
            </a:r>
            <a:r>
              <a:rPr lang="en-US" altLang="zh-CN" dirty="0">
                <a:solidFill>
                  <a:srgbClr val="0000FF"/>
                </a:solidFill>
              </a:rPr>
              <a:t>good</a:t>
            </a:r>
            <a:r>
              <a:rPr lang="zh-CN" altLang="en-US" dirty="0">
                <a:solidFill>
                  <a:srgbClr val="0000FF"/>
                </a:solidFill>
              </a:rPr>
              <a:t>）关系模式</a:t>
            </a:r>
            <a:r>
              <a:rPr lang="en-US" altLang="zh-CN" dirty="0"/>
              <a:t>——</a:t>
            </a:r>
            <a:r>
              <a:rPr lang="zh-CN" altLang="en-US" dirty="0"/>
              <a:t>属于数据库的逻辑设计</a:t>
            </a:r>
          </a:p>
          <a:p>
            <a:pPr lvl="2"/>
            <a:r>
              <a:rPr lang="zh-CN" altLang="en-US" dirty="0"/>
              <a:t>理论依据：</a:t>
            </a:r>
            <a:r>
              <a:rPr lang="zh-CN" altLang="en-US" dirty="0">
                <a:solidFill>
                  <a:srgbClr val="FF0000"/>
                </a:solidFill>
              </a:rPr>
              <a:t>函数依赖（</a:t>
            </a:r>
            <a:r>
              <a:rPr lang="en-US" altLang="zh-CN" dirty="0">
                <a:solidFill>
                  <a:srgbClr val="FF0000"/>
                </a:solidFill>
              </a:rPr>
              <a:t>functional dependencies</a:t>
            </a:r>
            <a:r>
              <a:rPr lang="zh-CN" altLang="en-US" dirty="0">
                <a:solidFill>
                  <a:srgbClr val="FF0000"/>
                </a:solidFill>
              </a:rPr>
              <a:t>）与规范化（</a:t>
            </a:r>
            <a:r>
              <a:rPr lang="en-US" altLang="zh-CN" dirty="0">
                <a:solidFill>
                  <a:srgbClr val="FF0000"/>
                </a:solidFill>
              </a:rPr>
              <a:t>normalization</a:t>
            </a:r>
            <a:r>
              <a:rPr lang="zh-CN" altLang="en-US" dirty="0">
                <a:solidFill>
                  <a:srgbClr val="FF0000"/>
                </a:solidFill>
              </a:rPr>
              <a:t>）理论</a:t>
            </a:r>
          </a:p>
        </p:txBody>
      </p:sp>
      <p:sp>
        <p:nvSpPr>
          <p:cNvPr id="10" name="日期占位符 3"/>
          <p:cNvSpPr>
            <a:spLocks noGrp="1"/>
          </p:cNvSpPr>
          <p:nvPr>
            <p:ph type="dt" sz="quarter" idx="10"/>
          </p:nvPr>
        </p:nvSpPr>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9" name="页脚占位符 4"/>
          <p:cNvSpPr>
            <a:spLocks noGrp="1"/>
          </p:cNvSpPr>
          <p:nvPr>
            <p:ph type="ftr" sz="quarter" idx="11"/>
          </p:nvPr>
        </p:nvSpPr>
        <p:spPr/>
        <p:txBody>
          <a:bodyPr/>
          <a:lstStyle/>
          <a:p>
            <a:r>
              <a:rPr lang="en-US" altLang="zh-CN"/>
              <a:t>《</a:t>
            </a:r>
            <a:r>
              <a:rPr lang="zh-CN" altLang="en-US"/>
              <a:t>数据库系统原理</a:t>
            </a:r>
            <a:r>
              <a:rPr lang="en-US" altLang="zh-CN"/>
              <a:t>》</a:t>
            </a:r>
            <a:r>
              <a:rPr lang="zh-CN" altLang="en-US"/>
              <a:t>第</a:t>
            </a:r>
            <a:r>
              <a:rPr lang="en-US" altLang="zh-CN"/>
              <a:t>10</a:t>
            </a:r>
            <a:r>
              <a:rPr lang="zh-CN" altLang="en-US"/>
              <a:t>章</a:t>
            </a:r>
            <a:r>
              <a:rPr lang="en-US" altLang="zh-CN"/>
              <a:t>—</a:t>
            </a:r>
            <a:r>
              <a:rPr lang="zh-CN" altLang="en-US"/>
              <a:t>数据依赖与关系模式的规范化</a:t>
            </a:r>
            <a:endParaRPr lang="en-US" altLang="zh-CN" dirty="0"/>
          </a:p>
        </p:txBody>
      </p:sp>
      <p:sp>
        <p:nvSpPr>
          <p:cNvPr id="8" name="灯片编号占位符 5"/>
          <p:cNvSpPr>
            <a:spLocks noGrp="1"/>
          </p:cNvSpPr>
          <p:nvPr>
            <p:ph type="sldNum" sz="quarter" idx="12"/>
          </p:nvPr>
        </p:nvSpPr>
        <p:spPr/>
        <p:txBody>
          <a:bodyPr/>
          <a:lstStyle/>
          <a:p>
            <a:fld id="{AA8458D9-28F7-49BC-A944-4B76B85A9DAF}" type="slidenum">
              <a:rPr lang="en-US" altLang="zh-CN" smtClean="0"/>
              <a:pPr/>
              <a:t>4</a:t>
            </a:fld>
            <a:endParaRPr lang="en-US" altLang="zh-CN"/>
          </a:p>
        </p:txBody>
      </p:sp>
      <p:sp>
        <p:nvSpPr>
          <p:cNvPr id="9221" name="Line 4"/>
          <p:cNvSpPr>
            <a:spLocks noChangeShapeType="1"/>
          </p:cNvSpPr>
          <p:nvPr/>
        </p:nvSpPr>
        <p:spPr bwMode="auto">
          <a:xfrm flipV="1">
            <a:off x="2123728" y="3410893"/>
            <a:ext cx="0" cy="738187"/>
          </a:xfrm>
          <a:prstGeom prst="line">
            <a:avLst/>
          </a:prstGeom>
          <a:noFill/>
          <a:ln w="57150">
            <a:solidFill>
              <a:schemeClr val="accent2"/>
            </a:solidFill>
            <a:round/>
            <a:headEnd type="triangle" w="med" len="med"/>
            <a:tailEnd type="none" w="med" len="med"/>
          </a:ln>
        </p:spPr>
        <p:txBody>
          <a:bodyPr/>
          <a:lstStyle/>
          <a:p>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1" hangingPunct="1"/>
            <a:r>
              <a:rPr lang="en-US" altLang="zh-CN" sz="3800"/>
              <a:t>10.2.2  </a:t>
            </a:r>
            <a:r>
              <a:rPr lang="zh-CN" altLang="en-US" sz="3800"/>
              <a:t>范式</a:t>
            </a:r>
          </a:p>
        </p:txBody>
      </p:sp>
      <p:sp>
        <p:nvSpPr>
          <p:cNvPr id="46084" name="Rectangle 3"/>
          <p:cNvSpPr>
            <a:spLocks noGrp="1" noChangeArrowheads="1"/>
          </p:cNvSpPr>
          <p:nvPr>
            <p:ph type="body" idx="1"/>
          </p:nvPr>
        </p:nvSpPr>
        <p:spPr>
          <a:xfrm>
            <a:off x="684213" y="1268412"/>
            <a:ext cx="8002587" cy="5256931"/>
          </a:xfrm>
        </p:spPr>
        <p:txBody>
          <a:bodyPr/>
          <a:lstStyle/>
          <a:p>
            <a:pPr eaLnBrk="1" hangingPunct="1">
              <a:lnSpc>
                <a:spcPct val="125000"/>
              </a:lnSpc>
            </a:pPr>
            <a:r>
              <a:rPr lang="en-US" altLang="zh-CN" dirty="0">
                <a:solidFill>
                  <a:schemeClr val="accent2"/>
                </a:solidFill>
                <a:latin typeface="Times New Roman" pitchFamily="18" charset="0"/>
              </a:rPr>
              <a:t>F. </a:t>
            </a:r>
            <a:r>
              <a:rPr lang="zh-CN" altLang="en-US" dirty="0">
                <a:solidFill>
                  <a:schemeClr val="accent2"/>
                </a:solidFill>
                <a:latin typeface="Times New Roman" pitchFamily="18" charset="0"/>
              </a:rPr>
              <a:t>关系模式无损分解成</a:t>
            </a:r>
            <a:r>
              <a:rPr lang="en-US" altLang="zh-CN" dirty="0">
                <a:solidFill>
                  <a:schemeClr val="accent2"/>
                </a:solidFill>
                <a:latin typeface="Times New Roman" pitchFamily="18" charset="0"/>
              </a:rPr>
              <a:t>BCNF</a:t>
            </a:r>
            <a:r>
              <a:rPr lang="zh-CN" altLang="en-US" dirty="0">
                <a:solidFill>
                  <a:schemeClr val="accent2"/>
                </a:solidFill>
              </a:rPr>
              <a:t>的启发式算法</a:t>
            </a:r>
            <a:r>
              <a:rPr lang="zh-CN" altLang="en-US" dirty="0"/>
              <a:t> </a:t>
            </a:r>
          </a:p>
          <a:p>
            <a:pPr lvl="1" eaLnBrk="1" hangingPunct="1">
              <a:lnSpc>
                <a:spcPct val="125000"/>
              </a:lnSpc>
            </a:pPr>
            <a:r>
              <a:rPr lang="zh-CN" altLang="en-US" dirty="0">
                <a:latin typeface="Times New Roman" pitchFamily="18" charset="0"/>
              </a:rPr>
              <a:t>设关系模式</a:t>
            </a:r>
            <a:r>
              <a:rPr lang="en-US" altLang="zh-CN" dirty="0">
                <a:latin typeface="Times New Roman" pitchFamily="18" charset="0"/>
              </a:rPr>
              <a:t>R(XAB)</a:t>
            </a:r>
            <a:r>
              <a:rPr lang="zh-CN" altLang="en-US" dirty="0">
                <a:latin typeface="Times New Roman" pitchFamily="18" charset="0"/>
              </a:rPr>
              <a:t>，其中，</a:t>
            </a:r>
            <a:r>
              <a:rPr lang="en-US" altLang="zh-CN" dirty="0">
                <a:latin typeface="Times New Roman" pitchFamily="18" charset="0"/>
              </a:rPr>
              <a:t>X, A, B</a:t>
            </a:r>
            <a:r>
              <a:rPr lang="zh-CN" altLang="en-US" dirty="0">
                <a:latin typeface="Times New Roman" pitchFamily="18" charset="0"/>
              </a:rPr>
              <a:t>均是</a:t>
            </a:r>
            <a:r>
              <a:rPr lang="en-US" altLang="zh-CN" dirty="0">
                <a:latin typeface="Times New Roman" pitchFamily="18" charset="0"/>
              </a:rPr>
              <a:t>R</a:t>
            </a:r>
            <a:r>
              <a:rPr lang="zh-CN" altLang="en-US" dirty="0">
                <a:latin typeface="Times New Roman" pitchFamily="18" charset="0"/>
              </a:rPr>
              <a:t>的属性（子集），</a:t>
            </a:r>
          </a:p>
          <a:p>
            <a:pPr lvl="2" eaLnBrk="1" hangingPunct="1">
              <a:lnSpc>
                <a:spcPct val="125000"/>
              </a:lnSpc>
            </a:pPr>
            <a:r>
              <a:rPr lang="en-US" altLang="zh-CN" sz="2200" dirty="0">
                <a:latin typeface="Times New Roman" pitchFamily="18" charset="0"/>
              </a:rPr>
              <a:t>(1) </a:t>
            </a:r>
            <a:r>
              <a:rPr lang="zh-CN" altLang="en-US" sz="2200" dirty="0">
                <a:latin typeface="Times New Roman" pitchFamily="18" charset="0"/>
              </a:rPr>
              <a:t>针对冒犯</a:t>
            </a:r>
            <a:r>
              <a:rPr lang="en-US" altLang="zh-CN" sz="2200" dirty="0">
                <a:latin typeface="Times New Roman" pitchFamily="18" charset="0"/>
              </a:rPr>
              <a:t>BCNF </a:t>
            </a:r>
            <a:r>
              <a:rPr lang="zh-CN" altLang="en-US" sz="2200" dirty="0">
                <a:latin typeface="Times New Roman" pitchFamily="18" charset="0"/>
              </a:rPr>
              <a:t>条件的某个非平凡函数依赖：</a:t>
            </a:r>
          </a:p>
          <a:p>
            <a:pPr lvl="2" eaLnBrk="1" hangingPunct="1">
              <a:lnSpc>
                <a:spcPct val="125000"/>
              </a:lnSpc>
              <a:buNone/>
            </a:pPr>
            <a:r>
              <a:rPr lang="zh-CN" altLang="en-US" sz="2200" dirty="0">
                <a:latin typeface="Times New Roman" pitchFamily="18" charset="0"/>
              </a:rPr>
              <a:t>          </a:t>
            </a:r>
            <a:r>
              <a:rPr lang="en-US" altLang="zh-CN" sz="2200" dirty="0">
                <a:latin typeface="Times New Roman" pitchFamily="18" charset="0"/>
              </a:rPr>
              <a:t>X</a:t>
            </a:r>
            <a:r>
              <a:rPr lang="en-US" altLang="zh-CN" sz="2200" dirty="0">
                <a:latin typeface="Times New Roman" pitchFamily="18" charset="0"/>
                <a:sym typeface="Wingdings" pitchFamily="2" charset="2"/>
              </a:rPr>
              <a:t> </a:t>
            </a:r>
            <a:r>
              <a:rPr lang="en-US" altLang="zh-CN" sz="2400" dirty="0">
                <a:latin typeface="Times New Roman" pitchFamily="18" charset="0"/>
              </a:rPr>
              <a:t>→ </a:t>
            </a:r>
            <a:r>
              <a:rPr lang="en-US" altLang="zh-CN" sz="2200" dirty="0">
                <a:latin typeface="Times New Roman" pitchFamily="18" charset="0"/>
              </a:rPr>
              <a:t>A</a:t>
            </a:r>
            <a:r>
              <a:rPr lang="zh-CN" altLang="en-US" sz="2200" dirty="0">
                <a:latin typeface="Times New Roman" pitchFamily="18" charset="0"/>
              </a:rPr>
              <a:t> （即</a:t>
            </a:r>
            <a:r>
              <a:rPr lang="en-US" altLang="zh-CN" sz="2200" dirty="0">
                <a:latin typeface="Times New Roman" pitchFamily="18" charset="0"/>
              </a:rPr>
              <a:t>X</a:t>
            </a:r>
            <a:r>
              <a:rPr lang="zh-CN" altLang="en-US" sz="2200" dirty="0">
                <a:latin typeface="Times New Roman" pitchFamily="18" charset="0"/>
              </a:rPr>
              <a:t>不是超键），将</a:t>
            </a:r>
            <a:r>
              <a:rPr lang="en-US" altLang="zh-CN" sz="2200" dirty="0">
                <a:latin typeface="Times New Roman" pitchFamily="18" charset="0"/>
              </a:rPr>
              <a:t>R</a:t>
            </a:r>
            <a:r>
              <a:rPr lang="zh-CN" altLang="en-US" sz="2200" dirty="0">
                <a:latin typeface="Times New Roman" pitchFamily="18" charset="0"/>
              </a:rPr>
              <a:t>分解成两个模式：</a:t>
            </a:r>
            <a:endParaRPr lang="en-US" altLang="zh-CN" sz="2200" dirty="0">
              <a:latin typeface="Times New Roman" pitchFamily="18" charset="0"/>
            </a:endParaRPr>
          </a:p>
          <a:p>
            <a:pPr lvl="2" eaLnBrk="1" hangingPunct="1">
              <a:lnSpc>
                <a:spcPct val="125000"/>
              </a:lnSpc>
              <a:buFont typeface="Wingdings" pitchFamily="2" charset="2"/>
              <a:buNone/>
            </a:pPr>
            <a:r>
              <a:rPr lang="en-US" altLang="zh-CN" sz="2200" dirty="0">
                <a:latin typeface="Times New Roman" pitchFamily="18" charset="0"/>
              </a:rPr>
              <a:t>          R1(XA) </a:t>
            </a:r>
            <a:r>
              <a:rPr lang="zh-CN" altLang="en-US" sz="2200" dirty="0">
                <a:latin typeface="Times New Roman" pitchFamily="18" charset="0"/>
              </a:rPr>
              <a:t>和 </a:t>
            </a:r>
            <a:r>
              <a:rPr lang="en-US" altLang="zh-CN" sz="2200" dirty="0">
                <a:latin typeface="Times New Roman" pitchFamily="18" charset="0"/>
              </a:rPr>
              <a:t>R2(BX)</a:t>
            </a:r>
            <a:r>
              <a:rPr lang="zh-CN" altLang="en-US" sz="2200" dirty="0">
                <a:latin typeface="Times New Roman" pitchFamily="18" charset="0"/>
              </a:rPr>
              <a:t>。</a:t>
            </a:r>
          </a:p>
          <a:p>
            <a:pPr lvl="2" eaLnBrk="1" hangingPunct="1">
              <a:lnSpc>
                <a:spcPct val="125000"/>
              </a:lnSpc>
              <a:buFont typeface="Wingdings" pitchFamily="2" charset="2"/>
              <a:buNone/>
            </a:pPr>
            <a:r>
              <a:rPr lang="zh-CN" altLang="en-US" sz="2200" dirty="0">
                <a:latin typeface="Times New Roman" pitchFamily="18" charset="0"/>
              </a:rPr>
              <a:t>          一般地，</a:t>
            </a:r>
            <a:r>
              <a:rPr lang="en-US" altLang="zh-CN" sz="2200" dirty="0">
                <a:latin typeface="Times New Roman" pitchFamily="18" charset="0"/>
              </a:rPr>
              <a:t>R1∈BCNF</a:t>
            </a:r>
            <a:r>
              <a:rPr lang="zh-CN" altLang="en-US" sz="2200" dirty="0">
                <a:latin typeface="Times New Roman" pitchFamily="18" charset="0"/>
              </a:rPr>
              <a:t>，而有可能</a:t>
            </a:r>
            <a:r>
              <a:rPr lang="en-US" altLang="zh-CN" sz="2200" dirty="0">
                <a:latin typeface="Times New Roman" pitchFamily="18" charset="0"/>
              </a:rPr>
              <a:t>R2∈BCNF</a:t>
            </a:r>
            <a:r>
              <a:rPr lang="zh-CN" altLang="en-US" sz="2200" dirty="0">
                <a:latin typeface="Times New Roman" pitchFamily="18" charset="0"/>
              </a:rPr>
              <a:t>。</a:t>
            </a:r>
            <a:endParaRPr lang="en-US" altLang="zh-CN" sz="2200" dirty="0">
              <a:latin typeface="Times New Roman" pitchFamily="18" charset="0"/>
            </a:endParaRPr>
          </a:p>
          <a:p>
            <a:pPr lvl="2" eaLnBrk="1" hangingPunct="1">
              <a:lnSpc>
                <a:spcPct val="125000"/>
              </a:lnSpc>
              <a:buFont typeface="Wingdings" pitchFamily="2" charset="2"/>
              <a:buNone/>
            </a:pPr>
            <a:endParaRPr lang="en-US" altLang="zh-CN" sz="2200" dirty="0">
              <a:latin typeface="Times New Roman" pitchFamily="18" charset="0"/>
            </a:endParaRPr>
          </a:p>
          <a:p>
            <a:pPr lvl="2" eaLnBrk="1" hangingPunct="1">
              <a:lnSpc>
                <a:spcPct val="125000"/>
              </a:lnSpc>
              <a:buFont typeface="Wingdings" pitchFamily="2" charset="2"/>
              <a:buNone/>
            </a:pPr>
            <a:endParaRPr lang="zh-CN" altLang="en-US" sz="2200" dirty="0">
              <a:latin typeface="Times New Roman" pitchFamily="18" charset="0"/>
            </a:endParaRPr>
          </a:p>
          <a:p>
            <a:pPr lvl="2" eaLnBrk="1" hangingPunct="1">
              <a:lnSpc>
                <a:spcPct val="150000"/>
              </a:lnSpc>
              <a:spcBef>
                <a:spcPts val="1200"/>
              </a:spcBef>
            </a:pPr>
            <a:r>
              <a:rPr lang="en-US" altLang="zh-CN" sz="2200" dirty="0">
                <a:latin typeface="Times New Roman" pitchFamily="18" charset="0"/>
              </a:rPr>
              <a:t>(2) </a:t>
            </a:r>
            <a:r>
              <a:rPr lang="zh-CN" altLang="en-US" sz="2200" dirty="0">
                <a:latin typeface="Times New Roman" pitchFamily="18" charset="0"/>
              </a:rPr>
              <a:t>针对不属于</a:t>
            </a:r>
            <a:r>
              <a:rPr lang="en-US" altLang="zh-CN" sz="2200" dirty="0">
                <a:latin typeface="Times New Roman" pitchFamily="18" charset="0"/>
              </a:rPr>
              <a:t>BCNF</a:t>
            </a:r>
            <a:r>
              <a:rPr lang="zh-CN" altLang="en-US" sz="2200" dirty="0">
                <a:latin typeface="Times New Roman" pitchFamily="18" charset="0"/>
              </a:rPr>
              <a:t>的模式</a:t>
            </a:r>
            <a:r>
              <a:rPr lang="en-US" altLang="zh-CN" sz="2200" dirty="0">
                <a:latin typeface="Times New Roman" pitchFamily="18" charset="0"/>
              </a:rPr>
              <a:t>R2</a:t>
            </a:r>
            <a:r>
              <a:rPr lang="zh-CN" altLang="en-US" sz="2200" dirty="0">
                <a:latin typeface="Times New Roman" pitchFamily="18" charset="0"/>
              </a:rPr>
              <a:t>（和</a:t>
            </a:r>
            <a:r>
              <a:rPr lang="en-US" altLang="zh-CN" sz="2200" dirty="0">
                <a:latin typeface="Times New Roman" pitchFamily="18" charset="0"/>
              </a:rPr>
              <a:t>R1</a:t>
            </a:r>
            <a:r>
              <a:rPr lang="zh-CN" altLang="en-US" sz="2200" dirty="0">
                <a:latin typeface="Times New Roman" pitchFamily="18" charset="0"/>
              </a:rPr>
              <a:t>）重复步骤</a:t>
            </a:r>
            <a:r>
              <a:rPr lang="en-US" altLang="zh-CN" sz="2200" dirty="0">
                <a:latin typeface="Times New Roman" pitchFamily="18" charset="0"/>
              </a:rPr>
              <a:t>(1)</a:t>
            </a:r>
            <a:r>
              <a:rPr lang="zh-CN" altLang="en-US" sz="2200" dirty="0">
                <a:latin typeface="Times New Roman" pitchFamily="18" charset="0"/>
              </a:rPr>
              <a:t>，直到全部模式属于 </a:t>
            </a:r>
            <a:r>
              <a:rPr lang="en-US" altLang="zh-CN" sz="2200" dirty="0">
                <a:latin typeface="Times New Roman" pitchFamily="18" charset="0"/>
              </a:rPr>
              <a:t>BCNF</a:t>
            </a:r>
            <a:r>
              <a:rPr lang="zh-CN" altLang="en-US" sz="2200" dirty="0">
                <a:latin typeface="Times New Roman" pitchFamily="18" charset="0"/>
              </a:rPr>
              <a:t>为止。</a:t>
            </a:r>
            <a:r>
              <a:rPr lang="zh-CN" altLang="en-US" dirty="0">
                <a:latin typeface="Times New Roman" pitchFamily="18" charset="0"/>
              </a:rPr>
              <a:t> </a:t>
            </a:r>
          </a:p>
        </p:txBody>
      </p:sp>
      <p:grpSp>
        <p:nvGrpSpPr>
          <p:cNvPr id="46085" name="Group 18"/>
          <p:cNvGrpSpPr>
            <a:grpSpLocks/>
          </p:cNvGrpSpPr>
          <p:nvPr/>
        </p:nvGrpSpPr>
        <p:grpSpPr bwMode="auto">
          <a:xfrm>
            <a:off x="2386013" y="4365476"/>
            <a:ext cx="5400675" cy="647700"/>
            <a:chOff x="884" y="3067"/>
            <a:chExt cx="3402" cy="408"/>
          </a:xfrm>
        </p:grpSpPr>
        <p:grpSp>
          <p:nvGrpSpPr>
            <p:cNvPr id="46090" name="Group 17"/>
            <p:cNvGrpSpPr>
              <a:grpSpLocks/>
            </p:cNvGrpSpPr>
            <p:nvPr/>
          </p:nvGrpSpPr>
          <p:grpSpPr bwMode="auto">
            <a:xfrm>
              <a:off x="884" y="3149"/>
              <a:ext cx="907" cy="192"/>
              <a:chOff x="703" y="3149"/>
              <a:chExt cx="907" cy="192"/>
            </a:xfrm>
          </p:grpSpPr>
          <p:sp>
            <p:nvSpPr>
              <p:cNvPr id="46100" name="Text Box 6"/>
              <p:cNvSpPr txBox="1">
                <a:spLocks noChangeArrowheads="1"/>
              </p:cNvSpPr>
              <p:nvPr/>
            </p:nvSpPr>
            <p:spPr bwMode="auto">
              <a:xfrm>
                <a:off x="703" y="3149"/>
                <a:ext cx="544" cy="192"/>
              </a:xfrm>
              <a:prstGeom prst="rect">
                <a:avLst/>
              </a:prstGeom>
              <a:noFill/>
              <a:ln w="9525">
                <a:noFill/>
                <a:miter lim="800000"/>
                <a:headEnd/>
                <a:tailEnd/>
              </a:ln>
            </p:spPr>
            <p:txBody>
              <a:bodyPr lIns="0" tIns="0" rIns="0" bIns="0" anchor="ctr" anchorCtr="1">
                <a:spAutoFit/>
              </a:bodyPr>
              <a:lstStyle/>
              <a:p>
                <a:pPr>
                  <a:spcBef>
                    <a:spcPct val="50000"/>
                  </a:spcBef>
                </a:pPr>
                <a:r>
                  <a:rPr lang="en-US" altLang="zh-CN" sz="2000" b="1">
                    <a:solidFill>
                      <a:srgbClr val="0000FF"/>
                    </a:solidFill>
                    <a:latin typeface="Times New Roman" pitchFamily="18" charset="0"/>
                  </a:rPr>
                  <a:t>R1(XA)</a:t>
                </a:r>
              </a:p>
            </p:txBody>
          </p:sp>
          <p:sp>
            <p:nvSpPr>
              <p:cNvPr id="46101" name="Line 8"/>
              <p:cNvSpPr>
                <a:spLocks noChangeShapeType="1"/>
              </p:cNvSpPr>
              <p:nvPr/>
            </p:nvSpPr>
            <p:spPr bwMode="auto">
              <a:xfrm>
                <a:off x="1247" y="3249"/>
                <a:ext cx="363" cy="0"/>
              </a:xfrm>
              <a:prstGeom prst="line">
                <a:avLst/>
              </a:prstGeom>
              <a:noFill/>
              <a:ln w="9525">
                <a:solidFill>
                  <a:schemeClr val="tx1"/>
                </a:solidFill>
                <a:round/>
                <a:headEnd type="triangle"/>
                <a:tailEnd type="none" w="med" len="med"/>
              </a:ln>
            </p:spPr>
            <p:txBody>
              <a:bodyPr/>
              <a:lstStyle/>
              <a:p>
                <a:endParaRPr lang="zh-CN" altLang="en-US"/>
              </a:p>
            </p:txBody>
          </p:sp>
        </p:grpSp>
        <p:grpSp>
          <p:nvGrpSpPr>
            <p:cNvPr id="46091" name="Group 15"/>
            <p:cNvGrpSpPr>
              <a:grpSpLocks/>
            </p:cNvGrpSpPr>
            <p:nvPr/>
          </p:nvGrpSpPr>
          <p:grpSpPr bwMode="auto">
            <a:xfrm>
              <a:off x="3379" y="3149"/>
              <a:ext cx="907" cy="192"/>
              <a:chOff x="4150" y="3104"/>
              <a:chExt cx="907" cy="192"/>
            </a:xfrm>
          </p:grpSpPr>
          <p:sp>
            <p:nvSpPr>
              <p:cNvPr id="46098" name="Text Box 7"/>
              <p:cNvSpPr txBox="1">
                <a:spLocks noChangeArrowheads="1"/>
              </p:cNvSpPr>
              <p:nvPr/>
            </p:nvSpPr>
            <p:spPr bwMode="auto">
              <a:xfrm>
                <a:off x="4513" y="3104"/>
                <a:ext cx="544" cy="192"/>
              </a:xfrm>
              <a:prstGeom prst="rect">
                <a:avLst/>
              </a:prstGeom>
              <a:noFill/>
              <a:ln w="9525">
                <a:noFill/>
                <a:miter lim="800000"/>
                <a:headEnd/>
                <a:tailEnd/>
              </a:ln>
            </p:spPr>
            <p:txBody>
              <a:bodyPr lIns="0" tIns="0" rIns="0" bIns="0" anchor="ctr" anchorCtr="1">
                <a:spAutoFit/>
              </a:bodyPr>
              <a:lstStyle/>
              <a:p>
                <a:pPr>
                  <a:spcBef>
                    <a:spcPct val="50000"/>
                  </a:spcBef>
                </a:pPr>
                <a:r>
                  <a:rPr lang="en-US" altLang="zh-CN" sz="2000" b="1">
                    <a:solidFill>
                      <a:srgbClr val="0000FF"/>
                    </a:solidFill>
                    <a:latin typeface="Times New Roman" pitchFamily="18" charset="0"/>
                  </a:rPr>
                  <a:t>R2(BX)</a:t>
                </a:r>
              </a:p>
            </p:txBody>
          </p:sp>
          <p:sp>
            <p:nvSpPr>
              <p:cNvPr id="46099" name="Line 9"/>
              <p:cNvSpPr>
                <a:spLocks noChangeShapeType="1"/>
              </p:cNvSpPr>
              <p:nvPr/>
            </p:nvSpPr>
            <p:spPr bwMode="auto">
              <a:xfrm flipH="1">
                <a:off x="4150" y="3203"/>
                <a:ext cx="363" cy="0"/>
              </a:xfrm>
              <a:prstGeom prst="line">
                <a:avLst/>
              </a:prstGeom>
              <a:noFill/>
              <a:ln w="9525">
                <a:solidFill>
                  <a:schemeClr val="tx1"/>
                </a:solidFill>
                <a:round/>
                <a:headEnd type="triangle"/>
                <a:tailEnd type="none" w="med" len="med"/>
              </a:ln>
            </p:spPr>
            <p:txBody>
              <a:bodyPr/>
              <a:lstStyle/>
              <a:p>
                <a:endParaRPr lang="zh-CN" altLang="en-US"/>
              </a:p>
            </p:txBody>
          </p:sp>
        </p:grpSp>
        <p:grpSp>
          <p:nvGrpSpPr>
            <p:cNvPr id="46092" name="Group 16"/>
            <p:cNvGrpSpPr>
              <a:grpSpLocks/>
            </p:cNvGrpSpPr>
            <p:nvPr/>
          </p:nvGrpSpPr>
          <p:grpSpPr bwMode="auto">
            <a:xfrm>
              <a:off x="1791" y="3067"/>
              <a:ext cx="1588" cy="408"/>
              <a:chOff x="1791" y="3067"/>
              <a:chExt cx="1588" cy="408"/>
            </a:xfrm>
          </p:grpSpPr>
          <p:sp>
            <p:nvSpPr>
              <p:cNvPr id="46093" name="Oval 10"/>
              <p:cNvSpPr>
                <a:spLocks noChangeArrowheads="1"/>
              </p:cNvSpPr>
              <p:nvPr/>
            </p:nvSpPr>
            <p:spPr bwMode="auto">
              <a:xfrm>
                <a:off x="1791" y="3067"/>
                <a:ext cx="998" cy="408"/>
              </a:xfrm>
              <a:prstGeom prst="ellipse">
                <a:avLst/>
              </a:prstGeom>
              <a:noFill/>
              <a:ln w="9525">
                <a:solidFill>
                  <a:schemeClr val="tx1"/>
                </a:solidFill>
                <a:round/>
                <a:headEnd/>
                <a:tailEnd/>
              </a:ln>
            </p:spPr>
            <p:txBody>
              <a:bodyPr wrap="none" anchor="ctr"/>
              <a:lstStyle/>
              <a:p>
                <a:endParaRPr lang="zh-CN" altLang="en-US"/>
              </a:p>
            </p:txBody>
          </p:sp>
          <p:sp>
            <p:nvSpPr>
              <p:cNvPr id="46094" name="Oval 11"/>
              <p:cNvSpPr>
                <a:spLocks noChangeArrowheads="1"/>
              </p:cNvSpPr>
              <p:nvPr/>
            </p:nvSpPr>
            <p:spPr bwMode="auto">
              <a:xfrm>
                <a:off x="2336" y="3067"/>
                <a:ext cx="1043" cy="408"/>
              </a:xfrm>
              <a:prstGeom prst="ellipse">
                <a:avLst/>
              </a:prstGeom>
              <a:noFill/>
              <a:ln w="9525">
                <a:solidFill>
                  <a:schemeClr val="tx1"/>
                </a:solidFill>
                <a:round/>
                <a:headEnd/>
                <a:tailEnd/>
              </a:ln>
            </p:spPr>
            <p:txBody>
              <a:bodyPr wrap="none" anchor="ctr"/>
              <a:lstStyle/>
              <a:p>
                <a:endParaRPr lang="zh-CN" altLang="en-US"/>
              </a:p>
            </p:txBody>
          </p:sp>
          <p:sp>
            <p:nvSpPr>
              <p:cNvPr id="46095" name="Text Box 12"/>
              <p:cNvSpPr txBox="1">
                <a:spLocks noChangeArrowheads="1"/>
              </p:cNvSpPr>
              <p:nvPr/>
            </p:nvSpPr>
            <p:spPr bwMode="auto">
              <a:xfrm>
                <a:off x="2018" y="3194"/>
                <a:ext cx="272" cy="192"/>
              </a:xfrm>
              <a:prstGeom prst="rect">
                <a:avLst/>
              </a:prstGeom>
              <a:noFill/>
              <a:ln w="9525">
                <a:noFill/>
                <a:miter lim="800000"/>
                <a:headEnd/>
                <a:tailEnd/>
              </a:ln>
            </p:spPr>
            <p:txBody>
              <a:bodyPr lIns="0" tIns="0" rIns="0" bIns="0" anchor="ctr" anchorCtr="1">
                <a:spAutoFit/>
              </a:bodyPr>
              <a:lstStyle/>
              <a:p>
                <a:pPr>
                  <a:spcBef>
                    <a:spcPct val="50000"/>
                  </a:spcBef>
                </a:pPr>
                <a:r>
                  <a:rPr lang="en-US" altLang="zh-CN" sz="2000" b="1">
                    <a:solidFill>
                      <a:srgbClr val="0000FF"/>
                    </a:solidFill>
                    <a:latin typeface="Times New Roman" pitchFamily="18" charset="0"/>
                  </a:rPr>
                  <a:t>A</a:t>
                </a:r>
              </a:p>
            </p:txBody>
          </p:sp>
          <p:sp>
            <p:nvSpPr>
              <p:cNvPr id="46096" name="Text Box 13"/>
              <p:cNvSpPr txBox="1">
                <a:spLocks noChangeArrowheads="1"/>
              </p:cNvSpPr>
              <p:nvPr/>
            </p:nvSpPr>
            <p:spPr bwMode="auto">
              <a:xfrm>
                <a:off x="2426" y="3194"/>
                <a:ext cx="272" cy="192"/>
              </a:xfrm>
              <a:prstGeom prst="rect">
                <a:avLst/>
              </a:prstGeom>
              <a:noFill/>
              <a:ln w="9525">
                <a:noFill/>
                <a:miter lim="800000"/>
                <a:headEnd/>
                <a:tailEnd/>
              </a:ln>
            </p:spPr>
            <p:txBody>
              <a:bodyPr lIns="0" tIns="0" rIns="0" bIns="0" anchor="ctr" anchorCtr="1">
                <a:spAutoFit/>
              </a:bodyPr>
              <a:lstStyle/>
              <a:p>
                <a:pPr>
                  <a:spcBef>
                    <a:spcPct val="50000"/>
                  </a:spcBef>
                </a:pPr>
                <a:r>
                  <a:rPr lang="en-US" altLang="zh-CN" sz="2000" b="1">
                    <a:solidFill>
                      <a:srgbClr val="0000FF"/>
                    </a:solidFill>
                    <a:latin typeface="Times New Roman" pitchFamily="18" charset="0"/>
                  </a:rPr>
                  <a:t>X</a:t>
                </a:r>
              </a:p>
            </p:txBody>
          </p:sp>
          <p:sp>
            <p:nvSpPr>
              <p:cNvPr id="46097" name="Text Box 14"/>
              <p:cNvSpPr txBox="1">
                <a:spLocks noChangeArrowheads="1"/>
              </p:cNvSpPr>
              <p:nvPr/>
            </p:nvSpPr>
            <p:spPr bwMode="auto">
              <a:xfrm>
                <a:off x="2880" y="3194"/>
                <a:ext cx="272" cy="192"/>
              </a:xfrm>
              <a:prstGeom prst="rect">
                <a:avLst/>
              </a:prstGeom>
              <a:noFill/>
              <a:ln w="9525">
                <a:noFill/>
                <a:miter lim="800000"/>
                <a:headEnd/>
                <a:tailEnd/>
              </a:ln>
            </p:spPr>
            <p:txBody>
              <a:bodyPr lIns="0" tIns="0" rIns="0" bIns="0" anchor="ctr" anchorCtr="1">
                <a:spAutoFit/>
              </a:bodyPr>
              <a:lstStyle/>
              <a:p>
                <a:pPr>
                  <a:spcBef>
                    <a:spcPct val="50000"/>
                  </a:spcBef>
                </a:pPr>
                <a:r>
                  <a:rPr lang="en-US" altLang="zh-CN" sz="2000" b="1">
                    <a:solidFill>
                      <a:srgbClr val="0000FF"/>
                    </a:solidFill>
                    <a:latin typeface="Times New Roman" pitchFamily="18" charset="0"/>
                  </a:rPr>
                  <a:t>B</a:t>
                </a:r>
              </a:p>
            </p:txBody>
          </p:sp>
        </p:grpSp>
      </p:grpSp>
      <p:sp>
        <p:nvSpPr>
          <p:cNvPr id="46086" name="Line 19"/>
          <p:cNvSpPr>
            <a:spLocks noChangeShapeType="1"/>
          </p:cNvSpPr>
          <p:nvPr/>
        </p:nvSpPr>
        <p:spPr bwMode="auto">
          <a:xfrm>
            <a:off x="6665898" y="3933056"/>
            <a:ext cx="100632" cy="252412"/>
          </a:xfrm>
          <a:prstGeom prst="line">
            <a:avLst/>
          </a:prstGeom>
          <a:noFill/>
          <a:ln w="12700">
            <a:solidFill>
              <a:srgbClr val="000000"/>
            </a:solidFill>
            <a:round/>
            <a:headEnd/>
            <a:tailEnd/>
          </a:ln>
        </p:spPr>
        <p:txBody>
          <a:bodyPr/>
          <a:lstStyle/>
          <a:p>
            <a:endParaRPr lang="zh-CN" altLang="en-US"/>
          </a:p>
        </p:txBody>
      </p:sp>
      <p:sp>
        <p:nvSpPr>
          <p:cNvPr id="46089" name="TextBox 21"/>
          <p:cNvSpPr txBox="1">
            <a:spLocks noChangeArrowheads="1"/>
          </p:cNvSpPr>
          <p:nvPr/>
        </p:nvSpPr>
        <p:spPr bwMode="auto">
          <a:xfrm>
            <a:off x="3571875" y="5075337"/>
            <a:ext cx="3071813" cy="369887"/>
          </a:xfrm>
          <a:prstGeom prst="rect">
            <a:avLst/>
          </a:prstGeom>
          <a:noFill/>
          <a:ln w="9525">
            <a:noFill/>
            <a:miter lim="800000"/>
            <a:headEnd/>
            <a:tailEnd/>
          </a:ln>
        </p:spPr>
        <p:txBody>
          <a:bodyPr>
            <a:spAutoFit/>
          </a:bodyPr>
          <a:lstStyle/>
          <a:p>
            <a:pPr algn="ctr"/>
            <a:r>
              <a:rPr lang="zh-CN" altLang="en-US" b="1" dirty="0">
                <a:solidFill>
                  <a:srgbClr val="FF0000"/>
                </a:solidFill>
              </a:rPr>
              <a:t>本人俗称为“细胞分裂法”</a:t>
            </a:r>
          </a:p>
        </p:txBody>
      </p:sp>
      <p:sp>
        <p:nvSpPr>
          <p:cNvPr id="22" name="灯片编号占位符 5"/>
          <p:cNvSpPr>
            <a:spLocks noGrp="1"/>
          </p:cNvSpPr>
          <p:nvPr>
            <p:ph type="sldNum" sz="quarter" idx="12"/>
          </p:nvPr>
        </p:nvSpPr>
        <p:spPr>
          <a:xfrm>
            <a:off x="8172400" y="6597352"/>
            <a:ext cx="514400" cy="247088"/>
          </a:xfrm>
          <a:noFill/>
        </p:spPr>
        <p:txBody>
          <a:bodyPr/>
          <a:lstStyle/>
          <a:p>
            <a:fld id="{AA8458D9-28F7-49BC-A944-4B76B85A9DAF}" type="slidenum">
              <a:rPr lang="en-US" altLang="zh-CN" smtClean="0"/>
              <a:pPr/>
              <a:t>40</a:t>
            </a:fld>
            <a:endParaRPr lang="en-US" altLang="zh-CN"/>
          </a:p>
        </p:txBody>
      </p:sp>
      <p:sp>
        <p:nvSpPr>
          <p:cNvPr id="23" name="页脚占位符 4"/>
          <p:cNvSpPr>
            <a:spLocks noGrp="1"/>
          </p:cNvSpPr>
          <p:nvPr>
            <p:ph type="ftr" sz="quarter" idx="11"/>
          </p:nvPr>
        </p:nvSpPr>
        <p:spPr>
          <a:xfrm>
            <a:off x="755576" y="6597352"/>
            <a:ext cx="3744416" cy="247088"/>
          </a:xfrm>
          <a:noFill/>
        </p:spPr>
        <p:txBody>
          <a:bodyPr/>
          <a:lstStyle/>
          <a:p>
            <a:r>
              <a:rPr lang="en-US" altLang="zh-CN"/>
              <a:t>《</a:t>
            </a:r>
            <a:r>
              <a:rPr lang="zh-CN" altLang="en-US"/>
              <a:t>数据库系统原理</a:t>
            </a:r>
            <a:r>
              <a:rPr lang="en-US" altLang="zh-CN"/>
              <a:t>》</a:t>
            </a:r>
            <a:r>
              <a:rPr lang="zh-CN" altLang="en-US"/>
              <a:t>第</a:t>
            </a:r>
            <a:r>
              <a:rPr lang="en-US" altLang="zh-CN"/>
              <a:t>10</a:t>
            </a:r>
            <a:r>
              <a:rPr lang="zh-CN" altLang="en-US"/>
              <a:t>章</a:t>
            </a:r>
            <a:r>
              <a:rPr lang="en-US" altLang="zh-CN"/>
              <a:t>—</a:t>
            </a:r>
            <a:r>
              <a:rPr lang="zh-CN" altLang="en-US"/>
              <a:t>数据依赖与关系模式的规范化</a:t>
            </a:r>
            <a:endParaRPr lang="en-US" altLang="zh-CN" dirty="0"/>
          </a:p>
        </p:txBody>
      </p:sp>
      <p:sp>
        <p:nvSpPr>
          <p:cNvPr id="24" name="日期占位符 3"/>
          <p:cNvSpPr>
            <a:spLocks noGrp="1"/>
          </p:cNvSpPr>
          <p:nvPr>
            <p:ph type="dt" sz="quarter" idx="10"/>
          </p:nvPr>
        </p:nvSpPr>
        <p:spPr>
          <a:xfrm>
            <a:off x="4633275" y="6597352"/>
            <a:ext cx="3312368" cy="247088"/>
          </a:xfrm>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pPr eaLnBrk="1" hangingPunct="1"/>
            <a:r>
              <a:rPr lang="en-US" altLang="zh-CN" sz="3800" dirty="0"/>
              <a:t>10.2.2  </a:t>
            </a:r>
            <a:r>
              <a:rPr lang="zh-CN" altLang="en-US" sz="3800" dirty="0"/>
              <a:t>范式</a:t>
            </a:r>
          </a:p>
        </p:txBody>
      </p:sp>
      <p:sp>
        <p:nvSpPr>
          <p:cNvPr id="47108" name="Rectangle 3"/>
          <p:cNvSpPr>
            <a:spLocks noGrp="1" noChangeArrowheads="1"/>
          </p:cNvSpPr>
          <p:nvPr>
            <p:ph type="body" idx="1"/>
          </p:nvPr>
        </p:nvSpPr>
        <p:spPr>
          <a:xfrm>
            <a:off x="611188" y="1268413"/>
            <a:ext cx="8075612" cy="4105275"/>
          </a:xfrm>
        </p:spPr>
        <p:txBody>
          <a:bodyPr/>
          <a:lstStyle/>
          <a:p>
            <a:pPr eaLnBrk="1" hangingPunct="1">
              <a:lnSpc>
                <a:spcPct val="125000"/>
              </a:lnSpc>
            </a:pPr>
            <a:r>
              <a:rPr lang="zh-CN" altLang="en-US" dirty="0">
                <a:solidFill>
                  <a:srgbClr val="008000"/>
                </a:solidFill>
              </a:rPr>
              <a:t>例：</a:t>
            </a:r>
            <a:r>
              <a:rPr lang="en-US" altLang="zh-CN" dirty="0">
                <a:solidFill>
                  <a:srgbClr val="0000FF"/>
                </a:solidFill>
                <a:latin typeface="Times New Roman" pitchFamily="18" charset="0"/>
              </a:rPr>
              <a:t>M (title, year, length, color, star, star-gender, star-add, studio, studio-add, studio-class)</a:t>
            </a:r>
          </a:p>
          <a:p>
            <a:pPr lvl="1" eaLnBrk="1" hangingPunct="1">
              <a:lnSpc>
                <a:spcPct val="125000"/>
              </a:lnSpc>
            </a:pPr>
            <a:r>
              <a:rPr lang="zh-CN" altLang="en-US" dirty="0">
                <a:latin typeface="Times New Roman" pitchFamily="18" charset="0"/>
              </a:rPr>
              <a:t>根据通常的语义，有以下函数依赖：</a:t>
            </a:r>
          </a:p>
          <a:p>
            <a:pPr eaLnBrk="1" hangingPunct="1">
              <a:lnSpc>
                <a:spcPct val="125000"/>
              </a:lnSpc>
              <a:buNone/>
            </a:pPr>
            <a:r>
              <a:rPr lang="zh-CN" altLang="en-US" sz="2200" dirty="0">
                <a:latin typeface="Times New Roman" pitchFamily="18" charset="0"/>
              </a:rPr>
              <a:t>            </a:t>
            </a:r>
            <a:r>
              <a:rPr lang="en-US" altLang="zh-CN" sz="2200" dirty="0">
                <a:latin typeface="Times New Roman" pitchFamily="18" charset="0"/>
              </a:rPr>
              <a:t>(1) </a:t>
            </a:r>
            <a:r>
              <a:rPr lang="en-US" altLang="zh-CN" sz="2200" dirty="0">
                <a:solidFill>
                  <a:srgbClr val="0000FF"/>
                </a:solidFill>
                <a:latin typeface="Times New Roman" pitchFamily="18" charset="0"/>
              </a:rPr>
              <a:t>star</a:t>
            </a:r>
            <a:r>
              <a:rPr lang="en-US" altLang="zh-CN" sz="2200" dirty="0">
                <a:latin typeface="Times New Roman" pitchFamily="18" charset="0"/>
              </a:rPr>
              <a:t> → star-gender, star-add</a:t>
            </a:r>
          </a:p>
          <a:p>
            <a:pPr eaLnBrk="1" hangingPunct="1">
              <a:lnSpc>
                <a:spcPct val="125000"/>
              </a:lnSpc>
              <a:buNone/>
            </a:pPr>
            <a:r>
              <a:rPr lang="en-US" altLang="zh-CN" sz="2200" dirty="0">
                <a:latin typeface="Times New Roman" pitchFamily="18" charset="0"/>
              </a:rPr>
              <a:t>            (2) </a:t>
            </a:r>
            <a:r>
              <a:rPr lang="en-US" altLang="zh-CN" sz="2200" dirty="0">
                <a:solidFill>
                  <a:srgbClr val="0000FF"/>
                </a:solidFill>
                <a:latin typeface="Times New Roman" pitchFamily="18" charset="0"/>
              </a:rPr>
              <a:t>studio</a:t>
            </a:r>
            <a:r>
              <a:rPr lang="en-US" altLang="zh-CN" sz="2200" dirty="0">
                <a:latin typeface="Times New Roman" pitchFamily="18" charset="0"/>
              </a:rPr>
              <a:t> →</a:t>
            </a:r>
            <a:r>
              <a:rPr lang="en-US" altLang="zh-CN" sz="2200" dirty="0">
                <a:latin typeface="Times New Roman" pitchFamily="18" charset="0"/>
                <a:sym typeface="Wingdings" pitchFamily="2" charset="2"/>
              </a:rPr>
              <a:t> </a:t>
            </a:r>
            <a:r>
              <a:rPr lang="en-US" altLang="zh-CN" sz="2200" dirty="0">
                <a:latin typeface="Times New Roman" pitchFamily="18" charset="0"/>
              </a:rPr>
              <a:t>studio-add, studio-class</a:t>
            </a:r>
          </a:p>
          <a:p>
            <a:pPr eaLnBrk="1" hangingPunct="1">
              <a:lnSpc>
                <a:spcPct val="125000"/>
              </a:lnSpc>
              <a:buNone/>
            </a:pPr>
            <a:r>
              <a:rPr lang="en-US" altLang="zh-CN" sz="2200" dirty="0">
                <a:latin typeface="Times New Roman" pitchFamily="18" charset="0"/>
              </a:rPr>
              <a:t>            (3) </a:t>
            </a:r>
            <a:r>
              <a:rPr lang="en-US" altLang="zh-CN" sz="2200" dirty="0">
                <a:solidFill>
                  <a:srgbClr val="0000FF"/>
                </a:solidFill>
                <a:latin typeface="Times New Roman" pitchFamily="18" charset="0"/>
              </a:rPr>
              <a:t>title, year </a:t>
            </a:r>
            <a:r>
              <a:rPr lang="en-US" altLang="zh-CN" sz="2200" dirty="0">
                <a:latin typeface="Times New Roman" pitchFamily="18" charset="0"/>
              </a:rPr>
              <a:t>→</a:t>
            </a:r>
            <a:r>
              <a:rPr lang="en-US" altLang="zh-CN" sz="2200" dirty="0">
                <a:latin typeface="Times New Roman" pitchFamily="18" charset="0"/>
                <a:sym typeface="Wingdings" pitchFamily="2" charset="2"/>
              </a:rPr>
              <a:t> </a:t>
            </a:r>
            <a:r>
              <a:rPr lang="en-US" altLang="zh-CN" sz="2200" dirty="0">
                <a:latin typeface="Times New Roman" pitchFamily="18" charset="0"/>
              </a:rPr>
              <a:t>length, color, studio</a:t>
            </a:r>
          </a:p>
          <a:p>
            <a:pPr eaLnBrk="1" hangingPunct="1">
              <a:lnSpc>
                <a:spcPct val="125000"/>
              </a:lnSpc>
              <a:buFont typeface="Wingdings" pitchFamily="2" charset="2"/>
              <a:buNone/>
            </a:pPr>
            <a:r>
              <a:rPr lang="en-US" altLang="zh-CN" sz="2200" dirty="0">
                <a:latin typeface="Times New Roman" pitchFamily="18" charset="0"/>
              </a:rPr>
              <a:t>            </a:t>
            </a:r>
            <a:r>
              <a:rPr lang="zh-CN" altLang="en-US" sz="2200" dirty="0">
                <a:latin typeface="Times New Roman" pitchFamily="18" charset="0"/>
              </a:rPr>
              <a:t>故，</a:t>
            </a:r>
            <a:r>
              <a:rPr lang="en-US" altLang="zh-CN" sz="2200" dirty="0">
                <a:latin typeface="Times New Roman" pitchFamily="18" charset="0"/>
              </a:rPr>
              <a:t>M</a:t>
            </a:r>
            <a:r>
              <a:rPr lang="zh-CN" altLang="en-US" sz="2200" dirty="0">
                <a:latin typeface="Times New Roman" pitchFamily="18" charset="0"/>
              </a:rPr>
              <a:t>的键 </a:t>
            </a:r>
            <a:r>
              <a:rPr lang="en-US" altLang="zh-CN" sz="2200" dirty="0">
                <a:latin typeface="Times New Roman" pitchFamily="18" charset="0"/>
              </a:rPr>
              <a:t>Key = {</a:t>
            </a:r>
            <a:r>
              <a:rPr lang="en-US" altLang="zh-CN" sz="2200" dirty="0">
                <a:solidFill>
                  <a:srgbClr val="0000FF"/>
                </a:solidFill>
                <a:latin typeface="Times New Roman" pitchFamily="18" charset="0"/>
              </a:rPr>
              <a:t>title, year, star</a:t>
            </a:r>
            <a:r>
              <a:rPr lang="en-US" altLang="zh-CN" sz="2200" dirty="0">
                <a:latin typeface="Times New Roman" pitchFamily="18" charset="0"/>
              </a:rPr>
              <a:t>}</a:t>
            </a:r>
            <a:r>
              <a:rPr lang="zh-CN" altLang="en-US" sz="2200" dirty="0">
                <a:latin typeface="Times New Roman" pitchFamily="18" charset="0"/>
              </a:rPr>
              <a:t>。</a:t>
            </a:r>
            <a:endParaRPr lang="en-US" altLang="zh-CN" sz="2200" dirty="0">
              <a:latin typeface="Times New Roman" pitchFamily="18" charset="0"/>
            </a:endParaRPr>
          </a:p>
          <a:p>
            <a:pPr eaLnBrk="1" hangingPunct="1">
              <a:lnSpc>
                <a:spcPct val="125000"/>
              </a:lnSpc>
              <a:buFont typeface="Wingdings" pitchFamily="2" charset="2"/>
              <a:buNone/>
            </a:pPr>
            <a:r>
              <a:rPr lang="en-US" altLang="zh-CN" sz="2200" dirty="0">
                <a:latin typeface="Times New Roman" pitchFamily="18" charset="0"/>
              </a:rPr>
              <a:t>            </a:t>
            </a:r>
            <a:r>
              <a:rPr lang="zh-CN" altLang="en-US" sz="2200" dirty="0">
                <a:latin typeface="Times New Roman" pitchFamily="18" charset="0"/>
              </a:rPr>
              <a:t>就是说，上述</a:t>
            </a:r>
            <a:r>
              <a:rPr lang="en-US" altLang="zh-CN" sz="2200" dirty="0">
                <a:latin typeface="Times New Roman" pitchFamily="18" charset="0"/>
              </a:rPr>
              <a:t>3</a:t>
            </a:r>
            <a:r>
              <a:rPr lang="zh-CN" altLang="en-US" sz="2200" dirty="0">
                <a:latin typeface="Times New Roman" pitchFamily="18" charset="0"/>
              </a:rPr>
              <a:t>个非平凡函数依赖的决定子都不是超键。</a:t>
            </a:r>
          </a:p>
          <a:p>
            <a:pPr eaLnBrk="1" hangingPunct="1">
              <a:lnSpc>
                <a:spcPct val="125000"/>
              </a:lnSpc>
              <a:buFont typeface="Wingdings" pitchFamily="2" charset="2"/>
              <a:buNone/>
            </a:pPr>
            <a:r>
              <a:rPr lang="zh-CN" altLang="en-US" sz="2200" dirty="0">
                <a:latin typeface="Times New Roman" pitchFamily="18" charset="0"/>
              </a:rPr>
              <a:t>          </a:t>
            </a:r>
            <a:r>
              <a:rPr lang="zh-CN" altLang="en-US" sz="2200" dirty="0">
                <a:solidFill>
                  <a:schemeClr val="accent2"/>
                </a:solidFill>
                <a:latin typeface="Times New Roman" pitchFamily="18" charset="0"/>
              </a:rPr>
              <a:t>由于函数依赖</a:t>
            </a:r>
            <a:r>
              <a:rPr lang="en-US" altLang="zh-CN" sz="2200" dirty="0">
                <a:solidFill>
                  <a:schemeClr val="accent2"/>
                </a:solidFill>
                <a:latin typeface="Times New Roman" pitchFamily="18" charset="0"/>
              </a:rPr>
              <a:t>(1), (2), (3)</a:t>
            </a:r>
            <a:r>
              <a:rPr lang="zh-CN" altLang="en-US" sz="2200" dirty="0">
                <a:solidFill>
                  <a:schemeClr val="accent2"/>
                </a:solidFill>
                <a:latin typeface="Times New Roman" pitchFamily="18" charset="0"/>
              </a:rPr>
              <a:t>均冒犯</a:t>
            </a:r>
            <a:r>
              <a:rPr lang="en-US" altLang="zh-CN" sz="2200" dirty="0">
                <a:solidFill>
                  <a:schemeClr val="accent2"/>
                </a:solidFill>
                <a:latin typeface="Times New Roman" pitchFamily="18" charset="0"/>
              </a:rPr>
              <a:t>BCNF </a:t>
            </a:r>
            <a:r>
              <a:rPr lang="zh-CN" altLang="en-US" sz="2200" dirty="0">
                <a:solidFill>
                  <a:schemeClr val="accent2"/>
                </a:solidFill>
                <a:latin typeface="Times New Roman" pitchFamily="18" charset="0"/>
              </a:rPr>
              <a:t>条件，故</a:t>
            </a:r>
            <a:r>
              <a:rPr lang="en-US" altLang="zh-CN" sz="2200" dirty="0">
                <a:solidFill>
                  <a:schemeClr val="accent2"/>
                </a:solidFill>
                <a:latin typeface="Times New Roman" pitchFamily="18" charset="0"/>
              </a:rPr>
              <a:t>M ∈BCNF</a:t>
            </a:r>
            <a:r>
              <a:rPr lang="zh-CN" altLang="en-US" sz="2200" dirty="0">
                <a:solidFill>
                  <a:schemeClr val="accent2"/>
                </a:solidFill>
                <a:latin typeface="Times New Roman" pitchFamily="18" charset="0"/>
              </a:rPr>
              <a:t>。</a:t>
            </a:r>
            <a:r>
              <a:rPr lang="zh-CN" altLang="en-US" dirty="0">
                <a:solidFill>
                  <a:schemeClr val="accent2"/>
                </a:solidFill>
                <a:latin typeface="Times New Roman" pitchFamily="18" charset="0"/>
              </a:rPr>
              <a:t> </a:t>
            </a:r>
            <a:r>
              <a:rPr lang="zh-CN" altLang="en-US" sz="2000" dirty="0">
                <a:solidFill>
                  <a:schemeClr val="accent2"/>
                </a:solidFill>
                <a:latin typeface="Times New Roman" pitchFamily="18" charset="0"/>
              </a:rPr>
              <a:t> </a:t>
            </a:r>
          </a:p>
        </p:txBody>
      </p:sp>
      <p:sp>
        <p:nvSpPr>
          <p:cNvPr id="8" name="灯片编号占位符 5"/>
          <p:cNvSpPr>
            <a:spLocks noGrp="1"/>
          </p:cNvSpPr>
          <p:nvPr>
            <p:ph type="sldNum" sz="quarter" idx="12"/>
          </p:nvPr>
        </p:nvSpPr>
        <p:spPr>
          <a:xfrm>
            <a:off x="8172400" y="6597352"/>
            <a:ext cx="514400" cy="247088"/>
          </a:xfrm>
          <a:noFill/>
        </p:spPr>
        <p:txBody>
          <a:bodyPr/>
          <a:lstStyle/>
          <a:p>
            <a:fld id="{AA8458D9-28F7-49BC-A944-4B76B85A9DAF}" type="slidenum">
              <a:rPr lang="en-US" altLang="zh-CN" smtClean="0"/>
              <a:pPr/>
              <a:t>41</a:t>
            </a:fld>
            <a:endParaRPr lang="en-US" altLang="zh-CN"/>
          </a:p>
        </p:txBody>
      </p:sp>
      <p:sp>
        <p:nvSpPr>
          <p:cNvPr id="9" name="页脚占位符 4"/>
          <p:cNvSpPr>
            <a:spLocks noGrp="1"/>
          </p:cNvSpPr>
          <p:nvPr>
            <p:ph type="ftr" sz="quarter" idx="11"/>
          </p:nvPr>
        </p:nvSpPr>
        <p:spPr>
          <a:xfrm>
            <a:off x="755576" y="6597352"/>
            <a:ext cx="3744416" cy="247088"/>
          </a:xfrm>
          <a:noFill/>
        </p:spPr>
        <p:txBody>
          <a:bodyPr/>
          <a:lstStyle/>
          <a:p>
            <a:r>
              <a:rPr lang="en-US" altLang="zh-CN"/>
              <a:t>《</a:t>
            </a:r>
            <a:r>
              <a:rPr lang="zh-CN" altLang="en-US"/>
              <a:t>数据库系统原理</a:t>
            </a:r>
            <a:r>
              <a:rPr lang="en-US" altLang="zh-CN"/>
              <a:t>》</a:t>
            </a:r>
            <a:r>
              <a:rPr lang="zh-CN" altLang="en-US"/>
              <a:t>第</a:t>
            </a:r>
            <a:r>
              <a:rPr lang="en-US" altLang="zh-CN"/>
              <a:t>10</a:t>
            </a:r>
            <a:r>
              <a:rPr lang="zh-CN" altLang="en-US"/>
              <a:t>章</a:t>
            </a:r>
            <a:r>
              <a:rPr lang="en-US" altLang="zh-CN"/>
              <a:t>—</a:t>
            </a:r>
            <a:r>
              <a:rPr lang="zh-CN" altLang="en-US"/>
              <a:t>数据依赖与关系模式的规范化</a:t>
            </a:r>
            <a:endParaRPr lang="en-US" altLang="zh-CN" dirty="0"/>
          </a:p>
        </p:txBody>
      </p:sp>
      <p:sp>
        <p:nvSpPr>
          <p:cNvPr id="10" name="日期占位符 3"/>
          <p:cNvSpPr>
            <a:spLocks noGrp="1"/>
          </p:cNvSpPr>
          <p:nvPr>
            <p:ph type="dt" sz="quarter" idx="10"/>
          </p:nvPr>
        </p:nvSpPr>
        <p:spPr>
          <a:xfrm>
            <a:off x="4633275" y="6597352"/>
            <a:ext cx="3312368" cy="247088"/>
          </a:xfrm>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Line 19"/>
          <p:cNvSpPr>
            <a:spLocks noChangeShapeType="1"/>
          </p:cNvSpPr>
          <p:nvPr/>
        </p:nvSpPr>
        <p:spPr bwMode="auto">
          <a:xfrm>
            <a:off x="7524328" y="5456526"/>
            <a:ext cx="100632" cy="252412"/>
          </a:xfrm>
          <a:prstGeom prst="line">
            <a:avLst/>
          </a:prstGeom>
          <a:noFill/>
          <a:ln w="19050">
            <a:solidFill>
              <a:schemeClr val="accent6"/>
            </a:solidFill>
            <a:round/>
            <a:headEnd/>
            <a:tailEnd/>
          </a:ln>
        </p:spPr>
        <p:txBody>
          <a:bodyPr/>
          <a:lstStyle/>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3"/>
          <p:cNvSpPr>
            <a:spLocks noGrp="1" noChangeArrowheads="1"/>
          </p:cNvSpPr>
          <p:nvPr>
            <p:ph type="body" idx="1"/>
          </p:nvPr>
        </p:nvSpPr>
        <p:spPr>
          <a:xfrm>
            <a:off x="611188" y="1268413"/>
            <a:ext cx="8532812" cy="5301284"/>
          </a:xfrm>
        </p:spPr>
        <p:txBody>
          <a:bodyPr/>
          <a:lstStyle/>
          <a:p>
            <a:pPr eaLnBrk="1" hangingPunct="1"/>
            <a:r>
              <a:rPr lang="zh-CN" altLang="en-US" dirty="0">
                <a:solidFill>
                  <a:schemeClr val="accent2"/>
                </a:solidFill>
                <a:latin typeface="Times New Roman" pitchFamily="18" charset="0"/>
              </a:rPr>
              <a:t>用“细胞分裂法”进行模式分解：</a:t>
            </a:r>
          </a:p>
          <a:p>
            <a:pPr eaLnBrk="1" hangingPunct="1"/>
            <a:r>
              <a:rPr lang="zh-CN" altLang="en-US" sz="2000" dirty="0">
                <a:solidFill>
                  <a:srgbClr val="008000"/>
                </a:solidFill>
                <a:latin typeface="Times New Roman" pitchFamily="18" charset="0"/>
              </a:rPr>
              <a:t>对式</a:t>
            </a:r>
            <a:r>
              <a:rPr lang="en-US" altLang="zh-CN" sz="2000" dirty="0">
                <a:solidFill>
                  <a:srgbClr val="008000"/>
                </a:solidFill>
                <a:latin typeface="Times New Roman" pitchFamily="18" charset="0"/>
              </a:rPr>
              <a:t>(1)【</a:t>
            </a:r>
            <a:r>
              <a:rPr lang="en-US" altLang="zh-CN" sz="2000" dirty="0">
                <a:solidFill>
                  <a:srgbClr val="0000FF"/>
                </a:solidFill>
                <a:latin typeface="Times New Roman" pitchFamily="18" charset="0"/>
              </a:rPr>
              <a:t> star</a:t>
            </a:r>
            <a:r>
              <a:rPr lang="en-US" altLang="zh-CN" sz="2000" dirty="0">
                <a:latin typeface="Times New Roman" pitchFamily="18" charset="0"/>
              </a:rPr>
              <a:t> → star-gender, star-add </a:t>
            </a:r>
            <a:r>
              <a:rPr lang="en-US" altLang="zh-CN" sz="2000" dirty="0">
                <a:solidFill>
                  <a:srgbClr val="008000"/>
                </a:solidFill>
                <a:latin typeface="Times New Roman" pitchFamily="18" charset="0"/>
              </a:rPr>
              <a:t>】</a:t>
            </a:r>
            <a:r>
              <a:rPr lang="zh-CN" altLang="en-US" sz="2000" dirty="0">
                <a:solidFill>
                  <a:srgbClr val="008000"/>
                </a:solidFill>
                <a:latin typeface="Times New Roman" pitchFamily="18" charset="0"/>
              </a:rPr>
              <a:t>，</a:t>
            </a:r>
            <a:endParaRPr lang="en-US" altLang="zh-CN" sz="2000" dirty="0">
              <a:solidFill>
                <a:srgbClr val="008000"/>
              </a:solidFill>
              <a:latin typeface="Times New Roman" pitchFamily="18" charset="0"/>
            </a:endParaRPr>
          </a:p>
          <a:p>
            <a:pPr marL="0" indent="0" eaLnBrk="1" hangingPunct="1">
              <a:buNone/>
            </a:pPr>
            <a:r>
              <a:rPr lang="en-US" altLang="zh-CN" sz="2000" dirty="0">
                <a:solidFill>
                  <a:srgbClr val="008000"/>
                </a:solidFill>
                <a:latin typeface="Times New Roman" pitchFamily="18" charset="0"/>
              </a:rPr>
              <a:t>      </a:t>
            </a:r>
            <a:r>
              <a:rPr lang="zh-CN" altLang="en-US" sz="2000" dirty="0">
                <a:solidFill>
                  <a:srgbClr val="008000"/>
                </a:solidFill>
                <a:latin typeface="Times New Roman" pitchFamily="18" charset="0"/>
              </a:rPr>
              <a:t>将</a:t>
            </a:r>
            <a:r>
              <a:rPr lang="en-US" altLang="zh-CN" sz="2000" dirty="0">
                <a:solidFill>
                  <a:srgbClr val="008000"/>
                </a:solidFill>
                <a:latin typeface="Times New Roman" pitchFamily="18" charset="0"/>
              </a:rPr>
              <a:t>M</a:t>
            </a:r>
            <a:r>
              <a:rPr lang="zh-CN" altLang="en-US" sz="2000" dirty="0">
                <a:solidFill>
                  <a:srgbClr val="008000"/>
                </a:solidFill>
                <a:latin typeface="Times New Roman" pitchFamily="18" charset="0"/>
              </a:rPr>
              <a:t>分解成：</a:t>
            </a:r>
          </a:p>
          <a:p>
            <a:pPr eaLnBrk="1" hangingPunct="1">
              <a:buFont typeface="Wingdings" pitchFamily="2" charset="2"/>
              <a:buNone/>
            </a:pPr>
            <a:r>
              <a:rPr lang="zh-CN" altLang="en-US" sz="2000" dirty="0">
                <a:latin typeface="Times New Roman" pitchFamily="18" charset="0"/>
              </a:rPr>
              <a:t>          </a:t>
            </a:r>
            <a:r>
              <a:rPr lang="en-US" altLang="zh-CN" sz="2000" dirty="0">
                <a:latin typeface="Times New Roman" pitchFamily="18" charset="0"/>
              </a:rPr>
              <a:t>STAR (</a:t>
            </a:r>
            <a:r>
              <a:rPr lang="en-US" altLang="zh-CN" sz="2000" u="sng" dirty="0">
                <a:solidFill>
                  <a:srgbClr val="0000FF"/>
                </a:solidFill>
                <a:latin typeface="Times New Roman" pitchFamily="18" charset="0"/>
              </a:rPr>
              <a:t>star</a:t>
            </a:r>
            <a:r>
              <a:rPr lang="en-US" altLang="zh-CN" sz="2000" dirty="0">
                <a:latin typeface="Times New Roman" pitchFamily="18" charset="0"/>
              </a:rPr>
              <a:t>, star-gender, star-add) ∈BCNF</a:t>
            </a:r>
          </a:p>
          <a:p>
            <a:pPr eaLnBrk="1" hangingPunct="1">
              <a:buFont typeface="Wingdings" pitchFamily="2" charset="2"/>
              <a:buNone/>
            </a:pPr>
            <a:r>
              <a:rPr lang="en-US" altLang="zh-CN" sz="2000" dirty="0">
                <a:latin typeface="Times New Roman" pitchFamily="18" charset="0"/>
              </a:rPr>
              <a:t>          M1 (</a:t>
            </a:r>
            <a:r>
              <a:rPr lang="en-US" altLang="zh-CN" sz="2000" u="sng" dirty="0">
                <a:latin typeface="Times New Roman" pitchFamily="18" charset="0"/>
              </a:rPr>
              <a:t>title, year</a:t>
            </a:r>
            <a:r>
              <a:rPr lang="en-US" altLang="zh-CN" sz="2000" dirty="0">
                <a:latin typeface="Times New Roman" pitchFamily="18" charset="0"/>
              </a:rPr>
              <a:t>, length, color, studio, studio-add, studio-class, </a:t>
            </a:r>
            <a:r>
              <a:rPr lang="en-US" altLang="zh-CN" sz="2000" u="sng" dirty="0">
                <a:solidFill>
                  <a:srgbClr val="0000FF"/>
                </a:solidFill>
                <a:latin typeface="Times New Roman" pitchFamily="18" charset="0"/>
              </a:rPr>
              <a:t>star</a:t>
            </a:r>
            <a:r>
              <a:rPr lang="en-US" altLang="zh-CN" sz="2000" dirty="0">
                <a:latin typeface="Times New Roman" pitchFamily="18" charset="0"/>
              </a:rPr>
              <a:t>)</a:t>
            </a:r>
          </a:p>
          <a:p>
            <a:pPr eaLnBrk="1" hangingPunct="1">
              <a:buFont typeface="Wingdings" pitchFamily="2" charset="2"/>
              <a:buNone/>
            </a:pPr>
            <a:r>
              <a:rPr lang="en-US" altLang="zh-CN" sz="2000" dirty="0">
                <a:latin typeface="Times New Roman" pitchFamily="18" charset="0"/>
              </a:rPr>
              <a:t>          </a:t>
            </a:r>
            <a:r>
              <a:rPr lang="zh-CN" altLang="en-US" sz="2000" dirty="0">
                <a:latin typeface="Times New Roman" pitchFamily="18" charset="0"/>
              </a:rPr>
              <a:t>因</a:t>
            </a:r>
            <a:r>
              <a:rPr lang="en-US" altLang="zh-CN" sz="2000" dirty="0">
                <a:latin typeface="Times New Roman" pitchFamily="18" charset="0"/>
              </a:rPr>
              <a:t>M1</a:t>
            </a:r>
            <a:r>
              <a:rPr lang="zh-CN" altLang="en-US" sz="2000" dirty="0">
                <a:latin typeface="Times New Roman" pitchFamily="18" charset="0"/>
              </a:rPr>
              <a:t>的</a:t>
            </a:r>
            <a:r>
              <a:rPr lang="en-US" altLang="zh-CN" sz="2000" dirty="0">
                <a:latin typeface="Times New Roman" pitchFamily="18" charset="0"/>
              </a:rPr>
              <a:t>Key</a:t>
            </a:r>
            <a:r>
              <a:rPr lang="zh-CN" altLang="en-US" sz="2000" dirty="0">
                <a:latin typeface="Times New Roman" pitchFamily="18" charset="0"/>
              </a:rPr>
              <a:t>未变，且式</a:t>
            </a:r>
            <a:r>
              <a:rPr lang="en-US" altLang="zh-CN" sz="2000" dirty="0">
                <a:latin typeface="Times New Roman" pitchFamily="18" charset="0"/>
              </a:rPr>
              <a:t>(2), (3)</a:t>
            </a:r>
            <a:r>
              <a:rPr lang="zh-CN" altLang="en-US" sz="2000" dirty="0">
                <a:latin typeface="Times New Roman" pitchFamily="18" charset="0"/>
              </a:rPr>
              <a:t>仍成立，故</a:t>
            </a:r>
            <a:r>
              <a:rPr lang="en-US" altLang="zh-CN" sz="2000" dirty="0">
                <a:latin typeface="Times New Roman" pitchFamily="18" charset="0"/>
              </a:rPr>
              <a:t>M1∈BCNF</a:t>
            </a:r>
            <a:r>
              <a:rPr lang="zh-CN" altLang="en-US" sz="2000" dirty="0">
                <a:latin typeface="Times New Roman" pitchFamily="18" charset="0"/>
              </a:rPr>
              <a:t>。</a:t>
            </a:r>
          </a:p>
          <a:p>
            <a:pPr eaLnBrk="1" hangingPunct="1"/>
            <a:r>
              <a:rPr lang="zh-CN" altLang="en-US" sz="2000" dirty="0">
                <a:solidFill>
                  <a:srgbClr val="008000"/>
                </a:solidFill>
                <a:latin typeface="Times New Roman" pitchFamily="18" charset="0"/>
              </a:rPr>
              <a:t>对式</a:t>
            </a:r>
            <a:r>
              <a:rPr lang="en-US" altLang="zh-CN" sz="2000" dirty="0">
                <a:solidFill>
                  <a:srgbClr val="008000"/>
                </a:solidFill>
                <a:latin typeface="Times New Roman" pitchFamily="18" charset="0"/>
              </a:rPr>
              <a:t>(2)【</a:t>
            </a:r>
            <a:r>
              <a:rPr lang="en-US" altLang="zh-CN" sz="2000" dirty="0">
                <a:solidFill>
                  <a:srgbClr val="0000FF"/>
                </a:solidFill>
                <a:latin typeface="Times New Roman" pitchFamily="18" charset="0"/>
              </a:rPr>
              <a:t>studio</a:t>
            </a:r>
            <a:r>
              <a:rPr lang="en-US" altLang="zh-CN" sz="2000" dirty="0">
                <a:latin typeface="Times New Roman" pitchFamily="18" charset="0"/>
              </a:rPr>
              <a:t> →</a:t>
            </a:r>
            <a:r>
              <a:rPr lang="en-US" altLang="zh-CN" sz="2000" dirty="0">
                <a:latin typeface="Times New Roman" pitchFamily="18" charset="0"/>
                <a:sym typeface="Wingdings" pitchFamily="2" charset="2"/>
              </a:rPr>
              <a:t> </a:t>
            </a:r>
            <a:r>
              <a:rPr lang="en-US" altLang="zh-CN" sz="2000" dirty="0">
                <a:latin typeface="Times New Roman" pitchFamily="18" charset="0"/>
              </a:rPr>
              <a:t>studio-add, studio-class </a:t>
            </a:r>
            <a:r>
              <a:rPr lang="en-US" altLang="zh-CN" sz="2000" dirty="0">
                <a:solidFill>
                  <a:srgbClr val="008000"/>
                </a:solidFill>
                <a:latin typeface="Times New Roman" pitchFamily="18" charset="0"/>
              </a:rPr>
              <a:t>】</a:t>
            </a:r>
            <a:r>
              <a:rPr lang="zh-CN" altLang="en-US" sz="2000" dirty="0">
                <a:solidFill>
                  <a:srgbClr val="008000"/>
                </a:solidFill>
                <a:latin typeface="Times New Roman" pitchFamily="18" charset="0"/>
              </a:rPr>
              <a:t>，将</a:t>
            </a:r>
            <a:r>
              <a:rPr lang="en-US" altLang="zh-CN" sz="2000" dirty="0">
                <a:solidFill>
                  <a:srgbClr val="008000"/>
                </a:solidFill>
                <a:latin typeface="Times New Roman" pitchFamily="18" charset="0"/>
              </a:rPr>
              <a:t>M1</a:t>
            </a:r>
            <a:r>
              <a:rPr lang="zh-CN" altLang="en-US" sz="2000" dirty="0">
                <a:solidFill>
                  <a:srgbClr val="008000"/>
                </a:solidFill>
                <a:latin typeface="Times New Roman" pitchFamily="18" charset="0"/>
              </a:rPr>
              <a:t>分解成：</a:t>
            </a:r>
          </a:p>
          <a:p>
            <a:pPr eaLnBrk="1" hangingPunct="1">
              <a:buFont typeface="Wingdings" pitchFamily="2" charset="2"/>
              <a:buNone/>
            </a:pPr>
            <a:r>
              <a:rPr lang="zh-CN" altLang="en-US" sz="2000" dirty="0">
                <a:latin typeface="Times New Roman" pitchFamily="18" charset="0"/>
              </a:rPr>
              <a:t>          </a:t>
            </a:r>
            <a:r>
              <a:rPr lang="en-US" altLang="zh-CN" sz="2000" dirty="0">
                <a:latin typeface="Times New Roman" pitchFamily="18" charset="0"/>
              </a:rPr>
              <a:t>STUDIO</a:t>
            </a:r>
            <a:r>
              <a:rPr lang="zh-CN" altLang="en-US" sz="2000" dirty="0">
                <a:latin typeface="Times New Roman" pitchFamily="18" charset="0"/>
              </a:rPr>
              <a:t>（</a:t>
            </a:r>
            <a:r>
              <a:rPr lang="en-US" altLang="zh-CN" sz="2000" u="sng" dirty="0">
                <a:solidFill>
                  <a:srgbClr val="0000FF"/>
                </a:solidFill>
                <a:latin typeface="Times New Roman" pitchFamily="18" charset="0"/>
              </a:rPr>
              <a:t>studio</a:t>
            </a:r>
            <a:r>
              <a:rPr lang="en-US" altLang="zh-CN" sz="2000" dirty="0">
                <a:latin typeface="Times New Roman" pitchFamily="18" charset="0"/>
              </a:rPr>
              <a:t>, studio-add, studio-class</a:t>
            </a:r>
            <a:r>
              <a:rPr lang="zh-CN" altLang="en-US" sz="2000" dirty="0">
                <a:latin typeface="Times New Roman" pitchFamily="18" charset="0"/>
              </a:rPr>
              <a:t>）∈</a:t>
            </a:r>
            <a:r>
              <a:rPr lang="en-US" altLang="zh-CN" sz="2000" dirty="0">
                <a:latin typeface="Times New Roman" pitchFamily="18" charset="0"/>
              </a:rPr>
              <a:t>BCNF</a:t>
            </a:r>
          </a:p>
          <a:p>
            <a:pPr eaLnBrk="1" hangingPunct="1">
              <a:buFont typeface="Wingdings" pitchFamily="2" charset="2"/>
              <a:buNone/>
            </a:pPr>
            <a:r>
              <a:rPr lang="en-US" altLang="zh-CN" sz="2000" dirty="0">
                <a:latin typeface="Times New Roman" pitchFamily="18" charset="0"/>
              </a:rPr>
              <a:t>          M2</a:t>
            </a:r>
            <a:r>
              <a:rPr lang="zh-CN" altLang="en-US" sz="2000" dirty="0">
                <a:latin typeface="Times New Roman" pitchFamily="18" charset="0"/>
              </a:rPr>
              <a:t>（</a:t>
            </a:r>
            <a:r>
              <a:rPr lang="en-US" altLang="zh-CN" sz="2000" u="sng" dirty="0">
                <a:latin typeface="Times New Roman" pitchFamily="18" charset="0"/>
              </a:rPr>
              <a:t>title, year</a:t>
            </a:r>
            <a:r>
              <a:rPr lang="en-US" altLang="zh-CN" sz="2000" dirty="0">
                <a:latin typeface="Times New Roman" pitchFamily="18" charset="0"/>
              </a:rPr>
              <a:t>, length, color, </a:t>
            </a:r>
            <a:r>
              <a:rPr lang="en-US" altLang="zh-CN" sz="2000" u="sng" dirty="0">
                <a:latin typeface="Times New Roman" pitchFamily="18" charset="0"/>
              </a:rPr>
              <a:t>star</a:t>
            </a:r>
            <a:r>
              <a:rPr lang="en-US" altLang="zh-CN" sz="2000" dirty="0">
                <a:latin typeface="Times New Roman" pitchFamily="18" charset="0"/>
              </a:rPr>
              <a:t>, </a:t>
            </a:r>
            <a:r>
              <a:rPr lang="en-US" altLang="zh-CN" sz="2000" dirty="0">
                <a:solidFill>
                  <a:srgbClr val="0000FF"/>
                </a:solidFill>
                <a:latin typeface="Times New Roman" pitchFamily="18" charset="0"/>
              </a:rPr>
              <a:t>studio</a:t>
            </a:r>
            <a:r>
              <a:rPr lang="zh-CN" altLang="en-US" sz="2000" dirty="0">
                <a:latin typeface="Times New Roman" pitchFamily="18" charset="0"/>
              </a:rPr>
              <a:t>）</a:t>
            </a:r>
          </a:p>
          <a:p>
            <a:pPr eaLnBrk="1" hangingPunct="1">
              <a:buFont typeface="Wingdings" pitchFamily="2" charset="2"/>
              <a:buNone/>
            </a:pPr>
            <a:r>
              <a:rPr lang="zh-CN" altLang="en-US" sz="2000" dirty="0">
                <a:latin typeface="Times New Roman" pitchFamily="18" charset="0"/>
              </a:rPr>
              <a:t>          因</a:t>
            </a:r>
            <a:r>
              <a:rPr lang="en-US" altLang="zh-CN" sz="2000" dirty="0">
                <a:latin typeface="Times New Roman" pitchFamily="18" charset="0"/>
              </a:rPr>
              <a:t>M2</a:t>
            </a:r>
            <a:r>
              <a:rPr lang="zh-CN" altLang="en-US" sz="2000" dirty="0">
                <a:latin typeface="Times New Roman" pitchFamily="18" charset="0"/>
              </a:rPr>
              <a:t>的</a:t>
            </a:r>
            <a:r>
              <a:rPr lang="en-US" altLang="zh-CN" sz="2000" dirty="0">
                <a:latin typeface="Times New Roman" pitchFamily="18" charset="0"/>
              </a:rPr>
              <a:t>Key</a:t>
            </a:r>
            <a:r>
              <a:rPr lang="zh-CN" altLang="en-US" sz="2000" dirty="0">
                <a:latin typeface="Times New Roman" pitchFamily="18" charset="0"/>
              </a:rPr>
              <a:t>未变，且式</a:t>
            </a:r>
            <a:r>
              <a:rPr lang="en-US" altLang="zh-CN" sz="2000" dirty="0">
                <a:latin typeface="Times New Roman" pitchFamily="18" charset="0"/>
              </a:rPr>
              <a:t>(3)</a:t>
            </a:r>
            <a:r>
              <a:rPr lang="zh-CN" altLang="en-US" sz="2000" dirty="0">
                <a:latin typeface="Times New Roman" pitchFamily="18" charset="0"/>
              </a:rPr>
              <a:t>仍成立，故</a:t>
            </a:r>
            <a:r>
              <a:rPr lang="en-US" altLang="zh-CN" sz="2000" dirty="0">
                <a:latin typeface="Times New Roman" pitchFamily="18" charset="0"/>
              </a:rPr>
              <a:t>M2∈BCNF</a:t>
            </a:r>
            <a:r>
              <a:rPr lang="zh-CN" altLang="en-US" sz="2000" dirty="0">
                <a:latin typeface="Times New Roman" pitchFamily="18" charset="0"/>
              </a:rPr>
              <a:t>。</a:t>
            </a:r>
          </a:p>
          <a:p>
            <a:pPr eaLnBrk="1" hangingPunct="1"/>
            <a:r>
              <a:rPr lang="zh-CN" altLang="en-US" sz="2000" dirty="0">
                <a:solidFill>
                  <a:srgbClr val="008000"/>
                </a:solidFill>
                <a:latin typeface="Times New Roman" pitchFamily="18" charset="0"/>
              </a:rPr>
              <a:t>对式</a:t>
            </a:r>
            <a:r>
              <a:rPr lang="en-US" altLang="zh-CN" sz="2000" dirty="0">
                <a:solidFill>
                  <a:srgbClr val="008000"/>
                </a:solidFill>
                <a:latin typeface="Times New Roman" pitchFamily="18" charset="0"/>
              </a:rPr>
              <a:t>(3)【</a:t>
            </a:r>
            <a:r>
              <a:rPr lang="en-US" altLang="zh-CN" sz="2000" dirty="0">
                <a:solidFill>
                  <a:srgbClr val="0000FF"/>
                </a:solidFill>
                <a:latin typeface="Times New Roman" pitchFamily="18" charset="0"/>
              </a:rPr>
              <a:t> title, year </a:t>
            </a:r>
            <a:r>
              <a:rPr lang="en-US" altLang="zh-CN" sz="2000" dirty="0">
                <a:latin typeface="Times New Roman" pitchFamily="18" charset="0"/>
              </a:rPr>
              <a:t>→</a:t>
            </a:r>
            <a:r>
              <a:rPr lang="en-US" altLang="zh-CN" sz="2000" dirty="0">
                <a:latin typeface="Times New Roman" pitchFamily="18" charset="0"/>
                <a:sym typeface="Wingdings" pitchFamily="2" charset="2"/>
              </a:rPr>
              <a:t> </a:t>
            </a:r>
            <a:r>
              <a:rPr lang="en-US" altLang="zh-CN" sz="2000" dirty="0">
                <a:latin typeface="Times New Roman" pitchFamily="18" charset="0"/>
              </a:rPr>
              <a:t>length, color, studio </a:t>
            </a:r>
            <a:r>
              <a:rPr lang="en-US" altLang="zh-CN" sz="2000" dirty="0">
                <a:solidFill>
                  <a:srgbClr val="008000"/>
                </a:solidFill>
                <a:latin typeface="Times New Roman" pitchFamily="18" charset="0"/>
              </a:rPr>
              <a:t>】</a:t>
            </a:r>
            <a:r>
              <a:rPr lang="zh-CN" altLang="en-US" sz="2000" dirty="0">
                <a:solidFill>
                  <a:srgbClr val="008000"/>
                </a:solidFill>
                <a:latin typeface="Times New Roman" pitchFamily="18" charset="0"/>
              </a:rPr>
              <a:t>，将</a:t>
            </a:r>
            <a:r>
              <a:rPr lang="en-US" altLang="zh-CN" sz="2000" dirty="0">
                <a:solidFill>
                  <a:srgbClr val="008000"/>
                </a:solidFill>
                <a:latin typeface="Times New Roman" pitchFamily="18" charset="0"/>
              </a:rPr>
              <a:t>M2</a:t>
            </a:r>
            <a:r>
              <a:rPr lang="zh-CN" altLang="en-US" sz="2000" dirty="0">
                <a:solidFill>
                  <a:srgbClr val="008000"/>
                </a:solidFill>
                <a:latin typeface="Times New Roman" pitchFamily="18" charset="0"/>
              </a:rPr>
              <a:t>分解成：</a:t>
            </a:r>
          </a:p>
          <a:p>
            <a:pPr eaLnBrk="1" hangingPunct="1">
              <a:buFont typeface="Wingdings" pitchFamily="2" charset="2"/>
              <a:buNone/>
            </a:pPr>
            <a:r>
              <a:rPr lang="zh-CN" altLang="en-US" sz="2000" dirty="0">
                <a:latin typeface="Times New Roman" pitchFamily="18" charset="0"/>
              </a:rPr>
              <a:t>           </a:t>
            </a:r>
            <a:r>
              <a:rPr lang="en-US" altLang="zh-CN" sz="2000" dirty="0">
                <a:latin typeface="Times New Roman" pitchFamily="18" charset="0"/>
              </a:rPr>
              <a:t>MOVIE</a:t>
            </a:r>
            <a:r>
              <a:rPr lang="zh-CN" altLang="en-US" sz="2000" dirty="0">
                <a:latin typeface="Times New Roman" pitchFamily="18" charset="0"/>
              </a:rPr>
              <a:t>（</a:t>
            </a:r>
            <a:r>
              <a:rPr lang="en-US" altLang="zh-CN" sz="2000" u="sng" dirty="0">
                <a:solidFill>
                  <a:srgbClr val="0000FF"/>
                </a:solidFill>
                <a:latin typeface="Times New Roman" pitchFamily="18" charset="0"/>
              </a:rPr>
              <a:t>title, year</a:t>
            </a:r>
            <a:r>
              <a:rPr lang="en-US" altLang="zh-CN" sz="2000" dirty="0">
                <a:latin typeface="Times New Roman" pitchFamily="18" charset="0"/>
              </a:rPr>
              <a:t>, length, color, studio</a:t>
            </a:r>
            <a:r>
              <a:rPr lang="zh-CN" altLang="en-US" sz="2000" dirty="0">
                <a:latin typeface="Times New Roman" pitchFamily="18" charset="0"/>
              </a:rPr>
              <a:t>）∈</a:t>
            </a:r>
            <a:r>
              <a:rPr lang="en-US" altLang="zh-CN" sz="2000" dirty="0">
                <a:latin typeface="Times New Roman" pitchFamily="18" charset="0"/>
              </a:rPr>
              <a:t>BCNF</a:t>
            </a:r>
          </a:p>
          <a:p>
            <a:pPr eaLnBrk="1" hangingPunct="1">
              <a:buFont typeface="Wingdings" pitchFamily="2" charset="2"/>
              <a:buNone/>
            </a:pPr>
            <a:r>
              <a:rPr lang="en-US" altLang="zh-CN" sz="2000" dirty="0">
                <a:latin typeface="Times New Roman" pitchFamily="18" charset="0"/>
              </a:rPr>
              <a:t>           STARS-IN</a:t>
            </a:r>
            <a:r>
              <a:rPr lang="zh-CN" altLang="en-US" sz="2000" dirty="0">
                <a:latin typeface="Times New Roman" pitchFamily="18" charset="0"/>
              </a:rPr>
              <a:t>（</a:t>
            </a:r>
            <a:r>
              <a:rPr lang="en-US" altLang="zh-CN" sz="2000" u="sng" dirty="0">
                <a:solidFill>
                  <a:srgbClr val="0000FF"/>
                </a:solidFill>
                <a:latin typeface="Times New Roman" pitchFamily="18" charset="0"/>
              </a:rPr>
              <a:t>title, year</a:t>
            </a:r>
            <a:r>
              <a:rPr lang="en-US" altLang="zh-CN" sz="2000" dirty="0">
                <a:latin typeface="Times New Roman" pitchFamily="18" charset="0"/>
              </a:rPr>
              <a:t>, </a:t>
            </a:r>
            <a:r>
              <a:rPr lang="en-US" altLang="zh-CN" sz="2000" u="sng" dirty="0">
                <a:latin typeface="Times New Roman" pitchFamily="18" charset="0"/>
              </a:rPr>
              <a:t>star</a:t>
            </a:r>
            <a:r>
              <a:rPr lang="zh-CN" altLang="en-US" sz="2000" dirty="0">
                <a:latin typeface="Times New Roman" pitchFamily="18" charset="0"/>
              </a:rPr>
              <a:t>）∈</a:t>
            </a:r>
            <a:r>
              <a:rPr lang="en-US" altLang="zh-CN" sz="2000" dirty="0">
                <a:latin typeface="Times New Roman" pitchFamily="18" charset="0"/>
              </a:rPr>
              <a:t>BCNF</a:t>
            </a:r>
            <a:r>
              <a:rPr lang="zh-CN" altLang="en-US" sz="2000" dirty="0">
                <a:latin typeface="Times New Roman" pitchFamily="18" charset="0"/>
              </a:rPr>
              <a:t> </a:t>
            </a:r>
            <a:r>
              <a:rPr lang="en-US" altLang="zh-CN" sz="2000" dirty="0">
                <a:latin typeface="Times New Roman" pitchFamily="18" charset="0"/>
              </a:rPr>
              <a:t>——</a:t>
            </a:r>
            <a:r>
              <a:rPr lang="zh-CN" altLang="en-US" sz="2000" dirty="0">
                <a:latin typeface="Times New Roman" pitchFamily="18" charset="0"/>
              </a:rPr>
              <a:t>全键关系模式。</a:t>
            </a:r>
          </a:p>
          <a:p>
            <a:pPr eaLnBrk="1" hangingPunct="1">
              <a:spcBef>
                <a:spcPts val="600"/>
              </a:spcBef>
              <a:buFont typeface="Wingdings" pitchFamily="2" charset="2"/>
              <a:buNone/>
            </a:pPr>
            <a:r>
              <a:rPr lang="zh-CN" altLang="en-US" sz="2000" dirty="0">
                <a:solidFill>
                  <a:srgbClr val="0000FF"/>
                </a:solidFill>
                <a:latin typeface="Times New Roman" pitchFamily="18" charset="0"/>
              </a:rPr>
              <a:t>故将</a:t>
            </a:r>
            <a:r>
              <a:rPr lang="en-US" altLang="zh-CN" sz="2000" dirty="0">
                <a:solidFill>
                  <a:srgbClr val="0000FF"/>
                </a:solidFill>
                <a:latin typeface="Times New Roman" pitchFamily="18" charset="0"/>
              </a:rPr>
              <a:t>M</a:t>
            </a:r>
            <a:r>
              <a:rPr lang="zh-CN" altLang="en-US" sz="2000" dirty="0">
                <a:solidFill>
                  <a:srgbClr val="0000FF"/>
                </a:solidFill>
                <a:latin typeface="Times New Roman" pitchFamily="18" charset="0"/>
              </a:rPr>
              <a:t>规范化成</a:t>
            </a:r>
            <a:r>
              <a:rPr lang="en-US" altLang="zh-CN" sz="2000" dirty="0">
                <a:solidFill>
                  <a:srgbClr val="0000FF"/>
                </a:solidFill>
                <a:latin typeface="Times New Roman" pitchFamily="18" charset="0"/>
              </a:rPr>
              <a:t>BCNF</a:t>
            </a:r>
            <a:r>
              <a:rPr lang="zh-CN" altLang="en-US" sz="2000" dirty="0">
                <a:solidFill>
                  <a:srgbClr val="0000FF"/>
                </a:solidFill>
                <a:latin typeface="Times New Roman" pitchFamily="18" charset="0"/>
              </a:rPr>
              <a:t>的无损分解：</a:t>
            </a:r>
            <a:r>
              <a:rPr lang="en-US" altLang="zh-CN" sz="1800" dirty="0">
                <a:solidFill>
                  <a:srgbClr val="0000FF"/>
                </a:solidFill>
                <a:latin typeface="Times New Roman" pitchFamily="18" charset="0"/>
              </a:rPr>
              <a:t>ρ ={STAR, STUDIO, MOVIE, STARS-IN}</a:t>
            </a:r>
            <a:r>
              <a:rPr lang="zh-CN" altLang="en-US" sz="1800" dirty="0">
                <a:solidFill>
                  <a:schemeClr val="hlink"/>
                </a:solidFill>
                <a:latin typeface="Times New Roman" pitchFamily="18" charset="0"/>
              </a:rPr>
              <a:t> </a:t>
            </a:r>
          </a:p>
        </p:txBody>
      </p:sp>
      <p:sp>
        <p:nvSpPr>
          <p:cNvPr id="48133" name="Line 4"/>
          <p:cNvSpPr>
            <a:spLocks noChangeShapeType="1"/>
          </p:cNvSpPr>
          <p:nvPr/>
        </p:nvSpPr>
        <p:spPr bwMode="auto">
          <a:xfrm>
            <a:off x="6353912" y="3257102"/>
            <a:ext cx="25400" cy="228600"/>
          </a:xfrm>
          <a:prstGeom prst="line">
            <a:avLst/>
          </a:prstGeom>
          <a:noFill/>
          <a:ln w="9525">
            <a:solidFill>
              <a:srgbClr val="000000"/>
            </a:solidFill>
            <a:round/>
            <a:headEnd/>
            <a:tailEnd/>
          </a:ln>
        </p:spPr>
        <p:txBody>
          <a:bodyPr/>
          <a:lstStyle/>
          <a:p>
            <a:endParaRPr lang="zh-CN" altLang="en-US"/>
          </a:p>
        </p:txBody>
      </p:sp>
      <p:sp>
        <p:nvSpPr>
          <p:cNvPr id="48134" name="Line 5"/>
          <p:cNvSpPr>
            <a:spLocks noChangeShapeType="1"/>
          </p:cNvSpPr>
          <p:nvPr/>
        </p:nvSpPr>
        <p:spPr bwMode="auto">
          <a:xfrm>
            <a:off x="5940152" y="4740000"/>
            <a:ext cx="25400" cy="228600"/>
          </a:xfrm>
          <a:prstGeom prst="line">
            <a:avLst/>
          </a:prstGeom>
          <a:noFill/>
          <a:ln w="9525">
            <a:solidFill>
              <a:srgbClr val="000000"/>
            </a:solidFill>
            <a:round/>
            <a:headEnd/>
            <a:tailEnd/>
          </a:ln>
        </p:spPr>
        <p:txBody>
          <a:bodyPr/>
          <a:lstStyle/>
          <a:p>
            <a:endParaRPr lang="zh-CN" altLang="en-US"/>
          </a:p>
        </p:txBody>
      </p:sp>
      <p:grpSp>
        <p:nvGrpSpPr>
          <p:cNvPr id="48135" name="Group 7"/>
          <p:cNvGrpSpPr>
            <a:grpSpLocks/>
          </p:cNvGrpSpPr>
          <p:nvPr/>
        </p:nvGrpSpPr>
        <p:grpSpPr bwMode="auto">
          <a:xfrm>
            <a:off x="6362297" y="476673"/>
            <a:ext cx="2385849" cy="1872208"/>
            <a:chOff x="3849" y="2704"/>
            <a:chExt cx="1678" cy="1270"/>
          </a:xfrm>
        </p:grpSpPr>
        <p:sp>
          <p:nvSpPr>
            <p:cNvPr id="48138" name="Text Box 8"/>
            <p:cNvSpPr txBox="1">
              <a:spLocks noChangeArrowheads="1"/>
            </p:cNvSpPr>
            <p:nvPr/>
          </p:nvSpPr>
          <p:spPr bwMode="auto">
            <a:xfrm>
              <a:off x="3849" y="2704"/>
              <a:ext cx="1678" cy="1270"/>
            </a:xfrm>
            <a:prstGeom prst="rect">
              <a:avLst/>
            </a:prstGeom>
            <a:solidFill>
              <a:srgbClr val="FFFFFF"/>
            </a:solidFill>
            <a:ln w="9525">
              <a:solidFill>
                <a:srgbClr val="000000"/>
              </a:solidFill>
              <a:miter lim="800000"/>
              <a:headEnd/>
              <a:tailEnd/>
            </a:ln>
          </p:spPr>
          <p:txBody>
            <a:bodyPr/>
            <a:lstStyle/>
            <a:p>
              <a:pPr algn="just"/>
              <a:r>
                <a:rPr lang="en-US" altLang="zh-CN" sz="1600" dirty="0">
                  <a:latin typeface="Times New Roman" pitchFamily="18" charset="0"/>
                </a:rPr>
                <a:t>       M </a:t>
              </a:r>
            </a:p>
            <a:p>
              <a:pPr algn="just"/>
              <a:endParaRPr lang="en-US" altLang="zh-CN" sz="1600" dirty="0">
                <a:latin typeface="Times New Roman" pitchFamily="18" charset="0"/>
              </a:endParaRPr>
            </a:p>
            <a:p>
              <a:pPr algn="just"/>
              <a:r>
                <a:rPr lang="en-US" altLang="zh-CN" sz="1600" dirty="0">
                  <a:latin typeface="Times New Roman" pitchFamily="18" charset="0"/>
                </a:rPr>
                <a:t>STAR   M1</a:t>
              </a:r>
            </a:p>
            <a:p>
              <a:pPr algn="just"/>
              <a:endParaRPr lang="en-US" altLang="zh-CN" sz="1600" dirty="0">
                <a:latin typeface="Times New Roman" pitchFamily="18" charset="0"/>
              </a:endParaRPr>
            </a:p>
            <a:p>
              <a:pPr algn="just"/>
              <a:r>
                <a:rPr lang="en-US" altLang="zh-CN" sz="1600" dirty="0">
                  <a:latin typeface="Times New Roman" pitchFamily="18" charset="0"/>
                </a:rPr>
                <a:t>   STUDIO   M2</a:t>
              </a:r>
            </a:p>
            <a:p>
              <a:pPr algn="just"/>
              <a:endParaRPr lang="en-US" altLang="zh-CN" sz="1600" dirty="0">
                <a:latin typeface="Times New Roman" pitchFamily="18" charset="0"/>
              </a:endParaRPr>
            </a:p>
            <a:p>
              <a:pPr algn="just"/>
              <a:r>
                <a:rPr lang="en-US" altLang="zh-CN" sz="1600" dirty="0">
                  <a:latin typeface="Times New Roman" pitchFamily="18" charset="0"/>
                </a:rPr>
                <a:t>        MOVIE    STARS-IN</a:t>
              </a:r>
              <a:endParaRPr lang="en-US" altLang="zh-CN" sz="1600" u="sng" dirty="0">
                <a:latin typeface="Tahoma" pitchFamily="34" charset="0"/>
              </a:endParaRPr>
            </a:p>
          </p:txBody>
        </p:sp>
        <p:sp>
          <p:nvSpPr>
            <p:cNvPr id="48141" name="Line 11"/>
            <p:cNvSpPr>
              <a:spLocks noChangeShapeType="1"/>
            </p:cNvSpPr>
            <p:nvPr/>
          </p:nvSpPr>
          <p:spPr bwMode="auto">
            <a:xfrm flipH="1">
              <a:off x="4264" y="3213"/>
              <a:ext cx="159" cy="143"/>
            </a:xfrm>
            <a:prstGeom prst="line">
              <a:avLst/>
            </a:prstGeom>
            <a:noFill/>
            <a:ln w="9525">
              <a:solidFill>
                <a:schemeClr val="tx1"/>
              </a:solidFill>
              <a:round/>
              <a:headEnd/>
              <a:tailEnd/>
            </a:ln>
          </p:spPr>
          <p:txBody>
            <a:bodyPr/>
            <a:lstStyle/>
            <a:p>
              <a:endParaRPr lang="zh-CN" altLang="en-US"/>
            </a:p>
          </p:txBody>
        </p:sp>
        <p:sp>
          <p:nvSpPr>
            <p:cNvPr id="48142" name="Line 12"/>
            <p:cNvSpPr>
              <a:spLocks noChangeShapeType="1"/>
            </p:cNvSpPr>
            <p:nvPr/>
          </p:nvSpPr>
          <p:spPr bwMode="auto">
            <a:xfrm>
              <a:off x="4423" y="3213"/>
              <a:ext cx="181" cy="143"/>
            </a:xfrm>
            <a:prstGeom prst="line">
              <a:avLst/>
            </a:prstGeom>
            <a:noFill/>
            <a:ln w="9525">
              <a:solidFill>
                <a:schemeClr val="tx1"/>
              </a:solidFill>
              <a:round/>
              <a:headEnd/>
              <a:tailEnd/>
            </a:ln>
          </p:spPr>
          <p:txBody>
            <a:bodyPr/>
            <a:lstStyle/>
            <a:p>
              <a:endParaRPr lang="zh-CN" altLang="en-US"/>
            </a:p>
          </p:txBody>
        </p:sp>
        <p:sp>
          <p:nvSpPr>
            <p:cNvPr id="48145" name="Text Box 15"/>
            <p:cNvSpPr txBox="1">
              <a:spLocks noChangeArrowheads="1"/>
            </p:cNvSpPr>
            <p:nvPr/>
          </p:nvSpPr>
          <p:spPr bwMode="auto">
            <a:xfrm>
              <a:off x="4688" y="2734"/>
              <a:ext cx="727" cy="208"/>
            </a:xfrm>
            <a:prstGeom prst="rect">
              <a:avLst/>
            </a:prstGeom>
            <a:noFill/>
            <a:ln w="9525">
              <a:noFill/>
              <a:miter lim="800000"/>
              <a:headEnd/>
              <a:tailEnd/>
            </a:ln>
          </p:spPr>
          <p:txBody>
            <a:bodyPr/>
            <a:lstStyle/>
            <a:p>
              <a:pPr algn="r"/>
              <a:r>
                <a:rPr lang="zh-CN" altLang="en-US" sz="2000" dirty="0">
                  <a:latin typeface="Times New Roman" pitchFamily="18" charset="0"/>
                  <a:ea typeface="楷体_GB2312" pitchFamily="49" charset="-122"/>
                </a:rPr>
                <a:t>分解树</a:t>
              </a:r>
              <a:endParaRPr lang="zh-CN" altLang="en-US" sz="2000" u="sng" dirty="0">
                <a:latin typeface="Tahoma" pitchFamily="34" charset="0"/>
              </a:endParaRPr>
            </a:p>
          </p:txBody>
        </p:sp>
      </p:grpSp>
      <p:sp>
        <p:nvSpPr>
          <p:cNvPr id="18" name="灯片编号占位符 5"/>
          <p:cNvSpPr>
            <a:spLocks noGrp="1"/>
          </p:cNvSpPr>
          <p:nvPr>
            <p:ph type="sldNum" sz="quarter" idx="12"/>
          </p:nvPr>
        </p:nvSpPr>
        <p:spPr>
          <a:xfrm>
            <a:off x="8172400" y="6597352"/>
            <a:ext cx="514400" cy="247088"/>
          </a:xfrm>
          <a:noFill/>
        </p:spPr>
        <p:txBody>
          <a:bodyPr/>
          <a:lstStyle/>
          <a:p>
            <a:fld id="{AA8458D9-28F7-49BC-A944-4B76B85A9DAF}" type="slidenum">
              <a:rPr lang="en-US" altLang="zh-CN" smtClean="0"/>
              <a:pPr/>
              <a:t>42</a:t>
            </a:fld>
            <a:endParaRPr lang="en-US" altLang="zh-CN"/>
          </a:p>
        </p:txBody>
      </p:sp>
      <p:sp>
        <p:nvSpPr>
          <p:cNvPr id="19" name="页脚占位符 4"/>
          <p:cNvSpPr>
            <a:spLocks noGrp="1"/>
          </p:cNvSpPr>
          <p:nvPr>
            <p:ph type="ftr" sz="quarter" idx="11"/>
          </p:nvPr>
        </p:nvSpPr>
        <p:spPr>
          <a:xfrm>
            <a:off x="755576" y="6597352"/>
            <a:ext cx="3744416" cy="247088"/>
          </a:xfrm>
          <a:noFill/>
        </p:spPr>
        <p:txBody>
          <a:bodyPr/>
          <a:lstStyle/>
          <a:p>
            <a:r>
              <a:rPr lang="en-US" altLang="zh-CN" dirty="0"/>
              <a:t>《</a:t>
            </a:r>
            <a:r>
              <a:rPr lang="zh-CN" altLang="en-US" dirty="0"/>
              <a:t>数据库系统原理</a:t>
            </a:r>
            <a:r>
              <a:rPr lang="en-US" altLang="zh-CN" dirty="0"/>
              <a:t>》</a:t>
            </a:r>
            <a:r>
              <a:rPr lang="zh-CN" altLang="en-US" dirty="0"/>
              <a:t>第</a:t>
            </a:r>
            <a:r>
              <a:rPr lang="en-US" altLang="zh-CN" dirty="0"/>
              <a:t>10</a:t>
            </a:r>
            <a:r>
              <a:rPr lang="zh-CN" altLang="en-US" dirty="0"/>
              <a:t>章</a:t>
            </a:r>
            <a:r>
              <a:rPr lang="en-US" altLang="zh-CN" dirty="0"/>
              <a:t>—</a:t>
            </a:r>
            <a:r>
              <a:rPr lang="zh-CN" altLang="en-US" dirty="0"/>
              <a:t>数据依赖与关系模式的规范化</a:t>
            </a:r>
            <a:endParaRPr lang="en-US" altLang="zh-CN" dirty="0"/>
          </a:p>
        </p:txBody>
      </p:sp>
      <p:sp>
        <p:nvSpPr>
          <p:cNvPr id="20" name="日期占位符 3"/>
          <p:cNvSpPr>
            <a:spLocks noGrp="1"/>
          </p:cNvSpPr>
          <p:nvPr>
            <p:ph type="dt" sz="quarter" idx="10"/>
          </p:nvPr>
        </p:nvSpPr>
        <p:spPr>
          <a:xfrm>
            <a:off x="4633275" y="6597352"/>
            <a:ext cx="3312368" cy="247088"/>
          </a:xfrm>
          <a:noFill/>
        </p:spPr>
        <p:txBody>
          <a:bodyPr/>
          <a:lstStyle/>
          <a:p>
            <a:r>
              <a:rPr lang="en-US" altLang="zh-CN" dirty="0"/>
              <a:t>Copyright © by </a:t>
            </a:r>
            <a:r>
              <a:rPr lang="zh-CN" altLang="en-US" dirty="0"/>
              <a:t>许卓明</a:t>
            </a:r>
            <a:r>
              <a:rPr lang="en-US" altLang="zh-CN" dirty="0"/>
              <a:t>, </a:t>
            </a:r>
            <a:r>
              <a:rPr lang="zh-CN" altLang="en-US" dirty="0"/>
              <a:t>河海大学</a:t>
            </a:r>
            <a:r>
              <a:rPr lang="en-US" altLang="zh-CN" dirty="0"/>
              <a:t>. All rights reserved.</a:t>
            </a:r>
          </a:p>
        </p:txBody>
      </p:sp>
      <p:sp>
        <p:nvSpPr>
          <p:cNvPr id="2" name="标题 1"/>
          <p:cNvSpPr>
            <a:spLocks noGrp="1"/>
          </p:cNvSpPr>
          <p:nvPr>
            <p:ph type="title"/>
          </p:nvPr>
        </p:nvSpPr>
        <p:spPr>
          <a:xfrm>
            <a:off x="755576" y="277813"/>
            <a:ext cx="4053126" cy="919162"/>
          </a:xfrm>
        </p:spPr>
        <p:txBody>
          <a:bodyPr/>
          <a:lstStyle/>
          <a:p>
            <a:r>
              <a:rPr lang="en-US" altLang="zh-CN" sz="4400" dirty="0"/>
              <a:t>10.2.2  </a:t>
            </a:r>
            <a:r>
              <a:rPr lang="zh-CN" altLang="en-US" sz="4400" dirty="0"/>
              <a:t>范式</a:t>
            </a:r>
            <a:endParaRPr lang="zh-CN" altLang="en-US" dirty="0"/>
          </a:p>
        </p:txBody>
      </p:sp>
      <p:pic>
        <p:nvPicPr>
          <p:cNvPr id="3" name="图片 2"/>
          <p:cNvPicPr>
            <a:picLocks noChangeAspect="1"/>
          </p:cNvPicPr>
          <p:nvPr/>
        </p:nvPicPr>
        <p:blipFill>
          <a:blip r:embed="rId3"/>
          <a:stretch>
            <a:fillRect/>
          </a:stretch>
        </p:blipFill>
        <p:spPr>
          <a:xfrm>
            <a:off x="3851920" y="484506"/>
            <a:ext cx="2447954" cy="684814"/>
          </a:xfrm>
          <a:prstGeom prst="rect">
            <a:avLst/>
          </a:prstGeom>
          <a:ln>
            <a:solidFill>
              <a:schemeClr val="accent2"/>
            </a:solidFill>
          </a:ln>
        </p:spPr>
      </p:pic>
      <p:sp>
        <p:nvSpPr>
          <p:cNvPr id="21" name="Line 11"/>
          <p:cNvSpPr>
            <a:spLocks noChangeShapeType="1"/>
          </p:cNvSpPr>
          <p:nvPr/>
        </p:nvSpPr>
        <p:spPr bwMode="auto">
          <a:xfrm flipH="1">
            <a:off x="7333956" y="1761705"/>
            <a:ext cx="252413" cy="227013"/>
          </a:xfrm>
          <a:prstGeom prst="line">
            <a:avLst/>
          </a:prstGeom>
          <a:noFill/>
          <a:ln w="9525">
            <a:solidFill>
              <a:schemeClr val="tx1"/>
            </a:solidFill>
            <a:round/>
            <a:headEnd/>
            <a:tailEnd/>
          </a:ln>
        </p:spPr>
        <p:txBody>
          <a:bodyPr/>
          <a:lstStyle/>
          <a:p>
            <a:endParaRPr lang="zh-CN" altLang="en-US"/>
          </a:p>
        </p:txBody>
      </p:sp>
      <p:sp>
        <p:nvSpPr>
          <p:cNvPr id="22" name="Line 12"/>
          <p:cNvSpPr>
            <a:spLocks noChangeShapeType="1"/>
          </p:cNvSpPr>
          <p:nvPr/>
        </p:nvSpPr>
        <p:spPr bwMode="auto">
          <a:xfrm>
            <a:off x="7586368" y="1761705"/>
            <a:ext cx="287338" cy="227013"/>
          </a:xfrm>
          <a:prstGeom prst="line">
            <a:avLst/>
          </a:prstGeom>
          <a:noFill/>
          <a:ln w="9525">
            <a:solidFill>
              <a:schemeClr val="tx1"/>
            </a:solidFill>
            <a:round/>
            <a:headEnd/>
            <a:tailEnd/>
          </a:ln>
        </p:spPr>
        <p:txBody>
          <a:bodyPr/>
          <a:lstStyle/>
          <a:p>
            <a:endParaRPr lang="zh-CN" altLang="en-US"/>
          </a:p>
        </p:txBody>
      </p:sp>
      <p:sp>
        <p:nvSpPr>
          <p:cNvPr id="23" name="Line 11"/>
          <p:cNvSpPr>
            <a:spLocks noChangeShapeType="1"/>
          </p:cNvSpPr>
          <p:nvPr/>
        </p:nvSpPr>
        <p:spPr bwMode="auto">
          <a:xfrm flipH="1">
            <a:off x="6613876" y="782870"/>
            <a:ext cx="252413" cy="227013"/>
          </a:xfrm>
          <a:prstGeom prst="line">
            <a:avLst/>
          </a:prstGeom>
          <a:noFill/>
          <a:ln w="9525">
            <a:solidFill>
              <a:schemeClr val="tx1"/>
            </a:solidFill>
            <a:round/>
            <a:headEnd/>
            <a:tailEnd/>
          </a:ln>
        </p:spPr>
        <p:txBody>
          <a:bodyPr/>
          <a:lstStyle/>
          <a:p>
            <a:endParaRPr lang="zh-CN" altLang="en-US"/>
          </a:p>
        </p:txBody>
      </p:sp>
      <p:sp>
        <p:nvSpPr>
          <p:cNvPr id="24" name="Line 12"/>
          <p:cNvSpPr>
            <a:spLocks noChangeShapeType="1"/>
          </p:cNvSpPr>
          <p:nvPr/>
        </p:nvSpPr>
        <p:spPr bwMode="auto">
          <a:xfrm>
            <a:off x="6866288" y="782870"/>
            <a:ext cx="287338" cy="227013"/>
          </a:xfrm>
          <a:prstGeom prst="line">
            <a:avLst/>
          </a:prstGeom>
          <a:noFill/>
          <a:ln w="9525">
            <a:solidFill>
              <a:schemeClr val="tx1"/>
            </a:solidFill>
            <a:round/>
            <a:headEnd/>
            <a:tailEnd/>
          </a:ln>
        </p:spPr>
        <p:txBody>
          <a:bodyPr/>
          <a:lstStyle/>
          <a:p>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pPr eaLnBrk="1" hangingPunct="1"/>
            <a:r>
              <a:rPr lang="zh-CN" altLang="en-US" sz="3800"/>
              <a:t>关系模式规范化的基本步骤</a:t>
            </a:r>
          </a:p>
        </p:txBody>
      </p:sp>
      <p:sp>
        <p:nvSpPr>
          <p:cNvPr id="49156" name="Rectangle 3"/>
          <p:cNvSpPr>
            <a:spLocks noGrp="1" noChangeArrowheads="1"/>
          </p:cNvSpPr>
          <p:nvPr>
            <p:ph type="body" idx="1"/>
          </p:nvPr>
        </p:nvSpPr>
        <p:spPr>
          <a:xfrm>
            <a:off x="714375" y="1268413"/>
            <a:ext cx="7972425" cy="4464843"/>
          </a:xfrm>
        </p:spPr>
        <p:txBody>
          <a:bodyPr/>
          <a:lstStyle/>
          <a:p>
            <a:pPr eaLnBrk="1" hangingPunct="1"/>
            <a:r>
              <a:rPr lang="zh-CN" altLang="en-US" dirty="0">
                <a:solidFill>
                  <a:schemeClr val="accent2"/>
                </a:solidFill>
              </a:rPr>
              <a:t>函数依赖范畴内，关系模式规范化程度的各种测度（范式）：</a:t>
            </a:r>
          </a:p>
          <a:p>
            <a:pPr eaLnBrk="1" hangingPunct="1">
              <a:buFont typeface="Wingdings" pitchFamily="2" charset="2"/>
              <a:buNone/>
            </a:pPr>
            <a:r>
              <a:rPr lang="zh-CN" altLang="en-US" sz="2800" dirty="0"/>
              <a:t>             </a:t>
            </a:r>
            <a:r>
              <a:rPr lang="en-US" altLang="zh-CN" b="1" dirty="0">
                <a:solidFill>
                  <a:srgbClr val="0000FF"/>
                </a:solidFill>
                <a:latin typeface="Times New Roman" pitchFamily="18" charset="0"/>
              </a:rPr>
              <a:t>1NF</a:t>
            </a:r>
          </a:p>
          <a:p>
            <a:pPr eaLnBrk="1" hangingPunct="1">
              <a:buFont typeface="Wingdings" pitchFamily="2" charset="2"/>
              <a:buNone/>
            </a:pPr>
            <a:r>
              <a:rPr lang="en-US" altLang="zh-CN" dirty="0">
                <a:latin typeface="Times New Roman" pitchFamily="18" charset="0"/>
              </a:rPr>
              <a:t>                   </a:t>
            </a:r>
            <a:r>
              <a:rPr lang="en-US" altLang="zh-CN" b="1" dirty="0">
                <a:latin typeface="Times New Roman" pitchFamily="18" charset="0"/>
              </a:rPr>
              <a:t>↓</a:t>
            </a:r>
            <a:r>
              <a:rPr lang="en-US" altLang="zh-CN" dirty="0">
                <a:latin typeface="Times New Roman" pitchFamily="18" charset="0"/>
              </a:rPr>
              <a:t>  </a:t>
            </a:r>
            <a:r>
              <a:rPr lang="zh-CN" altLang="en-US" dirty="0">
                <a:latin typeface="Times New Roman" pitchFamily="18" charset="0"/>
              </a:rPr>
              <a:t>消除</a:t>
            </a:r>
            <a:r>
              <a:rPr lang="zh-CN" altLang="en-US" u="sng" dirty="0">
                <a:latin typeface="Times New Roman" pitchFamily="18" charset="0"/>
              </a:rPr>
              <a:t>非主属性</a:t>
            </a:r>
            <a:r>
              <a:rPr lang="zh-CN" altLang="en-US" dirty="0">
                <a:latin typeface="Times New Roman" pitchFamily="18" charset="0"/>
              </a:rPr>
              <a:t>对键的</a:t>
            </a:r>
            <a:r>
              <a:rPr lang="zh-CN" altLang="en-US" u="sng" dirty="0">
                <a:latin typeface="Times New Roman" pitchFamily="18" charset="0"/>
              </a:rPr>
              <a:t>部分</a:t>
            </a:r>
            <a:r>
              <a:rPr lang="zh-CN" altLang="en-US" dirty="0">
                <a:latin typeface="Times New Roman" pitchFamily="18" charset="0"/>
              </a:rPr>
              <a:t>函数依赖</a:t>
            </a:r>
          </a:p>
          <a:p>
            <a:pPr eaLnBrk="1" hangingPunct="1">
              <a:buFont typeface="Wingdings" pitchFamily="2" charset="2"/>
              <a:buNone/>
            </a:pPr>
            <a:r>
              <a:rPr lang="zh-CN" altLang="en-US" b="1" dirty="0">
                <a:solidFill>
                  <a:srgbClr val="0000FF"/>
                </a:solidFill>
                <a:latin typeface="Times New Roman" pitchFamily="18" charset="0"/>
              </a:rPr>
              <a:t>		     </a:t>
            </a:r>
            <a:r>
              <a:rPr lang="en-US" altLang="zh-CN" b="1" dirty="0">
                <a:solidFill>
                  <a:srgbClr val="0000FF"/>
                </a:solidFill>
                <a:latin typeface="Times New Roman" pitchFamily="18" charset="0"/>
              </a:rPr>
              <a:t>2NF</a:t>
            </a:r>
          </a:p>
          <a:p>
            <a:pPr eaLnBrk="1" hangingPunct="1">
              <a:buFont typeface="Wingdings" pitchFamily="2" charset="2"/>
              <a:buNone/>
            </a:pPr>
            <a:r>
              <a:rPr lang="en-US" altLang="zh-CN" b="1" dirty="0">
                <a:latin typeface="Times New Roman" pitchFamily="18" charset="0"/>
              </a:rPr>
              <a:t>	               ↓</a:t>
            </a:r>
            <a:r>
              <a:rPr lang="en-US" altLang="zh-CN" dirty="0">
                <a:latin typeface="Times New Roman" pitchFamily="18" charset="0"/>
              </a:rPr>
              <a:t>  </a:t>
            </a:r>
            <a:r>
              <a:rPr lang="zh-CN" altLang="en-US" dirty="0">
                <a:latin typeface="Times New Roman" pitchFamily="18" charset="0"/>
              </a:rPr>
              <a:t>消除</a:t>
            </a:r>
            <a:r>
              <a:rPr lang="zh-CN" altLang="en-US" u="sng" dirty="0">
                <a:latin typeface="Times New Roman" pitchFamily="18" charset="0"/>
              </a:rPr>
              <a:t>非主属性</a:t>
            </a:r>
            <a:r>
              <a:rPr lang="zh-CN" altLang="en-US" dirty="0">
                <a:latin typeface="Times New Roman" pitchFamily="18" charset="0"/>
              </a:rPr>
              <a:t>对键的</a:t>
            </a:r>
            <a:r>
              <a:rPr lang="zh-CN" altLang="en-US" u="sng" dirty="0">
                <a:latin typeface="Times New Roman" pitchFamily="18" charset="0"/>
              </a:rPr>
              <a:t>传递</a:t>
            </a:r>
            <a:r>
              <a:rPr lang="zh-CN" altLang="en-US" dirty="0">
                <a:latin typeface="Times New Roman" pitchFamily="18" charset="0"/>
              </a:rPr>
              <a:t>函数依赖</a:t>
            </a:r>
          </a:p>
          <a:p>
            <a:pPr eaLnBrk="1" hangingPunct="1">
              <a:buFont typeface="Wingdings" pitchFamily="2" charset="2"/>
              <a:buNone/>
            </a:pPr>
            <a:r>
              <a:rPr lang="zh-CN" altLang="en-US" b="1" dirty="0">
                <a:solidFill>
                  <a:srgbClr val="0000FF"/>
                </a:solidFill>
                <a:latin typeface="Times New Roman" pitchFamily="18" charset="0"/>
              </a:rPr>
              <a:t>		     </a:t>
            </a:r>
            <a:r>
              <a:rPr lang="en-US" altLang="zh-CN" b="1" dirty="0">
                <a:solidFill>
                  <a:srgbClr val="0000FF"/>
                </a:solidFill>
                <a:latin typeface="Times New Roman" pitchFamily="18" charset="0"/>
              </a:rPr>
              <a:t>3NF</a:t>
            </a:r>
          </a:p>
          <a:p>
            <a:pPr eaLnBrk="1" hangingPunct="1">
              <a:buFont typeface="Wingdings" pitchFamily="2" charset="2"/>
              <a:buNone/>
            </a:pPr>
            <a:r>
              <a:rPr lang="en-US" altLang="zh-CN" dirty="0">
                <a:latin typeface="Times New Roman" pitchFamily="18" charset="0"/>
              </a:rPr>
              <a:t>                   </a:t>
            </a:r>
            <a:r>
              <a:rPr lang="en-US" altLang="zh-CN" b="1" dirty="0">
                <a:latin typeface="Times New Roman" pitchFamily="18" charset="0"/>
              </a:rPr>
              <a:t>↓</a:t>
            </a:r>
            <a:r>
              <a:rPr lang="en-US" altLang="zh-CN" dirty="0">
                <a:latin typeface="Times New Roman" pitchFamily="18" charset="0"/>
              </a:rPr>
              <a:t>  </a:t>
            </a:r>
            <a:r>
              <a:rPr lang="zh-CN" altLang="en-US" dirty="0">
                <a:latin typeface="Times New Roman" pitchFamily="18" charset="0"/>
              </a:rPr>
              <a:t>消除</a:t>
            </a:r>
            <a:r>
              <a:rPr lang="zh-CN" altLang="en-US" u="sng" dirty="0">
                <a:latin typeface="Times New Roman" pitchFamily="18" charset="0"/>
              </a:rPr>
              <a:t>主属性</a:t>
            </a:r>
            <a:r>
              <a:rPr lang="zh-CN" altLang="en-US" dirty="0">
                <a:latin typeface="Times New Roman" pitchFamily="18" charset="0"/>
              </a:rPr>
              <a:t>对键的</a:t>
            </a:r>
            <a:r>
              <a:rPr lang="zh-CN" altLang="en-US" u="sng" dirty="0">
                <a:latin typeface="Times New Roman" pitchFamily="18" charset="0"/>
              </a:rPr>
              <a:t>部分</a:t>
            </a:r>
            <a:r>
              <a:rPr lang="zh-CN" altLang="en-US" dirty="0">
                <a:latin typeface="Times New Roman" pitchFamily="18" charset="0"/>
              </a:rPr>
              <a:t>和</a:t>
            </a:r>
            <a:r>
              <a:rPr lang="zh-CN" altLang="en-US" u="sng" dirty="0">
                <a:latin typeface="Times New Roman" pitchFamily="18" charset="0"/>
              </a:rPr>
              <a:t>传递</a:t>
            </a:r>
            <a:r>
              <a:rPr lang="zh-CN" altLang="en-US" dirty="0">
                <a:latin typeface="Times New Roman" pitchFamily="18" charset="0"/>
              </a:rPr>
              <a:t>函数依赖</a:t>
            </a:r>
          </a:p>
          <a:p>
            <a:pPr eaLnBrk="1" hangingPunct="1">
              <a:buFont typeface="Wingdings" pitchFamily="2" charset="2"/>
              <a:buNone/>
            </a:pPr>
            <a:r>
              <a:rPr lang="zh-CN" altLang="en-US" dirty="0">
                <a:latin typeface="Times New Roman" pitchFamily="18" charset="0"/>
              </a:rPr>
              <a:t>               </a:t>
            </a:r>
            <a:r>
              <a:rPr lang="en-US" altLang="zh-CN" b="1" dirty="0">
                <a:solidFill>
                  <a:srgbClr val="0000FF"/>
                </a:solidFill>
                <a:latin typeface="Times New Roman" pitchFamily="18" charset="0"/>
              </a:rPr>
              <a:t>BCNF</a:t>
            </a:r>
            <a:r>
              <a:rPr lang="en-US" altLang="zh-CN" dirty="0"/>
              <a:t> </a:t>
            </a:r>
          </a:p>
          <a:p>
            <a:pPr eaLnBrk="1" hangingPunct="1"/>
            <a:endParaRPr lang="en-US" altLang="zh-CN" dirty="0"/>
          </a:p>
        </p:txBody>
      </p:sp>
      <p:sp>
        <p:nvSpPr>
          <p:cNvPr id="7" name="灯片编号占位符 5"/>
          <p:cNvSpPr>
            <a:spLocks noGrp="1"/>
          </p:cNvSpPr>
          <p:nvPr>
            <p:ph type="sldNum" sz="quarter" idx="12"/>
          </p:nvPr>
        </p:nvSpPr>
        <p:spPr>
          <a:xfrm>
            <a:off x="8172400" y="6597352"/>
            <a:ext cx="514400" cy="247088"/>
          </a:xfrm>
          <a:noFill/>
        </p:spPr>
        <p:txBody>
          <a:bodyPr/>
          <a:lstStyle/>
          <a:p>
            <a:fld id="{AA8458D9-28F7-49BC-A944-4B76B85A9DAF}" type="slidenum">
              <a:rPr lang="en-US" altLang="zh-CN" smtClean="0"/>
              <a:pPr/>
              <a:t>43</a:t>
            </a:fld>
            <a:endParaRPr lang="en-US" altLang="zh-CN"/>
          </a:p>
        </p:txBody>
      </p:sp>
      <p:sp>
        <p:nvSpPr>
          <p:cNvPr id="8" name="页脚占位符 4"/>
          <p:cNvSpPr>
            <a:spLocks noGrp="1"/>
          </p:cNvSpPr>
          <p:nvPr>
            <p:ph type="ftr" sz="quarter" idx="11"/>
          </p:nvPr>
        </p:nvSpPr>
        <p:spPr>
          <a:xfrm>
            <a:off x="755576" y="6597352"/>
            <a:ext cx="3744416" cy="247088"/>
          </a:xfrm>
          <a:noFill/>
        </p:spPr>
        <p:txBody>
          <a:bodyPr/>
          <a:lstStyle/>
          <a:p>
            <a:r>
              <a:rPr lang="en-US" altLang="zh-CN"/>
              <a:t>《</a:t>
            </a:r>
            <a:r>
              <a:rPr lang="zh-CN" altLang="en-US"/>
              <a:t>数据库系统原理</a:t>
            </a:r>
            <a:r>
              <a:rPr lang="en-US" altLang="zh-CN"/>
              <a:t>》</a:t>
            </a:r>
            <a:r>
              <a:rPr lang="zh-CN" altLang="en-US"/>
              <a:t>第</a:t>
            </a:r>
            <a:r>
              <a:rPr lang="en-US" altLang="zh-CN"/>
              <a:t>10</a:t>
            </a:r>
            <a:r>
              <a:rPr lang="zh-CN" altLang="en-US"/>
              <a:t>章</a:t>
            </a:r>
            <a:r>
              <a:rPr lang="en-US" altLang="zh-CN"/>
              <a:t>—</a:t>
            </a:r>
            <a:r>
              <a:rPr lang="zh-CN" altLang="en-US"/>
              <a:t>数据依赖与关系模式的规范化</a:t>
            </a:r>
            <a:endParaRPr lang="en-US" altLang="zh-CN" dirty="0"/>
          </a:p>
        </p:txBody>
      </p:sp>
      <p:sp>
        <p:nvSpPr>
          <p:cNvPr id="9" name="日期占位符 3"/>
          <p:cNvSpPr>
            <a:spLocks noGrp="1"/>
          </p:cNvSpPr>
          <p:nvPr>
            <p:ph type="dt" sz="quarter" idx="10"/>
          </p:nvPr>
        </p:nvSpPr>
        <p:spPr>
          <a:xfrm>
            <a:off x="4633275" y="6597352"/>
            <a:ext cx="3312368" cy="247088"/>
          </a:xfrm>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graphicFrame>
        <p:nvGraphicFramePr>
          <p:cNvPr id="10" name="Object 4"/>
          <p:cNvGraphicFramePr>
            <a:graphicFrameLocks noChangeAspect="1"/>
          </p:cNvGraphicFramePr>
          <p:nvPr>
            <p:extLst>
              <p:ext uri="{D42A27DB-BD31-4B8C-83A1-F6EECF244321}">
                <p14:modId xmlns:p14="http://schemas.microsoft.com/office/powerpoint/2010/main" val="713969645"/>
              </p:ext>
            </p:extLst>
          </p:nvPr>
        </p:nvGraphicFramePr>
        <p:xfrm>
          <a:off x="1891456" y="5952827"/>
          <a:ext cx="3976688" cy="411162"/>
        </p:xfrm>
        <a:graphic>
          <a:graphicData uri="http://schemas.openxmlformats.org/presentationml/2006/ole">
            <mc:AlternateContent xmlns:mc="http://schemas.openxmlformats.org/markup-compatibility/2006">
              <mc:Choice xmlns:v="urn:schemas-microsoft-com:vml" Requires="v">
                <p:oleObj spid="_x0000_s6153" name="Equation" r:id="rId4" imgW="2031840" imgH="190440" progId="Equation.DSMT4">
                  <p:embed/>
                </p:oleObj>
              </mc:Choice>
              <mc:Fallback>
                <p:oleObj name="Equation" r:id="rId4" imgW="2031840" imgH="190440" progId="Equation.DSMT4">
                  <p:embed/>
                  <p:pic>
                    <p:nvPicPr>
                      <p:cNvPr id="2050" name="Object 4"/>
                      <p:cNvPicPr>
                        <a:picLocks noChangeAspect="1" noChangeArrowheads="1"/>
                      </p:cNvPicPr>
                      <p:nvPr/>
                    </p:nvPicPr>
                    <p:blipFill>
                      <a:blip r:embed="rId5"/>
                      <a:srcRect/>
                      <a:stretch>
                        <a:fillRect/>
                      </a:stretch>
                    </p:blipFill>
                    <p:spPr bwMode="auto">
                      <a:xfrm>
                        <a:off x="1891456" y="5952827"/>
                        <a:ext cx="3976688" cy="411162"/>
                      </a:xfrm>
                      <a:prstGeom prst="rect">
                        <a:avLst/>
                      </a:prstGeom>
                      <a:noFill/>
                      <a:extLst/>
                    </p:spPr>
                  </p:pic>
                </p:oleObj>
              </mc:Fallback>
            </mc:AlternateContent>
          </a:graphicData>
        </a:graphic>
      </p:graphicFrame>
      <p:sp>
        <p:nvSpPr>
          <p:cNvPr id="2" name="矩形 1"/>
          <p:cNvSpPr/>
          <p:nvPr/>
        </p:nvSpPr>
        <p:spPr>
          <a:xfrm>
            <a:off x="1220917" y="5876396"/>
            <a:ext cx="902811" cy="523220"/>
          </a:xfrm>
          <a:prstGeom prst="rect">
            <a:avLst/>
          </a:prstGeom>
        </p:spPr>
        <p:txBody>
          <a:bodyPr wrap="none">
            <a:spAutoFit/>
          </a:bodyPr>
          <a:lstStyle/>
          <a:p>
            <a:r>
              <a:rPr lang="zh-CN" altLang="en-US" sz="2800" dirty="0"/>
              <a:t>注：</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p:spPr>
        <p:txBody>
          <a:bodyPr/>
          <a:lstStyle/>
          <a:p>
            <a:fld id="{AA8458D9-28F7-49BC-A944-4B76B85A9DAF}" type="slidenum">
              <a:rPr lang="en-US" altLang="zh-CN" smtClean="0"/>
              <a:pPr/>
              <a:t>44</a:t>
            </a:fld>
            <a:endParaRPr lang="en-US" altLang="zh-CN"/>
          </a:p>
        </p:txBody>
      </p:sp>
      <p:sp>
        <p:nvSpPr>
          <p:cNvPr id="6147" name="Rectangle 2"/>
          <p:cNvSpPr>
            <a:spLocks noGrp="1" noChangeArrowheads="1"/>
          </p:cNvSpPr>
          <p:nvPr>
            <p:ph type="title"/>
          </p:nvPr>
        </p:nvSpPr>
        <p:spPr/>
        <p:txBody>
          <a:bodyPr/>
          <a:lstStyle/>
          <a:p>
            <a:pPr eaLnBrk="1" hangingPunct="1"/>
            <a:r>
              <a:rPr lang="zh-CN" altLang="en-US"/>
              <a:t>目录 </a:t>
            </a:r>
            <a:r>
              <a:rPr lang="en-US" altLang="zh-CN"/>
              <a:t>Contents</a:t>
            </a:r>
          </a:p>
        </p:txBody>
      </p:sp>
      <p:sp>
        <p:nvSpPr>
          <p:cNvPr id="6148" name="Rectangle 3"/>
          <p:cNvSpPr>
            <a:spLocks noGrp="1" noChangeArrowheads="1"/>
          </p:cNvSpPr>
          <p:nvPr>
            <p:ph type="body" idx="1"/>
          </p:nvPr>
        </p:nvSpPr>
        <p:spPr>
          <a:xfrm>
            <a:off x="899593" y="1341438"/>
            <a:ext cx="5328591" cy="5183906"/>
          </a:xfrm>
        </p:spPr>
        <p:txBody>
          <a:bodyPr/>
          <a:lstStyle/>
          <a:p>
            <a:pPr eaLnBrk="1" hangingPunct="1"/>
            <a:r>
              <a:rPr lang="en-US" altLang="zh-CN" sz="2800" b="1" dirty="0">
                <a:latin typeface="Times New Roman" pitchFamily="18" charset="0"/>
              </a:rPr>
              <a:t>10.1 </a:t>
            </a:r>
            <a:r>
              <a:rPr lang="zh-CN" altLang="en-US" sz="2800" b="1" dirty="0">
                <a:latin typeface="Times New Roman" pitchFamily="18" charset="0"/>
              </a:rPr>
              <a:t>关系模式规范化概述</a:t>
            </a:r>
          </a:p>
          <a:p>
            <a:pPr eaLnBrk="1" hangingPunct="1"/>
            <a:r>
              <a:rPr lang="en-US" altLang="zh-CN" sz="2800" b="1" dirty="0">
                <a:latin typeface="Times New Roman" pitchFamily="18" charset="0"/>
              </a:rPr>
              <a:t>10.2 </a:t>
            </a:r>
            <a:r>
              <a:rPr lang="zh-CN" altLang="en-US" sz="2800" b="1" dirty="0">
                <a:latin typeface="Times New Roman" pitchFamily="18" charset="0"/>
              </a:rPr>
              <a:t>函数依赖与范式   </a:t>
            </a:r>
          </a:p>
          <a:p>
            <a:pPr eaLnBrk="1" hangingPunct="1"/>
            <a:r>
              <a:rPr lang="en-US" altLang="zh-CN" sz="2800" b="1" dirty="0">
                <a:solidFill>
                  <a:schemeClr val="accent2"/>
                </a:solidFill>
                <a:latin typeface="Times New Roman" pitchFamily="18" charset="0"/>
              </a:rPr>
              <a:t>10.3 </a:t>
            </a:r>
            <a:r>
              <a:rPr lang="zh-CN" altLang="en-US" sz="2800" b="1" dirty="0">
                <a:solidFill>
                  <a:schemeClr val="accent2"/>
                </a:solidFill>
                <a:latin typeface="Times New Roman" pitchFamily="18" charset="0"/>
              </a:rPr>
              <a:t>模式分解理论（简介）</a:t>
            </a:r>
          </a:p>
        </p:txBody>
      </p:sp>
      <p:sp>
        <p:nvSpPr>
          <p:cNvPr id="6150" name="页脚占位符 4"/>
          <p:cNvSpPr>
            <a:spLocks noGrp="1"/>
          </p:cNvSpPr>
          <p:nvPr>
            <p:ph type="ftr" sz="quarter" idx="11"/>
          </p:nvPr>
        </p:nvSpPr>
        <p:spPr>
          <a:noFill/>
        </p:spPr>
        <p:txBody>
          <a:bodyPr/>
          <a:lstStyle/>
          <a:p>
            <a:r>
              <a:rPr lang="en-US" altLang="zh-CN"/>
              <a:t>《</a:t>
            </a:r>
            <a:r>
              <a:rPr lang="zh-CN" altLang="en-US"/>
              <a:t>数据库系统原理</a:t>
            </a:r>
            <a:r>
              <a:rPr lang="en-US" altLang="zh-CN"/>
              <a:t>》</a:t>
            </a:r>
            <a:r>
              <a:rPr lang="zh-CN" altLang="en-US"/>
              <a:t>第</a:t>
            </a:r>
            <a:r>
              <a:rPr lang="en-US" altLang="zh-CN"/>
              <a:t>10</a:t>
            </a:r>
            <a:r>
              <a:rPr lang="zh-CN" altLang="en-US"/>
              <a:t>章</a:t>
            </a:r>
            <a:r>
              <a:rPr lang="en-US" altLang="zh-CN"/>
              <a:t>—</a:t>
            </a:r>
            <a:r>
              <a:rPr lang="zh-CN" altLang="en-US"/>
              <a:t>数据依赖与关系模式的规范化</a:t>
            </a:r>
            <a:endParaRPr lang="en-US" altLang="zh-CN" dirty="0"/>
          </a:p>
        </p:txBody>
      </p:sp>
      <p:sp>
        <p:nvSpPr>
          <p:cNvPr id="6151" name="日期占位符 3"/>
          <p:cNvSpPr>
            <a:spLocks noGrp="1"/>
          </p:cNvSpPr>
          <p:nvPr>
            <p:ph type="dt" sz="quarter" idx="10"/>
          </p:nvPr>
        </p:nvSpPr>
        <p:spPr>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pic>
        <p:nvPicPr>
          <p:cNvPr id="8" name="Picture 8" descr="j0299125"/>
          <p:cNvPicPr>
            <a:picLocks noChangeAspect="1" noChangeArrowheads="1"/>
          </p:cNvPicPr>
          <p:nvPr/>
        </p:nvPicPr>
        <p:blipFill>
          <a:blip r:embed="rId3" cstate="print"/>
          <a:srcRect/>
          <a:stretch>
            <a:fillRect/>
          </a:stretch>
        </p:blipFill>
        <p:spPr bwMode="auto">
          <a:xfrm>
            <a:off x="6156325" y="1844675"/>
            <a:ext cx="2592388" cy="4241800"/>
          </a:xfrm>
          <a:prstGeom prst="rect">
            <a:avLst/>
          </a:prstGeom>
          <a:noFill/>
          <a:ln w="9525">
            <a:noFill/>
            <a:miter lim="800000"/>
            <a:headEnd/>
            <a:tailEnd/>
          </a:ln>
        </p:spPr>
      </p:pic>
    </p:spTree>
    <p:extLst>
      <p:ext uri="{BB962C8B-B14F-4D97-AF65-F5344CB8AC3E}">
        <p14:creationId xmlns:p14="http://schemas.microsoft.com/office/powerpoint/2010/main" val="12360300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pPr eaLnBrk="1" hangingPunct="1"/>
            <a:r>
              <a:rPr lang="en-US" altLang="zh-CN" sz="3800"/>
              <a:t>10.4 </a:t>
            </a:r>
            <a:r>
              <a:rPr lang="zh-CN" altLang="en-US" sz="3800"/>
              <a:t>模式分解理论</a:t>
            </a:r>
          </a:p>
        </p:txBody>
      </p:sp>
      <p:sp>
        <p:nvSpPr>
          <p:cNvPr id="51204" name="Rectangle 3"/>
          <p:cNvSpPr>
            <a:spLocks noGrp="1" noChangeArrowheads="1"/>
          </p:cNvSpPr>
          <p:nvPr>
            <p:ph type="body" idx="1"/>
          </p:nvPr>
        </p:nvSpPr>
        <p:spPr>
          <a:xfrm>
            <a:off x="611561" y="1341016"/>
            <a:ext cx="8075240" cy="5040312"/>
          </a:xfrm>
        </p:spPr>
        <p:txBody>
          <a:bodyPr/>
          <a:lstStyle/>
          <a:p>
            <a:pPr eaLnBrk="1" hangingPunct="1">
              <a:lnSpc>
                <a:spcPct val="120000"/>
              </a:lnSpc>
            </a:pPr>
            <a:r>
              <a:rPr lang="zh-CN" altLang="en-US" dirty="0">
                <a:solidFill>
                  <a:schemeClr val="accent2"/>
                </a:solidFill>
                <a:latin typeface="Times New Roman" pitchFamily="18" charset="0"/>
              </a:rPr>
              <a:t>模式分解理论（仅在函数依赖范畴内讨论）</a:t>
            </a:r>
          </a:p>
          <a:p>
            <a:pPr lvl="1" eaLnBrk="1" hangingPunct="1">
              <a:lnSpc>
                <a:spcPct val="120000"/>
              </a:lnSpc>
            </a:pPr>
            <a:r>
              <a:rPr lang="zh-CN" altLang="en-US" dirty="0">
                <a:solidFill>
                  <a:srgbClr val="0000FF"/>
                </a:solidFill>
                <a:latin typeface="Times New Roman" pitchFamily="18" charset="0"/>
              </a:rPr>
              <a:t> </a:t>
            </a:r>
            <a:r>
              <a:rPr lang="en-US" altLang="zh-CN" dirty="0">
                <a:solidFill>
                  <a:srgbClr val="0000FF"/>
                </a:solidFill>
                <a:latin typeface="Times New Roman" pitchFamily="18" charset="0"/>
              </a:rPr>
              <a:t>[</a:t>
            </a:r>
            <a:r>
              <a:rPr lang="zh-CN" altLang="en-US" dirty="0">
                <a:solidFill>
                  <a:srgbClr val="0000FF"/>
                </a:solidFill>
                <a:latin typeface="Times New Roman" pitchFamily="18" charset="0"/>
              </a:rPr>
              <a:t>定义</a:t>
            </a:r>
            <a:r>
              <a:rPr lang="en-US" altLang="zh-CN" dirty="0">
                <a:solidFill>
                  <a:srgbClr val="0000FF"/>
                </a:solidFill>
                <a:latin typeface="Times New Roman" pitchFamily="18" charset="0"/>
              </a:rPr>
              <a:t>] </a:t>
            </a:r>
            <a:r>
              <a:rPr lang="zh-CN" altLang="en-US" dirty="0">
                <a:solidFill>
                  <a:srgbClr val="0000FF"/>
                </a:solidFill>
                <a:latin typeface="Times New Roman" pitchFamily="18" charset="0"/>
              </a:rPr>
              <a:t>逻辑蕴涵</a:t>
            </a:r>
            <a:r>
              <a:rPr lang="zh-CN" altLang="zh-CN" dirty="0">
                <a:solidFill>
                  <a:srgbClr val="0000FF"/>
                </a:solidFill>
                <a:latin typeface="Times New Roman" pitchFamily="18" charset="0"/>
              </a:rPr>
              <a:t>（</a:t>
            </a:r>
            <a:r>
              <a:rPr lang="en-US" altLang="zh-CN" dirty="0">
                <a:solidFill>
                  <a:srgbClr val="0000FF"/>
                </a:solidFill>
                <a:latin typeface="Times New Roman" pitchFamily="18" charset="0"/>
              </a:rPr>
              <a:t>logical implication</a:t>
            </a:r>
            <a:r>
              <a:rPr lang="zh-CN" altLang="zh-CN" dirty="0">
                <a:solidFill>
                  <a:srgbClr val="0000FF"/>
                </a:solidFill>
                <a:latin typeface="Times New Roman" pitchFamily="18" charset="0"/>
              </a:rPr>
              <a:t>）</a:t>
            </a:r>
            <a:endParaRPr lang="zh-CN" altLang="en-US" dirty="0">
              <a:solidFill>
                <a:srgbClr val="0000FF"/>
              </a:solidFill>
              <a:latin typeface="Times New Roman" pitchFamily="18" charset="0"/>
            </a:endParaRPr>
          </a:p>
          <a:p>
            <a:pPr lvl="2" eaLnBrk="1" hangingPunct="1">
              <a:lnSpc>
                <a:spcPct val="120000"/>
              </a:lnSpc>
            </a:pPr>
            <a:r>
              <a:rPr lang="zh-CN" altLang="en-US" dirty="0">
                <a:latin typeface="Times New Roman" pitchFamily="18" charset="0"/>
              </a:rPr>
              <a:t>设一关系模式</a:t>
            </a:r>
            <a:r>
              <a:rPr lang="en-US" altLang="zh-CN" dirty="0">
                <a:latin typeface="Times New Roman" pitchFamily="18" charset="0"/>
              </a:rPr>
              <a:t>R(U,F)</a:t>
            </a:r>
            <a:r>
              <a:rPr lang="zh-CN" altLang="en-US" dirty="0">
                <a:latin typeface="Times New Roman" pitchFamily="18" charset="0"/>
              </a:rPr>
              <a:t>，其中</a:t>
            </a:r>
            <a:r>
              <a:rPr lang="en-US" altLang="zh-CN" dirty="0">
                <a:latin typeface="Times New Roman" pitchFamily="18" charset="0"/>
              </a:rPr>
              <a:t>U</a:t>
            </a:r>
            <a:r>
              <a:rPr lang="zh-CN" altLang="en-US" dirty="0">
                <a:latin typeface="Times New Roman" pitchFamily="18" charset="0"/>
              </a:rPr>
              <a:t>为</a:t>
            </a:r>
            <a:r>
              <a:rPr lang="en-US" altLang="zh-CN" dirty="0">
                <a:latin typeface="Times New Roman" pitchFamily="18" charset="0"/>
              </a:rPr>
              <a:t>R</a:t>
            </a:r>
            <a:r>
              <a:rPr lang="zh-CN" altLang="en-US" dirty="0">
                <a:latin typeface="Times New Roman" pitchFamily="18" charset="0"/>
              </a:rPr>
              <a:t>的属性集，</a:t>
            </a:r>
            <a:r>
              <a:rPr lang="en-US" altLang="zh-CN" dirty="0">
                <a:latin typeface="Times New Roman" pitchFamily="18" charset="0"/>
              </a:rPr>
              <a:t>F</a:t>
            </a:r>
            <a:r>
              <a:rPr lang="zh-CN" altLang="en-US" dirty="0">
                <a:latin typeface="Times New Roman" pitchFamily="18" charset="0"/>
              </a:rPr>
              <a:t>为</a:t>
            </a:r>
            <a:r>
              <a:rPr lang="en-US" altLang="zh-CN" dirty="0">
                <a:latin typeface="Times New Roman" pitchFamily="18" charset="0"/>
              </a:rPr>
              <a:t>R</a:t>
            </a:r>
            <a:r>
              <a:rPr lang="zh-CN" altLang="en-US" dirty="0">
                <a:latin typeface="Times New Roman" pitchFamily="18" charset="0"/>
              </a:rPr>
              <a:t>的函数依赖集。若对任意的关系</a:t>
            </a:r>
            <a:r>
              <a:rPr lang="en-US" altLang="zh-CN" dirty="0" err="1">
                <a:latin typeface="Times New Roman" pitchFamily="18" charset="0"/>
              </a:rPr>
              <a:t>r∈R</a:t>
            </a:r>
            <a:r>
              <a:rPr lang="zh-CN" altLang="en-US" dirty="0">
                <a:latin typeface="Times New Roman" pitchFamily="18" charset="0"/>
              </a:rPr>
              <a:t>，函数依赖 </a:t>
            </a:r>
            <a:r>
              <a:rPr lang="en-US" altLang="zh-CN" dirty="0">
                <a:latin typeface="Times New Roman" pitchFamily="18" charset="0"/>
              </a:rPr>
              <a:t>X</a:t>
            </a:r>
            <a:r>
              <a:rPr lang="en-US" altLang="zh-CN" sz="2000" dirty="0">
                <a:latin typeface="Times New Roman" pitchFamily="18" charset="0"/>
              </a:rPr>
              <a:t> → </a:t>
            </a:r>
            <a:r>
              <a:rPr lang="en-US" altLang="zh-CN" dirty="0">
                <a:latin typeface="Times New Roman" pitchFamily="18" charset="0"/>
              </a:rPr>
              <a:t>Y</a:t>
            </a:r>
            <a:r>
              <a:rPr lang="zh-CN" altLang="en-US" dirty="0">
                <a:latin typeface="Times New Roman" pitchFamily="18" charset="0"/>
              </a:rPr>
              <a:t>在</a:t>
            </a:r>
            <a:r>
              <a:rPr lang="en-US" altLang="zh-CN" dirty="0">
                <a:latin typeface="Times New Roman" pitchFamily="18" charset="0"/>
              </a:rPr>
              <a:t>r</a:t>
            </a:r>
            <a:r>
              <a:rPr lang="zh-CN" altLang="en-US" dirty="0">
                <a:latin typeface="Times New Roman" pitchFamily="18" charset="0"/>
              </a:rPr>
              <a:t>上成立，则称</a:t>
            </a:r>
            <a:r>
              <a:rPr lang="en-US" altLang="zh-CN" dirty="0">
                <a:solidFill>
                  <a:srgbClr val="008000"/>
                </a:solidFill>
                <a:latin typeface="Times New Roman" pitchFamily="18" charset="0"/>
              </a:rPr>
              <a:t>F</a:t>
            </a:r>
            <a:r>
              <a:rPr lang="zh-CN" altLang="en-US" dirty="0">
                <a:solidFill>
                  <a:srgbClr val="00B050"/>
                </a:solidFill>
                <a:latin typeface="Times New Roman" pitchFamily="18" charset="0"/>
              </a:rPr>
              <a:t>逻辑蕴涵</a:t>
            </a:r>
            <a:r>
              <a:rPr lang="en-US" altLang="zh-CN" dirty="0">
                <a:solidFill>
                  <a:srgbClr val="00B050"/>
                </a:solidFill>
                <a:latin typeface="Times New Roman" pitchFamily="18" charset="0"/>
              </a:rPr>
              <a:t>X</a:t>
            </a:r>
            <a:r>
              <a:rPr lang="en-US" altLang="zh-CN" sz="2000" dirty="0">
                <a:solidFill>
                  <a:srgbClr val="00B050"/>
                </a:solidFill>
                <a:latin typeface="Times New Roman" pitchFamily="18" charset="0"/>
              </a:rPr>
              <a:t> → </a:t>
            </a:r>
            <a:r>
              <a:rPr lang="en-US" altLang="zh-CN" dirty="0">
                <a:solidFill>
                  <a:srgbClr val="00B050"/>
                </a:solidFill>
                <a:latin typeface="Times New Roman" pitchFamily="18" charset="0"/>
              </a:rPr>
              <a:t>Y</a:t>
            </a:r>
            <a:r>
              <a:rPr lang="zh-CN" altLang="en-US" dirty="0">
                <a:latin typeface="Times New Roman" pitchFamily="18" charset="0"/>
              </a:rPr>
              <a:t>，记为：</a:t>
            </a:r>
            <a:r>
              <a:rPr lang="en-US" altLang="zh-CN" dirty="0">
                <a:solidFill>
                  <a:srgbClr val="008000"/>
                </a:solidFill>
                <a:latin typeface="Times New Roman" pitchFamily="18" charset="0"/>
              </a:rPr>
              <a:t>F ⊨ </a:t>
            </a:r>
            <a:r>
              <a:rPr lang="en-US" altLang="zh-CN" dirty="0">
                <a:solidFill>
                  <a:srgbClr val="00B050"/>
                </a:solidFill>
                <a:latin typeface="Times New Roman" pitchFamily="18" charset="0"/>
              </a:rPr>
              <a:t>X</a:t>
            </a:r>
            <a:r>
              <a:rPr lang="en-US" altLang="zh-CN" sz="2000" dirty="0">
                <a:solidFill>
                  <a:srgbClr val="00B050"/>
                </a:solidFill>
                <a:latin typeface="Times New Roman" pitchFamily="18" charset="0"/>
              </a:rPr>
              <a:t> → </a:t>
            </a:r>
            <a:r>
              <a:rPr lang="en-US" altLang="zh-CN" dirty="0">
                <a:solidFill>
                  <a:srgbClr val="008000"/>
                </a:solidFill>
                <a:latin typeface="Times New Roman" pitchFamily="18" charset="0"/>
              </a:rPr>
              <a:t>Y</a:t>
            </a:r>
            <a:r>
              <a:rPr lang="zh-CN" altLang="en-US" dirty="0">
                <a:latin typeface="Times New Roman" pitchFamily="18" charset="0"/>
              </a:rPr>
              <a:t>。</a:t>
            </a:r>
          </a:p>
          <a:p>
            <a:pPr lvl="2" eaLnBrk="1" hangingPunct="1">
              <a:lnSpc>
                <a:spcPct val="120000"/>
              </a:lnSpc>
            </a:pPr>
            <a:r>
              <a:rPr lang="en-US" altLang="zh-CN" dirty="0">
                <a:latin typeface="Times New Roman" pitchFamily="18" charset="0"/>
              </a:rPr>
              <a:t>e.g. </a:t>
            </a:r>
            <a:r>
              <a:rPr lang="zh-CN" altLang="en-US" dirty="0">
                <a:latin typeface="Times New Roman" pitchFamily="18" charset="0"/>
              </a:rPr>
              <a:t>若 </a:t>
            </a:r>
            <a:r>
              <a:rPr lang="en-US" altLang="zh-CN" dirty="0">
                <a:latin typeface="Times New Roman" pitchFamily="18" charset="0"/>
              </a:rPr>
              <a:t>F = {A</a:t>
            </a:r>
            <a:r>
              <a:rPr lang="en-US" altLang="zh-CN" sz="2400" dirty="0">
                <a:latin typeface="Times New Roman" pitchFamily="18" charset="0"/>
              </a:rPr>
              <a:t> → </a:t>
            </a:r>
            <a:r>
              <a:rPr lang="en-US" altLang="zh-CN" dirty="0">
                <a:latin typeface="Times New Roman" pitchFamily="18" charset="0"/>
              </a:rPr>
              <a:t>B, B </a:t>
            </a:r>
            <a:r>
              <a:rPr lang="en-US" altLang="zh-CN" sz="2400" dirty="0">
                <a:latin typeface="Times New Roman" pitchFamily="18" charset="0"/>
              </a:rPr>
              <a:t>→ </a:t>
            </a:r>
            <a:r>
              <a:rPr lang="en-US" altLang="zh-CN" dirty="0">
                <a:latin typeface="Times New Roman" pitchFamily="18" charset="0"/>
              </a:rPr>
              <a:t>C}, </a:t>
            </a:r>
            <a:r>
              <a:rPr lang="zh-CN" altLang="en-US" dirty="0">
                <a:latin typeface="Times New Roman" pitchFamily="18" charset="0"/>
              </a:rPr>
              <a:t>则 </a:t>
            </a:r>
            <a:r>
              <a:rPr lang="en-US" altLang="zh-CN" dirty="0">
                <a:latin typeface="Times New Roman" pitchFamily="18" charset="0"/>
              </a:rPr>
              <a:t>F ⊨ A</a:t>
            </a:r>
            <a:r>
              <a:rPr lang="en-US" altLang="zh-CN" sz="2400" dirty="0">
                <a:latin typeface="Times New Roman" pitchFamily="18" charset="0"/>
              </a:rPr>
              <a:t> → </a:t>
            </a:r>
            <a:r>
              <a:rPr lang="en-US" altLang="zh-CN" dirty="0">
                <a:latin typeface="Times New Roman" pitchFamily="18" charset="0"/>
              </a:rPr>
              <a:t>C</a:t>
            </a:r>
            <a:r>
              <a:rPr lang="zh-CN" altLang="en-US" dirty="0">
                <a:latin typeface="Times New Roman" pitchFamily="18" charset="0"/>
              </a:rPr>
              <a:t>。   </a:t>
            </a:r>
          </a:p>
          <a:p>
            <a:pPr lvl="1" eaLnBrk="1" hangingPunct="1">
              <a:lnSpc>
                <a:spcPct val="150000"/>
              </a:lnSpc>
              <a:spcBef>
                <a:spcPts val="600"/>
              </a:spcBef>
            </a:pPr>
            <a:r>
              <a:rPr lang="en-US" altLang="zh-CN" dirty="0">
                <a:solidFill>
                  <a:srgbClr val="0000FF"/>
                </a:solidFill>
                <a:latin typeface="Times New Roman" pitchFamily="18" charset="0"/>
              </a:rPr>
              <a:t>[</a:t>
            </a:r>
            <a:r>
              <a:rPr lang="zh-CN" altLang="en-US" dirty="0">
                <a:solidFill>
                  <a:srgbClr val="0000FF"/>
                </a:solidFill>
                <a:latin typeface="Times New Roman" pitchFamily="18" charset="0"/>
              </a:rPr>
              <a:t>定义</a:t>
            </a:r>
            <a:r>
              <a:rPr lang="en-US" altLang="zh-CN" dirty="0">
                <a:solidFill>
                  <a:srgbClr val="0000FF"/>
                </a:solidFill>
                <a:latin typeface="Times New Roman" pitchFamily="18" charset="0"/>
              </a:rPr>
              <a:t>]</a:t>
            </a:r>
            <a:r>
              <a:rPr lang="zh-CN" altLang="en-US" dirty="0">
                <a:solidFill>
                  <a:srgbClr val="0000FF"/>
                </a:solidFill>
                <a:latin typeface="Times New Roman" pitchFamily="18" charset="0"/>
              </a:rPr>
              <a:t>函数依赖集</a:t>
            </a:r>
            <a:r>
              <a:rPr lang="en-US" altLang="zh-CN" dirty="0">
                <a:solidFill>
                  <a:srgbClr val="0000FF"/>
                </a:solidFill>
                <a:latin typeface="Times New Roman" pitchFamily="18" charset="0"/>
              </a:rPr>
              <a:t>F</a:t>
            </a:r>
            <a:r>
              <a:rPr lang="zh-CN" altLang="en-US" dirty="0">
                <a:solidFill>
                  <a:srgbClr val="0000FF"/>
                </a:solidFill>
                <a:latin typeface="Times New Roman" pitchFamily="18" charset="0"/>
              </a:rPr>
              <a:t>的闭包（</a:t>
            </a:r>
            <a:r>
              <a:rPr lang="en-US" altLang="zh-CN" dirty="0">
                <a:solidFill>
                  <a:srgbClr val="0000FF"/>
                </a:solidFill>
                <a:latin typeface="Times New Roman" pitchFamily="18" charset="0"/>
              </a:rPr>
              <a:t>the closure of a set of functional dependencies F</a:t>
            </a:r>
            <a:r>
              <a:rPr lang="zh-CN" altLang="en-US" dirty="0">
                <a:solidFill>
                  <a:srgbClr val="0000FF"/>
                </a:solidFill>
                <a:latin typeface="Times New Roman" pitchFamily="18" charset="0"/>
              </a:rPr>
              <a:t>）：</a:t>
            </a:r>
            <a:r>
              <a:rPr lang="en-US" altLang="zh-CN" dirty="0">
                <a:solidFill>
                  <a:srgbClr val="0000FF"/>
                </a:solidFill>
                <a:latin typeface="Times New Roman" pitchFamily="18" charset="0"/>
              </a:rPr>
              <a:t>F</a:t>
            </a:r>
            <a:r>
              <a:rPr lang="en-US" altLang="zh-CN" baseline="30000" dirty="0">
                <a:solidFill>
                  <a:srgbClr val="0000FF"/>
                </a:solidFill>
                <a:latin typeface="Times New Roman" pitchFamily="18" charset="0"/>
              </a:rPr>
              <a:t>+</a:t>
            </a:r>
          </a:p>
          <a:p>
            <a:pPr lvl="2" eaLnBrk="1" hangingPunct="1">
              <a:lnSpc>
                <a:spcPct val="120000"/>
              </a:lnSpc>
            </a:pPr>
            <a:r>
              <a:rPr lang="zh-CN" altLang="en-US" dirty="0">
                <a:latin typeface="Times New Roman" pitchFamily="18" charset="0"/>
              </a:rPr>
              <a:t>函数依赖集</a:t>
            </a:r>
            <a:r>
              <a:rPr lang="en-US" altLang="zh-CN" dirty="0">
                <a:latin typeface="Times New Roman" pitchFamily="18" charset="0"/>
              </a:rPr>
              <a:t>F</a:t>
            </a:r>
            <a:r>
              <a:rPr lang="zh-CN" altLang="en-US" dirty="0">
                <a:latin typeface="Times New Roman" pitchFamily="18" charset="0"/>
              </a:rPr>
              <a:t>所逻辑蕴涵的函数依赖的全体，称</a:t>
            </a:r>
            <a:r>
              <a:rPr lang="en-US" altLang="zh-CN" dirty="0">
                <a:latin typeface="Times New Roman" pitchFamily="18" charset="0"/>
              </a:rPr>
              <a:t>F</a:t>
            </a:r>
            <a:r>
              <a:rPr lang="zh-CN" altLang="en-US" dirty="0">
                <a:latin typeface="Times New Roman" pitchFamily="18" charset="0"/>
              </a:rPr>
              <a:t>的闭包，记为</a:t>
            </a:r>
            <a:r>
              <a:rPr lang="en-US" altLang="zh-CN" dirty="0">
                <a:latin typeface="Times New Roman" pitchFamily="18" charset="0"/>
              </a:rPr>
              <a:t>F</a:t>
            </a:r>
            <a:r>
              <a:rPr lang="en-US" altLang="zh-CN" baseline="30000" dirty="0">
                <a:latin typeface="Times New Roman" pitchFamily="18" charset="0"/>
              </a:rPr>
              <a:t>+</a:t>
            </a:r>
            <a:r>
              <a:rPr lang="zh-CN" altLang="en-US" dirty="0">
                <a:latin typeface="Times New Roman" pitchFamily="18" charset="0"/>
              </a:rPr>
              <a:t>。即：</a:t>
            </a:r>
            <a:r>
              <a:rPr lang="en-US" altLang="zh-CN" dirty="0">
                <a:latin typeface="Times New Roman" pitchFamily="18" charset="0"/>
              </a:rPr>
              <a:t>F</a:t>
            </a:r>
            <a:r>
              <a:rPr lang="en-US" altLang="zh-CN" baseline="20000" dirty="0">
                <a:latin typeface="Times New Roman" pitchFamily="18" charset="0"/>
              </a:rPr>
              <a:t>+</a:t>
            </a:r>
            <a:r>
              <a:rPr lang="en-US" altLang="zh-CN" dirty="0">
                <a:latin typeface="Times New Roman" pitchFamily="18" charset="0"/>
              </a:rPr>
              <a:t> = {X</a:t>
            </a:r>
            <a:r>
              <a:rPr lang="en-US" altLang="zh-CN" sz="2000" dirty="0">
                <a:latin typeface="Times New Roman" pitchFamily="18" charset="0"/>
              </a:rPr>
              <a:t> → </a:t>
            </a:r>
            <a:r>
              <a:rPr lang="en-US" altLang="zh-CN" dirty="0">
                <a:latin typeface="Times New Roman" pitchFamily="18" charset="0"/>
              </a:rPr>
              <a:t>Y |  F ⊨ X</a:t>
            </a:r>
            <a:r>
              <a:rPr lang="en-US" altLang="zh-CN" sz="2000" dirty="0">
                <a:latin typeface="Times New Roman" pitchFamily="18" charset="0"/>
              </a:rPr>
              <a:t> → </a:t>
            </a:r>
            <a:r>
              <a:rPr lang="en-US" altLang="zh-CN" dirty="0">
                <a:latin typeface="Times New Roman" pitchFamily="18" charset="0"/>
              </a:rPr>
              <a:t>Y }</a:t>
            </a:r>
            <a:r>
              <a:rPr lang="zh-CN" altLang="en-US" dirty="0">
                <a:latin typeface="Times New Roman" pitchFamily="18" charset="0"/>
              </a:rPr>
              <a:t>。</a:t>
            </a:r>
          </a:p>
        </p:txBody>
      </p:sp>
      <p:sp>
        <p:nvSpPr>
          <p:cNvPr id="15" name="灯片编号占位符 5"/>
          <p:cNvSpPr>
            <a:spLocks noGrp="1"/>
          </p:cNvSpPr>
          <p:nvPr>
            <p:ph type="sldNum" sz="quarter" idx="12"/>
          </p:nvPr>
        </p:nvSpPr>
        <p:spPr>
          <a:xfrm>
            <a:off x="8172400" y="6597352"/>
            <a:ext cx="514400" cy="247088"/>
          </a:xfrm>
          <a:noFill/>
        </p:spPr>
        <p:txBody>
          <a:bodyPr/>
          <a:lstStyle/>
          <a:p>
            <a:fld id="{AA8458D9-28F7-49BC-A944-4B76B85A9DAF}" type="slidenum">
              <a:rPr lang="en-US" altLang="zh-CN" smtClean="0"/>
              <a:pPr/>
              <a:t>45</a:t>
            </a:fld>
            <a:endParaRPr lang="en-US" altLang="zh-CN"/>
          </a:p>
        </p:txBody>
      </p:sp>
      <p:sp>
        <p:nvSpPr>
          <p:cNvPr id="16" name="页脚占位符 4"/>
          <p:cNvSpPr>
            <a:spLocks noGrp="1"/>
          </p:cNvSpPr>
          <p:nvPr>
            <p:ph type="ftr" sz="quarter" idx="11"/>
          </p:nvPr>
        </p:nvSpPr>
        <p:spPr>
          <a:xfrm>
            <a:off x="755576" y="6597352"/>
            <a:ext cx="3744416" cy="247088"/>
          </a:xfrm>
          <a:noFill/>
        </p:spPr>
        <p:txBody>
          <a:bodyPr/>
          <a:lstStyle/>
          <a:p>
            <a:r>
              <a:rPr lang="en-US" altLang="zh-CN"/>
              <a:t>《</a:t>
            </a:r>
            <a:r>
              <a:rPr lang="zh-CN" altLang="en-US"/>
              <a:t>数据库系统原理</a:t>
            </a:r>
            <a:r>
              <a:rPr lang="en-US" altLang="zh-CN"/>
              <a:t>》</a:t>
            </a:r>
            <a:r>
              <a:rPr lang="zh-CN" altLang="en-US"/>
              <a:t>第</a:t>
            </a:r>
            <a:r>
              <a:rPr lang="en-US" altLang="zh-CN"/>
              <a:t>10</a:t>
            </a:r>
            <a:r>
              <a:rPr lang="zh-CN" altLang="en-US"/>
              <a:t>章</a:t>
            </a:r>
            <a:r>
              <a:rPr lang="en-US" altLang="zh-CN"/>
              <a:t>—</a:t>
            </a:r>
            <a:r>
              <a:rPr lang="zh-CN" altLang="en-US"/>
              <a:t>数据依赖与关系模式的规范化</a:t>
            </a:r>
            <a:endParaRPr lang="en-US" altLang="zh-CN" dirty="0"/>
          </a:p>
        </p:txBody>
      </p:sp>
      <p:sp>
        <p:nvSpPr>
          <p:cNvPr id="17" name="日期占位符 3"/>
          <p:cNvSpPr>
            <a:spLocks noGrp="1"/>
          </p:cNvSpPr>
          <p:nvPr>
            <p:ph type="dt" sz="quarter" idx="10"/>
          </p:nvPr>
        </p:nvSpPr>
        <p:spPr>
          <a:xfrm>
            <a:off x="4633275" y="6597352"/>
            <a:ext cx="3312368" cy="247088"/>
          </a:xfrm>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pPr eaLnBrk="1" hangingPunct="1"/>
            <a:r>
              <a:rPr lang="en-US" altLang="zh-CN" sz="3800"/>
              <a:t>10.4 </a:t>
            </a:r>
            <a:r>
              <a:rPr lang="zh-CN" altLang="en-US" sz="3800"/>
              <a:t>模式分解理论</a:t>
            </a:r>
          </a:p>
        </p:txBody>
      </p:sp>
      <p:sp>
        <p:nvSpPr>
          <p:cNvPr id="52228" name="Rectangle 3"/>
          <p:cNvSpPr>
            <a:spLocks noGrp="1" noChangeArrowheads="1"/>
          </p:cNvSpPr>
          <p:nvPr>
            <p:ph type="body" idx="1"/>
          </p:nvPr>
        </p:nvSpPr>
        <p:spPr>
          <a:xfrm>
            <a:off x="611560" y="1340767"/>
            <a:ext cx="8075240" cy="5145459"/>
          </a:xfrm>
        </p:spPr>
        <p:txBody>
          <a:bodyPr/>
          <a:lstStyle/>
          <a:p>
            <a:pPr eaLnBrk="1" hangingPunct="1">
              <a:lnSpc>
                <a:spcPct val="120000"/>
              </a:lnSpc>
              <a:spcBef>
                <a:spcPts val="0"/>
              </a:spcBef>
            </a:pPr>
            <a:r>
              <a:rPr lang="en-US" altLang="zh-CN" sz="2400" dirty="0" err="1">
                <a:solidFill>
                  <a:schemeClr val="accent2"/>
                </a:solidFill>
                <a:latin typeface="Times New Roman" pitchFamily="18" charset="0"/>
              </a:rPr>
              <a:t>Armstrom</a:t>
            </a:r>
            <a:r>
              <a:rPr lang="zh-CN" altLang="en-US" sz="2400" dirty="0">
                <a:solidFill>
                  <a:schemeClr val="accent2"/>
                </a:solidFill>
                <a:latin typeface="Times New Roman" pitchFamily="18" charset="0"/>
              </a:rPr>
              <a:t>公理（</a:t>
            </a:r>
            <a:r>
              <a:rPr lang="en-US" altLang="zh-CN" sz="2400" dirty="0">
                <a:solidFill>
                  <a:schemeClr val="accent2"/>
                </a:solidFill>
                <a:latin typeface="Times New Roman" pitchFamily="18" charset="0"/>
              </a:rPr>
              <a:t>Armstrong’s axioms——inference rules developed by William W. Armstrong in his 1974 paper</a:t>
            </a:r>
            <a:r>
              <a:rPr lang="zh-CN" altLang="en-US" sz="2400" dirty="0">
                <a:solidFill>
                  <a:schemeClr val="accent2"/>
                </a:solidFill>
                <a:latin typeface="Times New Roman" pitchFamily="18" charset="0"/>
              </a:rPr>
              <a:t>）：</a:t>
            </a:r>
            <a:br>
              <a:rPr lang="en-US" altLang="zh-CN" sz="2400" dirty="0">
                <a:solidFill>
                  <a:schemeClr val="accent2"/>
                </a:solidFill>
                <a:latin typeface="Times New Roman" pitchFamily="18" charset="0"/>
              </a:rPr>
            </a:br>
            <a:r>
              <a:rPr lang="zh-CN" altLang="en-US" sz="2400" dirty="0">
                <a:solidFill>
                  <a:schemeClr val="accent2"/>
                </a:solidFill>
                <a:latin typeface="Times New Roman" pitchFamily="18" charset="0"/>
              </a:rPr>
              <a:t>三条推理规则</a:t>
            </a:r>
            <a:r>
              <a:rPr lang="zh-CN" altLang="en-US" sz="2400" dirty="0">
                <a:solidFill>
                  <a:schemeClr val="hlink"/>
                </a:solidFill>
                <a:latin typeface="Times New Roman" pitchFamily="18" charset="0"/>
              </a:rPr>
              <a:t> </a:t>
            </a:r>
          </a:p>
          <a:p>
            <a:pPr lvl="1" eaLnBrk="1" hangingPunct="1">
              <a:lnSpc>
                <a:spcPct val="120000"/>
              </a:lnSpc>
              <a:spcBef>
                <a:spcPts val="0"/>
              </a:spcBef>
            </a:pPr>
            <a:r>
              <a:rPr lang="zh-CN" altLang="en-US" dirty="0">
                <a:solidFill>
                  <a:srgbClr val="0000CC"/>
                </a:solidFill>
                <a:latin typeface="Times New Roman" pitchFamily="18" charset="0"/>
              </a:rPr>
              <a:t>自反律（</a:t>
            </a:r>
            <a:r>
              <a:rPr lang="en-US" altLang="zh-CN" dirty="0">
                <a:solidFill>
                  <a:srgbClr val="0000CC"/>
                </a:solidFill>
                <a:latin typeface="Times New Roman" pitchFamily="18" charset="0"/>
              </a:rPr>
              <a:t>reflexivity rule</a:t>
            </a:r>
            <a:r>
              <a:rPr lang="zh-CN" altLang="en-US" dirty="0">
                <a:solidFill>
                  <a:srgbClr val="0000CC"/>
                </a:solidFill>
                <a:latin typeface="Times New Roman" pitchFamily="18" charset="0"/>
              </a:rPr>
              <a:t>）：</a:t>
            </a:r>
          </a:p>
          <a:p>
            <a:pPr lvl="2" eaLnBrk="1" hangingPunct="1">
              <a:lnSpc>
                <a:spcPct val="120000"/>
              </a:lnSpc>
              <a:spcBef>
                <a:spcPts val="0"/>
              </a:spcBef>
            </a:pPr>
            <a:r>
              <a:rPr lang="en-US" altLang="zh-CN" sz="2200" dirty="0">
                <a:latin typeface="Times New Roman" pitchFamily="18" charset="0"/>
              </a:rPr>
              <a:t>If  Y ⊆ X ⊆ U</a:t>
            </a:r>
            <a:r>
              <a:rPr lang="zh-CN" altLang="en-US" sz="2200" dirty="0">
                <a:latin typeface="Times New Roman" pitchFamily="18" charset="0"/>
              </a:rPr>
              <a:t>，</a:t>
            </a:r>
            <a:r>
              <a:rPr lang="en-US" altLang="zh-CN" sz="2200" dirty="0">
                <a:latin typeface="Times New Roman" pitchFamily="18" charset="0"/>
              </a:rPr>
              <a:t>Then  X → Y . </a:t>
            </a:r>
          </a:p>
          <a:p>
            <a:pPr lvl="1" eaLnBrk="1" hangingPunct="1">
              <a:lnSpc>
                <a:spcPct val="120000"/>
              </a:lnSpc>
              <a:spcBef>
                <a:spcPts val="0"/>
              </a:spcBef>
            </a:pPr>
            <a:r>
              <a:rPr lang="zh-CN" altLang="en-US" dirty="0">
                <a:solidFill>
                  <a:srgbClr val="0000CC"/>
                </a:solidFill>
                <a:latin typeface="Times New Roman" pitchFamily="18" charset="0"/>
              </a:rPr>
              <a:t>扩展律（</a:t>
            </a:r>
            <a:r>
              <a:rPr lang="en-US" altLang="zh-CN" dirty="0">
                <a:solidFill>
                  <a:srgbClr val="0000CC"/>
                </a:solidFill>
                <a:latin typeface="Times New Roman" pitchFamily="18" charset="0"/>
              </a:rPr>
              <a:t>augmentation rule</a:t>
            </a:r>
            <a:r>
              <a:rPr lang="zh-CN" altLang="en-US" dirty="0">
                <a:solidFill>
                  <a:srgbClr val="0000CC"/>
                </a:solidFill>
                <a:latin typeface="Times New Roman" pitchFamily="18" charset="0"/>
              </a:rPr>
              <a:t>）：</a:t>
            </a:r>
          </a:p>
          <a:p>
            <a:pPr lvl="2" eaLnBrk="1" hangingPunct="1">
              <a:lnSpc>
                <a:spcPct val="120000"/>
              </a:lnSpc>
              <a:spcBef>
                <a:spcPts val="0"/>
              </a:spcBef>
            </a:pPr>
            <a:r>
              <a:rPr lang="en-US" altLang="zh-CN" sz="2200" dirty="0">
                <a:latin typeface="Times New Roman" pitchFamily="18" charset="0"/>
              </a:rPr>
              <a:t>If  X → Y and Z ⊆ U,  Then  X∪Z → Y∪Z .</a:t>
            </a:r>
          </a:p>
          <a:p>
            <a:pPr lvl="1" eaLnBrk="1" hangingPunct="1">
              <a:lnSpc>
                <a:spcPct val="120000"/>
              </a:lnSpc>
              <a:spcBef>
                <a:spcPts val="0"/>
              </a:spcBef>
            </a:pPr>
            <a:r>
              <a:rPr lang="zh-CN" altLang="en-US" dirty="0">
                <a:solidFill>
                  <a:srgbClr val="0000CC"/>
                </a:solidFill>
                <a:latin typeface="Times New Roman" pitchFamily="18" charset="0"/>
              </a:rPr>
              <a:t>传递律（</a:t>
            </a:r>
            <a:r>
              <a:rPr lang="en-US" altLang="zh-CN" dirty="0">
                <a:solidFill>
                  <a:srgbClr val="0000CC"/>
                </a:solidFill>
                <a:latin typeface="Times New Roman" pitchFamily="18" charset="0"/>
              </a:rPr>
              <a:t>transitivity rule</a:t>
            </a:r>
            <a:r>
              <a:rPr lang="zh-CN" altLang="en-US" dirty="0">
                <a:solidFill>
                  <a:srgbClr val="0000CC"/>
                </a:solidFill>
                <a:latin typeface="Times New Roman" pitchFamily="18" charset="0"/>
              </a:rPr>
              <a:t>）：</a:t>
            </a:r>
          </a:p>
          <a:p>
            <a:pPr lvl="2" eaLnBrk="1" hangingPunct="1">
              <a:lnSpc>
                <a:spcPct val="120000"/>
              </a:lnSpc>
              <a:spcBef>
                <a:spcPts val="0"/>
              </a:spcBef>
            </a:pPr>
            <a:r>
              <a:rPr lang="en-US" altLang="zh-CN" sz="2200" dirty="0">
                <a:latin typeface="Times New Roman" pitchFamily="18" charset="0"/>
              </a:rPr>
              <a:t>If  X → Y and Y → Z,  Then X → Z .</a:t>
            </a:r>
          </a:p>
          <a:p>
            <a:pPr eaLnBrk="1" hangingPunct="1">
              <a:lnSpc>
                <a:spcPct val="120000"/>
              </a:lnSpc>
              <a:spcBef>
                <a:spcPts val="0"/>
              </a:spcBef>
            </a:pPr>
            <a:r>
              <a:rPr lang="zh-CN" altLang="en-US" sz="2400" dirty="0">
                <a:solidFill>
                  <a:schemeClr val="accent2"/>
                </a:solidFill>
                <a:latin typeface="Times New Roman" pitchFamily="18" charset="0"/>
              </a:rPr>
              <a:t>定理：</a:t>
            </a:r>
            <a:r>
              <a:rPr lang="en-US" altLang="zh-CN" sz="2400" dirty="0" err="1">
                <a:solidFill>
                  <a:schemeClr val="accent2"/>
                </a:solidFill>
                <a:latin typeface="Times New Roman" pitchFamily="18" charset="0"/>
              </a:rPr>
              <a:t>Armstrom</a:t>
            </a:r>
            <a:r>
              <a:rPr lang="zh-CN" altLang="en-US" sz="2400" dirty="0">
                <a:solidFill>
                  <a:schemeClr val="accent2"/>
                </a:solidFill>
                <a:latin typeface="Times New Roman" pitchFamily="18" charset="0"/>
              </a:rPr>
              <a:t>公理是正确的（</a:t>
            </a:r>
            <a:r>
              <a:rPr lang="en-US" altLang="zh-CN" sz="2400" dirty="0">
                <a:solidFill>
                  <a:schemeClr val="accent2"/>
                </a:solidFill>
                <a:latin typeface="Times New Roman" pitchFamily="18" charset="0"/>
              </a:rPr>
              <a:t>sound</a:t>
            </a:r>
            <a:r>
              <a:rPr lang="zh-CN" altLang="en-US" sz="2400" dirty="0">
                <a:solidFill>
                  <a:schemeClr val="accent2"/>
                </a:solidFill>
                <a:latin typeface="Times New Roman" pitchFamily="18" charset="0"/>
              </a:rPr>
              <a:t>）</a:t>
            </a:r>
            <a:r>
              <a:rPr lang="en-US" altLang="zh-CN" sz="2400" dirty="0">
                <a:solidFill>
                  <a:srgbClr val="0000FF"/>
                </a:solidFill>
                <a:latin typeface="Times New Roman" pitchFamily="18" charset="0"/>
              </a:rPr>
              <a:t>【</a:t>
            </a:r>
            <a:r>
              <a:rPr lang="zh-CN" altLang="en-US" sz="2400" dirty="0">
                <a:solidFill>
                  <a:srgbClr val="0000FF"/>
                </a:solidFill>
                <a:latin typeface="Times New Roman" pitchFamily="18" charset="0"/>
              </a:rPr>
              <a:t>运用推理规则不会产生任何不正确的函数依赖</a:t>
            </a:r>
            <a:r>
              <a:rPr lang="en-US" altLang="zh-CN" sz="2400" dirty="0">
                <a:solidFill>
                  <a:srgbClr val="0000FF"/>
                </a:solidFill>
                <a:latin typeface="Times New Roman" pitchFamily="18" charset="0"/>
              </a:rPr>
              <a:t>】</a:t>
            </a:r>
            <a:r>
              <a:rPr lang="zh-CN" altLang="en-US" sz="2400" dirty="0">
                <a:solidFill>
                  <a:schemeClr val="accent2"/>
                </a:solidFill>
                <a:latin typeface="Times New Roman" pitchFamily="18" charset="0"/>
              </a:rPr>
              <a:t>和完备的（</a:t>
            </a:r>
            <a:r>
              <a:rPr lang="en-US" altLang="zh-CN" sz="2400" dirty="0">
                <a:solidFill>
                  <a:schemeClr val="accent2"/>
                </a:solidFill>
                <a:latin typeface="Times New Roman" pitchFamily="18" charset="0"/>
              </a:rPr>
              <a:t>complete</a:t>
            </a:r>
            <a:r>
              <a:rPr lang="zh-CN" altLang="en-US" sz="2400" dirty="0">
                <a:solidFill>
                  <a:schemeClr val="accent2"/>
                </a:solidFill>
                <a:latin typeface="Times New Roman" pitchFamily="18" charset="0"/>
              </a:rPr>
              <a:t>）</a:t>
            </a:r>
            <a:r>
              <a:rPr lang="en-US" altLang="zh-CN" sz="2400" dirty="0">
                <a:solidFill>
                  <a:srgbClr val="0000FF"/>
                </a:solidFill>
                <a:latin typeface="Times New Roman" pitchFamily="18" charset="0"/>
              </a:rPr>
              <a:t>【 F+ </a:t>
            </a:r>
            <a:r>
              <a:rPr lang="zh-CN" altLang="en-US" sz="2400" dirty="0">
                <a:solidFill>
                  <a:srgbClr val="0000FF"/>
                </a:solidFill>
                <a:latin typeface="Times New Roman" pitchFamily="18" charset="0"/>
              </a:rPr>
              <a:t>可由</a:t>
            </a:r>
            <a:r>
              <a:rPr lang="en-US" altLang="zh-CN" sz="2400" dirty="0">
                <a:solidFill>
                  <a:srgbClr val="0000FF"/>
                </a:solidFill>
                <a:latin typeface="Times New Roman" pitchFamily="18" charset="0"/>
              </a:rPr>
              <a:t>Armstrong</a:t>
            </a:r>
            <a:r>
              <a:rPr lang="zh-CN" altLang="en-US" sz="2400" dirty="0">
                <a:solidFill>
                  <a:srgbClr val="0000FF"/>
                </a:solidFill>
                <a:latin typeface="Times New Roman" pitchFamily="18" charset="0"/>
              </a:rPr>
              <a:t>公理的推理规则从</a:t>
            </a:r>
            <a:r>
              <a:rPr lang="en-US" altLang="zh-CN" sz="2400" dirty="0">
                <a:solidFill>
                  <a:srgbClr val="0000FF"/>
                </a:solidFill>
                <a:latin typeface="Times New Roman" pitchFamily="18" charset="0"/>
              </a:rPr>
              <a:t>F</a:t>
            </a:r>
            <a:r>
              <a:rPr lang="zh-CN" altLang="en-US" sz="2400" dirty="0">
                <a:solidFill>
                  <a:srgbClr val="0000FF"/>
                </a:solidFill>
                <a:latin typeface="Times New Roman" pitchFamily="18" charset="0"/>
              </a:rPr>
              <a:t>导出</a:t>
            </a:r>
            <a:r>
              <a:rPr lang="en-US" altLang="zh-CN" sz="2400" dirty="0">
                <a:solidFill>
                  <a:srgbClr val="0000FF"/>
                </a:solidFill>
                <a:latin typeface="Times New Roman" pitchFamily="18" charset="0"/>
              </a:rPr>
              <a:t>】.</a:t>
            </a:r>
            <a:endParaRPr lang="zh-CN" altLang="en-US" sz="2400" dirty="0">
              <a:solidFill>
                <a:srgbClr val="0000FF"/>
              </a:solidFill>
              <a:latin typeface="Times New Roman" pitchFamily="18" charset="0"/>
            </a:endParaRPr>
          </a:p>
        </p:txBody>
      </p:sp>
      <p:sp>
        <p:nvSpPr>
          <p:cNvPr id="22" name="灯片编号占位符 5"/>
          <p:cNvSpPr>
            <a:spLocks noGrp="1"/>
          </p:cNvSpPr>
          <p:nvPr>
            <p:ph type="sldNum" sz="quarter" idx="12"/>
          </p:nvPr>
        </p:nvSpPr>
        <p:spPr>
          <a:xfrm>
            <a:off x="8172400" y="6597352"/>
            <a:ext cx="514400" cy="247088"/>
          </a:xfrm>
          <a:noFill/>
        </p:spPr>
        <p:txBody>
          <a:bodyPr/>
          <a:lstStyle/>
          <a:p>
            <a:fld id="{AA8458D9-28F7-49BC-A944-4B76B85A9DAF}" type="slidenum">
              <a:rPr lang="en-US" altLang="zh-CN" smtClean="0"/>
              <a:pPr/>
              <a:t>46</a:t>
            </a:fld>
            <a:endParaRPr lang="en-US" altLang="zh-CN"/>
          </a:p>
        </p:txBody>
      </p:sp>
      <p:sp>
        <p:nvSpPr>
          <p:cNvPr id="23" name="页脚占位符 4"/>
          <p:cNvSpPr>
            <a:spLocks noGrp="1"/>
          </p:cNvSpPr>
          <p:nvPr>
            <p:ph type="ftr" sz="quarter" idx="11"/>
          </p:nvPr>
        </p:nvSpPr>
        <p:spPr>
          <a:xfrm>
            <a:off x="755576" y="6597352"/>
            <a:ext cx="3744416" cy="247088"/>
          </a:xfrm>
          <a:noFill/>
        </p:spPr>
        <p:txBody>
          <a:bodyPr/>
          <a:lstStyle/>
          <a:p>
            <a:r>
              <a:rPr lang="en-US" altLang="zh-CN"/>
              <a:t>《</a:t>
            </a:r>
            <a:r>
              <a:rPr lang="zh-CN" altLang="en-US"/>
              <a:t>数据库系统原理</a:t>
            </a:r>
            <a:r>
              <a:rPr lang="en-US" altLang="zh-CN"/>
              <a:t>》</a:t>
            </a:r>
            <a:r>
              <a:rPr lang="zh-CN" altLang="en-US"/>
              <a:t>第</a:t>
            </a:r>
            <a:r>
              <a:rPr lang="en-US" altLang="zh-CN"/>
              <a:t>10</a:t>
            </a:r>
            <a:r>
              <a:rPr lang="zh-CN" altLang="en-US"/>
              <a:t>章</a:t>
            </a:r>
            <a:r>
              <a:rPr lang="en-US" altLang="zh-CN"/>
              <a:t>—</a:t>
            </a:r>
            <a:r>
              <a:rPr lang="zh-CN" altLang="en-US"/>
              <a:t>数据依赖与关系模式的规范化</a:t>
            </a:r>
            <a:endParaRPr lang="en-US" altLang="zh-CN" dirty="0"/>
          </a:p>
        </p:txBody>
      </p:sp>
      <p:sp>
        <p:nvSpPr>
          <p:cNvPr id="24" name="日期占位符 3"/>
          <p:cNvSpPr>
            <a:spLocks noGrp="1"/>
          </p:cNvSpPr>
          <p:nvPr>
            <p:ph type="dt" sz="quarter" idx="10"/>
          </p:nvPr>
        </p:nvSpPr>
        <p:spPr>
          <a:xfrm>
            <a:off x="4633275" y="6597352"/>
            <a:ext cx="3312368" cy="247088"/>
          </a:xfrm>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pPr eaLnBrk="1" hangingPunct="1"/>
            <a:r>
              <a:rPr lang="en-US" altLang="zh-CN" sz="3800"/>
              <a:t>10.4 </a:t>
            </a:r>
            <a:r>
              <a:rPr lang="zh-CN" altLang="en-US" sz="3800"/>
              <a:t>模式分解理论</a:t>
            </a:r>
          </a:p>
        </p:txBody>
      </p:sp>
      <p:sp>
        <p:nvSpPr>
          <p:cNvPr id="53252" name="Rectangle 3"/>
          <p:cNvSpPr>
            <a:spLocks noGrp="1" noChangeArrowheads="1"/>
          </p:cNvSpPr>
          <p:nvPr>
            <p:ph type="body" idx="1"/>
          </p:nvPr>
        </p:nvSpPr>
        <p:spPr>
          <a:xfrm>
            <a:off x="611560" y="1340767"/>
            <a:ext cx="8075240" cy="5145459"/>
          </a:xfrm>
        </p:spPr>
        <p:txBody>
          <a:bodyPr/>
          <a:lstStyle/>
          <a:p>
            <a:pPr eaLnBrk="1" hangingPunct="1">
              <a:lnSpc>
                <a:spcPct val="120000"/>
              </a:lnSpc>
            </a:pPr>
            <a:r>
              <a:rPr lang="en-US" altLang="zh-CN" sz="2400" dirty="0">
                <a:solidFill>
                  <a:srgbClr val="0000CC"/>
                </a:solidFill>
                <a:latin typeface="Times New Roman" pitchFamily="18" charset="0"/>
              </a:rPr>
              <a:t>[</a:t>
            </a:r>
            <a:r>
              <a:rPr lang="zh-CN" altLang="en-US" sz="2400" dirty="0">
                <a:solidFill>
                  <a:srgbClr val="0000CC"/>
                </a:solidFill>
                <a:latin typeface="Times New Roman" pitchFamily="18" charset="0"/>
              </a:rPr>
              <a:t>定义</a:t>
            </a:r>
            <a:r>
              <a:rPr lang="en-US" altLang="zh-CN" sz="2400" dirty="0">
                <a:solidFill>
                  <a:srgbClr val="0000CC"/>
                </a:solidFill>
                <a:latin typeface="Times New Roman" pitchFamily="18" charset="0"/>
              </a:rPr>
              <a:t>] </a:t>
            </a:r>
            <a:r>
              <a:rPr lang="zh-CN" altLang="en-US" sz="2400" dirty="0">
                <a:solidFill>
                  <a:srgbClr val="0000CC"/>
                </a:solidFill>
                <a:latin typeface="Times New Roman" pitchFamily="18" charset="0"/>
              </a:rPr>
              <a:t>关系模式</a:t>
            </a:r>
            <a:r>
              <a:rPr lang="en-US" altLang="zh-CN" sz="2400" dirty="0">
                <a:solidFill>
                  <a:srgbClr val="0000CC"/>
                </a:solidFill>
                <a:latin typeface="Times New Roman" pitchFamily="18" charset="0"/>
              </a:rPr>
              <a:t>R</a:t>
            </a:r>
            <a:r>
              <a:rPr lang="zh-CN" altLang="en-US" sz="2400" dirty="0">
                <a:solidFill>
                  <a:srgbClr val="0000CC"/>
                </a:solidFill>
                <a:latin typeface="Times New Roman" pitchFamily="18" charset="0"/>
              </a:rPr>
              <a:t>的一个分解 </a:t>
            </a:r>
            <a:r>
              <a:rPr lang="en-US" altLang="zh-CN" sz="2400" dirty="0">
                <a:solidFill>
                  <a:srgbClr val="0000CC"/>
                </a:solidFill>
                <a:latin typeface="Times New Roman" pitchFamily="18" charset="0"/>
              </a:rPr>
              <a:t>/ </a:t>
            </a:r>
            <a:r>
              <a:rPr lang="zh-CN" altLang="en-US" sz="2400" dirty="0">
                <a:solidFill>
                  <a:srgbClr val="0000CC"/>
                </a:solidFill>
                <a:latin typeface="Times New Roman" pitchFamily="18" charset="0"/>
              </a:rPr>
              <a:t>关系</a:t>
            </a:r>
            <a:r>
              <a:rPr lang="en-US" altLang="zh-CN" sz="2400" dirty="0">
                <a:solidFill>
                  <a:srgbClr val="0000CC"/>
                </a:solidFill>
                <a:latin typeface="Times New Roman" pitchFamily="18" charset="0"/>
              </a:rPr>
              <a:t>r</a:t>
            </a:r>
            <a:r>
              <a:rPr lang="zh-CN" altLang="en-US" sz="2400" dirty="0">
                <a:solidFill>
                  <a:srgbClr val="0000CC"/>
                </a:solidFill>
                <a:latin typeface="Times New Roman" pitchFamily="18" charset="0"/>
              </a:rPr>
              <a:t>在</a:t>
            </a:r>
            <a:r>
              <a:rPr lang="en-US" altLang="zh-CN" sz="2400" dirty="0" err="1">
                <a:solidFill>
                  <a:srgbClr val="0000CC"/>
                </a:solidFill>
                <a:latin typeface="Times New Roman" pitchFamily="18" charset="0"/>
              </a:rPr>
              <a:t>U</a:t>
            </a:r>
            <a:r>
              <a:rPr lang="en-US" altLang="zh-CN" sz="2400" baseline="-25000" dirty="0" err="1">
                <a:solidFill>
                  <a:srgbClr val="0000CC"/>
                </a:solidFill>
                <a:latin typeface="Times New Roman" pitchFamily="18" charset="0"/>
              </a:rPr>
              <a:t>i</a:t>
            </a:r>
            <a:r>
              <a:rPr lang="zh-CN" altLang="en-US" sz="2400" dirty="0">
                <a:solidFill>
                  <a:srgbClr val="0000CC"/>
                </a:solidFill>
                <a:latin typeface="Times New Roman" pitchFamily="18" charset="0"/>
              </a:rPr>
              <a:t>上的投影 </a:t>
            </a:r>
            <a:r>
              <a:rPr lang="en-US" altLang="zh-CN" sz="2400" dirty="0">
                <a:solidFill>
                  <a:srgbClr val="0000CC"/>
                </a:solidFill>
                <a:latin typeface="Times New Roman" pitchFamily="18" charset="0"/>
              </a:rPr>
              <a:t>/ </a:t>
            </a:r>
            <a:r>
              <a:rPr lang="zh-CN" altLang="en-US" sz="2400" dirty="0">
                <a:solidFill>
                  <a:srgbClr val="0000CC"/>
                </a:solidFill>
                <a:latin typeface="Times New Roman" pitchFamily="18" charset="0"/>
              </a:rPr>
              <a:t>函数依赖集</a:t>
            </a:r>
            <a:r>
              <a:rPr lang="en-US" altLang="zh-CN" sz="2400" dirty="0">
                <a:solidFill>
                  <a:srgbClr val="0000CC"/>
                </a:solidFill>
                <a:latin typeface="Times New Roman" pitchFamily="18" charset="0"/>
              </a:rPr>
              <a:t>F</a:t>
            </a:r>
            <a:r>
              <a:rPr lang="zh-CN" altLang="en-US" sz="2400" dirty="0">
                <a:solidFill>
                  <a:srgbClr val="0000CC"/>
                </a:solidFill>
                <a:latin typeface="Times New Roman" pitchFamily="18" charset="0"/>
              </a:rPr>
              <a:t>在</a:t>
            </a:r>
            <a:r>
              <a:rPr lang="en-US" altLang="zh-CN" sz="2400" dirty="0" err="1">
                <a:solidFill>
                  <a:srgbClr val="0000CC"/>
                </a:solidFill>
                <a:latin typeface="Times New Roman" pitchFamily="18" charset="0"/>
              </a:rPr>
              <a:t>U</a:t>
            </a:r>
            <a:r>
              <a:rPr lang="en-US" altLang="zh-CN" sz="2400" baseline="-25000" dirty="0" err="1">
                <a:solidFill>
                  <a:srgbClr val="0000CC"/>
                </a:solidFill>
                <a:latin typeface="Times New Roman" pitchFamily="18" charset="0"/>
              </a:rPr>
              <a:t>i</a:t>
            </a:r>
            <a:r>
              <a:rPr lang="zh-CN" altLang="en-US" sz="2400" dirty="0">
                <a:solidFill>
                  <a:srgbClr val="0000CC"/>
                </a:solidFill>
                <a:latin typeface="Times New Roman" pitchFamily="18" charset="0"/>
              </a:rPr>
              <a:t>上的投影 </a:t>
            </a:r>
          </a:p>
          <a:p>
            <a:pPr lvl="1" eaLnBrk="1" hangingPunct="1">
              <a:lnSpc>
                <a:spcPct val="150000"/>
              </a:lnSpc>
              <a:spcBef>
                <a:spcPts val="1200"/>
              </a:spcBef>
            </a:pPr>
            <a:r>
              <a:rPr lang="zh-CN" altLang="en-US" dirty="0">
                <a:latin typeface="Times New Roman" pitchFamily="18" charset="0"/>
              </a:rPr>
              <a:t>给定一个关系模式</a:t>
            </a:r>
            <a:r>
              <a:rPr lang="en-US" altLang="zh-CN" dirty="0">
                <a:latin typeface="Times New Roman" pitchFamily="18" charset="0"/>
              </a:rPr>
              <a:t>R(U, F), </a:t>
            </a:r>
            <a:r>
              <a:rPr lang="zh-CN" altLang="en-US" dirty="0">
                <a:latin typeface="Times New Roman" pitchFamily="18" charset="0"/>
              </a:rPr>
              <a:t>若此关系模式</a:t>
            </a:r>
            <a:r>
              <a:rPr lang="en-US" altLang="zh-CN" dirty="0">
                <a:latin typeface="Times New Roman" pitchFamily="18" charset="0"/>
              </a:rPr>
              <a:t>R</a:t>
            </a:r>
            <a:r>
              <a:rPr lang="zh-CN" altLang="en-US" dirty="0">
                <a:latin typeface="Times New Roman" pitchFamily="18" charset="0"/>
              </a:rPr>
              <a:t>可用一个关系模式的集合</a:t>
            </a:r>
            <a:r>
              <a:rPr lang="en-US" altLang="zh-CN" dirty="0">
                <a:latin typeface="Times New Roman" pitchFamily="18" charset="0"/>
              </a:rPr>
              <a:t>{R</a:t>
            </a:r>
            <a:r>
              <a:rPr lang="en-US" altLang="zh-CN" baseline="-25000" dirty="0">
                <a:latin typeface="Times New Roman" pitchFamily="18" charset="0"/>
              </a:rPr>
              <a:t>1</a:t>
            </a:r>
            <a:r>
              <a:rPr lang="en-US" altLang="zh-CN" dirty="0">
                <a:latin typeface="Times New Roman" pitchFamily="18" charset="0"/>
              </a:rPr>
              <a:t>(U</a:t>
            </a:r>
            <a:r>
              <a:rPr lang="en-US" altLang="zh-CN" baseline="-25000" dirty="0">
                <a:latin typeface="Times New Roman" pitchFamily="18" charset="0"/>
              </a:rPr>
              <a:t>1</a:t>
            </a:r>
            <a:r>
              <a:rPr lang="en-US" altLang="zh-CN" dirty="0">
                <a:latin typeface="Times New Roman" pitchFamily="18" charset="0"/>
              </a:rPr>
              <a:t>), R</a:t>
            </a:r>
            <a:r>
              <a:rPr lang="en-US" altLang="zh-CN" baseline="-25000" dirty="0">
                <a:latin typeface="Times New Roman" pitchFamily="18" charset="0"/>
              </a:rPr>
              <a:t>2</a:t>
            </a:r>
            <a:r>
              <a:rPr lang="en-US" altLang="zh-CN" dirty="0">
                <a:latin typeface="Times New Roman" pitchFamily="18" charset="0"/>
              </a:rPr>
              <a:t>(U</a:t>
            </a:r>
            <a:r>
              <a:rPr lang="en-US" altLang="zh-CN" baseline="-25000" dirty="0">
                <a:latin typeface="Times New Roman" pitchFamily="18" charset="0"/>
              </a:rPr>
              <a:t>2</a:t>
            </a:r>
            <a:r>
              <a:rPr lang="en-US" altLang="zh-CN" dirty="0">
                <a:latin typeface="Times New Roman" pitchFamily="18" charset="0"/>
              </a:rPr>
              <a:t>), … , </a:t>
            </a:r>
            <a:r>
              <a:rPr lang="en-US" altLang="zh-CN" dirty="0" err="1">
                <a:latin typeface="Times New Roman" pitchFamily="18" charset="0"/>
              </a:rPr>
              <a:t>R</a:t>
            </a:r>
            <a:r>
              <a:rPr lang="en-US" altLang="zh-CN" baseline="-25000" dirty="0" err="1">
                <a:latin typeface="Times New Roman" pitchFamily="18" charset="0"/>
              </a:rPr>
              <a:t>k</a:t>
            </a:r>
            <a:r>
              <a:rPr lang="en-US" altLang="zh-CN" dirty="0">
                <a:latin typeface="Times New Roman" pitchFamily="18" charset="0"/>
              </a:rPr>
              <a:t>(</a:t>
            </a:r>
            <a:r>
              <a:rPr lang="en-US" altLang="zh-CN" dirty="0" err="1">
                <a:latin typeface="Times New Roman" pitchFamily="18" charset="0"/>
              </a:rPr>
              <a:t>U</a:t>
            </a:r>
            <a:r>
              <a:rPr lang="en-US" altLang="zh-CN" baseline="-25000" dirty="0" err="1">
                <a:latin typeface="Times New Roman" pitchFamily="18" charset="0"/>
              </a:rPr>
              <a:t>k</a:t>
            </a:r>
            <a:r>
              <a:rPr lang="en-US" altLang="zh-CN" dirty="0">
                <a:latin typeface="Times New Roman" pitchFamily="18" charset="0"/>
              </a:rPr>
              <a:t>)}</a:t>
            </a:r>
            <a:r>
              <a:rPr lang="zh-CN" altLang="en-US" dirty="0">
                <a:latin typeface="Times New Roman" pitchFamily="18" charset="0"/>
              </a:rPr>
              <a:t>，               来取代，则此集合称为</a:t>
            </a:r>
            <a:r>
              <a:rPr lang="en-US" altLang="zh-CN" dirty="0">
                <a:solidFill>
                  <a:srgbClr val="0000CC"/>
                </a:solidFill>
                <a:latin typeface="Times New Roman" pitchFamily="18" charset="0"/>
              </a:rPr>
              <a:t>R</a:t>
            </a:r>
            <a:r>
              <a:rPr lang="zh-CN" altLang="en-US" dirty="0">
                <a:solidFill>
                  <a:srgbClr val="0000CC"/>
                </a:solidFill>
                <a:latin typeface="Times New Roman" pitchFamily="18" charset="0"/>
              </a:rPr>
              <a:t>的一个分解</a:t>
            </a:r>
            <a:r>
              <a:rPr lang="zh-CN" altLang="en-US" dirty="0">
                <a:latin typeface="Times New Roman" pitchFamily="18" charset="0"/>
              </a:rPr>
              <a:t>，记为：</a:t>
            </a:r>
            <a:r>
              <a:rPr lang="en-US" altLang="zh-CN" dirty="0">
                <a:latin typeface="Times New Roman" pitchFamily="18" charset="0"/>
              </a:rPr>
              <a:t>ρ = { R</a:t>
            </a:r>
            <a:r>
              <a:rPr lang="en-US" altLang="zh-CN" baseline="-25000" dirty="0">
                <a:latin typeface="Times New Roman" pitchFamily="18" charset="0"/>
              </a:rPr>
              <a:t>1</a:t>
            </a:r>
            <a:r>
              <a:rPr lang="en-US" altLang="zh-CN" dirty="0">
                <a:latin typeface="Times New Roman" pitchFamily="18" charset="0"/>
              </a:rPr>
              <a:t>, R</a:t>
            </a:r>
            <a:r>
              <a:rPr lang="en-US" altLang="zh-CN" baseline="-25000" dirty="0">
                <a:latin typeface="Times New Roman" pitchFamily="18" charset="0"/>
              </a:rPr>
              <a:t>2</a:t>
            </a:r>
            <a:r>
              <a:rPr lang="en-US" altLang="zh-CN" dirty="0">
                <a:latin typeface="Times New Roman" pitchFamily="18" charset="0"/>
              </a:rPr>
              <a:t>, … , </a:t>
            </a:r>
            <a:r>
              <a:rPr lang="en-US" altLang="zh-CN" dirty="0" err="1">
                <a:latin typeface="Times New Roman" pitchFamily="18" charset="0"/>
              </a:rPr>
              <a:t>R</a:t>
            </a:r>
            <a:r>
              <a:rPr lang="en-US" altLang="zh-CN" baseline="-25000" dirty="0" err="1">
                <a:latin typeface="Times New Roman" pitchFamily="18" charset="0"/>
              </a:rPr>
              <a:t>k</a:t>
            </a:r>
            <a:r>
              <a:rPr lang="en-US" altLang="zh-CN" baseline="-25000" dirty="0">
                <a:latin typeface="Times New Roman" pitchFamily="18" charset="0"/>
              </a:rPr>
              <a:t> </a:t>
            </a:r>
            <a:r>
              <a:rPr lang="en-US" altLang="zh-CN" dirty="0">
                <a:latin typeface="Times New Roman" pitchFamily="18" charset="0"/>
              </a:rPr>
              <a:t>}</a:t>
            </a:r>
            <a:r>
              <a:rPr lang="zh-CN" altLang="en-US" dirty="0">
                <a:latin typeface="Times New Roman" pitchFamily="18" charset="0"/>
              </a:rPr>
              <a:t>。 </a:t>
            </a:r>
          </a:p>
          <a:p>
            <a:pPr lvl="1" eaLnBrk="1" hangingPunct="1">
              <a:lnSpc>
                <a:spcPct val="125000"/>
              </a:lnSpc>
              <a:spcBef>
                <a:spcPts val="1800"/>
              </a:spcBef>
            </a:pPr>
            <a:r>
              <a:rPr lang="zh-CN" altLang="en-US" dirty="0">
                <a:solidFill>
                  <a:srgbClr val="0000CC"/>
                </a:solidFill>
                <a:latin typeface="Times New Roman" pitchFamily="18" charset="0"/>
              </a:rPr>
              <a:t>关系</a:t>
            </a:r>
            <a:r>
              <a:rPr lang="en-US" altLang="zh-CN" dirty="0" err="1">
                <a:solidFill>
                  <a:srgbClr val="0000CC"/>
                </a:solidFill>
                <a:latin typeface="Times New Roman" pitchFamily="18" charset="0"/>
              </a:rPr>
              <a:t>r∈R</a:t>
            </a:r>
            <a:r>
              <a:rPr lang="zh-CN" altLang="en-US" dirty="0">
                <a:solidFill>
                  <a:srgbClr val="0000CC"/>
                </a:solidFill>
                <a:latin typeface="Times New Roman" pitchFamily="18" charset="0"/>
              </a:rPr>
              <a:t>在</a:t>
            </a:r>
            <a:r>
              <a:rPr lang="en-US" altLang="zh-CN" dirty="0" err="1">
                <a:solidFill>
                  <a:srgbClr val="0000CC"/>
                </a:solidFill>
                <a:latin typeface="Times New Roman" pitchFamily="18" charset="0"/>
              </a:rPr>
              <a:t>U</a:t>
            </a:r>
            <a:r>
              <a:rPr lang="en-US" altLang="zh-CN" baseline="-25000" dirty="0" err="1">
                <a:solidFill>
                  <a:srgbClr val="0000CC"/>
                </a:solidFill>
                <a:latin typeface="Times New Roman" pitchFamily="18" charset="0"/>
              </a:rPr>
              <a:t>i</a:t>
            </a:r>
            <a:r>
              <a:rPr lang="zh-CN" altLang="en-US" dirty="0">
                <a:solidFill>
                  <a:srgbClr val="0000CC"/>
                </a:solidFill>
                <a:latin typeface="Times New Roman" pitchFamily="18" charset="0"/>
              </a:rPr>
              <a:t>上的投影</a:t>
            </a:r>
            <a:r>
              <a:rPr lang="zh-CN" altLang="en-US" dirty="0">
                <a:latin typeface="Times New Roman" pitchFamily="18" charset="0"/>
              </a:rPr>
              <a:t>定义为：</a:t>
            </a:r>
            <a:r>
              <a:rPr lang="en-US" altLang="zh-CN" dirty="0" err="1">
                <a:latin typeface="Times New Roman" pitchFamily="18" charset="0"/>
              </a:rPr>
              <a:t>П</a:t>
            </a:r>
            <a:r>
              <a:rPr lang="en-US" altLang="zh-CN" baseline="-25000" dirty="0" err="1">
                <a:latin typeface="Times New Roman" pitchFamily="18" charset="0"/>
              </a:rPr>
              <a:t>Ui</a:t>
            </a:r>
            <a:r>
              <a:rPr lang="en-US" altLang="zh-CN" dirty="0">
                <a:latin typeface="Times New Roman" pitchFamily="18" charset="0"/>
              </a:rPr>
              <a:t>(r) = { t [</a:t>
            </a:r>
            <a:r>
              <a:rPr lang="en-US" altLang="zh-CN" dirty="0" err="1">
                <a:latin typeface="Times New Roman" pitchFamily="18" charset="0"/>
              </a:rPr>
              <a:t>U</a:t>
            </a:r>
            <a:r>
              <a:rPr lang="en-US" altLang="zh-CN" baseline="-25000" dirty="0" err="1">
                <a:latin typeface="Times New Roman" pitchFamily="18" charset="0"/>
              </a:rPr>
              <a:t>i</a:t>
            </a:r>
            <a:r>
              <a:rPr lang="en-US" altLang="zh-CN" dirty="0">
                <a:latin typeface="Times New Roman" pitchFamily="18" charset="0"/>
              </a:rPr>
              <a:t>] | </a:t>
            </a:r>
            <a:r>
              <a:rPr lang="en-US" altLang="zh-CN" dirty="0" err="1">
                <a:latin typeface="Times New Roman" pitchFamily="18" charset="0"/>
              </a:rPr>
              <a:t>t∈r</a:t>
            </a:r>
            <a:r>
              <a:rPr lang="en-US" altLang="zh-CN" dirty="0">
                <a:latin typeface="Times New Roman" pitchFamily="18" charset="0"/>
              </a:rPr>
              <a:t> }</a:t>
            </a:r>
            <a:r>
              <a:rPr lang="zh-CN" altLang="en-US" dirty="0">
                <a:latin typeface="Times New Roman" pitchFamily="18" charset="0"/>
              </a:rPr>
              <a:t>。</a:t>
            </a:r>
          </a:p>
          <a:p>
            <a:pPr lvl="1" eaLnBrk="1" hangingPunct="1">
              <a:lnSpc>
                <a:spcPct val="125000"/>
              </a:lnSpc>
              <a:spcBef>
                <a:spcPts val="1800"/>
              </a:spcBef>
            </a:pPr>
            <a:r>
              <a:rPr lang="zh-CN" altLang="en-US" dirty="0">
                <a:solidFill>
                  <a:srgbClr val="0000CC"/>
                </a:solidFill>
                <a:latin typeface="Times New Roman" pitchFamily="18" charset="0"/>
              </a:rPr>
              <a:t>函数依赖集</a:t>
            </a:r>
            <a:r>
              <a:rPr lang="en-US" altLang="zh-CN" dirty="0">
                <a:solidFill>
                  <a:srgbClr val="0000CC"/>
                </a:solidFill>
                <a:latin typeface="Times New Roman" pitchFamily="18" charset="0"/>
              </a:rPr>
              <a:t>F</a:t>
            </a:r>
            <a:r>
              <a:rPr lang="zh-CN" altLang="en-US" dirty="0">
                <a:solidFill>
                  <a:srgbClr val="0000CC"/>
                </a:solidFill>
                <a:latin typeface="Times New Roman" pitchFamily="18" charset="0"/>
              </a:rPr>
              <a:t>在</a:t>
            </a:r>
            <a:r>
              <a:rPr lang="en-US" altLang="zh-CN" dirty="0" err="1">
                <a:solidFill>
                  <a:srgbClr val="0000CC"/>
                </a:solidFill>
                <a:latin typeface="Times New Roman" pitchFamily="18" charset="0"/>
              </a:rPr>
              <a:t>U</a:t>
            </a:r>
            <a:r>
              <a:rPr lang="en-US" altLang="zh-CN" baseline="-25000" dirty="0" err="1">
                <a:solidFill>
                  <a:srgbClr val="0000CC"/>
                </a:solidFill>
                <a:latin typeface="Times New Roman" pitchFamily="18" charset="0"/>
              </a:rPr>
              <a:t>i</a:t>
            </a:r>
            <a:r>
              <a:rPr lang="zh-CN" altLang="en-US" dirty="0">
                <a:solidFill>
                  <a:srgbClr val="0000CC"/>
                </a:solidFill>
                <a:latin typeface="Times New Roman" pitchFamily="18" charset="0"/>
              </a:rPr>
              <a:t>上的投影</a:t>
            </a:r>
            <a:r>
              <a:rPr lang="zh-CN" altLang="en-US" dirty="0">
                <a:latin typeface="Times New Roman" pitchFamily="18" charset="0"/>
              </a:rPr>
              <a:t>定义为：</a:t>
            </a:r>
          </a:p>
          <a:p>
            <a:pPr lvl="1" eaLnBrk="1" hangingPunct="1">
              <a:lnSpc>
                <a:spcPct val="125000"/>
              </a:lnSpc>
              <a:spcBef>
                <a:spcPts val="1200"/>
              </a:spcBef>
              <a:buNone/>
            </a:pPr>
            <a:r>
              <a:rPr lang="zh-CN" altLang="en-US" dirty="0">
                <a:latin typeface="Times New Roman" pitchFamily="18" charset="0"/>
              </a:rPr>
              <a:t>    </a:t>
            </a:r>
            <a:r>
              <a:rPr lang="en-US" altLang="zh-CN" dirty="0" err="1">
                <a:latin typeface="Times New Roman" pitchFamily="18" charset="0"/>
              </a:rPr>
              <a:t>П</a:t>
            </a:r>
            <a:r>
              <a:rPr lang="en-US" altLang="zh-CN" baseline="-25000" dirty="0" err="1">
                <a:latin typeface="Times New Roman" pitchFamily="18" charset="0"/>
              </a:rPr>
              <a:t>Ui</a:t>
            </a:r>
            <a:r>
              <a:rPr lang="en-US" altLang="zh-CN" dirty="0">
                <a:latin typeface="Times New Roman" pitchFamily="18" charset="0"/>
              </a:rPr>
              <a:t>(F) = { X </a:t>
            </a:r>
            <a:r>
              <a:rPr lang="en-US" altLang="zh-CN" sz="2400" dirty="0">
                <a:latin typeface="Times New Roman" pitchFamily="18" charset="0"/>
              </a:rPr>
              <a:t>→</a:t>
            </a:r>
            <a:r>
              <a:rPr lang="en-US" altLang="zh-CN" dirty="0">
                <a:latin typeface="Times New Roman" pitchFamily="18" charset="0"/>
              </a:rPr>
              <a:t> Y | X</a:t>
            </a:r>
            <a:r>
              <a:rPr lang="en-US" altLang="zh-CN" sz="2400" dirty="0">
                <a:latin typeface="Times New Roman" pitchFamily="18" charset="0"/>
              </a:rPr>
              <a:t> → </a:t>
            </a:r>
            <a:r>
              <a:rPr lang="en-US" altLang="zh-CN" dirty="0">
                <a:latin typeface="Times New Roman" pitchFamily="18" charset="0"/>
              </a:rPr>
              <a:t>Y ∈ F</a:t>
            </a:r>
            <a:r>
              <a:rPr lang="en-US" altLang="zh-CN" baseline="30000" dirty="0">
                <a:latin typeface="Times New Roman" pitchFamily="18" charset="0"/>
              </a:rPr>
              <a:t>+  </a:t>
            </a:r>
            <a:r>
              <a:rPr lang="en-US" altLang="zh-CN" dirty="0">
                <a:latin typeface="Times New Roman" pitchFamily="18" charset="0"/>
              </a:rPr>
              <a:t>∧  X∪Y</a:t>
            </a:r>
            <a:r>
              <a:rPr lang="en-US" altLang="zh-CN" sz="2400" dirty="0">
                <a:latin typeface="Times New Roman" pitchFamily="18" charset="0"/>
              </a:rPr>
              <a:t> ⊆ </a:t>
            </a:r>
            <a:r>
              <a:rPr lang="en-US" altLang="zh-CN" dirty="0" err="1">
                <a:latin typeface="Times New Roman" pitchFamily="18" charset="0"/>
              </a:rPr>
              <a:t>U</a:t>
            </a:r>
            <a:r>
              <a:rPr lang="en-US" altLang="zh-CN" baseline="-25000" dirty="0" err="1">
                <a:latin typeface="Times New Roman" pitchFamily="18" charset="0"/>
              </a:rPr>
              <a:t>i</a:t>
            </a:r>
            <a:r>
              <a:rPr lang="en-US" altLang="zh-CN" baseline="-25000" dirty="0">
                <a:latin typeface="Times New Roman" pitchFamily="18" charset="0"/>
              </a:rPr>
              <a:t> </a:t>
            </a:r>
            <a:r>
              <a:rPr lang="en-US" altLang="zh-CN" dirty="0">
                <a:latin typeface="Times New Roman" pitchFamily="18" charset="0"/>
              </a:rPr>
              <a:t>}</a:t>
            </a:r>
            <a:r>
              <a:rPr lang="zh-CN" altLang="en-US" dirty="0">
                <a:latin typeface="Times New Roman" pitchFamily="18" charset="0"/>
              </a:rPr>
              <a:t>。</a:t>
            </a:r>
            <a:r>
              <a:rPr lang="zh-CN" altLang="en-US" dirty="0"/>
              <a:t> </a:t>
            </a:r>
          </a:p>
        </p:txBody>
      </p:sp>
      <p:sp>
        <p:nvSpPr>
          <p:cNvPr id="12" name="灯片编号占位符 5"/>
          <p:cNvSpPr>
            <a:spLocks noGrp="1"/>
          </p:cNvSpPr>
          <p:nvPr>
            <p:ph type="sldNum" sz="quarter" idx="12"/>
          </p:nvPr>
        </p:nvSpPr>
        <p:spPr>
          <a:xfrm>
            <a:off x="8172400" y="6597352"/>
            <a:ext cx="514400" cy="247088"/>
          </a:xfrm>
          <a:noFill/>
        </p:spPr>
        <p:txBody>
          <a:bodyPr/>
          <a:lstStyle/>
          <a:p>
            <a:fld id="{AA8458D9-28F7-49BC-A944-4B76B85A9DAF}" type="slidenum">
              <a:rPr lang="en-US" altLang="zh-CN" smtClean="0"/>
              <a:pPr/>
              <a:t>47</a:t>
            </a:fld>
            <a:endParaRPr lang="en-US" altLang="zh-CN"/>
          </a:p>
        </p:txBody>
      </p:sp>
      <p:sp>
        <p:nvSpPr>
          <p:cNvPr id="13" name="页脚占位符 4"/>
          <p:cNvSpPr>
            <a:spLocks noGrp="1"/>
          </p:cNvSpPr>
          <p:nvPr>
            <p:ph type="ftr" sz="quarter" idx="11"/>
          </p:nvPr>
        </p:nvSpPr>
        <p:spPr>
          <a:xfrm>
            <a:off x="755576" y="6597352"/>
            <a:ext cx="3744416" cy="247088"/>
          </a:xfrm>
          <a:noFill/>
        </p:spPr>
        <p:txBody>
          <a:bodyPr/>
          <a:lstStyle/>
          <a:p>
            <a:r>
              <a:rPr lang="en-US" altLang="zh-CN"/>
              <a:t>《</a:t>
            </a:r>
            <a:r>
              <a:rPr lang="zh-CN" altLang="en-US"/>
              <a:t>数据库系统原理</a:t>
            </a:r>
            <a:r>
              <a:rPr lang="en-US" altLang="zh-CN"/>
              <a:t>》</a:t>
            </a:r>
            <a:r>
              <a:rPr lang="zh-CN" altLang="en-US"/>
              <a:t>第</a:t>
            </a:r>
            <a:r>
              <a:rPr lang="en-US" altLang="zh-CN"/>
              <a:t>10</a:t>
            </a:r>
            <a:r>
              <a:rPr lang="zh-CN" altLang="en-US"/>
              <a:t>章</a:t>
            </a:r>
            <a:r>
              <a:rPr lang="en-US" altLang="zh-CN"/>
              <a:t>—</a:t>
            </a:r>
            <a:r>
              <a:rPr lang="zh-CN" altLang="en-US"/>
              <a:t>数据依赖与关系模式的规范化</a:t>
            </a:r>
            <a:endParaRPr lang="en-US" altLang="zh-CN" dirty="0"/>
          </a:p>
        </p:txBody>
      </p:sp>
      <p:sp>
        <p:nvSpPr>
          <p:cNvPr id="14" name="日期占位符 3"/>
          <p:cNvSpPr>
            <a:spLocks noGrp="1"/>
          </p:cNvSpPr>
          <p:nvPr>
            <p:ph type="dt" sz="quarter" idx="10"/>
          </p:nvPr>
        </p:nvSpPr>
        <p:spPr>
          <a:xfrm>
            <a:off x="4633275" y="6597352"/>
            <a:ext cx="3312368" cy="247088"/>
          </a:xfrm>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graphicFrame>
        <p:nvGraphicFramePr>
          <p:cNvPr id="15" name="Object 4"/>
          <p:cNvGraphicFramePr>
            <a:graphicFrameLocks noChangeAspect="1"/>
          </p:cNvGraphicFramePr>
          <p:nvPr>
            <p:extLst>
              <p:ext uri="{D42A27DB-BD31-4B8C-83A1-F6EECF244321}">
                <p14:modId xmlns:p14="http://schemas.microsoft.com/office/powerpoint/2010/main" val="4064404336"/>
              </p:ext>
            </p:extLst>
          </p:nvPr>
        </p:nvGraphicFramePr>
        <p:xfrm>
          <a:off x="6105525" y="2830513"/>
          <a:ext cx="1019175" cy="742950"/>
        </p:xfrm>
        <a:graphic>
          <a:graphicData uri="http://schemas.openxmlformats.org/presentationml/2006/ole">
            <mc:AlternateContent xmlns:mc="http://schemas.openxmlformats.org/markup-compatibility/2006">
              <mc:Choice xmlns:v="urn:schemas-microsoft-com:vml" Requires="v">
                <p:oleObj spid="_x0000_s3131" name="Equation" r:id="rId4" imgW="520560" imgH="342720" progId="Equation.DSMT4">
                  <p:embed/>
                </p:oleObj>
              </mc:Choice>
              <mc:Fallback>
                <p:oleObj name="Equation" r:id="rId4" imgW="520560" imgH="342720" progId="Equation.DSMT4">
                  <p:embed/>
                  <p:pic>
                    <p:nvPicPr>
                      <p:cNvPr id="2050" name="Object 4"/>
                      <p:cNvPicPr>
                        <a:picLocks noChangeAspect="1" noChangeArrowheads="1"/>
                      </p:cNvPicPr>
                      <p:nvPr/>
                    </p:nvPicPr>
                    <p:blipFill>
                      <a:blip r:embed="rId5"/>
                      <a:srcRect/>
                      <a:stretch>
                        <a:fillRect/>
                      </a:stretch>
                    </p:blipFill>
                    <p:spPr bwMode="auto">
                      <a:xfrm>
                        <a:off x="6105525" y="2830513"/>
                        <a:ext cx="1019175" cy="742950"/>
                      </a:xfrm>
                      <a:prstGeom prst="rect">
                        <a:avLst/>
                      </a:prstGeom>
                      <a:noFill/>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eaLnBrk="1" hangingPunct="1"/>
            <a:r>
              <a:rPr lang="en-US" altLang="zh-CN" sz="3800"/>
              <a:t>10.4 </a:t>
            </a:r>
            <a:r>
              <a:rPr lang="zh-CN" altLang="en-US" sz="3800"/>
              <a:t>模式分解理论</a:t>
            </a:r>
          </a:p>
        </p:txBody>
      </p:sp>
      <p:sp>
        <p:nvSpPr>
          <p:cNvPr id="54276" name="Rectangle 3"/>
          <p:cNvSpPr>
            <a:spLocks noGrp="1" noChangeArrowheads="1"/>
          </p:cNvSpPr>
          <p:nvPr>
            <p:ph type="body" idx="1"/>
          </p:nvPr>
        </p:nvSpPr>
        <p:spPr/>
        <p:txBody>
          <a:bodyPr/>
          <a:lstStyle/>
          <a:p>
            <a:pPr eaLnBrk="1" hangingPunct="1">
              <a:lnSpc>
                <a:spcPct val="120000"/>
              </a:lnSpc>
            </a:pPr>
            <a:r>
              <a:rPr lang="en-US" altLang="zh-CN" sz="2200" dirty="0">
                <a:solidFill>
                  <a:srgbClr val="0000CC"/>
                </a:solidFill>
                <a:latin typeface="Times New Roman" pitchFamily="18" charset="0"/>
              </a:rPr>
              <a:t>[</a:t>
            </a:r>
            <a:r>
              <a:rPr lang="zh-CN" altLang="en-US" sz="2200" dirty="0">
                <a:solidFill>
                  <a:srgbClr val="0000CC"/>
                </a:solidFill>
                <a:latin typeface="Times New Roman" pitchFamily="18" charset="0"/>
              </a:rPr>
              <a:t>定义</a:t>
            </a:r>
            <a:r>
              <a:rPr lang="en-US" altLang="zh-CN" sz="2200" dirty="0">
                <a:solidFill>
                  <a:srgbClr val="0000CC"/>
                </a:solidFill>
                <a:latin typeface="Times New Roman" pitchFamily="18" charset="0"/>
              </a:rPr>
              <a:t>] </a:t>
            </a:r>
            <a:r>
              <a:rPr lang="zh-CN" altLang="en-US" sz="2200" dirty="0">
                <a:solidFill>
                  <a:srgbClr val="0000CC"/>
                </a:solidFill>
                <a:latin typeface="Times New Roman" pitchFamily="18" charset="0"/>
              </a:rPr>
              <a:t>无损分解</a:t>
            </a:r>
            <a:r>
              <a:rPr lang="zh-CN" altLang="en-US" sz="2000" dirty="0">
                <a:solidFill>
                  <a:srgbClr val="0000FF"/>
                </a:solidFill>
                <a:latin typeface="Times New Roman" pitchFamily="18" charset="0"/>
              </a:rPr>
              <a:t>（</a:t>
            </a:r>
            <a:r>
              <a:rPr lang="en-US" altLang="zh-CN" sz="2200" dirty="0">
                <a:solidFill>
                  <a:srgbClr val="0000CC"/>
                </a:solidFill>
                <a:latin typeface="Times New Roman" pitchFamily="18" charset="0"/>
              </a:rPr>
              <a:t>lossless decomposition</a:t>
            </a:r>
            <a:r>
              <a:rPr lang="zh-CN" altLang="en-US" sz="2000" dirty="0">
                <a:solidFill>
                  <a:srgbClr val="0000FF"/>
                </a:solidFill>
                <a:latin typeface="Times New Roman" pitchFamily="18" charset="0"/>
              </a:rPr>
              <a:t>）</a:t>
            </a:r>
            <a:endParaRPr lang="en-US" altLang="zh-CN" sz="2200" dirty="0">
              <a:solidFill>
                <a:srgbClr val="0000CC"/>
              </a:solidFill>
              <a:latin typeface="Times New Roman" pitchFamily="18" charset="0"/>
            </a:endParaRPr>
          </a:p>
          <a:p>
            <a:pPr lvl="1" eaLnBrk="1" hangingPunct="1">
              <a:lnSpc>
                <a:spcPct val="125000"/>
              </a:lnSpc>
              <a:spcBef>
                <a:spcPts val="1200"/>
              </a:spcBef>
            </a:pPr>
            <a:r>
              <a:rPr lang="zh-CN" altLang="en-US" dirty="0">
                <a:latin typeface="Times New Roman" pitchFamily="18" charset="0"/>
              </a:rPr>
              <a:t>设</a:t>
            </a:r>
            <a:r>
              <a:rPr lang="en-US" altLang="zh-CN" dirty="0">
                <a:latin typeface="Times New Roman" pitchFamily="18" charset="0"/>
              </a:rPr>
              <a:t>ρ = { R</a:t>
            </a:r>
            <a:r>
              <a:rPr lang="en-US" altLang="zh-CN" baseline="-25000" dirty="0">
                <a:latin typeface="Times New Roman" pitchFamily="18" charset="0"/>
              </a:rPr>
              <a:t>1</a:t>
            </a:r>
            <a:r>
              <a:rPr lang="en-US" altLang="zh-CN" dirty="0">
                <a:latin typeface="Times New Roman" pitchFamily="18" charset="0"/>
              </a:rPr>
              <a:t>(U</a:t>
            </a:r>
            <a:r>
              <a:rPr lang="en-US" altLang="zh-CN" baseline="-25000" dirty="0">
                <a:latin typeface="Times New Roman" pitchFamily="18" charset="0"/>
              </a:rPr>
              <a:t>1</a:t>
            </a:r>
            <a:r>
              <a:rPr lang="en-US" altLang="zh-CN" dirty="0">
                <a:latin typeface="Times New Roman" pitchFamily="18" charset="0"/>
              </a:rPr>
              <a:t>), R</a:t>
            </a:r>
            <a:r>
              <a:rPr lang="en-US" altLang="zh-CN" baseline="-25000" dirty="0">
                <a:latin typeface="Times New Roman" pitchFamily="18" charset="0"/>
              </a:rPr>
              <a:t>2</a:t>
            </a:r>
            <a:r>
              <a:rPr lang="en-US" altLang="zh-CN" dirty="0">
                <a:latin typeface="Times New Roman" pitchFamily="18" charset="0"/>
              </a:rPr>
              <a:t>(U</a:t>
            </a:r>
            <a:r>
              <a:rPr lang="en-US" altLang="zh-CN" baseline="-25000" dirty="0">
                <a:latin typeface="Times New Roman" pitchFamily="18" charset="0"/>
              </a:rPr>
              <a:t>2</a:t>
            </a:r>
            <a:r>
              <a:rPr lang="en-US" altLang="zh-CN" dirty="0">
                <a:latin typeface="Times New Roman" pitchFamily="18" charset="0"/>
              </a:rPr>
              <a:t>), … , </a:t>
            </a:r>
            <a:r>
              <a:rPr lang="en-US" altLang="zh-CN" dirty="0" err="1">
                <a:latin typeface="Times New Roman" pitchFamily="18" charset="0"/>
              </a:rPr>
              <a:t>R</a:t>
            </a:r>
            <a:r>
              <a:rPr lang="en-US" altLang="zh-CN" baseline="-25000" dirty="0" err="1">
                <a:latin typeface="Times New Roman" pitchFamily="18" charset="0"/>
              </a:rPr>
              <a:t>k</a:t>
            </a:r>
            <a:r>
              <a:rPr lang="en-US" altLang="zh-CN" dirty="0">
                <a:latin typeface="Times New Roman" pitchFamily="18" charset="0"/>
              </a:rPr>
              <a:t>(</a:t>
            </a:r>
            <a:r>
              <a:rPr lang="en-US" altLang="zh-CN" dirty="0" err="1">
                <a:latin typeface="Times New Roman" pitchFamily="18" charset="0"/>
              </a:rPr>
              <a:t>U</a:t>
            </a:r>
            <a:r>
              <a:rPr lang="en-US" altLang="zh-CN" baseline="-25000" dirty="0" err="1">
                <a:latin typeface="Times New Roman" pitchFamily="18" charset="0"/>
              </a:rPr>
              <a:t>k</a:t>
            </a:r>
            <a:r>
              <a:rPr lang="en-US" altLang="zh-CN" dirty="0">
                <a:latin typeface="Times New Roman" pitchFamily="18" charset="0"/>
              </a:rPr>
              <a:t>) }</a:t>
            </a:r>
            <a:r>
              <a:rPr lang="zh-CN" altLang="en-US" dirty="0">
                <a:latin typeface="Times New Roman" pitchFamily="18" charset="0"/>
              </a:rPr>
              <a:t>是对关系模式</a:t>
            </a:r>
            <a:r>
              <a:rPr lang="en-US" altLang="zh-CN" dirty="0">
                <a:latin typeface="Times New Roman" pitchFamily="18" charset="0"/>
              </a:rPr>
              <a:t>R(U)</a:t>
            </a:r>
            <a:r>
              <a:rPr lang="zh-CN" altLang="en-US" dirty="0">
                <a:latin typeface="Times New Roman" pitchFamily="18" charset="0"/>
              </a:rPr>
              <a:t>的一个分解，若对任意的关系 </a:t>
            </a:r>
            <a:r>
              <a:rPr lang="en-US" altLang="zh-CN" dirty="0" err="1">
                <a:latin typeface="Times New Roman" pitchFamily="18" charset="0"/>
              </a:rPr>
              <a:t>r∈R</a:t>
            </a:r>
            <a:r>
              <a:rPr lang="en-US" altLang="zh-CN" dirty="0">
                <a:latin typeface="Times New Roman" pitchFamily="18" charset="0"/>
              </a:rPr>
              <a:t> </a:t>
            </a:r>
            <a:r>
              <a:rPr lang="zh-CN" altLang="en-US" dirty="0">
                <a:latin typeface="Times New Roman" pitchFamily="18" charset="0"/>
              </a:rPr>
              <a:t>满足：</a:t>
            </a:r>
            <a:br>
              <a:rPr lang="en-US" altLang="zh-CN" dirty="0">
                <a:latin typeface="Times New Roman" pitchFamily="18" charset="0"/>
              </a:rPr>
            </a:br>
            <a:r>
              <a:rPr lang="en-US" altLang="zh-CN" dirty="0">
                <a:latin typeface="Times New Roman" pitchFamily="18" charset="0"/>
              </a:rPr>
              <a:t>r = П</a:t>
            </a:r>
            <a:r>
              <a:rPr lang="en-US" altLang="zh-CN" baseline="-25000" dirty="0">
                <a:latin typeface="Times New Roman" pitchFamily="18" charset="0"/>
              </a:rPr>
              <a:t>U1</a:t>
            </a:r>
            <a:r>
              <a:rPr lang="en-US" altLang="zh-CN" dirty="0">
                <a:latin typeface="Times New Roman" pitchFamily="18" charset="0"/>
              </a:rPr>
              <a:t>(r) </a:t>
            </a:r>
            <a:r>
              <a:rPr lang="en-US" altLang="zh-CN" dirty="0">
                <a:ea typeface="黑体" pitchFamily="2" charset="-122"/>
              </a:rPr>
              <a:t>⋈</a:t>
            </a:r>
            <a:r>
              <a:rPr lang="en-US" altLang="zh-CN" dirty="0">
                <a:latin typeface="Times New Roman" pitchFamily="18" charset="0"/>
              </a:rPr>
              <a:t> П</a:t>
            </a:r>
            <a:r>
              <a:rPr lang="en-US" altLang="zh-CN" baseline="-25000" dirty="0">
                <a:latin typeface="Times New Roman" pitchFamily="18" charset="0"/>
              </a:rPr>
              <a:t>U2</a:t>
            </a:r>
            <a:r>
              <a:rPr lang="en-US" altLang="zh-CN" dirty="0">
                <a:latin typeface="Times New Roman" pitchFamily="18" charset="0"/>
              </a:rPr>
              <a:t>(r) </a:t>
            </a:r>
            <a:r>
              <a:rPr lang="en-US" altLang="zh-CN" dirty="0">
                <a:ea typeface="黑体" pitchFamily="2" charset="-122"/>
              </a:rPr>
              <a:t>⋈</a:t>
            </a:r>
            <a:r>
              <a:rPr lang="en-US" altLang="zh-CN" dirty="0">
                <a:latin typeface="Times New Roman" pitchFamily="18" charset="0"/>
              </a:rPr>
              <a:t> … </a:t>
            </a:r>
            <a:r>
              <a:rPr lang="en-US" altLang="zh-CN" dirty="0">
                <a:ea typeface="黑体" pitchFamily="2" charset="-122"/>
              </a:rPr>
              <a:t>⋈</a:t>
            </a:r>
            <a:r>
              <a:rPr lang="en-US" altLang="zh-CN" dirty="0">
                <a:latin typeface="Times New Roman" pitchFamily="18" charset="0"/>
              </a:rPr>
              <a:t> </a:t>
            </a:r>
            <a:r>
              <a:rPr lang="en-US" altLang="zh-CN" dirty="0" err="1">
                <a:latin typeface="Times New Roman" pitchFamily="18" charset="0"/>
              </a:rPr>
              <a:t>П</a:t>
            </a:r>
            <a:r>
              <a:rPr lang="en-US" altLang="zh-CN" baseline="-25000" dirty="0" err="1">
                <a:latin typeface="Times New Roman" pitchFamily="18" charset="0"/>
              </a:rPr>
              <a:t>Uk</a:t>
            </a:r>
            <a:r>
              <a:rPr lang="en-US" altLang="zh-CN" dirty="0">
                <a:latin typeface="Times New Roman" pitchFamily="18" charset="0"/>
              </a:rPr>
              <a:t>(r)</a:t>
            </a:r>
            <a:r>
              <a:rPr lang="zh-CN" altLang="en-US" dirty="0">
                <a:latin typeface="Times New Roman" pitchFamily="18" charset="0"/>
              </a:rPr>
              <a:t>，则称</a:t>
            </a:r>
            <a:r>
              <a:rPr lang="en-US" altLang="zh-CN" dirty="0">
                <a:latin typeface="Times New Roman" pitchFamily="18" charset="0"/>
              </a:rPr>
              <a:t>ρ</a:t>
            </a:r>
            <a:r>
              <a:rPr lang="zh-CN" altLang="en-US" dirty="0">
                <a:latin typeface="Times New Roman" pitchFamily="18" charset="0"/>
              </a:rPr>
              <a:t>是对关系模式</a:t>
            </a:r>
            <a:r>
              <a:rPr lang="en-US" altLang="zh-CN" dirty="0">
                <a:latin typeface="Times New Roman" pitchFamily="18" charset="0"/>
              </a:rPr>
              <a:t>R</a:t>
            </a:r>
            <a:r>
              <a:rPr lang="zh-CN" altLang="en-US" dirty="0">
                <a:latin typeface="Times New Roman" pitchFamily="18" charset="0"/>
              </a:rPr>
              <a:t>的一个</a:t>
            </a:r>
            <a:r>
              <a:rPr lang="zh-CN" altLang="en-US" dirty="0">
                <a:solidFill>
                  <a:schemeClr val="accent2"/>
                </a:solidFill>
                <a:latin typeface="Times New Roman" pitchFamily="18" charset="0"/>
              </a:rPr>
              <a:t>无损分解。</a:t>
            </a:r>
          </a:p>
          <a:p>
            <a:pPr lvl="1" eaLnBrk="1" hangingPunct="1">
              <a:lnSpc>
                <a:spcPct val="120000"/>
              </a:lnSpc>
              <a:buFont typeface="Wingdings" pitchFamily="2" charset="2"/>
              <a:buNone/>
            </a:pPr>
            <a:endParaRPr lang="zh-CN" altLang="en-US" dirty="0">
              <a:latin typeface="Times New Roman" pitchFamily="18" charset="0"/>
            </a:endParaRPr>
          </a:p>
          <a:p>
            <a:pPr eaLnBrk="1" hangingPunct="1">
              <a:lnSpc>
                <a:spcPct val="120000"/>
              </a:lnSpc>
            </a:pPr>
            <a:r>
              <a:rPr lang="en-US" altLang="zh-CN" sz="2200" dirty="0">
                <a:solidFill>
                  <a:srgbClr val="0000CC"/>
                </a:solidFill>
                <a:latin typeface="Times New Roman" pitchFamily="18" charset="0"/>
              </a:rPr>
              <a:t>[</a:t>
            </a:r>
            <a:r>
              <a:rPr lang="zh-CN" altLang="en-US" sz="2200" dirty="0">
                <a:solidFill>
                  <a:srgbClr val="0000CC"/>
                </a:solidFill>
                <a:latin typeface="Times New Roman" pitchFamily="18" charset="0"/>
              </a:rPr>
              <a:t>定义</a:t>
            </a:r>
            <a:r>
              <a:rPr lang="en-US" altLang="zh-CN" sz="2200" dirty="0">
                <a:solidFill>
                  <a:srgbClr val="0000CC"/>
                </a:solidFill>
                <a:latin typeface="Times New Roman" pitchFamily="18" charset="0"/>
              </a:rPr>
              <a:t>] </a:t>
            </a:r>
            <a:r>
              <a:rPr lang="zh-CN" altLang="en-US" sz="2200" dirty="0">
                <a:solidFill>
                  <a:srgbClr val="0000CC"/>
                </a:solidFill>
                <a:latin typeface="Times New Roman" pitchFamily="18" charset="0"/>
              </a:rPr>
              <a:t>保持依赖分解</a:t>
            </a:r>
            <a:r>
              <a:rPr lang="zh-CN" altLang="en-US" sz="2000" dirty="0">
                <a:solidFill>
                  <a:srgbClr val="0000FF"/>
                </a:solidFill>
                <a:latin typeface="Times New Roman" pitchFamily="18" charset="0"/>
              </a:rPr>
              <a:t>（</a:t>
            </a:r>
            <a:r>
              <a:rPr lang="en-US" altLang="zh-CN" sz="2200" dirty="0">
                <a:solidFill>
                  <a:srgbClr val="0000CC"/>
                </a:solidFill>
                <a:latin typeface="Times New Roman" pitchFamily="18" charset="0"/>
              </a:rPr>
              <a:t>dependency-preserving decomposition</a:t>
            </a:r>
            <a:r>
              <a:rPr lang="zh-CN" altLang="en-US" sz="2000" dirty="0">
                <a:solidFill>
                  <a:srgbClr val="0000FF"/>
                </a:solidFill>
                <a:latin typeface="Times New Roman" pitchFamily="18" charset="0"/>
              </a:rPr>
              <a:t>）</a:t>
            </a:r>
            <a:endParaRPr lang="en-US" altLang="zh-CN" sz="2200" dirty="0">
              <a:solidFill>
                <a:srgbClr val="0000CC"/>
              </a:solidFill>
              <a:latin typeface="Times New Roman" pitchFamily="18" charset="0"/>
            </a:endParaRPr>
          </a:p>
          <a:p>
            <a:pPr lvl="1" eaLnBrk="1" hangingPunct="1">
              <a:lnSpc>
                <a:spcPct val="125000"/>
              </a:lnSpc>
            </a:pPr>
            <a:r>
              <a:rPr lang="zh-CN" altLang="en-US" dirty="0">
                <a:latin typeface="Times New Roman" pitchFamily="18" charset="0"/>
              </a:rPr>
              <a:t>设</a:t>
            </a:r>
            <a:r>
              <a:rPr lang="en-US" altLang="zh-CN" dirty="0">
                <a:latin typeface="Times New Roman" pitchFamily="18" charset="0"/>
              </a:rPr>
              <a:t>ρ = { R</a:t>
            </a:r>
            <a:r>
              <a:rPr lang="en-US" altLang="zh-CN" baseline="-25000" dirty="0">
                <a:latin typeface="Times New Roman" pitchFamily="18" charset="0"/>
              </a:rPr>
              <a:t>1</a:t>
            </a:r>
            <a:r>
              <a:rPr lang="en-US" altLang="zh-CN" dirty="0">
                <a:latin typeface="Times New Roman" pitchFamily="18" charset="0"/>
              </a:rPr>
              <a:t>(U</a:t>
            </a:r>
            <a:r>
              <a:rPr lang="en-US" altLang="zh-CN" baseline="-25000" dirty="0">
                <a:latin typeface="Times New Roman" pitchFamily="18" charset="0"/>
              </a:rPr>
              <a:t>1</a:t>
            </a:r>
            <a:r>
              <a:rPr lang="en-US" altLang="zh-CN" dirty="0">
                <a:latin typeface="Times New Roman" pitchFamily="18" charset="0"/>
              </a:rPr>
              <a:t>), R</a:t>
            </a:r>
            <a:r>
              <a:rPr lang="en-US" altLang="zh-CN" baseline="-25000" dirty="0">
                <a:latin typeface="Times New Roman" pitchFamily="18" charset="0"/>
              </a:rPr>
              <a:t>2</a:t>
            </a:r>
            <a:r>
              <a:rPr lang="en-US" altLang="zh-CN" dirty="0">
                <a:latin typeface="Times New Roman" pitchFamily="18" charset="0"/>
              </a:rPr>
              <a:t>(U</a:t>
            </a:r>
            <a:r>
              <a:rPr lang="en-US" altLang="zh-CN" baseline="-25000" dirty="0">
                <a:latin typeface="Times New Roman" pitchFamily="18" charset="0"/>
              </a:rPr>
              <a:t>2</a:t>
            </a:r>
            <a:r>
              <a:rPr lang="en-US" altLang="zh-CN" dirty="0">
                <a:latin typeface="Times New Roman" pitchFamily="18" charset="0"/>
              </a:rPr>
              <a:t>), … , </a:t>
            </a:r>
            <a:r>
              <a:rPr lang="en-US" altLang="zh-CN" dirty="0" err="1">
                <a:latin typeface="Times New Roman" pitchFamily="18" charset="0"/>
              </a:rPr>
              <a:t>R</a:t>
            </a:r>
            <a:r>
              <a:rPr lang="en-US" altLang="zh-CN" baseline="-25000" dirty="0" err="1">
                <a:latin typeface="Times New Roman" pitchFamily="18" charset="0"/>
              </a:rPr>
              <a:t>k</a:t>
            </a:r>
            <a:r>
              <a:rPr lang="en-US" altLang="zh-CN" dirty="0">
                <a:latin typeface="Times New Roman" pitchFamily="18" charset="0"/>
              </a:rPr>
              <a:t>(</a:t>
            </a:r>
            <a:r>
              <a:rPr lang="en-US" altLang="zh-CN" dirty="0" err="1">
                <a:latin typeface="Times New Roman" pitchFamily="18" charset="0"/>
              </a:rPr>
              <a:t>U</a:t>
            </a:r>
            <a:r>
              <a:rPr lang="en-US" altLang="zh-CN" baseline="-25000" dirty="0" err="1">
                <a:latin typeface="Times New Roman" pitchFamily="18" charset="0"/>
              </a:rPr>
              <a:t>k</a:t>
            </a:r>
            <a:r>
              <a:rPr lang="en-US" altLang="zh-CN" dirty="0">
                <a:latin typeface="Times New Roman" pitchFamily="18" charset="0"/>
              </a:rPr>
              <a:t>) }</a:t>
            </a:r>
            <a:r>
              <a:rPr lang="zh-CN" altLang="en-US" dirty="0">
                <a:latin typeface="Times New Roman" pitchFamily="18" charset="0"/>
              </a:rPr>
              <a:t>是关系模式</a:t>
            </a:r>
            <a:r>
              <a:rPr lang="en-US" altLang="zh-CN" dirty="0">
                <a:latin typeface="Times New Roman" pitchFamily="18" charset="0"/>
              </a:rPr>
              <a:t>R(U, F)</a:t>
            </a:r>
            <a:r>
              <a:rPr lang="zh-CN" altLang="en-US" dirty="0">
                <a:latin typeface="Times New Roman" pitchFamily="18" charset="0"/>
              </a:rPr>
              <a:t>的一个分解，若 </a:t>
            </a:r>
            <a:r>
              <a:rPr lang="en-US" altLang="zh-CN" dirty="0">
                <a:latin typeface="Times New Roman" pitchFamily="18" charset="0"/>
              </a:rPr>
              <a:t>П</a:t>
            </a:r>
            <a:r>
              <a:rPr lang="en-US" altLang="zh-CN" baseline="-25000" dirty="0">
                <a:latin typeface="Times New Roman" pitchFamily="18" charset="0"/>
              </a:rPr>
              <a:t>U1</a:t>
            </a:r>
            <a:r>
              <a:rPr lang="en-US" altLang="zh-CN" dirty="0">
                <a:latin typeface="Times New Roman" pitchFamily="18" charset="0"/>
              </a:rPr>
              <a:t>(F)∪ П</a:t>
            </a:r>
            <a:r>
              <a:rPr lang="en-US" altLang="zh-CN" baseline="-25000" dirty="0">
                <a:latin typeface="Times New Roman" pitchFamily="18" charset="0"/>
              </a:rPr>
              <a:t>U2</a:t>
            </a:r>
            <a:r>
              <a:rPr lang="en-US" altLang="zh-CN" dirty="0">
                <a:latin typeface="Times New Roman" pitchFamily="18" charset="0"/>
              </a:rPr>
              <a:t>(F)∪ … ∪ </a:t>
            </a:r>
            <a:r>
              <a:rPr lang="en-US" altLang="zh-CN" dirty="0" err="1">
                <a:latin typeface="Times New Roman" pitchFamily="18" charset="0"/>
              </a:rPr>
              <a:t>П</a:t>
            </a:r>
            <a:r>
              <a:rPr lang="en-US" altLang="zh-CN" baseline="-25000" dirty="0" err="1">
                <a:latin typeface="Times New Roman" pitchFamily="18" charset="0"/>
              </a:rPr>
              <a:t>Uk</a:t>
            </a:r>
            <a:r>
              <a:rPr lang="en-US" altLang="zh-CN" dirty="0">
                <a:latin typeface="Times New Roman" pitchFamily="18" charset="0"/>
              </a:rPr>
              <a:t>(F) ⊨ F </a:t>
            </a:r>
            <a:r>
              <a:rPr lang="zh-CN" altLang="en-US" dirty="0">
                <a:latin typeface="Times New Roman" pitchFamily="18" charset="0"/>
              </a:rPr>
              <a:t>成立，则称</a:t>
            </a:r>
            <a:r>
              <a:rPr lang="en-US" altLang="zh-CN" dirty="0">
                <a:latin typeface="Times New Roman" pitchFamily="18" charset="0"/>
              </a:rPr>
              <a:t>ρ</a:t>
            </a:r>
            <a:r>
              <a:rPr lang="zh-CN" altLang="en-US" dirty="0">
                <a:latin typeface="Times New Roman" pitchFamily="18" charset="0"/>
              </a:rPr>
              <a:t>是对关系模式</a:t>
            </a:r>
            <a:r>
              <a:rPr lang="en-US" altLang="zh-CN" dirty="0">
                <a:latin typeface="Times New Roman" pitchFamily="18" charset="0"/>
              </a:rPr>
              <a:t>R</a:t>
            </a:r>
            <a:r>
              <a:rPr lang="zh-CN" altLang="en-US" dirty="0">
                <a:latin typeface="Times New Roman" pitchFamily="18" charset="0"/>
              </a:rPr>
              <a:t>的一个</a:t>
            </a:r>
            <a:r>
              <a:rPr lang="zh-CN" altLang="en-US" dirty="0">
                <a:solidFill>
                  <a:schemeClr val="accent2"/>
                </a:solidFill>
                <a:latin typeface="Times New Roman" pitchFamily="18" charset="0"/>
              </a:rPr>
              <a:t>保持（函数）依赖分解。 </a:t>
            </a:r>
          </a:p>
        </p:txBody>
      </p:sp>
      <p:sp>
        <p:nvSpPr>
          <p:cNvPr id="10" name="灯片编号占位符 5"/>
          <p:cNvSpPr>
            <a:spLocks noGrp="1"/>
          </p:cNvSpPr>
          <p:nvPr>
            <p:ph type="sldNum" sz="quarter" idx="12"/>
          </p:nvPr>
        </p:nvSpPr>
        <p:spPr>
          <a:xfrm>
            <a:off x="8172400" y="6597352"/>
            <a:ext cx="514400" cy="247088"/>
          </a:xfrm>
          <a:noFill/>
        </p:spPr>
        <p:txBody>
          <a:bodyPr/>
          <a:lstStyle/>
          <a:p>
            <a:fld id="{AA8458D9-28F7-49BC-A944-4B76B85A9DAF}" type="slidenum">
              <a:rPr lang="en-US" altLang="zh-CN" smtClean="0"/>
              <a:pPr/>
              <a:t>48</a:t>
            </a:fld>
            <a:endParaRPr lang="en-US" altLang="zh-CN"/>
          </a:p>
        </p:txBody>
      </p:sp>
      <p:sp>
        <p:nvSpPr>
          <p:cNvPr id="11" name="页脚占位符 4"/>
          <p:cNvSpPr>
            <a:spLocks noGrp="1"/>
          </p:cNvSpPr>
          <p:nvPr>
            <p:ph type="ftr" sz="quarter" idx="11"/>
          </p:nvPr>
        </p:nvSpPr>
        <p:spPr>
          <a:xfrm>
            <a:off x="755576" y="6597352"/>
            <a:ext cx="3744416" cy="247088"/>
          </a:xfrm>
          <a:noFill/>
        </p:spPr>
        <p:txBody>
          <a:bodyPr/>
          <a:lstStyle/>
          <a:p>
            <a:r>
              <a:rPr lang="en-US" altLang="zh-CN"/>
              <a:t>《</a:t>
            </a:r>
            <a:r>
              <a:rPr lang="zh-CN" altLang="en-US"/>
              <a:t>数据库系统原理</a:t>
            </a:r>
            <a:r>
              <a:rPr lang="en-US" altLang="zh-CN"/>
              <a:t>》</a:t>
            </a:r>
            <a:r>
              <a:rPr lang="zh-CN" altLang="en-US"/>
              <a:t>第</a:t>
            </a:r>
            <a:r>
              <a:rPr lang="en-US" altLang="zh-CN"/>
              <a:t>10</a:t>
            </a:r>
            <a:r>
              <a:rPr lang="zh-CN" altLang="en-US"/>
              <a:t>章</a:t>
            </a:r>
            <a:r>
              <a:rPr lang="en-US" altLang="zh-CN"/>
              <a:t>—</a:t>
            </a:r>
            <a:r>
              <a:rPr lang="zh-CN" altLang="en-US"/>
              <a:t>数据依赖与关系模式的规范化</a:t>
            </a:r>
            <a:endParaRPr lang="en-US" altLang="zh-CN" dirty="0"/>
          </a:p>
        </p:txBody>
      </p:sp>
      <p:sp>
        <p:nvSpPr>
          <p:cNvPr id="12" name="日期占位符 3"/>
          <p:cNvSpPr>
            <a:spLocks noGrp="1"/>
          </p:cNvSpPr>
          <p:nvPr>
            <p:ph type="dt" sz="quarter" idx="10"/>
          </p:nvPr>
        </p:nvSpPr>
        <p:spPr>
          <a:xfrm>
            <a:off x="4633275" y="6597352"/>
            <a:ext cx="3312368" cy="247088"/>
          </a:xfrm>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pPr eaLnBrk="1" hangingPunct="1"/>
            <a:r>
              <a:rPr lang="en-US" altLang="zh-CN" sz="3800"/>
              <a:t>10.4 </a:t>
            </a:r>
            <a:r>
              <a:rPr lang="zh-CN" altLang="en-US" sz="3800"/>
              <a:t>模式分解理论</a:t>
            </a:r>
          </a:p>
        </p:txBody>
      </p:sp>
      <p:sp>
        <p:nvSpPr>
          <p:cNvPr id="55300" name="Rectangle 3"/>
          <p:cNvSpPr>
            <a:spLocks noGrp="1" noChangeArrowheads="1"/>
          </p:cNvSpPr>
          <p:nvPr>
            <p:ph type="body" idx="1"/>
          </p:nvPr>
        </p:nvSpPr>
        <p:spPr>
          <a:xfrm>
            <a:off x="683568" y="1341438"/>
            <a:ext cx="8003232" cy="4967287"/>
          </a:xfrm>
        </p:spPr>
        <p:txBody>
          <a:bodyPr/>
          <a:lstStyle/>
          <a:p>
            <a:pPr eaLnBrk="1" hangingPunct="1">
              <a:lnSpc>
                <a:spcPct val="120000"/>
              </a:lnSpc>
            </a:pPr>
            <a:r>
              <a:rPr lang="zh-CN" altLang="en-US" dirty="0">
                <a:solidFill>
                  <a:schemeClr val="accent2"/>
                </a:solidFill>
              </a:rPr>
              <a:t>分解的条件 </a:t>
            </a:r>
            <a:r>
              <a:rPr lang="en-US" altLang="zh-CN" dirty="0">
                <a:solidFill>
                  <a:schemeClr val="accent2"/>
                </a:solidFill>
              </a:rPr>
              <a:t>/ </a:t>
            </a:r>
            <a:r>
              <a:rPr lang="zh-CN" altLang="en-US" dirty="0">
                <a:solidFill>
                  <a:schemeClr val="accent2"/>
                </a:solidFill>
              </a:rPr>
              <a:t>准则</a:t>
            </a:r>
          </a:p>
          <a:p>
            <a:pPr lvl="1" eaLnBrk="1" hangingPunct="1">
              <a:lnSpc>
                <a:spcPct val="120000"/>
              </a:lnSpc>
            </a:pPr>
            <a:r>
              <a:rPr lang="zh-CN" altLang="en-US" dirty="0">
                <a:solidFill>
                  <a:srgbClr val="0000FF"/>
                </a:solidFill>
              </a:rPr>
              <a:t>无损分解</a:t>
            </a:r>
            <a:r>
              <a:rPr lang="en-US" altLang="zh-CN" dirty="0">
                <a:solidFill>
                  <a:srgbClr val="0000FF"/>
                </a:solidFill>
              </a:rPr>
              <a:t>——</a:t>
            </a:r>
            <a:r>
              <a:rPr lang="zh-CN" altLang="en-US" dirty="0">
                <a:solidFill>
                  <a:srgbClr val="0000FF"/>
                </a:solidFill>
              </a:rPr>
              <a:t>起码：</a:t>
            </a:r>
            <a:r>
              <a:rPr lang="zh-CN" altLang="en-US" dirty="0"/>
              <a:t>决定能否分解；</a:t>
            </a:r>
          </a:p>
          <a:p>
            <a:pPr lvl="1" eaLnBrk="1" hangingPunct="1">
              <a:lnSpc>
                <a:spcPct val="120000"/>
              </a:lnSpc>
            </a:pPr>
            <a:r>
              <a:rPr lang="zh-CN" altLang="en-US" dirty="0">
                <a:solidFill>
                  <a:srgbClr val="0000FF"/>
                </a:solidFill>
              </a:rPr>
              <a:t>保持依赖分解</a:t>
            </a:r>
            <a:r>
              <a:rPr lang="en-US" altLang="zh-CN" dirty="0">
                <a:solidFill>
                  <a:srgbClr val="0000FF"/>
                </a:solidFill>
              </a:rPr>
              <a:t>——</a:t>
            </a:r>
            <a:r>
              <a:rPr lang="zh-CN" altLang="en-US" dirty="0">
                <a:solidFill>
                  <a:srgbClr val="0000FF"/>
                </a:solidFill>
              </a:rPr>
              <a:t>理想：</a:t>
            </a:r>
            <a:r>
              <a:rPr lang="zh-CN" altLang="en-US" dirty="0"/>
              <a:t>决定分解的好坏。</a:t>
            </a:r>
          </a:p>
          <a:p>
            <a:pPr lvl="1" eaLnBrk="1" hangingPunct="1">
              <a:lnSpc>
                <a:spcPct val="120000"/>
              </a:lnSpc>
            </a:pPr>
            <a:endParaRPr lang="zh-CN" altLang="en-US" dirty="0"/>
          </a:p>
          <a:p>
            <a:pPr eaLnBrk="1" hangingPunct="1">
              <a:lnSpc>
                <a:spcPct val="120000"/>
              </a:lnSpc>
            </a:pPr>
            <a:r>
              <a:rPr lang="zh-CN" altLang="en-US" dirty="0">
                <a:solidFill>
                  <a:schemeClr val="accent2"/>
                </a:solidFill>
              </a:rPr>
              <a:t>结论</a:t>
            </a:r>
          </a:p>
          <a:p>
            <a:pPr lvl="1" eaLnBrk="1" hangingPunct="1">
              <a:lnSpc>
                <a:spcPct val="120000"/>
              </a:lnSpc>
            </a:pPr>
            <a:r>
              <a:rPr lang="zh-CN" altLang="en-US" dirty="0">
                <a:solidFill>
                  <a:srgbClr val="0000FF"/>
                </a:solidFill>
                <a:latin typeface="Times New Roman" pitchFamily="18" charset="0"/>
              </a:rPr>
              <a:t>总有将一个关系模式分解成</a:t>
            </a:r>
            <a:r>
              <a:rPr lang="en-US" altLang="zh-CN" dirty="0">
                <a:solidFill>
                  <a:srgbClr val="0000FF"/>
                </a:solidFill>
                <a:latin typeface="Times New Roman" pitchFamily="18" charset="0"/>
              </a:rPr>
              <a:t>3NF</a:t>
            </a:r>
            <a:r>
              <a:rPr lang="zh-CN" altLang="en-US" dirty="0">
                <a:solidFill>
                  <a:srgbClr val="0000FF"/>
                </a:solidFill>
                <a:latin typeface="Times New Roman" pitchFamily="18" charset="0"/>
              </a:rPr>
              <a:t>的</a:t>
            </a:r>
            <a:r>
              <a:rPr lang="zh-CN" altLang="en-US" dirty="0">
                <a:solidFill>
                  <a:srgbClr val="FF0000"/>
                </a:solidFill>
                <a:latin typeface="Times New Roman" pitchFamily="18" charset="0"/>
              </a:rPr>
              <a:t>无损</a:t>
            </a:r>
            <a:r>
              <a:rPr lang="zh-CN" altLang="en-US" dirty="0">
                <a:solidFill>
                  <a:srgbClr val="0000FF"/>
                </a:solidFill>
                <a:latin typeface="Times New Roman" pitchFamily="18" charset="0"/>
              </a:rPr>
              <a:t>且</a:t>
            </a:r>
            <a:r>
              <a:rPr lang="zh-CN" altLang="en-US" dirty="0">
                <a:solidFill>
                  <a:srgbClr val="FF0000"/>
                </a:solidFill>
                <a:latin typeface="Times New Roman" pitchFamily="18" charset="0"/>
              </a:rPr>
              <a:t>保持依赖的</a:t>
            </a:r>
            <a:r>
              <a:rPr lang="zh-CN" altLang="en-US" dirty="0">
                <a:solidFill>
                  <a:srgbClr val="0000FF"/>
                </a:solidFill>
                <a:latin typeface="Times New Roman" pitchFamily="18" charset="0"/>
              </a:rPr>
              <a:t>分解。</a:t>
            </a:r>
          </a:p>
          <a:p>
            <a:pPr lvl="1" eaLnBrk="1" hangingPunct="1">
              <a:lnSpc>
                <a:spcPct val="120000"/>
              </a:lnSpc>
            </a:pPr>
            <a:r>
              <a:rPr lang="zh-CN" altLang="en-US" dirty="0">
                <a:solidFill>
                  <a:srgbClr val="0000FF"/>
                </a:solidFill>
                <a:latin typeface="Times New Roman" pitchFamily="18" charset="0"/>
              </a:rPr>
              <a:t>总有将一个关系模式分解成</a:t>
            </a:r>
            <a:r>
              <a:rPr lang="en-US" altLang="zh-CN" dirty="0">
                <a:solidFill>
                  <a:srgbClr val="0000FF"/>
                </a:solidFill>
                <a:latin typeface="Times New Roman" pitchFamily="18" charset="0"/>
              </a:rPr>
              <a:t>BCNF</a:t>
            </a:r>
            <a:r>
              <a:rPr lang="zh-CN" altLang="en-US" dirty="0">
                <a:solidFill>
                  <a:srgbClr val="0000FF"/>
                </a:solidFill>
                <a:latin typeface="Times New Roman" pitchFamily="18" charset="0"/>
              </a:rPr>
              <a:t>（甚至</a:t>
            </a:r>
            <a:r>
              <a:rPr lang="en-US" altLang="zh-CN" dirty="0">
                <a:solidFill>
                  <a:srgbClr val="0000FF"/>
                </a:solidFill>
                <a:latin typeface="Times New Roman" pitchFamily="18" charset="0"/>
              </a:rPr>
              <a:t>4NF</a:t>
            </a:r>
            <a:r>
              <a:rPr lang="zh-CN" altLang="en-US" dirty="0">
                <a:solidFill>
                  <a:srgbClr val="0000FF"/>
                </a:solidFill>
                <a:latin typeface="Times New Roman" pitchFamily="18" charset="0"/>
              </a:rPr>
              <a:t>）的</a:t>
            </a:r>
            <a:r>
              <a:rPr lang="zh-CN" altLang="en-US" dirty="0">
                <a:solidFill>
                  <a:srgbClr val="FF0000"/>
                </a:solidFill>
                <a:latin typeface="Times New Roman" pitchFamily="18" charset="0"/>
              </a:rPr>
              <a:t>无损</a:t>
            </a:r>
            <a:r>
              <a:rPr lang="zh-CN" altLang="en-US" dirty="0">
                <a:solidFill>
                  <a:srgbClr val="0000FF"/>
                </a:solidFill>
                <a:latin typeface="Times New Roman" pitchFamily="18" charset="0"/>
              </a:rPr>
              <a:t>分解</a:t>
            </a:r>
            <a:r>
              <a:rPr lang="en-US" altLang="zh-CN" dirty="0">
                <a:solidFill>
                  <a:srgbClr val="0000FF"/>
                </a:solidFill>
                <a:latin typeface="Times New Roman" pitchFamily="18" charset="0"/>
              </a:rPr>
              <a:t>【</a:t>
            </a:r>
            <a:r>
              <a:rPr lang="zh-CN" altLang="en-US" dirty="0">
                <a:solidFill>
                  <a:srgbClr val="0000FF"/>
                </a:solidFill>
                <a:latin typeface="Times New Roman" pitchFamily="18" charset="0"/>
              </a:rPr>
              <a:t>但不一定是保持依赖的分解</a:t>
            </a:r>
            <a:r>
              <a:rPr lang="en-US" altLang="zh-CN" dirty="0">
                <a:solidFill>
                  <a:srgbClr val="0000FF"/>
                </a:solidFill>
                <a:latin typeface="Times New Roman" pitchFamily="18" charset="0"/>
              </a:rPr>
              <a:t>】</a:t>
            </a:r>
            <a:r>
              <a:rPr lang="zh-CN" altLang="en-US" dirty="0">
                <a:solidFill>
                  <a:srgbClr val="0000FF"/>
                </a:solidFill>
                <a:latin typeface="Times New Roman" pitchFamily="18" charset="0"/>
              </a:rPr>
              <a:t>。 </a:t>
            </a:r>
          </a:p>
        </p:txBody>
      </p:sp>
      <p:sp>
        <p:nvSpPr>
          <p:cNvPr id="7" name="灯片编号占位符 5"/>
          <p:cNvSpPr>
            <a:spLocks noGrp="1"/>
          </p:cNvSpPr>
          <p:nvPr>
            <p:ph type="sldNum" sz="quarter" idx="12"/>
          </p:nvPr>
        </p:nvSpPr>
        <p:spPr>
          <a:xfrm>
            <a:off x="8172400" y="6597352"/>
            <a:ext cx="514400" cy="247088"/>
          </a:xfrm>
          <a:noFill/>
        </p:spPr>
        <p:txBody>
          <a:bodyPr/>
          <a:lstStyle/>
          <a:p>
            <a:fld id="{AA8458D9-28F7-49BC-A944-4B76B85A9DAF}" type="slidenum">
              <a:rPr lang="en-US" altLang="zh-CN" smtClean="0"/>
              <a:pPr/>
              <a:t>49</a:t>
            </a:fld>
            <a:endParaRPr lang="en-US" altLang="zh-CN"/>
          </a:p>
        </p:txBody>
      </p:sp>
      <p:sp>
        <p:nvSpPr>
          <p:cNvPr id="8" name="页脚占位符 4"/>
          <p:cNvSpPr>
            <a:spLocks noGrp="1"/>
          </p:cNvSpPr>
          <p:nvPr>
            <p:ph type="ftr" sz="quarter" idx="11"/>
          </p:nvPr>
        </p:nvSpPr>
        <p:spPr>
          <a:xfrm>
            <a:off x="755576" y="6597352"/>
            <a:ext cx="3744416" cy="247088"/>
          </a:xfrm>
          <a:noFill/>
        </p:spPr>
        <p:txBody>
          <a:bodyPr/>
          <a:lstStyle/>
          <a:p>
            <a:r>
              <a:rPr lang="en-US" altLang="zh-CN"/>
              <a:t>《</a:t>
            </a:r>
            <a:r>
              <a:rPr lang="zh-CN" altLang="en-US"/>
              <a:t>数据库系统原理</a:t>
            </a:r>
            <a:r>
              <a:rPr lang="en-US" altLang="zh-CN"/>
              <a:t>》</a:t>
            </a:r>
            <a:r>
              <a:rPr lang="zh-CN" altLang="en-US"/>
              <a:t>第</a:t>
            </a:r>
            <a:r>
              <a:rPr lang="en-US" altLang="zh-CN"/>
              <a:t>10</a:t>
            </a:r>
            <a:r>
              <a:rPr lang="zh-CN" altLang="en-US"/>
              <a:t>章</a:t>
            </a:r>
            <a:r>
              <a:rPr lang="en-US" altLang="zh-CN"/>
              <a:t>—</a:t>
            </a:r>
            <a:r>
              <a:rPr lang="zh-CN" altLang="en-US"/>
              <a:t>数据依赖与关系模式的规范化</a:t>
            </a:r>
            <a:endParaRPr lang="en-US" altLang="zh-CN" dirty="0"/>
          </a:p>
        </p:txBody>
      </p:sp>
      <p:sp>
        <p:nvSpPr>
          <p:cNvPr id="9" name="日期占位符 3"/>
          <p:cNvSpPr>
            <a:spLocks noGrp="1"/>
          </p:cNvSpPr>
          <p:nvPr>
            <p:ph type="dt" sz="quarter" idx="10"/>
          </p:nvPr>
        </p:nvSpPr>
        <p:spPr>
          <a:xfrm>
            <a:off x="4633275" y="6597352"/>
            <a:ext cx="3312368" cy="247088"/>
          </a:xfrm>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en-US" altLang="zh-CN" dirty="0"/>
              <a:t>10.1.2  </a:t>
            </a:r>
            <a:r>
              <a:rPr lang="zh-CN" altLang="en-US" dirty="0"/>
              <a:t>“不好的”关系模式</a:t>
            </a:r>
          </a:p>
        </p:txBody>
      </p:sp>
      <p:sp>
        <p:nvSpPr>
          <p:cNvPr id="10244" name="Rectangle 3"/>
          <p:cNvSpPr>
            <a:spLocks noGrp="1" noChangeArrowheads="1"/>
          </p:cNvSpPr>
          <p:nvPr>
            <p:ph type="body" idx="1"/>
          </p:nvPr>
        </p:nvSpPr>
        <p:spPr/>
        <p:txBody>
          <a:bodyPr/>
          <a:lstStyle/>
          <a:p>
            <a:r>
              <a:rPr lang="zh-CN" altLang="en-US" dirty="0">
                <a:solidFill>
                  <a:srgbClr val="FF0000"/>
                </a:solidFill>
              </a:rPr>
              <a:t>模式设计的不同方案</a:t>
            </a:r>
          </a:p>
          <a:p>
            <a:pPr lvl="1"/>
            <a:r>
              <a:rPr lang="zh-CN" altLang="en-US" dirty="0"/>
              <a:t>同一个关系数据库可以有多种不同的模式设计方案</a:t>
            </a:r>
          </a:p>
          <a:p>
            <a:pPr lvl="1"/>
            <a:r>
              <a:rPr lang="zh-CN" altLang="en-US" dirty="0"/>
              <a:t>假设一个</a:t>
            </a:r>
            <a:r>
              <a:rPr lang="zh-CN" altLang="en-US" dirty="0">
                <a:solidFill>
                  <a:srgbClr val="0000FF"/>
                </a:solidFill>
              </a:rPr>
              <a:t>学生数据库</a:t>
            </a:r>
            <a:r>
              <a:rPr lang="zh-CN" altLang="en-US" dirty="0"/>
              <a:t>中有以下属性：</a:t>
            </a:r>
            <a:br>
              <a:rPr lang="en-US" altLang="zh-CN" dirty="0"/>
            </a:br>
            <a:r>
              <a:rPr lang="zh-CN" altLang="en-US" dirty="0">
                <a:solidFill>
                  <a:srgbClr val="0000FF"/>
                </a:solidFill>
              </a:rPr>
              <a:t>学号（</a:t>
            </a:r>
            <a:r>
              <a:rPr lang="en-US" altLang="zh-CN" dirty="0">
                <a:solidFill>
                  <a:srgbClr val="0000FF"/>
                </a:solidFill>
              </a:rPr>
              <a:t>SNO</a:t>
            </a:r>
            <a:r>
              <a:rPr lang="zh-CN" altLang="en-US" dirty="0">
                <a:solidFill>
                  <a:srgbClr val="0000FF"/>
                </a:solidFill>
              </a:rPr>
              <a:t>），</a:t>
            </a:r>
            <a:r>
              <a:rPr lang="en-US" altLang="zh-CN" dirty="0">
                <a:solidFill>
                  <a:srgbClr val="0000FF"/>
                </a:solidFill>
              </a:rPr>
              <a:t> </a:t>
            </a:r>
            <a:r>
              <a:rPr lang="zh-CN" altLang="en-US" dirty="0">
                <a:solidFill>
                  <a:srgbClr val="0000FF"/>
                </a:solidFill>
              </a:rPr>
              <a:t>课程号（</a:t>
            </a:r>
            <a:r>
              <a:rPr lang="en-US" altLang="zh-CN" dirty="0">
                <a:solidFill>
                  <a:srgbClr val="0000FF"/>
                </a:solidFill>
              </a:rPr>
              <a:t>CNO</a:t>
            </a:r>
            <a:r>
              <a:rPr lang="zh-CN" altLang="en-US" dirty="0">
                <a:solidFill>
                  <a:srgbClr val="0000FF"/>
                </a:solidFill>
              </a:rPr>
              <a:t>），成绩（</a:t>
            </a:r>
            <a:r>
              <a:rPr lang="en-US" altLang="zh-CN" dirty="0">
                <a:solidFill>
                  <a:srgbClr val="0000FF"/>
                </a:solidFill>
              </a:rPr>
              <a:t>G</a:t>
            </a:r>
            <a:r>
              <a:rPr lang="zh-CN" altLang="en-US" dirty="0">
                <a:solidFill>
                  <a:srgbClr val="0000FF"/>
                </a:solidFill>
              </a:rPr>
              <a:t>），</a:t>
            </a:r>
            <a:r>
              <a:rPr lang="en-US" altLang="zh-CN" dirty="0">
                <a:solidFill>
                  <a:srgbClr val="0000FF"/>
                </a:solidFill>
              </a:rPr>
              <a:t> </a:t>
            </a:r>
            <a:br>
              <a:rPr lang="en-US" altLang="zh-CN" dirty="0">
                <a:solidFill>
                  <a:srgbClr val="0000FF"/>
                </a:solidFill>
              </a:rPr>
            </a:br>
            <a:r>
              <a:rPr lang="zh-CN" altLang="en-US" dirty="0">
                <a:solidFill>
                  <a:srgbClr val="0000FF"/>
                </a:solidFill>
              </a:rPr>
              <a:t>主讲教师（</a:t>
            </a:r>
            <a:r>
              <a:rPr lang="en-US" altLang="zh-CN" dirty="0">
                <a:solidFill>
                  <a:srgbClr val="0000FF"/>
                </a:solidFill>
              </a:rPr>
              <a:t>T</a:t>
            </a:r>
            <a:r>
              <a:rPr lang="zh-CN" altLang="en-US" dirty="0">
                <a:solidFill>
                  <a:srgbClr val="0000FF"/>
                </a:solidFill>
              </a:rPr>
              <a:t>），教师所在系（</a:t>
            </a:r>
            <a:r>
              <a:rPr lang="en-US" altLang="zh-CN" dirty="0">
                <a:solidFill>
                  <a:srgbClr val="0000FF"/>
                </a:solidFill>
              </a:rPr>
              <a:t>DEPT</a:t>
            </a:r>
            <a:r>
              <a:rPr lang="zh-CN" altLang="en-US" dirty="0">
                <a:solidFill>
                  <a:srgbClr val="0000FF"/>
                </a:solidFill>
              </a:rPr>
              <a:t>）。</a:t>
            </a:r>
            <a:endParaRPr lang="en-US" altLang="zh-CN" dirty="0">
              <a:solidFill>
                <a:srgbClr val="0000FF"/>
              </a:solidFill>
            </a:endParaRPr>
          </a:p>
          <a:p>
            <a:pPr lvl="1"/>
            <a:r>
              <a:rPr lang="zh-CN" altLang="en-US" dirty="0"/>
              <a:t>上述属性具有下列</a:t>
            </a:r>
            <a:r>
              <a:rPr lang="zh-CN" altLang="en-US" dirty="0">
                <a:solidFill>
                  <a:srgbClr val="0000FF"/>
                </a:solidFill>
              </a:rPr>
              <a:t>数据语义：</a:t>
            </a:r>
          </a:p>
          <a:p>
            <a:pPr lvl="2"/>
            <a:r>
              <a:rPr lang="zh-CN" altLang="en-US" dirty="0"/>
              <a:t>学号（</a:t>
            </a:r>
            <a:r>
              <a:rPr lang="en-US" altLang="zh-CN" dirty="0"/>
              <a:t>SNO</a:t>
            </a:r>
            <a:r>
              <a:rPr lang="zh-CN" altLang="en-US" dirty="0"/>
              <a:t>）是学生的唯一标识，课程号（</a:t>
            </a:r>
            <a:r>
              <a:rPr lang="en-US" altLang="zh-CN" dirty="0"/>
              <a:t>CNO</a:t>
            </a:r>
            <a:r>
              <a:rPr lang="zh-CN" altLang="en-US" dirty="0"/>
              <a:t>）是课程的唯一标识；</a:t>
            </a:r>
          </a:p>
          <a:p>
            <a:pPr lvl="2"/>
            <a:r>
              <a:rPr lang="zh-CN" altLang="en-US" dirty="0"/>
              <a:t>每位学生所修的每门课程都有一个成绩（</a:t>
            </a:r>
            <a:r>
              <a:rPr lang="en-US" altLang="zh-CN" dirty="0"/>
              <a:t>G</a:t>
            </a:r>
            <a:r>
              <a:rPr lang="zh-CN" altLang="en-US" dirty="0"/>
              <a:t>）；</a:t>
            </a:r>
          </a:p>
          <a:p>
            <a:pPr lvl="2"/>
            <a:r>
              <a:rPr lang="zh-CN" altLang="en-US" dirty="0"/>
              <a:t>每门课程只有一位主讲教师（</a:t>
            </a:r>
            <a:r>
              <a:rPr lang="en-US" altLang="zh-CN" dirty="0"/>
              <a:t>T</a:t>
            </a:r>
            <a:r>
              <a:rPr lang="zh-CN" altLang="en-US" dirty="0"/>
              <a:t>），但一位教师可以主讲多门课程；</a:t>
            </a:r>
          </a:p>
          <a:p>
            <a:pPr lvl="2"/>
            <a:r>
              <a:rPr lang="zh-CN" altLang="en-US" dirty="0"/>
              <a:t>教师中没有重名，每位教师只属于一个系（</a:t>
            </a:r>
            <a:r>
              <a:rPr lang="en-US" altLang="zh-CN" dirty="0"/>
              <a:t>DEPT</a:t>
            </a:r>
            <a:r>
              <a:rPr lang="zh-CN" altLang="en-US" dirty="0"/>
              <a:t>）。</a:t>
            </a:r>
          </a:p>
          <a:p>
            <a:pPr lvl="1"/>
            <a:r>
              <a:rPr lang="zh-CN" altLang="en-US" dirty="0"/>
              <a:t>有多种模式设计方案</a:t>
            </a:r>
          </a:p>
        </p:txBody>
      </p:sp>
      <p:sp>
        <p:nvSpPr>
          <p:cNvPr id="9" name="日期占位符 3"/>
          <p:cNvSpPr>
            <a:spLocks noGrp="1"/>
          </p:cNvSpPr>
          <p:nvPr>
            <p:ph type="dt" sz="quarter" idx="10"/>
          </p:nvPr>
        </p:nvSpPr>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8" name="页脚占位符 4"/>
          <p:cNvSpPr>
            <a:spLocks noGrp="1"/>
          </p:cNvSpPr>
          <p:nvPr>
            <p:ph type="ftr" sz="quarter" idx="11"/>
          </p:nvPr>
        </p:nvSpPr>
        <p:spPr/>
        <p:txBody>
          <a:bodyPr/>
          <a:lstStyle/>
          <a:p>
            <a:r>
              <a:rPr lang="en-US" altLang="zh-CN"/>
              <a:t>《</a:t>
            </a:r>
            <a:r>
              <a:rPr lang="zh-CN" altLang="en-US"/>
              <a:t>数据库系统原理</a:t>
            </a:r>
            <a:r>
              <a:rPr lang="en-US" altLang="zh-CN"/>
              <a:t>》</a:t>
            </a:r>
            <a:r>
              <a:rPr lang="zh-CN" altLang="en-US"/>
              <a:t>第</a:t>
            </a:r>
            <a:r>
              <a:rPr lang="en-US" altLang="zh-CN"/>
              <a:t>10</a:t>
            </a:r>
            <a:r>
              <a:rPr lang="zh-CN" altLang="en-US"/>
              <a:t>章</a:t>
            </a:r>
            <a:r>
              <a:rPr lang="en-US" altLang="zh-CN"/>
              <a:t>—</a:t>
            </a:r>
            <a:r>
              <a:rPr lang="zh-CN" altLang="en-US"/>
              <a:t>数据依赖与关系模式的规范化</a:t>
            </a:r>
            <a:endParaRPr lang="en-US" altLang="zh-CN" dirty="0"/>
          </a:p>
        </p:txBody>
      </p:sp>
      <p:sp>
        <p:nvSpPr>
          <p:cNvPr id="7" name="灯片编号占位符 5"/>
          <p:cNvSpPr>
            <a:spLocks noGrp="1"/>
          </p:cNvSpPr>
          <p:nvPr>
            <p:ph type="sldNum" sz="quarter" idx="12"/>
          </p:nvPr>
        </p:nvSpPr>
        <p:spPr/>
        <p:txBody>
          <a:bodyPr/>
          <a:lstStyle/>
          <a:p>
            <a:fld id="{AA8458D9-28F7-49BC-A944-4B76B85A9DAF}" type="slidenum">
              <a:rPr lang="en-US" altLang="zh-CN" smtClean="0"/>
              <a:pPr/>
              <a:t>5</a:t>
            </a:fld>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pPr eaLnBrk="1" hangingPunct="1"/>
            <a:r>
              <a:rPr lang="zh-CN" altLang="en-US" sz="3800" dirty="0">
                <a:solidFill>
                  <a:srgbClr val="0000CC"/>
                </a:solidFill>
              </a:rPr>
              <a:t>模式分解的综合题</a:t>
            </a:r>
          </a:p>
        </p:txBody>
      </p:sp>
      <p:sp>
        <p:nvSpPr>
          <p:cNvPr id="47108" name="Rectangle 3"/>
          <p:cNvSpPr>
            <a:spLocks noGrp="1" noChangeArrowheads="1"/>
          </p:cNvSpPr>
          <p:nvPr>
            <p:ph type="body" idx="1"/>
          </p:nvPr>
        </p:nvSpPr>
        <p:spPr>
          <a:xfrm>
            <a:off x="611188" y="1268413"/>
            <a:ext cx="8075612" cy="5256931"/>
          </a:xfrm>
        </p:spPr>
        <p:txBody>
          <a:bodyPr/>
          <a:lstStyle/>
          <a:p>
            <a:pPr eaLnBrk="1" hangingPunct="1">
              <a:lnSpc>
                <a:spcPct val="125000"/>
              </a:lnSpc>
            </a:pPr>
            <a:r>
              <a:rPr lang="zh-CN" altLang="zh-CN" dirty="0">
                <a:latin typeface="+mj-lt"/>
              </a:rPr>
              <a:t>给定包含五个原子属性的关系模式</a:t>
            </a:r>
            <a:r>
              <a:rPr lang="en-US" altLang="zh-CN" dirty="0">
                <a:latin typeface="+mj-lt"/>
              </a:rPr>
              <a:t>R(ABCDE)</a:t>
            </a:r>
            <a:r>
              <a:rPr lang="zh-CN" altLang="zh-CN" dirty="0">
                <a:latin typeface="+mj-lt"/>
              </a:rPr>
              <a:t>，且其函数依赖集</a:t>
            </a:r>
            <a:r>
              <a:rPr lang="en-US" altLang="zh-CN" dirty="0">
                <a:latin typeface="+mj-lt"/>
              </a:rPr>
              <a:t>F</a:t>
            </a:r>
            <a:r>
              <a:rPr lang="en-US" altLang="zh-CN" baseline="-25000" dirty="0">
                <a:latin typeface="+mj-lt"/>
              </a:rPr>
              <a:t>R </a:t>
            </a:r>
            <a:r>
              <a:rPr lang="en-US" altLang="zh-CN" dirty="0">
                <a:latin typeface="+mj-lt"/>
              </a:rPr>
              <a:t>= {A→BC, CD→E}</a:t>
            </a:r>
            <a:r>
              <a:rPr lang="zh-CN" altLang="en-US" dirty="0">
                <a:latin typeface="+mj-lt"/>
              </a:rPr>
              <a:t>。试回答问题：</a:t>
            </a:r>
            <a:endParaRPr lang="en-US" altLang="zh-CN" dirty="0">
              <a:latin typeface="+mj-lt"/>
            </a:endParaRPr>
          </a:p>
          <a:p>
            <a:pPr marL="447675" indent="-390525" algn="just" eaLnBrk="1" hangingPunct="1">
              <a:lnSpc>
                <a:spcPct val="130000"/>
              </a:lnSpc>
              <a:spcBef>
                <a:spcPts val="600"/>
              </a:spcBef>
              <a:buNone/>
            </a:pPr>
            <a:r>
              <a:rPr lang="en-US" altLang="zh-CN" sz="2000" dirty="0">
                <a:latin typeface="+mj-lt"/>
              </a:rPr>
              <a:t>1</a:t>
            </a:r>
            <a:r>
              <a:rPr lang="zh-CN" altLang="en-US" sz="2000" dirty="0">
                <a:latin typeface="+mj-lt"/>
              </a:rPr>
              <a:t>）分别求出模式</a:t>
            </a:r>
            <a:r>
              <a:rPr lang="en-US" altLang="zh-CN" sz="2000" dirty="0">
                <a:latin typeface="+mj-lt"/>
              </a:rPr>
              <a:t>R</a:t>
            </a:r>
            <a:r>
              <a:rPr lang="zh-CN" altLang="en-US" sz="2000" dirty="0">
                <a:latin typeface="+mj-lt"/>
              </a:rPr>
              <a:t>的键、包含属性个数最少的超键、包含属性个数最多的超键，要求在推理过程中说明相应的推理规则和理由；</a:t>
            </a:r>
            <a:endParaRPr lang="en-US" altLang="zh-CN" sz="2000" dirty="0">
              <a:latin typeface="+mj-lt"/>
            </a:endParaRPr>
          </a:p>
          <a:p>
            <a:pPr marL="447675" indent="-390525" algn="just" eaLnBrk="1" hangingPunct="1">
              <a:lnSpc>
                <a:spcPct val="130000"/>
              </a:lnSpc>
              <a:spcBef>
                <a:spcPts val="600"/>
              </a:spcBef>
              <a:buNone/>
            </a:pPr>
            <a:r>
              <a:rPr lang="en-US" altLang="zh-CN" sz="2000" dirty="0">
                <a:latin typeface="+mj-lt"/>
              </a:rPr>
              <a:t>2</a:t>
            </a:r>
            <a:r>
              <a:rPr lang="zh-CN" altLang="en-US" sz="2000" dirty="0">
                <a:latin typeface="+mj-lt"/>
              </a:rPr>
              <a:t>）判断模式</a:t>
            </a:r>
            <a:r>
              <a:rPr lang="en-US" altLang="zh-CN" sz="2000" dirty="0">
                <a:latin typeface="+mj-lt"/>
              </a:rPr>
              <a:t>R</a:t>
            </a:r>
            <a:r>
              <a:rPr lang="zh-CN" altLang="en-US" sz="2000" dirty="0">
                <a:latin typeface="+mj-lt"/>
              </a:rPr>
              <a:t>最高属于第几范式，要求根据各种范式的定义分别说明理由；</a:t>
            </a:r>
            <a:endParaRPr lang="en-US" altLang="zh-CN" sz="2000" dirty="0">
              <a:latin typeface="+mj-lt"/>
            </a:endParaRPr>
          </a:p>
          <a:p>
            <a:pPr marL="447675" indent="-390525" algn="just" eaLnBrk="1" hangingPunct="1">
              <a:lnSpc>
                <a:spcPct val="130000"/>
              </a:lnSpc>
              <a:spcBef>
                <a:spcPts val="600"/>
              </a:spcBef>
              <a:buNone/>
            </a:pPr>
            <a:r>
              <a:rPr lang="en-US" altLang="zh-CN" sz="2000" dirty="0">
                <a:latin typeface="+mj-lt"/>
              </a:rPr>
              <a:t>3</a:t>
            </a:r>
            <a:r>
              <a:rPr lang="zh-CN" altLang="en-US" sz="2000" dirty="0">
                <a:latin typeface="+mj-lt"/>
              </a:rPr>
              <a:t>）给出将模式</a:t>
            </a:r>
            <a:r>
              <a:rPr lang="en-US" altLang="zh-CN" sz="2000" dirty="0">
                <a:latin typeface="+mj-lt"/>
              </a:rPr>
              <a:t>R</a:t>
            </a:r>
            <a:r>
              <a:rPr lang="zh-CN" altLang="en-US" sz="2000" dirty="0">
                <a:latin typeface="+mj-lt"/>
              </a:rPr>
              <a:t>经一次“模式分解”就规范化到</a:t>
            </a:r>
            <a:r>
              <a:rPr lang="en-US" altLang="zh-CN" sz="2000" dirty="0">
                <a:latin typeface="+mj-lt"/>
              </a:rPr>
              <a:t>BCNF</a:t>
            </a:r>
            <a:r>
              <a:rPr lang="zh-CN" altLang="en-US" sz="2000" dirty="0">
                <a:latin typeface="+mj-lt"/>
              </a:rPr>
              <a:t>的一个无损分解</a:t>
            </a:r>
            <a:r>
              <a:rPr lang="en-US" altLang="zh-CN" sz="2000" dirty="0">
                <a:latin typeface="+mj-lt"/>
              </a:rPr>
              <a:t>ρ</a:t>
            </a:r>
            <a:r>
              <a:rPr lang="zh-CN" altLang="en-US" sz="2000" dirty="0">
                <a:latin typeface="+mj-lt"/>
              </a:rPr>
              <a:t>，要求给出分解过程并说明分解后的模式属于</a:t>
            </a:r>
            <a:r>
              <a:rPr lang="en-US" altLang="zh-CN" sz="2000" dirty="0">
                <a:latin typeface="+mj-lt"/>
              </a:rPr>
              <a:t>BCNF</a:t>
            </a:r>
            <a:r>
              <a:rPr lang="zh-CN" altLang="en-US" sz="2000" dirty="0">
                <a:latin typeface="+mj-lt"/>
              </a:rPr>
              <a:t>的理由；进一步说明</a:t>
            </a:r>
            <a:r>
              <a:rPr lang="en-US" altLang="zh-CN" sz="2000" dirty="0">
                <a:latin typeface="+mj-lt"/>
              </a:rPr>
              <a:t>ρ</a:t>
            </a:r>
            <a:r>
              <a:rPr lang="zh-CN" altLang="en-US" sz="2000" dirty="0">
                <a:latin typeface="+mj-lt"/>
              </a:rPr>
              <a:t>不是一个保持（函数）依赖分解的理由；</a:t>
            </a:r>
            <a:endParaRPr lang="en-US" altLang="zh-CN" sz="2000" dirty="0">
              <a:latin typeface="+mj-lt"/>
            </a:endParaRPr>
          </a:p>
          <a:p>
            <a:pPr marL="447675" indent="-390525" algn="just" eaLnBrk="1" hangingPunct="1">
              <a:lnSpc>
                <a:spcPct val="130000"/>
              </a:lnSpc>
              <a:spcBef>
                <a:spcPts val="600"/>
              </a:spcBef>
              <a:buNone/>
            </a:pPr>
            <a:r>
              <a:rPr lang="en-US" altLang="zh-CN" sz="2000" dirty="0">
                <a:latin typeface="+mj-lt"/>
              </a:rPr>
              <a:t>4</a:t>
            </a:r>
            <a:r>
              <a:rPr lang="zh-CN" altLang="en-US" sz="2000" dirty="0">
                <a:latin typeface="+mj-lt"/>
              </a:rPr>
              <a:t>）给出将模式</a:t>
            </a:r>
            <a:r>
              <a:rPr lang="en-US" altLang="zh-CN" sz="2000" dirty="0">
                <a:latin typeface="+mj-lt"/>
              </a:rPr>
              <a:t>R</a:t>
            </a:r>
            <a:r>
              <a:rPr lang="zh-CN" altLang="en-US" sz="2000" dirty="0">
                <a:latin typeface="+mj-lt"/>
              </a:rPr>
              <a:t>经两次“模式分解”规范化到</a:t>
            </a:r>
            <a:r>
              <a:rPr lang="en-US" altLang="zh-CN" sz="2000" dirty="0">
                <a:latin typeface="+mj-lt"/>
              </a:rPr>
              <a:t>BCNF</a:t>
            </a:r>
            <a:r>
              <a:rPr lang="zh-CN" altLang="en-US" sz="2000" dirty="0">
                <a:latin typeface="+mj-lt"/>
              </a:rPr>
              <a:t>的一个无损分解</a:t>
            </a:r>
            <a:r>
              <a:rPr lang="en-US" altLang="zh-CN" sz="2000" dirty="0">
                <a:latin typeface="+mj-lt"/>
              </a:rPr>
              <a:t>φ</a:t>
            </a:r>
            <a:r>
              <a:rPr lang="zh-CN" altLang="en-US" sz="2000" dirty="0">
                <a:latin typeface="+mj-lt"/>
              </a:rPr>
              <a:t>，要求给出分解过程并说明分解后的模式属于</a:t>
            </a:r>
            <a:r>
              <a:rPr lang="en-US" altLang="zh-CN" sz="2000" dirty="0">
                <a:latin typeface="+mj-lt"/>
              </a:rPr>
              <a:t>BCNF</a:t>
            </a:r>
            <a:r>
              <a:rPr lang="zh-CN" altLang="en-US" sz="2000" dirty="0">
                <a:latin typeface="+mj-lt"/>
              </a:rPr>
              <a:t>的理由。</a:t>
            </a:r>
            <a:endParaRPr lang="en-US" altLang="zh-CN" sz="2000" dirty="0">
              <a:latin typeface="+mj-lt"/>
            </a:endParaRPr>
          </a:p>
        </p:txBody>
      </p:sp>
      <p:sp>
        <p:nvSpPr>
          <p:cNvPr id="8" name="灯片编号占位符 5"/>
          <p:cNvSpPr>
            <a:spLocks noGrp="1"/>
          </p:cNvSpPr>
          <p:nvPr>
            <p:ph type="sldNum" sz="quarter" idx="12"/>
          </p:nvPr>
        </p:nvSpPr>
        <p:spPr>
          <a:xfrm>
            <a:off x="8172400" y="6597352"/>
            <a:ext cx="514400" cy="247088"/>
          </a:xfrm>
          <a:noFill/>
        </p:spPr>
        <p:txBody>
          <a:bodyPr/>
          <a:lstStyle/>
          <a:p>
            <a:fld id="{AA8458D9-28F7-49BC-A944-4B76B85A9DAF}" type="slidenum">
              <a:rPr lang="en-US" altLang="zh-CN" smtClean="0"/>
              <a:pPr/>
              <a:t>50</a:t>
            </a:fld>
            <a:endParaRPr lang="en-US" altLang="zh-CN"/>
          </a:p>
        </p:txBody>
      </p:sp>
      <p:sp>
        <p:nvSpPr>
          <p:cNvPr id="9" name="页脚占位符 4"/>
          <p:cNvSpPr>
            <a:spLocks noGrp="1"/>
          </p:cNvSpPr>
          <p:nvPr>
            <p:ph type="ftr" sz="quarter" idx="11"/>
          </p:nvPr>
        </p:nvSpPr>
        <p:spPr>
          <a:xfrm>
            <a:off x="755576" y="6597352"/>
            <a:ext cx="3744416" cy="247088"/>
          </a:xfrm>
          <a:noFill/>
        </p:spPr>
        <p:txBody>
          <a:bodyPr/>
          <a:lstStyle/>
          <a:p>
            <a:r>
              <a:rPr lang="en-US" altLang="zh-CN"/>
              <a:t>《</a:t>
            </a:r>
            <a:r>
              <a:rPr lang="zh-CN" altLang="en-US"/>
              <a:t>数据库系统原理</a:t>
            </a:r>
            <a:r>
              <a:rPr lang="en-US" altLang="zh-CN"/>
              <a:t>》</a:t>
            </a:r>
            <a:r>
              <a:rPr lang="zh-CN" altLang="en-US"/>
              <a:t>第</a:t>
            </a:r>
            <a:r>
              <a:rPr lang="en-US" altLang="zh-CN"/>
              <a:t>10</a:t>
            </a:r>
            <a:r>
              <a:rPr lang="zh-CN" altLang="en-US"/>
              <a:t>章</a:t>
            </a:r>
            <a:r>
              <a:rPr lang="en-US" altLang="zh-CN"/>
              <a:t>—</a:t>
            </a:r>
            <a:r>
              <a:rPr lang="zh-CN" altLang="en-US"/>
              <a:t>数据依赖与关系模式的规范化</a:t>
            </a:r>
            <a:endParaRPr lang="en-US" altLang="zh-CN" dirty="0"/>
          </a:p>
        </p:txBody>
      </p:sp>
      <p:sp>
        <p:nvSpPr>
          <p:cNvPr id="10" name="日期占位符 3"/>
          <p:cNvSpPr>
            <a:spLocks noGrp="1"/>
          </p:cNvSpPr>
          <p:nvPr>
            <p:ph type="dt" sz="quarter" idx="10"/>
          </p:nvPr>
        </p:nvSpPr>
        <p:spPr>
          <a:xfrm>
            <a:off x="4633275" y="6597352"/>
            <a:ext cx="3312368" cy="247088"/>
          </a:xfrm>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Tree>
    <p:extLst>
      <p:ext uri="{BB962C8B-B14F-4D97-AF65-F5344CB8AC3E}">
        <p14:creationId xmlns:p14="http://schemas.microsoft.com/office/powerpoint/2010/main" val="8284258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a:xfrm>
            <a:off x="755576" y="277813"/>
            <a:ext cx="8136904" cy="919162"/>
          </a:xfrm>
        </p:spPr>
        <p:txBody>
          <a:bodyPr/>
          <a:lstStyle/>
          <a:p>
            <a:pPr eaLnBrk="1" hangingPunct="1"/>
            <a:r>
              <a:rPr lang="zh-CN" altLang="en-US" sz="3800" dirty="0">
                <a:solidFill>
                  <a:srgbClr val="0000CC"/>
                </a:solidFill>
              </a:rPr>
              <a:t>模式分解的综合题 </a:t>
            </a:r>
            <a:r>
              <a:rPr lang="zh-CN" altLang="en-US" sz="3800" dirty="0"/>
              <a:t>   </a:t>
            </a:r>
            <a:r>
              <a:rPr lang="en-US" altLang="zh-CN" sz="2800" dirty="0"/>
              <a:t>F</a:t>
            </a:r>
            <a:r>
              <a:rPr lang="en-US" altLang="zh-CN" sz="2800" baseline="-25000" dirty="0"/>
              <a:t>R </a:t>
            </a:r>
            <a:r>
              <a:rPr lang="en-US" altLang="zh-CN" sz="2800" dirty="0"/>
              <a:t>= {A→BC, CD→E}</a:t>
            </a:r>
            <a:endParaRPr lang="zh-CN" altLang="en-US" sz="2800" dirty="0"/>
          </a:p>
        </p:txBody>
      </p:sp>
      <p:sp>
        <p:nvSpPr>
          <p:cNvPr id="47108" name="Rectangle 3"/>
          <p:cNvSpPr>
            <a:spLocks noGrp="1" noChangeArrowheads="1"/>
          </p:cNvSpPr>
          <p:nvPr>
            <p:ph type="body" idx="1"/>
          </p:nvPr>
        </p:nvSpPr>
        <p:spPr>
          <a:xfrm>
            <a:off x="611188" y="1268413"/>
            <a:ext cx="8075612" cy="5256931"/>
          </a:xfrm>
        </p:spPr>
        <p:txBody>
          <a:bodyPr/>
          <a:lstStyle/>
          <a:p>
            <a:pPr marL="447675" indent="-390525" algn="just" eaLnBrk="1" hangingPunct="1">
              <a:lnSpc>
                <a:spcPct val="130000"/>
              </a:lnSpc>
              <a:spcBef>
                <a:spcPts val="600"/>
              </a:spcBef>
              <a:buNone/>
            </a:pPr>
            <a:r>
              <a:rPr lang="en-US" altLang="zh-CN" sz="2000" dirty="0"/>
              <a:t>1</a:t>
            </a:r>
            <a:r>
              <a:rPr lang="zh-CN" altLang="en-US" sz="2000" dirty="0"/>
              <a:t>）分别求出模式</a:t>
            </a:r>
            <a:r>
              <a:rPr lang="en-US" altLang="zh-CN" sz="2000" dirty="0"/>
              <a:t>R</a:t>
            </a:r>
            <a:r>
              <a:rPr lang="zh-CN" altLang="en-US" sz="2000" dirty="0"/>
              <a:t>的键、包含属性个数最少的超键、包含属性个数最多的超键，要求在推理过程中说明相应的推理规则和理由；</a:t>
            </a:r>
            <a:endParaRPr lang="en-US" altLang="zh-CN" sz="2000" dirty="0"/>
          </a:p>
          <a:p>
            <a:pPr marL="457200" lvl="1" indent="0" eaLnBrk="1" hangingPunct="1">
              <a:lnSpc>
                <a:spcPct val="125000"/>
              </a:lnSpc>
              <a:buNone/>
            </a:pPr>
            <a:endParaRPr lang="en-US" altLang="zh-CN" sz="1600" dirty="0">
              <a:solidFill>
                <a:srgbClr val="0000CC"/>
              </a:solidFill>
              <a:latin typeface="+mj-lt"/>
            </a:endParaRPr>
          </a:p>
        </p:txBody>
      </p:sp>
      <p:sp>
        <p:nvSpPr>
          <p:cNvPr id="8" name="灯片编号占位符 5"/>
          <p:cNvSpPr>
            <a:spLocks noGrp="1"/>
          </p:cNvSpPr>
          <p:nvPr>
            <p:ph type="sldNum" sz="quarter" idx="12"/>
          </p:nvPr>
        </p:nvSpPr>
        <p:spPr>
          <a:xfrm>
            <a:off x="8172400" y="6597352"/>
            <a:ext cx="514400" cy="247088"/>
          </a:xfrm>
          <a:noFill/>
        </p:spPr>
        <p:txBody>
          <a:bodyPr/>
          <a:lstStyle/>
          <a:p>
            <a:fld id="{AA8458D9-28F7-49BC-A944-4B76B85A9DAF}" type="slidenum">
              <a:rPr lang="en-US" altLang="zh-CN" smtClean="0"/>
              <a:pPr/>
              <a:t>51</a:t>
            </a:fld>
            <a:endParaRPr lang="en-US" altLang="zh-CN"/>
          </a:p>
        </p:txBody>
      </p:sp>
      <p:sp>
        <p:nvSpPr>
          <p:cNvPr id="9" name="页脚占位符 4"/>
          <p:cNvSpPr>
            <a:spLocks noGrp="1"/>
          </p:cNvSpPr>
          <p:nvPr>
            <p:ph type="ftr" sz="quarter" idx="11"/>
          </p:nvPr>
        </p:nvSpPr>
        <p:spPr>
          <a:xfrm>
            <a:off x="755576" y="6597352"/>
            <a:ext cx="3744416" cy="247088"/>
          </a:xfrm>
          <a:noFill/>
        </p:spPr>
        <p:txBody>
          <a:bodyPr/>
          <a:lstStyle/>
          <a:p>
            <a:r>
              <a:rPr lang="en-US" altLang="zh-CN"/>
              <a:t>《</a:t>
            </a:r>
            <a:r>
              <a:rPr lang="zh-CN" altLang="en-US"/>
              <a:t>数据库系统原理</a:t>
            </a:r>
            <a:r>
              <a:rPr lang="en-US" altLang="zh-CN"/>
              <a:t>》</a:t>
            </a:r>
            <a:r>
              <a:rPr lang="zh-CN" altLang="en-US"/>
              <a:t>第</a:t>
            </a:r>
            <a:r>
              <a:rPr lang="en-US" altLang="zh-CN"/>
              <a:t>10</a:t>
            </a:r>
            <a:r>
              <a:rPr lang="zh-CN" altLang="en-US"/>
              <a:t>章</a:t>
            </a:r>
            <a:r>
              <a:rPr lang="en-US" altLang="zh-CN"/>
              <a:t>—</a:t>
            </a:r>
            <a:r>
              <a:rPr lang="zh-CN" altLang="en-US"/>
              <a:t>数据依赖与关系模式的规范化</a:t>
            </a:r>
            <a:endParaRPr lang="en-US" altLang="zh-CN" dirty="0"/>
          </a:p>
        </p:txBody>
      </p:sp>
      <p:sp>
        <p:nvSpPr>
          <p:cNvPr id="10" name="日期占位符 3"/>
          <p:cNvSpPr>
            <a:spLocks noGrp="1"/>
          </p:cNvSpPr>
          <p:nvPr>
            <p:ph type="dt" sz="quarter" idx="10"/>
          </p:nvPr>
        </p:nvSpPr>
        <p:spPr>
          <a:xfrm>
            <a:off x="4633275" y="6597352"/>
            <a:ext cx="3312368" cy="247088"/>
          </a:xfrm>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pic>
        <p:nvPicPr>
          <p:cNvPr id="5" name="图片 4"/>
          <p:cNvPicPr>
            <a:picLocks noChangeAspect="1"/>
          </p:cNvPicPr>
          <p:nvPr/>
        </p:nvPicPr>
        <p:blipFill>
          <a:blip r:embed="rId3"/>
          <a:stretch>
            <a:fillRect/>
          </a:stretch>
        </p:blipFill>
        <p:spPr>
          <a:xfrm>
            <a:off x="1152769" y="2132857"/>
            <a:ext cx="7035147" cy="4463926"/>
          </a:xfrm>
          <a:prstGeom prst="rect">
            <a:avLst/>
          </a:prstGeom>
        </p:spPr>
      </p:pic>
    </p:spTree>
    <p:extLst>
      <p:ext uri="{BB962C8B-B14F-4D97-AF65-F5344CB8AC3E}">
        <p14:creationId xmlns:p14="http://schemas.microsoft.com/office/powerpoint/2010/main" val="2934254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3"/>
          <p:cNvSpPr>
            <a:spLocks noGrp="1" noChangeArrowheads="1"/>
          </p:cNvSpPr>
          <p:nvPr>
            <p:ph type="body" idx="1"/>
          </p:nvPr>
        </p:nvSpPr>
        <p:spPr>
          <a:xfrm>
            <a:off x="611188" y="1268413"/>
            <a:ext cx="8075612" cy="864443"/>
          </a:xfrm>
        </p:spPr>
        <p:txBody>
          <a:bodyPr/>
          <a:lstStyle/>
          <a:p>
            <a:pPr marL="447675" indent="-390525" algn="just" eaLnBrk="1" hangingPunct="1">
              <a:lnSpc>
                <a:spcPct val="130000"/>
              </a:lnSpc>
              <a:spcBef>
                <a:spcPts val="600"/>
              </a:spcBef>
              <a:buNone/>
            </a:pPr>
            <a:r>
              <a:rPr lang="en-US" altLang="zh-CN" sz="2000" dirty="0"/>
              <a:t>2</a:t>
            </a:r>
            <a:r>
              <a:rPr lang="zh-CN" altLang="en-US" sz="2000" dirty="0"/>
              <a:t>）判断模式</a:t>
            </a:r>
            <a:r>
              <a:rPr lang="en-US" altLang="zh-CN" sz="2000" dirty="0"/>
              <a:t>R</a:t>
            </a:r>
            <a:r>
              <a:rPr lang="zh-CN" altLang="en-US" sz="2000" dirty="0"/>
              <a:t>最高属于第几范式，要求根据各种范式的定义分别说明理由；</a:t>
            </a:r>
            <a:endParaRPr lang="en-US" altLang="zh-CN" sz="2000" dirty="0"/>
          </a:p>
        </p:txBody>
      </p:sp>
      <p:sp>
        <p:nvSpPr>
          <p:cNvPr id="8" name="灯片编号占位符 5"/>
          <p:cNvSpPr>
            <a:spLocks noGrp="1"/>
          </p:cNvSpPr>
          <p:nvPr>
            <p:ph type="sldNum" sz="quarter" idx="12"/>
          </p:nvPr>
        </p:nvSpPr>
        <p:spPr>
          <a:xfrm>
            <a:off x="8172400" y="6597352"/>
            <a:ext cx="514400" cy="247088"/>
          </a:xfrm>
          <a:noFill/>
        </p:spPr>
        <p:txBody>
          <a:bodyPr/>
          <a:lstStyle/>
          <a:p>
            <a:fld id="{AA8458D9-28F7-49BC-A944-4B76B85A9DAF}" type="slidenum">
              <a:rPr lang="en-US" altLang="zh-CN" smtClean="0"/>
              <a:pPr/>
              <a:t>52</a:t>
            </a:fld>
            <a:endParaRPr lang="en-US" altLang="zh-CN"/>
          </a:p>
        </p:txBody>
      </p:sp>
      <p:sp>
        <p:nvSpPr>
          <p:cNvPr id="9" name="页脚占位符 4"/>
          <p:cNvSpPr>
            <a:spLocks noGrp="1"/>
          </p:cNvSpPr>
          <p:nvPr>
            <p:ph type="ftr" sz="quarter" idx="11"/>
          </p:nvPr>
        </p:nvSpPr>
        <p:spPr>
          <a:xfrm>
            <a:off x="755576" y="6597352"/>
            <a:ext cx="3744416" cy="247088"/>
          </a:xfrm>
          <a:noFill/>
        </p:spPr>
        <p:txBody>
          <a:bodyPr/>
          <a:lstStyle/>
          <a:p>
            <a:r>
              <a:rPr lang="en-US" altLang="zh-CN"/>
              <a:t>《</a:t>
            </a:r>
            <a:r>
              <a:rPr lang="zh-CN" altLang="en-US"/>
              <a:t>数据库系统原理</a:t>
            </a:r>
            <a:r>
              <a:rPr lang="en-US" altLang="zh-CN"/>
              <a:t>》</a:t>
            </a:r>
            <a:r>
              <a:rPr lang="zh-CN" altLang="en-US"/>
              <a:t>第</a:t>
            </a:r>
            <a:r>
              <a:rPr lang="en-US" altLang="zh-CN"/>
              <a:t>10</a:t>
            </a:r>
            <a:r>
              <a:rPr lang="zh-CN" altLang="en-US"/>
              <a:t>章</a:t>
            </a:r>
            <a:r>
              <a:rPr lang="en-US" altLang="zh-CN"/>
              <a:t>—</a:t>
            </a:r>
            <a:r>
              <a:rPr lang="zh-CN" altLang="en-US"/>
              <a:t>数据依赖与关系模式的规范化</a:t>
            </a:r>
            <a:endParaRPr lang="en-US" altLang="zh-CN" dirty="0"/>
          </a:p>
        </p:txBody>
      </p:sp>
      <p:sp>
        <p:nvSpPr>
          <p:cNvPr id="10" name="日期占位符 3"/>
          <p:cNvSpPr>
            <a:spLocks noGrp="1"/>
          </p:cNvSpPr>
          <p:nvPr>
            <p:ph type="dt" sz="quarter" idx="10"/>
          </p:nvPr>
        </p:nvSpPr>
        <p:spPr>
          <a:xfrm>
            <a:off x="4633275" y="6597352"/>
            <a:ext cx="3312368" cy="247088"/>
          </a:xfrm>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Rectangle 2"/>
          <p:cNvSpPr>
            <a:spLocks noGrp="1" noChangeArrowheads="1"/>
          </p:cNvSpPr>
          <p:nvPr>
            <p:ph type="title"/>
          </p:nvPr>
        </p:nvSpPr>
        <p:spPr>
          <a:xfrm>
            <a:off x="755576" y="277813"/>
            <a:ext cx="8136904" cy="919162"/>
          </a:xfrm>
        </p:spPr>
        <p:txBody>
          <a:bodyPr/>
          <a:lstStyle/>
          <a:p>
            <a:pPr eaLnBrk="1" hangingPunct="1"/>
            <a:r>
              <a:rPr lang="zh-CN" altLang="en-US" sz="3800" dirty="0">
                <a:solidFill>
                  <a:srgbClr val="0000CC"/>
                </a:solidFill>
              </a:rPr>
              <a:t>模式分解的综合题 </a:t>
            </a:r>
            <a:r>
              <a:rPr lang="zh-CN" altLang="en-US" sz="3800" dirty="0"/>
              <a:t>   </a:t>
            </a:r>
            <a:r>
              <a:rPr lang="en-US" altLang="zh-CN" sz="2800" dirty="0"/>
              <a:t>F</a:t>
            </a:r>
            <a:r>
              <a:rPr lang="en-US" altLang="zh-CN" sz="2800" baseline="-25000" dirty="0"/>
              <a:t>R </a:t>
            </a:r>
            <a:r>
              <a:rPr lang="en-US" altLang="zh-CN" sz="2800" dirty="0"/>
              <a:t>= {A→BC, CD→E}</a:t>
            </a:r>
            <a:endParaRPr lang="zh-CN" altLang="en-US" sz="2800" dirty="0"/>
          </a:p>
        </p:txBody>
      </p:sp>
      <p:pic>
        <p:nvPicPr>
          <p:cNvPr id="4" name="图片 3"/>
          <p:cNvPicPr>
            <a:picLocks noChangeAspect="1"/>
          </p:cNvPicPr>
          <p:nvPr/>
        </p:nvPicPr>
        <p:blipFill>
          <a:blip r:embed="rId4"/>
          <a:stretch>
            <a:fillRect/>
          </a:stretch>
        </p:blipFill>
        <p:spPr>
          <a:xfrm>
            <a:off x="611187" y="2060848"/>
            <a:ext cx="8209285" cy="2673002"/>
          </a:xfrm>
          <a:prstGeom prst="rect">
            <a:avLst/>
          </a:prstGeom>
        </p:spPr>
      </p:pic>
      <p:grpSp>
        <p:nvGrpSpPr>
          <p:cNvPr id="6" name="组合 5"/>
          <p:cNvGrpSpPr/>
          <p:nvPr/>
        </p:nvGrpSpPr>
        <p:grpSpPr>
          <a:xfrm>
            <a:off x="664907" y="4743432"/>
            <a:ext cx="8209285" cy="1785104"/>
            <a:chOff x="664907" y="4743432"/>
            <a:chExt cx="8209285" cy="1785104"/>
          </a:xfrm>
        </p:grpSpPr>
        <p:sp>
          <p:nvSpPr>
            <p:cNvPr id="5" name="文本框 4"/>
            <p:cNvSpPr txBox="1"/>
            <p:nvPr/>
          </p:nvSpPr>
          <p:spPr>
            <a:xfrm>
              <a:off x="664907" y="4743432"/>
              <a:ext cx="8209285" cy="1785104"/>
            </a:xfrm>
            <a:prstGeom prst="rect">
              <a:avLst/>
            </a:prstGeom>
            <a:noFill/>
            <a:ln w="28575">
              <a:solidFill>
                <a:schemeClr val="accent6"/>
              </a:solidFill>
            </a:ln>
          </p:spPr>
          <p:txBody>
            <a:bodyPr wrap="square" rtlCol="0">
              <a:spAutoFit/>
            </a:bodyPr>
            <a:lstStyle/>
            <a:p>
              <a:r>
                <a:rPr lang="en-US" altLang="zh-CN" dirty="0">
                  <a:solidFill>
                    <a:srgbClr val="0000FF"/>
                  </a:solidFill>
                  <a:latin typeface="Times New Roman" pitchFamily="18" charset="0"/>
                </a:rPr>
                <a:t>【R∈BCNF</a:t>
              </a:r>
              <a:r>
                <a:rPr lang="zh-CN" altLang="en-US" dirty="0">
                  <a:solidFill>
                    <a:srgbClr val="0000FF"/>
                  </a:solidFill>
                  <a:latin typeface="Times New Roman" pitchFamily="18" charset="0"/>
                </a:rPr>
                <a:t>的定义</a:t>
              </a:r>
              <a:r>
                <a:rPr lang="en-US" altLang="zh-CN" dirty="0">
                  <a:solidFill>
                    <a:srgbClr val="0000FF"/>
                  </a:solidFill>
                  <a:latin typeface="Times New Roman" pitchFamily="18" charset="0"/>
                </a:rPr>
                <a:t>】</a:t>
              </a:r>
              <a:r>
                <a:rPr lang="zh-CN" altLang="en-US" dirty="0">
                  <a:solidFill>
                    <a:srgbClr val="0000FF"/>
                  </a:solidFill>
                  <a:latin typeface="Times New Roman" pitchFamily="18" charset="0"/>
                </a:rPr>
                <a:t>模式</a:t>
              </a:r>
              <a:r>
                <a:rPr lang="en-US" altLang="zh-CN" dirty="0">
                  <a:solidFill>
                    <a:srgbClr val="0000FF"/>
                  </a:solidFill>
                  <a:latin typeface="Times New Roman" pitchFamily="18" charset="0"/>
                </a:rPr>
                <a:t>R</a:t>
              </a:r>
              <a:r>
                <a:rPr lang="zh-CN" altLang="en-US" dirty="0">
                  <a:solidFill>
                    <a:srgbClr val="0000FF"/>
                  </a:solidFill>
                  <a:latin typeface="Times New Roman" pitchFamily="18" charset="0"/>
                </a:rPr>
                <a:t>的</a:t>
              </a:r>
              <a:r>
                <a:rPr lang="zh-CN" altLang="en-US" dirty="0">
                  <a:solidFill>
                    <a:srgbClr val="FF0000"/>
                  </a:solidFill>
                  <a:latin typeface="Times New Roman" pitchFamily="18" charset="0"/>
                </a:rPr>
                <a:t>任一</a:t>
              </a:r>
              <a:r>
                <a:rPr lang="zh-CN" altLang="en-US" dirty="0">
                  <a:solidFill>
                    <a:srgbClr val="0000FF"/>
                  </a:solidFill>
                  <a:latin typeface="Times New Roman" pitchFamily="18" charset="0"/>
                </a:rPr>
                <a:t>非平凡函数依赖</a:t>
              </a:r>
              <a:r>
                <a:rPr lang="en-US" altLang="zh-CN" dirty="0">
                  <a:solidFill>
                    <a:srgbClr val="0000FF"/>
                  </a:solidFill>
                  <a:latin typeface="Times New Roman" pitchFamily="18" charset="0"/>
                </a:rPr>
                <a:t>X→A</a:t>
              </a:r>
              <a:r>
                <a:rPr lang="zh-CN" altLang="en-US" dirty="0">
                  <a:solidFill>
                    <a:srgbClr val="0000FF"/>
                  </a:solidFill>
                  <a:latin typeface="Times New Roman" pitchFamily="18" charset="0"/>
                </a:rPr>
                <a:t>满足</a:t>
              </a:r>
              <a:r>
                <a:rPr lang="zh-CN" altLang="en-US" dirty="0">
                  <a:solidFill>
                    <a:srgbClr val="FF0000"/>
                  </a:solidFill>
                  <a:latin typeface="Times New Roman" pitchFamily="18" charset="0"/>
                </a:rPr>
                <a:t>决定子</a:t>
              </a:r>
              <a:r>
                <a:rPr lang="en-US" altLang="zh-CN" dirty="0">
                  <a:solidFill>
                    <a:srgbClr val="FF0000"/>
                  </a:solidFill>
                  <a:latin typeface="Times New Roman" pitchFamily="18" charset="0"/>
                </a:rPr>
                <a:t>X</a:t>
              </a:r>
              <a:r>
                <a:rPr lang="zh-CN" altLang="en-US" dirty="0">
                  <a:solidFill>
                    <a:srgbClr val="FF0000"/>
                  </a:solidFill>
                  <a:latin typeface="Times New Roman" pitchFamily="18" charset="0"/>
                </a:rPr>
                <a:t>必是超键。</a:t>
              </a:r>
              <a:endParaRPr lang="en-US" altLang="zh-CN" dirty="0">
                <a:solidFill>
                  <a:srgbClr val="0000FF"/>
                </a:solidFill>
                <a:latin typeface="Times New Roman" pitchFamily="18" charset="0"/>
              </a:endParaRPr>
            </a:p>
            <a:p>
              <a:r>
                <a:rPr lang="en-US" altLang="zh-CN" dirty="0">
                  <a:solidFill>
                    <a:srgbClr val="0000FF"/>
                  </a:solidFill>
                  <a:latin typeface="Times New Roman" pitchFamily="18" charset="0"/>
                </a:rPr>
                <a:t>【R∈3NF   </a:t>
              </a:r>
              <a:r>
                <a:rPr lang="zh-CN" altLang="en-US" dirty="0">
                  <a:solidFill>
                    <a:srgbClr val="0000FF"/>
                  </a:solidFill>
                  <a:latin typeface="Times New Roman" pitchFamily="18" charset="0"/>
                </a:rPr>
                <a:t>的定义</a:t>
              </a:r>
              <a:r>
                <a:rPr lang="en-US" altLang="zh-CN" dirty="0">
                  <a:solidFill>
                    <a:srgbClr val="0000FF"/>
                  </a:solidFill>
                  <a:latin typeface="Times New Roman" pitchFamily="18" charset="0"/>
                </a:rPr>
                <a:t>】</a:t>
              </a:r>
              <a:r>
                <a:rPr lang="zh-CN" altLang="en-US" dirty="0">
                  <a:solidFill>
                    <a:srgbClr val="0000FF"/>
                  </a:solidFill>
                  <a:latin typeface="Times New Roman" pitchFamily="18" charset="0"/>
                </a:rPr>
                <a:t>模式</a:t>
              </a:r>
              <a:r>
                <a:rPr lang="en-US" altLang="zh-CN" dirty="0">
                  <a:solidFill>
                    <a:srgbClr val="0000FF"/>
                  </a:solidFill>
                  <a:latin typeface="Times New Roman" pitchFamily="18" charset="0"/>
                </a:rPr>
                <a:t>R</a:t>
              </a:r>
              <a:r>
                <a:rPr lang="zh-CN" altLang="en-US" dirty="0">
                  <a:solidFill>
                    <a:srgbClr val="0000FF"/>
                  </a:solidFill>
                  <a:latin typeface="Times New Roman" pitchFamily="18" charset="0"/>
                </a:rPr>
                <a:t>的</a:t>
              </a:r>
              <a:r>
                <a:rPr lang="zh-CN" altLang="en-US" dirty="0">
                  <a:solidFill>
                    <a:srgbClr val="FF0000"/>
                  </a:solidFill>
                  <a:latin typeface="Times New Roman" pitchFamily="18" charset="0"/>
                </a:rPr>
                <a:t>任一</a:t>
              </a:r>
              <a:r>
                <a:rPr lang="zh-CN" altLang="en-US" dirty="0">
                  <a:solidFill>
                    <a:srgbClr val="0000FF"/>
                  </a:solidFill>
                  <a:latin typeface="Times New Roman" pitchFamily="18" charset="0"/>
                </a:rPr>
                <a:t>非平凡函数依赖</a:t>
              </a:r>
              <a:r>
                <a:rPr lang="en-US" altLang="zh-CN" dirty="0">
                  <a:solidFill>
                    <a:srgbClr val="0000FF"/>
                  </a:solidFill>
                  <a:latin typeface="Times New Roman" pitchFamily="18" charset="0"/>
                </a:rPr>
                <a:t>X→A </a:t>
              </a:r>
              <a:r>
                <a:rPr lang="zh-CN" altLang="en-US" dirty="0">
                  <a:solidFill>
                    <a:srgbClr val="0000FF"/>
                  </a:solidFill>
                  <a:latin typeface="Times New Roman" pitchFamily="18" charset="0"/>
                </a:rPr>
                <a:t>满足下列</a:t>
              </a:r>
              <a:r>
                <a:rPr lang="zh-CN" altLang="en-US" dirty="0">
                  <a:solidFill>
                    <a:srgbClr val="FF0000"/>
                  </a:solidFill>
                  <a:latin typeface="Times New Roman" pitchFamily="18" charset="0"/>
                </a:rPr>
                <a:t>两个条件之一：</a:t>
              </a:r>
              <a:br>
                <a:rPr lang="en-US" altLang="zh-CN" dirty="0">
                  <a:solidFill>
                    <a:srgbClr val="FF0000"/>
                  </a:solidFill>
                  <a:latin typeface="Times New Roman" pitchFamily="18" charset="0"/>
                </a:rPr>
              </a:br>
              <a:r>
                <a:rPr lang="en-US" altLang="zh-CN" dirty="0">
                  <a:solidFill>
                    <a:srgbClr val="0000FF"/>
                  </a:solidFill>
                  <a:latin typeface="Times New Roman" pitchFamily="18" charset="0"/>
                </a:rPr>
                <a:t>                                      </a:t>
              </a:r>
              <a:r>
                <a:rPr lang="en-US" altLang="zh-CN" dirty="0">
                  <a:solidFill>
                    <a:srgbClr val="FF0000"/>
                  </a:solidFill>
                  <a:latin typeface="Times New Roman" pitchFamily="18" charset="0"/>
                </a:rPr>
                <a:t>(1) </a:t>
              </a:r>
              <a:r>
                <a:rPr lang="zh-CN" altLang="en-US" dirty="0">
                  <a:solidFill>
                    <a:srgbClr val="FF0000"/>
                  </a:solidFill>
                  <a:latin typeface="Times New Roman" pitchFamily="18" charset="0"/>
                </a:rPr>
                <a:t>决定子</a:t>
              </a:r>
              <a:r>
                <a:rPr lang="en-US" altLang="zh-CN" dirty="0">
                  <a:solidFill>
                    <a:srgbClr val="FF0000"/>
                  </a:solidFill>
                  <a:latin typeface="Times New Roman" pitchFamily="18" charset="0"/>
                </a:rPr>
                <a:t>X</a:t>
              </a:r>
              <a:r>
                <a:rPr lang="zh-CN" altLang="en-US" dirty="0">
                  <a:solidFill>
                    <a:srgbClr val="FF0000"/>
                  </a:solidFill>
                  <a:latin typeface="Times New Roman" pitchFamily="18" charset="0"/>
                </a:rPr>
                <a:t>是超键</a:t>
              </a:r>
              <a:r>
                <a:rPr lang="en-US" altLang="zh-CN" dirty="0">
                  <a:solidFill>
                    <a:srgbClr val="FF0000"/>
                  </a:solidFill>
                  <a:latin typeface="Times New Roman" pitchFamily="18" charset="0"/>
                </a:rPr>
                <a:t>, (2) </a:t>
              </a:r>
              <a:r>
                <a:rPr lang="zh-CN" altLang="en-US" dirty="0">
                  <a:solidFill>
                    <a:srgbClr val="FF0000"/>
                  </a:solidFill>
                  <a:latin typeface="Times New Roman" pitchFamily="18" charset="0"/>
                </a:rPr>
                <a:t>被决定子</a:t>
              </a:r>
              <a:r>
                <a:rPr lang="en-US" altLang="zh-CN" dirty="0">
                  <a:solidFill>
                    <a:srgbClr val="FF0000"/>
                  </a:solidFill>
                  <a:latin typeface="Times New Roman" pitchFamily="18" charset="0"/>
                </a:rPr>
                <a:t>A</a:t>
              </a:r>
              <a:r>
                <a:rPr lang="zh-CN" altLang="en-US" dirty="0">
                  <a:solidFill>
                    <a:srgbClr val="FF0000"/>
                  </a:solidFill>
                  <a:latin typeface="Times New Roman" pitchFamily="18" charset="0"/>
                </a:rPr>
                <a:t>是主属性。</a:t>
              </a:r>
              <a:endParaRPr lang="en-US" altLang="zh-CN" dirty="0">
                <a:solidFill>
                  <a:srgbClr val="FF0000"/>
                </a:solidFill>
                <a:latin typeface="Times New Roman" pitchFamily="18" charset="0"/>
              </a:endParaRPr>
            </a:p>
            <a:p>
              <a:r>
                <a:rPr lang="en-US" altLang="zh-CN" dirty="0">
                  <a:solidFill>
                    <a:srgbClr val="0000FF"/>
                  </a:solidFill>
                  <a:latin typeface="Times New Roman" pitchFamily="18" charset="0"/>
                </a:rPr>
                <a:t>【R∈2NF   </a:t>
              </a:r>
              <a:r>
                <a:rPr lang="zh-CN" altLang="en-US" dirty="0">
                  <a:solidFill>
                    <a:srgbClr val="0000FF"/>
                  </a:solidFill>
                  <a:latin typeface="Times New Roman" pitchFamily="18" charset="0"/>
                </a:rPr>
                <a:t>的定义</a:t>
              </a:r>
              <a:r>
                <a:rPr lang="en-US" altLang="zh-CN" dirty="0">
                  <a:solidFill>
                    <a:srgbClr val="0000FF"/>
                  </a:solidFill>
                  <a:latin typeface="Times New Roman" pitchFamily="18" charset="0"/>
                </a:rPr>
                <a:t>】</a:t>
              </a:r>
              <a:r>
                <a:rPr lang="zh-CN" altLang="en-US" dirty="0">
                  <a:solidFill>
                    <a:srgbClr val="0000FF"/>
                  </a:solidFill>
                  <a:latin typeface="Times New Roman" pitchFamily="18" charset="0"/>
                </a:rPr>
                <a:t>模式</a:t>
              </a:r>
              <a:r>
                <a:rPr lang="en-US" altLang="zh-CN" dirty="0">
                  <a:solidFill>
                    <a:srgbClr val="0000FF"/>
                  </a:solidFill>
                  <a:latin typeface="Times New Roman" pitchFamily="18" charset="0"/>
                </a:rPr>
                <a:t>R</a:t>
              </a:r>
              <a:r>
                <a:rPr lang="zh-CN" altLang="en-US" dirty="0">
                  <a:solidFill>
                    <a:srgbClr val="0000FF"/>
                  </a:solidFill>
                  <a:latin typeface="Times New Roman" pitchFamily="18" charset="0"/>
                </a:rPr>
                <a:t>的</a:t>
              </a:r>
              <a:r>
                <a:rPr lang="zh-CN" altLang="en-US" dirty="0">
                  <a:solidFill>
                    <a:srgbClr val="FF0000"/>
                  </a:solidFill>
                  <a:latin typeface="Times New Roman" pitchFamily="18" charset="0"/>
                </a:rPr>
                <a:t>每个非主属性均完全函数依赖于键。</a:t>
              </a:r>
              <a:endParaRPr lang="en-US" altLang="zh-CN" dirty="0">
                <a:solidFill>
                  <a:srgbClr val="FF0000"/>
                </a:solidFill>
                <a:latin typeface="Times New Roman" pitchFamily="18" charset="0"/>
              </a:endParaRPr>
            </a:p>
            <a:p>
              <a:r>
                <a:rPr lang="en-US" altLang="zh-CN" dirty="0">
                  <a:solidFill>
                    <a:srgbClr val="0000FF"/>
                  </a:solidFill>
                  <a:latin typeface="Times New Roman" pitchFamily="18" charset="0"/>
                </a:rPr>
                <a:t>【R∈1NF   </a:t>
              </a:r>
              <a:r>
                <a:rPr lang="zh-CN" altLang="en-US" dirty="0">
                  <a:solidFill>
                    <a:srgbClr val="0000FF"/>
                  </a:solidFill>
                  <a:latin typeface="Times New Roman" pitchFamily="18" charset="0"/>
                </a:rPr>
                <a:t>的定义</a:t>
              </a:r>
              <a:r>
                <a:rPr lang="en-US" altLang="zh-CN" dirty="0">
                  <a:solidFill>
                    <a:srgbClr val="0000FF"/>
                  </a:solidFill>
                  <a:latin typeface="Times New Roman" pitchFamily="18" charset="0"/>
                </a:rPr>
                <a:t>】</a:t>
              </a:r>
              <a:r>
                <a:rPr lang="zh-CN" altLang="en-US" dirty="0">
                  <a:solidFill>
                    <a:srgbClr val="0000FF"/>
                  </a:solidFill>
                  <a:latin typeface="Times New Roman" pitchFamily="18" charset="0"/>
                </a:rPr>
                <a:t>模式</a:t>
              </a:r>
              <a:r>
                <a:rPr lang="en-US" altLang="zh-CN" dirty="0">
                  <a:solidFill>
                    <a:srgbClr val="0000FF"/>
                  </a:solidFill>
                  <a:latin typeface="Times New Roman" pitchFamily="18" charset="0"/>
                </a:rPr>
                <a:t>R</a:t>
              </a:r>
              <a:r>
                <a:rPr lang="zh-CN" altLang="en-US" dirty="0">
                  <a:solidFill>
                    <a:srgbClr val="0000FF"/>
                  </a:solidFill>
                  <a:latin typeface="Times New Roman" pitchFamily="18" charset="0"/>
                </a:rPr>
                <a:t>的任一关系实例</a:t>
              </a:r>
              <a:r>
                <a:rPr lang="en-US" altLang="zh-CN" dirty="0">
                  <a:solidFill>
                    <a:srgbClr val="0000FF"/>
                  </a:solidFill>
                  <a:latin typeface="Times New Roman" pitchFamily="18" charset="0"/>
                </a:rPr>
                <a:t>r</a:t>
              </a:r>
              <a:r>
                <a:rPr lang="zh-CN" altLang="en-US" dirty="0">
                  <a:solidFill>
                    <a:srgbClr val="0000FF"/>
                  </a:solidFill>
                  <a:latin typeface="Times New Roman" pitchFamily="18" charset="0"/>
                </a:rPr>
                <a:t>中的属性值均是</a:t>
              </a:r>
              <a:r>
                <a:rPr lang="zh-CN" altLang="en-US" dirty="0">
                  <a:solidFill>
                    <a:srgbClr val="FF0000"/>
                  </a:solidFill>
                  <a:latin typeface="Times New Roman" pitchFamily="18" charset="0"/>
                </a:rPr>
                <a:t>原子数据</a:t>
              </a:r>
              <a:r>
                <a:rPr lang="zh-CN" altLang="en-US" dirty="0">
                  <a:solidFill>
                    <a:srgbClr val="0000FF"/>
                  </a:solidFill>
                  <a:latin typeface="Times New Roman" pitchFamily="18" charset="0"/>
                </a:rPr>
                <a:t>。</a:t>
              </a:r>
            </a:p>
            <a:p>
              <a:r>
                <a:rPr lang="en-US" altLang="zh-CN" dirty="0">
                  <a:solidFill>
                    <a:srgbClr val="FF0000"/>
                  </a:solidFill>
                  <a:latin typeface="Times New Roman" pitchFamily="18" charset="0"/>
                </a:rPr>
                <a:t>                                                                                                                        </a:t>
              </a:r>
              <a:r>
                <a:rPr lang="zh-CN" altLang="en-US" sz="2000" dirty="0">
                  <a:solidFill>
                    <a:srgbClr val="FF0000"/>
                  </a:solidFill>
                  <a:latin typeface="华文琥珀" panose="02010800040101010101" pitchFamily="2" charset="-122"/>
                  <a:ea typeface="华文琥珀" panose="02010800040101010101" pitchFamily="2" charset="-122"/>
                </a:rPr>
                <a:t>知识回忆</a:t>
              </a:r>
            </a:p>
          </p:txBody>
        </p:sp>
        <p:graphicFrame>
          <p:nvGraphicFramePr>
            <p:cNvPr id="12" name="Object 4"/>
            <p:cNvGraphicFramePr>
              <a:graphicFrameLocks noChangeAspect="1"/>
            </p:cNvGraphicFramePr>
            <p:nvPr>
              <p:extLst>
                <p:ext uri="{D42A27DB-BD31-4B8C-83A1-F6EECF244321}">
                  <p14:modId xmlns:p14="http://schemas.microsoft.com/office/powerpoint/2010/main" val="524902753"/>
                </p:ext>
              </p:extLst>
            </p:nvPr>
          </p:nvGraphicFramePr>
          <p:xfrm>
            <a:off x="768350" y="6165304"/>
            <a:ext cx="2906713" cy="328612"/>
          </p:xfrm>
          <a:graphic>
            <a:graphicData uri="http://schemas.openxmlformats.org/presentationml/2006/ole">
              <mc:AlternateContent xmlns:mc="http://schemas.openxmlformats.org/markup-compatibility/2006">
                <mc:Choice xmlns:v="urn:schemas-microsoft-com:vml" Requires="v">
                  <p:oleObj spid="_x0000_s5165" name="Equation" r:id="rId5" imgW="1485720" imgH="152280" progId="Equation.DSMT4">
                    <p:embed/>
                  </p:oleObj>
                </mc:Choice>
                <mc:Fallback>
                  <p:oleObj name="Equation" r:id="rId5" imgW="1485720" imgH="152280" progId="Equation.DSMT4">
                    <p:embed/>
                    <p:pic>
                      <p:nvPicPr>
                        <p:cNvPr id="2050" name="Object 4"/>
                        <p:cNvPicPr>
                          <a:picLocks noChangeAspect="1" noChangeArrowheads="1"/>
                        </p:cNvPicPr>
                        <p:nvPr/>
                      </p:nvPicPr>
                      <p:blipFill>
                        <a:blip r:embed="rId6"/>
                        <a:srcRect/>
                        <a:stretch>
                          <a:fillRect/>
                        </a:stretch>
                      </p:blipFill>
                      <p:spPr bwMode="auto">
                        <a:xfrm>
                          <a:off x="768350" y="6165304"/>
                          <a:ext cx="2906713" cy="328612"/>
                        </a:xfrm>
                        <a:prstGeom prst="rect">
                          <a:avLst/>
                        </a:prstGeom>
                        <a:noFill/>
                        <a:extLst/>
                      </p:spPr>
                    </p:pic>
                  </p:oleObj>
                </mc:Fallback>
              </mc:AlternateContent>
            </a:graphicData>
          </a:graphic>
        </p:graphicFrame>
      </p:grpSp>
    </p:spTree>
    <p:extLst>
      <p:ext uri="{BB962C8B-B14F-4D97-AF65-F5344CB8AC3E}">
        <p14:creationId xmlns:p14="http://schemas.microsoft.com/office/powerpoint/2010/main" val="1094794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3"/>
          <p:cNvSpPr>
            <a:spLocks noGrp="1" noChangeArrowheads="1"/>
          </p:cNvSpPr>
          <p:nvPr>
            <p:ph type="body" idx="1"/>
          </p:nvPr>
        </p:nvSpPr>
        <p:spPr>
          <a:xfrm>
            <a:off x="611188" y="1268413"/>
            <a:ext cx="8075612" cy="1296491"/>
          </a:xfrm>
        </p:spPr>
        <p:txBody>
          <a:bodyPr/>
          <a:lstStyle/>
          <a:p>
            <a:pPr marL="447675" indent="-390525" algn="just" eaLnBrk="1" hangingPunct="1">
              <a:lnSpc>
                <a:spcPct val="130000"/>
              </a:lnSpc>
              <a:spcBef>
                <a:spcPts val="600"/>
              </a:spcBef>
              <a:buNone/>
            </a:pPr>
            <a:r>
              <a:rPr lang="en-US" altLang="zh-CN" sz="2000" dirty="0"/>
              <a:t>3</a:t>
            </a:r>
            <a:r>
              <a:rPr lang="zh-CN" altLang="en-US" sz="2000" dirty="0"/>
              <a:t>）给出将模式</a:t>
            </a:r>
            <a:r>
              <a:rPr lang="en-US" altLang="zh-CN" sz="2000" dirty="0"/>
              <a:t>R</a:t>
            </a:r>
            <a:r>
              <a:rPr lang="zh-CN" altLang="en-US" sz="2000" dirty="0"/>
              <a:t>经一次“模式分解”就规范化到</a:t>
            </a:r>
            <a:r>
              <a:rPr lang="en-US" altLang="zh-CN" sz="2000" dirty="0"/>
              <a:t>BCNF</a:t>
            </a:r>
            <a:r>
              <a:rPr lang="zh-CN" altLang="en-US" sz="2000" dirty="0"/>
              <a:t>的一个无损分解</a:t>
            </a:r>
            <a:r>
              <a:rPr lang="en-US" altLang="zh-CN" sz="2000" dirty="0"/>
              <a:t>ρ</a:t>
            </a:r>
            <a:r>
              <a:rPr lang="zh-CN" altLang="en-US" sz="2000" dirty="0"/>
              <a:t>，要求给出分解过程并说明分解后的模式属于</a:t>
            </a:r>
            <a:r>
              <a:rPr lang="en-US" altLang="zh-CN" sz="2000" dirty="0"/>
              <a:t>BCNF</a:t>
            </a:r>
            <a:r>
              <a:rPr lang="zh-CN" altLang="en-US" sz="2000" dirty="0"/>
              <a:t>的理由；进一步说明</a:t>
            </a:r>
            <a:r>
              <a:rPr lang="en-US" altLang="zh-CN" sz="2000" dirty="0"/>
              <a:t>ρ</a:t>
            </a:r>
            <a:r>
              <a:rPr lang="zh-CN" altLang="en-US" sz="2000" dirty="0"/>
              <a:t>不是一个保持（函数）依赖分解的理由；</a:t>
            </a:r>
            <a:endParaRPr lang="en-US" altLang="zh-CN" sz="2000" dirty="0"/>
          </a:p>
          <a:p>
            <a:pPr eaLnBrk="1" hangingPunct="1">
              <a:lnSpc>
                <a:spcPct val="125000"/>
              </a:lnSpc>
            </a:pPr>
            <a:endParaRPr lang="en-US" altLang="zh-CN" sz="2000" dirty="0">
              <a:solidFill>
                <a:srgbClr val="0000CC"/>
              </a:solidFill>
              <a:latin typeface="+mj-lt"/>
            </a:endParaRPr>
          </a:p>
        </p:txBody>
      </p:sp>
      <p:sp>
        <p:nvSpPr>
          <p:cNvPr id="8" name="灯片编号占位符 5"/>
          <p:cNvSpPr>
            <a:spLocks noGrp="1"/>
          </p:cNvSpPr>
          <p:nvPr>
            <p:ph type="sldNum" sz="quarter" idx="12"/>
          </p:nvPr>
        </p:nvSpPr>
        <p:spPr>
          <a:xfrm>
            <a:off x="8172400" y="6597352"/>
            <a:ext cx="514400" cy="247088"/>
          </a:xfrm>
          <a:noFill/>
        </p:spPr>
        <p:txBody>
          <a:bodyPr/>
          <a:lstStyle/>
          <a:p>
            <a:fld id="{AA8458D9-28F7-49BC-A944-4B76B85A9DAF}" type="slidenum">
              <a:rPr lang="en-US" altLang="zh-CN" smtClean="0"/>
              <a:pPr/>
              <a:t>53</a:t>
            </a:fld>
            <a:endParaRPr lang="en-US" altLang="zh-CN"/>
          </a:p>
        </p:txBody>
      </p:sp>
      <p:sp>
        <p:nvSpPr>
          <p:cNvPr id="9" name="页脚占位符 4"/>
          <p:cNvSpPr>
            <a:spLocks noGrp="1"/>
          </p:cNvSpPr>
          <p:nvPr>
            <p:ph type="ftr" sz="quarter" idx="11"/>
          </p:nvPr>
        </p:nvSpPr>
        <p:spPr>
          <a:xfrm>
            <a:off x="755576" y="6597352"/>
            <a:ext cx="3744416" cy="247088"/>
          </a:xfrm>
          <a:noFill/>
        </p:spPr>
        <p:txBody>
          <a:bodyPr/>
          <a:lstStyle/>
          <a:p>
            <a:r>
              <a:rPr lang="en-US" altLang="zh-CN"/>
              <a:t>《</a:t>
            </a:r>
            <a:r>
              <a:rPr lang="zh-CN" altLang="en-US"/>
              <a:t>数据库系统原理</a:t>
            </a:r>
            <a:r>
              <a:rPr lang="en-US" altLang="zh-CN"/>
              <a:t>》</a:t>
            </a:r>
            <a:r>
              <a:rPr lang="zh-CN" altLang="en-US"/>
              <a:t>第</a:t>
            </a:r>
            <a:r>
              <a:rPr lang="en-US" altLang="zh-CN"/>
              <a:t>10</a:t>
            </a:r>
            <a:r>
              <a:rPr lang="zh-CN" altLang="en-US"/>
              <a:t>章</a:t>
            </a:r>
            <a:r>
              <a:rPr lang="en-US" altLang="zh-CN"/>
              <a:t>—</a:t>
            </a:r>
            <a:r>
              <a:rPr lang="zh-CN" altLang="en-US"/>
              <a:t>数据依赖与关系模式的规范化</a:t>
            </a:r>
            <a:endParaRPr lang="en-US" altLang="zh-CN" dirty="0"/>
          </a:p>
        </p:txBody>
      </p:sp>
      <p:sp>
        <p:nvSpPr>
          <p:cNvPr id="10" name="日期占位符 3"/>
          <p:cNvSpPr>
            <a:spLocks noGrp="1"/>
          </p:cNvSpPr>
          <p:nvPr>
            <p:ph type="dt" sz="quarter" idx="10"/>
          </p:nvPr>
        </p:nvSpPr>
        <p:spPr>
          <a:xfrm>
            <a:off x="4633275" y="6597352"/>
            <a:ext cx="3312368" cy="247088"/>
          </a:xfrm>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Rectangle 2"/>
          <p:cNvSpPr>
            <a:spLocks noGrp="1" noChangeArrowheads="1"/>
          </p:cNvSpPr>
          <p:nvPr>
            <p:ph type="title"/>
          </p:nvPr>
        </p:nvSpPr>
        <p:spPr>
          <a:xfrm>
            <a:off x="755576" y="277813"/>
            <a:ext cx="8136904" cy="919162"/>
          </a:xfrm>
        </p:spPr>
        <p:txBody>
          <a:bodyPr/>
          <a:lstStyle/>
          <a:p>
            <a:pPr eaLnBrk="1" hangingPunct="1"/>
            <a:r>
              <a:rPr lang="zh-CN" altLang="en-US" sz="3800" dirty="0">
                <a:solidFill>
                  <a:srgbClr val="0000CC"/>
                </a:solidFill>
              </a:rPr>
              <a:t>模式分解的综合题 </a:t>
            </a:r>
            <a:r>
              <a:rPr lang="zh-CN" altLang="en-US" sz="3800" dirty="0"/>
              <a:t>   </a:t>
            </a:r>
            <a:r>
              <a:rPr lang="en-US" altLang="zh-CN" sz="2800" dirty="0"/>
              <a:t>F</a:t>
            </a:r>
            <a:r>
              <a:rPr lang="en-US" altLang="zh-CN" sz="2800" baseline="-25000" dirty="0"/>
              <a:t>R </a:t>
            </a:r>
            <a:r>
              <a:rPr lang="en-US" altLang="zh-CN" sz="2800" dirty="0"/>
              <a:t>= {A→BC, CD→E}</a:t>
            </a:r>
            <a:endParaRPr lang="zh-CN" altLang="en-US" sz="2800" dirty="0"/>
          </a:p>
        </p:txBody>
      </p:sp>
      <p:pic>
        <p:nvPicPr>
          <p:cNvPr id="2" name="图片 1"/>
          <p:cNvPicPr>
            <a:picLocks noChangeAspect="1"/>
          </p:cNvPicPr>
          <p:nvPr/>
        </p:nvPicPr>
        <p:blipFill>
          <a:blip r:embed="rId3"/>
          <a:stretch>
            <a:fillRect/>
          </a:stretch>
        </p:blipFill>
        <p:spPr>
          <a:xfrm>
            <a:off x="1056058" y="2530584"/>
            <a:ext cx="7535939" cy="4013426"/>
          </a:xfrm>
          <a:prstGeom prst="rect">
            <a:avLst/>
          </a:prstGeom>
        </p:spPr>
      </p:pic>
    </p:spTree>
    <p:extLst>
      <p:ext uri="{BB962C8B-B14F-4D97-AF65-F5344CB8AC3E}">
        <p14:creationId xmlns:p14="http://schemas.microsoft.com/office/powerpoint/2010/main" val="11155520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3"/>
          <p:cNvSpPr>
            <a:spLocks noGrp="1" noChangeArrowheads="1"/>
          </p:cNvSpPr>
          <p:nvPr>
            <p:ph type="body" idx="1"/>
          </p:nvPr>
        </p:nvSpPr>
        <p:spPr>
          <a:xfrm>
            <a:off x="611188" y="1268413"/>
            <a:ext cx="8075612" cy="5256931"/>
          </a:xfrm>
        </p:spPr>
        <p:txBody>
          <a:bodyPr/>
          <a:lstStyle/>
          <a:p>
            <a:pPr marL="357188" indent="-357188" eaLnBrk="1" hangingPunct="1">
              <a:lnSpc>
                <a:spcPct val="125000"/>
              </a:lnSpc>
              <a:buNone/>
            </a:pPr>
            <a:r>
              <a:rPr lang="en-US" altLang="zh-CN" sz="2000" dirty="0"/>
              <a:t>4</a:t>
            </a:r>
            <a:r>
              <a:rPr lang="zh-CN" altLang="en-US" sz="2000" dirty="0"/>
              <a:t>）给出将模式</a:t>
            </a:r>
            <a:r>
              <a:rPr lang="en-US" altLang="zh-CN" sz="2000" dirty="0"/>
              <a:t>R</a:t>
            </a:r>
            <a:r>
              <a:rPr lang="zh-CN" altLang="en-US" sz="2000" dirty="0"/>
              <a:t>经两次“模式分解”规范化到</a:t>
            </a:r>
            <a:r>
              <a:rPr lang="en-US" altLang="zh-CN" sz="2000" dirty="0"/>
              <a:t>BCNF</a:t>
            </a:r>
            <a:r>
              <a:rPr lang="zh-CN" altLang="en-US" sz="2000" dirty="0"/>
              <a:t>的一个无损分解</a:t>
            </a:r>
            <a:r>
              <a:rPr lang="en-US" altLang="zh-CN" sz="2000" dirty="0"/>
              <a:t>φ</a:t>
            </a:r>
            <a:r>
              <a:rPr lang="zh-CN" altLang="en-US" sz="2000" dirty="0"/>
              <a:t>，要求给出分解过程并说明分解后的模式属于</a:t>
            </a:r>
            <a:r>
              <a:rPr lang="en-US" altLang="zh-CN" sz="2000" dirty="0"/>
              <a:t>BCNF</a:t>
            </a:r>
            <a:r>
              <a:rPr lang="zh-CN" altLang="en-US" sz="2000" dirty="0"/>
              <a:t>的理由。</a:t>
            </a:r>
            <a:endParaRPr lang="en-US" altLang="zh-CN" sz="2000" dirty="0"/>
          </a:p>
          <a:p>
            <a:pPr marL="0" indent="0" eaLnBrk="1" hangingPunct="1">
              <a:lnSpc>
                <a:spcPct val="125000"/>
              </a:lnSpc>
              <a:buNone/>
            </a:pPr>
            <a:endParaRPr lang="en-US" altLang="zh-CN" sz="2000" dirty="0">
              <a:solidFill>
                <a:srgbClr val="0000CC"/>
              </a:solidFill>
              <a:latin typeface="+mj-lt"/>
            </a:endParaRPr>
          </a:p>
        </p:txBody>
      </p:sp>
      <p:sp>
        <p:nvSpPr>
          <p:cNvPr id="8" name="灯片编号占位符 5"/>
          <p:cNvSpPr>
            <a:spLocks noGrp="1"/>
          </p:cNvSpPr>
          <p:nvPr>
            <p:ph type="sldNum" sz="quarter" idx="12"/>
          </p:nvPr>
        </p:nvSpPr>
        <p:spPr>
          <a:xfrm>
            <a:off x="8172400" y="6597352"/>
            <a:ext cx="514400" cy="247088"/>
          </a:xfrm>
          <a:noFill/>
        </p:spPr>
        <p:txBody>
          <a:bodyPr/>
          <a:lstStyle/>
          <a:p>
            <a:fld id="{AA8458D9-28F7-49BC-A944-4B76B85A9DAF}" type="slidenum">
              <a:rPr lang="en-US" altLang="zh-CN" smtClean="0"/>
              <a:pPr/>
              <a:t>54</a:t>
            </a:fld>
            <a:endParaRPr lang="en-US" altLang="zh-CN"/>
          </a:p>
        </p:txBody>
      </p:sp>
      <p:sp>
        <p:nvSpPr>
          <p:cNvPr id="9" name="页脚占位符 4"/>
          <p:cNvSpPr>
            <a:spLocks noGrp="1"/>
          </p:cNvSpPr>
          <p:nvPr>
            <p:ph type="ftr" sz="quarter" idx="11"/>
          </p:nvPr>
        </p:nvSpPr>
        <p:spPr>
          <a:xfrm>
            <a:off x="755576" y="6597352"/>
            <a:ext cx="3744416" cy="247088"/>
          </a:xfrm>
          <a:noFill/>
        </p:spPr>
        <p:txBody>
          <a:bodyPr/>
          <a:lstStyle/>
          <a:p>
            <a:r>
              <a:rPr lang="en-US" altLang="zh-CN"/>
              <a:t>《</a:t>
            </a:r>
            <a:r>
              <a:rPr lang="zh-CN" altLang="en-US"/>
              <a:t>数据库系统原理</a:t>
            </a:r>
            <a:r>
              <a:rPr lang="en-US" altLang="zh-CN"/>
              <a:t>》</a:t>
            </a:r>
            <a:r>
              <a:rPr lang="zh-CN" altLang="en-US"/>
              <a:t>第</a:t>
            </a:r>
            <a:r>
              <a:rPr lang="en-US" altLang="zh-CN"/>
              <a:t>10</a:t>
            </a:r>
            <a:r>
              <a:rPr lang="zh-CN" altLang="en-US"/>
              <a:t>章</a:t>
            </a:r>
            <a:r>
              <a:rPr lang="en-US" altLang="zh-CN"/>
              <a:t>—</a:t>
            </a:r>
            <a:r>
              <a:rPr lang="zh-CN" altLang="en-US"/>
              <a:t>数据依赖与关系模式的规范化</a:t>
            </a:r>
            <a:endParaRPr lang="en-US" altLang="zh-CN" dirty="0"/>
          </a:p>
        </p:txBody>
      </p:sp>
      <p:sp>
        <p:nvSpPr>
          <p:cNvPr id="10" name="日期占位符 3"/>
          <p:cNvSpPr>
            <a:spLocks noGrp="1"/>
          </p:cNvSpPr>
          <p:nvPr>
            <p:ph type="dt" sz="quarter" idx="10"/>
          </p:nvPr>
        </p:nvSpPr>
        <p:spPr>
          <a:xfrm>
            <a:off x="4633275" y="6597352"/>
            <a:ext cx="3312368" cy="247088"/>
          </a:xfrm>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Rectangle 2"/>
          <p:cNvSpPr>
            <a:spLocks noGrp="1" noChangeArrowheads="1"/>
          </p:cNvSpPr>
          <p:nvPr>
            <p:ph type="title"/>
          </p:nvPr>
        </p:nvSpPr>
        <p:spPr>
          <a:xfrm>
            <a:off x="755576" y="277813"/>
            <a:ext cx="8136904" cy="919162"/>
          </a:xfrm>
        </p:spPr>
        <p:txBody>
          <a:bodyPr/>
          <a:lstStyle/>
          <a:p>
            <a:pPr eaLnBrk="1" hangingPunct="1"/>
            <a:r>
              <a:rPr lang="zh-CN" altLang="en-US" sz="3800" dirty="0">
                <a:solidFill>
                  <a:srgbClr val="0000CC"/>
                </a:solidFill>
              </a:rPr>
              <a:t>模式分解的综合题   </a:t>
            </a:r>
            <a:r>
              <a:rPr lang="zh-CN" altLang="en-US" sz="3800" dirty="0"/>
              <a:t> </a:t>
            </a:r>
            <a:r>
              <a:rPr lang="en-US" altLang="zh-CN" sz="2800" dirty="0"/>
              <a:t>F</a:t>
            </a:r>
            <a:r>
              <a:rPr lang="en-US" altLang="zh-CN" sz="2800" baseline="-25000" dirty="0"/>
              <a:t>R </a:t>
            </a:r>
            <a:r>
              <a:rPr lang="en-US" altLang="zh-CN" sz="2800" dirty="0"/>
              <a:t>= {A→BC, CD→E}</a:t>
            </a:r>
            <a:endParaRPr lang="zh-CN" altLang="en-US" sz="2800" dirty="0"/>
          </a:p>
        </p:txBody>
      </p:sp>
      <p:pic>
        <p:nvPicPr>
          <p:cNvPr id="4" name="图片 3"/>
          <p:cNvPicPr>
            <a:picLocks noChangeAspect="1"/>
          </p:cNvPicPr>
          <p:nvPr/>
        </p:nvPicPr>
        <p:blipFill>
          <a:blip r:embed="rId3"/>
          <a:stretch>
            <a:fillRect/>
          </a:stretch>
        </p:blipFill>
        <p:spPr>
          <a:xfrm>
            <a:off x="636380" y="2106801"/>
            <a:ext cx="8294744" cy="4489981"/>
          </a:xfrm>
          <a:prstGeom prst="rect">
            <a:avLst/>
          </a:prstGeom>
        </p:spPr>
      </p:pic>
    </p:spTree>
    <p:extLst>
      <p:ext uri="{BB962C8B-B14F-4D97-AF65-F5344CB8AC3E}">
        <p14:creationId xmlns:p14="http://schemas.microsoft.com/office/powerpoint/2010/main" val="3129907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en-US" altLang="zh-CN" dirty="0"/>
              <a:t>The End</a:t>
            </a:r>
            <a:endParaRPr lang="zh-CN" altLang="en-US" dirty="0"/>
          </a:p>
        </p:txBody>
      </p:sp>
      <p:sp>
        <p:nvSpPr>
          <p:cNvPr id="56323" name="内容占位符 2"/>
          <p:cNvSpPr>
            <a:spLocks noGrp="1"/>
          </p:cNvSpPr>
          <p:nvPr>
            <p:ph idx="1"/>
          </p:nvPr>
        </p:nvSpPr>
        <p:spPr>
          <a:xfrm>
            <a:off x="914400" y="1268413"/>
            <a:ext cx="7772400" cy="5040312"/>
          </a:xfrm>
        </p:spPr>
        <p:txBody>
          <a:bodyPr/>
          <a:lstStyle/>
          <a:p>
            <a:r>
              <a:rPr lang="zh-CN" altLang="en-US" sz="2800" dirty="0"/>
              <a:t>教材</a:t>
            </a:r>
            <a:r>
              <a:rPr lang="en-US" altLang="zh-CN" sz="2800" dirty="0"/>
              <a:t>Page 221</a:t>
            </a:r>
            <a:r>
              <a:rPr lang="zh-CN" altLang="en-US" sz="2800" dirty="0"/>
              <a:t>：</a:t>
            </a:r>
            <a:r>
              <a:rPr lang="en-US" altLang="zh-CN" sz="2800" dirty="0"/>
              <a:t> </a:t>
            </a:r>
            <a:r>
              <a:rPr lang="zh-CN" altLang="en-US" sz="2800" dirty="0"/>
              <a:t>习题</a:t>
            </a:r>
            <a:r>
              <a:rPr lang="en-US" altLang="zh-CN" sz="2800" dirty="0"/>
              <a:t>10</a:t>
            </a:r>
            <a:r>
              <a:rPr lang="zh-CN" altLang="en-US" sz="2800" dirty="0"/>
              <a:t>中的第</a:t>
            </a:r>
            <a:r>
              <a:rPr lang="en-US" altLang="zh-CN" sz="2800" dirty="0"/>
              <a:t>8</a:t>
            </a:r>
            <a:r>
              <a:rPr lang="zh-CN" altLang="en-US" sz="2800" dirty="0"/>
              <a:t>题</a:t>
            </a:r>
            <a:r>
              <a:rPr lang="en-US" altLang="zh-CN" sz="2800" dirty="0"/>
              <a:t>(1) - (7)</a:t>
            </a:r>
            <a:br>
              <a:rPr lang="en-US" altLang="zh-CN" sz="2800" dirty="0"/>
            </a:br>
            <a:r>
              <a:rPr lang="en-US" altLang="zh-CN" sz="2800" dirty="0">
                <a:solidFill>
                  <a:srgbClr val="FF0000"/>
                </a:solidFill>
              </a:rPr>
              <a:t>【</a:t>
            </a:r>
            <a:r>
              <a:rPr lang="zh-CN" altLang="en-US" sz="2800" dirty="0">
                <a:solidFill>
                  <a:srgbClr val="FF0000"/>
                </a:solidFill>
              </a:rPr>
              <a:t>补充</a:t>
            </a:r>
            <a:r>
              <a:rPr lang="en-US" altLang="zh-CN" sz="2800" dirty="0">
                <a:solidFill>
                  <a:srgbClr val="FF0000"/>
                </a:solidFill>
              </a:rPr>
              <a:t>】</a:t>
            </a:r>
            <a:r>
              <a:rPr lang="zh-CN" altLang="en-US" sz="2800" dirty="0"/>
              <a:t>将</a:t>
            </a:r>
            <a:r>
              <a:rPr lang="en-US" altLang="zh-CN" sz="2800" dirty="0"/>
              <a:t>(7)</a:t>
            </a:r>
            <a:r>
              <a:rPr lang="zh-CN" altLang="en-US" sz="2800" dirty="0"/>
              <a:t>中的关系模式</a:t>
            </a:r>
            <a:r>
              <a:rPr lang="en-US" altLang="zh-CN" sz="2800" dirty="0"/>
              <a:t>R</a:t>
            </a:r>
            <a:r>
              <a:rPr lang="zh-CN" altLang="en-US" sz="2800" dirty="0">
                <a:solidFill>
                  <a:srgbClr val="0000CC"/>
                </a:solidFill>
              </a:rPr>
              <a:t>无损分解</a:t>
            </a:r>
            <a:r>
              <a:rPr lang="zh-CN" altLang="en-US" sz="2800" dirty="0"/>
              <a:t>到</a:t>
            </a:r>
            <a:r>
              <a:rPr lang="en-US" altLang="zh-CN" sz="2800" dirty="0"/>
              <a:t>BCNF</a:t>
            </a:r>
            <a:r>
              <a:rPr lang="zh-CN" altLang="en-US" sz="2800" dirty="0"/>
              <a:t>，并说明此分解不能</a:t>
            </a:r>
            <a:r>
              <a:rPr lang="zh-CN" altLang="en-US" sz="2800" dirty="0">
                <a:solidFill>
                  <a:srgbClr val="0000CC"/>
                </a:solidFill>
              </a:rPr>
              <a:t>保持依赖</a:t>
            </a:r>
            <a:r>
              <a:rPr lang="zh-CN" altLang="en-US" sz="2800" dirty="0"/>
              <a:t>的理由。</a:t>
            </a:r>
            <a:endParaRPr lang="en-US" altLang="zh-CN" sz="2800" dirty="0"/>
          </a:p>
          <a:p>
            <a:r>
              <a:rPr lang="zh-CN" altLang="en-US" sz="2800" b="1" dirty="0"/>
              <a:t>提醒：请在</a:t>
            </a:r>
            <a:r>
              <a:rPr lang="zh-CN" altLang="en-US" sz="2800" b="1" dirty="0">
                <a:solidFill>
                  <a:srgbClr val="FF0000"/>
                </a:solidFill>
              </a:rPr>
              <a:t>截止时间（</a:t>
            </a:r>
            <a:r>
              <a:rPr lang="en-US" altLang="zh-CN" sz="2800" b="1" dirty="0">
                <a:solidFill>
                  <a:srgbClr val="FF0000"/>
                </a:solidFill>
              </a:rPr>
              <a:t>11</a:t>
            </a:r>
            <a:r>
              <a:rPr lang="zh-CN" altLang="en-US" sz="2800" b="1" dirty="0">
                <a:solidFill>
                  <a:srgbClr val="FF0000"/>
                </a:solidFill>
              </a:rPr>
              <a:t>月</a:t>
            </a:r>
            <a:r>
              <a:rPr lang="en-US" altLang="zh-CN" sz="2800" b="1" dirty="0">
                <a:solidFill>
                  <a:srgbClr val="FF0000"/>
                </a:solidFill>
              </a:rPr>
              <a:t>26</a:t>
            </a:r>
            <a:r>
              <a:rPr lang="zh-CN" altLang="en-US" sz="2800" b="1" dirty="0">
                <a:solidFill>
                  <a:srgbClr val="FF0000"/>
                </a:solidFill>
              </a:rPr>
              <a:t>日</a:t>
            </a:r>
            <a:r>
              <a:rPr lang="en-US" altLang="zh-CN" sz="2800" b="1" dirty="0">
                <a:solidFill>
                  <a:srgbClr val="FF0000"/>
                </a:solidFill>
              </a:rPr>
              <a:t>23:59</a:t>
            </a:r>
            <a:r>
              <a:rPr lang="zh-CN" altLang="en-US" sz="2800" b="1" dirty="0">
                <a:solidFill>
                  <a:srgbClr val="FF0000"/>
                </a:solidFill>
              </a:rPr>
              <a:t>）</a:t>
            </a:r>
            <a:r>
              <a:rPr lang="zh-CN" altLang="en-US" sz="2800" b="1" dirty="0"/>
              <a:t>之前提交答案！</a:t>
            </a:r>
            <a:endParaRPr lang="en-US" altLang="zh-CN" sz="2800" dirty="0"/>
          </a:p>
          <a:p>
            <a:pPr marL="0" indent="0">
              <a:buNone/>
            </a:pPr>
            <a:endParaRPr lang="zh-CN" altLang="en-US" sz="2800" dirty="0"/>
          </a:p>
        </p:txBody>
      </p:sp>
      <p:pic>
        <p:nvPicPr>
          <p:cNvPr id="56327" name="Picture 4" descr="BD05219_"/>
          <p:cNvPicPr>
            <a:picLocks noChangeAspect="1" noChangeArrowheads="1"/>
          </p:cNvPicPr>
          <p:nvPr/>
        </p:nvPicPr>
        <p:blipFill>
          <a:blip r:embed="rId2" cstate="print"/>
          <a:srcRect/>
          <a:stretch>
            <a:fillRect/>
          </a:stretch>
        </p:blipFill>
        <p:spPr bwMode="auto">
          <a:xfrm>
            <a:off x="5652120" y="3469508"/>
            <a:ext cx="2777505" cy="2602679"/>
          </a:xfrm>
          <a:prstGeom prst="rect">
            <a:avLst/>
          </a:prstGeom>
          <a:noFill/>
          <a:ln w="9525">
            <a:noFill/>
            <a:miter lim="800000"/>
            <a:headEnd/>
            <a:tailEnd/>
          </a:ln>
        </p:spPr>
      </p:pic>
      <p:sp>
        <p:nvSpPr>
          <p:cNvPr id="12" name="灯片编号占位符 5"/>
          <p:cNvSpPr>
            <a:spLocks noGrp="1"/>
          </p:cNvSpPr>
          <p:nvPr>
            <p:ph type="sldNum" sz="quarter" idx="12"/>
          </p:nvPr>
        </p:nvSpPr>
        <p:spPr>
          <a:xfrm>
            <a:off x="8172400" y="6597352"/>
            <a:ext cx="514400" cy="247088"/>
          </a:xfrm>
          <a:noFill/>
        </p:spPr>
        <p:txBody>
          <a:bodyPr/>
          <a:lstStyle/>
          <a:p>
            <a:fld id="{AA8458D9-28F7-49BC-A944-4B76B85A9DAF}" type="slidenum">
              <a:rPr lang="en-US" altLang="zh-CN" smtClean="0"/>
              <a:pPr/>
              <a:t>55</a:t>
            </a:fld>
            <a:endParaRPr lang="en-US" altLang="zh-CN"/>
          </a:p>
        </p:txBody>
      </p:sp>
      <p:sp>
        <p:nvSpPr>
          <p:cNvPr id="13" name="页脚占位符 4"/>
          <p:cNvSpPr>
            <a:spLocks noGrp="1"/>
          </p:cNvSpPr>
          <p:nvPr>
            <p:ph type="ftr" sz="quarter" idx="11"/>
          </p:nvPr>
        </p:nvSpPr>
        <p:spPr>
          <a:xfrm>
            <a:off x="755576" y="6597352"/>
            <a:ext cx="3744416" cy="247088"/>
          </a:xfrm>
          <a:noFill/>
        </p:spPr>
        <p:txBody>
          <a:bodyPr/>
          <a:lstStyle/>
          <a:p>
            <a:r>
              <a:rPr lang="en-US" altLang="zh-CN"/>
              <a:t>《</a:t>
            </a:r>
            <a:r>
              <a:rPr lang="zh-CN" altLang="en-US"/>
              <a:t>数据库系统原理</a:t>
            </a:r>
            <a:r>
              <a:rPr lang="en-US" altLang="zh-CN"/>
              <a:t>》</a:t>
            </a:r>
            <a:r>
              <a:rPr lang="zh-CN" altLang="en-US"/>
              <a:t>第</a:t>
            </a:r>
            <a:r>
              <a:rPr lang="en-US" altLang="zh-CN"/>
              <a:t>10</a:t>
            </a:r>
            <a:r>
              <a:rPr lang="zh-CN" altLang="en-US"/>
              <a:t>章</a:t>
            </a:r>
            <a:r>
              <a:rPr lang="en-US" altLang="zh-CN"/>
              <a:t>—</a:t>
            </a:r>
            <a:r>
              <a:rPr lang="zh-CN" altLang="en-US"/>
              <a:t>数据依赖与关系模式的规范化</a:t>
            </a:r>
            <a:endParaRPr lang="en-US" altLang="zh-CN" dirty="0"/>
          </a:p>
        </p:txBody>
      </p:sp>
      <p:sp>
        <p:nvSpPr>
          <p:cNvPr id="14" name="日期占位符 3"/>
          <p:cNvSpPr>
            <a:spLocks noGrp="1"/>
          </p:cNvSpPr>
          <p:nvPr>
            <p:ph type="dt" sz="quarter" idx="10"/>
          </p:nvPr>
        </p:nvSpPr>
        <p:spPr>
          <a:xfrm>
            <a:off x="4633275" y="6597352"/>
            <a:ext cx="3312368" cy="247088"/>
          </a:xfrm>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altLang="zh-CN" dirty="0"/>
              <a:t>10.1.2  </a:t>
            </a:r>
            <a:r>
              <a:rPr lang="zh-CN" altLang="en-US" dirty="0"/>
              <a:t>“不好的” 关系模式</a:t>
            </a:r>
          </a:p>
        </p:txBody>
      </p:sp>
      <p:sp>
        <p:nvSpPr>
          <p:cNvPr id="11268" name="Rectangle 3"/>
          <p:cNvSpPr>
            <a:spLocks noGrp="1" noChangeArrowheads="1"/>
          </p:cNvSpPr>
          <p:nvPr>
            <p:ph type="body" idx="1"/>
          </p:nvPr>
        </p:nvSpPr>
        <p:spPr/>
        <p:txBody>
          <a:bodyPr/>
          <a:lstStyle/>
          <a:p>
            <a:pPr eaLnBrk="1" hangingPunct="1"/>
            <a:r>
              <a:rPr lang="zh-CN" altLang="en-US" dirty="0">
                <a:solidFill>
                  <a:schemeClr val="accent2"/>
                </a:solidFill>
              </a:rPr>
              <a:t>方案一</a:t>
            </a:r>
          </a:p>
          <a:p>
            <a:pPr lvl="1" eaLnBrk="1" hangingPunct="1"/>
            <a:r>
              <a:rPr lang="zh-CN" altLang="en-US" dirty="0"/>
              <a:t>一个关系</a:t>
            </a:r>
          </a:p>
          <a:p>
            <a:pPr lvl="2" eaLnBrk="1" hangingPunct="1"/>
            <a:r>
              <a:rPr lang="en-US" altLang="zh-CN" sz="2400" dirty="0">
                <a:solidFill>
                  <a:srgbClr val="0000FF"/>
                </a:solidFill>
                <a:latin typeface="Times New Roman" pitchFamily="18" charset="0"/>
              </a:rPr>
              <a:t>R (SNO, CNO, G, T, DEPT)</a:t>
            </a:r>
          </a:p>
          <a:p>
            <a:pPr lvl="1" eaLnBrk="1" hangingPunct="1"/>
            <a:endParaRPr lang="en-US" altLang="zh-CN" dirty="0">
              <a:solidFill>
                <a:srgbClr val="0000FF"/>
              </a:solidFill>
              <a:latin typeface="Times New Roman" pitchFamily="18" charset="0"/>
            </a:endParaRPr>
          </a:p>
          <a:p>
            <a:pPr eaLnBrk="1" hangingPunct="1"/>
            <a:r>
              <a:rPr lang="zh-CN" altLang="en-US" dirty="0">
                <a:solidFill>
                  <a:schemeClr val="accent2"/>
                </a:solidFill>
              </a:rPr>
              <a:t>方案二</a:t>
            </a:r>
          </a:p>
          <a:p>
            <a:pPr lvl="1" eaLnBrk="1" hangingPunct="1"/>
            <a:r>
              <a:rPr lang="zh-CN" altLang="en-US" dirty="0"/>
              <a:t>三个关系</a:t>
            </a:r>
          </a:p>
          <a:p>
            <a:pPr lvl="2" eaLnBrk="1" hangingPunct="1"/>
            <a:r>
              <a:rPr lang="en-US" altLang="zh-CN" sz="2400" dirty="0">
                <a:solidFill>
                  <a:srgbClr val="0000FF"/>
                </a:solidFill>
                <a:latin typeface="Times New Roman" pitchFamily="18" charset="0"/>
              </a:rPr>
              <a:t>R1 (SNO, CNO, G)</a:t>
            </a:r>
          </a:p>
          <a:p>
            <a:pPr lvl="2" eaLnBrk="1" hangingPunct="1"/>
            <a:r>
              <a:rPr lang="en-US" altLang="zh-CN" sz="2400" dirty="0">
                <a:solidFill>
                  <a:srgbClr val="0000FF"/>
                </a:solidFill>
                <a:latin typeface="Times New Roman" pitchFamily="18" charset="0"/>
              </a:rPr>
              <a:t>R2 (CNO, T)</a:t>
            </a:r>
          </a:p>
          <a:p>
            <a:pPr lvl="2" eaLnBrk="1" hangingPunct="1"/>
            <a:r>
              <a:rPr lang="en-US" altLang="zh-CN" sz="2400" dirty="0">
                <a:solidFill>
                  <a:srgbClr val="0000FF"/>
                </a:solidFill>
                <a:latin typeface="Times New Roman" pitchFamily="18" charset="0"/>
              </a:rPr>
              <a:t>R3 (T, DEPT)</a:t>
            </a:r>
          </a:p>
        </p:txBody>
      </p:sp>
      <p:sp>
        <p:nvSpPr>
          <p:cNvPr id="7" name="灯片编号占位符 5"/>
          <p:cNvSpPr>
            <a:spLocks noGrp="1"/>
          </p:cNvSpPr>
          <p:nvPr>
            <p:ph type="sldNum" sz="quarter" idx="12"/>
          </p:nvPr>
        </p:nvSpPr>
        <p:spPr>
          <a:xfrm>
            <a:off x="8172400" y="6597352"/>
            <a:ext cx="514400" cy="247088"/>
          </a:xfrm>
          <a:noFill/>
        </p:spPr>
        <p:txBody>
          <a:bodyPr/>
          <a:lstStyle/>
          <a:p>
            <a:fld id="{AA8458D9-28F7-49BC-A944-4B76B85A9DAF}" type="slidenum">
              <a:rPr lang="en-US" altLang="zh-CN" smtClean="0"/>
              <a:pPr/>
              <a:t>6</a:t>
            </a:fld>
            <a:endParaRPr lang="en-US" altLang="zh-CN"/>
          </a:p>
        </p:txBody>
      </p:sp>
      <p:sp>
        <p:nvSpPr>
          <p:cNvPr id="8" name="页脚占位符 4"/>
          <p:cNvSpPr>
            <a:spLocks noGrp="1"/>
          </p:cNvSpPr>
          <p:nvPr>
            <p:ph type="ftr" sz="quarter" idx="11"/>
          </p:nvPr>
        </p:nvSpPr>
        <p:spPr>
          <a:xfrm>
            <a:off x="755576" y="6597352"/>
            <a:ext cx="3744416" cy="247088"/>
          </a:xfrm>
          <a:noFill/>
        </p:spPr>
        <p:txBody>
          <a:bodyPr/>
          <a:lstStyle/>
          <a:p>
            <a:r>
              <a:rPr lang="en-US" altLang="zh-CN"/>
              <a:t>《</a:t>
            </a:r>
            <a:r>
              <a:rPr lang="zh-CN" altLang="en-US"/>
              <a:t>数据库系统原理</a:t>
            </a:r>
            <a:r>
              <a:rPr lang="en-US" altLang="zh-CN"/>
              <a:t>》</a:t>
            </a:r>
            <a:r>
              <a:rPr lang="zh-CN" altLang="en-US"/>
              <a:t>第</a:t>
            </a:r>
            <a:r>
              <a:rPr lang="en-US" altLang="zh-CN"/>
              <a:t>10</a:t>
            </a:r>
            <a:r>
              <a:rPr lang="zh-CN" altLang="en-US"/>
              <a:t>章</a:t>
            </a:r>
            <a:r>
              <a:rPr lang="en-US" altLang="zh-CN"/>
              <a:t>—</a:t>
            </a:r>
            <a:r>
              <a:rPr lang="zh-CN" altLang="en-US"/>
              <a:t>数据依赖与关系模式的规范化</a:t>
            </a:r>
            <a:endParaRPr lang="en-US" altLang="zh-CN" dirty="0"/>
          </a:p>
        </p:txBody>
      </p:sp>
      <p:sp>
        <p:nvSpPr>
          <p:cNvPr id="9" name="日期占位符 3"/>
          <p:cNvSpPr>
            <a:spLocks noGrp="1"/>
          </p:cNvSpPr>
          <p:nvPr>
            <p:ph type="dt" sz="quarter" idx="10"/>
          </p:nvPr>
        </p:nvSpPr>
        <p:spPr>
          <a:xfrm>
            <a:off x="4633275" y="6597352"/>
            <a:ext cx="3312368" cy="247088"/>
          </a:xfrm>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altLang="zh-CN" dirty="0"/>
              <a:t>10.1.2 </a:t>
            </a:r>
            <a:r>
              <a:rPr lang="zh-CN" altLang="en-US" dirty="0"/>
              <a:t>“不好的”关系模式</a:t>
            </a:r>
          </a:p>
        </p:txBody>
      </p:sp>
      <p:sp>
        <p:nvSpPr>
          <p:cNvPr id="12292" name="Rectangle 3"/>
          <p:cNvSpPr>
            <a:spLocks noGrp="1" noChangeArrowheads="1"/>
          </p:cNvSpPr>
          <p:nvPr>
            <p:ph type="body" idx="1"/>
          </p:nvPr>
        </p:nvSpPr>
        <p:spPr/>
        <p:txBody>
          <a:bodyPr/>
          <a:lstStyle/>
          <a:p>
            <a:pPr eaLnBrk="1" hangingPunct="1"/>
            <a:r>
              <a:rPr lang="zh-CN" altLang="en-US" dirty="0">
                <a:solidFill>
                  <a:schemeClr val="accent2"/>
                </a:solidFill>
              </a:rPr>
              <a:t>方案一</a:t>
            </a:r>
          </a:p>
          <a:p>
            <a:pPr lvl="1" eaLnBrk="1" hangingPunct="1"/>
            <a:r>
              <a:rPr lang="zh-CN" altLang="en-US" dirty="0">
                <a:latin typeface="Times New Roman" pitchFamily="18" charset="0"/>
              </a:rPr>
              <a:t>关系模式 </a:t>
            </a:r>
            <a:r>
              <a:rPr lang="en-US" altLang="zh-CN" dirty="0">
                <a:solidFill>
                  <a:srgbClr val="0000FF"/>
                </a:solidFill>
                <a:latin typeface="Times New Roman" pitchFamily="18" charset="0"/>
              </a:rPr>
              <a:t>R</a:t>
            </a:r>
            <a:r>
              <a:rPr lang="pt-BR" altLang="zh-CN" dirty="0">
                <a:solidFill>
                  <a:srgbClr val="0000FF"/>
                </a:solidFill>
                <a:latin typeface="Times New Roman" pitchFamily="18" charset="0"/>
              </a:rPr>
              <a:t>(SNO, CNO, G, T, DEPT) </a:t>
            </a:r>
            <a:r>
              <a:rPr lang="zh-CN" altLang="en-US" dirty="0">
                <a:latin typeface="Times New Roman" pitchFamily="18" charset="0"/>
              </a:rPr>
              <a:t>的一个实例：</a:t>
            </a:r>
          </a:p>
        </p:txBody>
      </p:sp>
      <p:graphicFrame>
        <p:nvGraphicFramePr>
          <p:cNvPr id="38916" name="Group 4"/>
          <p:cNvGraphicFramePr>
            <a:graphicFrameLocks noGrp="1"/>
          </p:cNvGraphicFramePr>
          <p:nvPr>
            <p:extLst>
              <p:ext uri="{D42A27DB-BD31-4B8C-83A1-F6EECF244321}">
                <p14:modId xmlns:p14="http://schemas.microsoft.com/office/powerpoint/2010/main" val="1541795165"/>
              </p:ext>
            </p:extLst>
          </p:nvPr>
        </p:nvGraphicFramePr>
        <p:xfrm>
          <a:off x="1070744" y="2852936"/>
          <a:ext cx="7561262" cy="2615280"/>
        </p:xfrm>
        <a:graphic>
          <a:graphicData uri="http://schemas.openxmlformats.org/drawingml/2006/table">
            <a:tbl>
              <a:tblPr/>
              <a:tblGrid>
                <a:gridCol w="1512887">
                  <a:extLst>
                    <a:ext uri="{9D8B030D-6E8A-4147-A177-3AD203B41FA5}">
                      <a16:colId xmlns:a16="http://schemas.microsoft.com/office/drawing/2014/main" val="20000"/>
                    </a:ext>
                  </a:extLst>
                </a:gridCol>
                <a:gridCol w="1511300">
                  <a:extLst>
                    <a:ext uri="{9D8B030D-6E8A-4147-A177-3AD203B41FA5}">
                      <a16:colId xmlns:a16="http://schemas.microsoft.com/office/drawing/2014/main" val="20001"/>
                    </a:ext>
                  </a:extLst>
                </a:gridCol>
                <a:gridCol w="1512888">
                  <a:extLst>
                    <a:ext uri="{9D8B030D-6E8A-4147-A177-3AD203B41FA5}">
                      <a16:colId xmlns:a16="http://schemas.microsoft.com/office/drawing/2014/main" val="20002"/>
                    </a:ext>
                  </a:extLst>
                </a:gridCol>
                <a:gridCol w="1511300">
                  <a:extLst>
                    <a:ext uri="{9D8B030D-6E8A-4147-A177-3AD203B41FA5}">
                      <a16:colId xmlns:a16="http://schemas.microsoft.com/office/drawing/2014/main" val="20003"/>
                    </a:ext>
                  </a:extLst>
                </a:gridCol>
                <a:gridCol w="1512887">
                  <a:extLst>
                    <a:ext uri="{9D8B030D-6E8A-4147-A177-3AD203B41FA5}">
                      <a16:colId xmlns:a16="http://schemas.microsoft.com/office/drawing/2014/main" val="20004"/>
                    </a:ext>
                  </a:extLst>
                </a:gridCol>
              </a:tblGrid>
              <a:tr h="43204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SNO</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CNO</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G</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DEPT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0"/>
                  </a:ext>
                </a:extLst>
              </a:tr>
              <a:tr h="43204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95601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C01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85</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黑体" pitchFamily="2" charset="-122"/>
                          <a:cs typeface="Times New Roman" pitchFamily="18" charset="0"/>
                        </a:rPr>
                        <a:t>张乐</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计算机</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204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95602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C01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90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黑体" pitchFamily="2" charset="-122"/>
                          <a:cs typeface="Times New Roman" pitchFamily="18" charset="0"/>
                        </a:rPr>
                        <a:t>张乐</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黑体" pitchFamily="2" charset="-122"/>
                          <a:cs typeface="Times New Roman" pitchFamily="18" charset="0"/>
                        </a:rPr>
                        <a:t>计算机</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50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95801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C01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95</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张乐</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计算机</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204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95801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M03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91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王丽</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数理</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204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95802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M03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88</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王丽</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数理</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2337" name="Rectangle 48"/>
          <p:cNvSpPr>
            <a:spLocks noChangeArrowheads="1"/>
          </p:cNvSpPr>
          <p:nvPr/>
        </p:nvSpPr>
        <p:spPr bwMode="auto">
          <a:xfrm>
            <a:off x="1070744" y="2395736"/>
            <a:ext cx="476920" cy="457200"/>
          </a:xfrm>
          <a:prstGeom prst="rect">
            <a:avLst/>
          </a:prstGeom>
          <a:noFill/>
          <a:ln w="9525">
            <a:noFill/>
            <a:miter lim="800000"/>
            <a:headEnd/>
            <a:tailEnd/>
          </a:ln>
        </p:spPr>
        <p:txBody>
          <a:bodyPr wrap="square">
            <a:spAutoFit/>
          </a:bodyPr>
          <a:lstStyle/>
          <a:p>
            <a:pPr algn="ctr"/>
            <a:r>
              <a:rPr lang="pt-BR" altLang="zh-CN" sz="2400" b="1" dirty="0">
                <a:solidFill>
                  <a:srgbClr val="0000FF"/>
                </a:solidFill>
                <a:latin typeface="Times New Roman" pitchFamily="18" charset="0"/>
              </a:rPr>
              <a:t>R</a:t>
            </a:r>
            <a:endParaRPr lang="en-US" altLang="zh-CN" sz="2400" b="1" dirty="0">
              <a:solidFill>
                <a:srgbClr val="0000FF"/>
              </a:solidFill>
              <a:latin typeface="Times New Roman" pitchFamily="18" charset="0"/>
            </a:endParaRPr>
          </a:p>
        </p:txBody>
      </p:sp>
      <p:sp>
        <p:nvSpPr>
          <p:cNvPr id="9" name="灯片编号占位符 5"/>
          <p:cNvSpPr>
            <a:spLocks noGrp="1"/>
          </p:cNvSpPr>
          <p:nvPr>
            <p:ph type="sldNum" sz="quarter" idx="12"/>
          </p:nvPr>
        </p:nvSpPr>
        <p:spPr>
          <a:xfrm>
            <a:off x="8172400" y="6597352"/>
            <a:ext cx="514400" cy="247088"/>
          </a:xfrm>
          <a:noFill/>
        </p:spPr>
        <p:txBody>
          <a:bodyPr/>
          <a:lstStyle/>
          <a:p>
            <a:fld id="{AA8458D9-28F7-49BC-A944-4B76B85A9DAF}" type="slidenum">
              <a:rPr lang="en-US" altLang="zh-CN" smtClean="0"/>
              <a:pPr/>
              <a:t>7</a:t>
            </a:fld>
            <a:endParaRPr lang="en-US" altLang="zh-CN"/>
          </a:p>
        </p:txBody>
      </p:sp>
      <p:sp>
        <p:nvSpPr>
          <p:cNvPr id="10" name="页脚占位符 4"/>
          <p:cNvSpPr>
            <a:spLocks noGrp="1"/>
          </p:cNvSpPr>
          <p:nvPr>
            <p:ph type="ftr" sz="quarter" idx="11"/>
          </p:nvPr>
        </p:nvSpPr>
        <p:spPr>
          <a:xfrm>
            <a:off x="755576" y="6597352"/>
            <a:ext cx="3744416" cy="247088"/>
          </a:xfrm>
          <a:noFill/>
        </p:spPr>
        <p:txBody>
          <a:bodyPr/>
          <a:lstStyle/>
          <a:p>
            <a:r>
              <a:rPr lang="en-US" altLang="zh-CN"/>
              <a:t>《</a:t>
            </a:r>
            <a:r>
              <a:rPr lang="zh-CN" altLang="en-US"/>
              <a:t>数据库系统原理</a:t>
            </a:r>
            <a:r>
              <a:rPr lang="en-US" altLang="zh-CN"/>
              <a:t>》</a:t>
            </a:r>
            <a:r>
              <a:rPr lang="zh-CN" altLang="en-US"/>
              <a:t>第</a:t>
            </a:r>
            <a:r>
              <a:rPr lang="en-US" altLang="zh-CN"/>
              <a:t>10</a:t>
            </a:r>
            <a:r>
              <a:rPr lang="zh-CN" altLang="en-US"/>
              <a:t>章</a:t>
            </a:r>
            <a:r>
              <a:rPr lang="en-US" altLang="zh-CN"/>
              <a:t>—</a:t>
            </a:r>
            <a:r>
              <a:rPr lang="zh-CN" altLang="en-US"/>
              <a:t>数据依赖与关系模式的规范化</a:t>
            </a:r>
            <a:endParaRPr lang="en-US" altLang="zh-CN" dirty="0"/>
          </a:p>
        </p:txBody>
      </p:sp>
      <p:sp>
        <p:nvSpPr>
          <p:cNvPr id="11" name="日期占位符 3"/>
          <p:cNvSpPr>
            <a:spLocks noGrp="1"/>
          </p:cNvSpPr>
          <p:nvPr>
            <p:ph type="dt" sz="quarter" idx="10"/>
          </p:nvPr>
        </p:nvSpPr>
        <p:spPr>
          <a:xfrm>
            <a:off x="4633275" y="6597352"/>
            <a:ext cx="3312368" cy="247088"/>
          </a:xfrm>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altLang="zh-CN" sz="3800" dirty="0"/>
              <a:t>10.1.2 </a:t>
            </a:r>
            <a:r>
              <a:rPr lang="zh-CN" altLang="en-US" sz="3800" dirty="0"/>
              <a:t>“不好的”关系模式</a:t>
            </a:r>
          </a:p>
        </p:txBody>
      </p:sp>
      <p:sp>
        <p:nvSpPr>
          <p:cNvPr id="13316" name="Rectangle 4"/>
          <p:cNvSpPr>
            <a:spLocks noChangeArrowheads="1"/>
          </p:cNvSpPr>
          <p:nvPr/>
        </p:nvSpPr>
        <p:spPr bwMode="auto">
          <a:xfrm>
            <a:off x="1150938" y="188913"/>
            <a:ext cx="7793037" cy="792162"/>
          </a:xfrm>
          <a:prstGeom prst="rect">
            <a:avLst/>
          </a:prstGeom>
          <a:noFill/>
          <a:ln w="9525">
            <a:noFill/>
            <a:miter lim="800000"/>
            <a:headEnd/>
            <a:tailEnd/>
          </a:ln>
        </p:spPr>
        <p:txBody>
          <a:bodyPr anchor="b"/>
          <a:lstStyle/>
          <a:p>
            <a:endParaRPr lang="zh-CN" altLang="zh-CN" sz="4200">
              <a:solidFill>
                <a:schemeClr val="tx2"/>
              </a:solidFill>
              <a:latin typeface="Times New Roman" pitchFamily="18" charset="0"/>
            </a:endParaRPr>
          </a:p>
        </p:txBody>
      </p:sp>
      <p:sp>
        <p:nvSpPr>
          <p:cNvPr id="13317" name="Rectangle 5"/>
          <p:cNvSpPr>
            <a:spLocks noChangeArrowheads="1"/>
          </p:cNvSpPr>
          <p:nvPr/>
        </p:nvSpPr>
        <p:spPr bwMode="auto">
          <a:xfrm>
            <a:off x="755576" y="1341438"/>
            <a:ext cx="8132837" cy="5256212"/>
          </a:xfrm>
          <a:prstGeom prst="rect">
            <a:avLst/>
          </a:prstGeom>
          <a:noFill/>
          <a:ln w="9525">
            <a:noFill/>
            <a:miter lim="800000"/>
            <a:headEnd/>
            <a:tailEnd/>
          </a:ln>
        </p:spPr>
        <p:txBody>
          <a:bodyPr/>
          <a:lstStyle/>
          <a:p>
            <a:pPr marL="342900" indent="-342900">
              <a:spcBef>
                <a:spcPct val="20000"/>
              </a:spcBef>
              <a:buClr>
                <a:schemeClr val="folHlink"/>
              </a:buClr>
              <a:buSzPct val="90000"/>
              <a:buFont typeface="Wingdings" pitchFamily="2" charset="2"/>
              <a:buChar char="n"/>
            </a:pPr>
            <a:r>
              <a:rPr lang="zh-CN" altLang="en-US" sz="2600" dirty="0">
                <a:solidFill>
                  <a:schemeClr val="accent2"/>
                </a:solidFill>
                <a:latin typeface="Times New Roman" pitchFamily="18" charset="0"/>
                <a:ea typeface="黑体" pitchFamily="2" charset="-122"/>
              </a:rPr>
              <a:t>方案二</a:t>
            </a:r>
          </a:p>
          <a:p>
            <a:pPr marL="742950" lvl="1" indent="-285750">
              <a:spcBef>
                <a:spcPct val="20000"/>
              </a:spcBef>
              <a:buClr>
                <a:schemeClr val="accent1"/>
              </a:buClr>
              <a:buSzPct val="75000"/>
              <a:buFont typeface="Wingdings" pitchFamily="2" charset="2"/>
              <a:buChar char="n"/>
            </a:pPr>
            <a:r>
              <a:rPr lang="zh-CN" altLang="en-US" sz="2200" dirty="0">
                <a:latin typeface="Times New Roman" pitchFamily="18" charset="0"/>
                <a:ea typeface="黑体" pitchFamily="2" charset="-122"/>
              </a:rPr>
              <a:t>关系模式 </a:t>
            </a:r>
            <a:r>
              <a:rPr lang="pt-BR" altLang="en-US" sz="2200" dirty="0">
                <a:solidFill>
                  <a:srgbClr val="0000FF"/>
                </a:solidFill>
                <a:latin typeface="Times New Roman" pitchFamily="18" charset="0"/>
                <a:ea typeface="黑体" pitchFamily="2" charset="-122"/>
              </a:rPr>
              <a:t>R1 (SNO, CNO, G)</a:t>
            </a:r>
            <a:r>
              <a:rPr lang="pt-BR" altLang="zh-CN" sz="2200" dirty="0">
                <a:solidFill>
                  <a:srgbClr val="0000FF"/>
                </a:solidFill>
                <a:latin typeface="Times New Roman" pitchFamily="18" charset="0"/>
                <a:ea typeface="黑体" pitchFamily="2" charset="-122"/>
              </a:rPr>
              <a:t>，</a:t>
            </a:r>
            <a:r>
              <a:rPr lang="pt-BR" altLang="en-US" sz="2200" dirty="0">
                <a:solidFill>
                  <a:srgbClr val="0000FF"/>
                </a:solidFill>
                <a:latin typeface="Times New Roman" pitchFamily="18" charset="0"/>
                <a:ea typeface="黑体" pitchFamily="2" charset="-122"/>
              </a:rPr>
              <a:t>R2 (CNO, T)</a:t>
            </a:r>
            <a:r>
              <a:rPr lang="pt-BR" altLang="zh-CN" sz="2200" dirty="0">
                <a:solidFill>
                  <a:srgbClr val="0000FF"/>
                </a:solidFill>
                <a:latin typeface="Times New Roman" pitchFamily="18" charset="0"/>
                <a:ea typeface="黑体" pitchFamily="2" charset="-122"/>
              </a:rPr>
              <a:t>，</a:t>
            </a:r>
            <a:r>
              <a:rPr lang="pt-BR" altLang="en-US" sz="2200" dirty="0">
                <a:solidFill>
                  <a:srgbClr val="0000FF"/>
                </a:solidFill>
                <a:latin typeface="Times New Roman" pitchFamily="18" charset="0"/>
                <a:ea typeface="黑体" pitchFamily="2" charset="-122"/>
              </a:rPr>
              <a:t>R3 (T, DEPT)</a:t>
            </a:r>
            <a:r>
              <a:rPr lang="zh-CN" altLang="en-US" sz="2200" dirty="0">
                <a:latin typeface="Times New Roman" pitchFamily="18" charset="0"/>
                <a:ea typeface="黑体" pitchFamily="2" charset="-122"/>
              </a:rPr>
              <a:t>的一个实例：</a:t>
            </a:r>
          </a:p>
        </p:txBody>
      </p:sp>
      <p:graphicFrame>
        <p:nvGraphicFramePr>
          <p:cNvPr id="40035" name="Group 99"/>
          <p:cNvGraphicFramePr>
            <a:graphicFrameLocks noGrp="1"/>
          </p:cNvGraphicFramePr>
          <p:nvPr>
            <p:extLst>
              <p:ext uri="{D42A27DB-BD31-4B8C-83A1-F6EECF244321}">
                <p14:modId xmlns:p14="http://schemas.microsoft.com/office/powerpoint/2010/main" val="1464658665"/>
              </p:ext>
            </p:extLst>
          </p:nvPr>
        </p:nvGraphicFramePr>
        <p:xfrm>
          <a:off x="1260475" y="3099329"/>
          <a:ext cx="2663825" cy="2519668"/>
        </p:xfrm>
        <a:graphic>
          <a:graphicData uri="http://schemas.openxmlformats.org/drawingml/2006/table">
            <a:tbl>
              <a:tblPr/>
              <a:tblGrid>
                <a:gridCol w="935038">
                  <a:extLst>
                    <a:ext uri="{9D8B030D-6E8A-4147-A177-3AD203B41FA5}">
                      <a16:colId xmlns:a16="http://schemas.microsoft.com/office/drawing/2014/main" val="20000"/>
                    </a:ext>
                  </a:extLst>
                </a:gridCol>
                <a:gridCol w="865187">
                  <a:extLst>
                    <a:ext uri="{9D8B030D-6E8A-4147-A177-3AD203B41FA5}">
                      <a16:colId xmlns:a16="http://schemas.microsoft.com/office/drawing/2014/main" val="20001"/>
                    </a:ext>
                  </a:extLst>
                </a:gridCol>
                <a:gridCol w="863600">
                  <a:extLst>
                    <a:ext uri="{9D8B030D-6E8A-4147-A177-3AD203B41FA5}">
                      <a16:colId xmlns:a16="http://schemas.microsoft.com/office/drawing/2014/main" val="20002"/>
                    </a:ext>
                  </a:extLst>
                </a:gridCol>
              </a:tblGrid>
              <a:tr h="40167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charset="0"/>
                          <a:ea typeface="黑体" pitchFamily="2" charset="-122"/>
                          <a:cs typeface="Times New Roman" pitchFamily="18" charset="0"/>
                        </a:rPr>
                        <a:t>SNO</a:t>
                      </a: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黑体" pitchFamily="2" charset="-122"/>
                          <a:cs typeface="Times New Roman" pitchFamily="18" charset="0"/>
                        </a:rPr>
                        <a:t>CNO</a:t>
                      </a:r>
                    </a:p>
                  </a:txBody>
                  <a:tcPr marL="54000" marR="5400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charset="0"/>
                          <a:ea typeface="黑体" pitchFamily="2" charset="-122"/>
                          <a:cs typeface="Times New Roman" pitchFamily="18" charset="0"/>
                        </a:rPr>
                        <a:t>G</a:t>
                      </a:r>
                    </a:p>
                  </a:txBody>
                  <a:tcPr marL="54000" marR="54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0"/>
                  </a:ext>
                </a:extLst>
              </a:tr>
              <a:tr h="44504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charset="0"/>
                          <a:ea typeface="黑体" pitchFamily="2" charset="-122"/>
                          <a:cs typeface="Times New Roman" pitchFamily="18" charset="0"/>
                        </a:rPr>
                        <a:t>95601</a:t>
                      </a: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黑体" pitchFamily="2" charset="-122"/>
                          <a:cs typeface="Times New Roman" pitchFamily="18" charset="0"/>
                        </a:rPr>
                        <a:t>C01</a:t>
                      </a:r>
                    </a:p>
                  </a:txBody>
                  <a:tcPr marL="54000" marR="5400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黑体" pitchFamily="2" charset="-122"/>
                          <a:cs typeface="Times New Roman" pitchFamily="18" charset="0"/>
                        </a:rPr>
                        <a:t>85</a:t>
                      </a:r>
                    </a:p>
                  </a:txBody>
                  <a:tcPr marL="54000" marR="54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204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charset="0"/>
                          <a:ea typeface="黑体" pitchFamily="2" charset="-122"/>
                          <a:cs typeface="Times New Roman" pitchFamily="18" charset="0"/>
                        </a:rPr>
                        <a:t>95602</a:t>
                      </a: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黑体" pitchFamily="2" charset="-122"/>
                          <a:cs typeface="Times New Roman" pitchFamily="18" charset="0"/>
                        </a:rPr>
                        <a:t>C01</a:t>
                      </a:r>
                    </a:p>
                  </a:txBody>
                  <a:tcPr marL="54000" marR="5400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黑体" pitchFamily="2" charset="-122"/>
                          <a:cs typeface="Times New Roman" pitchFamily="18" charset="0"/>
                        </a:rPr>
                        <a:t>90</a:t>
                      </a:r>
                    </a:p>
                  </a:txBody>
                  <a:tcPr marL="54000" marR="54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204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charset="0"/>
                          <a:ea typeface="黑体" pitchFamily="2" charset="-122"/>
                          <a:cs typeface="Times New Roman" pitchFamily="18" charset="0"/>
                        </a:rPr>
                        <a:t>95801</a:t>
                      </a: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黑体" pitchFamily="2" charset="-122"/>
                          <a:cs typeface="Times New Roman" pitchFamily="18" charset="0"/>
                        </a:rPr>
                        <a:t>C01</a:t>
                      </a:r>
                    </a:p>
                  </a:txBody>
                  <a:tcPr marL="54000" marR="5400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黑体" pitchFamily="2" charset="-122"/>
                          <a:cs typeface="Times New Roman" pitchFamily="18" charset="0"/>
                        </a:rPr>
                        <a:t>95</a:t>
                      </a:r>
                    </a:p>
                  </a:txBody>
                  <a:tcPr marL="54000" marR="54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204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charset="0"/>
                          <a:ea typeface="黑体" pitchFamily="2" charset="-122"/>
                          <a:cs typeface="Times New Roman" pitchFamily="18" charset="0"/>
                        </a:rPr>
                        <a:t>95801</a:t>
                      </a: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黑体" pitchFamily="2" charset="-122"/>
                          <a:cs typeface="Times New Roman" pitchFamily="18" charset="0"/>
                        </a:rPr>
                        <a:t>M03</a:t>
                      </a:r>
                    </a:p>
                  </a:txBody>
                  <a:tcPr marL="54000" marR="5400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黑体" pitchFamily="2" charset="-122"/>
                          <a:cs typeface="Times New Roman" pitchFamily="18" charset="0"/>
                        </a:rPr>
                        <a:t>91</a:t>
                      </a:r>
                    </a:p>
                  </a:txBody>
                  <a:tcPr marL="54000" marR="54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00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charset="0"/>
                          <a:ea typeface="黑体" pitchFamily="2" charset="-122"/>
                          <a:cs typeface="Times New Roman" pitchFamily="18" charset="0"/>
                        </a:rPr>
                        <a:t>95802</a:t>
                      </a: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黑体" pitchFamily="2" charset="-122"/>
                          <a:cs typeface="Times New Roman" pitchFamily="18" charset="0"/>
                        </a:rPr>
                        <a:t>M03</a:t>
                      </a:r>
                    </a:p>
                  </a:txBody>
                  <a:tcPr marL="54000" marR="5400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charset="0"/>
                          <a:ea typeface="黑体" pitchFamily="2" charset="-122"/>
                          <a:cs typeface="Times New Roman" pitchFamily="18" charset="0"/>
                        </a:rPr>
                        <a:t>88</a:t>
                      </a:r>
                    </a:p>
                  </a:txBody>
                  <a:tcPr marL="54000" marR="54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40036" name="Group 100"/>
          <p:cNvGraphicFramePr>
            <a:graphicFrameLocks noGrp="1"/>
          </p:cNvGraphicFramePr>
          <p:nvPr>
            <p:extLst>
              <p:ext uri="{D42A27DB-BD31-4B8C-83A1-F6EECF244321}">
                <p14:modId xmlns:p14="http://schemas.microsoft.com/office/powerpoint/2010/main" val="3926541107"/>
              </p:ext>
            </p:extLst>
          </p:nvPr>
        </p:nvGraphicFramePr>
        <p:xfrm>
          <a:off x="4355976" y="3099329"/>
          <a:ext cx="1728787" cy="1278772"/>
        </p:xfrm>
        <a:graphic>
          <a:graphicData uri="http://schemas.openxmlformats.org/drawingml/2006/table">
            <a:tbl>
              <a:tblPr/>
              <a:tblGrid>
                <a:gridCol w="865187">
                  <a:extLst>
                    <a:ext uri="{9D8B030D-6E8A-4147-A177-3AD203B41FA5}">
                      <a16:colId xmlns:a16="http://schemas.microsoft.com/office/drawing/2014/main" val="20000"/>
                    </a:ext>
                  </a:extLst>
                </a:gridCol>
                <a:gridCol w="863600">
                  <a:extLst>
                    <a:ext uri="{9D8B030D-6E8A-4147-A177-3AD203B41FA5}">
                      <a16:colId xmlns:a16="http://schemas.microsoft.com/office/drawing/2014/main" val="20001"/>
                    </a:ext>
                  </a:extLst>
                </a:gridCol>
              </a:tblGrid>
              <a:tr h="40167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charset="0"/>
                          <a:ea typeface="黑体" pitchFamily="2" charset="-122"/>
                          <a:cs typeface="Times New Roman" pitchFamily="18" charset="0"/>
                        </a:rPr>
                        <a:t>CNO</a:t>
                      </a: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黑体" pitchFamily="2" charset="-122"/>
                          <a:cs typeface="Times New Roman" pitchFamily="18" charset="0"/>
                        </a:rPr>
                        <a:t>T</a:t>
                      </a:r>
                    </a:p>
                  </a:txBody>
                  <a:tcPr marL="54000" marR="54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0"/>
                  </a:ext>
                </a:extLst>
              </a:tr>
              <a:tr h="44504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charset="0"/>
                          <a:ea typeface="黑体" pitchFamily="2" charset="-122"/>
                          <a:cs typeface="Times New Roman" pitchFamily="18" charset="0"/>
                        </a:rPr>
                        <a:t>C01</a:t>
                      </a: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Arial" charset="0"/>
                          <a:ea typeface="黑体" pitchFamily="2" charset="-122"/>
                          <a:cs typeface="Times New Roman" pitchFamily="18" charset="0"/>
                        </a:rPr>
                        <a:t>张乐</a:t>
                      </a:r>
                    </a:p>
                  </a:txBody>
                  <a:tcPr marL="54000" marR="54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204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charset="0"/>
                          <a:ea typeface="黑体" pitchFamily="2" charset="-122"/>
                          <a:cs typeface="Times New Roman" pitchFamily="18" charset="0"/>
                        </a:rPr>
                        <a:t>M03</a:t>
                      </a: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Arial" charset="0"/>
                          <a:ea typeface="黑体" pitchFamily="2" charset="-122"/>
                          <a:cs typeface="Times New Roman" pitchFamily="18" charset="0"/>
                        </a:rPr>
                        <a:t>王丽</a:t>
                      </a:r>
                    </a:p>
                  </a:txBody>
                  <a:tcPr marL="54000" marR="54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40029" name="Group 93"/>
          <p:cNvGraphicFramePr>
            <a:graphicFrameLocks noGrp="1"/>
          </p:cNvGraphicFramePr>
          <p:nvPr>
            <p:extLst>
              <p:ext uri="{D42A27DB-BD31-4B8C-83A1-F6EECF244321}">
                <p14:modId xmlns:p14="http://schemas.microsoft.com/office/powerpoint/2010/main" val="4098198002"/>
              </p:ext>
            </p:extLst>
          </p:nvPr>
        </p:nvGraphicFramePr>
        <p:xfrm>
          <a:off x="6516216" y="3099329"/>
          <a:ext cx="2089150" cy="1295532"/>
        </p:xfrm>
        <a:graphic>
          <a:graphicData uri="http://schemas.openxmlformats.org/drawingml/2006/table">
            <a:tbl>
              <a:tblPr/>
              <a:tblGrid>
                <a:gridCol w="865188">
                  <a:extLst>
                    <a:ext uri="{9D8B030D-6E8A-4147-A177-3AD203B41FA5}">
                      <a16:colId xmlns:a16="http://schemas.microsoft.com/office/drawing/2014/main" val="20000"/>
                    </a:ext>
                  </a:extLst>
                </a:gridCol>
                <a:gridCol w="1223962">
                  <a:extLst>
                    <a:ext uri="{9D8B030D-6E8A-4147-A177-3AD203B41FA5}">
                      <a16:colId xmlns:a16="http://schemas.microsoft.com/office/drawing/2014/main" val="20001"/>
                    </a:ext>
                  </a:extLst>
                </a:gridCol>
              </a:tblGrid>
              <a:tr h="40167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charset="0"/>
                          <a:ea typeface="黑体" pitchFamily="2" charset="-122"/>
                          <a:cs typeface="Times New Roman" pitchFamily="18" charset="0"/>
                        </a:rPr>
                        <a:t>T</a:t>
                      </a: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黑体" pitchFamily="2" charset="-122"/>
                          <a:cs typeface="Times New Roman" pitchFamily="18" charset="0"/>
                        </a:rPr>
                        <a:t>DEPT</a:t>
                      </a:r>
                    </a:p>
                  </a:txBody>
                  <a:tcPr marL="54000" marR="54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0"/>
                  </a:ext>
                </a:extLst>
              </a:tr>
              <a:tr h="46180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Arial" charset="0"/>
                          <a:ea typeface="黑体" pitchFamily="2" charset="-122"/>
                          <a:cs typeface="Times New Roman" pitchFamily="18" charset="0"/>
                        </a:rPr>
                        <a:t>张乐</a:t>
                      </a: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Arial" charset="0"/>
                          <a:ea typeface="黑体" pitchFamily="2" charset="-122"/>
                          <a:cs typeface="Times New Roman" pitchFamily="18" charset="0"/>
                        </a:rPr>
                        <a:t>计算机</a:t>
                      </a:r>
                    </a:p>
                  </a:txBody>
                  <a:tcPr marL="54000" marR="54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204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Arial" charset="0"/>
                          <a:ea typeface="黑体" pitchFamily="2" charset="-122"/>
                          <a:cs typeface="Times New Roman" pitchFamily="18" charset="0"/>
                        </a:rPr>
                        <a:t>王丽</a:t>
                      </a: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Arial" charset="0"/>
                          <a:ea typeface="黑体" pitchFamily="2" charset="-122"/>
                          <a:cs typeface="Times New Roman" pitchFamily="18" charset="0"/>
                        </a:rPr>
                        <a:t>数理</a:t>
                      </a:r>
                    </a:p>
                  </a:txBody>
                  <a:tcPr marL="54000" marR="54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3376" name="Rectangle 94"/>
          <p:cNvSpPr>
            <a:spLocks noChangeArrowheads="1"/>
          </p:cNvSpPr>
          <p:nvPr/>
        </p:nvSpPr>
        <p:spPr bwMode="auto">
          <a:xfrm>
            <a:off x="1260004" y="2640699"/>
            <a:ext cx="647700" cy="457200"/>
          </a:xfrm>
          <a:prstGeom prst="rect">
            <a:avLst/>
          </a:prstGeom>
          <a:noFill/>
          <a:ln w="9525">
            <a:noFill/>
            <a:miter lim="800000"/>
            <a:headEnd/>
            <a:tailEnd/>
          </a:ln>
        </p:spPr>
        <p:txBody>
          <a:bodyPr>
            <a:spAutoFit/>
          </a:bodyPr>
          <a:lstStyle/>
          <a:p>
            <a:pPr algn="ctr"/>
            <a:r>
              <a:rPr lang="pt-BR" altLang="en-US" sz="2400" b="1" dirty="0">
                <a:solidFill>
                  <a:srgbClr val="0000FF"/>
                </a:solidFill>
                <a:latin typeface="Times New Roman" pitchFamily="18" charset="0"/>
              </a:rPr>
              <a:t>R1</a:t>
            </a:r>
            <a:endParaRPr lang="en-US" altLang="zh-CN" sz="2400" b="1" dirty="0">
              <a:solidFill>
                <a:srgbClr val="0000FF"/>
              </a:solidFill>
              <a:latin typeface="Times New Roman" pitchFamily="18" charset="0"/>
            </a:endParaRPr>
          </a:p>
        </p:txBody>
      </p:sp>
      <p:sp>
        <p:nvSpPr>
          <p:cNvPr id="13377" name="Rectangle 95"/>
          <p:cNvSpPr>
            <a:spLocks noChangeArrowheads="1"/>
          </p:cNvSpPr>
          <p:nvPr/>
        </p:nvSpPr>
        <p:spPr bwMode="auto">
          <a:xfrm>
            <a:off x="4356794" y="2656336"/>
            <a:ext cx="647700" cy="457200"/>
          </a:xfrm>
          <a:prstGeom prst="rect">
            <a:avLst/>
          </a:prstGeom>
          <a:noFill/>
          <a:ln w="9525">
            <a:noFill/>
            <a:miter lim="800000"/>
            <a:headEnd/>
            <a:tailEnd/>
          </a:ln>
        </p:spPr>
        <p:txBody>
          <a:bodyPr>
            <a:spAutoFit/>
          </a:bodyPr>
          <a:lstStyle/>
          <a:p>
            <a:pPr algn="ctr"/>
            <a:r>
              <a:rPr lang="pt-BR" altLang="en-US" sz="2400" b="1" dirty="0">
                <a:solidFill>
                  <a:srgbClr val="0000FF"/>
                </a:solidFill>
                <a:latin typeface="Times New Roman" pitchFamily="18" charset="0"/>
              </a:rPr>
              <a:t>R</a:t>
            </a:r>
            <a:r>
              <a:rPr lang="pt-BR" altLang="zh-CN" sz="2400" b="1" dirty="0">
                <a:solidFill>
                  <a:srgbClr val="0000FF"/>
                </a:solidFill>
                <a:latin typeface="Times New Roman" pitchFamily="18" charset="0"/>
              </a:rPr>
              <a:t>2</a:t>
            </a:r>
            <a:endParaRPr lang="en-US" altLang="zh-CN" sz="2400" b="1" dirty="0">
              <a:solidFill>
                <a:srgbClr val="0000FF"/>
              </a:solidFill>
              <a:latin typeface="Times New Roman" pitchFamily="18" charset="0"/>
            </a:endParaRPr>
          </a:p>
        </p:txBody>
      </p:sp>
      <p:sp>
        <p:nvSpPr>
          <p:cNvPr id="13378" name="Rectangle 96"/>
          <p:cNvSpPr>
            <a:spLocks noChangeArrowheads="1"/>
          </p:cNvSpPr>
          <p:nvPr/>
        </p:nvSpPr>
        <p:spPr bwMode="auto">
          <a:xfrm>
            <a:off x="6516811" y="2641522"/>
            <a:ext cx="647700" cy="457200"/>
          </a:xfrm>
          <a:prstGeom prst="rect">
            <a:avLst/>
          </a:prstGeom>
          <a:noFill/>
          <a:ln w="9525">
            <a:noFill/>
            <a:miter lim="800000"/>
            <a:headEnd/>
            <a:tailEnd/>
          </a:ln>
        </p:spPr>
        <p:txBody>
          <a:bodyPr>
            <a:spAutoFit/>
          </a:bodyPr>
          <a:lstStyle/>
          <a:p>
            <a:pPr algn="ctr"/>
            <a:r>
              <a:rPr lang="pt-BR" altLang="en-US" sz="2400" b="1" dirty="0">
                <a:solidFill>
                  <a:srgbClr val="0000FF"/>
                </a:solidFill>
                <a:latin typeface="Times New Roman" pitchFamily="18" charset="0"/>
              </a:rPr>
              <a:t>R</a:t>
            </a:r>
            <a:r>
              <a:rPr lang="pt-BR" altLang="zh-CN" sz="2400" b="1" dirty="0">
                <a:solidFill>
                  <a:srgbClr val="0000FF"/>
                </a:solidFill>
                <a:latin typeface="Times New Roman" pitchFamily="18" charset="0"/>
              </a:rPr>
              <a:t>3</a:t>
            </a:r>
            <a:endParaRPr lang="en-US" altLang="zh-CN" sz="2400" b="1" dirty="0">
              <a:solidFill>
                <a:srgbClr val="0000FF"/>
              </a:solidFill>
              <a:latin typeface="Times New Roman" pitchFamily="18" charset="0"/>
            </a:endParaRPr>
          </a:p>
        </p:txBody>
      </p:sp>
      <p:sp>
        <p:nvSpPr>
          <p:cNvPr id="14" name="灯片编号占位符 5"/>
          <p:cNvSpPr>
            <a:spLocks noGrp="1"/>
          </p:cNvSpPr>
          <p:nvPr>
            <p:ph type="sldNum" sz="quarter" idx="12"/>
          </p:nvPr>
        </p:nvSpPr>
        <p:spPr>
          <a:xfrm>
            <a:off x="8172400" y="6597352"/>
            <a:ext cx="514400" cy="247088"/>
          </a:xfrm>
          <a:noFill/>
        </p:spPr>
        <p:txBody>
          <a:bodyPr/>
          <a:lstStyle/>
          <a:p>
            <a:fld id="{AA8458D9-28F7-49BC-A944-4B76B85A9DAF}" type="slidenum">
              <a:rPr lang="en-US" altLang="zh-CN" smtClean="0"/>
              <a:pPr/>
              <a:t>8</a:t>
            </a:fld>
            <a:endParaRPr lang="en-US" altLang="zh-CN"/>
          </a:p>
        </p:txBody>
      </p:sp>
      <p:sp>
        <p:nvSpPr>
          <p:cNvPr id="15" name="页脚占位符 4"/>
          <p:cNvSpPr>
            <a:spLocks noGrp="1"/>
          </p:cNvSpPr>
          <p:nvPr>
            <p:ph type="ftr" sz="quarter" idx="11"/>
          </p:nvPr>
        </p:nvSpPr>
        <p:spPr>
          <a:xfrm>
            <a:off x="755576" y="6597352"/>
            <a:ext cx="3744416" cy="247088"/>
          </a:xfrm>
          <a:noFill/>
        </p:spPr>
        <p:txBody>
          <a:bodyPr/>
          <a:lstStyle/>
          <a:p>
            <a:r>
              <a:rPr lang="en-US" altLang="zh-CN"/>
              <a:t>《</a:t>
            </a:r>
            <a:r>
              <a:rPr lang="zh-CN" altLang="en-US"/>
              <a:t>数据库系统原理</a:t>
            </a:r>
            <a:r>
              <a:rPr lang="en-US" altLang="zh-CN"/>
              <a:t>》</a:t>
            </a:r>
            <a:r>
              <a:rPr lang="zh-CN" altLang="en-US"/>
              <a:t>第</a:t>
            </a:r>
            <a:r>
              <a:rPr lang="en-US" altLang="zh-CN"/>
              <a:t>10</a:t>
            </a:r>
            <a:r>
              <a:rPr lang="zh-CN" altLang="en-US"/>
              <a:t>章</a:t>
            </a:r>
            <a:r>
              <a:rPr lang="en-US" altLang="zh-CN"/>
              <a:t>—</a:t>
            </a:r>
            <a:r>
              <a:rPr lang="zh-CN" altLang="en-US"/>
              <a:t>数据依赖与关系模式的规范化</a:t>
            </a:r>
            <a:endParaRPr lang="en-US" altLang="zh-CN" dirty="0"/>
          </a:p>
        </p:txBody>
      </p:sp>
      <p:sp>
        <p:nvSpPr>
          <p:cNvPr id="16" name="日期占位符 3"/>
          <p:cNvSpPr>
            <a:spLocks noGrp="1"/>
          </p:cNvSpPr>
          <p:nvPr>
            <p:ph type="dt" sz="quarter" idx="10"/>
          </p:nvPr>
        </p:nvSpPr>
        <p:spPr>
          <a:xfrm>
            <a:off x="4633275" y="6597352"/>
            <a:ext cx="3312368" cy="247088"/>
          </a:xfrm>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altLang="zh-CN" sz="3800" dirty="0"/>
              <a:t>10.1.2 </a:t>
            </a:r>
            <a:r>
              <a:rPr lang="zh-CN" altLang="en-US" sz="3800" dirty="0"/>
              <a:t>“不好的”关系模式</a:t>
            </a:r>
          </a:p>
        </p:txBody>
      </p:sp>
      <p:sp>
        <p:nvSpPr>
          <p:cNvPr id="14340" name="Rectangle 3"/>
          <p:cNvSpPr>
            <a:spLocks noGrp="1" noChangeArrowheads="1"/>
          </p:cNvSpPr>
          <p:nvPr>
            <p:ph type="body" idx="1"/>
          </p:nvPr>
        </p:nvSpPr>
        <p:spPr/>
        <p:txBody>
          <a:bodyPr/>
          <a:lstStyle/>
          <a:p>
            <a:pPr eaLnBrk="1" hangingPunct="1"/>
            <a:r>
              <a:rPr lang="en-US" altLang="zh-CN" sz="2800" dirty="0">
                <a:solidFill>
                  <a:schemeClr val="accent2"/>
                </a:solidFill>
                <a:latin typeface="Times New Roman" pitchFamily="18" charset="0"/>
              </a:rPr>
              <a:t>2.  </a:t>
            </a:r>
            <a:r>
              <a:rPr lang="zh-CN" altLang="en-US" sz="2800" dirty="0">
                <a:solidFill>
                  <a:schemeClr val="accent2"/>
                </a:solidFill>
                <a:latin typeface="Times New Roman" pitchFamily="18" charset="0"/>
              </a:rPr>
              <a:t>不同模式设计方案的比较</a:t>
            </a:r>
          </a:p>
          <a:p>
            <a:pPr lvl="1" eaLnBrk="1" hangingPunct="1"/>
            <a:r>
              <a:rPr lang="zh-CN" altLang="en-US" dirty="0">
                <a:solidFill>
                  <a:schemeClr val="tx2"/>
                </a:solidFill>
                <a:latin typeface="Times New Roman" pitchFamily="18" charset="0"/>
              </a:rPr>
              <a:t>不同的模式设计方案对数据库的影响是否相同？</a:t>
            </a:r>
            <a:r>
              <a:rPr lang="en-US" altLang="zh-CN" dirty="0">
                <a:solidFill>
                  <a:srgbClr val="FF0000"/>
                </a:solidFill>
                <a:latin typeface="Times New Roman" pitchFamily="18" charset="0"/>
              </a:rPr>
              <a:t>——</a:t>
            </a:r>
            <a:r>
              <a:rPr lang="zh-CN" altLang="en-US" dirty="0">
                <a:solidFill>
                  <a:srgbClr val="FF0000"/>
                </a:solidFill>
                <a:latin typeface="Times New Roman" pitchFamily="18" charset="0"/>
              </a:rPr>
              <a:t>否！</a:t>
            </a:r>
          </a:p>
          <a:p>
            <a:pPr lvl="1" eaLnBrk="1" hangingPunct="1"/>
            <a:endParaRPr lang="zh-CN" altLang="en-US" dirty="0">
              <a:solidFill>
                <a:schemeClr val="tx2"/>
              </a:solidFill>
              <a:latin typeface="Times New Roman" pitchFamily="18" charset="0"/>
            </a:endParaRPr>
          </a:p>
          <a:p>
            <a:pPr lvl="1" eaLnBrk="1" hangingPunct="1"/>
            <a:r>
              <a:rPr lang="zh-CN" altLang="en-US" dirty="0">
                <a:latin typeface="Times New Roman" pitchFamily="18" charset="0"/>
              </a:rPr>
              <a:t>我们从下面几个方面来比较前面两种数据库设计方案：</a:t>
            </a:r>
          </a:p>
          <a:p>
            <a:pPr lvl="2" eaLnBrk="1" hangingPunct="1"/>
            <a:r>
              <a:rPr lang="zh-CN" altLang="en-US" sz="2200" dirty="0">
                <a:solidFill>
                  <a:srgbClr val="0000FF"/>
                </a:solidFill>
                <a:latin typeface="Times New Roman" pitchFamily="18" charset="0"/>
              </a:rPr>
              <a:t>数据冗余度</a:t>
            </a:r>
          </a:p>
          <a:p>
            <a:pPr lvl="2" eaLnBrk="1" hangingPunct="1"/>
            <a:r>
              <a:rPr lang="zh-CN" altLang="en-US" sz="2200" dirty="0">
                <a:solidFill>
                  <a:srgbClr val="0000FF"/>
                </a:solidFill>
                <a:latin typeface="Times New Roman" pitchFamily="18" charset="0"/>
              </a:rPr>
              <a:t>数据更新操作：元组插入；元组删除；元组修改</a:t>
            </a:r>
            <a:endParaRPr lang="zh-CN" altLang="en-US" dirty="0">
              <a:solidFill>
                <a:srgbClr val="0000FF"/>
              </a:solidFill>
              <a:latin typeface="Times New Roman" pitchFamily="18" charset="0"/>
            </a:endParaRPr>
          </a:p>
        </p:txBody>
      </p:sp>
      <p:sp>
        <p:nvSpPr>
          <p:cNvPr id="7" name="灯片编号占位符 5"/>
          <p:cNvSpPr>
            <a:spLocks noGrp="1"/>
          </p:cNvSpPr>
          <p:nvPr>
            <p:ph type="sldNum" sz="quarter" idx="12"/>
          </p:nvPr>
        </p:nvSpPr>
        <p:spPr>
          <a:xfrm>
            <a:off x="8172400" y="6597352"/>
            <a:ext cx="514400" cy="247088"/>
          </a:xfrm>
          <a:noFill/>
        </p:spPr>
        <p:txBody>
          <a:bodyPr/>
          <a:lstStyle/>
          <a:p>
            <a:fld id="{AA8458D9-28F7-49BC-A944-4B76B85A9DAF}" type="slidenum">
              <a:rPr lang="en-US" altLang="zh-CN" smtClean="0"/>
              <a:pPr/>
              <a:t>9</a:t>
            </a:fld>
            <a:endParaRPr lang="en-US" altLang="zh-CN"/>
          </a:p>
        </p:txBody>
      </p:sp>
      <p:sp>
        <p:nvSpPr>
          <p:cNvPr id="8" name="页脚占位符 4"/>
          <p:cNvSpPr>
            <a:spLocks noGrp="1"/>
          </p:cNvSpPr>
          <p:nvPr>
            <p:ph type="ftr" sz="quarter" idx="11"/>
          </p:nvPr>
        </p:nvSpPr>
        <p:spPr>
          <a:xfrm>
            <a:off x="755576" y="6597352"/>
            <a:ext cx="3744416" cy="247088"/>
          </a:xfrm>
          <a:noFill/>
        </p:spPr>
        <p:txBody>
          <a:bodyPr/>
          <a:lstStyle/>
          <a:p>
            <a:r>
              <a:rPr lang="en-US" altLang="zh-CN"/>
              <a:t>《</a:t>
            </a:r>
            <a:r>
              <a:rPr lang="zh-CN" altLang="en-US"/>
              <a:t>数据库系统原理</a:t>
            </a:r>
            <a:r>
              <a:rPr lang="en-US" altLang="zh-CN"/>
              <a:t>》</a:t>
            </a:r>
            <a:r>
              <a:rPr lang="zh-CN" altLang="en-US"/>
              <a:t>第</a:t>
            </a:r>
            <a:r>
              <a:rPr lang="en-US" altLang="zh-CN"/>
              <a:t>10</a:t>
            </a:r>
            <a:r>
              <a:rPr lang="zh-CN" altLang="en-US"/>
              <a:t>章</a:t>
            </a:r>
            <a:r>
              <a:rPr lang="en-US" altLang="zh-CN"/>
              <a:t>—</a:t>
            </a:r>
            <a:r>
              <a:rPr lang="zh-CN" altLang="en-US"/>
              <a:t>数据依赖与关系模式的规范化</a:t>
            </a:r>
            <a:endParaRPr lang="en-US" altLang="zh-CN" dirty="0"/>
          </a:p>
        </p:txBody>
      </p:sp>
      <p:sp>
        <p:nvSpPr>
          <p:cNvPr id="9" name="日期占位符 3"/>
          <p:cNvSpPr>
            <a:spLocks noGrp="1"/>
          </p:cNvSpPr>
          <p:nvPr>
            <p:ph type="dt" sz="quarter" idx="10"/>
          </p:nvPr>
        </p:nvSpPr>
        <p:spPr>
          <a:xfrm>
            <a:off x="4633275" y="6597352"/>
            <a:ext cx="3312368" cy="247088"/>
          </a:xfrm>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Tree>
  </p:cSld>
  <p:clrMapOvr>
    <a:masterClrMapping/>
  </p:clrMapOvr>
</p:sld>
</file>

<file path=ppt/theme/theme1.xml><?xml version="1.0" encoding="utf-8"?>
<a:theme xmlns:a="http://schemas.openxmlformats.org/drawingml/2006/main" name="1_Layers">
  <a:themeElements>
    <a:clrScheme name="1_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fontScheme name="1_Layers">
      <a:majorFont>
        <a:latin typeface="Times New Roman"/>
        <a:ea typeface="宋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1_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1_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1_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1_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1_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1_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1_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1_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1_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8449</TotalTime>
  <Words>6128</Words>
  <Application>Microsoft Office PowerPoint</Application>
  <PresentationFormat>全屏显示(4:3)</PresentationFormat>
  <Paragraphs>762</Paragraphs>
  <Slides>55</Slides>
  <Notes>54</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55</vt:i4>
      </vt:variant>
    </vt:vector>
  </HeadingPairs>
  <TitlesOfParts>
    <vt:vector size="66" baseType="lpstr">
      <vt:lpstr>黑体</vt:lpstr>
      <vt:lpstr>华文琥珀</vt:lpstr>
      <vt:lpstr>楷体_GB2312</vt:lpstr>
      <vt:lpstr>宋体</vt:lpstr>
      <vt:lpstr>Arial</vt:lpstr>
      <vt:lpstr>Tahoma</vt:lpstr>
      <vt:lpstr>Times</vt:lpstr>
      <vt:lpstr>Times New Roman</vt:lpstr>
      <vt:lpstr>Wingdings</vt:lpstr>
      <vt:lpstr>1_Layers</vt:lpstr>
      <vt:lpstr>Equation</vt:lpstr>
      <vt:lpstr>第10章 数据依赖与 关系模式的规范化 Chapter 10 Data Dependencies  &amp; Schema Normalization</vt:lpstr>
      <vt:lpstr>目录 Contents</vt:lpstr>
      <vt:lpstr>10.1 关系模式规范化概述</vt:lpstr>
      <vt:lpstr>10.1.1 关系模式的设计</vt:lpstr>
      <vt:lpstr>10.1.2  “不好的”关系模式</vt:lpstr>
      <vt:lpstr>10.1.2  “不好的” 关系模式</vt:lpstr>
      <vt:lpstr>10.1.2 “不好的”关系模式</vt:lpstr>
      <vt:lpstr>10.1.2 “不好的”关系模式</vt:lpstr>
      <vt:lpstr>10.1.2 “不好的”关系模式</vt:lpstr>
      <vt:lpstr>10.1.2 “不好的”关系模式</vt:lpstr>
      <vt:lpstr>10.1.2 “不好的”关系模式</vt:lpstr>
      <vt:lpstr>10.1.2 “不好的”关系模式</vt:lpstr>
      <vt:lpstr>10.1.2 “不好的”关系模式</vt:lpstr>
      <vt:lpstr>10.1.2 “不好的”关系模式</vt:lpstr>
      <vt:lpstr>10.1.2 “不好的”关系模式</vt:lpstr>
      <vt:lpstr>10.1.3  如何设计“好的”关系模式 </vt:lpstr>
      <vt:lpstr>PowerPoint 演示文稿</vt:lpstr>
      <vt:lpstr>10.1.3  如何设计“好的”关系模式</vt:lpstr>
      <vt:lpstr>10.1.4  权衡：规范化 vs. 性能 </vt:lpstr>
      <vt:lpstr>目录 Contents</vt:lpstr>
      <vt:lpstr>10.2  函数依赖与范式 </vt:lpstr>
      <vt:lpstr>10.2.1  函数依赖</vt:lpstr>
      <vt:lpstr>10.2.1  函数依赖</vt:lpstr>
      <vt:lpstr>10.2.1  函数依赖</vt:lpstr>
      <vt:lpstr>10.2.1  函数依赖</vt:lpstr>
      <vt:lpstr>10.2.1  函数依赖</vt:lpstr>
      <vt:lpstr>10.2.1  函数依赖</vt:lpstr>
      <vt:lpstr>10.2.2  范式</vt:lpstr>
      <vt:lpstr>10.2.2  范式</vt:lpstr>
      <vt:lpstr>10.2.2  范式</vt:lpstr>
      <vt:lpstr>10.2.2  范式</vt:lpstr>
      <vt:lpstr>10.2.2  范式</vt:lpstr>
      <vt:lpstr>10.2.2  范式</vt:lpstr>
      <vt:lpstr>10.2.2  范式</vt:lpstr>
      <vt:lpstr>10.2.2  范式</vt:lpstr>
      <vt:lpstr>10.2.2  范式</vt:lpstr>
      <vt:lpstr>10.2.2  范式</vt:lpstr>
      <vt:lpstr>10.2.2  范式</vt:lpstr>
      <vt:lpstr>10.2.2  范式</vt:lpstr>
      <vt:lpstr>10.2.2  范式</vt:lpstr>
      <vt:lpstr>10.2.2  范式</vt:lpstr>
      <vt:lpstr>10.2.2  范式</vt:lpstr>
      <vt:lpstr>关系模式规范化的基本步骤</vt:lpstr>
      <vt:lpstr>目录 Contents</vt:lpstr>
      <vt:lpstr>10.4 模式分解理论</vt:lpstr>
      <vt:lpstr>10.4 模式分解理论</vt:lpstr>
      <vt:lpstr>10.4 模式分解理论</vt:lpstr>
      <vt:lpstr>10.4 模式分解理论</vt:lpstr>
      <vt:lpstr>10.4 模式分解理论</vt:lpstr>
      <vt:lpstr>模式分解的综合题</vt:lpstr>
      <vt:lpstr>模式分解的综合题    FR = {A→BC, CD→E}</vt:lpstr>
      <vt:lpstr>模式分解的综合题    FR = {A→BC, CD→E}</vt:lpstr>
      <vt:lpstr>模式分解的综合题    FR = {A→BC, CD→E}</vt:lpstr>
      <vt:lpstr>模式分解的综合题    FR = {A→BC, CD→E}</vt:lpstr>
      <vt:lpstr>The End</vt:lpstr>
    </vt:vector>
  </TitlesOfParts>
  <Company>NJU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第十章 数据依赖与关系模式规范化</dc:title>
  <dc:creator>Xu, Zhuoming</dc:creator>
  <cp:lastModifiedBy>DELL</cp:lastModifiedBy>
  <cp:revision>582</cp:revision>
  <dcterms:created xsi:type="dcterms:W3CDTF">2006-11-01T06:09:50Z</dcterms:created>
  <dcterms:modified xsi:type="dcterms:W3CDTF">2021-09-12T09:52:54Z</dcterms:modified>
</cp:coreProperties>
</file>