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68" r:id="rId5"/>
    <p:sldId id="273" r:id="rId6"/>
    <p:sldId id="269" r:id="rId7"/>
    <p:sldId id="272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EA"/>
    <a:srgbClr val="339933"/>
    <a:srgbClr val="CC3300"/>
    <a:srgbClr val="006600"/>
    <a:srgbClr val="CCFFCC"/>
    <a:srgbClr val="99CCFF"/>
    <a:srgbClr val="9900CC"/>
    <a:srgbClr val="CCFFFF"/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5" autoAdjust="0"/>
    <p:restoredTop sz="94660"/>
  </p:normalViewPr>
  <p:slideViewPr>
    <p:cSldViewPr>
      <p:cViewPr varScale="1">
        <p:scale>
          <a:sx n="75" d="100"/>
          <a:sy n="75" d="100"/>
        </p:scale>
        <p:origin x="1584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068" y="-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42A058-900C-4956-8CE4-0BB28ABB9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7C60A81-B0A5-47BB-891C-1A86ABD95F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560432-DBF9-4EB2-8743-1427A0E70CAE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C5350-3062-44FF-9025-1B93E6346327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38FB4-E10B-4284-B790-5C2F74B637C7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08C0D1-5426-452B-9833-75DB6394BBFF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08C0D1-5426-452B-9833-75DB6394BBFF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41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F1E9F-4AE3-4183-B1E5-D05617EF782B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C5350-3062-44FF-9025-1B93E6346327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07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303FAB-D526-45AA-A66F-934F5A024C05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E9BC0-923C-4220-9BB0-5CD4D3B16B53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ltGray">
          <a:xfrm>
            <a:off x="1619250" y="4149725"/>
            <a:ext cx="7143750" cy="17208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white">
          <a:xfrm>
            <a:off x="1692275" y="4232275"/>
            <a:ext cx="6994525" cy="1573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0" y="5013325"/>
            <a:ext cx="1619250" cy="15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35000" y="675928"/>
            <a:ext cx="8077200" cy="304800"/>
            <a:chOff x="400" y="336"/>
            <a:chExt cx="5088" cy="192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1" name="Picture 16" descr="HHU_logo_blu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5157788"/>
            <a:ext cx="12747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763713" y="1216025"/>
            <a:ext cx="6923087" cy="286067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4365625"/>
            <a:ext cx="6840537" cy="12954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数据库管理</a:t>
            </a:r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57AB6-1270-4372-9D80-0DBC70A959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 userDrawn="1"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1027" name="Group 4"/>
          <p:cNvGrpSpPr>
            <a:grpSpLocks/>
          </p:cNvGrpSpPr>
          <p:nvPr userDrawn="1"/>
        </p:nvGrpSpPr>
        <p:grpSpPr bwMode="auto">
          <a:xfrm>
            <a:off x="381000" y="912997"/>
            <a:ext cx="8305800" cy="182563"/>
            <a:chOff x="240" y="893"/>
            <a:chExt cx="5232" cy="115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292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095559"/>
            <a:ext cx="7924800" cy="539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55976" y="6568777"/>
            <a:ext cx="3672408" cy="26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68777"/>
            <a:ext cx="3449960" cy="26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数据库管理</a:t>
            </a:r>
            <a:endParaRPr lang="en-US" altLang="zh-CN" dirty="0"/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00" y="6568777"/>
            <a:ext cx="514400" cy="24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0E49A3-4F54-4346-A47B-B640F5BF964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034" name="Picture 14" descr="HHU_logo_blu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027" y="6290842"/>
            <a:ext cx="603945" cy="53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" panose="05000000000000000000" pitchFamily="2" charset="2"/>
        <a:buChar char="p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5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enterprise-manag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gadmin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第12章  数据库管理</a:t>
            </a:r>
            <a:b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</a:br>
            <a:r>
              <a:rPr lang="en-US" altLang="zh-CN" sz="44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Chapter 12. Database Administration</a:t>
            </a:r>
            <a:endParaRPr lang="zh-CN" altLang="en-US" sz="44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Times" pitchFamily="18" charset="0"/>
              </a:rPr>
              <a:t>Copyright © by </a:t>
            </a:r>
            <a:r>
              <a:rPr lang="zh-CN" altLang="en-US" dirty="0">
                <a:latin typeface="Times" pitchFamily="18" charset="0"/>
              </a:rPr>
              <a:t>许卓明</a:t>
            </a:r>
            <a:r>
              <a:rPr lang="en-US" altLang="zh-CN" dirty="0">
                <a:latin typeface="Times" pitchFamily="18" charset="0"/>
              </a:rPr>
              <a:t>, </a:t>
            </a:r>
          </a:p>
          <a:p>
            <a:pPr eaLnBrk="1" hangingPunct="1">
              <a:defRPr/>
            </a:pPr>
            <a:r>
              <a:rPr lang="zh-CN" altLang="en-US" dirty="0">
                <a:latin typeface="Times" pitchFamily="18" charset="0"/>
              </a:rPr>
              <a:t>河海大学</a:t>
            </a:r>
            <a:r>
              <a:rPr lang="en-US" altLang="zh-CN" dirty="0">
                <a:latin typeface="Times" pitchFamily="18" charset="0"/>
              </a:rPr>
              <a:t>. All rights reserved.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12.1 数据库管理与</a:t>
            </a:r>
            <a:r>
              <a:rPr lang="en-US" altLang="zh-CN" dirty="0">
                <a:solidFill>
                  <a:srgbClr val="FF0000"/>
                </a:solidFill>
              </a:rPr>
              <a:t>DBA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 12.2 </a:t>
            </a:r>
            <a:r>
              <a:rPr lang="zh-CN" altLang="en-US" dirty="0"/>
              <a:t>数据库的调整、重组与重构 </a:t>
            </a:r>
          </a:p>
        </p:txBody>
      </p:sp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409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数据库管理</a:t>
            </a:r>
            <a:endParaRPr lang="en-US" altLang="zh-CN" dirty="0"/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1330-6053-4635-819B-F43E1946067A}" type="slidenum">
              <a:rPr lang="zh-CN" altLang="en-US" smtClean="0"/>
              <a:pPr/>
              <a:t>2</a:t>
            </a:fld>
            <a:endParaRPr lang="en-US" altLang="zh-CN"/>
          </a:p>
        </p:txBody>
      </p:sp>
      <p:pic>
        <p:nvPicPr>
          <p:cNvPr id="8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87" y="2636912"/>
            <a:ext cx="237642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12.1 数据库管理与</a:t>
            </a:r>
            <a:r>
              <a:rPr lang="en-US" altLang="zh-CN" dirty="0"/>
              <a:t>DBA 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62000" y="1095559"/>
            <a:ext cx="8130480" cy="5395429"/>
          </a:xfrm>
        </p:spPr>
        <p:txBody>
          <a:bodyPr/>
          <a:lstStyle/>
          <a:p>
            <a:r>
              <a:rPr lang="zh-CN" altLang="en-US" dirty="0"/>
              <a:t>数据库管理（</a:t>
            </a:r>
            <a:r>
              <a:rPr lang="en-US" altLang="zh-CN" dirty="0"/>
              <a:t>database administration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数据库设计完成后，数据库的实现（创建及数据载入）、运行维护、性能监控、数据库扩充与修改等技术工作的全部统称为</a:t>
            </a:r>
            <a:r>
              <a:rPr lang="zh-CN" altLang="en-US" b="1" dirty="0">
                <a:solidFill>
                  <a:srgbClr val="FF0000"/>
                </a:solidFill>
              </a:rPr>
              <a:t>数据库管理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00050" lvl="1" indent="0">
              <a:spcBef>
                <a:spcPts val="1200"/>
              </a:spcBef>
              <a:buNone/>
            </a:pPr>
            <a:r>
              <a:rPr lang="en-US" altLang="zh-CN" sz="2400" dirty="0"/>
              <a:t>“</a:t>
            </a:r>
            <a:r>
              <a:rPr lang="en-US" altLang="zh-CN" sz="2400" b="1" dirty="0"/>
              <a:t>Database administration </a:t>
            </a:r>
            <a:r>
              <a:rPr lang="en-US" altLang="zh-CN" sz="2400" dirty="0"/>
              <a:t>refers to the whole set of activities performed by a </a:t>
            </a:r>
            <a:r>
              <a:rPr lang="en-US" altLang="zh-CN" sz="2400" b="1" dirty="0"/>
              <a:t>database administrator</a:t>
            </a:r>
            <a:r>
              <a:rPr lang="en-US" altLang="zh-CN" sz="2400" dirty="0"/>
              <a:t> to ensure that a database is always available as needed.” </a:t>
            </a:r>
            <a:r>
              <a:rPr lang="en-US" altLang="zh-CN" sz="2400" i="1" dirty="0">
                <a:solidFill>
                  <a:srgbClr val="00B0F0"/>
                </a:solidFill>
              </a:rPr>
              <a:t>——www.techopedia.com</a:t>
            </a:r>
          </a:p>
          <a:p>
            <a:pPr marL="457200" indent="-457200">
              <a:spcBef>
                <a:spcPts val="2400"/>
              </a:spcBef>
            </a:pPr>
            <a:r>
              <a:rPr lang="zh-CN" altLang="en-US" dirty="0"/>
              <a:t>数据库管理员</a:t>
            </a:r>
            <a:r>
              <a:rPr lang="zh-CN" altLang="en-US" sz="2600" dirty="0"/>
              <a:t>（</a:t>
            </a:r>
            <a:r>
              <a:rPr lang="en-US" altLang="zh-CN" sz="2600" dirty="0"/>
              <a:t>database administrator, DBA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marL="400050" lvl="1" indent="0">
              <a:buNone/>
            </a:pPr>
            <a:r>
              <a:rPr lang="zh-CN" altLang="en-US" dirty="0"/>
              <a:t>负责数据库管理工作的人（特殊的</a:t>
            </a:r>
            <a:r>
              <a:rPr lang="en-US" altLang="zh-CN" dirty="0"/>
              <a:t>DB</a:t>
            </a:r>
            <a:r>
              <a:rPr lang="zh-CN" altLang="en-US" dirty="0"/>
              <a:t>用户）称数据库管理员。</a:t>
            </a:r>
          </a:p>
        </p:txBody>
      </p:sp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数据库管理</a:t>
            </a:r>
            <a:endParaRPr lang="en-US" altLang="zh-CN" dirty="0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2912-4766-4B81-961B-1FF2F813E9AB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669925" y="13938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12.1 数据库管理与</a:t>
            </a:r>
            <a:r>
              <a:rPr lang="en-US" altLang="zh-CN" dirty="0"/>
              <a:t>DBA 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DBA</a:t>
            </a:r>
            <a:r>
              <a:rPr lang="zh-CN" altLang="en-US" dirty="0"/>
              <a:t>的职责 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altLang="zh-CN" b="0" dirty="0"/>
              <a:t>1)  DBMS</a:t>
            </a:r>
            <a:r>
              <a:rPr lang="zh-CN" altLang="en-US" b="0" dirty="0"/>
              <a:t>及其工具软件的安装与升级；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altLang="zh-CN" b="0" dirty="0"/>
              <a:t>2)  </a:t>
            </a:r>
            <a:r>
              <a:rPr lang="zh-CN" altLang="en-US" b="0" dirty="0"/>
              <a:t>为新系统建立</a:t>
            </a:r>
            <a:r>
              <a:rPr lang="en-US" altLang="zh-CN" b="0" dirty="0"/>
              <a:t>DB</a:t>
            </a:r>
            <a:r>
              <a:rPr lang="zh-CN" altLang="en-US" b="0" dirty="0"/>
              <a:t>及应用，并组织数据的载入； 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altLang="zh-CN" b="0" dirty="0"/>
              <a:t>3)  </a:t>
            </a:r>
            <a:r>
              <a:rPr lang="zh-CN" altLang="en-US" b="0" dirty="0"/>
              <a:t>规划、分配与管理</a:t>
            </a:r>
            <a:r>
              <a:rPr lang="en-US" altLang="zh-CN" b="0" dirty="0"/>
              <a:t>DB</a:t>
            </a:r>
            <a:r>
              <a:rPr lang="zh-CN" altLang="en-US" b="0" dirty="0"/>
              <a:t>的存储空间； 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altLang="zh-CN" b="0" dirty="0"/>
              <a:t>4)  </a:t>
            </a:r>
            <a:r>
              <a:rPr lang="zh-CN" altLang="en-US" b="0" dirty="0"/>
              <a:t>注册用户，并维护</a:t>
            </a:r>
            <a:r>
              <a:rPr lang="en-US" altLang="zh-CN" b="0" dirty="0"/>
              <a:t>DB</a:t>
            </a:r>
            <a:r>
              <a:rPr lang="zh-CN" altLang="en-US" b="0" dirty="0"/>
              <a:t>的安全； 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altLang="zh-CN" b="0" dirty="0"/>
              <a:t>5)  DB</a:t>
            </a:r>
            <a:r>
              <a:rPr lang="zh-CN" altLang="en-US" b="0" dirty="0"/>
              <a:t>的日常备份与恢复； 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altLang="zh-CN" b="0" dirty="0"/>
              <a:t>6)  </a:t>
            </a:r>
            <a:r>
              <a:rPr lang="zh-CN" altLang="en-US" b="0" dirty="0"/>
              <a:t>维护</a:t>
            </a:r>
            <a:r>
              <a:rPr lang="en-US" altLang="zh-CN" b="0" dirty="0"/>
              <a:t>DB</a:t>
            </a:r>
            <a:r>
              <a:rPr lang="zh-CN" altLang="en-US" b="0" dirty="0"/>
              <a:t>的完整性； 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altLang="zh-CN" b="0" dirty="0"/>
              <a:t>7)  </a:t>
            </a:r>
            <a:r>
              <a:rPr lang="zh-CN" altLang="en-US" b="0" dirty="0"/>
              <a:t>监控、审计用户对</a:t>
            </a:r>
            <a:r>
              <a:rPr lang="en-US" altLang="zh-CN" b="0" dirty="0"/>
              <a:t>DB</a:t>
            </a:r>
            <a:r>
              <a:rPr lang="zh-CN" altLang="en-US" b="0" dirty="0"/>
              <a:t>的</a:t>
            </a:r>
            <a:r>
              <a:rPr lang="zh-CN" altLang="en-US" dirty="0"/>
              <a:t>访问</a:t>
            </a:r>
            <a:r>
              <a:rPr lang="zh-CN" altLang="en-US" b="0" dirty="0"/>
              <a:t>； 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altLang="zh-CN" b="0" dirty="0"/>
              <a:t>8)  </a:t>
            </a:r>
            <a:r>
              <a:rPr lang="zh-CN" altLang="en-US" b="0" dirty="0"/>
              <a:t>监控并调整优化</a:t>
            </a:r>
            <a:r>
              <a:rPr lang="en-US" altLang="zh-CN" b="0" dirty="0"/>
              <a:t>DB</a:t>
            </a:r>
            <a:r>
              <a:rPr lang="zh-CN" altLang="en-US" b="0" dirty="0"/>
              <a:t>的性能，必要时重组</a:t>
            </a:r>
            <a:r>
              <a:rPr lang="en-US" altLang="zh-CN" b="0" dirty="0"/>
              <a:t>DB; 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altLang="zh-CN" b="0" dirty="0"/>
              <a:t>9)  </a:t>
            </a:r>
            <a:r>
              <a:rPr lang="zh-CN" altLang="en-US" b="0" dirty="0"/>
              <a:t>根据新的用户需求重构</a:t>
            </a:r>
            <a:r>
              <a:rPr lang="en-US" altLang="zh-CN" b="0" dirty="0"/>
              <a:t>DB</a:t>
            </a:r>
            <a:r>
              <a:rPr lang="zh-CN" altLang="en-US" b="0" dirty="0"/>
              <a:t>； 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en-US" altLang="zh-CN" b="0" dirty="0"/>
              <a:t>10) </a:t>
            </a:r>
            <a:r>
              <a:rPr lang="zh-CN" altLang="en-US" b="0" dirty="0"/>
              <a:t>制定必要的规章制度，并组织实施。 </a:t>
            </a:r>
          </a:p>
        </p:txBody>
      </p:sp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数据库管理</a:t>
            </a:r>
            <a:endParaRPr lang="en-US" altLang="zh-CN" dirty="0"/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222D-605D-4A01-BD48-B2058DE72171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6488" y="482861"/>
            <a:ext cx="6191776" cy="461233"/>
          </a:xfrm>
        </p:spPr>
        <p:txBody>
          <a:bodyPr/>
          <a:lstStyle/>
          <a:p>
            <a:r>
              <a:rPr lang="en-US" altLang="zh-CN" dirty="0"/>
              <a:t>The functions of a DBA include:</a:t>
            </a:r>
            <a:endParaRPr lang="zh-CN" altLang="en-US" dirty="0"/>
          </a:p>
        </p:txBody>
      </p:sp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数据库管理</a:t>
            </a:r>
            <a:endParaRPr lang="en-US" altLang="zh-CN" dirty="0"/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222D-605D-4A01-BD48-B2058DE72171}" type="slidenum">
              <a:rPr lang="zh-CN" altLang="en-US" smtClean="0"/>
              <a:pPr/>
              <a:t>5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49" y="1027853"/>
            <a:ext cx="7857951" cy="19400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49" y="2852009"/>
            <a:ext cx="7857951" cy="39101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71176" y="412708"/>
            <a:ext cx="2049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00B0F0"/>
                </a:solidFill>
              </a:rPr>
              <a:t>Source</a:t>
            </a:r>
            <a:r>
              <a:rPr lang="en-US" altLang="zh-CN" sz="1200" dirty="0">
                <a:solidFill>
                  <a:srgbClr val="00B0F0"/>
                </a:solidFill>
              </a:rPr>
              <a:t>: </a:t>
            </a:r>
            <a:r>
              <a:rPr lang="zh-CN" altLang="en-US" sz="1200" dirty="0">
                <a:solidFill>
                  <a:srgbClr val="00B0F0"/>
                </a:solidFill>
              </a:rPr>
              <a:t>Database System Concepts, 6th </a:t>
            </a:r>
            <a:r>
              <a:rPr lang="en-US" altLang="zh-CN" sz="1200" dirty="0">
                <a:solidFill>
                  <a:srgbClr val="00B0F0"/>
                </a:solidFill>
              </a:rPr>
              <a:t>ed., P28-29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9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12.1 数据库管理与</a:t>
            </a:r>
            <a:r>
              <a:rPr lang="en-US" altLang="zh-CN" dirty="0"/>
              <a:t>DBA 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大型</a:t>
            </a:r>
            <a:r>
              <a:rPr lang="en-US" altLang="zh-CN" dirty="0"/>
              <a:t>DB</a:t>
            </a:r>
            <a:r>
              <a:rPr lang="zh-CN" altLang="en-US" dirty="0"/>
              <a:t>应用系统，将以上</a:t>
            </a:r>
            <a:r>
              <a:rPr lang="en-US" altLang="zh-CN" dirty="0"/>
              <a:t>DBA</a:t>
            </a:r>
            <a:r>
              <a:rPr lang="zh-CN" altLang="en-US" dirty="0"/>
              <a:t>职责进行必要的划分，从而形成：</a:t>
            </a:r>
          </a:p>
          <a:p>
            <a:pPr lvl="1"/>
            <a:r>
              <a:rPr lang="zh-CN" altLang="en-US" dirty="0"/>
              <a:t>系统管理员：侧重于系统环境的维护与升级；</a:t>
            </a:r>
          </a:p>
          <a:p>
            <a:pPr lvl="1"/>
            <a:r>
              <a:rPr lang="zh-CN" altLang="en-US" dirty="0"/>
              <a:t>应用管理员：侧重于应用程序的开发与维护；</a:t>
            </a:r>
          </a:p>
          <a:p>
            <a:pPr lvl="1"/>
            <a:r>
              <a:rPr lang="zh-CN" altLang="en-US" dirty="0"/>
              <a:t>安全管理员：侧重于</a:t>
            </a:r>
            <a:r>
              <a:rPr lang="en-US" altLang="zh-CN" dirty="0"/>
              <a:t>DB</a:t>
            </a:r>
            <a:r>
              <a:rPr lang="zh-CN" altLang="en-US" dirty="0"/>
              <a:t>安全维护；</a:t>
            </a:r>
          </a:p>
          <a:p>
            <a:pPr lvl="1"/>
            <a:r>
              <a:rPr lang="zh-CN" altLang="en-US" dirty="0"/>
              <a:t>归档管理员：侧重于</a:t>
            </a:r>
            <a:r>
              <a:rPr lang="en-US" altLang="zh-CN" dirty="0"/>
              <a:t>DB</a:t>
            </a:r>
            <a:r>
              <a:rPr lang="zh-CN" altLang="en-US" dirty="0"/>
              <a:t>备份与恢复；等。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DBMS</a:t>
            </a:r>
            <a:r>
              <a:rPr lang="zh-CN" altLang="en-US" dirty="0"/>
              <a:t>一般提供配套的</a:t>
            </a:r>
            <a:r>
              <a:rPr lang="en-US" altLang="zh-CN" dirty="0"/>
              <a:t>DBA</a:t>
            </a:r>
            <a:r>
              <a:rPr lang="zh-CN" altLang="en-US" dirty="0"/>
              <a:t>工具软件，如：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8BEA"/>
                </a:solidFill>
              </a:rPr>
              <a:t>Oracle</a:t>
            </a:r>
            <a:r>
              <a:rPr lang="en-US" altLang="zh-CN" dirty="0"/>
              <a:t> Enterprise Manager (OEM)</a:t>
            </a:r>
            <a:br>
              <a:rPr lang="en-US" altLang="zh-CN" dirty="0"/>
            </a:br>
            <a:r>
              <a:rPr lang="en-US" altLang="zh-CN" dirty="0">
                <a:hlinkClick r:id="rId3"/>
              </a:rPr>
              <a:t>https://www.oracle.com/enterprise-manager/</a:t>
            </a:r>
            <a:r>
              <a:rPr lang="en-US" altLang="zh-CN" dirty="0"/>
              <a:t>  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8BEA"/>
                </a:solidFill>
              </a:rPr>
              <a:t>PostgreSQL</a:t>
            </a:r>
            <a:r>
              <a:rPr lang="en-US" altLang="zh-CN" dirty="0"/>
              <a:t>’s </a:t>
            </a:r>
            <a:r>
              <a:rPr lang="en-US" altLang="zh-CN" dirty="0" err="1"/>
              <a:t>pgAdmin</a:t>
            </a:r>
            <a:r>
              <a:rPr lang="en-US" altLang="zh-CN" dirty="0"/>
              <a:t>, an open-source tool</a:t>
            </a:r>
            <a:br>
              <a:rPr lang="en-US" altLang="zh-CN" dirty="0"/>
            </a:br>
            <a:r>
              <a:rPr lang="en-US" altLang="zh-CN" dirty="0">
                <a:hlinkClick r:id="rId4"/>
              </a:rPr>
              <a:t>https://www.pgadmin.org/</a:t>
            </a:r>
            <a:endParaRPr lang="zh-CN" altLang="en-US" dirty="0"/>
          </a:p>
        </p:txBody>
      </p:sp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717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数据库管理</a:t>
            </a:r>
            <a:endParaRPr lang="en-US" altLang="zh-CN" dirty="0"/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9BD8-1689-497B-9172-80C06AD21647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/>
              <a:t> 12.1 数据库管理与</a:t>
            </a:r>
            <a:r>
              <a:rPr lang="en-US" altLang="zh-CN" dirty="0"/>
              <a:t>DBA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12.2 </a:t>
            </a:r>
            <a:r>
              <a:rPr lang="zh-CN" altLang="en-US" dirty="0">
                <a:solidFill>
                  <a:srgbClr val="FF0000"/>
                </a:solidFill>
              </a:rPr>
              <a:t>数据库的调整、重组与重构 </a:t>
            </a:r>
          </a:p>
        </p:txBody>
      </p:sp>
      <p:sp>
        <p:nvSpPr>
          <p:cNvPr id="409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409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数据库管理</a:t>
            </a:r>
            <a:endParaRPr lang="en-US" altLang="zh-CN" dirty="0"/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01330-6053-4635-819B-F43E1946067A}" type="slidenum">
              <a:rPr lang="zh-CN" altLang="en-US" smtClean="0"/>
              <a:pPr/>
              <a:t>7</a:t>
            </a:fld>
            <a:endParaRPr lang="en-US" altLang="zh-CN"/>
          </a:p>
        </p:txBody>
      </p:sp>
      <p:pic>
        <p:nvPicPr>
          <p:cNvPr id="8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87" y="2636912"/>
            <a:ext cx="237642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062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12.2 </a:t>
            </a:r>
            <a:r>
              <a:rPr lang="en-US" altLang="zh-CN" dirty="0"/>
              <a:t>DB</a:t>
            </a:r>
            <a:r>
              <a:rPr lang="zh-CN" altLang="en-US" dirty="0"/>
              <a:t>的调整、重组与重构 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调整（</a:t>
            </a:r>
            <a:r>
              <a:rPr lang="en-US" altLang="zh-CN" dirty="0"/>
              <a:t>adjustment</a:t>
            </a:r>
            <a:r>
              <a:rPr lang="zh-CN" altLang="en-US" dirty="0"/>
              <a:t>）</a:t>
            </a:r>
          </a:p>
          <a:p>
            <a:pPr marL="0" indent="0" algn="just">
              <a:buNone/>
            </a:pPr>
            <a:r>
              <a:rPr lang="zh-CN" altLang="en-US" sz="2400" dirty="0"/>
              <a:t>    </a:t>
            </a:r>
            <a:r>
              <a:rPr lang="zh-CN" altLang="en-US" sz="2400" b="0" dirty="0"/>
              <a:t>为了改善</a:t>
            </a:r>
            <a:r>
              <a:rPr lang="en-US" altLang="zh-CN" sz="2400" b="0" dirty="0"/>
              <a:t>DB</a:t>
            </a:r>
            <a:r>
              <a:rPr lang="zh-CN" altLang="en-US" sz="2400" b="0" dirty="0"/>
              <a:t>的性能，对前期设计并实现的</a:t>
            </a:r>
            <a:r>
              <a:rPr lang="en-US" altLang="zh-CN" sz="2400" b="0" dirty="0"/>
              <a:t>DB</a:t>
            </a:r>
            <a:r>
              <a:rPr lang="zh-CN" altLang="en-US" sz="2400" b="0" dirty="0"/>
              <a:t>存储模式进行适当调整；为了适应需求的较小变化，对</a:t>
            </a:r>
            <a:r>
              <a:rPr lang="en-US" altLang="zh-CN" sz="2400" b="0" dirty="0"/>
              <a:t>DB</a:t>
            </a:r>
            <a:r>
              <a:rPr lang="zh-CN" altLang="en-US" sz="2400" b="0" dirty="0"/>
              <a:t>的概念模式、外模式作局部调整。</a:t>
            </a:r>
          </a:p>
          <a:p>
            <a:pPr algn="just">
              <a:spcBef>
                <a:spcPts val="1200"/>
              </a:spcBef>
            </a:pPr>
            <a:r>
              <a:rPr lang="zh-CN" altLang="en-US" dirty="0"/>
              <a:t>重组（</a:t>
            </a:r>
            <a:r>
              <a:rPr lang="en-US" altLang="zh-CN" dirty="0"/>
              <a:t>reorganization）</a:t>
            </a:r>
          </a:p>
          <a:p>
            <a:pPr marL="0" indent="0" algn="just">
              <a:buNone/>
            </a:pPr>
            <a:r>
              <a:rPr lang="zh-CN" altLang="en-US" sz="2500" b="0" dirty="0"/>
              <a:t>    </a:t>
            </a:r>
            <a:r>
              <a:rPr lang="zh-CN" altLang="en-US" sz="2400" b="0" dirty="0"/>
              <a:t>为了消除由于</a:t>
            </a:r>
            <a:r>
              <a:rPr lang="en-US" altLang="zh-CN" sz="2400" b="0" dirty="0"/>
              <a:t>DB</a:t>
            </a:r>
            <a:r>
              <a:rPr lang="zh-CN" altLang="en-US" sz="2400" b="0" dirty="0"/>
              <a:t>长期运行而引起的诸多不利因素、改善已恶化的</a:t>
            </a:r>
            <a:r>
              <a:rPr lang="en-US" altLang="zh-CN" sz="2400" b="0" dirty="0"/>
              <a:t>DB</a:t>
            </a:r>
            <a:r>
              <a:rPr lang="zh-CN" altLang="en-US" sz="2400" b="0" dirty="0"/>
              <a:t>性能，对</a:t>
            </a:r>
            <a:r>
              <a:rPr lang="en-US" altLang="zh-CN" sz="2400" b="0" dirty="0"/>
              <a:t>DB</a:t>
            </a:r>
            <a:r>
              <a:rPr lang="zh-CN" altLang="en-US" sz="2400" b="0" dirty="0"/>
              <a:t>物理组织进行一次全局调整。</a:t>
            </a:r>
          </a:p>
          <a:p>
            <a:pPr algn="just">
              <a:spcBef>
                <a:spcPts val="1200"/>
              </a:spcBef>
            </a:pPr>
            <a:r>
              <a:rPr lang="zh-CN" altLang="en-US" dirty="0"/>
              <a:t>重构（</a:t>
            </a:r>
            <a:r>
              <a:rPr lang="en-US" altLang="zh-CN" dirty="0"/>
              <a:t>restructuring）</a:t>
            </a:r>
          </a:p>
          <a:p>
            <a:pPr marL="0" indent="0" algn="just">
              <a:buNone/>
            </a:pPr>
            <a:r>
              <a:rPr lang="zh-CN" altLang="en-US" sz="2400" dirty="0"/>
              <a:t>    </a:t>
            </a:r>
            <a:r>
              <a:rPr lang="zh-CN" altLang="en-US" sz="2400" b="0" dirty="0"/>
              <a:t>为了满足用户新的应用需求，对</a:t>
            </a:r>
            <a:r>
              <a:rPr lang="en-US" altLang="zh-CN" sz="2400" b="0" dirty="0"/>
              <a:t>DB</a:t>
            </a:r>
            <a:r>
              <a:rPr lang="zh-CN" altLang="en-US" sz="2400" b="0" dirty="0"/>
              <a:t>的概念模式、外模式、存储模式进行扩充与修改，从而引起</a:t>
            </a:r>
            <a:r>
              <a:rPr lang="en-US" altLang="zh-CN" sz="2400" b="0" dirty="0"/>
              <a:t>DB</a:t>
            </a:r>
            <a:r>
              <a:rPr lang="zh-CN" altLang="en-US" sz="2400" b="0" dirty="0"/>
              <a:t>及应用程序的一系列改变。（在某种意义上可以认为是对</a:t>
            </a:r>
            <a:r>
              <a:rPr lang="en-US" altLang="zh-CN" sz="2400" b="0" dirty="0"/>
              <a:t>DB</a:t>
            </a:r>
            <a:r>
              <a:rPr lang="zh-CN" altLang="en-US" sz="2400" b="0" dirty="0"/>
              <a:t>的一次</a:t>
            </a:r>
            <a:r>
              <a:rPr lang="zh-CN" altLang="en-US" sz="2400" b="0" dirty="0">
                <a:solidFill>
                  <a:srgbClr val="FF0000"/>
                </a:solidFill>
              </a:rPr>
              <a:t>重新设计 </a:t>
            </a:r>
            <a:r>
              <a:rPr lang="en-US" altLang="zh-CN" sz="2400" b="0" dirty="0">
                <a:solidFill>
                  <a:srgbClr val="FF0000"/>
                </a:solidFill>
              </a:rPr>
              <a:t>/ re-design</a:t>
            </a:r>
            <a:r>
              <a:rPr lang="en-US" altLang="zh-CN" sz="2400" b="0" dirty="0"/>
              <a:t>）。</a:t>
            </a:r>
          </a:p>
        </p:txBody>
      </p:sp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数据库管理</a:t>
            </a:r>
            <a:endParaRPr lang="en-US" altLang="zh-CN" dirty="0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70AA-03CA-4DA6-BF80-7AAAB6939D2A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第12章没有作业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期末考试由教务处、学院统一安排</a:t>
            </a:r>
            <a:br>
              <a:rPr lang="en-US" altLang="zh-CN" dirty="0"/>
            </a:br>
            <a:r>
              <a:rPr lang="zh-CN" altLang="en-US" dirty="0"/>
              <a:t>（请等待官方通知）</a:t>
            </a:r>
            <a:endParaRPr lang="en-US" altLang="zh-CN" dirty="0"/>
          </a:p>
          <a:p>
            <a:endParaRPr lang="en-US" altLang="zh-CN" dirty="0"/>
          </a:p>
          <a:p>
            <a:pPr>
              <a:buClr>
                <a:srgbClr val="00B050"/>
              </a:buClr>
            </a:pPr>
            <a:r>
              <a:rPr lang="zh-CN" altLang="en-US" sz="3600" dirty="0">
                <a:solidFill>
                  <a:srgbClr val="00B050"/>
                </a:solidFill>
              </a:rPr>
              <a:t> </a:t>
            </a:r>
            <a:r>
              <a:rPr lang="zh-CN" altLang="en-US" sz="3600" dirty="0">
                <a:solidFill>
                  <a:srgbClr val="339933"/>
                </a:solidFill>
              </a:rPr>
              <a:t>祝同学们取得好成绩！</a:t>
            </a:r>
            <a:endParaRPr lang="en-US" altLang="zh-CN" sz="3600" dirty="0">
              <a:solidFill>
                <a:srgbClr val="339933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sz="3600" dirty="0">
                <a:solidFill>
                  <a:srgbClr val="339933"/>
                </a:solidFill>
              </a:rPr>
              <a:t> 课程结束，再见！</a:t>
            </a:r>
            <a:endParaRPr lang="en-US" altLang="zh-CN" sz="3600" dirty="0">
              <a:solidFill>
                <a:srgbClr val="339933"/>
              </a:solidFill>
            </a:endParaRPr>
          </a:p>
        </p:txBody>
      </p:sp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数据库管理</a:t>
            </a:r>
            <a:endParaRPr lang="en-US" altLang="zh-CN" dirty="0"/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7EE9-FADF-4227-AE07-94AEC6AED2F9}" type="slidenum">
              <a:rPr lang="zh-CN" altLang="en-US" smtClean="0"/>
              <a:pPr/>
              <a:t>9</a:t>
            </a:fld>
            <a:endParaRPr lang="en-US" altLang="zh-CN"/>
          </a:p>
        </p:txBody>
      </p:sp>
      <p:pic>
        <p:nvPicPr>
          <p:cNvPr id="9223" name="Picture 4" descr="BD0521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6946" y="3717032"/>
            <a:ext cx="2849513" cy="26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942</TotalTime>
  <Words>711</Words>
  <Application>Microsoft Office PowerPoint</Application>
  <PresentationFormat>全屏显示(4:3)</PresentationFormat>
  <Paragraphs>84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宋体</vt:lpstr>
      <vt:lpstr>Arial</vt:lpstr>
      <vt:lpstr>Times</vt:lpstr>
      <vt:lpstr>Times New Roman</vt:lpstr>
      <vt:lpstr>Wingdings</vt:lpstr>
      <vt:lpstr>Layers</vt:lpstr>
      <vt:lpstr>第12章  数据库管理 Chapter 12. Database Administration</vt:lpstr>
      <vt:lpstr>目录 Contents</vt:lpstr>
      <vt:lpstr>12.1 数据库管理与DBA </vt:lpstr>
      <vt:lpstr>12.1 数据库管理与DBA </vt:lpstr>
      <vt:lpstr>PowerPoint 演示文稿</vt:lpstr>
      <vt:lpstr>12.1 数据库管理与DBA </vt:lpstr>
      <vt:lpstr>目录 Contents</vt:lpstr>
      <vt:lpstr>12.2 DB的调整、重组与重构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Zhuoming</dc:creator>
  <cp:lastModifiedBy>DELL</cp:lastModifiedBy>
  <cp:revision>127</cp:revision>
  <dcterms:created xsi:type="dcterms:W3CDTF">1601-01-01T00:00:00Z</dcterms:created>
  <dcterms:modified xsi:type="dcterms:W3CDTF">2021-09-12T09:56:18Z</dcterms:modified>
</cp:coreProperties>
</file>