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328" r:id="rId2"/>
    <p:sldId id="330" r:id="rId3"/>
    <p:sldId id="355" r:id="rId4"/>
    <p:sldId id="331" r:id="rId5"/>
    <p:sldId id="356" r:id="rId6"/>
    <p:sldId id="332" r:id="rId7"/>
    <p:sldId id="333" r:id="rId8"/>
    <p:sldId id="35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B050"/>
    <a:srgbClr val="9900CC"/>
    <a:srgbClr val="F8F8F8"/>
    <a:srgbClr val="00B0F0"/>
    <a:srgbClr val="FFFFFF"/>
    <a:srgbClr val="FFE7FF"/>
    <a:srgbClr val="0066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4042" autoAdjust="0"/>
  </p:normalViewPr>
  <p:slideViewPr>
    <p:cSldViewPr snapToObjects="1">
      <p:cViewPr varScale="1">
        <p:scale>
          <a:sx n="74" d="100"/>
          <a:sy n="74" d="100"/>
        </p:scale>
        <p:origin x="1262" y="45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16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notesViewPr>
    <p:cSldViewPr snapToObjects="1">
      <p:cViewPr varScale="1">
        <p:scale>
          <a:sx n="92" d="100"/>
          <a:sy n="92" d="100"/>
        </p:scale>
        <p:origin x="-1860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1C576F0-56C2-4F98-8EB7-114816CFAE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688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085CCB9-F932-4429-B139-80D5497E01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7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3C61F-AC58-44B6-8A9F-3B8FB427B53D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5CB9A3-3427-4752-A437-FD9F1AADCD46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D2B49-FA99-4666-ADBA-8FA6B90D19EB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19FE65-8126-4EE6-9B4D-6FF46BAEDB61}" type="slidenum">
              <a:rPr lang="zh-CN" altLang="en-US" smtClean="0"/>
              <a:pPr/>
              <a:t>4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20231-E244-4C33-A9A9-85BD59245138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9F8E2-C38A-4DF7-921B-14FF3ADCB9F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36B-3E30-46BC-BE0A-2D4F6D9916EB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D7E92-EA56-404A-91DF-7C84F6770DC6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1619250" y="4149725"/>
            <a:ext cx="7143750" cy="1720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white">
          <a:xfrm>
            <a:off x="1692275" y="4232275"/>
            <a:ext cx="6994525" cy="1573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35000" y="783940"/>
            <a:ext cx="8077200" cy="304800"/>
            <a:chOff x="400" y="336"/>
            <a:chExt cx="5088" cy="192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11" name="Picture 16" descr="HHU_logo_blu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763713" y="1268760"/>
            <a:ext cx="6923087" cy="280794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365625"/>
            <a:ext cx="6840537" cy="12954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570" y="312930"/>
            <a:ext cx="8145905" cy="685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01570" y="1133744"/>
            <a:ext cx="8145905" cy="535559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/>
            </a:lvl1pPr>
            <a:lvl2pPr marL="717550" indent="-358775">
              <a:buFont typeface="Wingdings" panose="05000000000000000000" pitchFamily="2" charset="2"/>
              <a:buChar char="l"/>
              <a:defRPr/>
            </a:lvl2pPr>
            <a:lvl3pPr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121950" y="6579350"/>
            <a:ext cx="3960440" cy="2700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570" y="6579351"/>
            <a:ext cx="3285365" cy="2700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98060" y="6579350"/>
            <a:ext cx="649415" cy="2700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644F3-1A4B-4607-9F43-407974847A2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0490" y="6585839"/>
            <a:ext cx="576985" cy="261266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5F252-D4DD-4343-AEC8-DF2DB5383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524583" y="951182"/>
            <a:ext cx="8305800" cy="182563"/>
            <a:chOff x="240" y="893"/>
            <a:chExt cx="5232" cy="115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4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01570" y="312930"/>
            <a:ext cx="8100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5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570" y="1133744"/>
            <a:ext cx="8100900" cy="5367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94755" y="6585839"/>
            <a:ext cx="4132640" cy="2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570" y="6585839"/>
            <a:ext cx="3195405" cy="26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数据库设计</a:t>
            </a:r>
            <a:endParaRPr lang="en-US" altLang="zh-CN" dirty="0"/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7404" y="6585839"/>
            <a:ext cx="576985" cy="26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2313448-419B-4059-A9EC-F0D480B7517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10250" name="Picture 14" descr="HHU_logo_bl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8" y="6335868"/>
            <a:ext cx="532352" cy="468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87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90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17550" indent="-358775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5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1076325" indent="-358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ü"/>
        <a:defRPr sz="2300">
          <a:solidFill>
            <a:schemeClr val="tx1"/>
          </a:solidFill>
          <a:latin typeface="+mn-lt"/>
          <a:ea typeface="+mn-ea"/>
        </a:defRPr>
      </a:lvl3pPr>
      <a:lvl4pPr marL="1435100" indent="-3587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97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11.4.2  </a:t>
            </a:r>
            <a:r>
              <a:rPr lang="en-US" altLang="zh-CN" b="1" dirty="0"/>
              <a:t>E-R</a:t>
            </a:r>
            <a:r>
              <a:rPr lang="zh-CN" altLang="en-US" b="1" dirty="0"/>
              <a:t>向关系转换 </a:t>
            </a:r>
          </a:p>
          <a:p>
            <a:pPr lvl="1"/>
            <a:r>
              <a:rPr lang="zh-CN" altLang="en-US" b="1" dirty="0"/>
              <a:t>两条转换规则：</a:t>
            </a:r>
            <a:r>
              <a:rPr lang="zh-CN" altLang="en-US" dirty="0"/>
              <a:t> 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600" dirty="0">
                <a:latin typeface="Arial Black" panose="020B0A04020102020204" pitchFamily="34" charset="0"/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1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1</a:t>
            </a:fld>
            <a:endParaRPr lang="en-US" altLang="zh-CN"/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0" y="3184115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>
                <a:latin typeface="Times New Roman" pitchFamily="18" charset="0"/>
                <a:cs typeface="Times New Roman" pitchFamily="18" charset="0"/>
              </a:rPr>
              <a:t>     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113368" y="3333317"/>
            <a:ext cx="5509082" cy="3293209"/>
            <a:chOff x="3113368" y="3333317"/>
            <a:chExt cx="5509082" cy="3293209"/>
          </a:xfrm>
        </p:grpSpPr>
        <p:sp>
          <p:nvSpPr>
            <p:cNvPr id="32777" name="Rectangle 8"/>
            <p:cNvSpPr>
              <a:spLocks noChangeArrowheads="1"/>
            </p:cNvSpPr>
            <p:nvPr/>
          </p:nvSpPr>
          <p:spPr bwMode="auto">
            <a:xfrm>
              <a:off x="4544292" y="3333317"/>
              <a:ext cx="4078158" cy="3293209"/>
            </a:xfrm>
            <a:prstGeom prst="rect">
              <a:avLst/>
            </a:prstGeom>
            <a:noFill/>
            <a:ln w="38100" cmpd="dbl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996633"/>
                </a:buClr>
                <a:buSzPct val="90000"/>
                <a:buFont typeface="Wingdings" pitchFamily="2" charset="2"/>
                <a:buNone/>
              </a:pPr>
              <a:r>
                <a:rPr lang="zh-CN" altLang="en-US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根据</a:t>
              </a:r>
              <a:r>
                <a:rPr lang="zh-CN" altLang="en-US" sz="2600" dirty="0">
                  <a:solidFill>
                    <a:srgbClr val="0000CC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规则</a:t>
              </a:r>
              <a:r>
                <a:rPr lang="zh-CN" altLang="en-US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，通过关系模式间的</a:t>
              </a:r>
              <a:r>
                <a:rPr lang="zh-CN" altLang="en-US" sz="2600" dirty="0">
                  <a:solidFill>
                    <a:srgbClr val="0000CC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键引用（</a:t>
              </a:r>
              <a:r>
                <a:rPr lang="en-US" altLang="zh-CN" sz="2600" dirty="0">
                  <a:solidFill>
                    <a:srgbClr val="0000CC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FK</a:t>
              </a:r>
              <a:r>
                <a:rPr lang="en-US" altLang="zh-CN" sz="2600" dirty="0">
                  <a:solidFill>
                    <a:srgbClr val="0000CC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  <a:sym typeface="Wingdings" pitchFamily="2" charset="2"/>
                </a:rPr>
                <a:t>PK</a:t>
              </a:r>
              <a:r>
                <a:rPr lang="zh-CN" altLang="en-US" sz="2600" dirty="0">
                  <a:solidFill>
                    <a:srgbClr val="0000CC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）</a:t>
              </a:r>
              <a:r>
                <a:rPr lang="zh-CN" altLang="en-US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，将联系及其属性</a:t>
              </a:r>
              <a:br>
                <a:rPr lang="en-US" altLang="zh-CN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</a:br>
              <a:r>
                <a:rPr lang="zh-CN" altLang="zh-CN" sz="2600" dirty="0"/>
                <a:t>①</a:t>
              </a:r>
              <a:r>
                <a:rPr lang="zh-CN" altLang="en-US" sz="2600" dirty="0">
                  <a:solidFill>
                    <a:schemeClr val="accent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尽量</a:t>
              </a:r>
              <a:r>
                <a:rPr lang="zh-CN" altLang="en-US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置于为参与该联系的某个实体所创建的关系模式中，</a:t>
              </a:r>
              <a:br>
                <a:rPr lang="en-US" altLang="zh-CN" sz="2600" dirty="0">
                  <a:solidFill>
                    <a:schemeClr val="accent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</a:br>
              <a:r>
                <a:rPr lang="zh-CN" altLang="zh-CN" sz="2600" dirty="0"/>
                <a:t>②</a:t>
              </a:r>
              <a:r>
                <a:rPr lang="zh-CN" altLang="en-US" sz="2600" dirty="0">
                  <a:solidFill>
                    <a:schemeClr val="accent2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或只能</a:t>
              </a:r>
              <a:r>
                <a:rPr lang="zh-CN" altLang="en-US" sz="2600" dirty="0"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置于为该联系单独创建的关系模式中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113368" y="4284095"/>
              <a:ext cx="1348045" cy="537585"/>
              <a:chOff x="3181606" y="2351355"/>
              <a:chExt cx="1371600" cy="537585"/>
            </a:xfrm>
          </p:grpSpPr>
          <p:sp>
            <p:nvSpPr>
              <p:cNvPr id="26" name="Line 3"/>
              <p:cNvSpPr>
                <a:spLocks noChangeShapeType="1"/>
              </p:cNvSpPr>
              <p:nvPr/>
            </p:nvSpPr>
            <p:spPr bwMode="auto">
              <a:xfrm>
                <a:off x="3181606" y="2888940"/>
                <a:ext cx="1371600" cy="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3368775" y="2351355"/>
                <a:ext cx="9144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00" b="1" dirty="0">
                    <a:solidFill>
                      <a:srgbClr val="006600"/>
                    </a:solidFill>
                    <a:latin typeface="黑体" pitchFamily="2" charset="-122"/>
                    <a:ea typeface="黑体" pitchFamily="2" charset="-122"/>
                  </a:rPr>
                  <a:t>转换</a:t>
                </a:r>
                <a:r>
                  <a:rPr lang="zh-CN" altLang="en-US" sz="2800" dirty="0">
                    <a:solidFill>
                      <a:srgbClr val="0066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</p:grpSp>
      <p:sp>
        <p:nvSpPr>
          <p:cNvPr id="8" name="矩形 7"/>
          <p:cNvSpPr/>
          <p:nvPr/>
        </p:nvSpPr>
        <p:spPr>
          <a:xfrm>
            <a:off x="914399" y="2527146"/>
            <a:ext cx="221744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Arial Black" panose="020B0A04020102020204" pitchFamily="34" charset="0"/>
                <a:ea typeface="黑体" panose="02010609060101010101" pitchFamily="49" charset="-122"/>
              </a:rPr>
              <a:t>实体及其属性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3288" y="4556986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Arial Black" panose="020B0A04020102020204" pitchFamily="34" charset="0"/>
                <a:ea typeface="黑体" panose="02010609060101010101" pitchFamily="49" charset="-122"/>
              </a:rPr>
              <a:t>联系及其属性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131840" y="2258870"/>
            <a:ext cx="5254198" cy="790231"/>
            <a:chOff x="3131840" y="2258870"/>
            <a:chExt cx="5254198" cy="790231"/>
          </a:xfrm>
        </p:grpSpPr>
        <p:grpSp>
          <p:nvGrpSpPr>
            <p:cNvPr id="7" name="组合 6"/>
            <p:cNvGrpSpPr/>
            <p:nvPr/>
          </p:nvGrpSpPr>
          <p:grpSpPr>
            <a:xfrm>
              <a:off x="3131840" y="2258870"/>
              <a:ext cx="1348045" cy="537585"/>
              <a:chOff x="3200400" y="2351355"/>
              <a:chExt cx="1371600" cy="537585"/>
            </a:xfrm>
          </p:grpSpPr>
          <p:sp>
            <p:nvSpPr>
              <p:cNvPr id="32774" name="Line 3"/>
              <p:cNvSpPr>
                <a:spLocks noChangeShapeType="1"/>
              </p:cNvSpPr>
              <p:nvPr/>
            </p:nvSpPr>
            <p:spPr bwMode="auto">
              <a:xfrm>
                <a:off x="3200400" y="2888940"/>
                <a:ext cx="1371600" cy="0"/>
              </a:xfrm>
              <a:prstGeom prst="line">
                <a:avLst/>
              </a:prstGeom>
              <a:noFill/>
              <a:ln w="50800">
                <a:solidFill>
                  <a:srgbClr val="006600"/>
                </a:solidFill>
                <a:round/>
                <a:headE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76" name="Rectangle 5"/>
              <p:cNvSpPr>
                <a:spLocks noChangeArrowheads="1"/>
              </p:cNvSpPr>
              <p:nvPr/>
            </p:nvSpPr>
            <p:spPr bwMode="auto">
              <a:xfrm>
                <a:off x="3387570" y="2351355"/>
                <a:ext cx="914400" cy="519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600" b="1" dirty="0">
                    <a:solidFill>
                      <a:srgbClr val="006600"/>
                    </a:solidFill>
                    <a:latin typeface="黑体" pitchFamily="2" charset="-122"/>
                    <a:ea typeface="黑体" pitchFamily="2" charset="-122"/>
                  </a:rPr>
                  <a:t>转换</a:t>
                </a:r>
                <a:r>
                  <a:rPr lang="zh-CN" altLang="en-US" sz="2800" dirty="0">
                    <a:solidFill>
                      <a:srgbClr val="00660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4533701" y="2556658"/>
              <a:ext cx="385233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zh-CN" altLang="en-US" sz="2600" dirty="0">
                  <a:latin typeface="Arial Black" panose="020B0A04020102020204" pitchFamily="34" charset="0"/>
                  <a:ea typeface="黑体" panose="02010609060101010101" pitchFamily="49" charset="-122"/>
                </a:rPr>
                <a:t>创建</a:t>
              </a:r>
              <a:r>
                <a: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rPr>
                <a:t>关系模式（含属性）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130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11.4 逻辑设计 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1:1联系的转换：</a:t>
            </a:r>
          </a:p>
          <a:p>
            <a:pPr marL="358775" lvl="1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3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3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2</a:t>
            </a:fld>
            <a:endParaRPr lang="en-US" altLang="zh-CN"/>
          </a:p>
        </p:txBody>
      </p:sp>
      <p:graphicFrame>
        <p:nvGraphicFramePr>
          <p:cNvPr id="34409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099587"/>
              </p:ext>
            </p:extLst>
          </p:nvPr>
        </p:nvGraphicFramePr>
        <p:xfrm>
          <a:off x="873812" y="3647534"/>
          <a:ext cx="7793643" cy="2796801"/>
        </p:xfrm>
        <a:graphic>
          <a:graphicData uri="http://schemas.openxmlformats.org/drawingml/2006/table">
            <a:tbl>
              <a:tblPr/>
              <a:tblGrid>
                <a:gridCol w="4032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若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E1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（或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）是全参与的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若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E1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E2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均不是全参与的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R1 (k, a, h, s)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R12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注：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候补键       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键引用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50" name="Line 51"/>
          <p:cNvSpPr>
            <a:spLocks noChangeShapeType="1"/>
          </p:cNvSpPr>
          <p:nvPr/>
        </p:nvSpPr>
        <p:spPr bwMode="auto">
          <a:xfrm flipV="1">
            <a:off x="5629083" y="5103609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" name="Line 52"/>
          <p:cNvSpPr>
            <a:spLocks noChangeShapeType="1"/>
          </p:cNvSpPr>
          <p:nvPr/>
        </p:nvSpPr>
        <p:spPr bwMode="auto">
          <a:xfrm>
            <a:off x="4617846" y="6084295"/>
            <a:ext cx="269190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" name="Line 54"/>
          <p:cNvSpPr>
            <a:spLocks noChangeShapeType="1"/>
          </p:cNvSpPr>
          <p:nvPr/>
        </p:nvSpPr>
        <p:spPr bwMode="auto">
          <a:xfrm>
            <a:off x="1746058" y="6084295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3" name="Line 55"/>
          <p:cNvSpPr>
            <a:spLocks noChangeShapeType="1"/>
          </p:cNvSpPr>
          <p:nvPr/>
        </p:nvSpPr>
        <p:spPr bwMode="auto">
          <a:xfrm>
            <a:off x="1460308" y="4534995"/>
            <a:ext cx="24765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4" name="Freeform 56"/>
          <p:cNvSpPr>
            <a:spLocks/>
          </p:cNvSpPr>
          <p:nvPr/>
        </p:nvSpPr>
        <p:spPr bwMode="auto">
          <a:xfrm flipV="1">
            <a:off x="2051720" y="4509017"/>
            <a:ext cx="287338" cy="44450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5" name="Line 57"/>
          <p:cNvSpPr>
            <a:spLocks noChangeShapeType="1"/>
          </p:cNvSpPr>
          <p:nvPr/>
        </p:nvSpPr>
        <p:spPr bwMode="auto">
          <a:xfrm>
            <a:off x="5494145" y="4534995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6" name="Line 58"/>
          <p:cNvSpPr>
            <a:spLocks noChangeShapeType="1"/>
          </p:cNvSpPr>
          <p:nvPr/>
        </p:nvSpPr>
        <p:spPr bwMode="auto">
          <a:xfrm>
            <a:off x="1466655" y="5677275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7" name="Line 59"/>
          <p:cNvSpPr>
            <a:spLocks noChangeShapeType="1"/>
          </p:cNvSpPr>
          <p:nvPr/>
        </p:nvSpPr>
        <p:spPr bwMode="auto">
          <a:xfrm>
            <a:off x="5490970" y="5684923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8" name="Line 62"/>
          <p:cNvSpPr>
            <a:spLocks noChangeShapeType="1"/>
          </p:cNvSpPr>
          <p:nvPr/>
        </p:nvSpPr>
        <p:spPr bwMode="auto">
          <a:xfrm>
            <a:off x="5984683" y="5109381"/>
            <a:ext cx="198437" cy="0"/>
          </a:xfrm>
          <a:prstGeom prst="line">
            <a:avLst/>
          </a:prstGeom>
          <a:noFill/>
          <a:ln w="28575">
            <a:solidFill>
              <a:srgbClr val="FF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9" name="Line 63"/>
          <p:cNvSpPr>
            <a:spLocks noChangeShapeType="1"/>
          </p:cNvSpPr>
          <p:nvPr/>
        </p:nvSpPr>
        <p:spPr bwMode="auto">
          <a:xfrm flipH="1">
            <a:off x="1601670" y="4582043"/>
            <a:ext cx="601588" cy="83593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30844"/>
              </p:ext>
            </p:extLst>
          </p:nvPr>
        </p:nvGraphicFramePr>
        <p:xfrm>
          <a:off x="941247" y="1538790"/>
          <a:ext cx="7996238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Visio" r:id="rId4" imgW="3981342" imgH="1295336" progId="Visio.Drawing.11">
                  <p:embed/>
                </p:oleObj>
              </mc:Choice>
              <mc:Fallback>
                <p:oleObj name="Visio" r:id="rId4" imgW="3981342" imgH="129533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247" y="1538790"/>
                        <a:ext cx="7996238" cy="2284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" name="Freeform 56"/>
          <p:cNvSpPr>
            <a:spLocks/>
          </p:cNvSpPr>
          <p:nvPr/>
        </p:nvSpPr>
        <p:spPr bwMode="auto">
          <a:xfrm flipV="1">
            <a:off x="3158933" y="6084295"/>
            <a:ext cx="287337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6" name="Freeform 56"/>
          <p:cNvSpPr>
            <a:spLocks/>
          </p:cNvSpPr>
          <p:nvPr/>
        </p:nvSpPr>
        <p:spPr bwMode="auto">
          <a:xfrm flipV="1">
            <a:off x="5943408" y="5153400"/>
            <a:ext cx="287337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7" name="Freeform 56"/>
          <p:cNvSpPr>
            <a:spLocks/>
          </p:cNvSpPr>
          <p:nvPr/>
        </p:nvSpPr>
        <p:spPr bwMode="auto">
          <a:xfrm flipV="1">
            <a:off x="5583045" y="5157662"/>
            <a:ext cx="287338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8" name="Line 63"/>
          <p:cNvSpPr>
            <a:spLocks noChangeShapeType="1"/>
          </p:cNvSpPr>
          <p:nvPr/>
        </p:nvSpPr>
        <p:spPr bwMode="auto">
          <a:xfrm flipH="1" flipV="1">
            <a:off x="5583045" y="4544889"/>
            <a:ext cx="139700" cy="252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9" name="Line 63"/>
          <p:cNvSpPr>
            <a:spLocks noChangeShapeType="1"/>
          </p:cNvSpPr>
          <p:nvPr/>
        </p:nvSpPr>
        <p:spPr bwMode="auto">
          <a:xfrm flipH="1">
            <a:off x="5629082" y="5232918"/>
            <a:ext cx="355600" cy="18505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0" name="Line 3"/>
          <p:cNvSpPr>
            <a:spLocks noChangeShapeType="1"/>
          </p:cNvSpPr>
          <p:nvPr/>
        </p:nvSpPr>
        <p:spPr bwMode="auto">
          <a:xfrm>
            <a:off x="4887035" y="2978950"/>
            <a:ext cx="0" cy="62967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1" name="Line 63"/>
          <p:cNvSpPr>
            <a:spLocks noChangeShapeType="1"/>
          </p:cNvSpPr>
          <p:nvPr/>
        </p:nvSpPr>
        <p:spPr bwMode="auto">
          <a:xfrm flipV="1">
            <a:off x="6464108" y="6084295"/>
            <a:ext cx="5381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254099" y="4735112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37" name="矩形 36"/>
          <p:cNvSpPr/>
          <p:nvPr/>
        </p:nvSpPr>
        <p:spPr>
          <a:xfrm>
            <a:off x="2254099" y="5302865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pic>
        <p:nvPicPr>
          <p:cNvPr id="36873" name="内容占位符 11" descr="Fig-c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1675" y="2016193"/>
            <a:ext cx="8145463" cy="3590788"/>
          </a:xfrm>
        </p:spPr>
      </p:pic>
      <p:sp>
        <p:nvSpPr>
          <p:cNvPr id="1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36872" name="矩形 12"/>
          <p:cNvSpPr>
            <a:spLocks noChangeArrowheads="1"/>
          </p:cNvSpPr>
          <p:nvPr/>
        </p:nvSpPr>
        <p:spPr bwMode="auto">
          <a:xfrm>
            <a:off x="701570" y="1268958"/>
            <a:ext cx="32305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ea typeface="黑体" pitchFamily="2" charset="-122"/>
              </a:rPr>
              <a:t>1:1</a:t>
            </a:r>
            <a:r>
              <a:rPr lang="zh-CN" altLang="en-US" sz="2800" b="1" dirty="0">
                <a:ea typeface="黑体" pitchFamily="2" charset="-122"/>
              </a:rPr>
              <a:t>联系转换举例：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9274" y="5886734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17" name="矩形 16"/>
          <p:cNvSpPr/>
          <p:nvPr/>
        </p:nvSpPr>
        <p:spPr>
          <a:xfrm>
            <a:off x="6432031" y="5902123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175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b="1" dirty="0"/>
              <a:t>1:</a:t>
            </a:r>
            <a:r>
              <a:rPr lang="en-US" altLang="zh-CN" b="1" dirty="0"/>
              <a:t>N</a:t>
            </a:r>
            <a:r>
              <a:rPr lang="zh-CN" altLang="en-US" b="1" dirty="0"/>
              <a:t>联系的转换： </a:t>
            </a:r>
          </a:p>
        </p:txBody>
      </p:sp>
      <p:sp>
        <p:nvSpPr>
          <p:cNvPr id="28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9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30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4</a:t>
            </a:fld>
            <a:endParaRPr lang="en-US" altLang="zh-CN"/>
          </a:p>
        </p:txBody>
      </p:sp>
      <p:graphicFrame>
        <p:nvGraphicFramePr>
          <p:cNvPr id="34614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216"/>
              </p:ext>
            </p:extLst>
          </p:nvPr>
        </p:nvGraphicFramePr>
        <p:xfrm>
          <a:off x="960592" y="3734998"/>
          <a:ext cx="7751868" cy="2799347"/>
        </p:xfrm>
        <a:graphic>
          <a:graphicData uri="http://schemas.openxmlformats.org/drawingml/2006/table">
            <a:tbl>
              <a:tblPr/>
              <a:tblGrid>
                <a:gridCol w="386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若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是全参与的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若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不是全参与的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R1 (k, a)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k, 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9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注：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键引用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4" name="Line 56"/>
          <p:cNvSpPr>
            <a:spLocks noChangeShapeType="1"/>
          </p:cNvSpPr>
          <p:nvPr/>
        </p:nvSpPr>
        <p:spPr bwMode="auto">
          <a:xfrm>
            <a:off x="5427817" y="4567715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05583"/>
              </p:ext>
            </p:extLst>
          </p:nvPr>
        </p:nvGraphicFramePr>
        <p:xfrm>
          <a:off x="914400" y="1590969"/>
          <a:ext cx="7996237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Visio" r:id="rId4" imgW="3981342" imgH="1295336" progId="Visio.Drawing.11">
                  <p:embed/>
                </p:oleObj>
              </mc:Choice>
              <mc:Fallback>
                <p:oleObj name="Visio" r:id="rId4" imgW="3981342" imgH="129533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90969"/>
                        <a:ext cx="7996237" cy="228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" name="Line 54"/>
          <p:cNvSpPr>
            <a:spLocks noChangeShapeType="1"/>
          </p:cNvSpPr>
          <p:nvPr/>
        </p:nvSpPr>
        <p:spPr bwMode="auto">
          <a:xfrm>
            <a:off x="1781330" y="6144823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0" name="Freeform 56"/>
          <p:cNvSpPr>
            <a:spLocks/>
          </p:cNvSpPr>
          <p:nvPr/>
        </p:nvSpPr>
        <p:spPr bwMode="auto">
          <a:xfrm flipV="1">
            <a:off x="3267230" y="6143236"/>
            <a:ext cx="287337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63"/>
          <p:cNvSpPr>
            <a:spLocks noChangeShapeType="1"/>
          </p:cNvSpPr>
          <p:nvPr/>
        </p:nvSpPr>
        <p:spPr bwMode="auto">
          <a:xfrm flipV="1">
            <a:off x="4707092" y="6189273"/>
            <a:ext cx="538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2" name="Line 55"/>
          <p:cNvSpPr>
            <a:spLocks noChangeShapeType="1"/>
          </p:cNvSpPr>
          <p:nvPr/>
        </p:nvSpPr>
        <p:spPr bwMode="auto">
          <a:xfrm>
            <a:off x="1557492" y="4581833"/>
            <a:ext cx="24765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3" name="Line 55"/>
          <p:cNvSpPr>
            <a:spLocks noChangeShapeType="1"/>
          </p:cNvSpPr>
          <p:nvPr/>
        </p:nvSpPr>
        <p:spPr bwMode="auto">
          <a:xfrm>
            <a:off x="1557492" y="5803511"/>
            <a:ext cx="24765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4" name="Line 63"/>
          <p:cNvSpPr>
            <a:spLocks noChangeShapeType="1"/>
          </p:cNvSpPr>
          <p:nvPr/>
        </p:nvSpPr>
        <p:spPr bwMode="auto">
          <a:xfrm flipH="1" flipV="1">
            <a:off x="1646389" y="4615049"/>
            <a:ext cx="630355" cy="84394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5" name="Freeform 56"/>
          <p:cNvSpPr>
            <a:spLocks/>
          </p:cNvSpPr>
          <p:nvPr/>
        </p:nvSpPr>
        <p:spPr bwMode="auto">
          <a:xfrm flipV="1">
            <a:off x="2186142" y="5803511"/>
            <a:ext cx="287338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6" name="Line 54"/>
          <p:cNvSpPr>
            <a:spLocks noChangeShapeType="1"/>
          </p:cNvSpPr>
          <p:nvPr/>
        </p:nvSpPr>
        <p:spPr bwMode="auto">
          <a:xfrm>
            <a:off x="5562755" y="5154223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7" name="Freeform 56"/>
          <p:cNvSpPr>
            <a:spLocks/>
          </p:cNvSpPr>
          <p:nvPr/>
        </p:nvSpPr>
        <p:spPr bwMode="auto">
          <a:xfrm flipV="1">
            <a:off x="5516717" y="5198673"/>
            <a:ext cx="287338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8" name="Freeform 56"/>
          <p:cNvSpPr>
            <a:spLocks/>
          </p:cNvSpPr>
          <p:nvPr/>
        </p:nvSpPr>
        <p:spPr bwMode="auto">
          <a:xfrm flipV="1">
            <a:off x="5877080" y="5198673"/>
            <a:ext cx="287337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" name="Line 56"/>
          <p:cNvSpPr>
            <a:spLocks noChangeShapeType="1"/>
          </p:cNvSpPr>
          <p:nvPr/>
        </p:nvSpPr>
        <p:spPr bwMode="auto">
          <a:xfrm>
            <a:off x="5427817" y="5803511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0" name="Line 63"/>
          <p:cNvSpPr>
            <a:spLocks noChangeShapeType="1"/>
          </p:cNvSpPr>
          <p:nvPr/>
        </p:nvSpPr>
        <p:spPr bwMode="auto">
          <a:xfrm flipH="1" flipV="1">
            <a:off x="5588732" y="4615050"/>
            <a:ext cx="333418" cy="22484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91" name="Line 63"/>
          <p:cNvSpPr>
            <a:spLocks noChangeShapeType="1"/>
          </p:cNvSpPr>
          <p:nvPr/>
        </p:nvSpPr>
        <p:spPr bwMode="auto">
          <a:xfrm flipH="1">
            <a:off x="5516717" y="5244711"/>
            <a:ext cx="168275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"/>
          <p:cNvSpPr>
            <a:spLocks noChangeShapeType="1"/>
          </p:cNvSpPr>
          <p:nvPr/>
        </p:nvSpPr>
        <p:spPr bwMode="auto">
          <a:xfrm>
            <a:off x="4887035" y="2978950"/>
            <a:ext cx="0" cy="62967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254099" y="4859468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34" name="矩形 33"/>
          <p:cNvSpPr/>
          <p:nvPr/>
        </p:nvSpPr>
        <p:spPr>
          <a:xfrm>
            <a:off x="2254099" y="4221322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pic>
        <p:nvPicPr>
          <p:cNvPr id="37897" name="内容占位符 13" descr="Fig-ef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1675" y="2151719"/>
            <a:ext cx="8145463" cy="3319737"/>
          </a:xfrm>
        </p:spPr>
      </p:pic>
      <p:sp>
        <p:nvSpPr>
          <p:cNvPr id="1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37896" name="矩形 12"/>
          <p:cNvSpPr>
            <a:spLocks noChangeArrowheads="1"/>
          </p:cNvSpPr>
          <p:nvPr/>
        </p:nvSpPr>
        <p:spPr bwMode="auto">
          <a:xfrm>
            <a:off x="723642" y="1318324"/>
            <a:ext cx="32893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ea typeface="黑体" pitchFamily="2" charset="-122"/>
              </a:rPr>
              <a:t>1:N</a:t>
            </a:r>
            <a:r>
              <a:rPr lang="zh-CN" altLang="en-US" sz="2800" b="1" dirty="0">
                <a:ea typeface="黑体" pitchFamily="2" charset="-122"/>
              </a:rPr>
              <a:t>联系转换举例：</a:t>
            </a:r>
          </a:p>
        </p:txBody>
      </p:sp>
      <p:sp>
        <p:nvSpPr>
          <p:cNvPr id="10" name="矩形 9"/>
          <p:cNvSpPr/>
          <p:nvPr/>
        </p:nvSpPr>
        <p:spPr>
          <a:xfrm>
            <a:off x="3829274" y="5886734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11" name="矩形 10"/>
          <p:cNvSpPr/>
          <p:nvPr/>
        </p:nvSpPr>
        <p:spPr>
          <a:xfrm>
            <a:off x="6432031" y="5902123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09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570" y="1133745"/>
            <a:ext cx="8145905" cy="535204"/>
          </a:xfrm>
        </p:spPr>
        <p:txBody>
          <a:bodyPr/>
          <a:lstStyle/>
          <a:p>
            <a:pPr lvl="1"/>
            <a:r>
              <a:rPr lang="en-US" altLang="zh-CN" b="1" dirty="0"/>
              <a:t>M:N</a:t>
            </a:r>
            <a:r>
              <a:rPr lang="zh-CN" altLang="en-US" b="1" dirty="0"/>
              <a:t>联系的转换： </a:t>
            </a:r>
          </a:p>
        </p:txBody>
      </p:sp>
      <p:sp>
        <p:nvSpPr>
          <p:cNvPr id="2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3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808078"/>
              </p:ext>
            </p:extLst>
          </p:nvPr>
        </p:nvGraphicFramePr>
        <p:xfrm>
          <a:off x="951917" y="1589727"/>
          <a:ext cx="7999412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Visio" r:id="rId4" imgW="3981342" imgH="1295336" progId="Visio.Drawing.11">
                  <p:embed/>
                </p:oleObj>
              </mc:Choice>
              <mc:Fallback>
                <p:oleObj name="Visio" r:id="rId4" imgW="3981342" imgH="1295336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917" y="1589727"/>
                        <a:ext cx="7999412" cy="228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54089"/>
              </p:ext>
            </p:extLst>
          </p:nvPr>
        </p:nvGraphicFramePr>
        <p:xfrm>
          <a:off x="1635126" y="3689993"/>
          <a:ext cx="6672290" cy="2799347"/>
        </p:xfrm>
        <a:graphic>
          <a:graphicData uri="http://schemas.openxmlformats.org/drawingml/2006/table">
            <a:tbl>
              <a:tblPr/>
              <a:tblGrid>
                <a:gridCol w="667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不管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E1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E2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是否全参与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注：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      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键引用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97" name="Line 56"/>
          <p:cNvSpPr>
            <a:spLocks noChangeShapeType="1"/>
          </p:cNvSpPr>
          <p:nvPr/>
        </p:nvSpPr>
        <p:spPr bwMode="auto">
          <a:xfrm>
            <a:off x="2231740" y="4541182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Line 54"/>
          <p:cNvSpPr>
            <a:spLocks noChangeShapeType="1"/>
          </p:cNvSpPr>
          <p:nvPr/>
        </p:nvSpPr>
        <p:spPr bwMode="auto">
          <a:xfrm>
            <a:off x="2393950" y="5109218"/>
            <a:ext cx="60325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Freeform 56"/>
          <p:cNvSpPr>
            <a:spLocks/>
          </p:cNvSpPr>
          <p:nvPr/>
        </p:nvSpPr>
        <p:spPr bwMode="auto">
          <a:xfrm flipV="1">
            <a:off x="2349500" y="5153668"/>
            <a:ext cx="287338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Freeform 56"/>
          <p:cNvSpPr>
            <a:spLocks/>
          </p:cNvSpPr>
          <p:nvPr/>
        </p:nvSpPr>
        <p:spPr bwMode="auto">
          <a:xfrm flipV="1">
            <a:off x="2709863" y="5153668"/>
            <a:ext cx="287337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Line 56"/>
          <p:cNvSpPr>
            <a:spLocks noChangeShapeType="1"/>
          </p:cNvSpPr>
          <p:nvPr/>
        </p:nvSpPr>
        <p:spPr bwMode="auto">
          <a:xfrm>
            <a:off x="2240541" y="5767742"/>
            <a:ext cx="2286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Line 63"/>
          <p:cNvSpPr>
            <a:spLocks noChangeShapeType="1"/>
          </p:cNvSpPr>
          <p:nvPr/>
        </p:nvSpPr>
        <p:spPr bwMode="auto">
          <a:xfrm flipH="1" flipV="1">
            <a:off x="2439988" y="4588518"/>
            <a:ext cx="269875" cy="2333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Line 63"/>
          <p:cNvSpPr>
            <a:spLocks noChangeShapeType="1"/>
          </p:cNvSpPr>
          <p:nvPr/>
        </p:nvSpPr>
        <p:spPr bwMode="auto">
          <a:xfrm flipH="1">
            <a:off x="2349500" y="5199706"/>
            <a:ext cx="168275" cy="3143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Line 54"/>
          <p:cNvSpPr>
            <a:spLocks noChangeShapeType="1"/>
          </p:cNvSpPr>
          <p:nvPr/>
        </p:nvSpPr>
        <p:spPr bwMode="auto">
          <a:xfrm>
            <a:off x="2457450" y="6099818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Freeform 56"/>
          <p:cNvSpPr>
            <a:spLocks/>
          </p:cNvSpPr>
          <p:nvPr/>
        </p:nvSpPr>
        <p:spPr bwMode="auto">
          <a:xfrm flipV="1">
            <a:off x="3941763" y="6098231"/>
            <a:ext cx="287337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Line 63"/>
          <p:cNvSpPr>
            <a:spLocks noChangeShapeType="1"/>
          </p:cNvSpPr>
          <p:nvPr/>
        </p:nvSpPr>
        <p:spPr bwMode="auto">
          <a:xfrm flipV="1">
            <a:off x="5381625" y="6144268"/>
            <a:ext cx="5381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Line 3"/>
          <p:cNvSpPr>
            <a:spLocks noChangeShapeType="1"/>
          </p:cNvSpPr>
          <p:nvPr/>
        </p:nvSpPr>
        <p:spPr bwMode="auto">
          <a:xfrm>
            <a:off x="4887035" y="2933945"/>
            <a:ext cx="0" cy="62967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734304" y="4785635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31" name="矩形 30"/>
          <p:cNvSpPr/>
          <p:nvPr/>
        </p:nvSpPr>
        <p:spPr>
          <a:xfrm>
            <a:off x="5726695" y="4185553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301" name="Rectangle 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11.4 逻辑设计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570" y="1133744"/>
            <a:ext cx="8442430" cy="5355595"/>
          </a:xfrm>
        </p:spPr>
        <p:txBody>
          <a:bodyPr/>
          <a:lstStyle/>
          <a:p>
            <a:pPr lvl="1"/>
            <a:r>
              <a:rPr lang="en-US" altLang="zh-CN" b="1" dirty="0"/>
              <a:t>M:N:P</a:t>
            </a:r>
            <a:r>
              <a:rPr lang="zh-CN" altLang="en-US" b="1" dirty="0"/>
              <a:t>三元联系的转换</a:t>
            </a:r>
            <a:r>
              <a:rPr lang="zh-CN" altLang="en-US" sz="2000" dirty="0">
                <a:solidFill>
                  <a:srgbClr val="FF0000"/>
                </a:solidFill>
              </a:rPr>
              <a:t>（如果不是</a:t>
            </a:r>
            <a:r>
              <a:rPr lang="en-US" altLang="zh-CN" sz="2000" dirty="0">
                <a:solidFill>
                  <a:srgbClr val="FF0000"/>
                </a:solidFill>
              </a:rPr>
              <a:t>1:1:P</a:t>
            </a:r>
            <a:r>
              <a:rPr lang="zh-CN" altLang="en-US" sz="2000" dirty="0">
                <a:solidFill>
                  <a:srgbClr val="FF0000"/>
                </a:solidFill>
              </a:rPr>
              <a:t>且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zh-CN" altLang="en-US" sz="2000" dirty="0">
                <a:solidFill>
                  <a:srgbClr val="FF0000"/>
                </a:solidFill>
              </a:rPr>
              <a:t>端全参与的话）</a:t>
            </a:r>
            <a:r>
              <a:rPr lang="zh-CN" altLang="en-US" sz="2000" dirty="0"/>
              <a:t>： </a:t>
            </a:r>
          </a:p>
          <a:p>
            <a:pPr lvl="1"/>
            <a:endParaRPr lang="zh-CN" altLang="en-US" dirty="0"/>
          </a:p>
        </p:txBody>
      </p:sp>
      <p:sp>
        <p:nvSpPr>
          <p:cNvPr id="2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2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7</a:t>
            </a:fld>
            <a:endParaRPr lang="en-US" altLang="zh-CN"/>
          </a:p>
        </p:txBody>
      </p:sp>
      <p:graphicFrame>
        <p:nvGraphicFramePr>
          <p:cNvPr id="350304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741018"/>
              </p:ext>
            </p:extLst>
          </p:nvPr>
        </p:nvGraphicFramePr>
        <p:xfrm>
          <a:off x="3806825" y="3943007"/>
          <a:ext cx="4765585" cy="2546333"/>
        </p:xfrm>
        <a:graphic>
          <a:graphicData uri="http://schemas.openxmlformats.org/drawingml/2006/table">
            <a:tbl>
              <a:tblPr/>
              <a:tblGrid>
                <a:gridCol w="476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1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不管</a:t>
                      </a: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E1</a:t>
                      </a: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E2</a:t>
                      </a: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、</a:t>
                      </a:r>
                      <a:r>
                        <a:rPr kumimoji="0" lang="en-US" altLang="zh-CN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E3</a:t>
                      </a:r>
                      <a:r>
                        <a:rPr kumimoji="0" lang="zh-CN" altLang="en-US" sz="2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+mn-cs"/>
                        </a:rPr>
                        <a:t>是否是全参与：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R2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0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          R3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j,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6633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 (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k,  h,  j,  s)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【</a:t>
                      </a: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表示了联系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lt"/>
                          <a:ea typeface="黑体" pitchFamily="2" charset="-122"/>
                        </a:rPr>
                        <a:t>】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黑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82420"/>
              </p:ext>
            </p:extLst>
          </p:nvPr>
        </p:nvGraphicFramePr>
        <p:xfrm>
          <a:off x="914400" y="1506370"/>
          <a:ext cx="79914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Visio" r:id="rId4" imgW="3981342" imgH="1457382" progId="Visio.Drawing.11">
                  <p:embed/>
                </p:oleObj>
              </mc:Choice>
              <mc:Fallback>
                <p:oleObj name="Visio" r:id="rId4" imgW="3981342" imgH="145738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06370"/>
                        <a:ext cx="7991475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Line 63"/>
          <p:cNvSpPr>
            <a:spLocks noChangeShapeType="1"/>
          </p:cNvSpPr>
          <p:nvPr/>
        </p:nvSpPr>
        <p:spPr bwMode="auto">
          <a:xfrm flipV="1">
            <a:off x="4524375" y="4868520"/>
            <a:ext cx="0" cy="11509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1" name="Freeform 56"/>
          <p:cNvSpPr>
            <a:spLocks/>
          </p:cNvSpPr>
          <p:nvPr/>
        </p:nvSpPr>
        <p:spPr bwMode="auto">
          <a:xfrm flipV="1">
            <a:off x="4337050" y="6379820"/>
            <a:ext cx="287338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2" name="Line 54"/>
          <p:cNvSpPr>
            <a:spLocks noChangeShapeType="1"/>
          </p:cNvSpPr>
          <p:nvPr/>
        </p:nvSpPr>
        <p:spPr bwMode="auto">
          <a:xfrm>
            <a:off x="4392613" y="4849470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3" name="Line 54"/>
          <p:cNvSpPr>
            <a:spLocks noChangeShapeType="1"/>
          </p:cNvSpPr>
          <p:nvPr/>
        </p:nvSpPr>
        <p:spPr bwMode="auto">
          <a:xfrm>
            <a:off x="6192838" y="5821020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4" name="Line 54"/>
          <p:cNvSpPr>
            <a:spLocks noChangeShapeType="1"/>
          </p:cNvSpPr>
          <p:nvPr/>
        </p:nvSpPr>
        <p:spPr bwMode="auto">
          <a:xfrm>
            <a:off x="4337050" y="6308382"/>
            <a:ext cx="1049338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5" name="Line 54"/>
          <p:cNvSpPr>
            <a:spLocks noChangeShapeType="1"/>
          </p:cNvSpPr>
          <p:nvPr/>
        </p:nvSpPr>
        <p:spPr bwMode="auto">
          <a:xfrm>
            <a:off x="5246688" y="5344770"/>
            <a:ext cx="231775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6" name="Freeform 56"/>
          <p:cNvSpPr>
            <a:spLocks/>
          </p:cNvSpPr>
          <p:nvPr/>
        </p:nvSpPr>
        <p:spPr bwMode="auto">
          <a:xfrm flipV="1">
            <a:off x="5099050" y="6378232"/>
            <a:ext cx="287338" cy="46038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7" name="Freeform 56"/>
          <p:cNvSpPr>
            <a:spLocks/>
          </p:cNvSpPr>
          <p:nvPr/>
        </p:nvSpPr>
        <p:spPr bwMode="auto">
          <a:xfrm flipV="1">
            <a:off x="4689475" y="6379820"/>
            <a:ext cx="287338" cy="46037"/>
          </a:xfrm>
          <a:custGeom>
            <a:avLst/>
            <a:gdLst>
              <a:gd name="T0" fmla="*/ 0 w 240"/>
              <a:gd name="T1" fmla="*/ 2147483647 h 60"/>
              <a:gd name="T2" fmla="*/ 2147483647 w 240"/>
              <a:gd name="T3" fmla="*/ 0 h 60"/>
              <a:gd name="T4" fmla="*/ 2147483647 w 240"/>
              <a:gd name="T5" fmla="*/ 2147483647 h 60"/>
              <a:gd name="T6" fmla="*/ 2147483647 w 240"/>
              <a:gd name="T7" fmla="*/ 0 h 60"/>
              <a:gd name="T8" fmla="*/ 2147483647 w 24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60"/>
              <a:gd name="T17" fmla="*/ 240 w 24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60">
                <a:moveTo>
                  <a:pt x="0" y="60"/>
                </a:moveTo>
                <a:lnTo>
                  <a:pt x="60" y="0"/>
                </a:lnTo>
                <a:lnTo>
                  <a:pt x="120" y="60"/>
                </a:lnTo>
                <a:lnTo>
                  <a:pt x="180" y="0"/>
                </a:lnTo>
                <a:lnTo>
                  <a:pt x="240" y="6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8" name="Line 63"/>
          <p:cNvSpPr>
            <a:spLocks noChangeShapeType="1"/>
          </p:cNvSpPr>
          <p:nvPr/>
        </p:nvSpPr>
        <p:spPr bwMode="auto">
          <a:xfrm flipV="1">
            <a:off x="4976813" y="5344770"/>
            <a:ext cx="371475" cy="674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9" name="Line 63"/>
          <p:cNvSpPr>
            <a:spLocks noChangeShapeType="1"/>
          </p:cNvSpPr>
          <p:nvPr/>
        </p:nvSpPr>
        <p:spPr bwMode="auto">
          <a:xfrm flipV="1">
            <a:off x="5348288" y="5821020"/>
            <a:ext cx="844550" cy="1984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w="sm" len="sm"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0" name="Line 3"/>
          <p:cNvSpPr>
            <a:spLocks noChangeShapeType="1"/>
          </p:cNvSpPr>
          <p:nvPr/>
        </p:nvSpPr>
        <p:spPr bwMode="auto">
          <a:xfrm>
            <a:off x="2681790" y="5192938"/>
            <a:ext cx="630237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31" name="Line 3"/>
          <p:cNvSpPr>
            <a:spLocks noChangeShapeType="1"/>
          </p:cNvSpPr>
          <p:nvPr/>
        </p:nvSpPr>
        <p:spPr bwMode="auto">
          <a:xfrm>
            <a:off x="2651917" y="3881502"/>
            <a:ext cx="0" cy="134290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04234" y="5949280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29" name="矩形 28"/>
          <p:cNvSpPr/>
          <p:nvPr/>
        </p:nvSpPr>
        <p:spPr>
          <a:xfrm>
            <a:off x="1225394" y="5427221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  <p:sp>
        <p:nvSpPr>
          <p:cNvPr id="30" name="矩形 29"/>
          <p:cNvSpPr/>
          <p:nvPr/>
        </p:nvSpPr>
        <p:spPr>
          <a:xfrm>
            <a:off x="5099050" y="521677"/>
            <a:ext cx="1795684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小概率事件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996892" y="998731"/>
            <a:ext cx="0" cy="27002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11.4 逻辑设计 </a:t>
            </a:r>
            <a:endParaRPr lang="zh-CN" altLang="en-US" dirty="0"/>
          </a:p>
        </p:txBody>
      </p:sp>
      <p:pic>
        <p:nvPicPr>
          <p:cNvPr id="38916" name="内容占位符 18" descr="Fig-h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1675" y="1860968"/>
            <a:ext cx="8145463" cy="4583367"/>
          </a:xfrm>
        </p:spPr>
      </p:pic>
      <p:sp>
        <p:nvSpPr>
          <p:cNvPr id="1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i="0">
                <a:solidFill>
                  <a:srgbClr val="C000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数据库设计</a:t>
            </a:r>
            <a:endParaRPr lang="en-US" altLang="zh-CN" dirty="0"/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313448-419B-4059-A9EC-F0D480B75170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38921" name="矩形 12"/>
          <p:cNvSpPr>
            <a:spLocks noChangeArrowheads="1"/>
          </p:cNvSpPr>
          <p:nvPr/>
        </p:nvSpPr>
        <p:spPr bwMode="auto">
          <a:xfrm>
            <a:off x="732881" y="1178750"/>
            <a:ext cx="3389069" cy="654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3000"/>
              </a:spcAft>
            </a:pPr>
            <a:r>
              <a:rPr lang="en-US" altLang="zh-CN" sz="2800" b="1" dirty="0">
                <a:ea typeface="黑体" pitchFamily="2" charset="-122"/>
              </a:rPr>
              <a:t>M:N</a:t>
            </a:r>
            <a:r>
              <a:rPr lang="zh-CN" altLang="en-US" sz="2800" b="1" dirty="0">
                <a:ea typeface="黑体" pitchFamily="2" charset="-122"/>
              </a:rPr>
              <a:t>联系转换举例：</a:t>
            </a:r>
          </a:p>
        </p:txBody>
      </p:sp>
      <p:sp>
        <p:nvSpPr>
          <p:cNvPr id="38922" name="矩形 14"/>
          <p:cNvSpPr>
            <a:spLocks noChangeArrowheads="1"/>
          </p:cNvSpPr>
          <p:nvPr/>
        </p:nvSpPr>
        <p:spPr bwMode="auto">
          <a:xfrm>
            <a:off x="688897" y="3563847"/>
            <a:ext cx="3748088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b="1" dirty="0">
                <a:ea typeface="黑体" pitchFamily="2" charset="-122"/>
              </a:rPr>
              <a:t>M:N:P</a:t>
            </a:r>
            <a:r>
              <a:rPr lang="zh-CN" altLang="en-US" sz="2800" b="1" dirty="0">
                <a:ea typeface="黑体" pitchFamily="2" charset="-122"/>
              </a:rPr>
              <a:t>联系转换举例：</a:t>
            </a:r>
          </a:p>
        </p:txBody>
      </p:sp>
      <p:sp>
        <p:nvSpPr>
          <p:cNvPr id="11" name="矩形 10"/>
          <p:cNvSpPr/>
          <p:nvPr/>
        </p:nvSpPr>
        <p:spPr>
          <a:xfrm>
            <a:off x="6061075" y="3947863"/>
            <a:ext cx="2452916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外键不取null值</a:t>
            </a:r>
          </a:p>
        </p:txBody>
      </p:sp>
      <p:sp>
        <p:nvSpPr>
          <p:cNvPr id="13" name="矩形 12"/>
          <p:cNvSpPr/>
          <p:nvPr/>
        </p:nvSpPr>
        <p:spPr>
          <a:xfrm>
            <a:off x="6065804" y="3401912"/>
            <a:ext cx="2440092" cy="477054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500" b="1" dirty="0">
                <a:solidFill>
                  <a:srgbClr val="FF0000"/>
                </a:solidFill>
              </a:rPr>
              <a:t>模式个数尽量少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3916</TotalTime>
  <Words>607</Words>
  <Application>Microsoft Office PowerPoint</Application>
  <PresentationFormat>全屏显示(4:3)</PresentationFormat>
  <Paragraphs>104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Arial</vt:lpstr>
      <vt:lpstr>Arial Black</vt:lpstr>
      <vt:lpstr>Times New Roman</vt:lpstr>
      <vt:lpstr>Wingdings</vt:lpstr>
      <vt:lpstr>Layers</vt:lpstr>
      <vt:lpstr>Visio</vt:lpstr>
      <vt:lpstr>11.4 逻辑设计 </vt:lpstr>
      <vt:lpstr>11.4 逻辑设计 </vt:lpstr>
      <vt:lpstr>11.4 逻辑设计 </vt:lpstr>
      <vt:lpstr>11.4 逻辑设计 </vt:lpstr>
      <vt:lpstr>11.4 逻辑设计 </vt:lpstr>
      <vt:lpstr>11.4 逻辑设计 </vt:lpstr>
      <vt:lpstr>11.4 逻辑设计 </vt:lpstr>
      <vt:lpstr>11.4 逻辑设计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Xu, Zhuoming</dc:creator>
  <cp:lastModifiedBy>DELL</cp:lastModifiedBy>
  <cp:revision>503</cp:revision>
  <dcterms:created xsi:type="dcterms:W3CDTF">1601-01-01T00:00:00Z</dcterms:created>
  <dcterms:modified xsi:type="dcterms:W3CDTF">2021-09-12T09:55:16Z</dcterms:modified>
</cp:coreProperties>
</file>