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78"/>
  </p:handoutMasterIdLst>
  <p:sldIdLst>
    <p:sldId id="288" r:id="rId3"/>
    <p:sldId id="489" r:id="rId5"/>
    <p:sldId id="289" r:id="rId6"/>
    <p:sldId id="343" r:id="rId7"/>
    <p:sldId id="493" r:id="rId8"/>
    <p:sldId id="495" r:id="rId9"/>
    <p:sldId id="290" r:id="rId10"/>
    <p:sldId id="291" r:id="rId11"/>
    <p:sldId id="292" r:id="rId12"/>
    <p:sldId id="344" r:id="rId13"/>
    <p:sldId id="567" r:id="rId14"/>
    <p:sldId id="345" r:id="rId15"/>
    <p:sldId id="568" r:id="rId16"/>
    <p:sldId id="569" r:id="rId17"/>
    <p:sldId id="351" r:id="rId18"/>
    <p:sldId id="347" r:id="rId19"/>
    <p:sldId id="348" r:id="rId20"/>
    <p:sldId id="349" r:id="rId21"/>
    <p:sldId id="571" r:id="rId22"/>
    <p:sldId id="572" r:id="rId23"/>
    <p:sldId id="573" r:id="rId24"/>
    <p:sldId id="548" r:id="rId25"/>
    <p:sldId id="575" r:id="rId26"/>
    <p:sldId id="585" r:id="rId27"/>
    <p:sldId id="587" r:id="rId28"/>
    <p:sldId id="588" r:id="rId29"/>
    <p:sldId id="589" r:id="rId30"/>
    <p:sldId id="590" r:id="rId31"/>
    <p:sldId id="357" r:id="rId32"/>
    <p:sldId id="578" r:id="rId33"/>
    <p:sldId id="542" r:id="rId34"/>
    <p:sldId id="543" r:id="rId35"/>
    <p:sldId id="544" r:id="rId36"/>
    <p:sldId id="545" r:id="rId37"/>
    <p:sldId id="300" r:id="rId38"/>
    <p:sldId id="579" r:id="rId39"/>
    <p:sldId id="301" r:id="rId40"/>
    <p:sldId id="302" r:id="rId41"/>
    <p:sldId id="335" r:id="rId42"/>
    <p:sldId id="358" r:id="rId43"/>
    <p:sldId id="576" r:id="rId44"/>
    <p:sldId id="359" r:id="rId45"/>
    <p:sldId id="577" r:id="rId46"/>
    <p:sldId id="360" r:id="rId47"/>
    <p:sldId id="363" r:id="rId48"/>
    <p:sldId id="581" r:id="rId49"/>
    <p:sldId id="364" r:id="rId50"/>
    <p:sldId id="551" r:id="rId51"/>
    <p:sldId id="552" r:id="rId52"/>
    <p:sldId id="553" r:id="rId53"/>
    <p:sldId id="557" r:id="rId54"/>
    <p:sldId id="604" r:id="rId55"/>
    <p:sldId id="605" r:id="rId56"/>
    <p:sldId id="606" r:id="rId57"/>
    <p:sldId id="558" r:id="rId58"/>
    <p:sldId id="565" r:id="rId59"/>
    <p:sldId id="583" r:id="rId60"/>
    <p:sldId id="566" r:id="rId61"/>
    <p:sldId id="378" r:id="rId62"/>
    <p:sldId id="591" r:id="rId63"/>
    <p:sldId id="593" r:id="rId64"/>
    <p:sldId id="594" r:id="rId65"/>
    <p:sldId id="596" r:id="rId66"/>
    <p:sldId id="608" r:id="rId67"/>
    <p:sldId id="597" r:id="rId68"/>
    <p:sldId id="607" r:id="rId69"/>
    <p:sldId id="599" r:id="rId70"/>
    <p:sldId id="600" r:id="rId71"/>
    <p:sldId id="601" r:id="rId72"/>
    <p:sldId id="526" r:id="rId73"/>
    <p:sldId id="527" r:id="rId74"/>
    <p:sldId id="528" r:id="rId75"/>
    <p:sldId id="365" r:id="rId76"/>
    <p:sldId id="603" r:id="rId77"/>
  </p:sldIdLst>
  <p:sldSz cx="9144000" cy="6858000" type="screen4x3"/>
  <p:notesSz cx="6858000" cy="9144000"/>
  <p:defaultTextStyle>
    <a:defPPr>
      <a:defRPr lang="en-US"/>
    </a:defPPr>
    <a:lvl1pPr marL="0" lvl="0"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1pPr>
    <a:lvl2pPr marL="457200" lvl="1"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2pPr>
    <a:lvl3pPr marL="914400" lvl="2"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3pPr>
    <a:lvl4pPr marL="1371600" lvl="3"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4pPr>
    <a:lvl5pPr marL="1828800" lvl="4"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5pPr>
    <a:lvl6pPr marL="2286000" lvl="5"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6pPr>
    <a:lvl7pPr marL="2743200" lvl="6"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7pPr>
    <a:lvl8pPr marL="3200400" lvl="7"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8pPr>
    <a:lvl9pPr marL="3657600" lvl="8"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FFFF00"/>
    <a:srgbClr val="FF0000"/>
    <a:srgbClr val="CC3300"/>
    <a:srgbClr val="000099"/>
    <a:srgbClr val="00FF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843"/>
    <p:restoredTop sz="90929"/>
  </p:normalViewPr>
  <p:slideViewPr>
    <p:cSldViewPr showGuides="1">
      <p:cViewPr varScale="1">
        <p:scale>
          <a:sx n="70" d="100"/>
          <a:sy n="70" d="100"/>
        </p:scale>
        <p:origin x="-18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780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tableStyles" Target="tableStyles.xml"/><Relationship Id="rId80" Type="http://schemas.openxmlformats.org/officeDocument/2006/relationships/viewProps" Target="viewProps.xml"/><Relationship Id="rId8" Type="http://schemas.openxmlformats.org/officeDocument/2006/relationships/slide" Target="slides/slide5.xml"/><Relationship Id="rId79" Type="http://schemas.openxmlformats.org/officeDocument/2006/relationships/presProps" Target="presProps.xml"/><Relationship Id="rId78" Type="http://schemas.openxmlformats.org/officeDocument/2006/relationships/handoutMaster" Target="handoutMasters/handoutMaster1.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92162" name="页眉占位符 92161"/>
          <p:cNvSpPr>
            <a:spLocks noGrp="1"/>
          </p:cNvSpPr>
          <p:nvPr>
            <p:ph type="hdr" sz="quarter"/>
          </p:nvPr>
        </p:nvSpPr>
        <p:spPr>
          <a:xfrm>
            <a:off x="0" y="0"/>
            <a:ext cx="2971800" cy="457200"/>
          </a:xfrm>
          <a:prstGeom prst="rect">
            <a:avLst/>
          </a:prstGeom>
          <a:noFill/>
          <a:ln w="9525">
            <a:noFill/>
          </a:ln>
        </p:spPr>
        <p:txBody>
          <a:bodyPr/>
          <a:p>
            <a:pPr lvl="0"/>
            <a:r>
              <a:rPr lang="zh-CN" altLang="en-US" sz="1200" dirty="0"/>
              <a:t>计算机图形学</a:t>
            </a:r>
            <a:endParaRPr lang="zh-CN" altLang="en-US" sz="1200" dirty="0"/>
          </a:p>
        </p:txBody>
      </p:sp>
      <p:sp>
        <p:nvSpPr>
          <p:cNvPr id="92163" name="日期占位符 92162"/>
          <p:cNvSpPr>
            <a:spLocks noGrp="1"/>
          </p:cNvSpPr>
          <p:nvPr>
            <p:ph type="dt" sz="quarter" idx="1"/>
          </p:nvPr>
        </p:nvSpPr>
        <p:spPr>
          <a:xfrm>
            <a:off x="3886200" y="0"/>
            <a:ext cx="2971800" cy="457200"/>
          </a:xfrm>
          <a:prstGeom prst="rect">
            <a:avLst/>
          </a:prstGeom>
          <a:noFill/>
          <a:ln w="9525">
            <a:noFill/>
          </a:ln>
        </p:spPr>
        <p:txBody>
          <a:bodyPr/>
          <a:p>
            <a:pPr lvl="0" algn="r"/>
            <a:fld id="{BB962C8B-B14F-4D97-AF65-F5344CB8AC3E}" type="datetime1">
              <a:rPr lang="zh-CN" altLang="en-US" sz="1200" dirty="0"/>
            </a:fld>
            <a:endParaRPr lang="zh-CN" altLang="en-US" sz="1200" dirty="0"/>
          </a:p>
        </p:txBody>
      </p:sp>
      <p:sp>
        <p:nvSpPr>
          <p:cNvPr id="92164" name="页脚占位符 92163"/>
          <p:cNvSpPr>
            <a:spLocks noGrp="1"/>
          </p:cNvSpPr>
          <p:nvPr>
            <p:ph type="ftr" sz="quarter" idx="2"/>
          </p:nvPr>
        </p:nvSpPr>
        <p:spPr>
          <a:xfrm>
            <a:off x="0" y="8686800"/>
            <a:ext cx="2971800" cy="457200"/>
          </a:xfrm>
          <a:prstGeom prst="rect">
            <a:avLst/>
          </a:prstGeom>
          <a:noFill/>
          <a:ln w="9525">
            <a:noFill/>
          </a:ln>
        </p:spPr>
        <p:txBody>
          <a:bodyPr anchor="b"/>
          <a:p>
            <a:pPr lvl="0"/>
            <a:endParaRPr lang="zh-CN" altLang="en-US" sz="1200" dirty="0"/>
          </a:p>
        </p:txBody>
      </p:sp>
      <p:sp>
        <p:nvSpPr>
          <p:cNvPr id="92165" name="灯片编号占位符 92164"/>
          <p:cNvSpPr>
            <a:spLocks noGrp="1"/>
          </p:cNvSpPr>
          <p:nvPr>
            <p:ph type="sldNum" sz="quarter" idx="3"/>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3794" name="页眉占位符 33793"/>
          <p:cNvSpPr>
            <a:spLocks noGrp="1"/>
          </p:cNvSpPr>
          <p:nvPr>
            <p:ph type="hdr" sz="quarter"/>
          </p:nvPr>
        </p:nvSpPr>
        <p:spPr>
          <a:xfrm>
            <a:off x="0" y="0"/>
            <a:ext cx="2971800" cy="457200"/>
          </a:xfrm>
          <a:prstGeom prst="rect">
            <a:avLst/>
          </a:prstGeom>
          <a:noFill/>
          <a:ln w="9525">
            <a:noFill/>
          </a:ln>
        </p:spPr>
        <p:txBody>
          <a:bodyPr/>
          <a:p>
            <a:pPr lvl="0"/>
            <a:r>
              <a:rPr lang="zh-CN" altLang="en-US" sz="1200" dirty="0"/>
              <a:t>计算机图形学</a:t>
            </a:r>
            <a:endParaRPr lang="zh-CN" altLang="en-US" sz="1200" dirty="0"/>
          </a:p>
        </p:txBody>
      </p:sp>
      <p:sp>
        <p:nvSpPr>
          <p:cNvPr id="33795" name="日期占位符 33794"/>
          <p:cNvSpPr>
            <a:spLocks noGrp="1"/>
          </p:cNvSpPr>
          <p:nvPr>
            <p:ph type="dt" idx="1"/>
          </p:nvPr>
        </p:nvSpPr>
        <p:spPr>
          <a:xfrm>
            <a:off x="3886200" y="0"/>
            <a:ext cx="2971800" cy="457200"/>
          </a:xfrm>
          <a:prstGeom prst="rect">
            <a:avLst/>
          </a:prstGeom>
          <a:noFill/>
          <a:ln w="9525">
            <a:noFill/>
          </a:ln>
        </p:spPr>
        <p:txBody>
          <a:bodyPr/>
          <a:p>
            <a:pPr lvl="0" algn="r"/>
            <a:fld id="{BB962C8B-B14F-4D97-AF65-F5344CB8AC3E}" type="datetime1">
              <a:rPr lang="zh-CN" altLang="en-US" sz="1200" dirty="0"/>
            </a:fld>
            <a:endParaRPr lang="zh-CN" altLang="en-US" sz="1200" dirty="0"/>
          </a:p>
        </p:txBody>
      </p:sp>
      <p:sp>
        <p:nvSpPr>
          <p:cNvPr id="33796" name="幻灯片图像占位符 33795"/>
          <p:cNvSpPr>
            <a:spLocks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33797" name="文本占位符 33796"/>
          <p:cNvSpPr>
            <a:spLocks noGrp="1"/>
          </p:cNvSpPr>
          <p:nvPr>
            <p:ph type="body" sz="quarter" idx="3"/>
          </p:nvPr>
        </p:nvSpPr>
        <p:spPr>
          <a:xfrm>
            <a:off x="914400" y="4343400"/>
            <a:ext cx="50292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3798" name="页脚占位符 33797"/>
          <p:cNvSpPr>
            <a:spLocks noGrp="1"/>
          </p:cNvSpPr>
          <p:nvPr>
            <p:ph type="ftr" sz="quarter" idx="4"/>
          </p:nvPr>
        </p:nvSpPr>
        <p:spPr>
          <a:xfrm>
            <a:off x="0" y="8686800"/>
            <a:ext cx="2971800" cy="457200"/>
          </a:xfrm>
          <a:prstGeom prst="rect">
            <a:avLst/>
          </a:prstGeom>
          <a:noFill/>
          <a:ln w="9525">
            <a:noFill/>
          </a:ln>
        </p:spPr>
        <p:txBody>
          <a:bodyPr anchor="b"/>
          <a:p>
            <a:pPr lvl="0"/>
            <a:endParaRPr lang="zh-CN" altLang="en-US" sz="1200" dirty="0"/>
          </a:p>
        </p:txBody>
      </p:sp>
      <p:sp>
        <p:nvSpPr>
          <p:cNvPr id="33799" name="灯片编号占位符 33798"/>
          <p:cNvSpPr>
            <a:spLocks noGrp="1"/>
          </p:cNvSpPr>
          <p:nvPr>
            <p:ph type="sldNum" sz="quarter" idx="5"/>
          </p:nvPr>
        </p:nvSpPr>
        <p:spPr>
          <a:xfrm>
            <a:off x="3886200" y="8686800"/>
            <a:ext cx="2971800" cy="457200"/>
          </a:xfrm>
          <a:prstGeom prst="rect">
            <a:avLst/>
          </a:prstGeom>
          <a:noFill/>
          <a:ln w="9525">
            <a:noFill/>
          </a:ln>
        </p:spPr>
        <p:txBody>
          <a:bodyPr anchor="b"/>
          <a:p>
            <a:pPr lvl="0" algn="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ftr="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眉占位符 1"/>
          <p:cNvSpPr/>
          <p:nvPr>
            <p:ph type="hdr" sz="quarter" idx="2"/>
          </p:nvPr>
        </p:nvSpPr>
        <p:spPr/>
        <p:txBody>
          <a:bodyPr/>
          <a:p>
            <a:pPr lvl="0"/>
            <a:r>
              <a:rPr lang="zh-CN" altLang="en-US" sz="1200" dirty="0"/>
              <a:t>计算机图形学</a:t>
            </a:r>
            <a:endParaRPr lang="zh-CN" altLang="en-US" sz="1200" dirty="0"/>
          </a:p>
        </p:txBody>
      </p:sp>
      <p:sp>
        <p:nvSpPr>
          <p:cNvPr id="3" name="日期占位符 2"/>
          <p:cNvSpPr/>
          <p:nvPr>
            <p:ph type="dt" idx="3"/>
          </p:nvPr>
        </p:nvSpPr>
        <p:spPr/>
        <p:txBody>
          <a:bodyPr/>
          <a:p>
            <a:pPr lvl="0" algn="r"/>
            <a:fld id="{BB962C8B-B14F-4D97-AF65-F5344CB8AC3E}" type="datetime1">
              <a:rPr lang="zh-CN" altLang="en-US" sz="1200" dirty="0"/>
            </a:fld>
            <a:endParaRPr lang="zh-CN" altLang="en-US" sz="1200" dirty="0"/>
          </a:p>
        </p:txBody>
      </p:sp>
      <p:sp>
        <p:nvSpPr>
          <p:cNvPr id="98306" name="幻灯片图像占位符 98305"/>
          <p:cNvSpPr>
            <a:spLocks noTextEdit="1"/>
          </p:cNvSpPr>
          <p:nvPr>
            <p:ph type="sldImg"/>
          </p:nvPr>
        </p:nvSpPr>
        <p:spPr/>
      </p:sp>
      <p:sp>
        <p:nvSpPr>
          <p:cNvPr id="98307" name="文本占位符 98306"/>
          <p:cNvSpPr>
            <a:spLocks noGrp="1"/>
          </p:cNvSpPr>
          <p:nvPr>
            <p:ph type="body" idx="1"/>
          </p:nvPr>
        </p:nvSpPr>
        <p:spPr/>
        <p:txBody>
          <a:bodyPr/>
          <a:p>
            <a:pPr lvl="0"/>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页眉占位符 1"/>
          <p:cNvSpPr/>
          <p:nvPr>
            <p:ph type="hdr" sz="quarter" idx="2"/>
          </p:nvPr>
        </p:nvSpPr>
        <p:spPr/>
        <p:txBody>
          <a:bodyPr/>
          <a:p>
            <a:pPr lvl="0"/>
            <a:r>
              <a:rPr lang="zh-CN" altLang="en-US" sz="1200" dirty="0"/>
              <a:t>计算机图形学</a:t>
            </a:r>
            <a:endParaRPr lang="zh-CN" altLang="en-US" sz="1200" dirty="0"/>
          </a:p>
        </p:txBody>
      </p:sp>
      <p:sp>
        <p:nvSpPr>
          <p:cNvPr id="3" name="日期占位符 2"/>
          <p:cNvSpPr/>
          <p:nvPr>
            <p:ph type="dt" idx="3"/>
          </p:nvPr>
        </p:nvSpPr>
        <p:spPr/>
        <p:txBody>
          <a:bodyPr/>
          <a:p>
            <a:pPr lvl="0" algn="r"/>
            <a:fld id="{BB962C8B-B14F-4D97-AF65-F5344CB8AC3E}" type="datetime1">
              <a:rPr lang="zh-CN" altLang="en-US" sz="1200" dirty="0"/>
            </a:fld>
            <a:endParaRPr lang="zh-CN" altLang="en-US" sz="1200" dirty="0"/>
          </a:p>
        </p:txBody>
      </p:sp>
      <p:sp>
        <p:nvSpPr>
          <p:cNvPr id="94210" name="幻灯片图像占位符 94209"/>
          <p:cNvSpPr>
            <a:spLocks noTextEdit="1"/>
          </p:cNvSpPr>
          <p:nvPr>
            <p:ph type="sldImg"/>
          </p:nvPr>
        </p:nvSpPr>
        <p:spPr/>
      </p:sp>
      <p:sp>
        <p:nvSpPr>
          <p:cNvPr id="94211" name="文本占位符 94210"/>
          <p:cNvSpPr>
            <a:spLocks noGrp="1"/>
          </p:cNvSpPr>
          <p:nvPr>
            <p:ph type="body" idx="1"/>
          </p:nvPr>
        </p:nvSpPr>
        <p:spPr/>
        <p:txBody>
          <a:bodyPr/>
          <a:p>
            <a:pPr lvl="0"/>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228600"/>
            <a:ext cx="19431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228600"/>
            <a:ext cx="5716657" cy="60960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6" name="灯片编号占位符 5"/>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371600"/>
            <a:ext cx="3808476"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9724" y="1371600"/>
            <a:ext cx="3808476" cy="4953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9" name="灯片编号占位符 8"/>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5" name="灯片编号占位符 4"/>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7" name="灯片编号占位符 6"/>
          <p:cNvSpPr>
            <a:spLocks noGrp="1"/>
          </p:cNvSpPr>
          <p:nvPr>
            <p:ph type="sldNum" sz="quarter" idx="12"/>
          </p:nvPr>
        </p:nvSpPr>
        <p:spPr/>
        <p:txBody>
          <a:body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99CC"/>
            </a:gs>
            <a:gs pos="100000">
              <a:srgbClr val="000306"/>
            </a:gs>
          </a:gsLst>
          <a:path path="rect">
            <a:fillToRect l="100000" b="100000"/>
          </a:path>
          <a:tileRect/>
        </a:gradFill>
        <a:effectLst/>
      </p:bgPr>
    </p:bg>
    <p:spTree>
      <p:nvGrpSpPr>
        <p:cNvPr id="1" name=""/>
        <p:cNvGrpSpPr/>
        <p:nvPr/>
      </p:nvGrpSpPr>
      <p:grpSpPr/>
      <p:sp>
        <p:nvSpPr>
          <p:cNvPr id="403458" name="标题 403457"/>
          <p:cNvSpPr>
            <a:spLocks noGrp="1"/>
          </p:cNvSpPr>
          <p:nvPr>
            <p:ph type="title"/>
          </p:nvPr>
        </p:nvSpPr>
        <p:spPr>
          <a:xfrm>
            <a:off x="685800" y="228600"/>
            <a:ext cx="7772400" cy="762000"/>
          </a:xfrm>
          <a:prstGeom prst="rect">
            <a:avLst/>
          </a:prstGeom>
          <a:noFill/>
          <a:ln w="9525">
            <a:noFill/>
          </a:ln>
        </p:spPr>
        <p:txBody>
          <a:bodyPr anchor="ctr"/>
          <a:p>
            <a:pPr lvl="0"/>
            <a:r>
              <a:rPr lang="zh-CN" altLang="en-US" dirty="0"/>
              <a:t>单击此处编辑母版标题样式</a:t>
            </a:r>
            <a:endParaRPr lang="zh-CN" altLang="en-US" dirty="0"/>
          </a:p>
        </p:txBody>
      </p:sp>
      <p:sp>
        <p:nvSpPr>
          <p:cNvPr id="403459" name="文本占位符 403458"/>
          <p:cNvSpPr>
            <a:spLocks noGrp="1"/>
          </p:cNvSpPr>
          <p:nvPr>
            <p:ph type="body" idx="1"/>
          </p:nvPr>
        </p:nvSpPr>
        <p:spPr>
          <a:xfrm>
            <a:off x="685800" y="1371600"/>
            <a:ext cx="7772400" cy="49530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03460" name="灯片编号占位符 403459"/>
          <p:cNvSpPr>
            <a:spLocks noGrp="1"/>
          </p:cNvSpPr>
          <p:nvPr>
            <p:ph type="sldNum" sz="quarter" idx="4"/>
          </p:nvPr>
        </p:nvSpPr>
        <p:spPr>
          <a:xfrm>
            <a:off x="6553200" y="6248400"/>
            <a:ext cx="1905000" cy="457200"/>
          </a:xfrm>
          <a:prstGeom prst="rect">
            <a:avLst/>
          </a:prstGeom>
          <a:noFill/>
          <a:ln w="9525">
            <a:noFill/>
          </a:ln>
        </p:spPr>
        <p:txBody>
          <a:bodyPr/>
          <a:lstStyle>
            <a:lvl1pPr algn="r">
              <a:defRPr sz="1400"/>
            </a:lvl1pPr>
          </a:lstStyle>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03461" name="直接连接符 403460"/>
          <p:cNvSpPr/>
          <p:nvPr/>
        </p:nvSpPr>
        <p:spPr>
          <a:xfrm>
            <a:off x="609600" y="1219200"/>
            <a:ext cx="7924800" cy="0"/>
          </a:xfrm>
          <a:prstGeom prst="line">
            <a:avLst/>
          </a:prstGeom>
          <a:ln w="57150" cap="rnd" cmpd="thinThick">
            <a:solidFill>
              <a:srgbClr val="FFCC00"/>
            </a:solidFill>
            <a:prstDash val="sysDot"/>
            <a:headEnd type="none" w="med" len="med"/>
            <a:tailEnd type="none" w="med" len="med"/>
          </a:ln>
        </p:spPr>
      </p:sp>
      <p:pic>
        <p:nvPicPr>
          <p:cNvPr id="403462" name="图片 403461" descr="hhu-1"/>
          <p:cNvPicPr>
            <a:picLocks noChangeAspect="1"/>
          </p:cNvPicPr>
          <p:nvPr/>
        </p:nvPicPr>
        <p:blipFill>
          <a:blip r:embed="rId12"/>
          <a:stretch>
            <a:fillRect/>
          </a:stretch>
        </p:blipFill>
        <p:spPr>
          <a:xfrm>
            <a:off x="228600" y="4495800"/>
            <a:ext cx="406400" cy="1838325"/>
          </a:xfrm>
          <a:prstGeom prst="rect">
            <a:avLst/>
          </a:prstGeom>
          <a:noFill/>
          <a:ln w="9525">
            <a:noFill/>
          </a:ln>
        </p:spPr>
      </p:pic>
      <p:pic>
        <p:nvPicPr>
          <p:cNvPr id="403463" name="图片 403462" descr="zjdx1_bak"/>
          <p:cNvPicPr>
            <a:picLocks noChangeAspect="1"/>
          </p:cNvPicPr>
          <p:nvPr/>
        </p:nvPicPr>
        <p:blipFill>
          <a:blip r:embed="rId13"/>
          <a:stretch>
            <a:fillRect/>
          </a:stretch>
        </p:blipFill>
        <p:spPr>
          <a:xfrm>
            <a:off x="0" y="0"/>
            <a:ext cx="1174750" cy="11747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rgbClr val="FFCC00"/>
          </a:solidFill>
          <a:effectLst>
            <a:outerShdw blurRad="38100" dist="38100" dir="2700000">
              <a:srgbClr val="000000"/>
            </a:outerShdw>
          </a:effectLst>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bg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bg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bg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2pPr>
      <a:lvl3pPr marL="914400" lvl="2"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3pPr>
      <a:lvl4pPr marL="1371600" lvl="3"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4pPr>
      <a:lvl5pPr marL="1828800" lvl="4"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5pPr>
      <a:lvl6pPr marL="2286000" lvl="5"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6pPr>
      <a:lvl7pPr marL="2743200" lvl="6"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7pPr>
      <a:lvl8pPr marL="3200400" lvl="7"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8pPr>
      <a:lvl9pPr marL="3657600" lvl="8" indent="0" algn="ctr" defTabSz="914400" rtl="0" eaLnBrk="1" fontAlgn="base" latinLnBrk="0" hangingPunct="1">
        <a:lnSpc>
          <a:spcPct val="144000"/>
        </a:lnSpc>
        <a:spcBef>
          <a:spcPct val="50000"/>
        </a:spcBef>
        <a:spcAft>
          <a:spcPct val="0"/>
        </a:spcAft>
        <a:buNone/>
        <a:defRPr sz="2400" b="0" i="0" u="none" kern="1200" baseline="-25000">
          <a:solidFill>
            <a:schemeClr val="bg1"/>
          </a:solidFill>
          <a:latin typeface="宋体" panose="02010600030101010101" pitchFamily="2" charset="-122"/>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6.png"/><Relationship Id="rId1" Type="http://schemas.openxmlformats.org/officeDocument/2006/relationships/image" Target="../media/image5.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8.jpeg"/><Relationship Id="rId1" Type="http://schemas.openxmlformats.org/officeDocument/2006/relationships/image" Target="../media/image7.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3.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4.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5.png"/></Relationships>
</file>

<file path=ppt/slides/_rels/slide35.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16.wmf"/><Relationship Id="rId1" Type="http://schemas.openxmlformats.org/officeDocument/2006/relationships/oleObject" Target="../embeddings/oleObject1.bin"/></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7.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18.wmf"/><Relationship Id="rId1"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9.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0.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1.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4.jpeg"/><Relationship Id="rId1" Type="http://schemas.openxmlformats.org/officeDocument/2006/relationships/image" Target="../media/image23.jpe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5.png"/></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3.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5.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5.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6.jpe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2.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2.xml"/><Relationship Id="rId3" Type="http://schemas.openxmlformats.org/officeDocument/2006/relationships/image" Target="../media/image27.emf"/><Relationship Id="rId2" Type="http://schemas.openxmlformats.org/officeDocument/2006/relationships/oleObject" Target="../embeddings/oleObject3.bin"/><Relationship Id="rId1" Type="http://schemas.openxmlformats.org/officeDocument/2006/relationships/image" Target="../media/image3.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28.jpe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6.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3.png"/><Relationship Id="rId2" Type="http://schemas.openxmlformats.org/officeDocument/2006/relationships/image" Target="../media/image29.emf"/><Relationship Id="rId1" Type="http://schemas.openxmlformats.org/officeDocument/2006/relationships/oleObject" Target="../embeddings/oleObject4.bin"/></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4514" name="标题 64513"/>
          <p:cNvSpPr>
            <a:spLocks noGrp="1"/>
          </p:cNvSpPr>
          <p:nvPr>
            <p:ph type="title"/>
          </p:nvPr>
        </p:nvSpPr>
        <p:spPr/>
        <p:txBody>
          <a:bodyPr anchor="ctr"/>
          <a:p>
            <a:r>
              <a:rPr lang="zh-CN" altLang="en-US" dirty="0"/>
              <a:t>第2章  图形设备与系统</a:t>
            </a:r>
            <a:endParaRPr lang="zh-CN" altLang="en-US" dirty="0"/>
          </a:p>
        </p:txBody>
      </p:sp>
      <p:sp>
        <p:nvSpPr>
          <p:cNvPr id="64515" name="文本占位符 64514"/>
          <p:cNvSpPr>
            <a:spLocks noGrp="1"/>
          </p:cNvSpPr>
          <p:nvPr>
            <p:ph type="body" idx="1"/>
          </p:nvPr>
        </p:nvSpPr>
        <p:spPr>
          <a:xfrm>
            <a:off x="2743200" y="2289175"/>
            <a:ext cx="4267200" cy="1743075"/>
          </a:xfrm>
        </p:spPr>
        <p:txBody>
          <a:bodyPr/>
          <a:p>
            <a:pPr algn="just">
              <a:lnSpc>
                <a:spcPct val="90000"/>
              </a:lnSpc>
              <a:buNone/>
            </a:pPr>
            <a:r>
              <a:rPr lang="zh-CN" altLang="en-US" dirty="0">
                <a:solidFill>
                  <a:srgbClr val="FF0000"/>
                </a:solidFill>
              </a:rPr>
              <a:t>2.1  图形显示设备</a:t>
            </a:r>
            <a:endParaRPr lang="zh-CN" altLang="en-US" dirty="0">
              <a:solidFill>
                <a:srgbClr val="FF0000"/>
              </a:solidFill>
            </a:endParaRPr>
          </a:p>
          <a:p>
            <a:pPr algn="just">
              <a:lnSpc>
                <a:spcPct val="90000"/>
              </a:lnSpc>
              <a:buNone/>
            </a:pPr>
            <a:r>
              <a:rPr lang="zh-CN" altLang="en-US" dirty="0"/>
              <a:t>2.2  图形输入设备</a:t>
            </a:r>
            <a:endParaRPr lang="zh-CN" altLang="en-US" dirty="0"/>
          </a:p>
          <a:p>
            <a:pPr algn="just">
              <a:lnSpc>
                <a:spcPct val="90000"/>
              </a:lnSpc>
              <a:buNone/>
            </a:pPr>
            <a:r>
              <a:rPr lang="en-US" altLang="zh-CN"/>
              <a:t>2.3  </a:t>
            </a:r>
            <a:r>
              <a:rPr lang="zh-CN" altLang="en-US" dirty="0"/>
              <a:t>图形系统及其标准</a:t>
            </a:r>
            <a:endParaRPr lang="zh-CN" altLang="en-US" dirty="0"/>
          </a:p>
        </p:txBody>
      </p:sp>
      <p:pic>
        <p:nvPicPr>
          <p:cNvPr id="64520" name="图片 64519" descr="ht"/>
          <p:cNvPicPr>
            <a:picLocks noChangeAspect="1"/>
          </p:cNvPicPr>
          <p:nvPr/>
        </p:nvPicPr>
        <p:blipFill>
          <a:blip r:embed="rId1"/>
          <a:stretch>
            <a:fillRect/>
          </a:stretch>
        </p:blipFill>
        <p:spPr>
          <a:xfrm>
            <a:off x="0" y="0"/>
            <a:ext cx="1133475" cy="1143000"/>
          </a:xfrm>
          <a:prstGeom prst="rect">
            <a:avLst/>
          </a:prstGeom>
          <a:noFill/>
          <a:ln w="9525">
            <a:noFill/>
          </a:ln>
        </p:spPr>
      </p:pic>
      <p:sp>
        <p:nvSpPr>
          <p:cNvPr id="64521" name="右箭头 64520"/>
          <p:cNvSpPr/>
          <p:nvPr/>
        </p:nvSpPr>
        <p:spPr>
          <a:xfrm>
            <a:off x="2209800" y="2362200"/>
            <a:ext cx="533400" cy="457200"/>
          </a:xfrm>
          <a:prstGeom prst="rightArrow">
            <a:avLst>
              <a:gd name="adj1" fmla="val 50000"/>
              <a:gd name="adj2" fmla="val 29166"/>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37218" name="标题 137217"/>
          <p:cNvSpPr>
            <a:spLocks noGrp="1"/>
          </p:cNvSpPr>
          <p:nvPr>
            <p:ph type="title" idx="4294967295"/>
          </p:nvPr>
        </p:nvSpPr>
        <p:spPr>
          <a:xfrm>
            <a:off x="838200" y="228600"/>
            <a:ext cx="3810000" cy="1143000"/>
          </a:xfrm>
        </p:spPr>
        <p:txBody>
          <a:bodyPr anchor="ctr"/>
          <a:p>
            <a:r>
              <a:rPr lang="zh-CN" altLang="en-US" dirty="0"/>
              <a:t>荧光屏</a:t>
            </a:r>
            <a:br>
              <a:rPr lang="zh-CN" altLang="en-US" sz="5400" dirty="0"/>
            </a:br>
            <a:endParaRPr lang="zh-CN" altLang="en-US" dirty="0"/>
          </a:p>
        </p:txBody>
      </p:sp>
      <p:sp>
        <p:nvSpPr>
          <p:cNvPr id="137219" name="文本框 137218"/>
          <p:cNvSpPr txBox="1"/>
          <p:nvPr/>
        </p:nvSpPr>
        <p:spPr>
          <a:xfrm>
            <a:off x="381000" y="1066800"/>
            <a:ext cx="8326438" cy="5730875"/>
          </a:xfrm>
          <a:prstGeom prst="rect">
            <a:avLst/>
          </a:prstGeom>
          <a:solidFill>
            <a:schemeClr val="accent2"/>
          </a:solidFill>
          <a:ln w="9525">
            <a:noFill/>
          </a:ln>
        </p:spPr>
        <p:txBody>
          <a:bodyPr>
            <a:spAutoFit/>
          </a:bodyPr>
          <a:p>
            <a:pPr algn="l">
              <a:lnSpc>
                <a:spcPct val="100000"/>
              </a:lnSpc>
              <a:spcBef>
                <a:spcPct val="0"/>
              </a:spcBef>
            </a:pPr>
            <a:r>
              <a:rPr lang="zh-CN" altLang="en-US" sz="1800" b="1" baseline="0" dirty="0">
                <a:solidFill>
                  <a:srgbClr val="FFFF00"/>
                </a:solidFill>
                <a:latin typeface="Times New Roman" panose="02020603050405020304" pitchFamily="18" charset="0"/>
              </a:rPr>
              <a:t>   	  </a:t>
            </a:r>
            <a:r>
              <a:rPr lang="zh-CN" altLang="en-US" sz="2800" b="1" baseline="0" dirty="0">
                <a:solidFill>
                  <a:srgbClr val="FFFF00"/>
                </a:solidFill>
                <a:latin typeface="Times New Roman" panose="02020603050405020304" pitchFamily="18" charset="0"/>
              </a:rPr>
              <a:t>荧光物质：</a:t>
            </a:r>
            <a:r>
              <a:rPr lang="zh-CN" altLang="en-US" sz="2800" b="1" baseline="0" dirty="0">
                <a:latin typeface="Times New Roman" panose="02020603050405020304" pitchFamily="18" charset="0"/>
              </a:rPr>
              <a:t>当它被电子轰击时发出亮光</a:t>
            </a:r>
            <a:endParaRPr lang="zh-CN" altLang="en-US" sz="2800" b="1" baseline="0" dirty="0">
              <a:latin typeface="Times New Roman" panose="02020603050405020304" pitchFamily="18" charset="0"/>
            </a:endParaRPr>
          </a:p>
          <a:p>
            <a:pPr lvl="2" algn="l">
              <a:lnSpc>
                <a:spcPct val="100000"/>
              </a:lnSpc>
              <a:spcBef>
                <a:spcPct val="20000"/>
              </a:spcBef>
              <a:buClr>
                <a:schemeClr val="accent1"/>
              </a:buClr>
              <a:buSzPct val="60000"/>
              <a:buFont typeface="Wingdings" panose="05000000000000000000" pitchFamily="2" charset="2"/>
              <a:buChar char="l"/>
            </a:pPr>
            <a:r>
              <a:rPr lang="zh-CN" altLang="en-US" sz="2800" b="1" baseline="0" dirty="0">
                <a:solidFill>
                  <a:srgbClr val="FFFF00"/>
                </a:solidFill>
                <a:latin typeface="Times New Roman" panose="02020603050405020304" pitchFamily="18" charset="0"/>
              </a:rPr>
              <a:t>持续发光时间：</a:t>
            </a:r>
            <a:r>
              <a:rPr lang="zh-CN" altLang="en-US" sz="2800" b="1" baseline="0" dirty="0">
                <a:solidFill>
                  <a:schemeClr val="bg1"/>
                </a:solidFill>
                <a:latin typeface="Times New Roman" panose="02020603050405020304" pitchFamily="18" charset="0"/>
              </a:rPr>
              <a:t>电子束离开某点后，该点的亮度值衰减到初始值1/10所需的时间</a:t>
            </a:r>
            <a:endParaRPr lang="zh-CN" altLang="en-US" sz="2800" b="1" baseline="0" dirty="0">
              <a:solidFill>
                <a:schemeClr val="bg1"/>
              </a:solidFill>
              <a:latin typeface="Times New Roman" panose="02020603050405020304" pitchFamily="18" charset="0"/>
            </a:endParaRPr>
          </a:p>
          <a:p>
            <a:pPr lvl="2" algn="l">
              <a:lnSpc>
                <a:spcPct val="100000"/>
              </a:lnSpc>
              <a:spcBef>
                <a:spcPct val="20000"/>
              </a:spcBef>
              <a:buClr>
                <a:schemeClr val="accent1"/>
              </a:buClr>
              <a:buSzPct val="60000"/>
              <a:buFont typeface="Wingdings" panose="05000000000000000000" pitchFamily="2" charset="2"/>
              <a:buChar char="l"/>
            </a:pPr>
            <a:r>
              <a:rPr lang="zh-CN" altLang="en-US" sz="2800" b="1" baseline="0" dirty="0">
                <a:solidFill>
                  <a:srgbClr val="FFFF00"/>
                </a:solidFill>
                <a:latin typeface="Times New Roman" panose="02020603050405020304" pitchFamily="18" charset="0"/>
              </a:rPr>
              <a:t>刷新(</a:t>
            </a:r>
            <a:r>
              <a:rPr lang="en-US" altLang="zh-CN" sz="2800" b="1" baseline="0">
                <a:solidFill>
                  <a:srgbClr val="FFFF00"/>
                </a:solidFill>
                <a:latin typeface="Times New Roman" panose="02020603050405020304" pitchFamily="18" charset="0"/>
              </a:rPr>
              <a:t>Refresh)：</a:t>
            </a:r>
            <a:r>
              <a:rPr lang="zh-CN" altLang="en-US" sz="2800" b="1" baseline="0" dirty="0">
                <a:solidFill>
                  <a:schemeClr val="bg1"/>
                </a:solidFill>
                <a:latin typeface="Times New Roman" panose="02020603050405020304" pitchFamily="18" charset="0"/>
              </a:rPr>
              <a:t>为了让荧光物质保持一个稳定的亮度值</a:t>
            </a:r>
            <a:endParaRPr lang="zh-CN" altLang="en-US" sz="2800" b="1" baseline="0" dirty="0">
              <a:solidFill>
                <a:schemeClr val="bg1"/>
              </a:solidFill>
              <a:latin typeface="Times New Roman" panose="02020603050405020304" pitchFamily="18" charset="0"/>
            </a:endParaRPr>
          </a:p>
          <a:p>
            <a:pPr lvl="2" algn="l">
              <a:lnSpc>
                <a:spcPct val="100000"/>
              </a:lnSpc>
              <a:spcBef>
                <a:spcPct val="20000"/>
              </a:spcBef>
              <a:buClr>
                <a:schemeClr val="accent1"/>
              </a:buClr>
              <a:buSzPct val="60000"/>
              <a:buFont typeface="Wingdings" panose="05000000000000000000" pitchFamily="2" charset="2"/>
              <a:buChar char="l"/>
            </a:pPr>
            <a:r>
              <a:rPr lang="zh-CN" altLang="en-US" sz="2800" b="1" baseline="0" dirty="0">
                <a:solidFill>
                  <a:srgbClr val="FFFF00"/>
                </a:solidFill>
                <a:latin typeface="Times New Roman" panose="02020603050405020304" pitchFamily="18" charset="0"/>
              </a:rPr>
              <a:t>刷新频率：</a:t>
            </a:r>
            <a:r>
              <a:rPr lang="zh-CN" altLang="en-US" sz="2800" b="1" baseline="0" dirty="0">
                <a:solidFill>
                  <a:schemeClr val="bg1"/>
                </a:solidFill>
                <a:latin typeface="Times New Roman" panose="02020603050405020304" pitchFamily="18" charset="0"/>
              </a:rPr>
              <a:t>每秒钟重绘屏幕的次数</a:t>
            </a:r>
            <a:endParaRPr lang="zh-CN" altLang="en-US" sz="2800" b="1" baseline="0" dirty="0">
              <a:solidFill>
                <a:schemeClr val="bg1"/>
              </a:solidFill>
              <a:latin typeface="Times New Roman" panose="02020603050405020304" pitchFamily="18" charset="0"/>
            </a:endParaRPr>
          </a:p>
          <a:p>
            <a:pPr lvl="2" algn="l">
              <a:lnSpc>
                <a:spcPct val="100000"/>
              </a:lnSpc>
              <a:spcBef>
                <a:spcPct val="20000"/>
              </a:spcBef>
              <a:buClr>
                <a:schemeClr val="accent1"/>
              </a:buClr>
              <a:buSzPct val="60000"/>
              <a:buFont typeface="Wingdings" panose="05000000000000000000" pitchFamily="2" charset="2"/>
            </a:pPr>
            <a:endParaRPr lang="zh-CN" altLang="en-US" sz="2800" b="1" baseline="0" dirty="0">
              <a:solidFill>
                <a:srgbClr val="FFFF00"/>
              </a:solidFill>
              <a:latin typeface="Times New Roman" panose="02020603050405020304" pitchFamily="18" charset="0"/>
            </a:endParaRPr>
          </a:p>
          <a:p>
            <a:pPr lvl="2" algn="l">
              <a:lnSpc>
                <a:spcPct val="100000"/>
              </a:lnSpc>
              <a:spcBef>
                <a:spcPct val="20000"/>
              </a:spcBef>
              <a:buClr>
                <a:schemeClr val="accent1"/>
              </a:buClr>
              <a:buSzPct val="60000"/>
              <a:buFont typeface="Wingdings" panose="05000000000000000000" pitchFamily="2" charset="2"/>
            </a:pPr>
            <a:endParaRPr lang="zh-CN" altLang="en-US" sz="2800" b="1" baseline="0" dirty="0">
              <a:solidFill>
                <a:srgbClr val="FFFF00"/>
              </a:solidFill>
              <a:latin typeface="Times New Roman" panose="02020603050405020304" pitchFamily="18" charset="0"/>
            </a:endParaRPr>
          </a:p>
          <a:p>
            <a:pPr lvl="2" algn="l">
              <a:lnSpc>
                <a:spcPct val="100000"/>
              </a:lnSpc>
              <a:spcBef>
                <a:spcPct val="20000"/>
              </a:spcBef>
              <a:buClr>
                <a:schemeClr val="accent1"/>
              </a:buClr>
              <a:buSzPct val="60000"/>
              <a:buFont typeface="Wingdings" panose="05000000000000000000" pitchFamily="2" charset="2"/>
            </a:pPr>
            <a:endParaRPr lang="zh-CN" altLang="en-US" sz="1800" b="1" baseline="0" dirty="0">
              <a:solidFill>
                <a:srgbClr val="FFFF00"/>
              </a:solidFill>
              <a:latin typeface="Times New Roman" panose="02020603050405020304" pitchFamily="18" charset="0"/>
            </a:endParaRPr>
          </a:p>
          <a:p>
            <a:pPr lvl="2" algn="l">
              <a:lnSpc>
                <a:spcPct val="100000"/>
              </a:lnSpc>
              <a:spcBef>
                <a:spcPct val="20000"/>
              </a:spcBef>
              <a:buClr>
                <a:schemeClr val="accent1"/>
              </a:buClr>
              <a:buSzPct val="60000"/>
              <a:buFont typeface="Wingdings" panose="05000000000000000000" pitchFamily="2" charset="2"/>
            </a:pPr>
            <a:endParaRPr lang="zh-CN" altLang="en-US" sz="1800" b="1" baseline="0" dirty="0">
              <a:solidFill>
                <a:srgbClr val="FFFF00"/>
              </a:solidFill>
              <a:latin typeface="Times New Roman" panose="02020603050405020304" pitchFamily="18" charset="0"/>
            </a:endParaRPr>
          </a:p>
          <a:p>
            <a:pPr lvl="2" algn="l">
              <a:lnSpc>
                <a:spcPct val="100000"/>
              </a:lnSpc>
              <a:spcBef>
                <a:spcPct val="20000"/>
              </a:spcBef>
              <a:buClr>
                <a:schemeClr val="accent1"/>
              </a:buClr>
              <a:buSzPct val="60000"/>
              <a:buFont typeface="Wingdings" panose="05000000000000000000" pitchFamily="2" charset="2"/>
              <a:buChar char="l"/>
            </a:pPr>
            <a:endParaRPr lang="zh-CN" altLang="en-US" sz="1800" b="1" baseline="0" dirty="0">
              <a:solidFill>
                <a:srgbClr val="FFFF00"/>
              </a:solidFill>
              <a:latin typeface="Times New Roman" panose="02020603050405020304" pitchFamily="18" charset="0"/>
            </a:endParaRPr>
          </a:p>
          <a:p>
            <a:pPr lvl="2" algn="l">
              <a:lnSpc>
                <a:spcPct val="100000"/>
              </a:lnSpc>
              <a:spcBef>
                <a:spcPct val="20000"/>
              </a:spcBef>
              <a:buClr>
                <a:schemeClr val="accent1"/>
              </a:buClr>
              <a:buSzPct val="60000"/>
              <a:buFont typeface="Wingdings" panose="05000000000000000000" pitchFamily="2" charset="2"/>
            </a:pPr>
            <a:br>
              <a:rPr lang="zh-CN" altLang="en-US" baseline="0" dirty="0">
                <a:solidFill>
                  <a:schemeClr val="tx2"/>
                </a:solidFill>
                <a:effectLst>
                  <a:outerShdw blurRad="38100" dist="38100" dir="2700000">
                    <a:srgbClr val="FFFFFF"/>
                  </a:outerShdw>
                </a:effectLst>
                <a:latin typeface="Arial" panose="020B0604020202020204" pitchFamily="34" charset="0"/>
              </a:rPr>
            </a:br>
            <a:endParaRPr lang="zh-CN" altLang="en-US" baseline="0" dirty="0">
              <a:solidFill>
                <a:schemeClr val="tx2"/>
              </a:solidFill>
              <a:effectLst>
                <a:outerShdw blurRad="38100" dist="38100" dir="2700000">
                  <a:srgbClr val="FFFFFF"/>
                </a:outerShdw>
              </a:effectLst>
              <a:latin typeface="Arial" panose="020B0604020202020204" pitchFamily="34" charset="0"/>
            </a:endParaRPr>
          </a:p>
        </p:txBody>
      </p:sp>
      <p:sp>
        <p:nvSpPr>
          <p:cNvPr id="137220" name="文本框 137219"/>
          <p:cNvSpPr txBox="1"/>
          <p:nvPr/>
        </p:nvSpPr>
        <p:spPr>
          <a:xfrm>
            <a:off x="893763" y="4852988"/>
            <a:ext cx="7285037" cy="1382712"/>
          </a:xfrm>
          <a:prstGeom prst="rect">
            <a:avLst/>
          </a:prstGeom>
          <a:solidFill>
            <a:schemeClr val="bg1"/>
          </a:solidFill>
          <a:ln w="9525" cap="flat" cmpd="sng">
            <a:solidFill>
              <a:schemeClr val="tx1"/>
            </a:solidFill>
            <a:prstDash val="solid"/>
            <a:miter/>
            <a:headEnd type="none" w="med" len="med"/>
            <a:tailEnd type="none" w="med" len="med"/>
          </a:ln>
        </p:spPr>
        <p:txBody>
          <a:bodyPr wrap="none" anchor="t">
            <a:spAutoFit/>
          </a:bodyPr>
          <a:p>
            <a:pPr>
              <a:lnSpc>
                <a:spcPct val="100000"/>
              </a:lnSpc>
              <a:spcBef>
                <a:spcPct val="0"/>
              </a:spcBef>
            </a:pPr>
            <a:r>
              <a:rPr lang="zh-CN" altLang="en-US" sz="2800" baseline="0" dirty="0">
                <a:solidFill>
                  <a:schemeClr val="tx1"/>
                </a:solidFill>
                <a:latin typeface="Times New Roman" panose="02020603050405020304" pitchFamily="18" charset="0"/>
              </a:rPr>
              <a:t>某种</a:t>
            </a:r>
            <a:r>
              <a:rPr lang="en-US" altLang="zh-CN" sz="2800" baseline="0">
                <a:solidFill>
                  <a:schemeClr val="tx1"/>
                </a:solidFill>
                <a:latin typeface="Times New Roman" panose="02020603050405020304" pitchFamily="18" charset="0"/>
              </a:rPr>
              <a:t>CRT</a:t>
            </a:r>
            <a:r>
              <a:rPr lang="zh-CN" altLang="en-US" sz="2800" baseline="0" dirty="0">
                <a:solidFill>
                  <a:schemeClr val="tx1"/>
                </a:solidFill>
                <a:latin typeface="Times New Roman" panose="02020603050405020304" pitchFamily="18" charset="0"/>
              </a:rPr>
              <a:t>产生稳定图像所需要的最小刷新频率</a:t>
            </a:r>
            <a:endParaRPr lang="zh-CN" altLang="en-US" sz="2800" baseline="0" dirty="0">
              <a:solidFill>
                <a:schemeClr val="tx1"/>
              </a:solidFill>
              <a:latin typeface="Times New Roman" panose="02020603050405020304" pitchFamily="18" charset="0"/>
            </a:endParaRPr>
          </a:p>
          <a:p>
            <a:pPr>
              <a:lnSpc>
                <a:spcPct val="100000"/>
              </a:lnSpc>
              <a:spcBef>
                <a:spcPct val="0"/>
              </a:spcBef>
            </a:pPr>
            <a:r>
              <a:rPr lang="zh-CN" altLang="en-US" sz="2800" baseline="0" dirty="0">
                <a:solidFill>
                  <a:schemeClr val="tx1"/>
                </a:solidFill>
                <a:latin typeface="Times New Roman" panose="02020603050405020304" pitchFamily="18" charset="0"/>
              </a:rPr>
              <a:t>=1秒/荧光物质的持续发光时间</a:t>
            </a:r>
            <a:endParaRPr lang="zh-CN" altLang="en-US" sz="2800" baseline="0" dirty="0">
              <a:solidFill>
                <a:schemeClr val="tx1"/>
              </a:solidFill>
              <a:latin typeface="Times New Roman" panose="02020603050405020304" pitchFamily="18" charset="0"/>
            </a:endParaRPr>
          </a:p>
          <a:p>
            <a:pPr>
              <a:lnSpc>
                <a:spcPct val="100000"/>
              </a:lnSpc>
              <a:spcBef>
                <a:spcPct val="0"/>
              </a:spcBef>
            </a:pPr>
            <a:r>
              <a:rPr lang="zh-CN" altLang="en-US" sz="2800" baseline="0" dirty="0">
                <a:solidFill>
                  <a:schemeClr val="tx1"/>
                </a:solidFill>
                <a:latin typeface="Times New Roman" panose="02020603050405020304" pitchFamily="18" charset="0"/>
              </a:rPr>
              <a:t>（例如）=1000</a:t>
            </a:r>
            <a:r>
              <a:rPr lang="en-US" altLang="zh-CN" sz="2800" baseline="0">
                <a:solidFill>
                  <a:schemeClr val="tx1"/>
                </a:solidFill>
                <a:latin typeface="Times New Roman" panose="02020603050405020304" pitchFamily="18" charset="0"/>
              </a:rPr>
              <a:t>/40=25Hz</a:t>
            </a:r>
            <a:endParaRPr lang="en-US" altLang="zh-CN" sz="2800" baseline="0">
              <a:solidFill>
                <a:schemeClr val="tx1"/>
              </a:solidFill>
              <a:latin typeface="Times New Roman" panose="02020603050405020304" pitchFamily="18" charset="0"/>
            </a:endParaRPr>
          </a:p>
        </p:txBody>
      </p:sp>
      <p:pic>
        <p:nvPicPr>
          <p:cNvPr id="137222" name="图片 137221"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69666" name="标题 369665"/>
          <p:cNvSpPr>
            <a:spLocks noGrp="1"/>
          </p:cNvSpPr>
          <p:nvPr>
            <p:ph type="title"/>
          </p:nvPr>
        </p:nvSpPr>
        <p:spPr>
          <a:xfrm>
            <a:off x="1371600" y="0"/>
            <a:ext cx="2438400" cy="1143000"/>
          </a:xfrm>
        </p:spPr>
        <p:txBody>
          <a:bodyPr anchor="ctr"/>
          <a:p>
            <a:r>
              <a:rPr lang="zh-CN" altLang="en-US" dirty="0"/>
              <a:t>荧光屏</a:t>
            </a:r>
            <a:endParaRPr lang="zh-CN" altLang="en-US" dirty="0"/>
          </a:p>
        </p:txBody>
      </p:sp>
      <p:sp>
        <p:nvSpPr>
          <p:cNvPr id="369667" name="文本占位符 369666"/>
          <p:cNvSpPr>
            <a:spLocks noGrp="1"/>
          </p:cNvSpPr>
          <p:nvPr>
            <p:ph type="body" idx="1"/>
          </p:nvPr>
        </p:nvSpPr>
        <p:spPr>
          <a:xfrm>
            <a:off x="609600" y="1981200"/>
            <a:ext cx="8077200" cy="4114800"/>
          </a:xfrm>
        </p:spPr>
        <p:txBody>
          <a:bodyPr/>
          <a:p>
            <a:pPr lvl="2">
              <a:buClr>
                <a:schemeClr val="accent1"/>
              </a:buClr>
              <a:buSzPct val="60000"/>
              <a:buFont typeface="Wingdings" panose="05000000000000000000" pitchFamily="2" charset="2"/>
              <a:buChar char="l"/>
            </a:pPr>
            <a:r>
              <a:rPr lang="zh-CN" altLang="en-US" sz="2800" b="1" dirty="0">
                <a:solidFill>
                  <a:srgbClr val="FFFF00"/>
                </a:solidFill>
              </a:rPr>
              <a:t>像素(</a:t>
            </a:r>
            <a:r>
              <a:rPr lang="en-US" altLang="zh-CN" sz="2800" b="1">
                <a:solidFill>
                  <a:srgbClr val="FFFF00"/>
                </a:solidFill>
              </a:rPr>
              <a:t>Pixel:Picture Cell)：</a:t>
            </a:r>
            <a:r>
              <a:rPr lang="zh-CN" altLang="en-US" sz="2800" b="1" dirty="0"/>
              <a:t>构成屏幕（图像）的最小元素</a:t>
            </a:r>
            <a:endParaRPr lang="zh-CN" altLang="en-US" sz="2800" b="1" dirty="0"/>
          </a:p>
          <a:p>
            <a:pPr lvl="2">
              <a:buClr>
                <a:schemeClr val="accent1"/>
              </a:buClr>
              <a:buSzPct val="60000"/>
              <a:buFont typeface="Wingdings" panose="05000000000000000000" pitchFamily="2" charset="2"/>
              <a:buChar char="l"/>
            </a:pPr>
            <a:r>
              <a:rPr lang="zh-CN" altLang="en-US" sz="2800" b="1" dirty="0">
                <a:solidFill>
                  <a:srgbClr val="FFFF00"/>
                </a:solidFill>
              </a:rPr>
              <a:t>分辨率(</a:t>
            </a:r>
            <a:r>
              <a:rPr lang="en-US" altLang="zh-CN" sz="2800" b="1">
                <a:solidFill>
                  <a:srgbClr val="FFFF00"/>
                </a:solidFill>
              </a:rPr>
              <a:t>Resolution)：</a:t>
            </a:r>
            <a:r>
              <a:rPr lang="en-US" altLang="zh-CN" sz="2800" b="1"/>
              <a:t>CRT</a:t>
            </a:r>
            <a:r>
              <a:rPr lang="zh-CN" altLang="en-US" sz="2800" b="1" dirty="0"/>
              <a:t>在水平或竖直方向单位长度上能识别的最大像素个数，单位通常为</a:t>
            </a:r>
            <a:r>
              <a:rPr lang="en-US" altLang="zh-CN" sz="2800" b="1"/>
              <a:t>dpi（dots per inch)。</a:t>
            </a:r>
            <a:r>
              <a:rPr lang="zh-CN" altLang="en-US" sz="2800" b="1" dirty="0"/>
              <a:t>在假定屏幕尺寸一定的情况下，也可用整个屏幕所能容纳的像素个数描述，如640*480，800*600，1024*768，1280*1024等等</a:t>
            </a:r>
            <a:endParaRPr lang="zh-CN" altLang="en-US" sz="2800" dirty="0"/>
          </a:p>
        </p:txBody>
      </p:sp>
      <p:pic>
        <p:nvPicPr>
          <p:cNvPr id="369668" name="图片 369667"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38242" name="文本占位符 138241"/>
          <p:cNvSpPr>
            <a:spLocks noGrp="1"/>
          </p:cNvSpPr>
          <p:nvPr>
            <p:ph type="body" idx="1"/>
          </p:nvPr>
        </p:nvSpPr>
        <p:spPr>
          <a:xfrm>
            <a:off x="838200" y="1752600"/>
            <a:ext cx="7772400" cy="4648200"/>
          </a:xfrm>
        </p:spPr>
        <p:txBody>
          <a:bodyPr/>
          <a:p>
            <a:pPr lvl="1">
              <a:buNone/>
            </a:pPr>
            <a:r>
              <a:rPr lang="zh-CN" altLang="en-US" sz="3200" dirty="0">
                <a:solidFill>
                  <a:srgbClr val="FFFF00"/>
                </a:solidFill>
              </a:rPr>
              <a:t>产生彩色的常用方法：</a:t>
            </a:r>
            <a:endParaRPr lang="zh-CN" altLang="en-US" sz="3200" dirty="0">
              <a:solidFill>
                <a:srgbClr val="FFFF00"/>
              </a:solidFill>
            </a:endParaRPr>
          </a:p>
          <a:p>
            <a:pPr lvl="1">
              <a:buNone/>
            </a:pPr>
            <a:r>
              <a:rPr lang="zh-CN" altLang="en-US" sz="3200" dirty="0"/>
              <a:t>射线穿透法</a:t>
            </a:r>
            <a:endParaRPr lang="zh-CN" altLang="en-US" sz="3200" dirty="0"/>
          </a:p>
          <a:p>
            <a:pPr lvl="1">
              <a:buNone/>
            </a:pPr>
            <a:r>
              <a:rPr lang="zh-CN" altLang="en-US" sz="3200" dirty="0"/>
              <a:t>影孔板法</a:t>
            </a:r>
            <a:endParaRPr lang="zh-CN" altLang="en-US" sz="3200" dirty="0"/>
          </a:p>
        </p:txBody>
      </p:sp>
      <p:sp>
        <p:nvSpPr>
          <p:cNvPr id="138257" name="文本框 138256"/>
          <p:cNvSpPr txBox="1"/>
          <p:nvPr/>
        </p:nvSpPr>
        <p:spPr>
          <a:xfrm>
            <a:off x="822325" y="249238"/>
            <a:ext cx="184150" cy="457200"/>
          </a:xfrm>
          <a:prstGeom prst="rect">
            <a:avLst/>
          </a:prstGeom>
          <a:noFill/>
          <a:ln w="9525">
            <a:noFill/>
          </a:ln>
        </p:spPr>
        <p:txBody>
          <a:bodyPr wrap="none" anchor="t">
            <a:spAutoFit/>
          </a:bodyPr>
          <a:p>
            <a:pPr algn="l">
              <a:lnSpc>
                <a:spcPct val="100000"/>
              </a:lnSpc>
              <a:spcBef>
                <a:spcPct val="0"/>
              </a:spcBef>
            </a:pPr>
            <a:endParaRPr lang="zh-CN" altLang="en-US" baseline="0" dirty="0">
              <a:solidFill>
                <a:schemeClr val="tx1"/>
              </a:solidFill>
              <a:latin typeface="Times New Roman" panose="02020603050405020304" pitchFamily="18" charset="0"/>
            </a:endParaRPr>
          </a:p>
        </p:txBody>
      </p:sp>
      <p:sp>
        <p:nvSpPr>
          <p:cNvPr id="138258" name="标题 138257"/>
          <p:cNvSpPr>
            <a:spLocks noGrp="1"/>
          </p:cNvSpPr>
          <p:nvPr>
            <p:ph type="title"/>
          </p:nvPr>
        </p:nvSpPr>
        <p:spPr>
          <a:xfrm>
            <a:off x="1295400" y="152400"/>
            <a:ext cx="5486400" cy="1143000"/>
          </a:xfrm>
        </p:spPr>
        <p:txBody>
          <a:bodyPr lIns="92075" tIns="46038" rIns="92075" bIns="46038" anchor="ctr"/>
          <a:p>
            <a:pPr algn="l"/>
            <a:r>
              <a:rPr lang="zh-CN" altLang="en-US" sz="3600" dirty="0"/>
              <a:t>  彩色阴极射线管</a:t>
            </a:r>
            <a:endParaRPr lang="zh-CN" altLang="en-US" sz="3600" dirty="0"/>
          </a:p>
        </p:txBody>
      </p:sp>
      <p:pic>
        <p:nvPicPr>
          <p:cNvPr id="138259" name="图片 138258"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71714" name="标题 371713"/>
          <p:cNvSpPr>
            <a:spLocks noGrp="1"/>
          </p:cNvSpPr>
          <p:nvPr>
            <p:ph type="title"/>
          </p:nvPr>
        </p:nvSpPr>
        <p:spPr>
          <a:xfrm>
            <a:off x="1143000" y="0"/>
            <a:ext cx="7239000" cy="1143000"/>
          </a:xfrm>
        </p:spPr>
        <p:txBody>
          <a:bodyPr anchor="ctr"/>
          <a:p>
            <a:pPr algn="l"/>
            <a:r>
              <a:rPr lang="zh-CN" altLang="en-US" sz="3600" dirty="0"/>
              <a:t>  彩色阴极射线管-</a:t>
            </a:r>
            <a:r>
              <a:rPr lang="zh-CN" altLang="en-US" sz="2800" dirty="0">
                <a:solidFill>
                  <a:srgbClr val="FFFF66"/>
                </a:solidFill>
              </a:rPr>
              <a:t>射线穿透法</a:t>
            </a:r>
            <a:endParaRPr lang="zh-CN" altLang="en-US" sz="2800" dirty="0">
              <a:solidFill>
                <a:srgbClr val="FFFF66"/>
              </a:solidFill>
            </a:endParaRPr>
          </a:p>
        </p:txBody>
      </p:sp>
      <p:sp>
        <p:nvSpPr>
          <p:cNvPr id="371716" name="矩形 371715"/>
          <p:cNvSpPr/>
          <p:nvPr/>
        </p:nvSpPr>
        <p:spPr>
          <a:xfrm>
            <a:off x="838200" y="1219200"/>
            <a:ext cx="7772400" cy="5181600"/>
          </a:xfrm>
          <a:prstGeom prst="rect">
            <a:avLst/>
          </a:prstGeom>
          <a:noFill/>
          <a:ln w="9525">
            <a:noFill/>
          </a:ln>
        </p:spPr>
        <p:txBody>
          <a:bodyPr/>
          <a:p>
            <a:pPr marL="1143000" lvl="2" indent="-228600" algn="l">
              <a:lnSpc>
                <a:spcPct val="90000"/>
              </a:lnSpc>
              <a:spcBef>
                <a:spcPct val="20000"/>
              </a:spcBef>
            </a:pPr>
            <a:endParaRPr lang="zh-CN" altLang="en-US" sz="2000" baseline="0" dirty="0">
              <a:solidFill>
                <a:srgbClr val="FFFF66"/>
              </a:solidFill>
              <a:latin typeface="Times New Roman" panose="02020603050405020304" pitchFamily="18" charset="0"/>
            </a:endParaRPr>
          </a:p>
          <a:p>
            <a:pPr marL="1143000" lvl="2" indent="-228600" algn="l">
              <a:lnSpc>
                <a:spcPct val="90000"/>
              </a:lnSpc>
              <a:spcBef>
                <a:spcPct val="20000"/>
              </a:spcBef>
              <a:buChar char="•"/>
            </a:pPr>
            <a:r>
              <a:rPr lang="zh-CN" altLang="en-US" sz="3200" baseline="0" dirty="0">
                <a:solidFill>
                  <a:srgbClr val="FFFF66"/>
                </a:solidFill>
                <a:latin typeface="Times New Roman" panose="02020603050405020304" pitchFamily="18" charset="0"/>
              </a:rPr>
              <a:t>原理：</a:t>
            </a:r>
            <a:r>
              <a:rPr lang="zh-CN" altLang="en-US" sz="3200" baseline="0" dirty="0">
                <a:solidFill>
                  <a:schemeClr val="bg1"/>
                </a:solidFill>
                <a:latin typeface="Times New Roman" panose="02020603050405020304" pitchFamily="18" charset="0"/>
              </a:rPr>
              <a:t>两层荧光涂层，红色光和绿色光两种发光物质，电子束轰击穿透荧光层的深浅，决定所产生的颜色</a:t>
            </a:r>
            <a:endParaRPr lang="zh-CN" altLang="en-US" sz="3200" baseline="0" dirty="0">
              <a:solidFill>
                <a:srgbClr val="FFFF66"/>
              </a:solidFill>
              <a:latin typeface="Times New Roman" panose="02020603050405020304" pitchFamily="18" charset="0"/>
            </a:endParaRPr>
          </a:p>
          <a:p>
            <a:pPr marL="1143000" lvl="2" indent="-228600" algn="l">
              <a:lnSpc>
                <a:spcPct val="90000"/>
              </a:lnSpc>
              <a:spcBef>
                <a:spcPct val="20000"/>
              </a:spcBef>
              <a:buChar char="•"/>
            </a:pPr>
            <a:endParaRPr lang="zh-CN" altLang="en-US" sz="3200" baseline="0" dirty="0">
              <a:solidFill>
                <a:srgbClr val="FFFF66"/>
              </a:solidFill>
              <a:latin typeface="Times New Roman" panose="02020603050405020304" pitchFamily="18" charset="0"/>
            </a:endParaRPr>
          </a:p>
          <a:p>
            <a:pPr marL="1143000" lvl="2" indent="-228600" algn="l">
              <a:lnSpc>
                <a:spcPct val="90000"/>
              </a:lnSpc>
              <a:spcBef>
                <a:spcPct val="20000"/>
              </a:spcBef>
              <a:buChar char="•"/>
            </a:pPr>
            <a:endParaRPr lang="zh-CN" altLang="en-US" sz="2000" baseline="0" dirty="0">
              <a:solidFill>
                <a:srgbClr val="FFFF66"/>
              </a:solidFill>
              <a:latin typeface="Times New Roman" panose="02020603050405020304" pitchFamily="18" charset="0"/>
            </a:endParaRPr>
          </a:p>
          <a:p>
            <a:pPr marL="1143000" lvl="2" indent="-228600" algn="l">
              <a:lnSpc>
                <a:spcPct val="90000"/>
              </a:lnSpc>
              <a:spcBef>
                <a:spcPct val="20000"/>
              </a:spcBef>
              <a:buChar char="•"/>
            </a:pPr>
            <a:endParaRPr lang="zh-CN" altLang="en-US" sz="2000" baseline="0" dirty="0">
              <a:solidFill>
                <a:srgbClr val="FFFF66"/>
              </a:solidFill>
              <a:latin typeface="Times New Roman" panose="02020603050405020304" pitchFamily="18" charset="0"/>
            </a:endParaRPr>
          </a:p>
          <a:p>
            <a:pPr marL="1143000" lvl="2" indent="-228600" algn="l">
              <a:lnSpc>
                <a:spcPct val="90000"/>
              </a:lnSpc>
              <a:spcBef>
                <a:spcPct val="20000"/>
              </a:spcBef>
              <a:buChar char="•"/>
            </a:pPr>
            <a:endParaRPr lang="zh-CN" altLang="en-US" sz="2000" baseline="0" dirty="0">
              <a:solidFill>
                <a:srgbClr val="FFFF66"/>
              </a:solidFill>
              <a:latin typeface="Times New Roman" panose="02020603050405020304" pitchFamily="18" charset="0"/>
            </a:endParaRPr>
          </a:p>
          <a:p>
            <a:pPr marL="1143000" lvl="2" indent="-228600" algn="l">
              <a:lnSpc>
                <a:spcPct val="90000"/>
              </a:lnSpc>
              <a:spcBef>
                <a:spcPct val="20000"/>
              </a:spcBef>
              <a:buChar char="•"/>
            </a:pPr>
            <a:endParaRPr lang="zh-CN" altLang="en-US" sz="2000" baseline="0" dirty="0">
              <a:solidFill>
                <a:srgbClr val="FFFF66"/>
              </a:solidFill>
              <a:latin typeface="Times New Roman" panose="02020603050405020304" pitchFamily="18" charset="0"/>
            </a:endParaRPr>
          </a:p>
          <a:p>
            <a:pPr marL="1143000" lvl="2" indent="-228600" algn="l">
              <a:lnSpc>
                <a:spcPct val="90000"/>
              </a:lnSpc>
              <a:spcBef>
                <a:spcPct val="20000"/>
              </a:spcBef>
              <a:buChar char="•"/>
            </a:pPr>
            <a:endParaRPr lang="zh-CN" altLang="en-US" sz="2000" baseline="0" dirty="0">
              <a:solidFill>
                <a:srgbClr val="FFFF66"/>
              </a:solidFill>
              <a:latin typeface="Times New Roman" panose="02020603050405020304" pitchFamily="18" charset="0"/>
            </a:endParaRPr>
          </a:p>
          <a:p>
            <a:pPr marL="1143000" lvl="2" indent="-228600" algn="l">
              <a:lnSpc>
                <a:spcPct val="90000"/>
              </a:lnSpc>
              <a:spcBef>
                <a:spcPct val="20000"/>
              </a:spcBef>
              <a:buChar char="•"/>
            </a:pPr>
            <a:endParaRPr lang="zh-CN" altLang="en-US" sz="2000" baseline="0" dirty="0">
              <a:solidFill>
                <a:srgbClr val="FFFF66"/>
              </a:solidFill>
              <a:latin typeface="Times New Roman" panose="02020603050405020304" pitchFamily="18" charset="0"/>
            </a:endParaRPr>
          </a:p>
          <a:p>
            <a:pPr marL="1143000" lvl="2" indent="-228600" algn="l">
              <a:lnSpc>
                <a:spcPct val="90000"/>
              </a:lnSpc>
              <a:spcBef>
                <a:spcPct val="20000"/>
              </a:spcBef>
              <a:buChar char="•"/>
            </a:pPr>
            <a:endParaRPr lang="zh-CN" altLang="en-US" sz="2000" baseline="0" dirty="0">
              <a:solidFill>
                <a:srgbClr val="FFFF66"/>
              </a:solidFill>
              <a:latin typeface="Times New Roman" panose="02020603050405020304" pitchFamily="18" charset="0"/>
            </a:endParaRPr>
          </a:p>
          <a:p>
            <a:pPr marL="1143000" lvl="2" indent="-228600" algn="l">
              <a:lnSpc>
                <a:spcPct val="90000"/>
              </a:lnSpc>
              <a:spcBef>
                <a:spcPct val="20000"/>
              </a:spcBef>
              <a:buChar char="•"/>
            </a:pPr>
            <a:endParaRPr lang="zh-CN" altLang="en-US" sz="2000" b="1" baseline="0" dirty="0">
              <a:solidFill>
                <a:srgbClr val="FFFF00"/>
              </a:solidFill>
              <a:latin typeface="Times New Roman" panose="02020603050405020304" pitchFamily="18" charset="0"/>
            </a:endParaRPr>
          </a:p>
        </p:txBody>
      </p:sp>
      <p:sp>
        <p:nvSpPr>
          <p:cNvPr id="371717" name="矩形 371716"/>
          <p:cNvSpPr/>
          <p:nvPr/>
        </p:nvSpPr>
        <p:spPr>
          <a:xfrm>
            <a:off x="3505200" y="3930650"/>
            <a:ext cx="533400" cy="1676400"/>
          </a:xfrm>
          <a:prstGeom prst="rect">
            <a:avLst/>
          </a:prstGeom>
          <a:solidFill>
            <a:srgbClr val="FF0000"/>
          </a:solidFill>
          <a:ln w="9525" cap="flat" cmpd="sng">
            <a:solidFill>
              <a:schemeClr val="tx1"/>
            </a:solidFill>
            <a:prstDash val="solid"/>
            <a:miter/>
            <a:headEnd type="none" w="med" len="med"/>
            <a:tailEnd type="none" w="med" len="med"/>
          </a:ln>
        </p:spPr>
        <p:txBody>
          <a:bodyPr/>
          <a:p>
            <a:endParaRPr lang="zh-CN" altLang="en-US"/>
          </a:p>
        </p:txBody>
      </p:sp>
      <p:sp>
        <p:nvSpPr>
          <p:cNvPr id="371718" name="矩形 371717"/>
          <p:cNvSpPr/>
          <p:nvPr/>
        </p:nvSpPr>
        <p:spPr>
          <a:xfrm>
            <a:off x="4038600" y="3930650"/>
            <a:ext cx="533400" cy="1676400"/>
          </a:xfrm>
          <a:prstGeom prst="rect">
            <a:avLst/>
          </a:prstGeom>
          <a:solidFill>
            <a:srgbClr val="00FF00"/>
          </a:solidFill>
          <a:ln w="9525" cap="flat" cmpd="sng">
            <a:solidFill>
              <a:schemeClr val="tx1"/>
            </a:solidFill>
            <a:prstDash val="solid"/>
            <a:miter/>
            <a:headEnd type="none" w="med" len="med"/>
            <a:tailEnd type="none" w="med" len="med"/>
          </a:ln>
        </p:spPr>
        <p:txBody>
          <a:bodyPr wrap="none" anchor="ctr"/>
          <a:p>
            <a:pPr>
              <a:lnSpc>
                <a:spcPct val="100000"/>
              </a:lnSpc>
              <a:spcBef>
                <a:spcPct val="0"/>
              </a:spcBef>
            </a:pPr>
            <a:endParaRPr lang="zh-CN" altLang="en-US" baseline="0" dirty="0">
              <a:solidFill>
                <a:srgbClr val="00FF00"/>
              </a:solidFill>
              <a:latin typeface="Times New Roman" panose="02020603050405020304" pitchFamily="18" charset="0"/>
            </a:endParaRPr>
          </a:p>
        </p:txBody>
      </p:sp>
      <p:sp>
        <p:nvSpPr>
          <p:cNvPr id="371719" name="直接连接符 371718"/>
          <p:cNvSpPr/>
          <p:nvPr/>
        </p:nvSpPr>
        <p:spPr>
          <a:xfrm>
            <a:off x="1447800" y="4845050"/>
            <a:ext cx="2743200" cy="0"/>
          </a:xfrm>
          <a:prstGeom prst="line">
            <a:avLst/>
          </a:prstGeom>
          <a:ln w="9525" cap="flat" cmpd="sng">
            <a:solidFill>
              <a:schemeClr val="bg1"/>
            </a:solidFill>
            <a:prstDash val="solid"/>
            <a:headEnd type="none" w="med" len="med"/>
            <a:tailEnd type="triangle" w="med" len="med"/>
          </a:ln>
        </p:spPr>
      </p:sp>
      <p:sp>
        <p:nvSpPr>
          <p:cNvPr id="371720" name="文本框 371719"/>
          <p:cNvSpPr txBox="1"/>
          <p:nvPr/>
        </p:nvSpPr>
        <p:spPr>
          <a:xfrm>
            <a:off x="1981200" y="4343400"/>
            <a:ext cx="950913" cy="396875"/>
          </a:xfrm>
          <a:prstGeom prst="rect">
            <a:avLst/>
          </a:prstGeom>
          <a:noFill/>
          <a:ln w="9525">
            <a:noFill/>
          </a:ln>
        </p:spPr>
        <p:txBody>
          <a:bodyPr>
            <a:spAutoFit/>
          </a:bodyPr>
          <a:p>
            <a:pPr>
              <a:lnSpc>
                <a:spcPct val="100000"/>
              </a:lnSpc>
              <a:spcBef>
                <a:spcPct val="0"/>
              </a:spcBef>
            </a:pPr>
            <a:r>
              <a:rPr lang="zh-CN" altLang="en-US" sz="2000" b="1" baseline="0" dirty="0">
                <a:solidFill>
                  <a:srgbClr val="FFFF00"/>
                </a:solidFill>
                <a:latin typeface="Times New Roman" panose="02020603050405020304" pitchFamily="18" charset="0"/>
              </a:rPr>
              <a:t>电子束</a:t>
            </a:r>
            <a:endParaRPr lang="zh-CN" altLang="en-US" sz="2000" b="1" baseline="0" dirty="0">
              <a:solidFill>
                <a:srgbClr val="FFFF00"/>
              </a:solidFill>
              <a:latin typeface="Times New Roman" panose="02020603050405020304" pitchFamily="18" charset="0"/>
            </a:endParaRPr>
          </a:p>
        </p:txBody>
      </p:sp>
      <p:sp>
        <p:nvSpPr>
          <p:cNvPr id="371721" name="文本框 371720"/>
          <p:cNvSpPr txBox="1"/>
          <p:nvPr/>
        </p:nvSpPr>
        <p:spPr>
          <a:xfrm>
            <a:off x="3425825" y="3260725"/>
            <a:ext cx="1206500" cy="396875"/>
          </a:xfrm>
          <a:prstGeom prst="rect">
            <a:avLst/>
          </a:prstGeom>
          <a:noFill/>
          <a:ln w="9525">
            <a:noFill/>
          </a:ln>
        </p:spPr>
        <p:txBody>
          <a:bodyPr wrap="none" anchor="t">
            <a:spAutoFit/>
          </a:bodyPr>
          <a:p>
            <a:pPr>
              <a:lnSpc>
                <a:spcPct val="100000"/>
              </a:lnSpc>
              <a:spcBef>
                <a:spcPct val="0"/>
              </a:spcBef>
            </a:pPr>
            <a:r>
              <a:rPr lang="zh-CN" altLang="en-US" sz="2000" b="1" baseline="0" dirty="0">
                <a:solidFill>
                  <a:srgbClr val="FFFF00"/>
                </a:solidFill>
                <a:latin typeface="Times New Roman" panose="02020603050405020304" pitchFamily="18" charset="0"/>
              </a:rPr>
              <a:t>荧光涂层</a:t>
            </a:r>
            <a:endParaRPr lang="zh-CN" altLang="en-US" sz="2000" b="1" baseline="0" dirty="0">
              <a:solidFill>
                <a:srgbClr val="FFFF00"/>
              </a:solidFill>
              <a:latin typeface="Times New Roman" panose="02020603050405020304" pitchFamily="18" charset="0"/>
            </a:endParaRPr>
          </a:p>
        </p:txBody>
      </p:sp>
      <p:sp>
        <p:nvSpPr>
          <p:cNvPr id="371722" name="矩形 371721"/>
          <p:cNvSpPr/>
          <p:nvPr/>
        </p:nvSpPr>
        <p:spPr>
          <a:xfrm>
            <a:off x="5257800" y="3854450"/>
            <a:ext cx="685800" cy="381000"/>
          </a:xfrm>
          <a:prstGeom prst="rect">
            <a:avLst/>
          </a:prstGeom>
          <a:solidFill>
            <a:srgbClr val="FF0000"/>
          </a:solidFill>
          <a:ln w="9525" cap="flat" cmpd="sng">
            <a:solidFill>
              <a:schemeClr val="tx1"/>
            </a:solidFill>
            <a:prstDash val="solid"/>
            <a:miter/>
            <a:headEnd type="none" w="med" len="med"/>
            <a:tailEnd type="none" w="med" len="med"/>
          </a:ln>
        </p:spPr>
        <p:txBody>
          <a:bodyPr/>
          <a:p>
            <a:endParaRPr lang="zh-CN" altLang="en-US"/>
          </a:p>
        </p:txBody>
      </p:sp>
      <p:sp>
        <p:nvSpPr>
          <p:cNvPr id="371723" name="矩形 371722"/>
          <p:cNvSpPr/>
          <p:nvPr/>
        </p:nvSpPr>
        <p:spPr>
          <a:xfrm>
            <a:off x="5257800" y="4311650"/>
            <a:ext cx="685800" cy="381000"/>
          </a:xfrm>
          <a:prstGeom prst="rect">
            <a:avLst/>
          </a:prstGeom>
          <a:solidFill>
            <a:srgbClr val="FF6600"/>
          </a:solidFill>
          <a:ln w="9525" cap="flat" cmpd="sng">
            <a:solidFill>
              <a:schemeClr val="tx1"/>
            </a:solidFill>
            <a:prstDash val="solid"/>
            <a:miter/>
            <a:headEnd type="none" w="med" len="med"/>
            <a:tailEnd type="none" w="med" len="med"/>
          </a:ln>
        </p:spPr>
        <p:txBody>
          <a:bodyPr/>
          <a:p>
            <a:endParaRPr lang="zh-CN" altLang="en-US"/>
          </a:p>
        </p:txBody>
      </p:sp>
      <p:sp>
        <p:nvSpPr>
          <p:cNvPr id="371724" name="矩形 371723"/>
          <p:cNvSpPr/>
          <p:nvPr/>
        </p:nvSpPr>
        <p:spPr>
          <a:xfrm>
            <a:off x="5257800" y="4768850"/>
            <a:ext cx="685800" cy="381000"/>
          </a:xfrm>
          <a:prstGeom prst="rect">
            <a:avLst/>
          </a:prstGeom>
          <a:solidFill>
            <a:srgbClr val="FFFF00"/>
          </a:solidFill>
          <a:ln w="9525" cap="flat" cmpd="sng">
            <a:solidFill>
              <a:schemeClr val="tx1"/>
            </a:solidFill>
            <a:prstDash val="solid"/>
            <a:miter/>
            <a:headEnd type="none" w="med" len="med"/>
            <a:tailEnd type="none" w="med" len="med"/>
          </a:ln>
        </p:spPr>
        <p:txBody>
          <a:bodyPr/>
          <a:p>
            <a:endParaRPr lang="zh-CN" altLang="en-US"/>
          </a:p>
        </p:txBody>
      </p:sp>
      <p:sp>
        <p:nvSpPr>
          <p:cNvPr id="371725" name="矩形 371724"/>
          <p:cNvSpPr/>
          <p:nvPr/>
        </p:nvSpPr>
        <p:spPr>
          <a:xfrm>
            <a:off x="5257800" y="5302250"/>
            <a:ext cx="685800" cy="381000"/>
          </a:xfrm>
          <a:prstGeom prst="rect">
            <a:avLst/>
          </a:prstGeom>
          <a:solidFill>
            <a:srgbClr val="00FF00"/>
          </a:solidFill>
          <a:ln w="9525" cap="flat" cmpd="sng">
            <a:solidFill>
              <a:schemeClr val="tx1"/>
            </a:solidFill>
            <a:prstDash val="solid"/>
            <a:miter/>
            <a:headEnd type="none" w="med" len="med"/>
            <a:tailEnd type="none" w="med" len="med"/>
          </a:ln>
        </p:spPr>
        <p:txBody>
          <a:bodyPr/>
          <a:p>
            <a:endParaRPr lang="zh-CN" altLang="en-US"/>
          </a:p>
        </p:txBody>
      </p:sp>
      <p:sp>
        <p:nvSpPr>
          <p:cNvPr id="371726" name="文本框 371725"/>
          <p:cNvSpPr txBox="1"/>
          <p:nvPr/>
        </p:nvSpPr>
        <p:spPr>
          <a:xfrm>
            <a:off x="4949825" y="3244850"/>
            <a:ext cx="1206500" cy="396875"/>
          </a:xfrm>
          <a:prstGeom prst="rect">
            <a:avLst/>
          </a:prstGeom>
          <a:noFill/>
          <a:ln w="9525">
            <a:noFill/>
          </a:ln>
        </p:spPr>
        <p:txBody>
          <a:bodyPr wrap="none" anchor="t">
            <a:spAutoFit/>
          </a:bodyPr>
          <a:p>
            <a:pPr>
              <a:lnSpc>
                <a:spcPct val="100000"/>
              </a:lnSpc>
              <a:spcBef>
                <a:spcPct val="0"/>
              </a:spcBef>
            </a:pPr>
            <a:r>
              <a:rPr lang="zh-CN" altLang="en-US" sz="2000" b="1" baseline="0" dirty="0">
                <a:solidFill>
                  <a:srgbClr val="FFFF00"/>
                </a:solidFill>
                <a:latin typeface="Times New Roman" panose="02020603050405020304" pitchFamily="18" charset="0"/>
              </a:rPr>
              <a:t>产生颜色</a:t>
            </a:r>
            <a:endParaRPr lang="zh-CN" altLang="en-US" sz="2000" b="1" baseline="0" dirty="0">
              <a:solidFill>
                <a:srgbClr val="FFFF00"/>
              </a:solidFill>
              <a:latin typeface="Times New Roman" panose="02020603050405020304" pitchFamily="18" charset="0"/>
            </a:endParaRPr>
          </a:p>
        </p:txBody>
      </p:sp>
      <p:sp>
        <p:nvSpPr>
          <p:cNvPr id="371727" name="文本框 371726"/>
          <p:cNvSpPr txBox="1"/>
          <p:nvPr/>
        </p:nvSpPr>
        <p:spPr>
          <a:xfrm>
            <a:off x="6016625" y="3778250"/>
            <a:ext cx="1462088" cy="396875"/>
          </a:xfrm>
          <a:prstGeom prst="rect">
            <a:avLst/>
          </a:prstGeom>
          <a:noFill/>
          <a:ln w="9525">
            <a:noFill/>
          </a:ln>
        </p:spPr>
        <p:txBody>
          <a:bodyPr wrap="none" anchor="t">
            <a:spAutoFit/>
          </a:bodyPr>
          <a:p>
            <a:pPr>
              <a:lnSpc>
                <a:spcPct val="100000"/>
              </a:lnSpc>
              <a:spcBef>
                <a:spcPct val="0"/>
              </a:spcBef>
            </a:pPr>
            <a:r>
              <a:rPr lang="zh-CN" altLang="en-US" sz="2000" b="1" baseline="0" dirty="0">
                <a:solidFill>
                  <a:srgbClr val="FFFF00"/>
                </a:solidFill>
                <a:latin typeface="Times New Roman" panose="02020603050405020304" pitchFamily="18" charset="0"/>
              </a:rPr>
              <a:t>低速电子束</a:t>
            </a:r>
            <a:endParaRPr lang="zh-CN" altLang="en-US" sz="2000" b="1" baseline="0" dirty="0">
              <a:solidFill>
                <a:srgbClr val="FFFF00"/>
              </a:solidFill>
              <a:latin typeface="Times New Roman" panose="02020603050405020304" pitchFamily="18" charset="0"/>
            </a:endParaRPr>
          </a:p>
        </p:txBody>
      </p:sp>
      <p:sp>
        <p:nvSpPr>
          <p:cNvPr id="371728" name="文本框 371727"/>
          <p:cNvSpPr txBox="1"/>
          <p:nvPr/>
        </p:nvSpPr>
        <p:spPr>
          <a:xfrm>
            <a:off x="6040438" y="4327525"/>
            <a:ext cx="1717675" cy="396875"/>
          </a:xfrm>
          <a:prstGeom prst="rect">
            <a:avLst/>
          </a:prstGeom>
          <a:noFill/>
          <a:ln w="9525">
            <a:noFill/>
          </a:ln>
        </p:spPr>
        <p:txBody>
          <a:bodyPr wrap="none" anchor="t">
            <a:spAutoFit/>
          </a:bodyPr>
          <a:p>
            <a:pPr>
              <a:lnSpc>
                <a:spcPct val="100000"/>
              </a:lnSpc>
              <a:spcBef>
                <a:spcPct val="0"/>
              </a:spcBef>
            </a:pPr>
            <a:r>
              <a:rPr lang="zh-CN" altLang="en-US" sz="2000" b="1" baseline="0" dirty="0">
                <a:solidFill>
                  <a:srgbClr val="FFFF00"/>
                </a:solidFill>
                <a:latin typeface="Times New Roman" panose="02020603050405020304" pitchFamily="18" charset="0"/>
              </a:rPr>
              <a:t>较低速电子束</a:t>
            </a:r>
            <a:endParaRPr lang="zh-CN" altLang="en-US" sz="2000" b="1" baseline="0" dirty="0">
              <a:solidFill>
                <a:srgbClr val="FFFF00"/>
              </a:solidFill>
              <a:latin typeface="Times New Roman" panose="02020603050405020304" pitchFamily="18" charset="0"/>
            </a:endParaRPr>
          </a:p>
        </p:txBody>
      </p:sp>
      <p:sp>
        <p:nvSpPr>
          <p:cNvPr id="371729" name="文本框 371728"/>
          <p:cNvSpPr txBox="1"/>
          <p:nvPr/>
        </p:nvSpPr>
        <p:spPr>
          <a:xfrm>
            <a:off x="6040438" y="4784725"/>
            <a:ext cx="1717675" cy="396875"/>
          </a:xfrm>
          <a:prstGeom prst="rect">
            <a:avLst/>
          </a:prstGeom>
          <a:noFill/>
          <a:ln w="9525">
            <a:noFill/>
          </a:ln>
        </p:spPr>
        <p:txBody>
          <a:bodyPr wrap="none" anchor="t">
            <a:spAutoFit/>
          </a:bodyPr>
          <a:p>
            <a:pPr>
              <a:lnSpc>
                <a:spcPct val="100000"/>
              </a:lnSpc>
              <a:spcBef>
                <a:spcPct val="0"/>
              </a:spcBef>
            </a:pPr>
            <a:r>
              <a:rPr lang="zh-CN" altLang="en-US" sz="2000" b="1" baseline="0" dirty="0">
                <a:solidFill>
                  <a:srgbClr val="FFFF00"/>
                </a:solidFill>
                <a:latin typeface="Times New Roman" panose="02020603050405020304" pitchFamily="18" charset="0"/>
              </a:rPr>
              <a:t>较高速电子束</a:t>
            </a:r>
            <a:endParaRPr lang="zh-CN" altLang="en-US" sz="2000" b="1" baseline="0" dirty="0">
              <a:solidFill>
                <a:srgbClr val="FFFF00"/>
              </a:solidFill>
              <a:latin typeface="Times New Roman" panose="02020603050405020304" pitchFamily="18" charset="0"/>
            </a:endParaRPr>
          </a:p>
        </p:txBody>
      </p:sp>
      <p:sp>
        <p:nvSpPr>
          <p:cNvPr id="371730" name="文本框 371729"/>
          <p:cNvSpPr txBox="1"/>
          <p:nvPr/>
        </p:nvSpPr>
        <p:spPr>
          <a:xfrm>
            <a:off x="6016625" y="5318125"/>
            <a:ext cx="1462088" cy="396875"/>
          </a:xfrm>
          <a:prstGeom prst="rect">
            <a:avLst/>
          </a:prstGeom>
          <a:noFill/>
          <a:ln w="9525">
            <a:noFill/>
          </a:ln>
        </p:spPr>
        <p:txBody>
          <a:bodyPr wrap="none" anchor="t">
            <a:spAutoFit/>
          </a:bodyPr>
          <a:p>
            <a:pPr>
              <a:lnSpc>
                <a:spcPct val="100000"/>
              </a:lnSpc>
              <a:spcBef>
                <a:spcPct val="0"/>
              </a:spcBef>
            </a:pPr>
            <a:r>
              <a:rPr lang="zh-CN" altLang="en-US" sz="2000" b="1" baseline="0" dirty="0">
                <a:solidFill>
                  <a:srgbClr val="FFFF00"/>
                </a:solidFill>
                <a:latin typeface="Times New Roman" panose="02020603050405020304" pitchFamily="18" charset="0"/>
              </a:rPr>
              <a:t>高速电子束</a:t>
            </a:r>
            <a:endParaRPr lang="zh-CN" altLang="en-US" sz="2000" b="1" baseline="0" dirty="0">
              <a:solidFill>
                <a:srgbClr val="FFFF00"/>
              </a:solidFill>
              <a:latin typeface="Times New Roman" panose="02020603050405020304" pitchFamily="18" charset="0"/>
            </a:endParaRPr>
          </a:p>
        </p:txBody>
      </p:sp>
      <p:sp>
        <p:nvSpPr>
          <p:cNvPr id="371731" name="文本框 371730"/>
          <p:cNvSpPr txBox="1"/>
          <p:nvPr/>
        </p:nvSpPr>
        <p:spPr>
          <a:xfrm>
            <a:off x="822325" y="249238"/>
            <a:ext cx="184150" cy="457200"/>
          </a:xfrm>
          <a:prstGeom prst="rect">
            <a:avLst/>
          </a:prstGeom>
          <a:noFill/>
          <a:ln w="9525">
            <a:noFill/>
          </a:ln>
        </p:spPr>
        <p:txBody>
          <a:bodyPr wrap="none" anchor="t">
            <a:spAutoFit/>
          </a:bodyPr>
          <a:p>
            <a:pPr algn="l">
              <a:lnSpc>
                <a:spcPct val="100000"/>
              </a:lnSpc>
              <a:spcBef>
                <a:spcPct val="0"/>
              </a:spcBef>
            </a:pPr>
            <a:endParaRPr lang="zh-CN" altLang="en-US" baseline="0" dirty="0">
              <a:solidFill>
                <a:schemeClr val="tx1"/>
              </a:solidFill>
              <a:latin typeface="Times New Roman" panose="02020603050405020304" pitchFamily="18" charset="0"/>
            </a:endParaRPr>
          </a:p>
        </p:txBody>
      </p:sp>
      <p:sp>
        <p:nvSpPr>
          <p:cNvPr id="371732" name="矩形 371731"/>
          <p:cNvSpPr/>
          <p:nvPr/>
        </p:nvSpPr>
        <p:spPr>
          <a:xfrm>
            <a:off x="1295400" y="152400"/>
            <a:ext cx="5486400" cy="1143000"/>
          </a:xfrm>
          <a:prstGeom prst="rect">
            <a:avLst/>
          </a:prstGeom>
          <a:noFill/>
          <a:ln w="9525">
            <a:noFill/>
          </a:ln>
        </p:spPr>
        <p:txBody>
          <a:bodyPr lIns="92075" tIns="46038" rIns="92075" bIns="46038" anchor="ctr"/>
          <a:p>
            <a:pPr algn="l">
              <a:lnSpc>
                <a:spcPct val="100000"/>
              </a:lnSpc>
              <a:spcBef>
                <a:spcPct val="0"/>
              </a:spcBef>
            </a:pPr>
            <a:endParaRPr lang="zh-CN" altLang="en-US" sz="3600" baseline="0" dirty="0">
              <a:solidFill>
                <a:srgbClr val="FFFF00"/>
              </a:solidFill>
              <a:latin typeface="Times New Roman" panose="02020603050405020304" pitchFamily="18" charset="0"/>
            </a:endParaRPr>
          </a:p>
        </p:txBody>
      </p:sp>
      <p:pic>
        <p:nvPicPr>
          <p:cNvPr id="371733" name="图片 371732"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73762" name="标题 373761"/>
          <p:cNvSpPr>
            <a:spLocks noGrp="1"/>
          </p:cNvSpPr>
          <p:nvPr>
            <p:ph type="title"/>
          </p:nvPr>
        </p:nvSpPr>
        <p:spPr/>
        <p:txBody>
          <a:bodyPr anchor="ctr"/>
          <a:p>
            <a:r>
              <a:rPr lang="zh-CN" altLang="en-US" sz="3600" dirty="0"/>
              <a:t>彩色阴极射线管-</a:t>
            </a:r>
            <a:r>
              <a:rPr lang="zh-CN" altLang="en-US" sz="2800" dirty="0">
                <a:solidFill>
                  <a:srgbClr val="FFFF66"/>
                </a:solidFill>
              </a:rPr>
              <a:t>射线穿透法</a:t>
            </a:r>
            <a:endParaRPr lang="zh-CN" altLang="en-US" sz="2800" dirty="0">
              <a:solidFill>
                <a:srgbClr val="FFFF66"/>
              </a:solidFill>
            </a:endParaRPr>
          </a:p>
        </p:txBody>
      </p:sp>
      <p:sp>
        <p:nvSpPr>
          <p:cNvPr id="373763" name="文本占位符 373762"/>
          <p:cNvSpPr>
            <a:spLocks noGrp="1"/>
          </p:cNvSpPr>
          <p:nvPr>
            <p:ph type="body" idx="1"/>
          </p:nvPr>
        </p:nvSpPr>
        <p:spPr/>
        <p:txBody>
          <a:bodyPr/>
          <a:p>
            <a:pPr lvl="2">
              <a:lnSpc>
                <a:spcPct val="90000"/>
              </a:lnSpc>
            </a:pPr>
            <a:r>
              <a:rPr lang="zh-CN" altLang="en-US" sz="3200" b="1" dirty="0">
                <a:solidFill>
                  <a:srgbClr val="FFFF00"/>
                </a:solidFill>
              </a:rPr>
              <a:t>应用：</a:t>
            </a:r>
            <a:r>
              <a:rPr lang="zh-CN" altLang="en-US" sz="3200" b="1" dirty="0"/>
              <a:t>主要用于画线显示器</a:t>
            </a:r>
            <a:endParaRPr lang="zh-CN" altLang="en-US" sz="3200" b="1" dirty="0"/>
          </a:p>
          <a:p>
            <a:pPr lvl="2">
              <a:lnSpc>
                <a:spcPct val="90000"/>
              </a:lnSpc>
            </a:pPr>
            <a:r>
              <a:rPr lang="zh-CN" altLang="en-US" sz="3200" b="1" dirty="0">
                <a:solidFill>
                  <a:srgbClr val="FFFF00"/>
                </a:solidFill>
              </a:rPr>
              <a:t>优点：</a:t>
            </a:r>
            <a:r>
              <a:rPr lang="zh-CN" altLang="en-US" sz="3200" b="1" dirty="0"/>
              <a:t>成本低</a:t>
            </a:r>
            <a:endParaRPr lang="zh-CN" altLang="en-US" sz="3200" b="1" dirty="0"/>
          </a:p>
          <a:p>
            <a:pPr lvl="2">
              <a:lnSpc>
                <a:spcPct val="90000"/>
              </a:lnSpc>
            </a:pPr>
            <a:r>
              <a:rPr lang="zh-CN" altLang="en-US" sz="3200" b="1" dirty="0">
                <a:solidFill>
                  <a:srgbClr val="FFFF00"/>
                </a:solidFill>
              </a:rPr>
              <a:t>缺点：</a:t>
            </a:r>
            <a:r>
              <a:rPr lang="zh-CN" altLang="en-US" sz="3200" b="1" dirty="0"/>
              <a:t>只能产生有限几种颜色</a:t>
            </a:r>
            <a:endParaRPr lang="zh-CN" altLang="en-US" sz="3200" b="1" dirty="0"/>
          </a:p>
        </p:txBody>
      </p:sp>
      <p:pic>
        <p:nvPicPr>
          <p:cNvPr id="373764" name="图片 373763"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44386" name="标题 144385"/>
          <p:cNvSpPr>
            <a:spLocks noGrp="1"/>
          </p:cNvSpPr>
          <p:nvPr>
            <p:ph type="title"/>
          </p:nvPr>
        </p:nvSpPr>
        <p:spPr>
          <a:xfrm>
            <a:off x="1219200" y="152400"/>
            <a:ext cx="6553200" cy="609600"/>
          </a:xfrm>
        </p:spPr>
        <p:txBody>
          <a:bodyPr anchor="ctr"/>
          <a:p>
            <a:r>
              <a:rPr lang="zh-CN" altLang="en-US" sz="3600" dirty="0"/>
              <a:t> 彩色阴极射线管-</a:t>
            </a:r>
            <a:r>
              <a:rPr lang="zh-CN" altLang="en-US" sz="2800" dirty="0"/>
              <a:t>影孔板法</a:t>
            </a:r>
            <a:endParaRPr lang="zh-CN" altLang="en-US" sz="2800" dirty="0"/>
          </a:p>
        </p:txBody>
      </p:sp>
      <p:sp>
        <p:nvSpPr>
          <p:cNvPr id="144387" name="文本占位符 144386"/>
          <p:cNvSpPr>
            <a:spLocks noGrp="1"/>
          </p:cNvSpPr>
          <p:nvPr>
            <p:ph type="body" idx="1"/>
          </p:nvPr>
        </p:nvSpPr>
        <p:spPr>
          <a:xfrm>
            <a:off x="762000" y="1600200"/>
            <a:ext cx="7772400" cy="5257800"/>
          </a:xfrm>
        </p:spPr>
        <p:txBody>
          <a:bodyPr/>
          <a:p>
            <a:pPr lvl="1"/>
            <a:r>
              <a:rPr lang="zh-CN" altLang="en-US" b="1" dirty="0">
                <a:solidFill>
                  <a:srgbClr val="FFFF00"/>
                </a:solidFill>
              </a:rPr>
              <a:t>影孔板法</a:t>
            </a:r>
            <a:endParaRPr lang="zh-CN" altLang="en-US" b="1" dirty="0">
              <a:solidFill>
                <a:srgbClr val="FFFF00"/>
              </a:solidFill>
            </a:endParaRPr>
          </a:p>
          <a:p>
            <a:pPr lvl="2"/>
            <a:r>
              <a:rPr lang="zh-CN" altLang="en-US" sz="2800" b="1" dirty="0">
                <a:solidFill>
                  <a:srgbClr val="FFFF00"/>
                </a:solidFill>
              </a:rPr>
              <a:t>原理：</a:t>
            </a:r>
            <a:r>
              <a:rPr lang="zh-CN" altLang="en-US" sz="2800" b="1" dirty="0"/>
              <a:t>影孔板被安装在荧光屏的内表面，用于精确定位像素的位置</a:t>
            </a:r>
            <a:endParaRPr lang="zh-CN" altLang="en-US" sz="2800" b="1" dirty="0"/>
          </a:p>
        </p:txBody>
      </p:sp>
      <p:sp>
        <p:nvSpPr>
          <p:cNvPr id="144388" name="矩形 144387"/>
          <p:cNvSpPr/>
          <p:nvPr/>
        </p:nvSpPr>
        <p:spPr>
          <a:xfrm>
            <a:off x="4267200" y="3090863"/>
            <a:ext cx="152400" cy="1905000"/>
          </a:xfrm>
          <a:prstGeom prst="rect">
            <a:avLst/>
          </a:prstGeom>
          <a:solidFill>
            <a:schemeClr val="bg2"/>
          </a:solidFill>
          <a:ln w="9525" cap="flat" cmpd="sng">
            <a:solidFill>
              <a:schemeClr val="bg2"/>
            </a:solidFill>
            <a:prstDash val="solid"/>
            <a:miter/>
            <a:headEnd type="none" w="med" len="med"/>
            <a:tailEnd type="none" w="med" len="med"/>
          </a:ln>
        </p:spPr>
        <p:txBody>
          <a:bodyPr/>
          <a:p>
            <a:endParaRPr lang="zh-CN" altLang="en-US"/>
          </a:p>
        </p:txBody>
      </p:sp>
      <p:sp>
        <p:nvSpPr>
          <p:cNvPr id="144389" name="矩形 144388"/>
          <p:cNvSpPr/>
          <p:nvPr/>
        </p:nvSpPr>
        <p:spPr>
          <a:xfrm>
            <a:off x="4495800" y="3048000"/>
            <a:ext cx="152400" cy="1905000"/>
          </a:xfrm>
          <a:prstGeom prst="rect">
            <a:avLst/>
          </a:prstGeom>
          <a:solidFill>
            <a:schemeClr val="tx2"/>
          </a:solidFill>
          <a:ln w="9525" cap="flat" cmpd="sng">
            <a:solidFill>
              <a:schemeClr val="tx1"/>
            </a:solidFill>
            <a:prstDash val="solid"/>
            <a:miter/>
            <a:headEnd type="none" w="med" len="med"/>
            <a:tailEnd type="none" w="med" len="med"/>
          </a:ln>
        </p:spPr>
        <p:txBody>
          <a:bodyPr/>
          <a:p>
            <a:endParaRPr lang="zh-CN" altLang="en-US"/>
          </a:p>
        </p:txBody>
      </p:sp>
      <p:sp>
        <p:nvSpPr>
          <p:cNvPr id="144390" name="矩形 144389"/>
          <p:cNvSpPr/>
          <p:nvPr/>
        </p:nvSpPr>
        <p:spPr>
          <a:xfrm>
            <a:off x="4648200" y="3090863"/>
            <a:ext cx="152400" cy="1905000"/>
          </a:xfrm>
          <a:prstGeom prst="rect">
            <a:avLst/>
          </a:prstGeom>
          <a:solidFill>
            <a:schemeClr val="hlink"/>
          </a:solidFill>
          <a:ln w="9525" cap="flat" cmpd="sng">
            <a:solidFill>
              <a:schemeClr val="tx1"/>
            </a:solidFill>
            <a:prstDash val="solid"/>
            <a:miter/>
            <a:headEnd type="none" w="med" len="med"/>
            <a:tailEnd type="none" w="med" len="med"/>
          </a:ln>
        </p:spPr>
        <p:txBody>
          <a:bodyPr/>
          <a:p>
            <a:endParaRPr lang="zh-CN" altLang="en-US"/>
          </a:p>
        </p:txBody>
      </p:sp>
      <p:sp>
        <p:nvSpPr>
          <p:cNvPr id="144391" name="直接连接符 144390"/>
          <p:cNvSpPr/>
          <p:nvPr/>
        </p:nvSpPr>
        <p:spPr>
          <a:xfrm flipH="1">
            <a:off x="4800600" y="4157663"/>
            <a:ext cx="457200" cy="0"/>
          </a:xfrm>
          <a:prstGeom prst="line">
            <a:avLst/>
          </a:prstGeom>
          <a:ln w="9525" cap="flat" cmpd="sng">
            <a:solidFill>
              <a:schemeClr val="bg1"/>
            </a:solidFill>
            <a:prstDash val="solid"/>
            <a:headEnd type="none" w="med" len="med"/>
            <a:tailEnd type="triangle" w="med" len="med"/>
          </a:ln>
        </p:spPr>
      </p:sp>
      <p:sp>
        <p:nvSpPr>
          <p:cNvPr id="144392" name="直接连接符 144391"/>
          <p:cNvSpPr/>
          <p:nvPr/>
        </p:nvSpPr>
        <p:spPr>
          <a:xfrm flipV="1">
            <a:off x="4572000" y="4995863"/>
            <a:ext cx="0" cy="533400"/>
          </a:xfrm>
          <a:prstGeom prst="line">
            <a:avLst/>
          </a:prstGeom>
          <a:ln w="9525" cap="flat" cmpd="sng">
            <a:solidFill>
              <a:schemeClr val="bg1"/>
            </a:solidFill>
            <a:prstDash val="solid"/>
            <a:headEnd type="none" w="med" len="med"/>
            <a:tailEnd type="triangle" w="med" len="med"/>
          </a:ln>
        </p:spPr>
      </p:sp>
      <p:sp>
        <p:nvSpPr>
          <p:cNvPr id="144393" name="直接连接符 144392"/>
          <p:cNvSpPr/>
          <p:nvPr/>
        </p:nvSpPr>
        <p:spPr>
          <a:xfrm>
            <a:off x="3733800" y="4157663"/>
            <a:ext cx="533400" cy="0"/>
          </a:xfrm>
          <a:prstGeom prst="line">
            <a:avLst/>
          </a:prstGeom>
          <a:ln w="9525" cap="flat" cmpd="sng">
            <a:solidFill>
              <a:schemeClr val="bg1"/>
            </a:solidFill>
            <a:prstDash val="solid"/>
            <a:headEnd type="none" w="med" len="med"/>
            <a:tailEnd type="triangle" w="med" len="med"/>
          </a:ln>
        </p:spPr>
      </p:sp>
      <p:sp>
        <p:nvSpPr>
          <p:cNvPr id="144394" name="文本框 144393"/>
          <p:cNvSpPr txBox="1"/>
          <p:nvPr/>
        </p:nvSpPr>
        <p:spPr>
          <a:xfrm>
            <a:off x="5149850" y="3821113"/>
            <a:ext cx="1606550" cy="519112"/>
          </a:xfrm>
          <a:prstGeom prst="rect">
            <a:avLst/>
          </a:prstGeom>
          <a:noFill/>
          <a:ln w="9525">
            <a:noFill/>
          </a:ln>
        </p:spPr>
        <p:txBody>
          <a:bodyPr wrap="none" anchor="t">
            <a:spAutoFit/>
          </a:bodyPr>
          <a:p>
            <a:pPr>
              <a:lnSpc>
                <a:spcPct val="100000"/>
              </a:lnSpc>
              <a:spcBef>
                <a:spcPct val="0"/>
              </a:spcBef>
            </a:pPr>
            <a:r>
              <a:rPr lang="zh-CN" altLang="en-US" sz="2800" baseline="0" dirty="0">
                <a:latin typeface="Times New Roman" panose="02020603050405020304" pitchFamily="18" charset="0"/>
              </a:rPr>
              <a:t>外层玻璃</a:t>
            </a:r>
            <a:endParaRPr lang="zh-CN" altLang="en-US" sz="2800" baseline="0" dirty="0">
              <a:latin typeface="Times New Roman" panose="02020603050405020304" pitchFamily="18" charset="0"/>
            </a:endParaRPr>
          </a:p>
        </p:txBody>
      </p:sp>
      <p:sp>
        <p:nvSpPr>
          <p:cNvPr id="144395" name="文本框 144394"/>
          <p:cNvSpPr txBox="1"/>
          <p:nvPr/>
        </p:nvSpPr>
        <p:spPr>
          <a:xfrm>
            <a:off x="3733800" y="5410200"/>
            <a:ext cx="1606550" cy="519113"/>
          </a:xfrm>
          <a:prstGeom prst="rect">
            <a:avLst/>
          </a:prstGeom>
          <a:noFill/>
          <a:ln w="9525">
            <a:noFill/>
          </a:ln>
        </p:spPr>
        <p:txBody>
          <a:bodyPr wrap="none" anchor="t">
            <a:spAutoFit/>
          </a:bodyPr>
          <a:p>
            <a:pPr>
              <a:lnSpc>
                <a:spcPct val="100000"/>
              </a:lnSpc>
              <a:spcBef>
                <a:spcPct val="0"/>
              </a:spcBef>
            </a:pPr>
            <a:r>
              <a:rPr lang="zh-CN" altLang="en-US" sz="2800" baseline="0" dirty="0">
                <a:latin typeface="Times New Roman" panose="02020603050405020304" pitchFamily="18" charset="0"/>
              </a:rPr>
              <a:t>荧光涂层</a:t>
            </a:r>
            <a:endParaRPr lang="zh-CN" altLang="en-US" sz="2800" baseline="0" dirty="0">
              <a:latin typeface="Times New Roman" panose="02020603050405020304" pitchFamily="18" charset="0"/>
            </a:endParaRPr>
          </a:p>
        </p:txBody>
      </p:sp>
      <p:sp>
        <p:nvSpPr>
          <p:cNvPr id="144396" name="文本框 144395"/>
          <p:cNvSpPr txBox="1"/>
          <p:nvPr/>
        </p:nvSpPr>
        <p:spPr>
          <a:xfrm>
            <a:off x="2487613" y="3824288"/>
            <a:ext cx="1255712" cy="519112"/>
          </a:xfrm>
          <a:prstGeom prst="rect">
            <a:avLst/>
          </a:prstGeom>
          <a:noFill/>
          <a:ln w="9525">
            <a:noFill/>
          </a:ln>
        </p:spPr>
        <p:txBody>
          <a:bodyPr wrap="none" anchor="t">
            <a:spAutoFit/>
          </a:bodyPr>
          <a:p>
            <a:pPr>
              <a:lnSpc>
                <a:spcPct val="100000"/>
              </a:lnSpc>
              <a:spcBef>
                <a:spcPct val="0"/>
              </a:spcBef>
            </a:pPr>
            <a:r>
              <a:rPr lang="zh-CN" altLang="en-US" sz="2800" b="1" baseline="0" dirty="0">
                <a:latin typeface="Times New Roman" panose="02020603050405020304" pitchFamily="18" charset="0"/>
              </a:rPr>
              <a:t>影孔板</a:t>
            </a:r>
            <a:endParaRPr lang="zh-CN" altLang="en-US" sz="2800" b="1" baseline="0" dirty="0">
              <a:latin typeface="Times New Roman" panose="02020603050405020304" pitchFamily="18" charset="0"/>
            </a:endParaRPr>
          </a:p>
        </p:txBody>
      </p:sp>
      <p:pic>
        <p:nvPicPr>
          <p:cNvPr id="144397" name="图片 144396"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40291" name="文本占位符 140290"/>
          <p:cNvSpPr>
            <a:spLocks noGrp="1"/>
          </p:cNvSpPr>
          <p:nvPr>
            <p:ph type="body" idx="1"/>
          </p:nvPr>
        </p:nvSpPr>
        <p:spPr>
          <a:xfrm>
            <a:off x="685800" y="533400"/>
            <a:ext cx="7772400" cy="5334000"/>
          </a:xfrm>
        </p:spPr>
        <p:txBody>
          <a:bodyPr/>
          <a:p>
            <a:pPr lvl="1"/>
            <a:r>
              <a:rPr lang="zh-CN" altLang="en-US" b="1" dirty="0">
                <a:solidFill>
                  <a:srgbClr val="FFFF00"/>
                </a:solidFill>
              </a:rPr>
              <a:t>影孔板的类型</a:t>
            </a:r>
            <a:endParaRPr lang="zh-CN" altLang="en-US" b="1" dirty="0">
              <a:solidFill>
                <a:srgbClr val="FFFF00"/>
              </a:solidFill>
            </a:endParaRPr>
          </a:p>
          <a:p>
            <a:pPr lvl="2"/>
            <a:r>
              <a:rPr lang="zh-CN" altLang="en-US" sz="2800" b="1" dirty="0"/>
              <a:t>点状影孔板</a:t>
            </a:r>
            <a:endParaRPr lang="zh-CN" altLang="en-US" sz="2800" b="1" dirty="0"/>
          </a:p>
          <a:p>
            <a:pPr lvl="2">
              <a:buNone/>
            </a:pPr>
            <a:r>
              <a:rPr lang="zh-CN" altLang="en-US" sz="2800" b="1" dirty="0"/>
              <a:t>代表：大多数球面管</a:t>
            </a:r>
            <a:endParaRPr lang="zh-CN" altLang="en-US" sz="2800" b="1" dirty="0"/>
          </a:p>
          <a:p>
            <a:pPr lvl="2"/>
            <a:endParaRPr lang="zh-CN" altLang="en-US" sz="2800" b="1" dirty="0"/>
          </a:p>
          <a:p>
            <a:pPr lvl="2"/>
            <a:r>
              <a:rPr lang="zh-CN" altLang="en-US" sz="2800" b="1" dirty="0"/>
              <a:t>栅格式影孔板</a:t>
            </a:r>
            <a:endParaRPr lang="zh-CN" altLang="en-US" sz="2800" b="1" dirty="0"/>
          </a:p>
          <a:p>
            <a:pPr lvl="2">
              <a:buNone/>
            </a:pPr>
            <a:r>
              <a:rPr lang="zh-CN" altLang="en-US" sz="2800" b="1" dirty="0"/>
              <a:t>代表：</a:t>
            </a:r>
            <a:r>
              <a:rPr lang="en-US" altLang="zh-CN" sz="2800" b="1"/>
              <a:t>Sony</a:t>
            </a:r>
            <a:r>
              <a:rPr lang="zh-CN" altLang="en-US" sz="2800" b="1"/>
              <a:t>的</a:t>
            </a:r>
            <a:r>
              <a:rPr lang="en-US" altLang="zh-CN" sz="2800" b="1"/>
              <a:t>Trinitron</a:t>
            </a:r>
            <a:r>
              <a:rPr lang="zh-CN" altLang="en-US" sz="2800" b="1"/>
              <a:t>与</a:t>
            </a:r>
            <a:r>
              <a:rPr lang="en-US" altLang="zh-CN" sz="2800" b="1"/>
              <a:t>Mitsubishi</a:t>
            </a:r>
            <a:endParaRPr lang="en-US" altLang="zh-CN" sz="2800" b="1"/>
          </a:p>
          <a:p>
            <a:pPr lvl="2">
              <a:buNone/>
            </a:pPr>
            <a:r>
              <a:rPr lang="zh-CN" altLang="en-US" sz="2800" b="1"/>
              <a:t>的</a:t>
            </a:r>
            <a:r>
              <a:rPr lang="en-US" altLang="zh-CN" sz="2800" b="1" dirty="0" err="1"/>
              <a:t>Diamondtron</a:t>
            </a:r>
            <a:r>
              <a:rPr lang="zh-CN" altLang="en-US" sz="2800" b="1" dirty="0"/>
              <a:t>显像管</a:t>
            </a:r>
            <a:endParaRPr lang="zh-CN" altLang="en-US" sz="2800" b="1" dirty="0"/>
          </a:p>
          <a:p>
            <a:pPr lvl="2"/>
            <a:endParaRPr lang="zh-CN" altLang="en-US" sz="2800" b="1" dirty="0"/>
          </a:p>
          <a:p>
            <a:pPr lvl="2"/>
            <a:r>
              <a:rPr lang="zh-CN" altLang="en-US" sz="2800" b="1" dirty="0"/>
              <a:t>沟槽式影孔板</a:t>
            </a:r>
            <a:endParaRPr lang="zh-CN" altLang="en-US" sz="2800" b="1" dirty="0"/>
          </a:p>
          <a:p>
            <a:pPr lvl="2">
              <a:buNone/>
            </a:pPr>
            <a:r>
              <a:rPr lang="zh-CN" altLang="en-US" sz="2800" b="1" dirty="0"/>
              <a:t>代表：</a:t>
            </a:r>
            <a:r>
              <a:rPr lang="en-US" altLang="zh-CN" sz="2800" b="1"/>
              <a:t>LG</a:t>
            </a:r>
            <a:r>
              <a:rPr lang="zh-CN" altLang="en-US" sz="2800" b="1"/>
              <a:t>的</a:t>
            </a:r>
            <a:r>
              <a:rPr lang="en-US" altLang="zh-CN" sz="2800" b="1" dirty="0" err="1"/>
              <a:t>Flatron</a:t>
            </a:r>
            <a:r>
              <a:rPr lang="zh-CN" altLang="en-US" sz="2800" b="1" dirty="0"/>
              <a:t>显像管</a:t>
            </a:r>
            <a:endParaRPr lang="zh-CN" altLang="en-US" sz="2800" b="1" dirty="0"/>
          </a:p>
        </p:txBody>
      </p:sp>
      <p:grpSp>
        <p:nvGrpSpPr>
          <p:cNvPr id="140292" name="组合 140291"/>
          <p:cNvGrpSpPr/>
          <p:nvPr/>
        </p:nvGrpSpPr>
        <p:grpSpPr>
          <a:xfrm>
            <a:off x="7467600" y="1066800"/>
            <a:ext cx="1600200" cy="1524000"/>
            <a:chOff x="3264" y="1488"/>
            <a:chExt cx="1008" cy="960"/>
          </a:xfrm>
        </p:grpSpPr>
        <p:sp>
          <p:nvSpPr>
            <p:cNvPr id="140293" name="矩形 140292"/>
            <p:cNvSpPr/>
            <p:nvPr/>
          </p:nvSpPr>
          <p:spPr>
            <a:xfrm>
              <a:off x="3264" y="1488"/>
              <a:ext cx="1008" cy="960"/>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294" name="椭圆 140293"/>
            <p:cNvSpPr/>
            <p:nvPr/>
          </p:nvSpPr>
          <p:spPr>
            <a:xfrm>
              <a:off x="3264" y="153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295" name="椭圆 140294"/>
            <p:cNvSpPr/>
            <p:nvPr/>
          </p:nvSpPr>
          <p:spPr>
            <a:xfrm>
              <a:off x="3360" y="1632"/>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296" name="椭圆 140295"/>
            <p:cNvSpPr/>
            <p:nvPr/>
          </p:nvSpPr>
          <p:spPr>
            <a:xfrm>
              <a:off x="3456" y="1728"/>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297" name="椭圆 140296"/>
            <p:cNvSpPr/>
            <p:nvPr/>
          </p:nvSpPr>
          <p:spPr>
            <a:xfrm>
              <a:off x="3552" y="182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298" name="椭圆 140297"/>
            <p:cNvSpPr/>
            <p:nvPr/>
          </p:nvSpPr>
          <p:spPr>
            <a:xfrm>
              <a:off x="3648" y="1920"/>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299" name="椭圆 140298"/>
            <p:cNvSpPr/>
            <p:nvPr/>
          </p:nvSpPr>
          <p:spPr>
            <a:xfrm>
              <a:off x="3744" y="201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00" name="椭圆 140299"/>
            <p:cNvSpPr/>
            <p:nvPr/>
          </p:nvSpPr>
          <p:spPr>
            <a:xfrm>
              <a:off x="3408" y="153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01" name="椭圆 140300"/>
            <p:cNvSpPr/>
            <p:nvPr/>
          </p:nvSpPr>
          <p:spPr>
            <a:xfrm>
              <a:off x="3504" y="1632"/>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02" name="椭圆 140301"/>
            <p:cNvSpPr/>
            <p:nvPr/>
          </p:nvSpPr>
          <p:spPr>
            <a:xfrm>
              <a:off x="3600" y="1728"/>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03" name="椭圆 140302"/>
            <p:cNvSpPr/>
            <p:nvPr/>
          </p:nvSpPr>
          <p:spPr>
            <a:xfrm>
              <a:off x="3696" y="182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04" name="椭圆 140303"/>
            <p:cNvSpPr/>
            <p:nvPr/>
          </p:nvSpPr>
          <p:spPr>
            <a:xfrm>
              <a:off x="3792" y="1920"/>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05" name="椭圆 140304"/>
            <p:cNvSpPr/>
            <p:nvPr/>
          </p:nvSpPr>
          <p:spPr>
            <a:xfrm>
              <a:off x="3888" y="201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06" name="椭圆 140305"/>
            <p:cNvSpPr/>
            <p:nvPr/>
          </p:nvSpPr>
          <p:spPr>
            <a:xfrm>
              <a:off x="3552" y="153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07" name="椭圆 140306"/>
            <p:cNvSpPr/>
            <p:nvPr/>
          </p:nvSpPr>
          <p:spPr>
            <a:xfrm>
              <a:off x="3648" y="1632"/>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08" name="椭圆 140307"/>
            <p:cNvSpPr/>
            <p:nvPr/>
          </p:nvSpPr>
          <p:spPr>
            <a:xfrm>
              <a:off x="3744" y="1728"/>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09" name="椭圆 140308"/>
            <p:cNvSpPr/>
            <p:nvPr/>
          </p:nvSpPr>
          <p:spPr>
            <a:xfrm>
              <a:off x="3840" y="182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10" name="椭圆 140309"/>
            <p:cNvSpPr/>
            <p:nvPr/>
          </p:nvSpPr>
          <p:spPr>
            <a:xfrm>
              <a:off x="3936" y="1920"/>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11" name="椭圆 140310"/>
            <p:cNvSpPr/>
            <p:nvPr/>
          </p:nvSpPr>
          <p:spPr>
            <a:xfrm>
              <a:off x="3696" y="153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12" name="椭圆 140311"/>
            <p:cNvSpPr/>
            <p:nvPr/>
          </p:nvSpPr>
          <p:spPr>
            <a:xfrm>
              <a:off x="3792" y="1632"/>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13" name="椭圆 140312"/>
            <p:cNvSpPr/>
            <p:nvPr/>
          </p:nvSpPr>
          <p:spPr>
            <a:xfrm>
              <a:off x="3888" y="1728"/>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14" name="椭圆 140313"/>
            <p:cNvSpPr/>
            <p:nvPr/>
          </p:nvSpPr>
          <p:spPr>
            <a:xfrm>
              <a:off x="3984" y="182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15" name="椭圆 140314"/>
            <p:cNvSpPr/>
            <p:nvPr/>
          </p:nvSpPr>
          <p:spPr>
            <a:xfrm>
              <a:off x="3840" y="153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16" name="椭圆 140315"/>
            <p:cNvSpPr/>
            <p:nvPr/>
          </p:nvSpPr>
          <p:spPr>
            <a:xfrm>
              <a:off x="3936" y="1632"/>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17" name="椭圆 140316"/>
            <p:cNvSpPr/>
            <p:nvPr/>
          </p:nvSpPr>
          <p:spPr>
            <a:xfrm>
              <a:off x="4032" y="1728"/>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18" name="椭圆 140317"/>
            <p:cNvSpPr/>
            <p:nvPr/>
          </p:nvSpPr>
          <p:spPr>
            <a:xfrm>
              <a:off x="3984" y="153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19" name="椭圆 140318"/>
            <p:cNvSpPr/>
            <p:nvPr/>
          </p:nvSpPr>
          <p:spPr>
            <a:xfrm>
              <a:off x="4080" y="1632"/>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20" name="椭圆 140319"/>
            <p:cNvSpPr/>
            <p:nvPr/>
          </p:nvSpPr>
          <p:spPr>
            <a:xfrm>
              <a:off x="4128" y="153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21" name="椭圆 140320"/>
            <p:cNvSpPr/>
            <p:nvPr/>
          </p:nvSpPr>
          <p:spPr>
            <a:xfrm>
              <a:off x="3312" y="1728"/>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22" name="椭圆 140321"/>
            <p:cNvSpPr/>
            <p:nvPr/>
          </p:nvSpPr>
          <p:spPr>
            <a:xfrm>
              <a:off x="3408" y="182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23" name="椭圆 140322"/>
            <p:cNvSpPr/>
            <p:nvPr/>
          </p:nvSpPr>
          <p:spPr>
            <a:xfrm>
              <a:off x="3504" y="1920"/>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24" name="椭圆 140323"/>
            <p:cNvSpPr/>
            <p:nvPr/>
          </p:nvSpPr>
          <p:spPr>
            <a:xfrm>
              <a:off x="3600" y="201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25" name="椭圆 140324"/>
            <p:cNvSpPr/>
            <p:nvPr/>
          </p:nvSpPr>
          <p:spPr>
            <a:xfrm>
              <a:off x="4128" y="182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26" name="椭圆 140325"/>
            <p:cNvSpPr/>
            <p:nvPr/>
          </p:nvSpPr>
          <p:spPr>
            <a:xfrm>
              <a:off x="3696" y="2112"/>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27" name="椭圆 140326"/>
            <p:cNvSpPr/>
            <p:nvPr/>
          </p:nvSpPr>
          <p:spPr>
            <a:xfrm>
              <a:off x="3792" y="2208"/>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28" name="椭圆 140327"/>
            <p:cNvSpPr/>
            <p:nvPr/>
          </p:nvSpPr>
          <p:spPr>
            <a:xfrm>
              <a:off x="3888" y="230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29" name="椭圆 140328"/>
            <p:cNvSpPr/>
            <p:nvPr/>
          </p:nvSpPr>
          <p:spPr>
            <a:xfrm>
              <a:off x="3840" y="2112"/>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30" name="椭圆 140329"/>
            <p:cNvSpPr/>
            <p:nvPr/>
          </p:nvSpPr>
          <p:spPr>
            <a:xfrm>
              <a:off x="3936" y="2208"/>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31" name="椭圆 140330"/>
            <p:cNvSpPr/>
            <p:nvPr/>
          </p:nvSpPr>
          <p:spPr>
            <a:xfrm>
              <a:off x="4032" y="230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32" name="椭圆 140331"/>
            <p:cNvSpPr/>
            <p:nvPr/>
          </p:nvSpPr>
          <p:spPr>
            <a:xfrm>
              <a:off x="3264" y="182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33" name="椭圆 140332"/>
            <p:cNvSpPr/>
            <p:nvPr/>
          </p:nvSpPr>
          <p:spPr>
            <a:xfrm>
              <a:off x="3360" y="1920"/>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34" name="椭圆 140333"/>
            <p:cNvSpPr/>
            <p:nvPr/>
          </p:nvSpPr>
          <p:spPr>
            <a:xfrm>
              <a:off x="3456" y="201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35" name="椭圆 140334"/>
            <p:cNvSpPr/>
            <p:nvPr/>
          </p:nvSpPr>
          <p:spPr>
            <a:xfrm>
              <a:off x="3552" y="2112"/>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36" name="椭圆 140335"/>
            <p:cNvSpPr/>
            <p:nvPr/>
          </p:nvSpPr>
          <p:spPr>
            <a:xfrm>
              <a:off x="3648" y="2208"/>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37" name="椭圆 140336"/>
            <p:cNvSpPr/>
            <p:nvPr/>
          </p:nvSpPr>
          <p:spPr>
            <a:xfrm>
              <a:off x="3744" y="230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38" name="椭圆 140337"/>
            <p:cNvSpPr/>
            <p:nvPr/>
          </p:nvSpPr>
          <p:spPr>
            <a:xfrm>
              <a:off x="3312" y="201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39" name="椭圆 140338"/>
            <p:cNvSpPr/>
            <p:nvPr/>
          </p:nvSpPr>
          <p:spPr>
            <a:xfrm>
              <a:off x="3408" y="2112"/>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40" name="椭圆 140339"/>
            <p:cNvSpPr/>
            <p:nvPr/>
          </p:nvSpPr>
          <p:spPr>
            <a:xfrm>
              <a:off x="3504" y="2208"/>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41" name="椭圆 140340"/>
            <p:cNvSpPr/>
            <p:nvPr/>
          </p:nvSpPr>
          <p:spPr>
            <a:xfrm>
              <a:off x="3600" y="230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42" name="椭圆 140341"/>
            <p:cNvSpPr/>
            <p:nvPr/>
          </p:nvSpPr>
          <p:spPr>
            <a:xfrm>
              <a:off x="3264" y="2112"/>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43" name="椭圆 140342"/>
            <p:cNvSpPr/>
            <p:nvPr/>
          </p:nvSpPr>
          <p:spPr>
            <a:xfrm>
              <a:off x="3360" y="2208"/>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44" name="椭圆 140343"/>
            <p:cNvSpPr/>
            <p:nvPr/>
          </p:nvSpPr>
          <p:spPr>
            <a:xfrm>
              <a:off x="3456" y="230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45" name="椭圆 140344"/>
            <p:cNvSpPr/>
            <p:nvPr/>
          </p:nvSpPr>
          <p:spPr>
            <a:xfrm>
              <a:off x="3312" y="230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46" name="椭圆 140345"/>
            <p:cNvSpPr/>
            <p:nvPr/>
          </p:nvSpPr>
          <p:spPr>
            <a:xfrm>
              <a:off x="4080" y="1920"/>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47" name="椭圆 140346"/>
            <p:cNvSpPr/>
            <p:nvPr/>
          </p:nvSpPr>
          <p:spPr>
            <a:xfrm>
              <a:off x="4176" y="201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48" name="椭圆 140347"/>
            <p:cNvSpPr/>
            <p:nvPr/>
          </p:nvSpPr>
          <p:spPr>
            <a:xfrm>
              <a:off x="3984" y="2112"/>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49" name="椭圆 140348"/>
            <p:cNvSpPr/>
            <p:nvPr/>
          </p:nvSpPr>
          <p:spPr>
            <a:xfrm>
              <a:off x="4032" y="2016"/>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50" name="椭圆 140349"/>
            <p:cNvSpPr/>
            <p:nvPr/>
          </p:nvSpPr>
          <p:spPr>
            <a:xfrm>
              <a:off x="4080" y="2208"/>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51" name="椭圆 140350"/>
            <p:cNvSpPr/>
            <p:nvPr/>
          </p:nvSpPr>
          <p:spPr>
            <a:xfrm>
              <a:off x="4128" y="2112"/>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40352" name="椭圆 140351"/>
            <p:cNvSpPr/>
            <p:nvPr/>
          </p:nvSpPr>
          <p:spPr>
            <a:xfrm>
              <a:off x="4176" y="2304"/>
              <a:ext cx="96" cy="96"/>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grpSp>
      <p:grpSp>
        <p:nvGrpSpPr>
          <p:cNvPr id="140353" name="组合 140352"/>
          <p:cNvGrpSpPr/>
          <p:nvPr/>
        </p:nvGrpSpPr>
        <p:grpSpPr>
          <a:xfrm>
            <a:off x="7467600" y="2743200"/>
            <a:ext cx="1524000" cy="1447800"/>
            <a:chOff x="2640" y="1824"/>
            <a:chExt cx="960" cy="912"/>
          </a:xfrm>
        </p:grpSpPr>
        <p:sp>
          <p:nvSpPr>
            <p:cNvPr id="140354" name="矩形 140353"/>
            <p:cNvSpPr/>
            <p:nvPr/>
          </p:nvSpPr>
          <p:spPr>
            <a:xfrm>
              <a:off x="2640" y="1824"/>
              <a:ext cx="960" cy="912"/>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40355" name="直接连接符 140354"/>
            <p:cNvSpPr/>
            <p:nvPr/>
          </p:nvSpPr>
          <p:spPr>
            <a:xfrm>
              <a:off x="2736" y="1824"/>
              <a:ext cx="0" cy="912"/>
            </a:xfrm>
            <a:prstGeom prst="line">
              <a:avLst/>
            </a:prstGeom>
            <a:ln w="9525" cap="flat" cmpd="sng">
              <a:solidFill>
                <a:schemeClr val="tx1"/>
              </a:solidFill>
              <a:prstDash val="solid"/>
              <a:headEnd type="none" w="med" len="med"/>
              <a:tailEnd type="none" w="med" len="med"/>
            </a:ln>
          </p:spPr>
        </p:sp>
        <p:sp>
          <p:nvSpPr>
            <p:cNvPr id="140356" name="直接连接符 140355"/>
            <p:cNvSpPr/>
            <p:nvPr/>
          </p:nvSpPr>
          <p:spPr>
            <a:xfrm>
              <a:off x="2832" y="1824"/>
              <a:ext cx="0" cy="912"/>
            </a:xfrm>
            <a:prstGeom prst="line">
              <a:avLst/>
            </a:prstGeom>
            <a:ln w="9525" cap="flat" cmpd="sng">
              <a:solidFill>
                <a:schemeClr val="tx1"/>
              </a:solidFill>
              <a:prstDash val="solid"/>
              <a:headEnd type="none" w="med" len="med"/>
              <a:tailEnd type="none" w="med" len="med"/>
            </a:ln>
          </p:spPr>
        </p:sp>
        <p:sp>
          <p:nvSpPr>
            <p:cNvPr id="140357" name="直接连接符 140356"/>
            <p:cNvSpPr/>
            <p:nvPr/>
          </p:nvSpPr>
          <p:spPr>
            <a:xfrm>
              <a:off x="2928" y="1824"/>
              <a:ext cx="0" cy="912"/>
            </a:xfrm>
            <a:prstGeom prst="line">
              <a:avLst/>
            </a:prstGeom>
            <a:ln w="9525" cap="flat" cmpd="sng">
              <a:solidFill>
                <a:schemeClr val="tx1"/>
              </a:solidFill>
              <a:prstDash val="solid"/>
              <a:headEnd type="none" w="med" len="med"/>
              <a:tailEnd type="none" w="med" len="med"/>
            </a:ln>
          </p:spPr>
        </p:sp>
        <p:sp>
          <p:nvSpPr>
            <p:cNvPr id="140358" name="直接连接符 140357"/>
            <p:cNvSpPr/>
            <p:nvPr/>
          </p:nvSpPr>
          <p:spPr>
            <a:xfrm>
              <a:off x="3024" y="1824"/>
              <a:ext cx="0" cy="912"/>
            </a:xfrm>
            <a:prstGeom prst="line">
              <a:avLst/>
            </a:prstGeom>
            <a:ln w="9525" cap="flat" cmpd="sng">
              <a:solidFill>
                <a:schemeClr val="tx1"/>
              </a:solidFill>
              <a:prstDash val="solid"/>
              <a:headEnd type="none" w="med" len="med"/>
              <a:tailEnd type="none" w="med" len="med"/>
            </a:ln>
          </p:spPr>
        </p:sp>
        <p:sp>
          <p:nvSpPr>
            <p:cNvPr id="140359" name="直接连接符 140358"/>
            <p:cNvSpPr/>
            <p:nvPr/>
          </p:nvSpPr>
          <p:spPr>
            <a:xfrm>
              <a:off x="3120" y="1824"/>
              <a:ext cx="0" cy="912"/>
            </a:xfrm>
            <a:prstGeom prst="line">
              <a:avLst/>
            </a:prstGeom>
            <a:ln w="9525" cap="flat" cmpd="sng">
              <a:solidFill>
                <a:schemeClr val="tx1"/>
              </a:solidFill>
              <a:prstDash val="solid"/>
              <a:headEnd type="none" w="med" len="med"/>
              <a:tailEnd type="none" w="med" len="med"/>
            </a:ln>
          </p:spPr>
        </p:sp>
        <p:sp>
          <p:nvSpPr>
            <p:cNvPr id="140360" name="直接连接符 140359"/>
            <p:cNvSpPr/>
            <p:nvPr/>
          </p:nvSpPr>
          <p:spPr>
            <a:xfrm>
              <a:off x="3216" y="1824"/>
              <a:ext cx="0" cy="912"/>
            </a:xfrm>
            <a:prstGeom prst="line">
              <a:avLst/>
            </a:prstGeom>
            <a:ln w="9525" cap="flat" cmpd="sng">
              <a:solidFill>
                <a:schemeClr val="tx1"/>
              </a:solidFill>
              <a:prstDash val="solid"/>
              <a:headEnd type="none" w="med" len="med"/>
              <a:tailEnd type="none" w="med" len="med"/>
            </a:ln>
          </p:spPr>
        </p:sp>
        <p:sp>
          <p:nvSpPr>
            <p:cNvPr id="140361" name="直接连接符 140360"/>
            <p:cNvSpPr/>
            <p:nvPr/>
          </p:nvSpPr>
          <p:spPr>
            <a:xfrm>
              <a:off x="3312" y="1824"/>
              <a:ext cx="0" cy="912"/>
            </a:xfrm>
            <a:prstGeom prst="line">
              <a:avLst/>
            </a:prstGeom>
            <a:ln w="9525" cap="flat" cmpd="sng">
              <a:solidFill>
                <a:schemeClr val="tx1"/>
              </a:solidFill>
              <a:prstDash val="solid"/>
              <a:headEnd type="none" w="med" len="med"/>
              <a:tailEnd type="none" w="med" len="med"/>
            </a:ln>
          </p:spPr>
        </p:sp>
        <p:sp>
          <p:nvSpPr>
            <p:cNvPr id="140362" name="直接连接符 140361"/>
            <p:cNvSpPr/>
            <p:nvPr/>
          </p:nvSpPr>
          <p:spPr>
            <a:xfrm>
              <a:off x="3408" y="1824"/>
              <a:ext cx="0" cy="912"/>
            </a:xfrm>
            <a:prstGeom prst="line">
              <a:avLst/>
            </a:prstGeom>
            <a:ln w="9525" cap="flat" cmpd="sng">
              <a:solidFill>
                <a:schemeClr val="tx1"/>
              </a:solidFill>
              <a:prstDash val="solid"/>
              <a:headEnd type="none" w="med" len="med"/>
              <a:tailEnd type="none" w="med" len="med"/>
            </a:ln>
          </p:spPr>
        </p:sp>
        <p:sp>
          <p:nvSpPr>
            <p:cNvPr id="140363" name="直接连接符 140362"/>
            <p:cNvSpPr/>
            <p:nvPr/>
          </p:nvSpPr>
          <p:spPr>
            <a:xfrm>
              <a:off x="3504" y="1824"/>
              <a:ext cx="0" cy="912"/>
            </a:xfrm>
            <a:prstGeom prst="line">
              <a:avLst/>
            </a:prstGeom>
            <a:ln w="9525" cap="flat" cmpd="sng">
              <a:solidFill>
                <a:schemeClr val="tx1"/>
              </a:solidFill>
              <a:prstDash val="solid"/>
              <a:headEnd type="none" w="med" len="med"/>
              <a:tailEnd type="none" w="med" len="med"/>
            </a:ln>
          </p:spPr>
        </p:sp>
      </p:grpSp>
      <p:grpSp>
        <p:nvGrpSpPr>
          <p:cNvPr id="140364" name="组合 140363"/>
          <p:cNvGrpSpPr/>
          <p:nvPr/>
        </p:nvGrpSpPr>
        <p:grpSpPr>
          <a:xfrm>
            <a:off x="7467600" y="4419600"/>
            <a:ext cx="1600200" cy="1676400"/>
            <a:chOff x="2496" y="2736"/>
            <a:chExt cx="1008" cy="1056"/>
          </a:xfrm>
        </p:grpSpPr>
        <p:sp>
          <p:nvSpPr>
            <p:cNvPr id="140365" name="矩形 140364"/>
            <p:cNvSpPr/>
            <p:nvPr/>
          </p:nvSpPr>
          <p:spPr>
            <a:xfrm>
              <a:off x="2496" y="2736"/>
              <a:ext cx="1008" cy="1056"/>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40366" name="矩形 140365"/>
            <p:cNvSpPr/>
            <p:nvPr/>
          </p:nvSpPr>
          <p:spPr>
            <a:xfrm>
              <a:off x="2544" y="2784"/>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67" name="矩形 140366"/>
            <p:cNvSpPr/>
            <p:nvPr/>
          </p:nvSpPr>
          <p:spPr>
            <a:xfrm>
              <a:off x="2640" y="2784"/>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68" name="矩形 140367"/>
            <p:cNvSpPr/>
            <p:nvPr/>
          </p:nvSpPr>
          <p:spPr>
            <a:xfrm>
              <a:off x="2736" y="2784"/>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69" name="矩形 140368"/>
            <p:cNvSpPr/>
            <p:nvPr/>
          </p:nvSpPr>
          <p:spPr>
            <a:xfrm>
              <a:off x="2832" y="2784"/>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70" name="矩形 140369"/>
            <p:cNvSpPr/>
            <p:nvPr/>
          </p:nvSpPr>
          <p:spPr>
            <a:xfrm>
              <a:off x="2928" y="2784"/>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71" name="矩形 140370"/>
            <p:cNvSpPr/>
            <p:nvPr/>
          </p:nvSpPr>
          <p:spPr>
            <a:xfrm>
              <a:off x="3024" y="2784"/>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72" name="矩形 140371"/>
            <p:cNvSpPr/>
            <p:nvPr/>
          </p:nvSpPr>
          <p:spPr>
            <a:xfrm>
              <a:off x="3120" y="2784"/>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73" name="矩形 140372"/>
            <p:cNvSpPr/>
            <p:nvPr/>
          </p:nvSpPr>
          <p:spPr>
            <a:xfrm>
              <a:off x="3216" y="2784"/>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74" name="矩形 140373"/>
            <p:cNvSpPr/>
            <p:nvPr/>
          </p:nvSpPr>
          <p:spPr>
            <a:xfrm>
              <a:off x="3312" y="2784"/>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75" name="矩形 140374"/>
            <p:cNvSpPr/>
            <p:nvPr/>
          </p:nvSpPr>
          <p:spPr>
            <a:xfrm>
              <a:off x="3408" y="2784"/>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76" name="矩形 140375"/>
            <p:cNvSpPr/>
            <p:nvPr/>
          </p:nvSpPr>
          <p:spPr>
            <a:xfrm>
              <a:off x="2544" y="3120"/>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77" name="矩形 140376"/>
            <p:cNvSpPr/>
            <p:nvPr/>
          </p:nvSpPr>
          <p:spPr>
            <a:xfrm>
              <a:off x="2640" y="3120"/>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78" name="矩形 140377"/>
            <p:cNvSpPr/>
            <p:nvPr/>
          </p:nvSpPr>
          <p:spPr>
            <a:xfrm>
              <a:off x="2736" y="3120"/>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79" name="矩形 140378"/>
            <p:cNvSpPr/>
            <p:nvPr/>
          </p:nvSpPr>
          <p:spPr>
            <a:xfrm>
              <a:off x="2832" y="3120"/>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80" name="矩形 140379"/>
            <p:cNvSpPr/>
            <p:nvPr/>
          </p:nvSpPr>
          <p:spPr>
            <a:xfrm>
              <a:off x="2928" y="3120"/>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81" name="矩形 140380"/>
            <p:cNvSpPr/>
            <p:nvPr/>
          </p:nvSpPr>
          <p:spPr>
            <a:xfrm>
              <a:off x="3024" y="3120"/>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82" name="矩形 140381"/>
            <p:cNvSpPr/>
            <p:nvPr/>
          </p:nvSpPr>
          <p:spPr>
            <a:xfrm>
              <a:off x="3120" y="3120"/>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83" name="矩形 140382"/>
            <p:cNvSpPr/>
            <p:nvPr/>
          </p:nvSpPr>
          <p:spPr>
            <a:xfrm>
              <a:off x="3216" y="3120"/>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84" name="矩形 140383"/>
            <p:cNvSpPr/>
            <p:nvPr/>
          </p:nvSpPr>
          <p:spPr>
            <a:xfrm>
              <a:off x="3312" y="3120"/>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85" name="矩形 140384"/>
            <p:cNvSpPr/>
            <p:nvPr/>
          </p:nvSpPr>
          <p:spPr>
            <a:xfrm>
              <a:off x="3408" y="3120"/>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86" name="矩形 140385"/>
            <p:cNvSpPr/>
            <p:nvPr/>
          </p:nvSpPr>
          <p:spPr>
            <a:xfrm>
              <a:off x="2544" y="3456"/>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87" name="矩形 140386"/>
            <p:cNvSpPr/>
            <p:nvPr/>
          </p:nvSpPr>
          <p:spPr>
            <a:xfrm>
              <a:off x="2640" y="3456"/>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88" name="矩形 140387"/>
            <p:cNvSpPr/>
            <p:nvPr/>
          </p:nvSpPr>
          <p:spPr>
            <a:xfrm>
              <a:off x="2736" y="3456"/>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89" name="矩形 140388"/>
            <p:cNvSpPr/>
            <p:nvPr/>
          </p:nvSpPr>
          <p:spPr>
            <a:xfrm>
              <a:off x="2832" y="3456"/>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90" name="矩形 140389"/>
            <p:cNvSpPr/>
            <p:nvPr/>
          </p:nvSpPr>
          <p:spPr>
            <a:xfrm>
              <a:off x="2928" y="3456"/>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91" name="矩形 140390"/>
            <p:cNvSpPr/>
            <p:nvPr/>
          </p:nvSpPr>
          <p:spPr>
            <a:xfrm>
              <a:off x="3024" y="3456"/>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92" name="矩形 140391"/>
            <p:cNvSpPr/>
            <p:nvPr/>
          </p:nvSpPr>
          <p:spPr>
            <a:xfrm>
              <a:off x="3120" y="3456"/>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93" name="矩形 140392"/>
            <p:cNvSpPr/>
            <p:nvPr/>
          </p:nvSpPr>
          <p:spPr>
            <a:xfrm>
              <a:off x="3216" y="3456"/>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94" name="矩形 140393"/>
            <p:cNvSpPr/>
            <p:nvPr/>
          </p:nvSpPr>
          <p:spPr>
            <a:xfrm>
              <a:off x="3312" y="3456"/>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sp>
          <p:nvSpPr>
            <p:cNvPr id="140395" name="矩形 140394"/>
            <p:cNvSpPr/>
            <p:nvPr/>
          </p:nvSpPr>
          <p:spPr>
            <a:xfrm>
              <a:off x="3408" y="3456"/>
              <a:ext cx="48" cy="288"/>
            </a:xfrm>
            <a:prstGeom prst="rect">
              <a:avLst/>
            </a:prstGeom>
            <a:solidFill>
              <a:schemeClr val="bg2"/>
            </a:solidFill>
            <a:ln w="9525" cap="flat" cmpd="sng">
              <a:solidFill>
                <a:schemeClr val="tx1"/>
              </a:solidFill>
              <a:prstDash val="solid"/>
              <a:miter/>
              <a:headEnd type="none" w="med" len="med"/>
              <a:tailEnd type="none" w="med" len="med"/>
            </a:ln>
          </p:spPr>
          <p:txBody>
            <a:bodyPr/>
            <a:p>
              <a:endParaRPr lang="zh-CN" altLang="en-US"/>
            </a:p>
          </p:txBody>
        </p:sp>
      </p:grpSp>
      <p:pic>
        <p:nvPicPr>
          <p:cNvPr id="140397" name="图片 140396" descr="ht"/>
          <p:cNvPicPr>
            <a:picLocks noChangeAspect="1"/>
          </p:cNvPicPr>
          <p:nvPr/>
        </p:nvPicPr>
        <p:blipFill>
          <a:blip r:embed="rId1"/>
          <a:stretch>
            <a:fillRect/>
          </a:stretch>
        </p:blipFill>
        <p:spPr>
          <a:xfrm>
            <a:off x="0" y="0"/>
            <a:ext cx="1133475" cy="1143000"/>
          </a:xfrm>
          <a:prstGeom prst="rect">
            <a:avLst/>
          </a:prstGeom>
          <a:noFill/>
          <a:ln w="9525">
            <a:noFill/>
          </a:ln>
        </p:spPr>
      </p:pic>
      <p:sp>
        <p:nvSpPr>
          <p:cNvPr id="140398" name="矩形 140397"/>
          <p:cNvSpPr/>
          <p:nvPr/>
        </p:nvSpPr>
        <p:spPr>
          <a:xfrm>
            <a:off x="7620000" y="2743200"/>
            <a:ext cx="152400" cy="1447800"/>
          </a:xfrm>
          <a:prstGeom prst="rect">
            <a:avLst/>
          </a:prstGeom>
          <a:solidFill>
            <a:srgbClr val="808080"/>
          </a:solidFill>
          <a:ln w="9525">
            <a:noFill/>
          </a:ln>
        </p:spPr>
        <p:txBody>
          <a:bodyPr/>
          <a:p>
            <a:endParaRPr lang="zh-CN" altLang="en-US"/>
          </a:p>
        </p:txBody>
      </p:sp>
      <p:sp>
        <p:nvSpPr>
          <p:cNvPr id="140399" name="矩形 140398"/>
          <p:cNvSpPr/>
          <p:nvPr/>
        </p:nvSpPr>
        <p:spPr>
          <a:xfrm>
            <a:off x="7924800" y="2743200"/>
            <a:ext cx="152400" cy="1447800"/>
          </a:xfrm>
          <a:prstGeom prst="rect">
            <a:avLst/>
          </a:prstGeom>
          <a:solidFill>
            <a:srgbClr val="808080"/>
          </a:solidFill>
          <a:ln w="9525">
            <a:noFill/>
          </a:ln>
        </p:spPr>
        <p:txBody>
          <a:bodyPr/>
          <a:p>
            <a:endParaRPr lang="zh-CN" altLang="en-US"/>
          </a:p>
        </p:txBody>
      </p:sp>
      <p:sp>
        <p:nvSpPr>
          <p:cNvPr id="140400" name="矩形 140399"/>
          <p:cNvSpPr/>
          <p:nvPr/>
        </p:nvSpPr>
        <p:spPr>
          <a:xfrm>
            <a:off x="8229600" y="2743200"/>
            <a:ext cx="152400" cy="1447800"/>
          </a:xfrm>
          <a:prstGeom prst="rect">
            <a:avLst/>
          </a:prstGeom>
          <a:solidFill>
            <a:schemeClr val="bg2"/>
          </a:solidFill>
          <a:ln w="9525">
            <a:noFill/>
          </a:ln>
        </p:spPr>
        <p:txBody>
          <a:bodyPr/>
          <a:p>
            <a:endParaRPr lang="zh-CN" altLang="en-US"/>
          </a:p>
        </p:txBody>
      </p:sp>
      <p:sp>
        <p:nvSpPr>
          <p:cNvPr id="140401" name="矩形 140400"/>
          <p:cNvSpPr/>
          <p:nvPr/>
        </p:nvSpPr>
        <p:spPr>
          <a:xfrm>
            <a:off x="8534400" y="2743200"/>
            <a:ext cx="152400" cy="1447800"/>
          </a:xfrm>
          <a:prstGeom prst="rect">
            <a:avLst/>
          </a:prstGeom>
          <a:solidFill>
            <a:schemeClr val="bg2"/>
          </a:solidFill>
          <a:ln w="9525">
            <a:noFill/>
          </a:ln>
        </p:spPr>
        <p:txBody>
          <a:bodyPr/>
          <a:p>
            <a:endParaRPr lang="zh-CN" altLang="en-US"/>
          </a:p>
        </p:txBody>
      </p:sp>
      <p:sp>
        <p:nvSpPr>
          <p:cNvPr id="140403" name="矩形 140402"/>
          <p:cNvSpPr/>
          <p:nvPr/>
        </p:nvSpPr>
        <p:spPr>
          <a:xfrm>
            <a:off x="8851900" y="2743200"/>
            <a:ext cx="152400" cy="1447800"/>
          </a:xfrm>
          <a:prstGeom prst="rect">
            <a:avLst/>
          </a:prstGeom>
          <a:solidFill>
            <a:srgbClr val="808080"/>
          </a:solidFill>
          <a:ln w="9525">
            <a:noFill/>
          </a:ln>
        </p:spPr>
        <p:txBody>
          <a:bodyPr/>
          <a:p>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41314" name="标题 141313"/>
          <p:cNvSpPr>
            <a:spLocks noGrp="1"/>
          </p:cNvSpPr>
          <p:nvPr>
            <p:ph type="title"/>
          </p:nvPr>
        </p:nvSpPr>
        <p:spPr>
          <a:xfrm>
            <a:off x="685800" y="152400"/>
            <a:ext cx="7772400" cy="609600"/>
          </a:xfrm>
        </p:spPr>
        <p:txBody>
          <a:bodyPr anchor="ctr"/>
          <a:p>
            <a:r>
              <a:rPr lang="zh-CN" altLang="en-US" sz="3600" dirty="0"/>
              <a:t> 彩色阴极射线管-</a:t>
            </a:r>
            <a:r>
              <a:rPr lang="zh-CN" altLang="en-US" sz="2800" dirty="0"/>
              <a:t>影孔板法</a:t>
            </a:r>
            <a:endParaRPr lang="zh-CN" altLang="en-US" sz="2800" dirty="0"/>
          </a:p>
        </p:txBody>
      </p:sp>
      <p:sp>
        <p:nvSpPr>
          <p:cNvPr id="141315" name="文本占位符 141314"/>
          <p:cNvSpPr>
            <a:spLocks noGrp="1"/>
          </p:cNvSpPr>
          <p:nvPr>
            <p:ph type="body" idx="1"/>
          </p:nvPr>
        </p:nvSpPr>
        <p:spPr>
          <a:xfrm>
            <a:off x="685800" y="1066800"/>
            <a:ext cx="7772400" cy="5257800"/>
          </a:xfrm>
        </p:spPr>
        <p:txBody>
          <a:bodyPr/>
          <a:p>
            <a:pPr lvl="1"/>
            <a:r>
              <a:rPr lang="zh-CN" altLang="en-US" sz="2400" b="1" dirty="0">
                <a:solidFill>
                  <a:srgbClr val="FFFF00"/>
                </a:solidFill>
              </a:rPr>
              <a:t>点状影孔板工作原理</a:t>
            </a:r>
            <a:endParaRPr lang="zh-CN" altLang="en-US" sz="2400" b="1" dirty="0">
              <a:solidFill>
                <a:srgbClr val="FFFF00"/>
              </a:solidFill>
            </a:endParaRPr>
          </a:p>
          <a:p>
            <a:pPr lvl="2"/>
            <a:r>
              <a:rPr lang="zh-CN" altLang="en-US" b="1" dirty="0"/>
              <a:t>红、绿、兰三基色</a:t>
            </a:r>
            <a:endParaRPr lang="zh-CN" altLang="en-US" b="1" dirty="0"/>
          </a:p>
          <a:p>
            <a:pPr lvl="2"/>
            <a:r>
              <a:rPr lang="zh-CN" altLang="en-US" b="1" dirty="0"/>
              <a:t>三色荧光点（很小并充分靠近--〉像素）</a:t>
            </a:r>
            <a:endParaRPr lang="zh-CN" altLang="en-US" b="1" dirty="0"/>
          </a:p>
          <a:p>
            <a:pPr lvl="2"/>
            <a:r>
              <a:rPr lang="zh-CN" altLang="en-US" b="1" dirty="0"/>
              <a:t>三支电子枪</a:t>
            </a:r>
            <a:endParaRPr lang="zh-CN" altLang="en-US" b="1" dirty="0"/>
          </a:p>
        </p:txBody>
      </p:sp>
      <p:pic>
        <p:nvPicPr>
          <p:cNvPr id="141316" name="图片 141315" descr="1p13"/>
          <p:cNvPicPr>
            <a:picLocks noChangeAspect="1"/>
          </p:cNvPicPr>
          <p:nvPr/>
        </p:nvPicPr>
        <p:blipFill>
          <a:blip r:embed="rId1"/>
          <a:stretch>
            <a:fillRect/>
          </a:stretch>
        </p:blipFill>
        <p:spPr>
          <a:xfrm>
            <a:off x="609600" y="3048000"/>
            <a:ext cx="4667250" cy="3105150"/>
          </a:xfrm>
          <a:prstGeom prst="rect">
            <a:avLst/>
          </a:prstGeom>
          <a:noFill/>
          <a:ln w="9525">
            <a:noFill/>
          </a:ln>
        </p:spPr>
      </p:pic>
      <p:pic>
        <p:nvPicPr>
          <p:cNvPr id="141317" name="图片 141316" descr="1p14"/>
          <p:cNvPicPr>
            <a:picLocks noChangeAspect="1"/>
          </p:cNvPicPr>
          <p:nvPr/>
        </p:nvPicPr>
        <p:blipFill>
          <a:blip r:embed="rId2"/>
          <a:stretch>
            <a:fillRect/>
          </a:stretch>
        </p:blipFill>
        <p:spPr>
          <a:xfrm>
            <a:off x="5943600" y="2438400"/>
            <a:ext cx="2428875" cy="1143000"/>
          </a:xfrm>
          <a:prstGeom prst="rect">
            <a:avLst/>
          </a:prstGeom>
          <a:noFill/>
          <a:ln w="9525">
            <a:noFill/>
          </a:ln>
        </p:spPr>
      </p:pic>
      <p:sp>
        <p:nvSpPr>
          <p:cNvPr id="141318" name="文本框 141317"/>
          <p:cNvSpPr txBox="1"/>
          <p:nvPr/>
        </p:nvSpPr>
        <p:spPr>
          <a:xfrm>
            <a:off x="669925" y="4211638"/>
            <a:ext cx="184150" cy="457200"/>
          </a:xfrm>
          <a:prstGeom prst="rect">
            <a:avLst/>
          </a:prstGeom>
          <a:noFill/>
          <a:ln w="9525">
            <a:noFill/>
          </a:ln>
        </p:spPr>
        <p:txBody>
          <a:bodyPr wrap="none" anchor="t">
            <a:spAutoFit/>
          </a:bodyPr>
          <a:p>
            <a:pPr algn="l">
              <a:lnSpc>
                <a:spcPct val="100000"/>
              </a:lnSpc>
              <a:spcBef>
                <a:spcPct val="0"/>
              </a:spcBef>
            </a:pPr>
            <a:endParaRPr lang="zh-CN" altLang="en-US" baseline="0" dirty="0">
              <a:solidFill>
                <a:schemeClr val="tx1"/>
              </a:solidFill>
              <a:latin typeface="Times New Roman" panose="02020603050405020304" pitchFamily="18" charset="0"/>
            </a:endParaRPr>
          </a:p>
        </p:txBody>
      </p:sp>
      <p:sp>
        <p:nvSpPr>
          <p:cNvPr id="141319" name="文本框 141318"/>
          <p:cNvSpPr txBox="1"/>
          <p:nvPr/>
        </p:nvSpPr>
        <p:spPr>
          <a:xfrm>
            <a:off x="5715000" y="3886200"/>
            <a:ext cx="2860675" cy="2282825"/>
          </a:xfrm>
          <a:prstGeom prst="rect">
            <a:avLst/>
          </a:prstGeom>
          <a:noFill/>
          <a:ln w="9525">
            <a:noFill/>
          </a:ln>
        </p:spPr>
        <p:txBody>
          <a:bodyPr>
            <a:spAutoFit/>
          </a:bodyPr>
          <a:p>
            <a:pPr algn="l">
              <a:lnSpc>
                <a:spcPct val="100000"/>
              </a:lnSpc>
              <a:spcBef>
                <a:spcPct val="0"/>
              </a:spcBef>
            </a:pPr>
            <a:r>
              <a:rPr lang="zh-CN" altLang="en-US" baseline="0" dirty="0">
                <a:latin typeface="Times New Roman" panose="02020603050405020304" pitchFamily="18" charset="0"/>
              </a:rPr>
              <a:t>电子枪、影孔板中的一个小孔和</a:t>
            </a:r>
            <a:r>
              <a:rPr lang="zh-CN" altLang="en-US" b="1" baseline="0" dirty="0">
                <a:solidFill>
                  <a:srgbClr val="FFFF00"/>
                </a:solidFill>
                <a:latin typeface="Times New Roman" panose="02020603050405020304" pitchFamily="18" charset="0"/>
              </a:rPr>
              <a:t>荧光点</a:t>
            </a:r>
            <a:r>
              <a:rPr lang="zh-CN" altLang="en-US" baseline="0" dirty="0">
                <a:latin typeface="Times New Roman" panose="02020603050405020304" pitchFamily="18" charset="0"/>
              </a:rPr>
              <a:t>呈一直线；</a:t>
            </a:r>
            <a:endParaRPr lang="zh-CN" altLang="en-US" baseline="0" dirty="0">
              <a:solidFill>
                <a:schemeClr val="tx1"/>
              </a:solidFill>
              <a:latin typeface="Times New Roman" panose="02020603050405020304" pitchFamily="18" charset="0"/>
            </a:endParaRPr>
          </a:p>
          <a:p>
            <a:pPr algn="l">
              <a:lnSpc>
                <a:spcPct val="100000"/>
              </a:lnSpc>
              <a:spcBef>
                <a:spcPct val="0"/>
              </a:spcBef>
            </a:pPr>
            <a:r>
              <a:rPr lang="zh-CN" altLang="en-US" baseline="0" dirty="0">
                <a:latin typeface="Times New Roman" panose="02020603050405020304" pitchFamily="18" charset="0"/>
              </a:rPr>
              <a:t>每个小孔与一个像素（即三个</a:t>
            </a:r>
            <a:r>
              <a:rPr lang="zh-CN" altLang="en-US" b="1" baseline="0" dirty="0">
                <a:solidFill>
                  <a:srgbClr val="FFFF00"/>
                </a:solidFill>
                <a:latin typeface="Times New Roman" panose="02020603050405020304" pitchFamily="18" charset="0"/>
              </a:rPr>
              <a:t>荧光点</a:t>
            </a:r>
            <a:r>
              <a:rPr lang="zh-CN" altLang="en-US" baseline="0" dirty="0">
                <a:latin typeface="Times New Roman" panose="02020603050405020304" pitchFamily="18" charset="0"/>
              </a:rPr>
              <a:t>）对应</a:t>
            </a:r>
            <a:endParaRPr lang="zh-CN" altLang="en-US" baseline="0" dirty="0">
              <a:latin typeface="Times New Roman" panose="02020603050405020304" pitchFamily="18" charset="0"/>
            </a:endParaRPr>
          </a:p>
        </p:txBody>
      </p:sp>
      <p:pic>
        <p:nvPicPr>
          <p:cNvPr id="141322" name="图片 141321" descr="ht"/>
          <p:cNvPicPr>
            <a:picLocks noChangeAspect="1"/>
          </p:cNvPicPr>
          <p:nvPr/>
        </p:nvPicPr>
        <p:blipFill>
          <a:blip r:embed="rId3"/>
          <a:stretch>
            <a:fillRect/>
          </a:stretch>
        </p:blipFill>
        <p:spPr>
          <a:xfrm>
            <a:off x="0" y="0"/>
            <a:ext cx="1133475" cy="1143000"/>
          </a:xfrm>
          <a:prstGeom prst="rect">
            <a:avLst/>
          </a:prstGeom>
          <a:noFill/>
          <a:ln w="9525">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42339" name="文本占位符 142338"/>
          <p:cNvSpPr>
            <a:spLocks noGrp="1"/>
          </p:cNvSpPr>
          <p:nvPr>
            <p:ph type="body" idx="1"/>
          </p:nvPr>
        </p:nvSpPr>
        <p:spPr>
          <a:xfrm>
            <a:off x="685800" y="838200"/>
            <a:ext cx="7772400" cy="5257800"/>
          </a:xfrm>
        </p:spPr>
        <p:txBody>
          <a:bodyPr/>
          <a:p>
            <a:endParaRPr lang="zh-CN" altLang="en-US" sz="2400" dirty="0"/>
          </a:p>
          <a:p>
            <a:endParaRPr lang="zh-CN" altLang="en-US" sz="2400" dirty="0"/>
          </a:p>
          <a:p>
            <a:endParaRPr lang="zh-CN" altLang="en-US" sz="2400" dirty="0"/>
          </a:p>
          <a:p>
            <a:endParaRPr lang="zh-CN" altLang="en-US" sz="2400" dirty="0"/>
          </a:p>
          <a:p>
            <a:endParaRPr lang="zh-CN" altLang="en-US" sz="2400" dirty="0"/>
          </a:p>
          <a:p>
            <a:endParaRPr lang="zh-CN" altLang="en-US" sz="2400" dirty="0"/>
          </a:p>
          <a:p>
            <a:endParaRPr lang="zh-CN" altLang="en-US" sz="2400" dirty="0"/>
          </a:p>
          <a:p>
            <a:endParaRPr lang="zh-CN" altLang="en-US" sz="2400" dirty="0"/>
          </a:p>
          <a:p>
            <a:pPr>
              <a:buNone/>
            </a:pPr>
            <a:r>
              <a:rPr lang="zh-CN" altLang="en-US" sz="2800" b="1" dirty="0">
                <a:solidFill>
                  <a:srgbClr val="FFFF00"/>
                </a:solidFill>
              </a:rPr>
              <a:t>显示器能同时显示的颜色个数</a:t>
            </a:r>
            <a:endParaRPr lang="zh-CN" altLang="en-US" sz="2800" b="1" dirty="0">
              <a:solidFill>
                <a:srgbClr val="FFFF00"/>
              </a:solidFill>
            </a:endParaRPr>
          </a:p>
        </p:txBody>
      </p:sp>
      <p:pic>
        <p:nvPicPr>
          <p:cNvPr id="142340" name="图片 142339" descr="1p15"/>
          <p:cNvPicPr>
            <a:picLocks noChangeAspect="1"/>
          </p:cNvPicPr>
          <p:nvPr/>
        </p:nvPicPr>
        <p:blipFill>
          <a:blip r:embed="rId1"/>
          <a:stretch>
            <a:fillRect/>
          </a:stretch>
        </p:blipFill>
        <p:spPr>
          <a:xfrm>
            <a:off x="685800" y="1219200"/>
            <a:ext cx="4572000" cy="3051175"/>
          </a:xfrm>
          <a:prstGeom prst="rect">
            <a:avLst/>
          </a:prstGeom>
          <a:noFill/>
          <a:ln w="9525">
            <a:noFill/>
          </a:ln>
        </p:spPr>
      </p:pic>
      <p:pic>
        <p:nvPicPr>
          <p:cNvPr id="142341" name="图片 142340" descr="1p16"/>
          <p:cNvPicPr>
            <a:picLocks noChangeAspect="1"/>
          </p:cNvPicPr>
          <p:nvPr/>
        </p:nvPicPr>
        <p:blipFill>
          <a:blip r:embed="rId2"/>
          <a:stretch>
            <a:fillRect/>
          </a:stretch>
        </p:blipFill>
        <p:spPr>
          <a:xfrm>
            <a:off x="5867400" y="2438400"/>
            <a:ext cx="3086100" cy="2468563"/>
          </a:xfrm>
          <a:prstGeom prst="rect">
            <a:avLst/>
          </a:prstGeom>
          <a:noFill/>
          <a:ln w="9525">
            <a:noFill/>
          </a:ln>
        </p:spPr>
      </p:pic>
      <p:sp>
        <p:nvSpPr>
          <p:cNvPr id="142342" name="文本框 142341"/>
          <p:cNvSpPr txBox="1"/>
          <p:nvPr/>
        </p:nvSpPr>
        <p:spPr>
          <a:xfrm>
            <a:off x="609600" y="4953000"/>
            <a:ext cx="5797550" cy="1800225"/>
          </a:xfrm>
          <a:prstGeom prst="rect">
            <a:avLst/>
          </a:prstGeom>
          <a:solidFill>
            <a:schemeClr val="bg1"/>
          </a:solidFill>
          <a:ln w="9525">
            <a:noFill/>
          </a:ln>
        </p:spPr>
        <p:txBody>
          <a:bodyPr>
            <a:spAutoFit/>
          </a:bodyPr>
          <a:p>
            <a:pPr>
              <a:lnSpc>
                <a:spcPct val="100000"/>
              </a:lnSpc>
              <a:spcBef>
                <a:spcPct val="0"/>
              </a:spcBef>
            </a:pPr>
            <a:r>
              <a:rPr lang="zh-CN" altLang="en-US" sz="2800" baseline="0" dirty="0">
                <a:solidFill>
                  <a:schemeClr val="tx1"/>
                </a:solidFill>
                <a:latin typeface="Times New Roman" panose="02020603050405020304" pitchFamily="18" charset="0"/>
              </a:rPr>
              <a:t>如果每支电子枪发出的电子束的强度有256个等级，则显示器能同时显示256*256*256=16</a:t>
            </a:r>
            <a:r>
              <a:rPr lang="en-US" altLang="zh-CN" sz="2800" baseline="0">
                <a:solidFill>
                  <a:schemeClr val="tx1"/>
                </a:solidFill>
                <a:latin typeface="Times New Roman" panose="02020603050405020304" pitchFamily="18" charset="0"/>
              </a:rPr>
              <a:t>M</a:t>
            </a:r>
            <a:r>
              <a:rPr lang="zh-CN" altLang="en-US" sz="2800" baseline="0" dirty="0">
                <a:solidFill>
                  <a:schemeClr val="tx1"/>
                </a:solidFill>
                <a:latin typeface="Times New Roman" panose="02020603050405020304" pitchFamily="18" charset="0"/>
              </a:rPr>
              <a:t>种颜色，称为真彩系统</a:t>
            </a:r>
            <a:endParaRPr lang="zh-CN" altLang="en-US" sz="2800" baseline="0" dirty="0">
              <a:solidFill>
                <a:schemeClr val="tx1"/>
              </a:solidFill>
              <a:latin typeface="Times New Roman" panose="02020603050405020304" pitchFamily="18" charset="0"/>
            </a:endParaRPr>
          </a:p>
        </p:txBody>
      </p:sp>
      <p:sp>
        <p:nvSpPr>
          <p:cNvPr id="142344" name="文本框 142343"/>
          <p:cNvSpPr txBox="1"/>
          <p:nvPr/>
        </p:nvSpPr>
        <p:spPr>
          <a:xfrm>
            <a:off x="4114800" y="0"/>
            <a:ext cx="4600575" cy="2868613"/>
          </a:xfrm>
          <a:prstGeom prst="rect">
            <a:avLst/>
          </a:prstGeom>
          <a:noFill/>
          <a:ln w="9525">
            <a:noFill/>
          </a:ln>
        </p:spPr>
        <p:txBody>
          <a:bodyPr>
            <a:spAutoFit/>
          </a:bodyPr>
          <a:p>
            <a:pPr lvl="4" algn="l">
              <a:lnSpc>
                <a:spcPct val="110000"/>
              </a:lnSpc>
              <a:spcBef>
                <a:spcPct val="20000"/>
              </a:spcBef>
              <a:buClr>
                <a:schemeClr val="accent2"/>
              </a:buClr>
              <a:buSzPct val="80000"/>
              <a:buFont typeface="Wingdings" panose="05000000000000000000" pitchFamily="2" charset="2"/>
              <a:buChar char="l"/>
            </a:pPr>
            <a:r>
              <a:rPr lang="zh-CN" altLang="en-US" sz="2800" baseline="0" dirty="0">
                <a:solidFill>
                  <a:schemeClr val="bg1"/>
                </a:solidFill>
                <a:latin typeface="Times New Roman" panose="02020603050405020304" pitchFamily="18" charset="0"/>
              </a:rPr>
              <a:t>调节各电子枪发出的电子束中所含电子的数目，即可控制各色光点亮度。</a:t>
            </a:r>
            <a:endParaRPr lang="zh-CN" altLang="en-US" sz="2800" baseline="0" dirty="0">
              <a:solidFill>
                <a:schemeClr val="bg1"/>
              </a:solidFill>
              <a:latin typeface="Times New Roman" panose="02020603050405020304" pitchFamily="18" charset="0"/>
            </a:endParaRPr>
          </a:p>
          <a:p>
            <a:pPr algn="l">
              <a:lnSpc>
                <a:spcPct val="100000"/>
              </a:lnSpc>
              <a:spcBef>
                <a:spcPct val="0"/>
              </a:spcBef>
            </a:pPr>
            <a:endParaRPr lang="zh-CN" altLang="en-US" sz="2800" baseline="0" dirty="0">
              <a:latin typeface="Times New Roman" panose="02020603050405020304" pitchFamily="18" charset="0"/>
            </a:endParaRPr>
          </a:p>
        </p:txBody>
      </p:sp>
      <p:pic>
        <p:nvPicPr>
          <p:cNvPr id="142345" name="图片 142344" descr="ht"/>
          <p:cNvPicPr>
            <a:picLocks noChangeAspect="1"/>
          </p:cNvPicPr>
          <p:nvPr/>
        </p:nvPicPr>
        <p:blipFill>
          <a:blip r:embed="rId3"/>
          <a:stretch>
            <a:fillRect/>
          </a:stretch>
        </p:blipFill>
        <p:spPr>
          <a:xfrm>
            <a:off x="0" y="0"/>
            <a:ext cx="1133475" cy="11430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75810" name="标题 375809"/>
          <p:cNvSpPr>
            <a:spLocks noGrp="1"/>
          </p:cNvSpPr>
          <p:nvPr>
            <p:ph type="title"/>
          </p:nvPr>
        </p:nvSpPr>
        <p:spPr>
          <a:xfrm>
            <a:off x="1143000" y="0"/>
            <a:ext cx="7239000" cy="1143000"/>
          </a:xfrm>
        </p:spPr>
        <p:txBody>
          <a:bodyPr anchor="ctr"/>
          <a:p>
            <a:endParaRPr lang="zh-CN" altLang="en-US" dirty="0"/>
          </a:p>
        </p:txBody>
      </p:sp>
      <p:sp>
        <p:nvSpPr>
          <p:cNvPr id="375811" name="文本占位符 375810"/>
          <p:cNvSpPr>
            <a:spLocks noGrp="1"/>
          </p:cNvSpPr>
          <p:nvPr>
            <p:ph type="body" idx="1"/>
          </p:nvPr>
        </p:nvSpPr>
        <p:spPr>
          <a:xfrm>
            <a:off x="685800" y="1371600"/>
            <a:ext cx="7772400" cy="4724400"/>
          </a:xfrm>
        </p:spPr>
        <p:txBody>
          <a:bodyPr/>
          <a:p>
            <a:pPr lvl="1"/>
            <a:r>
              <a:rPr lang="zh-CN" altLang="en-US" dirty="0"/>
              <a:t>球面显示器与柱面显示器</a:t>
            </a:r>
            <a:endParaRPr lang="zh-CN" altLang="en-US" dirty="0"/>
          </a:p>
          <a:p>
            <a:pPr lvl="2" algn="just"/>
            <a:r>
              <a:rPr lang="zh-CN" altLang="en-US" sz="2800" dirty="0"/>
              <a:t>普通的显象管采用的都是</a:t>
            </a:r>
            <a:r>
              <a:rPr lang="zh-CN" altLang="en-US" sz="2800" dirty="0">
                <a:solidFill>
                  <a:srgbClr val="FFFF00"/>
                </a:solidFill>
              </a:rPr>
              <a:t>点状影孔板</a:t>
            </a:r>
            <a:r>
              <a:rPr lang="zh-CN" altLang="en-US" sz="2800" dirty="0"/>
              <a:t>显象管，显象管的表面呈略微凸起的球面状，故称之为“</a:t>
            </a:r>
            <a:r>
              <a:rPr lang="zh-CN" altLang="en-US" sz="2800" dirty="0">
                <a:solidFill>
                  <a:srgbClr val="FFFF00"/>
                </a:solidFill>
              </a:rPr>
              <a:t>球面管</a:t>
            </a:r>
            <a:r>
              <a:rPr lang="zh-CN" altLang="en-US" sz="2800" dirty="0"/>
              <a:t>”。而柱面显象管采用</a:t>
            </a:r>
            <a:r>
              <a:rPr lang="zh-CN" altLang="en-US" sz="2800" dirty="0">
                <a:solidFill>
                  <a:srgbClr val="FFFF00"/>
                </a:solidFill>
              </a:rPr>
              <a:t>荫栅式</a:t>
            </a:r>
            <a:r>
              <a:rPr lang="zh-CN" altLang="en-US" sz="2800" dirty="0"/>
              <a:t>结构，它的表面在水平方向仍然略微凸起，但是在垂直方向上却是笔直的，呈圆柱状，故称之为“</a:t>
            </a:r>
            <a:r>
              <a:rPr lang="zh-CN" altLang="en-US" sz="2800" dirty="0">
                <a:solidFill>
                  <a:srgbClr val="FFFF00"/>
                </a:solidFill>
              </a:rPr>
              <a:t>柱面管</a:t>
            </a:r>
            <a:r>
              <a:rPr lang="zh-CN" altLang="en-US" sz="2800" dirty="0"/>
              <a:t>”</a:t>
            </a:r>
            <a:endParaRPr lang="zh-CN" altLang="en-US" sz="2800" dirty="0"/>
          </a:p>
          <a:p>
            <a:pPr lvl="2" algn="just"/>
            <a:r>
              <a:rPr lang="zh-CN" altLang="en-US" sz="2800" dirty="0"/>
              <a:t>常用的</a:t>
            </a:r>
            <a:r>
              <a:rPr lang="zh-CN" altLang="en-US" sz="2800" dirty="0">
                <a:solidFill>
                  <a:srgbClr val="FFFF00"/>
                </a:solidFill>
              </a:rPr>
              <a:t>荫栅式</a:t>
            </a:r>
            <a:r>
              <a:rPr lang="zh-CN" altLang="en-US" sz="2800" dirty="0"/>
              <a:t>显象管有日本索尼公司的特丽珑管（</a:t>
            </a:r>
            <a:r>
              <a:rPr lang="en-US" altLang="zh-CN" sz="2800"/>
              <a:t>Trinitron）</a:t>
            </a:r>
            <a:r>
              <a:rPr lang="zh-CN" altLang="en-US" sz="2800" dirty="0"/>
              <a:t>和三菱公司的钻石珑管（</a:t>
            </a:r>
            <a:r>
              <a:rPr lang="en-US" altLang="zh-CN" sz="2800" dirty="0" err="1"/>
              <a:t>Diamondtron</a:t>
            </a:r>
            <a:r>
              <a:rPr lang="en-US" altLang="zh-CN" sz="2800"/>
              <a:t>）</a:t>
            </a:r>
            <a:endParaRPr lang="en-US" altLang="zh-CN" sz="2800"/>
          </a:p>
          <a:p>
            <a:pPr lvl="2" algn="just"/>
            <a:endParaRPr lang="zh-CN" altLang="en-US" sz="2000"/>
          </a:p>
          <a:p>
            <a:endParaRPr lang="zh-CN" altLang="en-US" sz="2800"/>
          </a:p>
        </p:txBody>
      </p:sp>
      <p:pic>
        <p:nvPicPr>
          <p:cNvPr id="375812" name="图片 375811"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289795" name="文本占位符 289794"/>
          <p:cNvSpPr>
            <a:spLocks noGrp="1"/>
          </p:cNvSpPr>
          <p:nvPr>
            <p:ph type="body" idx="1"/>
          </p:nvPr>
        </p:nvSpPr>
        <p:spPr/>
        <p:txBody>
          <a:bodyPr/>
          <a:p>
            <a:r>
              <a:rPr lang="zh-CN" altLang="en-US" dirty="0"/>
              <a:t>图形输出</a:t>
            </a:r>
            <a:endParaRPr lang="en-US" altLang="zh-CN"/>
          </a:p>
          <a:p>
            <a:pPr lvl="4"/>
            <a:endParaRPr lang="zh-CN" altLang="en-US" dirty="0"/>
          </a:p>
          <a:p>
            <a:pPr lvl="1"/>
            <a:r>
              <a:rPr lang="zh-CN" altLang="en-US" dirty="0"/>
              <a:t>图形输出包括图形的显示和图形的绘制，</a:t>
            </a:r>
            <a:r>
              <a:rPr lang="zh-CN" altLang="en-US" dirty="0">
                <a:solidFill>
                  <a:srgbClr val="FFFF00"/>
                </a:solidFill>
              </a:rPr>
              <a:t>图形显示</a:t>
            </a:r>
            <a:r>
              <a:rPr lang="zh-CN" altLang="en-US" dirty="0"/>
              <a:t>指的是在屏幕上输出图形</a:t>
            </a:r>
            <a:endParaRPr lang="zh-CN" altLang="en-US" dirty="0"/>
          </a:p>
          <a:p>
            <a:pPr lvl="4"/>
            <a:endParaRPr lang="zh-CN" altLang="en-US" dirty="0"/>
          </a:p>
          <a:p>
            <a:pPr lvl="1"/>
            <a:r>
              <a:rPr lang="zh-CN" altLang="en-US" dirty="0">
                <a:solidFill>
                  <a:srgbClr val="FFFF00"/>
                </a:solidFill>
              </a:rPr>
              <a:t>图形绘制</a:t>
            </a:r>
            <a:r>
              <a:rPr lang="zh-CN" altLang="en-US" dirty="0"/>
              <a:t>通常指把图形画在纸上，也称硬拷贝，打印机和绘图仪是两种最常用的硬拷贝设备</a:t>
            </a:r>
            <a:endParaRPr lang="zh-CN" altLang="en-US" dirty="0"/>
          </a:p>
        </p:txBody>
      </p:sp>
      <p:sp>
        <p:nvSpPr>
          <p:cNvPr id="289798" name="标题 289797"/>
          <p:cNvSpPr>
            <a:spLocks noGrp="1"/>
          </p:cNvSpPr>
          <p:nvPr>
            <p:ph type="title"/>
          </p:nvPr>
        </p:nvSpPr>
        <p:spPr>
          <a:xfrm>
            <a:off x="1371600" y="152400"/>
            <a:ext cx="7010400" cy="762000"/>
          </a:xfrm>
        </p:spPr>
        <p:txBody>
          <a:bodyPr anchor="ctr"/>
          <a:p>
            <a:endParaRPr lang="zh-CN" altLang="en-US" dirty="0"/>
          </a:p>
        </p:txBody>
      </p:sp>
      <p:pic>
        <p:nvPicPr>
          <p:cNvPr id="289799" name="图片 289798"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grpSp>
        <p:nvGrpSpPr>
          <p:cNvPr id="376903" name="组合 376902"/>
          <p:cNvGrpSpPr/>
          <p:nvPr/>
        </p:nvGrpSpPr>
        <p:grpSpPr>
          <a:xfrm>
            <a:off x="3133725" y="1290638"/>
            <a:ext cx="2927350" cy="3541712"/>
            <a:chOff x="1974" y="813"/>
            <a:chExt cx="1844" cy="2231"/>
          </a:xfrm>
        </p:grpSpPr>
        <p:sp>
          <p:nvSpPr>
            <p:cNvPr id="376840" name="任意多边形 376839"/>
            <p:cNvSpPr/>
            <p:nvPr/>
          </p:nvSpPr>
          <p:spPr>
            <a:xfrm>
              <a:off x="2875" y="1280"/>
              <a:ext cx="76" cy="740"/>
            </a:xfrm>
            <a:custGeom>
              <a:avLst/>
              <a:gdLst/>
              <a:ahLst/>
              <a:cxnLst/>
              <a:pathLst>
                <a:path w="76" h="740">
                  <a:moveTo>
                    <a:pt x="0" y="36"/>
                  </a:moveTo>
                  <a:lnTo>
                    <a:pt x="76" y="0"/>
                  </a:lnTo>
                  <a:lnTo>
                    <a:pt x="76" y="705"/>
                  </a:lnTo>
                  <a:lnTo>
                    <a:pt x="0" y="740"/>
                  </a:lnTo>
                  <a:lnTo>
                    <a:pt x="0" y="36"/>
                  </a:lnTo>
                  <a:close/>
                </a:path>
              </a:pathLst>
            </a:custGeom>
            <a:solidFill>
              <a:srgbClr val="FFFFFF"/>
            </a:solidFill>
            <a:ln w="14288" cap="flat" cmpd="sng">
              <a:solidFill>
                <a:srgbClr val="000000"/>
              </a:solidFill>
              <a:prstDash val="solid"/>
              <a:headEnd type="none" w="med" len="med"/>
              <a:tailEnd type="none" w="med" len="med"/>
            </a:ln>
          </p:spPr>
          <p:txBody>
            <a:bodyPr/>
            <a:p>
              <a:endParaRPr lang="zh-CN" altLang="en-US"/>
            </a:p>
          </p:txBody>
        </p:sp>
        <p:sp>
          <p:nvSpPr>
            <p:cNvPr id="376841" name="任意多边形 376840"/>
            <p:cNvSpPr/>
            <p:nvPr/>
          </p:nvSpPr>
          <p:spPr>
            <a:xfrm>
              <a:off x="2896" y="1302"/>
              <a:ext cx="71" cy="733"/>
            </a:xfrm>
            <a:custGeom>
              <a:avLst/>
              <a:gdLst/>
              <a:ahLst/>
              <a:cxnLst/>
              <a:pathLst>
                <a:path w="71" h="733">
                  <a:moveTo>
                    <a:pt x="0" y="34"/>
                  </a:moveTo>
                  <a:lnTo>
                    <a:pt x="71" y="0"/>
                  </a:lnTo>
                  <a:lnTo>
                    <a:pt x="71" y="697"/>
                  </a:lnTo>
                  <a:lnTo>
                    <a:pt x="0" y="733"/>
                  </a:lnTo>
                  <a:lnTo>
                    <a:pt x="0" y="34"/>
                  </a:lnTo>
                  <a:close/>
                </a:path>
              </a:pathLst>
            </a:custGeom>
            <a:solidFill>
              <a:srgbClr val="FFFFFF"/>
            </a:solidFill>
            <a:ln w="14288" cap="flat" cmpd="sng">
              <a:solidFill>
                <a:srgbClr val="000000"/>
              </a:solidFill>
              <a:prstDash val="solid"/>
              <a:headEnd type="none" w="med" len="med"/>
              <a:tailEnd type="none" w="med" len="med"/>
            </a:ln>
          </p:spPr>
          <p:txBody>
            <a:bodyPr/>
            <a:p>
              <a:endParaRPr lang="zh-CN" altLang="en-US"/>
            </a:p>
          </p:txBody>
        </p:sp>
        <p:sp>
          <p:nvSpPr>
            <p:cNvPr id="376842" name="直接连接符 376841"/>
            <p:cNvSpPr/>
            <p:nvPr/>
          </p:nvSpPr>
          <p:spPr>
            <a:xfrm flipH="1" flipV="1">
              <a:off x="2875" y="1316"/>
              <a:ext cx="21" cy="20"/>
            </a:xfrm>
            <a:prstGeom prst="line">
              <a:avLst/>
            </a:prstGeom>
            <a:ln w="14288" cap="flat" cmpd="sng">
              <a:solidFill>
                <a:srgbClr val="000000"/>
              </a:solidFill>
              <a:prstDash val="solid"/>
              <a:headEnd type="none" w="med" len="med"/>
              <a:tailEnd type="none" w="med" len="med"/>
            </a:ln>
          </p:spPr>
        </p:sp>
        <p:sp>
          <p:nvSpPr>
            <p:cNvPr id="376843" name="直接连接符 376842"/>
            <p:cNvSpPr/>
            <p:nvPr/>
          </p:nvSpPr>
          <p:spPr>
            <a:xfrm>
              <a:off x="2875" y="2020"/>
              <a:ext cx="21" cy="15"/>
            </a:xfrm>
            <a:prstGeom prst="line">
              <a:avLst/>
            </a:prstGeom>
            <a:ln w="14288" cap="flat" cmpd="sng">
              <a:solidFill>
                <a:srgbClr val="000000"/>
              </a:solidFill>
              <a:prstDash val="solid"/>
              <a:headEnd type="none" w="med" len="med"/>
              <a:tailEnd type="none" w="med" len="med"/>
            </a:ln>
          </p:spPr>
        </p:sp>
        <p:sp>
          <p:nvSpPr>
            <p:cNvPr id="376844" name="直接连接符 376843"/>
            <p:cNvSpPr/>
            <p:nvPr/>
          </p:nvSpPr>
          <p:spPr>
            <a:xfrm>
              <a:off x="2952" y="1280"/>
              <a:ext cx="15" cy="22"/>
            </a:xfrm>
            <a:prstGeom prst="line">
              <a:avLst/>
            </a:prstGeom>
            <a:ln w="14288" cap="flat" cmpd="sng">
              <a:solidFill>
                <a:srgbClr val="000000"/>
              </a:solidFill>
              <a:prstDash val="solid"/>
              <a:headEnd type="none" w="med" len="med"/>
              <a:tailEnd type="none" w="med" len="med"/>
            </a:ln>
          </p:spPr>
        </p:sp>
        <p:sp>
          <p:nvSpPr>
            <p:cNvPr id="376845" name="任意多边形 376844"/>
            <p:cNvSpPr/>
            <p:nvPr/>
          </p:nvSpPr>
          <p:spPr>
            <a:xfrm>
              <a:off x="3050" y="1177"/>
              <a:ext cx="75" cy="738"/>
            </a:xfrm>
            <a:custGeom>
              <a:avLst/>
              <a:gdLst/>
              <a:ahLst/>
              <a:cxnLst/>
              <a:pathLst>
                <a:path w="75" h="738">
                  <a:moveTo>
                    <a:pt x="0" y="34"/>
                  </a:moveTo>
                  <a:lnTo>
                    <a:pt x="75" y="0"/>
                  </a:lnTo>
                  <a:lnTo>
                    <a:pt x="75" y="704"/>
                  </a:lnTo>
                  <a:lnTo>
                    <a:pt x="0" y="738"/>
                  </a:lnTo>
                  <a:lnTo>
                    <a:pt x="0" y="34"/>
                  </a:lnTo>
                  <a:close/>
                </a:path>
              </a:pathLst>
            </a:custGeom>
            <a:solidFill>
              <a:srgbClr val="FFFFFF"/>
            </a:solidFill>
            <a:ln w="14288" cap="flat" cmpd="sng">
              <a:solidFill>
                <a:srgbClr val="000000"/>
              </a:solidFill>
              <a:prstDash val="solid"/>
              <a:headEnd type="none" w="med" len="med"/>
              <a:tailEnd type="none" w="med" len="med"/>
            </a:ln>
          </p:spPr>
          <p:txBody>
            <a:bodyPr/>
            <a:p>
              <a:endParaRPr lang="zh-CN" altLang="en-US"/>
            </a:p>
          </p:txBody>
        </p:sp>
        <p:sp>
          <p:nvSpPr>
            <p:cNvPr id="376846" name="任意多边形 376845"/>
            <p:cNvSpPr/>
            <p:nvPr/>
          </p:nvSpPr>
          <p:spPr>
            <a:xfrm>
              <a:off x="3072" y="1198"/>
              <a:ext cx="69" cy="732"/>
            </a:xfrm>
            <a:custGeom>
              <a:avLst/>
              <a:gdLst/>
              <a:ahLst/>
              <a:cxnLst/>
              <a:pathLst>
                <a:path w="69" h="732">
                  <a:moveTo>
                    <a:pt x="0" y="34"/>
                  </a:moveTo>
                  <a:lnTo>
                    <a:pt x="69" y="0"/>
                  </a:lnTo>
                  <a:lnTo>
                    <a:pt x="69" y="697"/>
                  </a:lnTo>
                  <a:lnTo>
                    <a:pt x="0" y="732"/>
                  </a:lnTo>
                  <a:lnTo>
                    <a:pt x="0" y="34"/>
                  </a:lnTo>
                  <a:close/>
                </a:path>
              </a:pathLst>
            </a:custGeom>
            <a:solidFill>
              <a:srgbClr val="FFFFFF"/>
            </a:solidFill>
            <a:ln w="14288" cap="flat" cmpd="sng">
              <a:solidFill>
                <a:srgbClr val="000000"/>
              </a:solidFill>
              <a:prstDash val="solid"/>
              <a:headEnd type="none" w="med" len="med"/>
              <a:tailEnd type="none" w="med" len="med"/>
            </a:ln>
          </p:spPr>
          <p:txBody>
            <a:bodyPr/>
            <a:p>
              <a:endParaRPr lang="zh-CN" altLang="en-US"/>
            </a:p>
          </p:txBody>
        </p:sp>
        <p:sp>
          <p:nvSpPr>
            <p:cNvPr id="376847" name="直接连接符 376846"/>
            <p:cNvSpPr/>
            <p:nvPr/>
          </p:nvSpPr>
          <p:spPr>
            <a:xfrm flipH="1" flipV="1">
              <a:off x="3050" y="1211"/>
              <a:ext cx="22" cy="21"/>
            </a:xfrm>
            <a:prstGeom prst="line">
              <a:avLst/>
            </a:prstGeom>
            <a:ln w="14288" cap="flat" cmpd="sng">
              <a:solidFill>
                <a:srgbClr val="000000"/>
              </a:solidFill>
              <a:prstDash val="solid"/>
              <a:headEnd type="none" w="med" len="med"/>
              <a:tailEnd type="none" w="med" len="med"/>
            </a:ln>
          </p:spPr>
        </p:sp>
        <p:sp>
          <p:nvSpPr>
            <p:cNvPr id="376848" name="直接连接符 376847"/>
            <p:cNvSpPr/>
            <p:nvPr/>
          </p:nvSpPr>
          <p:spPr>
            <a:xfrm>
              <a:off x="3050" y="1915"/>
              <a:ext cx="22" cy="15"/>
            </a:xfrm>
            <a:prstGeom prst="line">
              <a:avLst/>
            </a:prstGeom>
            <a:ln w="14288" cap="flat" cmpd="sng">
              <a:solidFill>
                <a:srgbClr val="000000"/>
              </a:solidFill>
              <a:prstDash val="solid"/>
              <a:headEnd type="none" w="med" len="med"/>
              <a:tailEnd type="none" w="med" len="med"/>
            </a:ln>
          </p:spPr>
        </p:sp>
        <p:sp>
          <p:nvSpPr>
            <p:cNvPr id="376849" name="直接连接符 376848"/>
            <p:cNvSpPr/>
            <p:nvPr/>
          </p:nvSpPr>
          <p:spPr>
            <a:xfrm>
              <a:off x="3126" y="1177"/>
              <a:ext cx="15" cy="21"/>
            </a:xfrm>
            <a:prstGeom prst="line">
              <a:avLst/>
            </a:prstGeom>
            <a:ln w="14288" cap="flat" cmpd="sng">
              <a:solidFill>
                <a:srgbClr val="000000"/>
              </a:solidFill>
              <a:prstDash val="solid"/>
              <a:headEnd type="none" w="med" len="med"/>
              <a:tailEnd type="none" w="med" len="med"/>
            </a:ln>
          </p:spPr>
        </p:sp>
        <p:sp>
          <p:nvSpPr>
            <p:cNvPr id="376850" name="任意多边形 376849"/>
            <p:cNvSpPr/>
            <p:nvPr/>
          </p:nvSpPr>
          <p:spPr>
            <a:xfrm>
              <a:off x="3225" y="1106"/>
              <a:ext cx="74" cy="740"/>
            </a:xfrm>
            <a:custGeom>
              <a:avLst/>
              <a:gdLst/>
              <a:ahLst/>
              <a:cxnLst/>
              <a:pathLst>
                <a:path w="74" h="740">
                  <a:moveTo>
                    <a:pt x="0" y="36"/>
                  </a:moveTo>
                  <a:lnTo>
                    <a:pt x="74" y="0"/>
                  </a:lnTo>
                  <a:lnTo>
                    <a:pt x="74" y="704"/>
                  </a:lnTo>
                  <a:lnTo>
                    <a:pt x="0" y="740"/>
                  </a:lnTo>
                  <a:lnTo>
                    <a:pt x="0" y="36"/>
                  </a:lnTo>
                  <a:close/>
                </a:path>
              </a:pathLst>
            </a:custGeom>
            <a:solidFill>
              <a:srgbClr val="FFFFFF"/>
            </a:solidFill>
            <a:ln w="14288" cap="flat" cmpd="sng">
              <a:solidFill>
                <a:srgbClr val="000000"/>
              </a:solidFill>
              <a:prstDash val="solid"/>
              <a:headEnd type="none" w="med" len="med"/>
              <a:tailEnd type="none" w="med" len="med"/>
            </a:ln>
          </p:spPr>
          <p:txBody>
            <a:bodyPr/>
            <a:p>
              <a:endParaRPr lang="zh-CN" altLang="en-US"/>
            </a:p>
          </p:txBody>
        </p:sp>
        <p:sp>
          <p:nvSpPr>
            <p:cNvPr id="376851" name="任意多边形 376850"/>
            <p:cNvSpPr/>
            <p:nvPr/>
          </p:nvSpPr>
          <p:spPr>
            <a:xfrm>
              <a:off x="3246" y="1127"/>
              <a:ext cx="70" cy="734"/>
            </a:xfrm>
            <a:custGeom>
              <a:avLst/>
              <a:gdLst/>
              <a:ahLst/>
              <a:cxnLst/>
              <a:pathLst>
                <a:path w="70" h="734">
                  <a:moveTo>
                    <a:pt x="0" y="35"/>
                  </a:moveTo>
                  <a:lnTo>
                    <a:pt x="70" y="0"/>
                  </a:lnTo>
                  <a:lnTo>
                    <a:pt x="70" y="698"/>
                  </a:lnTo>
                  <a:lnTo>
                    <a:pt x="0" y="734"/>
                  </a:lnTo>
                  <a:lnTo>
                    <a:pt x="0" y="35"/>
                  </a:lnTo>
                  <a:close/>
                </a:path>
              </a:pathLst>
            </a:custGeom>
            <a:solidFill>
              <a:srgbClr val="FFFFFF"/>
            </a:solidFill>
            <a:ln w="14288" cap="flat" cmpd="sng">
              <a:solidFill>
                <a:srgbClr val="000000"/>
              </a:solidFill>
              <a:prstDash val="solid"/>
              <a:headEnd type="none" w="med" len="med"/>
              <a:tailEnd type="none" w="med" len="med"/>
            </a:ln>
          </p:spPr>
          <p:txBody>
            <a:bodyPr/>
            <a:p>
              <a:endParaRPr lang="zh-CN" altLang="en-US"/>
            </a:p>
          </p:txBody>
        </p:sp>
        <p:sp>
          <p:nvSpPr>
            <p:cNvPr id="376852" name="直接连接符 376851"/>
            <p:cNvSpPr/>
            <p:nvPr/>
          </p:nvSpPr>
          <p:spPr>
            <a:xfrm flipH="1" flipV="1">
              <a:off x="3225" y="1142"/>
              <a:ext cx="21" cy="20"/>
            </a:xfrm>
            <a:prstGeom prst="line">
              <a:avLst/>
            </a:prstGeom>
            <a:ln w="14288" cap="flat" cmpd="sng">
              <a:solidFill>
                <a:srgbClr val="000000"/>
              </a:solidFill>
              <a:prstDash val="solid"/>
              <a:headEnd type="none" w="med" len="med"/>
              <a:tailEnd type="none" w="med" len="med"/>
            </a:ln>
          </p:spPr>
        </p:sp>
        <p:sp>
          <p:nvSpPr>
            <p:cNvPr id="376853" name="直接连接符 376852"/>
            <p:cNvSpPr/>
            <p:nvPr/>
          </p:nvSpPr>
          <p:spPr>
            <a:xfrm>
              <a:off x="3225" y="1846"/>
              <a:ext cx="21" cy="15"/>
            </a:xfrm>
            <a:prstGeom prst="line">
              <a:avLst/>
            </a:prstGeom>
            <a:ln w="14288" cap="flat" cmpd="sng">
              <a:solidFill>
                <a:srgbClr val="000000"/>
              </a:solidFill>
              <a:prstDash val="solid"/>
              <a:headEnd type="none" w="med" len="med"/>
              <a:tailEnd type="none" w="med" len="med"/>
            </a:ln>
          </p:spPr>
        </p:sp>
        <p:sp>
          <p:nvSpPr>
            <p:cNvPr id="376854" name="直接连接符 376853"/>
            <p:cNvSpPr/>
            <p:nvPr/>
          </p:nvSpPr>
          <p:spPr>
            <a:xfrm>
              <a:off x="3301" y="1106"/>
              <a:ext cx="15" cy="21"/>
            </a:xfrm>
            <a:prstGeom prst="line">
              <a:avLst/>
            </a:prstGeom>
            <a:ln w="14288" cap="flat" cmpd="sng">
              <a:solidFill>
                <a:srgbClr val="000000"/>
              </a:solidFill>
              <a:prstDash val="solid"/>
              <a:headEnd type="none" w="med" len="med"/>
              <a:tailEnd type="none" w="med" len="med"/>
            </a:ln>
          </p:spPr>
        </p:sp>
        <p:sp>
          <p:nvSpPr>
            <p:cNvPr id="376855" name="任意多边形 376854"/>
            <p:cNvSpPr/>
            <p:nvPr/>
          </p:nvSpPr>
          <p:spPr>
            <a:xfrm>
              <a:off x="2306" y="1630"/>
              <a:ext cx="76" cy="738"/>
            </a:xfrm>
            <a:custGeom>
              <a:avLst/>
              <a:gdLst/>
              <a:ahLst/>
              <a:cxnLst/>
              <a:pathLst>
                <a:path w="76" h="738">
                  <a:moveTo>
                    <a:pt x="0" y="36"/>
                  </a:moveTo>
                  <a:lnTo>
                    <a:pt x="76" y="0"/>
                  </a:lnTo>
                  <a:lnTo>
                    <a:pt x="76" y="705"/>
                  </a:lnTo>
                  <a:lnTo>
                    <a:pt x="0" y="738"/>
                  </a:lnTo>
                  <a:lnTo>
                    <a:pt x="0" y="36"/>
                  </a:lnTo>
                  <a:close/>
                </a:path>
              </a:pathLst>
            </a:custGeom>
            <a:solidFill>
              <a:srgbClr val="FFFFFF"/>
            </a:solidFill>
            <a:ln w="14288" cap="flat" cmpd="sng">
              <a:solidFill>
                <a:srgbClr val="000000"/>
              </a:solidFill>
              <a:prstDash val="solid"/>
              <a:headEnd type="none" w="med" len="med"/>
              <a:tailEnd type="none" w="med" len="med"/>
            </a:ln>
          </p:spPr>
          <p:txBody>
            <a:bodyPr/>
            <a:p>
              <a:endParaRPr lang="zh-CN" altLang="en-US"/>
            </a:p>
          </p:txBody>
        </p:sp>
        <p:sp>
          <p:nvSpPr>
            <p:cNvPr id="376856" name="任意多边形 376855"/>
            <p:cNvSpPr/>
            <p:nvPr/>
          </p:nvSpPr>
          <p:spPr>
            <a:xfrm>
              <a:off x="2327" y="1651"/>
              <a:ext cx="71" cy="732"/>
            </a:xfrm>
            <a:custGeom>
              <a:avLst/>
              <a:gdLst/>
              <a:ahLst/>
              <a:cxnLst/>
              <a:pathLst>
                <a:path w="71" h="732">
                  <a:moveTo>
                    <a:pt x="0" y="34"/>
                  </a:moveTo>
                  <a:lnTo>
                    <a:pt x="71" y="0"/>
                  </a:lnTo>
                  <a:lnTo>
                    <a:pt x="71" y="697"/>
                  </a:lnTo>
                  <a:lnTo>
                    <a:pt x="0" y="732"/>
                  </a:lnTo>
                  <a:lnTo>
                    <a:pt x="0" y="34"/>
                  </a:lnTo>
                  <a:close/>
                </a:path>
              </a:pathLst>
            </a:custGeom>
            <a:solidFill>
              <a:srgbClr val="FFFFFF"/>
            </a:solidFill>
            <a:ln w="14288" cap="flat" cmpd="sng">
              <a:solidFill>
                <a:srgbClr val="000000"/>
              </a:solidFill>
              <a:prstDash val="solid"/>
              <a:headEnd type="none" w="med" len="med"/>
              <a:tailEnd type="none" w="med" len="med"/>
            </a:ln>
          </p:spPr>
          <p:txBody>
            <a:bodyPr/>
            <a:p>
              <a:endParaRPr lang="zh-CN" altLang="en-US"/>
            </a:p>
          </p:txBody>
        </p:sp>
        <p:sp>
          <p:nvSpPr>
            <p:cNvPr id="376857" name="直接连接符 376856"/>
            <p:cNvSpPr/>
            <p:nvPr/>
          </p:nvSpPr>
          <p:spPr>
            <a:xfrm flipH="1" flipV="1">
              <a:off x="2306" y="1664"/>
              <a:ext cx="21" cy="21"/>
            </a:xfrm>
            <a:prstGeom prst="line">
              <a:avLst/>
            </a:prstGeom>
            <a:ln w="14288" cap="flat" cmpd="sng">
              <a:solidFill>
                <a:srgbClr val="000000"/>
              </a:solidFill>
              <a:prstDash val="solid"/>
              <a:headEnd type="none" w="med" len="med"/>
              <a:tailEnd type="none" w="med" len="med"/>
            </a:ln>
          </p:spPr>
        </p:sp>
        <p:sp>
          <p:nvSpPr>
            <p:cNvPr id="376858" name="直接连接符 376857"/>
            <p:cNvSpPr/>
            <p:nvPr/>
          </p:nvSpPr>
          <p:spPr>
            <a:xfrm>
              <a:off x="2306" y="2368"/>
              <a:ext cx="21" cy="15"/>
            </a:xfrm>
            <a:prstGeom prst="line">
              <a:avLst/>
            </a:prstGeom>
            <a:ln w="14288" cap="flat" cmpd="sng">
              <a:solidFill>
                <a:srgbClr val="000000"/>
              </a:solidFill>
              <a:prstDash val="solid"/>
              <a:headEnd type="none" w="med" len="med"/>
              <a:tailEnd type="none" w="med" len="med"/>
            </a:ln>
          </p:spPr>
        </p:sp>
        <p:sp>
          <p:nvSpPr>
            <p:cNvPr id="376859" name="直接连接符 376858"/>
            <p:cNvSpPr/>
            <p:nvPr/>
          </p:nvSpPr>
          <p:spPr>
            <a:xfrm>
              <a:off x="2383" y="1630"/>
              <a:ext cx="15" cy="21"/>
            </a:xfrm>
            <a:prstGeom prst="line">
              <a:avLst/>
            </a:prstGeom>
            <a:ln w="14288" cap="flat" cmpd="sng">
              <a:solidFill>
                <a:srgbClr val="000000"/>
              </a:solidFill>
              <a:prstDash val="solid"/>
              <a:headEnd type="none" w="med" len="med"/>
              <a:tailEnd type="none" w="med" len="med"/>
            </a:ln>
          </p:spPr>
        </p:sp>
        <p:sp>
          <p:nvSpPr>
            <p:cNvPr id="376860" name="任意多边形 376859"/>
            <p:cNvSpPr/>
            <p:nvPr/>
          </p:nvSpPr>
          <p:spPr>
            <a:xfrm>
              <a:off x="2832" y="1329"/>
              <a:ext cx="430" cy="1072"/>
            </a:xfrm>
            <a:custGeom>
              <a:avLst/>
              <a:gdLst/>
              <a:ahLst/>
              <a:cxnLst/>
              <a:pathLst>
                <a:path w="430" h="1072">
                  <a:moveTo>
                    <a:pt x="430" y="684"/>
                  </a:moveTo>
                  <a:lnTo>
                    <a:pt x="328" y="162"/>
                  </a:lnTo>
                  <a:lnTo>
                    <a:pt x="308" y="254"/>
                  </a:lnTo>
                  <a:lnTo>
                    <a:pt x="0" y="0"/>
                  </a:lnTo>
                  <a:lnTo>
                    <a:pt x="0" y="744"/>
                  </a:lnTo>
                  <a:lnTo>
                    <a:pt x="328" y="1020"/>
                  </a:lnTo>
                  <a:lnTo>
                    <a:pt x="328" y="1072"/>
                  </a:lnTo>
                  <a:lnTo>
                    <a:pt x="430" y="684"/>
                  </a:lnTo>
                  <a:close/>
                </a:path>
              </a:pathLst>
            </a:custGeom>
            <a:solidFill>
              <a:srgbClr val="FF0000"/>
            </a:solidFill>
            <a:ln w="14288" cap="flat" cmpd="sng">
              <a:solidFill>
                <a:srgbClr val="000000"/>
              </a:solidFill>
              <a:prstDash val="solid"/>
              <a:headEnd type="none" w="med" len="med"/>
              <a:tailEnd type="none" w="med" len="med"/>
            </a:ln>
          </p:spPr>
          <p:txBody>
            <a:bodyPr/>
            <a:p>
              <a:endParaRPr lang="zh-CN" altLang="en-US"/>
            </a:p>
          </p:txBody>
        </p:sp>
        <p:sp>
          <p:nvSpPr>
            <p:cNvPr id="376861" name="任意多边形 376860"/>
            <p:cNvSpPr/>
            <p:nvPr/>
          </p:nvSpPr>
          <p:spPr>
            <a:xfrm>
              <a:off x="3160" y="1460"/>
              <a:ext cx="102" cy="553"/>
            </a:xfrm>
            <a:custGeom>
              <a:avLst/>
              <a:gdLst/>
              <a:ahLst/>
              <a:cxnLst/>
              <a:pathLst>
                <a:path w="102" h="553">
                  <a:moveTo>
                    <a:pt x="102" y="553"/>
                  </a:moveTo>
                  <a:lnTo>
                    <a:pt x="0" y="21"/>
                  </a:lnTo>
                  <a:lnTo>
                    <a:pt x="51" y="0"/>
                  </a:lnTo>
                  <a:lnTo>
                    <a:pt x="102" y="246"/>
                  </a:lnTo>
                  <a:lnTo>
                    <a:pt x="102" y="553"/>
                  </a:lnTo>
                  <a:close/>
                </a:path>
              </a:pathLst>
            </a:custGeom>
            <a:solidFill>
              <a:srgbClr val="FF0000"/>
            </a:solidFill>
            <a:ln w="14288" cap="flat" cmpd="sng">
              <a:solidFill>
                <a:srgbClr val="000000"/>
              </a:solidFill>
              <a:prstDash val="solid"/>
              <a:headEnd type="none" w="med" len="med"/>
              <a:tailEnd type="none" w="med" len="med"/>
            </a:ln>
          </p:spPr>
          <p:txBody>
            <a:bodyPr/>
            <a:p>
              <a:endParaRPr lang="zh-CN" altLang="en-US"/>
            </a:p>
          </p:txBody>
        </p:sp>
        <p:sp>
          <p:nvSpPr>
            <p:cNvPr id="376862" name="任意多边形 376861"/>
            <p:cNvSpPr/>
            <p:nvPr/>
          </p:nvSpPr>
          <p:spPr>
            <a:xfrm>
              <a:off x="3160" y="2013"/>
              <a:ext cx="102" cy="388"/>
            </a:xfrm>
            <a:custGeom>
              <a:avLst/>
              <a:gdLst/>
              <a:ahLst/>
              <a:cxnLst/>
              <a:pathLst>
                <a:path w="102" h="388">
                  <a:moveTo>
                    <a:pt x="0" y="388"/>
                  </a:moveTo>
                  <a:lnTo>
                    <a:pt x="102" y="0"/>
                  </a:lnTo>
                  <a:lnTo>
                    <a:pt x="102" y="162"/>
                  </a:lnTo>
                  <a:lnTo>
                    <a:pt x="51" y="367"/>
                  </a:lnTo>
                  <a:lnTo>
                    <a:pt x="0" y="388"/>
                  </a:lnTo>
                  <a:close/>
                </a:path>
              </a:pathLst>
            </a:custGeom>
            <a:solidFill>
              <a:srgbClr val="FF0000"/>
            </a:solidFill>
            <a:ln w="14288" cap="flat" cmpd="sng">
              <a:solidFill>
                <a:srgbClr val="000000"/>
              </a:solidFill>
              <a:prstDash val="solid"/>
              <a:headEnd type="none" w="med" len="med"/>
              <a:tailEnd type="none" w="med" len="med"/>
            </a:ln>
          </p:spPr>
          <p:txBody>
            <a:bodyPr/>
            <a:p>
              <a:endParaRPr lang="zh-CN" altLang="en-US"/>
            </a:p>
          </p:txBody>
        </p:sp>
        <p:sp>
          <p:nvSpPr>
            <p:cNvPr id="376863" name="任意多边形 376862"/>
            <p:cNvSpPr/>
            <p:nvPr/>
          </p:nvSpPr>
          <p:spPr>
            <a:xfrm>
              <a:off x="2832" y="1329"/>
              <a:ext cx="308" cy="254"/>
            </a:xfrm>
            <a:custGeom>
              <a:avLst/>
              <a:gdLst/>
              <a:ahLst/>
              <a:cxnLst/>
              <a:pathLst>
                <a:path w="308" h="254">
                  <a:moveTo>
                    <a:pt x="308" y="254"/>
                  </a:moveTo>
                  <a:lnTo>
                    <a:pt x="0" y="0"/>
                  </a:lnTo>
                  <a:lnTo>
                    <a:pt x="308" y="204"/>
                  </a:lnTo>
                  <a:lnTo>
                    <a:pt x="308" y="254"/>
                  </a:lnTo>
                  <a:close/>
                </a:path>
              </a:pathLst>
            </a:custGeom>
            <a:solidFill>
              <a:srgbClr val="FF0000"/>
            </a:solidFill>
            <a:ln w="14288" cap="flat" cmpd="sng">
              <a:solidFill>
                <a:srgbClr val="000000"/>
              </a:solidFill>
              <a:prstDash val="solid"/>
              <a:headEnd type="none" w="med" len="med"/>
              <a:tailEnd type="none" w="med" len="med"/>
            </a:ln>
          </p:spPr>
          <p:txBody>
            <a:bodyPr/>
            <a:p>
              <a:endParaRPr lang="zh-CN" altLang="en-US"/>
            </a:p>
          </p:txBody>
        </p:sp>
        <p:sp>
          <p:nvSpPr>
            <p:cNvPr id="376864" name="任意多边形 376863"/>
            <p:cNvSpPr/>
            <p:nvPr/>
          </p:nvSpPr>
          <p:spPr>
            <a:xfrm>
              <a:off x="2598" y="1134"/>
              <a:ext cx="234" cy="195"/>
            </a:xfrm>
            <a:custGeom>
              <a:avLst/>
              <a:gdLst/>
              <a:ahLst/>
              <a:cxnLst/>
              <a:pathLst>
                <a:path w="234" h="195">
                  <a:moveTo>
                    <a:pt x="234" y="195"/>
                  </a:moveTo>
                  <a:lnTo>
                    <a:pt x="20" y="0"/>
                  </a:lnTo>
                  <a:lnTo>
                    <a:pt x="0" y="21"/>
                  </a:lnTo>
                  <a:lnTo>
                    <a:pt x="234" y="195"/>
                  </a:lnTo>
                  <a:close/>
                </a:path>
              </a:pathLst>
            </a:custGeom>
            <a:solidFill>
              <a:srgbClr val="FF0000"/>
            </a:solidFill>
            <a:ln w="14288" cap="flat" cmpd="sng">
              <a:solidFill>
                <a:srgbClr val="000000"/>
              </a:solidFill>
              <a:prstDash val="solid"/>
              <a:headEnd type="none" w="med" len="med"/>
              <a:tailEnd type="none" w="med" len="med"/>
            </a:ln>
          </p:spPr>
          <p:txBody>
            <a:bodyPr/>
            <a:p>
              <a:endParaRPr lang="zh-CN" altLang="en-US"/>
            </a:p>
          </p:txBody>
        </p:sp>
        <p:sp>
          <p:nvSpPr>
            <p:cNvPr id="376865" name="任意多边形 376864"/>
            <p:cNvSpPr/>
            <p:nvPr/>
          </p:nvSpPr>
          <p:spPr>
            <a:xfrm>
              <a:off x="3211" y="1441"/>
              <a:ext cx="102" cy="265"/>
            </a:xfrm>
            <a:custGeom>
              <a:avLst/>
              <a:gdLst/>
              <a:ahLst/>
              <a:cxnLst/>
              <a:pathLst>
                <a:path w="102" h="265">
                  <a:moveTo>
                    <a:pt x="0" y="19"/>
                  </a:moveTo>
                  <a:lnTo>
                    <a:pt x="51" y="0"/>
                  </a:lnTo>
                  <a:lnTo>
                    <a:pt x="102" y="245"/>
                  </a:lnTo>
                  <a:lnTo>
                    <a:pt x="51" y="265"/>
                  </a:lnTo>
                  <a:lnTo>
                    <a:pt x="0" y="19"/>
                  </a:lnTo>
                  <a:close/>
                </a:path>
              </a:pathLst>
            </a:custGeom>
            <a:solidFill>
              <a:srgbClr val="00FF00"/>
            </a:solidFill>
            <a:ln w="14288" cap="flat" cmpd="sng">
              <a:solidFill>
                <a:srgbClr val="000000"/>
              </a:solidFill>
              <a:prstDash val="solid"/>
              <a:headEnd type="none" w="med" len="med"/>
              <a:tailEnd type="none" w="med" len="med"/>
            </a:ln>
          </p:spPr>
          <p:txBody>
            <a:bodyPr/>
            <a:p>
              <a:endParaRPr lang="zh-CN" altLang="en-US"/>
            </a:p>
          </p:txBody>
        </p:sp>
        <p:sp>
          <p:nvSpPr>
            <p:cNvPr id="376866" name="任意多边形 376865"/>
            <p:cNvSpPr/>
            <p:nvPr/>
          </p:nvSpPr>
          <p:spPr>
            <a:xfrm>
              <a:off x="3211" y="2146"/>
              <a:ext cx="62" cy="234"/>
            </a:xfrm>
            <a:custGeom>
              <a:avLst/>
              <a:gdLst/>
              <a:ahLst/>
              <a:cxnLst/>
              <a:pathLst>
                <a:path w="62" h="234">
                  <a:moveTo>
                    <a:pt x="0" y="234"/>
                  </a:moveTo>
                  <a:lnTo>
                    <a:pt x="62" y="203"/>
                  </a:lnTo>
                  <a:lnTo>
                    <a:pt x="62" y="0"/>
                  </a:lnTo>
                  <a:lnTo>
                    <a:pt x="0" y="234"/>
                  </a:lnTo>
                  <a:close/>
                </a:path>
              </a:pathLst>
            </a:custGeom>
            <a:solidFill>
              <a:srgbClr val="00FF00"/>
            </a:solidFill>
            <a:ln w="14288" cap="flat" cmpd="sng">
              <a:solidFill>
                <a:srgbClr val="000000"/>
              </a:solidFill>
              <a:prstDash val="solid"/>
              <a:headEnd type="none" w="med" len="med"/>
              <a:tailEnd type="none" w="med" len="med"/>
            </a:ln>
          </p:spPr>
          <p:txBody>
            <a:bodyPr/>
            <a:p>
              <a:endParaRPr lang="zh-CN" altLang="en-US"/>
            </a:p>
          </p:txBody>
        </p:sp>
        <p:sp>
          <p:nvSpPr>
            <p:cNvPr id="376867" name="任意多边形 376866"/>
            <p:cNvSpPr/>
            <p:nvPr/>
          </p:nvSpPr>
          <p:spPr>
            <a:xfrm>
              <a:off x="2832" y="1329"/>
              <a:ext cx="328" cy="204"/>
            </a:xfrm>
            <a:custGeom>
              <a:avLst/>
              <a:gdLst/>
              <a:ahLst/>
              <a:cxnLst/>
              <a:pathLst>
                <a:path w="328" h="204">
                  <a:moveTo>
                    <a:pt x="0" y="0"/>
                  </a:moveTo>
                  <a:lnTo>
                    <a:pt x="308" y="204"/>
                  </a:lnTo>
                  <a:lnTo>
                    <a:pt x="328" y="152"/>
                  </a:lnTo>
                  <a:lnTo>
                    <a:pt x="0" y="0"/>
                  </a:lnTo>
                  <a:close/>
                </a:path>
              </a:pathLst>
            </a:custGeom>
            <a:solidFill>
              <a:srgbClr val="00FF00"/>
            </a:solidFill>
            <a:ln w="14288" cap="flat" cmpd="sng">
              <a:solidFill>
                <a:srgbClr val="000000"/>
              </a:solidFill>
              <a:prstDash val="solid"/>
              <a:headEnd type="none" w="med" len="med"/>
              <a:tailEnd type="none" w="med" len="med"/>
            </a:ln>
          </p:spPr>
          <p:txBody>
            <a:bodyPr/>
            <a:p>
              <a:endParaRPr lang="zh-CN" altLang="en-US"/>
            </a:p>
          </p:txBody>
        </p:sp>
        <p:sp>
          <p:nvSpPr>
            <p:cNvPr id="376868" name="任意多边形 376867"/>
            <p:cNvSpPr/>
            <p:nvPr/>
          </p:nvSpPr>
          <p:spPr>
            <a:xfrm>
              <a:off x="2578" y="1155"/>
              <a:ext cx="254" cy="174"/>
            </a:xfrm>
            <a:custGeom>
              <a:avLst/>
              <a:gdLst/>
              <a:ahLst/>
              <a:cxnLst/>
              <a:pathLst>
                <a:path w="254" h="174">
                  <a:moveTo>
                    <a:pt x="254" y="174"/>
                  </a:moveTo>
                  <a:lnTo>
                    <a:pt x="20" y="0"/>
                  </a:lnTo>
                  <a:lnTo>
                    <a:pt x="0" y="21"/>
                  </a:lnTo>
                  <a:lnTo>
                    <a:pt x="254" y="174"/>
                  </a:lnTo>
                  <a:close/>
                </a:path>
              </a:pathLst>
            </a:custGeom>
            <a:solidFill>
              <a:srgbClr val="00FF00"/>
            </a:solidFill>
            <a:ln w="14288" cap="flat" cmpd="sng">
              <a:solidFill>
                <a:srgbClr val="000000"/>
              </a:solidFill>
              <a:prstDash val="solid"/>
              <a:headEnd type="none" w="med" len="med"/>
              <a:tailEnd type="none" w="med" len="med"/>
            </a:ln>
          </p:spPr>
          <p:txBody>
            <a:bodyPr/>
            <a:p>
              <a:endParaRPr lang="zh-CN" altLang="en-US"/>
            </a:p>
          </p:txBody>
        </p:sp>
        <p:sp>
          <p:nvSpPr>
            <p:cNvPr id="376869" name="任意多边形 376868"/>
            <p:cNvSpPr/>
            <p:nvPr/>
          </p:nvSpPr>
          <p:spPr>
            <a:xfrm>
              <a:off x="3262" y="1400"/>
              <a:ext cx="102" cy="286"/>
            </a:xfrm>
            <a:custGeom>
              <a:avLst/>
              <a:gdLst/>
              <a:ahLst/>
              <a:cxnLst/>
              <a:pathLst>
                <a:path w="102" h="286">
                  <a:moveTo>
                    <a:pt x="0" y="31"/>
                  </a:moveTo>
                  <a:lnTo>
                    <a:pt x="51" y="286"/>
                  </a:lnTo>
                  <a:lnTo>
                    <a:pt x="102" y="235"/>
                  </a:lnTo>
                  <a:lnTo>
                    <a:pt x="61" y="0"/>
                  </a:lnTo>
                  <a:lnTo>
                    <a:pt x="0" y="31"/>
                  </a:lnTo>
                  <a:close/>
                </a:path>
              </a:pathLst>
            </a:custGeom>
            <a:solidFill>
              <a:srgbClr val="0000FF"/>
            </a:solidFill>
            <a:ln w="14288" cap="flat" cmpd="sng">
              <a:solidFill>
                <a:srgbClr val="000000"/>
              </a:solidFill>
              <a:prstDash val="solid"/>
              <a:headEnd type="none" w="med" len="med"/>
              <a:tailEnd type="none" w="med" len="med"/>
            </a:ln>
          </p:spPr>
          <p:txBody>
            <a:bodyPr/>
            <a:p>
              <a:endParaRPr lang="zh-CN" altLang="en-US"/>
            </a:p>
          </p:txBody>
        </p:sp>
        <p:sp>
          <p:nvSpPr>
            <p:cNvPr id="376870" name="任意多边形 376869"/>
            <p:cNvSpPr/>
            <p:nvPr/>
          </p:nvSpPr>
          <p:spPr>
            <a:xfrm>
              <a:off x="2832" y="1329"/>
              <a:ext cx="358" cy="152"/>
            </a:xfrm>
            <a:custGeom>
              <a:avLst/>
              <a:gdLst/>
              <a:ahLst/>
              <a:cxnLst/>
              <a:pathLst>
                <a:path w="358" h="152">
                  <a:moveTo>
                    <a:pt x="0" y="0"/>
                  </a:moveTo>
                  <a:lnTo>
                    <a:pt x="358" y="131"/>
                  </a:lnTo>
                  <a:lnTo>
                    <a:pt x="328" y="152"/>
                  </a:lnTo>
                  <a:lnTo>
                    <a:pt x="0" y="0"/>
                  </a:lnTo>
                  <a:close/>
                </a:path>
              </a:pathLst>
            </a:custGeom>
            <a:solidFill>
              <a:srgbClr val="0000FF"/>
            </a:solidFill>
            <a:ln w="14288" cap="flat" cmpd="sng">
              <a:solidFill>
                <a:srgbClr val="000000"/>
              </a:solidFill>
              <a:prstDash val="solid"/>
              <a:headEnd type="none" w="med" len="med"/>
              <a:tailEnd type="none" w="med" len="med"/>
            </a:ln>
          </p:spPr>
          <p:txBody>
            <a:bodyPr/>
            <a:p>
              <a:endParaRPr lang="zh-CN" altLang="en-US"/>
            </a:p>
          </p:txBody>
        </p:sp>
        <p:sp>
          <p:nvSpPr>
            <p:cNvPr id="376871" name="任意多边形 376870"/>
            <p:cNvSpPr/>
            <p:nvPr/>
          </p:nvSpPr>
          <p:spPr>
            <a:xfrm>
              <a:off x="2527" y="1176"/>
              <a:ext cx="305" cy="887"/>
            </a:xfrm>
            <a:custGeom>
              <a:avLst/>
              <a:gdLst/>
              <a:ahLst/>
              <a:cxnLst/>
              <a:pathLst>
                <a:path w="305" h="887">
                  <a:moveTo>
                    <a:pt x="305" y="153"/>
                  </a:moveTo>
                  <a:lnTo>
                    <a:pt x="51" y="0"/>
                  </a:lnTo>
                  <a:lnTo>
                    <a:pt x="0" y="0"/>
                  </a:lnTo>
                  <a:lnTo>
                    <a:pt x="0" y="745"/>
                  </a:lnTo>
                  <a:lnTo>
                    <a:pt x="305" y="887"/>
                  </a:lnTo>
                  <a:lnTo>
                    <a:pt x="305" y="153"/>
                  </a:lnTo>
                  <a:close/>
                </a:path>
              </a:pathLst>
            </a:custGeom>
            <a:solidFill>
              <a:srgbClr val="0000FF"/>
            </a:solidFill>
            <a:ln w="14288" cap="flat" cmpd="sng">
              <a:solidFill>
                <a:srgbClr val="000000"/>
              </a:solidFill>
              <a:prstDash val="solid"/>
              <a:headEnd type="none" w="med" len="med"/>
              <a:tailEnd type="none" w="med" len="med"/>
            </a:ln>
          </p:spPr>
          <p:txBody>
            <a:bodyPr/>
            <a:p>
              <a:endParaRPr lang="zh-CN" altLang="en-US"/>
            </a:p>
          </p:txBody>
        </p:sp>
        <p:sp>
          <p:nvSpPr>
            <p:cNvPr id="376872" name="任意多边形 376871"/>
            <p:cNvSpPr/>
            <p:nvPr/>
          </p:nvSpPr>
          <p:spPr>
            <a:xfrm>
              <a:off x="2701" y="1385"/>
              <a:ext cx="75" cy="740"/>
            </a:xfrm>
            <a:custGeom>
              <a:avLst/>
              <a:gdLst/>
              <a:ahLst/>
              <a:cxnLst/>
              <a:pathLst>
                <a:path w="75" h="740">
                  <a:moveTo>
                    <a:pt x="0" y="36"/>
                  </a:moveTo>
                  <a:lnTo>
                    <a:pt x="75" y="0"/>
                  </a:lnTo>
                  <a:lnTo>
                    <a:pt x="75" y="704"/>
                  </a:lnTo>
                  <a:lnTo>
                    <a:pt x="0" y="740"/>
                  </a:lnTo>
                  <a:lnTo>
                    <a:pt x="0" y="36"/>
                  </a:lnTo>
                  <a:close/>
                </a:path>
              </a:pathLst>
            </a:custGeom>
            <a:solidFill>
              <a:srgbClr val="FFFFFF"/>
            </a:solidFill>
            <a:ln w="14288" cap="flat" cmpd="sng">
              <a:solidFill>
                <a:srgbClr val="000000"/>
              </a:solidFill>
              <a:prstDash val="solid"/>
              <a:headEnd type="none" w="med" len="med"/>
              <a:tailEnd type="none" w="med" len="med"/>
            </a:ln>
          </p:spPr>
          <p:txBody>
            <a:bodyPr/>
            <a:p>
              <a:endParaRPr lang="zh-CN" altLang="en-US"/>
            </a:p>
          </p:txBody>
        </p:sp>
        <p:sp>
          <p:nvSpPr>
            <p:cNvPr id="376873" name="任意多边形 376872"/>
            <p:cNvSpPr/>
            <p:nvPr/>
          </p:nvSpPr>
          <p:spPr>
            <a:xfrm>
              <a:off x="2722" y="1406"/>
              <a:ext cx="71" cy="734"/>
            </a:xfrm>
            <a:custGeom>
              <a:avLst/>
              <a:gdLst/>
              <a:ahLst/>
              <a:cxnLst/>
              <a:pathLst>
                <a:path w="71" h="734">
                  <a:moveTo>
                    <a:pt x="0" y="35"/>
                  </a:moveTo>
                  <a:lnTo>
                    <a:pt x="71" y="0"/>
                  </a:lnTo>
                  <a:lnTo>
                    <a:pt x="71" y="698"/>
                  </a:lnTo>
                  <a:lnTo>
                    <a:pt x="0" y="734"/>
                  </a:lnTo>
                  <a:lnTo>
                    <a:pt x="0" y="35"/>
                  </a:lnTo>
                  <a:close/>
                </a:path>
              </a:pathLst>
            </a:custGeom>
            <a:solidFill>
              <a:srgbClr val="FFFFFF"/>
            </a:solidFill>
            <a:ln w="14288" cap="flat" cmpd="sng">
              <a:solidFill>
                <a:srgbClr val="000000"/>
              </a:solidFill>
              <a:prstDash val="solid"/>
              <a:headEnd type="none" w="med" len="med"/>
              <a:tailEnd type="none" w="med" len="med"/>
            </a:ln>
          </p:spPr>
          <p:txBody>
            <a:bodyPr/>
            <a:p>
              <a:endParaRPr lang="zh-CN" altLang="en-US"/>
            </a:p>
          </p:txBody>
        </p:sp>
        <p:sp>
          <p:nvSpPr>
            <p:cNvPr id="376874" name="直接连接符 376873"/>
            <p:cNvSpPr/>
            <p:nvPr/>
          </p:nvSpPr>
          <p:spPr>
            <a:xfrm flipH="1" flipV="1">
              <a:off x="2701" y="1421"/>
              <a:ext cx="21" cy="20"/>
            </a:xfrm>
            <a:prstGeom prst="line">
              <a:avLst/>
            </a:prstGeom>
            <a:ln w="14288" cap="flat" cmpd="sng">
              <a:solidFill>
                <a:srgbClr val="000000"/>
              </a:solidFill>
              <a:prstDash val="solid"/>
              <a:headEnd type="none" w="med" len="med"/>
              <a:tailEnd type="none" w="med" len="med"/>
            </a:ln>
          </p:spPr>
        </p:sp>
        <p:sp>
          <p:nvSpPr>
            <p:cNvPr id="376875" name="直接连接符 376874"/>
            <p:cNvSpPr/>
            <p:nvPr/>
          </p:nvSpPr>
          <p:spPr>
            <a:xfrm>
              <a:off x="2701" y="2125"/>
              <a:ext cx="21" cy="15"/>
            </a:xfrm>
            <a:prstGeom prst="line">
              <a:avLst/>
            </a:prstGeom>
            <a:ln w="14288" cap="flat" cmpd="sng">
              <a:solidFill>
                <a:srgbClr val="000000"/>
              </a:solidFill>
              <a:prstDash val="solid"/>
              <a:headEnd type="none" w="med" len="med"/>
              <a:tailEnd type="none" w="med" len="med"/>
            </a:ln>
          </p:spPr>
        </p:sp>
        <p:sp>
          <p:nvSpPr>
            <p:cNvPr id="376876" name="直接连接符 376875"/>
            <p:cNvSpPr/>
            <p:nvPr/>
          </p:nvSpPr>
          <p:spPr>
            <a:xfrm>
              <a:off x="2778" y="1385"/>
              <a:ext cx="15" cy="21"/>
            </a:xfrm>
            <a:prstGeom prst="line">
              <a:avLst/>
            </a:prstGeom>
            <a:ln w="14288" cap="flat" cmpd="sng">
              <a:solidFill>
                <a:srgbClr val="000000"/>
              </a:solidFill>
              <a:prstDash val="solid"/>
              <a:headEnd type="none" w="med" len="med"/>
              <a:tailEnd type="none" w="med" len="med"/>
            </a:ln>
          </p:spPr>
        </p:sp>
        <p:sp>
          <p:nvSpPr>
            <p:cNvPr id="376877" name="任意多边形 376876"/>
            <p:cNvSpPr/>
            <p:nvPr/>
          </p:nvSpPr>
          <p:spPr>
            <a:xfrm>
              <a:off x="2946" y="1413"/>
              <a:ext cx="872" cy="1465"/>
            </a:xfrm>
            <a:custGeom>
              <a:avLst/>
              <a:gdLst/>
              <a:ahLst/>
              <a:cxnLst/>
              <a:pathLst>
                <a:path w="872" h="1465">
                  <a:moveTo>
                    <a:pt x="0" y="420"/>
                  </a:moveTo>
                  <a:lnTo>
                    <a:pt x="872" y="0"/>
                  </a:lnTo>
                  <a:lnTo>
                    <a:pt x="872" y="1116"/>
                  </a:lnTo>
                  <a:lnTo>
                    <a:pt x="0" y="1465"/>
                  </a:lnTo>
                </a:path>
              </a:pathLst>
            </a:custGeom>
            <a:noFill/>
            <a:ln w="14351" cap="flat" cmpd="sng">
              <a:solidFill>
                <a:schemeClr val="bg1"/>
              </a:solidFill>
              <a:prstDash val="solid"/>
              <a:headEnd type="none" w="med" len="med"/>
              <a:tailEnd type="none" w="med" len="med"/>
            </a:ln>
          </p:spPr>
          <p:txBody>
            <a:bodyPr/>
            <a:p>
              <a:endParaRPr lang="zh-CN" altLang="en-US"/>
            </a:p>
          </p:txBody>
        </p:sp>
        <p:sp>
          <p:nvSpPr>
            <p:cNvPr id="376878" name="直接连接符 376877"/>
            <p:cNvSpPr/>
            <p:nvPr/>
          </p:nvSpPr>
          <p:spPr>
            <a:xfrm>
              <a:off x="2946" y="1833"/>
              <a:ext cx="1" cy="1045"/>
            </a:xfrm>
            <a:prstGeom prst="line">
              <a:avLst/>
            </a:prstGeom>
            <a:ln w="14351" cap="flat" cmpd="sng">
              <a:solidFill>
                <a:schemeClr val="bg1"/>
              </a:solidFill>
              <a:prstDash val="solid"/>
              <a:headEnd type="none" w="med" len="med"/>
              <a:tailEnd type="none" w="med" len="med"/>
            </a:ln>
          </p:spPr>
        </p:sp>
        <p:sp>
          <p:nvSpPr>
            <p:cNvPr id="376879" name="任意多边形 376878"/>
            <p:cNvSpPr/>
            <p:nvPr/>
          </p:nvSpPr>
          <p:spPr>
            <a:xfrm>
              <a:off x="2506" y="1497"/>
              <a:ext cx="75" cy="740"/>
            </a:xfrm>
            <a:custGeom>
              <a:avLst/>
              <a:gdLst/>
              <a:ahLst/>
              <a:cxnLst/>
              <a:pathLst>
                <a:path w="75" h="740">
                  <a:moveTo>
                    <a:pt x="0" y="36"/>
                  </a:moveTo>
                  <a:lnTo>
                    <a:pt x="75" y="0"/>
                  </a:lnTo>
                  <a:lnTo>
                    <a:pt x="75" y="705"/>
                  </a:lnTo>
                  <a:lnTo>
                    <a:pt x="0" y="740"/>
                  </a:lnTo>
                  <a:lnTo>
                    <a:pt x="0" y="36"/>
                  </a:lnTo>
                  <a:close/>
                </a:path>
              </a:pathLst>
            </a:custGeom>
            <a:solidFill>
              <a:srgbClr val="FFFFFF"/>
            </a:solidFill>
            <a:ln w="14288" cap="flat" cmpd="sng">
              <a:solidFill>
                <a:srgbClr val="000000"/>
              </a:solidFill>
              <a:prstDash val="solid"/>
              <a:headEnd type="none" w="med" len="med"/>
              <a:tailEnd type="none" w="med" len="med"/>
            </a:ln>
          </p:spPr>
          <p:txBody>
            <a:bodyPr/>
            <a:p>
              <a:endParaRPr lang="zh-CN" altLang="en-US"/>
            </a:p>
          </p:txBody>
        </p:sp>
        <p:sp>
          <p:nvSpPr>
            <p:cNvPr id="376880" name="任意多边形 376879"/>
            <p:cNvSpPr/>
            <p:nvPr/>
          </p:nvSpPr>
          <p:spPr>
            <a:xfrm>
              <a:off x="2527" y="1518"/>
              <a:ext cx="69" cy="732"/>
            </a:xfrm>
            <a:custGeom>
              <a:avLst/>
              <a:gdLst/>
              <a:ahLst/>
              <a:cxnLst/>
              <a:pathLst>
                <a:path w="69" h="732">
                  <a:moveTo>
                    <a:pt x="0" y="35"/>
                  </a:moveTo>
                  <a:lnTo>
                    <a:pt x="69" y="0"/>
                  </a:lnTo>
                  <a:lnTo>
                    <a:pt x="69" y="698"/>
                  </a:lnTo>
                  <a:lnTo>
                    <a:pt x="0" y="732"/>
                  </a:lnTo>
                  <a:lnTo>
                    <a:pt x="0" y="35"/>
                  </a:lnTo>
                  <a:close/>
                </a:path>
              </a:pathLst>
            </a:custGeom>
            <a:solidFill>
              <a:srgbClr val="FFFFFF"/>
            </a:solidFill>
            <a:ln w="14288" cap="flat" cmpd="sng">
              <a:solidFill>
                <a:srgbClr val="000000"/>
              </a:solidFill>
              <a:prstDash val="solid"/>
              <a:headEnd type="none" w="med" len="med"/>
              <a:tailEnd type="none" w="med" len="med"/>
            </a:ln>
          </p:spPr>
          <p:txBody>
            <a:bodyPr/>
            <a:p>
              <a:endParaRPr lang="zh-CN" altLang="en-US"/>
            </a:p>
          </p:txBody>
        </p:sp>
        <p:sp>
          <p:nvSpPr>
            <p:cNvPr id="376881" name="直接连接符 376880"/>
            <p:cNvSpPr/>
            <p:nvPr/>
          </p:nvSpPr>
          <p:spPr>
            <a:xfrm flipH="1" flipV="1">
              <a:off x="2506" y="1533"/>
              <a:ext cx="21" cy="20"/>
            </a:xfrm>
            <a:prstGeom prst="line">
              <a:avLst/>
            </a:prstGeom>
            <a:ln w="14288" cap="flat" cmpd="sng">
              <a:solidFill>
                <a:srgbClr val="000000"/>
              </a:solidFill>
              <a:prstDash val="solid"/>
              <a:headEnd type="none" w="med" len="med"/>
              <a:tailEnd type="none" w="med" len="med"/>
            </a:ln>
          </p:spPr>
        </p:sp>
        <p:sp>
          <p:nvSpPr>
            <p:cNvPr id="376882" name="直接连接符 376881"/>
            <p:cNvSpPr/>
            <p:nvPr/>
          </p:nvSpPr>
          <p:spPr>
            <a:xfrm>
              <a:off x="2506" y="2237"/>
              <a:ext cx="21" cy="13"/>
            </a:xfrm>
            <a:prstGeom prst="line">
              <a:avLst/>
            </a:prstGeom>
            <a:ln w="14288" cap="flat" cmpd="sng">
              <a:solidFill>
                <a:srgbClr val="000000"/>
              </a:solidFill>
              <a:prstDash val="solid"/>
              <a:headEnd type="none" w="med" len="med"/>
              <a:tailEnd type="none" w="med" len="med"/>
            </a:ln>
          </p:spPr>
        </p:sp>
        <p:sp>
          <p:nvSpPr>
            <p:cNvPr id="376883" name="直接连接符 376882"/>
            <p:cNvSpPr/>
            <p:nvPr/>
          </p:nvSpPr>
          <p:spPr>
            <a:xfrm>
              <a:off x="2583" y="1497"/>
              <a:ext cx="13" cy="21"/>
            </a:xfrm>
            <a:prstGeom prst="line">
              <a:avLst/>
            </a:prstGeom>
            <a:ln w="14288" cap="flat" cmpd="sng">
              <a:solidFill>
                <a:srgbClr val="000000"/>
              </a:solidFill>
              <a:prstDash val="solid"/>
              <a:headEnd type="none" w="med" len="med"/>
              <a:tailEnd type="none" w="med" len="med"/>
            </a:ln>
          </p:spPr>
        </p:sp>
        <p:sp>
          <p:nvSpPr>
            <p:cNvPr id="376884" name="任意多边形 376883"/>
            <p:cNvSpPr/>
            <p:nvPr/>
          </p:nvSpPr>
          <p:spPr>
            <a:xfrm>
              <a:off x="3259" y="1644"/>
              <a:ext cx="70" cy="1108"/>
            </a:xfrm>
            <a:custGeom>
              <a:avLst/>
              <a:gdLst/>
              <a:ahLst/>
              <a:cxnLst/>
              <a:pathLst>
                <a:path w="70" h="1108">
                  <a:moveTo>
                    <a:pt x="0" y="1108"/>
                  </a:moveTo>
                  <a:lnTo>
                    <a:pt x="70" y="1080"/>
                  </a:lnTo>
                  <a:lnTo>
                    <a:pt x="70" y="0"/>
                  </a:lnTo>
                  <a:lnTo>
                    <a:pt x="0" y="35"/>
                  </a:lnTo>
                  <a:lnTo>
                    <a:pt x="0" y="1108"/>
                  </a:lnTo>
                  <a:close/>
                </a:path>
              </a:pathLst>
            </a:custGeom>
            <a:solidFill>
              <a:srgbClr val="FF0000"/>
            </a:solidFill>
            <a:ln w="14288" cap="flat" cmpd="sng">
              <a:solidFill>
                <a:srgbClr val="000000"/>
              </a:solidFill>
              <a:prstDash val="solid"/>
              <a:headEnd type="none" w="med" len="med"/>
              <a:tailEnd type="none" w="med" len="med"/>
            </a:ln>
          </p:spPr>
          <p:txBody>
            <a:bodyPr/>
            <a:p>
              <a:endParaRPr lang="zh-CN" altLang="en-US"/>
            </a:p>
          </p:txBody>
        </p:sp>
        <p:sp>
          <p:nvSpPr>
            <p:cNvPr id="376885" name="任意多边形 376884"/>
            <p:cNvSpPr/>
            <p:nvPr/>
          </p:nvSpPr>
          <p:spPr>
            <a:xfrm>
              <a:off x="3329" y="1613"/>
              <a:ext cx="71" cy="1108"/>
            </a:xfrm>
            <a:custGeom>
              <a:avLst/>
              <a:gdLst/>
              <a:ahLst/>
              <a:cxnLst/>
              <a:pathLst>
                <a:path w="71" h="1108">
                  <a:moveTo>
                    <a:pt x="0" y="1108"/>
                  </a:moveTo>
                  <a:lnTo>
                    <a:pt x="71" y="1080"/>
                  </a:lnTo>
                  <a:lnTo>
                    <a:pt x="71" y="0"/>
                  </a:lnTo>
                  <a:lnTo>
                    <a:pt x="0" y="34"/>
                  </a:lnTo>
                  <a:lnTo>
                    <a:pt x="0" y="1108"/>
                  </a:lnTo>
                  <a:close/>
                </a:path>
              </a:pathLst>
            </a:custGeom>
            <a:solidFill>
              <a:srgbClr val="00FF00"/>
            </a:solidFill>
            <a:ln w="14288" cap="flat" cmpd="sng">
              <a:solidFill>
                <a:srgbClr val="000000"/>
              </a:solidFill>
              <a:prstDash val="solid"/>
              <a:headEnd type="none" w="med" len="med"/>
              <a:tailEnd type="none" w="med" len="med"/>
            </a:ln>
          </p:spPr>
          <p:txBody>
            <a:bodyPr/>
            <a:p>
              <a:endParaRPr lang="zh-CN" altLang="en-US"/>
            </a:p>
          </p:txBody>
        </p:sp>
        <p:sp>
          <p:nvSpPr>
            <p:cNvPr id="376886" name="任意多边形 376885"/>
            <p:cNvSpPr/>
            <p:nvPr/>
          </p:nvSpPr>
          <p:spPr>
            <a:xfrm>
              <a:off x="3400" y="1577"/>
              <a:ext cx="69" cy="1109"/>
            </a:xfrm>
            <a:custGeom>
              <a:avLst/>
              <a:gdLst/>
              <a:ahLst/>
              <a:cxnLst/>
              <a:pathLst>
                <a:path w="69" h="1109">
                  <a:moveTo>
                    <a:pt x="0" y="1109"/>
                  </a:moveTo>
                  <a:lnTo>
                    <a:pt x="69" y="1082"/>
                  </a:lnTo>
                  <a:lnTo>
                    <a:pt x="69" y="0"/>
                  </a:lnTo>
                  <a:lnTo>
                    <a:pt x="0" y="36"/>
                  </a:lnTo>
                  <a:lnTo>
                    <a:pt x="0" y="1109"/>
                  </a:lnTo>
                  <a:close/>
                </a:path>
              </a:pathLst>
            </a:custGeom>
            <a:solidFill>
              <a:srgbClr val="0000FF"/>
            </a:solidFill>
            <a:ln w="14288" cap="flat" cmpd="sng">
              <a:solidFill>
                <a:srgbClr val="000000"/>
              </a:solidFill>
              <a:prstDash val="solid"/>
              <a:headEnd type="none" w="med" len="med"/>
              <a:tailEnd type="none" w="med" len="med"/>
            </a:ln>
          </p:spPr>
          <p:txBody>
            <a:bodyPr/>
            <a:p>
              <a:endParaRPr lang="zh-CN" altLang="en-US"/>
            </a:p>
          </p:txBody>
        </p:sp>
        <p:sp>
          <p:nvSpPr>
            <p:cNvPr id="376887" name="直接连接符 376886"/>
            <p:cNvSpPr/>
            <p:nvPr/>
          </p:nvSpPr>
          <p:spPr>
            <a:xfrm>
              <a:off x="3295" y="2599"/>
              <a:ext cx="1" cy="314"/>
            </a:xfrm>
            <a:prstGeom prst="line">
              <a:avLst/>
            </a:prstGeom>
            <a:ln w="14351" cap="flat" cmpd="sng">
              <a:solidFill>
                <a:schemeClr val="bg1"/>
              </a:solidFill>
              <a:prstDash val="solid"/>
              <a:headEnd type="none" w="med" len="med"/>
              <a:tailEnd type="none" w="med" len="med"/>
            </a:ln>
          </p:spPr>
        </p:sp>
        <p:sp>
          <p:nvSpPr>
            <p:cNvPr id="376888" name="矩形 376887"/>
            <p:cNvSpPr/>
            <p:nvPr/>
          </p:nvSpPr>
          <p:spPr>
            <a:xfrm>
              <a:off x="3270" y="2926"/>
              <a:ext cx="100" cy="118"/>
            </a:xfrm>
            <a:prstGeom prst="rect">
              <a:avLst/>
            </a:prstGeom>
            <a:noFill/>
            <a:ln w="9525">
              <a:noFill/>
            </a:ln>
          </p:spPr>
          <p:txBody>
            <a:bodyPr wrap="none" lIns="0" tIns="0" rIns="0" bIns="0">
              <a:spAutoFit/>
            </a:bodyPr>
            <a:p>
              <a:r>
                <a:rPr lang="en-US" altLang="zh-CN" sz="1200" baseline="0">
                  <a:solidFill>
                    <a:srgbClr val="FFFFFF"/>
                  </a:solidFill>
                  <a:latin typeface="宋体" panose="02010600030101010101" pitchFamily="2" charset="-122"/>
                </a:rPr>
                <a:t>R</a:t>
              </a:r>
              <a:endParaRPr lang="en-US" altLang="zh-CN" baseline="-25000">
                <a:latin typeface="宋体" panose="02010600030101010101" pitchFamily="2" charset="-122"/>
              </a:endParaRPr>
            </a:p>
          </p:txBody>
        </p:sp>
        <p:sp>
          <p:nvSpPr>
            <p:cNvPr id="376889" name="直接连接符 376888"/>
            <p:cNvSpPr/>
            <p:nvPr/>
          </p:nvSpPr>
          <p:spPr>
            <a:xfrm>
              <a:off x="3364" y="2599"/>
              <a:ext cx="1" cy="314"/>
            </a:xfrm>
            <a:prstGeom prst="line">
              <a:avLst/>
            </a:prstGeom>
            <a:ln w="14351" cap="flat" cmpd="sng">
              <a:solidFill>
                <a:schemeClr val="bg1"/>
              </a:solidFill>
              <a:prstDash val="solid"/>
              <a:headEnd type="none" w="med" len="med"/>
              <a:tailEnd type="none" w="med" len="med"/>
            </a:ln>
          </p:spPr>
        </p:sp>
        <p:sp>
          <p:nvSpPr>
            <p:cNvPr id="376890" name="矩形 376889"/>
            <p:cNvSpPr/>
            <p:nvPr/>
          </p:nvSpPr>
          <p:spPr>
            <a:xfrm>
              <a:off x="3339" y="2926"/>
              <a:ext cx="100" cy="118"/>
            </a:xfrm>
            <a:prstGeom prst="rect">
              <a:avLst/>
            </a:prstGeom>
            <a:noFill/>
            <a:ln w="9525">
              <a:noFill/>
            </a:ln>
          </p:spPr>
          <p:txBody>
            <a:bodyPr wrap="none" lIns="0" tIns="0" rIns="0" bIns="0">
              <a:spAutoFit/>
            </a:bodyPr>
            <a:p>
              <a:r>
                <a:rPr lang="en-US" altLang="zh-CN" sz="1200" baseline="0">
                  <a:solidFill>
                    <a:srgbClr val="FFFFFF"/>
                  </a:solidFill>
                  <a:latin typeface="宋体" panose="02010600030101010101" pitchFamily="2" charset="-122"/>
                </a:rPr>
                <a:t>G</a:t>
              </a:r>
              <a:endParaRPr lang="en-US" altLang="zh-CN" baseline="-25000">
                <a:latin typeface="宋体" panose="02010600030101010101" pitchFamily="2" charset="-122"/>
              </a:endParaRPr>
            </a:p>
          </p:txBody>
        </p:sp>
        <p:sp>
          <p:nvSpPr>
            <p:cNvPr id="376891" name="直接连接符 376890"/>
            <p:cNvSpPr/>
            <p:nvPr/>
          </p:nvSpPr>
          <p:spPr>
            <a:xfrm>
              <a:off x="3434" y="2599"/>
              <a:ext cx="1" cy="314"/>
            </a:xfrm>
            <a:prstGeom prst="line">
              <a:avLst/>
            </a:prstGeom>
            <a:ln w="14351" cap="flat" cmpd="sng">
              <a:solidFill>
                <a:schemeClr val="bg1"/>
              </a:solidFill>
              <a:prstDash val="solid"/>
              <a:headEnd type="none" w="med" len="med"/>
              <a:tailEnd type="none" w="med" len="med"/>
            </a:ln>
          </p:spPr>
        </p:sp>
        <p:sp>
          <p:nvSpPr>
            <p:cNvPr id="376892" name="矩形 376891"/>
            <p:cNvSpPr/>
            <p:nvPr/>
          </p:nvSpPr>
          <p:spPr>
            <a:xfrm>
              <a:off x="3409" y="2926"/>
              <a:ext cx="100" cy="118"/>
            </a:xfrm>
            <a:prstGeom prst="rect">
              <a:avLst/>
            </a:prstGeom>
            <a:noFill/>
            <a:ln w="9525">
              <a:noFill/>
            </a:ln>
          </p:spPr>
          <p:txBody>
            <a:bodyPr wrap="none" lIns="0" tIns="0" rIns="0" bIns="0">
              <a:spAutoFit/>
            </a:bodyPr>
            <a:p>
              <a:r>
                <a:rPr lang="en-US" altLang="zh-CN" sz="1200" baseline="0">
                  <a:solidFill>
                    <a:srgbClr val="FFFFFF"/>
                  </a:solidFill>
                  <a:latin typeface="宋体" panose="02010600030101010101" pitchFamily="2" charset="-122"/>
                </a:rPr>
                <a:t>B</a:t>
              </a:r>
              <a:endParaRPr lang="en-US" altLang="zh-CN" baseline="-25000">
                <a:latin typeface="宋体" panose="02010600030101010101" pitchFamily="2" charset="-122"/>
              </a:endParaRPr>
            </a:p>
          </p:txBody>
        </p:sp>
        <p:sp>
          <p:nvSpPr>
            <p:cNvPr id="376893" name="直接连接符 376892"/>
            <p:cNvSpPr/>
            <p:nvPr/>
          </p:nvSpPr>
          <p:spPr>
            <a:xfrm flipV="1">
              <a:off x="2896" y="925"/>
              <a:ext cx="1" cy="509"/>
            </a:xfrm>
            <a:prstGeom prst="line">
              <a:avLst/>
            </a:prstGeom>
            <a:ln w="14351" cap="flat" cmpd="sng">
              <a:solidFill>
                <a:schemeClr val="bg1"/>
              </a:solidFill>
              <a:prstDash val="solid"/>
              <a:headEnd type="none" w="med" len="med"/>
              <a:tailEnd type="none" w="med" len="med"/>
            </a:ln>
          </p:spPr>
        </p:sp>
        <p:sp>
          <p:nvSpPr>
            <p:cNvPr id="376894" name="直接连接符 376893"/>
            <p:cNvSpPr/>
            <p:nvPr/>
          </p:nvSpPr>
          <p:spPr>
            <a:xfrm flipV="1">
              <a:off x="3098" y="925"/>
              <a:ext cx="1" cy="558"/>
            </a:xfrm>
            <a:prstGeom prst="line">
              <a:avLst/>
            </a:prstGeom>
            <a:ln w="14351" cap="flat" cmpd="sng">
              <a:solidFill>
                <a:schemeClr val="bg1"/>
              </a:solidFill>
              <a:prstDash val="solid"/>
              <a:headEnd type="none" w="med" len="med"/>
              <a:tailEnd type="none" w="med" len="med"/>
            </a:ln>
          </p:spPr>
        </p:sp>
        <p:sp>
          <p:nvSpPr>
            <p:cNvPr id="376895" name="直接连接符 376894"/>
            <p:cNvSpPr/>
            <p:nvPr/>
          </p:nvSpPr>
          <p:spPr>
            <a:xfrm flipV="1">
              <a:off x="3295" y="925"/>
              <a:ext cx="1" cy="537"/>
            </a:xfrm>
            <a:prstGeom prst="line">
              <a:avLst/>
            </a:prstGeom>
            <a:ln w="14351" cap="flat" cmpd="sng">
              <a:solidFill>
                <a:schemeClr val="bg1"/>
              </a:solidFill>
              <a:prstDash val="solid"/>
              <a:headEnd type="none" w="med" len="med"/>
              <a:tailEnd type="none" w="med" len="med"/>
            </a:ln>
          </p:spPr>
        </p:sp>
        <p:sp>
          <p:nvSpPr>
            <p:cNvPr id="376896" name="矩形 376895"/>
            <p:cNvSpPr/>
            <p:nvPr/>
          </p:nvSpPr>
          <p:spPr>
            <a:xfrm>
              <a:off x="2855" y="819"/>
              <a:ext cx="151" cy="118"/>
            </a:xfrm>
            <a:prstGeom prst="rect">
              <a:avLst/>
            </a:prstGeom>
            <a:noFill/>
            <a:ln w="9525">
              <a:noFill/>
            </a:ln>
          </p:spPr>
          <p:txBody>
            <a:bodyPr wrap="none" lIns="0" tIns="0" rIns="0" bIns="0">
              <a:spAutoFit/>
            </a:bodyPr>
            <a:p>
              <a:r>
                <a:rPr lang="zh-CN" altLang="en-US" sz="1200" baseline="0" dirty="0">
                  <a:solidFill>
                    <a:srgbClr val="FFFFFF"/>
                  </a:solidFill>
                  <a:latin typeface="宋体" panose="02010600030101010101" pitchFamily="2" charset="-122"/>
                </a:rPr>
                <a:t>红</a:t>
              </a:r>
              <a:endParaRPr lang="zh-CN" altLang="en-US" baseline="-25000" dirty="0">
                <a:latin typeface="宋体" panose="02010600030101010101" pitchFamily="2" charset="-122"/>
              </a:endParaRPr>
            </a:p>
          </p:txBody>
        </p:sp>
        <p:sp>
          <p:nvSpPr>
            <p:cNvPr id="376897" name="矩形 376896"/>
            <p:cNvSpPr/>
            <p:nvPr/>
          </p:nvSpPr>
          <p:spPr>
            <a:xfrm>
              <a:off x="3054" y="819"/>
              <a:ext cx="151" cy="118"/>
            </a:xfrm>
            <a:prstGeom prst="rect">
              <a:avLst/>
            </a:prstGeom>
            <a:noFill/>
            <a:ln w="9525">
              <a:noFill/>
            </a:ln>
          </p:spPr>
          <p:txBody>
            <a:bodyPr wrap="none" lIns="0" tIns="0" rIns="0" bIns="0">
              <a:spAutoFit/>
            </a:bodyPr>
            <a:p>
              <a:r>
                <a:rPr lang="zh-CN" altLang="en-US" sz="1200" baseline="0" dirty="0">
                  <a:solidFill>
                    <a:srgbClr val="FFFFFF"/>
                  </a:solidFill>
                  <a:latin typeface="宋体" panose="02010600030101010101" pitchFamily="2" charset="-122"/>
                </a:rPr>
                <a:t>绿</a:t>
              </a:r>
              <a:endParaRPr lang="zh-CN" altLang="en-US" baseline="-25000" dirty="0">
                <a:latin typeface="宋体" panose="02010600030101010101" pitchFamily="2" charset="-122"/>
              </a:endParaRPr>
            </a:p>
          </p:txBody>
        </p:sp>
        <p:sp>
          <p:nvSpPr>
            <p:cNvPr id="376898" name="矩形 376897"/>
            <p:cNvSpPr/>
            <p:nvPr/>
          </p:nvSpPr>
          <p:spPr>
            <a:xfrm>
              <a:off x="3239" y="813"/>
              <a:ext cx="151" cy="118"/>
            </a:xfrm>
            <a:prstGeom prst="rect">
              <a:avLst/>
            </a:prstGeom>
            <a:noFill/>
            <a:ln w="9525">
              <a:noFill/>
            </a:ln>
          </p:spPr>
          <p:txBody>
            <a:bodyPr wrap="none" lIns="0" tIns="0" rIns="0" bIns="0">
              <a:spAutoFit/>
            </a:bodyPr>
            <a:p>
              <a:r>
                <a:rPr lang="zh-CN" altLang="en-US" sz="1200" baseline="0" dirty="0">
                  <a:solidFill>
                    <a:srgbClr val="FFFFFF"/>
                  </a:solidFill>
                  <a:latin typeface="宋体" panose="02010600030101010101" pitchFamily="2" charset="-122"/>
                </a:rPr>
                <a:t>兰</a:t>
              </a:r>
              <a:endParaRPr lang="zh-CN" altLang="en-US" baseline="-25000" dirty="0">
                <a:latin typeface="宋体" panose="02010600030101010101" pitchFamily="2" charset="-122"/>
              </a:endParaRPr>
            </a:p>
          </p:txBody>
        </p:sp>
        <p:sp>
          <p:nvSpPr>
            <p:cNvPr id="376899" name="直接连接符 376898"/>
            <p:cNvSpPr/>
            <p:nvPr/>
          </p:nvSpPr>
          <p:spPr>
            <a:xfrm flipH="1">
              <a:off x="2108" y="2181"/>
              <a:ext cx="244" cy="210"/>
            </a:xfrm>
            <a:prstGeom prst="line">
              <a:avLst/>
            </a:prstGeom>
            <a:ln w="14351" cap="flat" cmpd="sng">
              <a:solidFill>
                <a:schemeClr val="bg1"/>
              </a:solidFill>
              <a:prstDash val="solid"/>
              <a:headEnd type="none" w="med" len="med"/>
              <a:tailEnd type="none" w="med" len="med"/>
            </a:ln>
          </p:spPr>
        </p:sp>
        <p:sp>
          <p:nvSpPr>
            <p:cNvPr id="376900" name="矩形 376899"/>
            <p:cNvSpPr/>
            <p:nvPr/>
          </p:nvSpPr>
          <p:spPr>
            <a:xfrm>
              <a:off x="1974" y="2404"/>
              <a:ext cx="250" cy="118"/>
            </a:xfrm>
            <a:prstGeom prst="rect">
              <a:avLst/>
            </a:prstGeom>
            <a:noFill/>
            <a:ln w="9525">
              <a:noFill/>
            </a:ln>
          </p:spPr>
          <p:txBody>
            <a:bodyPr wrap="none" lIns="0" tIns="0" rIns="0" bIns="0">
              <a:spAutoFit/>
            </a:bodyPr>
            <a:p>
              <a:r>
                <a:rPr lang="zh-CN" altLang="en-US" sz="1200" baseline="0" dirty="0">
                  <a:solidFill>
                    <a:srgbClr val="FFFFFF"/>
                  </a:solidFill>
                  <a:latin typeface="宋体" panose="02010600030101010101" pitchFamily="2" charset="-122"/>
                </a:rPr>
                <a:t>荫栅</a:t>
              </a:r>
              <a:endParaRPr lang="zh-CN" altLang="en-US" baseline="-25000" dirty="0">
                <a:latin typeface="宋体" panose="02010600030101010101" pitchFamily="2" charset="-122"/>
              </a:endParaRPr>
            </a:p>
          </p:txBody>
        </p:sp>
        <p:sp>
          <p:nvSpPr>
            <p:cNvPr id="376901" name="直接连接符 376900"/>
            <p:cNvSpPr/>
            <p:nvPr/>
          </p:nvSpPr>
          <p:spPr>
            <a:xfrm flipH="1">
              <a:off x="2736" y="2494"/>
              <a:ext cx="244" cy="210"/>
            </a:xfrm>
            <a:prstGeom prst="line">
              <a:avLst/>
            </a:prstGeom>
            <a:ln w="14351" cap="flat" cmpd="sng">
              <a:solidFill>
                <a:schemeClr val="bg1"/>
              </a:solidFill>
              <a:prstDash val="solid"/>
              <a:headEnd type="none" w="med" len="med"/>
              <a:tailEnd type="none" w="med" len="med"/>
            </a:ln>
          </p:spPr>
        </p:sp>
        <p:sp>
          <p:nvSpPr>
            <p:cNvPr id="376902" name="矩形 376901"/>
            <p:cNvSpPr/>
            <p:nvPr/>
          </p:nvSpPr>
          <p:spPr>
            <a:xfrm>
              <a:off x="2553" y="2752"/>
              <a:ext cx="350" cy="118"/>
            </a:xfrm>
            <a:prstGeom prst="rect">
              <a:avLst/>
            </a:prstGeom>
            <a:noFill/>
            <a:ln w="9525">
              <a:noFill/>
            </a:ln>
          </p:spPr>
          <p:txBody>
            <a:bodyPr wrap="none" lIns="0" tIns="0" rIns="0" bIns="0">
              <a:spAutoFit/>
            </a:bodyPr>
            <a:p>
              <a:r>
                <a:rPr lang="zh-CN" altLang="en-US" sz="1200" baseline="0" dirty="0">
                  <a:solidFill>
                    <a:srgbClr val="FFFFFF"/>
                  </a:solidFill>
                  <a:latin typeface="宋体" panose="02010600030101010101" pitchFamily="2" charset="-122"/>
                </a:rPr>
                <a:t>荧光屏</a:t>
              </a:r>
              <a:endParaRPr lang="zh-CN" altLang="en-US" baseline="-25000" dirty="0">
                <a:latin typeface="宋体" panose="02010600030101010101" pitchFamily="2" charset="-122"/>
              </a:endParaRPr>
            </a:p>
          </p:txBody>
        </p:sp>
      </p:grpSp>
      <p:sp>
        <p:nvSpPr>
          <p:cNvPr id="376837" name="文本框 376836"/>
          <p:cNvSpPr txBox="1"/>
          <p:nvPr/>
        </p:nvSpPr>
        <p:spPr>
          <a:xfrm>
            <a:off x="2743200" y="5638800"/>
            <a:ext cx="4343400" cy="457200"/>
          </a:xfrm>
          <a:prstGeom prst="rect">
            <a:avLst/>
          </a:prstGeom>
          <a:noFill/>
          <a:ln w="9525">
            <a:noFill/>
          </a:ln>
        </p:spPr>
        <p:txBody>
          <a:bodyPr>
            <a:spAutoFit/>
          </a:bodyPr>
          <a:p>
            <a:pPr algn="l">
              <a:lnSpc>
                <a:spcPct val="100000"/>
              </a:lnSpc>
            </a:pPr>
            <a:r>
              <a:rPr lang="zh-CN" altLang="en-US" baseline="0" dirty="0">
                <a:solidFill>
                  <a:srgbClr val="FFFF00"/>
                </a:solidFill>
                <a:latin typeface="Times New Roman" panose="02020603050405020304" pitchFamily="18" charset="0"/>
              </a:rPr>
              <a:t>荫栅式彩色</a:t>
            </a:r>
            <a:r>
              <a:rPr lang="en-US" altLang="zh-CN" baseline="0">
                <a:solidFill>
                  <a:srgbClr val="FFFF00"/>
                </a:solidFill>
                <a:latin typeface="Times New Roman" panose="02020603050405020304" pitchFamily="18" charset="0"/>
              </a:rPr>
              <a:t>CRT</a:t>
            </a:r>
            <a:r>
              <a:rPr lang="zh-CN" altLang="en-US" baseline="0" dirty="0">
                <a:solidFill>
                  <a:srgbClr val="FFFF00"/>
                </a:solidFill>
                <a:latin typeface="Times New Roman" panose="02020603050405020304" pitchFamily="18" charset="0"/>
              </a:rPr>
              <a:t>显色原理</a:t>
            </a:r>
            <a:endParaRPr lang="zh-CN" altLang="en-US" baseline="0" dirty="0">
              <a:solidFill>
                <a:srgbClr val="FFFF00"/>
              </a:solidFill>
              <a:latin typeface="Times New Roman" panose="02020603050405020304" pitchFamily="18" charset="0"/>
            </a:endParaRPr>
          </a:p>
        </p:txBody>
      </p:sp>
      <p:sp>
        <p:nvSpPr>
          <p:cNvPr id="376838" name="标题 376837"/>
          <p:cNvSpPr>
            <a:spLocks noGrp="1"/>
          </p:cNvSpPr>
          <p:nvPr>
            <p:ph type="title"/>
          </p:nvPr>
        </p:nvSpPr>
        <p:spPr>
          <a:xfrm>
            <a:off x="1219200" y="0"/>
            <a:ext cx="7239000" cy="1143000"/>
          </a:xfrm>
        </p:spPr>
        <p:txBody>
          <a:bodyPr anchor="ctr"/>
          <a:p>
            <a:endParaRPr lang="zh-CN" altLang="en-US" dirty="0"/>
          </a:p>
        </p:txBody>
      </p:sp>
      <p:pic>
        <p:nvPicPr>
          <p:cNvPr id="376839" name="图片 376838"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grpSp>
        <p:nvGrpSpPr>
          <p:cNvPr id="377952" name="组合 377951"/>
          <p:cNvGrpSpPr/>
          <p:nvPr/>
        </p:nvGrpSpPr>
        <p:grpSpPr>
          <a:xfrm>
            <a:off x="2089150" y="1447800"/>
            <a:ext cx="5495925" cy="3459163"/>
            <a:chOff x="1316" y="912"/>
            <a:chExt cx="3462" cy="2179"/>
          </a:xfrm>
        </p:grpSpPr>
        <p:sp>
          <p:nvSpPr>
            <p:cNvPr id="377864" name="矩形 377863"/>
            <p:cNvSpPr/>
            <p:nvPr/>
          </p:nvSpPr>
          <p:spPr>
            <a:xfrm>
              <a:off x="1801" y="1262"/>
              <a:ext cx="134" cy="1209"/>
            </a:xfrm>
            <a:prstGeom prst="rect">
              <a:avLst/>
            </a:prstGeom>
            <a:solidFill>
              <a:srgbClr val="00FF00"/>
            </a:solidFill>
            <a:ln w="17463" cap="flat" cmpd="sng">
              <a:solidFill>
                <a:srgbClr val="000000"/>
              </a:solidFill>
              <a:prstDash val="solid"/>
              <a:miter/>
              <a:headEnd type="none" w="med" len="med"/>
              <a:tailEnd type="none" w="med" len="med"/>
            </a:ln>
          </p:spPr>
          <p:txBody>
            <a:bodyPr/>
            <a:p>
              <a:endParaRPr lang="zh-CN" altLang="en-US"/>
            </a:p>
          </p:txBody>
        </p:sp>
        <p:sp>
          <p:nvSpPr>
            <p:cNvPr id="377865" name="矩形 377864"/>
            <p:cNvSpPr/>
            <p:nvPr/>
          </p:nvSpPr>
          <p:spPr>
            <a:xfrm>
              <a:off x="1639" y="1262"/>
              <a:ext cx="135" cy="1209"/>
            </a:xfrm>
            <a:prstGeom prst="rect">
              <a:avLst/>
            </a:prstGeom>
            <a:solidFill>
              <a:srgbClr val="FF0000"/>
            </a:solidFill>
            <a:ln w="17463" cap="flat" cmpd="sng">
              <a:solidFill>
                <a:srgbClr val="000000"/>
              </a:solidFill>
              <a:prstDash val="solid"/>
              <a:miter/>
              <a:headEnd type="none" w="med" len="med"/>
              <a:tailEnd type="none" w="med" len="med"/>
            </a:ln>
          </p:spPr>
          <p:txBody>
            <a:bodyPr/>
            <a:p>
              <a:endParaRPr lang="zh-CN" altLang="en-US"/>
            </a:p>
          </p:txBody>
        </p:sp>
        <p:sp>
          <p:nvSpPr>
            <p:cNvPr id="377866" name="矩形 377865"/>
            <p:cNvSpPr/>
            <p:nvPr/>
          </p:nvSpPr>
          <p:spPr>
            <a:xfrm>
              <a:off x="1656" y="1336"/>
              <a:ext cx="190" cy="218"/>
            </a:xfrm>
            <a:prstGeom prst="rect">
              <a:avLst/>
            </a:prstGeom>
            <a:noFill/>
            <a:ln w="9525">
              <a:noFill/>
            </a:ln>
          </p:spPr>
          <p:txBody>
            <a:bodyPr wrap="none" lIns="0" tIns="0" rIns="0" bIns="0">
              <a:spAutoFit/>
            </a:bodyPr>
            <a:p>
              <a:r>
                <a:rPr lang="en-US" altLang="zh-CN" baseline="0">
                  <a:solidFill>
                    <a:srgbClr val="FFFFFF"/>
                  </a:solidFill>
                  <a:latin typeface="宋体" panose="02010600030101010101" pitchFamily="2" charset="-122"/>
                </a:rPr>
                <a:t>R</a:t>
              </a:r>
              <a:endParaRPr lang="en-US" altLang="zh-CN" baseline="-25000">
                <a:latin typeface="宋体" panose="02010600030101010101" pitchFamily="2" charset="-122"/>
              </a:endParaRPr>
            </a:p>
          </p:txBody>
        </p:sp>
        <p:sp>
          <p:nvSpPr>
            <p:cNvPr id="377867" name="矩形 377866"/>
            <p:cNvSpPr/>
            <p:nvPr/>
          </p:nvSpPr>
          <p:spPr>
            <a:xfrm>
              <a:off x="1818" y="1336"/>
              <a:ext cx="190" cy="218"/>
            </a:xfrm>
            <a:prstGeom prst="rect">
              <a:avLst/>
            </a:prstGeom>
            <a:noFill/>
            <a:ln w="9525">
              <a:noFill/>
            </a:ln>
          </p:spPr>
          <p:txBody>
            <a:bodyPr wrap="none" lIns="0" tIns="0" rIns="0" bIns="0">
              <a:spAutoFit/>
            </a:bodyPr>
            <a:p>
              <a:r>
                <a:rPr lang="en-US" altLang="zh-CN" baseline="0">
                  <a:solidFill>
                    <a:srgbClr val="FFFFFF"/>
                  </a:solidFill>
                  <a:latin typeface="宋体" panose="02010600030101010101" pitchFamily="2" charset="-122"/>
                </a:rPr>
                <a:t>G</a:t>
              </a:r>
              <a:endParaRPr lang="en-US" altLang="zh-CN" baseline="-25000">
                <a:latin typeface="宋体" panose="02010600030101010101" pitchFamily="2" charset="-122"/>
              </a:endParaRPr>
            </a:p>
          </p:txBody>
        </p:sp>
        <p:sp>
          <p:nvSpPr>
            <p:cNvPr id="377868" name="矩形 377867"/>
            <p:cNvSpPr/>
            <p:nvPr/>
          </p:nvSpPr>
          <p:spPr>
            <a:xfrm>
              <a:off x="2463" y="1336"/>
              <a:ext cx="190" cy="218"/>
            </a:xfrm>
            <a:prstGeom prst="rect">
              <a:avLst/>
            </a:prstGeom>
            <a:noFill/>
            <a:ln w="9525">
              <a:noFill/>
            </a:ln>
          </p:spPr>
          <p:txBody>
            <a:bodyPr wrap="none" lIns="0" tIns="0" rIns="0" bIns="0">
              <a:spAutoFit/>
            </a:bodyPr>
            <a:p>
              <a:r>
                <a:rPr lang="en-US" altLang="zh-CN" baseline="0">
                  <a:solidFill>
                    <a:srgbClr val="FFFFFF"/>
                  </a:solidFill>
                  <a:latin typeface="宋体" panose="02010600030101010101" pitchFamily="2" charset="-122"/>
                </a:rPr>
                <a:t>G</a:t>
              </a:r>
              <a:endParaRPr lang="en-US" altLang="zh-CN" baseline="-25000">
                <a:latin typeface="宋体" panose="02010600030101010101" pitchFamily="2" charset="-122"/>
              </a:endParaRPr>
            </a:p>
          </p:txBody>
        </p:sp>
        <p:sp>
          <p:nvSpPr>
            <p:cNvPr id="377869" name="矩形 377868"/>
            <p:cNvSpPr/>
            <p:nvPr/>
          </p:nvSpPr>
          <p:spPr>
            <a:xfrm>
              <a:off x="2446" y="1262"/>
              <a:ext cx="135" cy="1209"/>
            </a:xfrm>
            <a:prstGeom prst="rect">
              <a:avLst/>
            </a:prstGeom>
            <a:solidFill>
              <a:srgbClr val="0000FF"/>
            </a:solidFill>
            <a:ln w="17463" cap="flat" cmpd="sng">
              <a:solidFill>
                <a:srgbClr val="000000"/>
              </a:solidFill>
              <a:prstDash val="solid"/>
              <a:miter/>
              <a:headEnd type="none" w="med" len="med"/>
              <a:tailEnd type="none" w="med" len="med"/>
            </a:ln>
          </p:spPr>
          <p:txBody>
            <a:bodyPr/>
            <a:p>
              <a:endParaRPr lang="zh-CN" altLang="en-US"/>
            </a:p>
          </p:txBody>
        </p:sp>
        <p:sp>
          <p:nvSpPr>
            <p:cNvPr id="377870" name="矩形 377869"/>
            <p:cNvSpPr/>
            <p:nvPr/>
          </p:nvSpPr>
          <p:spPr>
            <a:xfrm>
              <a:off x="2463" y="1336"/>
              <a:ext cx="190" cy="218"/>
            </a:xfrm>
            <a:prstGeom prst="rect">
              <a:avLst/>
            </a:prstGeom>
            <a:noFill/>
            <a:ln w="9525">
              <a:noFill/>
            </a:ln>
          </p:spPr>
          <p:txBody>
            <a:bodyPr wrap="none" lIns="0" tIns="0" rIns="0" bIns="0">
              <a:spAutoFit/>
            </a:bodyPr>
            <a:p>
              <a:r>
                <a:rPr lang="en-US" altLang="zh-CN" baseline="0">
                  <a:solidFill>
                    <a:srgbClr val="FFFFFF"/>
                  </a:solidFill>
                  <a:latin typeface="宋体" panose="02010600030101010101" pitchFamily="2" charset="-122"/>
                </a:rPr>
                <a:t>B</a:t>
              </a:r>
              <a:endParaRPr lang="en-US" altLang="zh-CN" baseline="-25000">
                <a:latin typeface="宋体" panose="02010600030101010101" pitchFamily="2" charset="-122"/>
              </a:endParaRPr>
            </a:p>
          </p:txBody>
        </p:sp>
        <p:sp>
          <p:nvSpPr>
            <p:cNvPr id="377871" name="矩形 377870"/>
            <p:cNvSpPr/>
            <p:nvPr/>
          </p:nvSpPr>
          <p:spPr>
            <a:xfrm>
              <a:off x="1478" y="1262"/>
              <a:ext cx="135" cy="1209"/>
            </a:xfrm>
            <a:prstGeom prst="rect">
              <a:avLst/>
            </a:prstGeom>
            <a:solidFill>
              <a:srgbClr val="0000FF"/>
            </a:solidFill>
            <a:ln w="17463" cap="flat" cmpd="sng">
              <a:solidFill>
                <a:srgbClr val="000000"/>
              </a:solidFill>
              <a:prstDash val="solid"/>
              <a:miter/>
              <a:headEnd type="none" w="med" len="med"/>
              <a:tailEnd type="none" w="med" len="med"/>
            </a:ln>
          </p:spPr>
          <p:txBody>
            <a:bodyPr/>
            <a:p>
              <a:endParaRPr lang="zh-CN" altLang="en-US"/>
            </a:p>
          </p:txBody>
        </p:sp>
        <p:sp>
          <p:nvSpPr>
            <p:cNvPr id="377872" name="矩形 377871"/>
            <p:cNvSpPr/>
            <p:nvPr/>
          </p:nvSpPr>
          <p:spPr>
            <a:xfrm>
              <a:off x="1495" y="1336"/>
              <a:ext cx="190" cy="218"/>
            </a:xfrm>
            <a:prstGeom prst="rect">
              <a:avLst/>
            </a:prstGeom>
            <a:noFill/>
            <a:ln w="9525">
              <a:noFill/>
            </a:ln>
          </p:spPr>
          <p:txBody>
            <a:bodyPr wrap="none" lIns="0" tIns="0" rIns="0" bIns="0">
              <a:spAutoFit/>
            </a:bodyPr>
            <a:p>
              <a:r>
                <a:rPr lang="en-US" altLang="zh-CN" baseline="0">
                  <a:solidFill>
                    <a:srgbClr val="FFFFFF"/>
                  </a:solidFill>
                  <a:latin typeface="宋体" panose="02010600030101010101" pitchFamily="2" charset="-122"/>
                </a:rPr>
                <a:t>B</a:t>
              </a:r>
              <a:endParaRPr lang="en-US" altLang="zh-CN" baseline="-25000">
                <a:latin typeface="宋体" panose="02010600030101010101" pitchFamily="2" charset="-122"/>
              </a:endParaRPr>
            </a:p>
          </p:txBody>
        </p:sp>
        <p:sp>
          <p:nvSpPr>
            <p:cNvPr id="377873" name="直接连接符 377872"/>
            <p:cNvSpPr/>
            <p:nvPr/>
          </p:nvSpPr>
          <p:spPr>
            <a:xfrm>
              <a:off x="1774" y="1038"/>
              <a:ext cx="1" cy="224"/>
            </a:xfrm>
            <a:prstGeom prst="line">
              <a:avLst/>
            </a:prstGeom>
            <a:ln w="17463" cap="flat" cmpd="sng">
              <a:solidFill>
                <a:schemeClr val="bg1"/>
              </a:solidFill>
              <a:prstDash val="solid"/>
              <a:headEnd type="none" w="med" len="med"/>
              <a:tailEnd type="none" w="med" len="med"/>
            </a:ln>
          </p:spPr>
        </p:sp>
        <p:sp>
          <p:nvSpPr>
            <p:cNvPr id="377874" name="直接连接符 377873"/>
            <p:cNvSpPr/>
            <p:nvPr/>
          </p:nvSpPr>
          <p:spPr>
            <a:xfrm>
              <a:off x="2266" y="1038"/>
              <a:ext cx="1" cy="224"/>
            </a:xfrm>
            <a:prstGeom prst="line">
              <a:avLst/>
            </a:prstGeom>
            <a:ln w="17463" cap="flat" cmpd="sng">
              <a:solidFill>
                <a:schemeClr val="bg1"/>
              </a:solidFill>
              <a:prstDash val="solid"/>
              <a:headEnd type="none" w="med" len="med"/>
              <a:tailEnd type="none" w="med" len="med"/>
            </a:ln>
          </p:spPr>
        </p:sp>
        <p:sp>
          <p:nvSpPr>
            <p:cNvPr id="377875" name="直接连接符 377874"/>
            <p:cNvSpPr/>
            <p:nvPr/>
          </p:nvSpPr>
          <p:spPr>
            <a:xfrm>
              <a:off x="1774" y="1173"/>
              <a:ext cx="224" cy="1"/>
            </a:xfrm>
            <a:prstGeom prst="line">
              <a:avLst/>
            </a:prstGeom>
            <a:ln w="17463" cap="flat" cmpd="sng">
              <a:solidFill>
                <a:schemeClr val="bg1"/>
              </a:solidFill>
              <a:prstDash val="solid"/>
              <a:headEnd type="none" w="med" len="med"/>
              <a:tailEnd type="none" w="med" len="med"/>
            </a:ln>
          </p:spPr>
        </p:sp>
        <p:sp>
          <p:nvSpPr>
            <p:cNvPr id="377876" name="任意多边形 377875"/>
            <p:cNvSpPr/>
            <p:nvPr/>
          </p:nvSpPr>
          <p:spPr>
            <a:xfrm>
              <a:off x="1774" y="1122"/>
              <a:ext cx="51" cy="102"/>
            </a:xfrm>
            <a:custGeom>
              <a:avLst/>
              <a:gdLst/>
              <a:ahLst/>
              <a:cxnLst/>
              <a:pathLst>
                <a:path w="51" h="102">
                  <a:moveTo>
                    <a:pt x="51" y="0"/>
                  </a:moveTo>
                  <a:lnTo>
                    <a:pt x="0" y="51"/>
                  </a:lnTo>
                  <a:lnTo>
                    <a:pt x="51" y="102"/>
                  </a:lnTo>
                </a:path>
              </a:pathLst>
            </a:custGeom>
            <a:noFill/>
            <a:ln w="17463" cap="flat" cmpd="sng">
              <a:solidFill>
                <a:schemeClr val="bg1"/>
              </a:solidFill>
              <a:prstDash val="solid"/>
              <a:headEnd type="none" w="med" len="med"/>
              <a:tailEnd type="none" w="med" len="med"/>
            </a:ln>
          </p:spPr>
          <p:txBody>
            <a:bodyPr/>
            <a:p>
              <a:endParaRPr lang="zh-CN" altLang="en-US"/>
            </a:p>
          </p:txBody>
        </p:sp>
        <p:sp>
          <p:nvSpPr>
            <p:cNvPr id="377877" name="直接连接符 377876"/>
            <p:cNvSpPr/>
            <p:nvPr/>
          </p:nvSpPr>
          <p:spPr>
            <a:xfrm>
              <a:off x="2051" y="1173"/>
              <a:ext cx="215" cy="1"/>
            </a:xfrm>
            <a:prstGeom prst="line">
              <a:avLst/>
            </a:prstGeom>
            <a:ln w="17463" cap="flat" cmpd="sng">
              <a:solidFill>
                <a:schemeClr val="bg1"/>
              </a:solidFill>
              <a:prstDash val="solid"/>
              <a:headEnd type="none" w="med" len="med"/>
              <a:tailEnd type="none" w="med" len="med"/>
            </a:ln>
          </p:spPr>
        </p:sp>
        <p:sp>
          <p:nvSpPr>
            <p:cNvPr id="377878" name="任意多边形 377877"/>
            <p:cNvSpPr/>
            <p:nvPr/>
          </p:nvSpPr>
          <p:spPr>
            <a:xfrm>
              <a:off x="2215" y="1122"/>
              <a:ext cx="51" cy="102"/>
            </a:xfrm>
            <a:custGeom>
              <a:avLst/>
              <a:gdLst/>
              <a:ahLst/>
              <a:cxnLst/>
              <a:pathLst>
                <a:path w="51" h="102">
                  <a:moveTo>
                    <a:pt x="0" y="102"/>
                  </a:moveTo>
                  <a:lnTo>
                    <a:pt x="51" y="51"/>
                  </a:lnTo>
                  <a:lnTo>
                    <a:pt x="0" y="0"/>
                  </a:lnTo>
                </a:path>
              </a:pathLst>
            </a:custGeom>
            <a:noFill/>
            <a:ln w="17463" cap="flat" cmpd="sng">
              <a:solidFill>
                <a:schemeClr val="bg1"/>
              </a:solidFill>
              <a:prstDash val="solid"/>
              <a:headEnd type="none" w="med" len="med"/>
              <a:tailEnd type="none" w="med" len="med"/>
            </a:ln>
          </p:spPr>
          <p:txBody>
            <a:bodyPr/>
            <a:p>
              <a:endParaRPr lang="zh-CN" altLang="en-US"/>
            </a:p>
          </p:txBody>
        </p:sp>
        <p:sp>
          <p:nvSpPr>
            <p:cNvPr id="377879" name="矩形 377878"/>
            <p:cNvSpPr/>
            <p:nvPr/>
          </p:nvSpPr>
          <p:spPr>
            <a:xfrm>
              <a:off x="1824" y="912"/>
              <a:ext cx="384" cy="222"/>
            </a:xfrm>
            <a:prstGeom prst="rect">
              <a:avLst/>
            </a:prstGeom>
            <a:noFill/>
            <a:ln w="9525">
              <a:noFill/>
            </a:ln>
          </p:spPr>
          <p:txBody>
            <a:bodyPr wrap="none" lIns="0" tIns="0" rIns="0" bIns="0">
              <a:spAutoFit/>
            </a:bodyPr>
            <a:p>
              <a:r>
                <a:rPr lang="zh-CN" altLang="en-US" sz="1600" baseline="0" dirty="0">
                  <a:solidFill>
                    <a:srgbClr val="FFFFFF"/>
                  </a:solidFill>
                  <a:latin typeface="宋体" panose="02010600030101010101" pitchFamily="2" charset="-122"/>
                </a:rPr>
                <a:t>0.25</a:t>
              </a:r>
              <a:r>
                <a:rPr lang="en-US" altLang="zh-CN" sz="1600" baseline="0">
                  <a:solidFill>
                    <a:srgbClr val="FFFFFF"/>
                  </a:solidFill>
                  <a:latin typeface="宋体" panose="02010600030101010101" pitchFamily="2" charset="-122"/>
                </a:rPr>
                <a:t>mm</a:t>
              </a:r>
              <a:endParaRPr lang="en-US" altLang="zh-CN" baseline="-25000">
                <a:latin typeface="宋体" panose="02010600030101010101" pitchFamily="2" charset="-122"/>
              </a:endParaRPr>
            </a:p>
          </p:txBody>
        </p:sp>
        <p:sp>
          <p:nvSpPr>
            <p:cNvPr id="377880" name="任意多边形 377879"/>
            <p:cNvSpPr/>
            <p:nvPr/>
          </p:nvSpPr>
          <p:spPr>
            <a:xfrm>
              <a:off x="3523" y="1262"/>
              <a:ext cx="135" cy="135"/>
            </a:xfrm>
            <a:custGeom>
              <a:avLst/>
              <a:gdLst/>
              <a:ahLst/>
              <a:cxnLst/>
              <a:pathLst>
                <a:path w="135" h="135">
                  <a:moveTo>
                    <a:pt x="0" y="68"/>
                  </a:moveTo>
                  <a:lnTo>
                    <a:pt x="4" y="47"/>
                  </a:lnTo>
                  <a:lnTo>
                    <a:pt x="13" y="28"/>
                  </a:lnTo>
                  <a:lnTo>
                    <a:pt x="26" y="13"/>
                  </a:lnTo>
                  <a:lnTo>
                    <a:pt x="45" y="4"/>
                  </a:lnTo>
                  <a:lnTo>
                    <a:pt x="66" y="0"/>
                  </a:lnTo>
                  <a:lnTo>
                    <a:pt x="87" y="4"/>
                  </a:lnTo>
                  <a:lnTo>
                    <a:pt x="106" y="13"/>
                  </a:lnTo>
                  <a:lnTo>
                    <a:pt x="121" y="28"/>
                  </a:lnTo>
                  <a:lnTo>
                    <a:pt x="131" y="47"/>
                  </a:lnTo>
                  <a:lnTo>
                    <a:pt x="135" y="68"/>
                  </a:lnTo>
                  <a:lnTo>
                    <a:pt x="131" y="89"/>
                  </a:lnTo>
                  <a:lnTo>
                    <a:pt x="121" y="108"/>
                  </a:lnTo>
                  <a:lnTo>
                    <a:pt x="106" y="123"/>
                  </a:lnTo>
                  <a:lnTo>
                    <a:pt x="87" y="133"/>
                  </a:lnTo>
                  <a:lnTo>
                    <a:pt x="66" y="135"/>
                  </a:lnTo>
                  <a:lnTo>
                    <a:pt x="45" y="133"/>
                  </a:lnTo>
                  <a:lnTo>
                    <a:pt x="26" y="123"/>
                  </a:lnTo>
                  <a:lnTo>
                    <a:pt x="13" y="108"/>
                  </a:lnTo>
                  <a:lnTo>
                    <a:pt x="4" y="89"/>
                  </a:lnTo>
                  <a:lnTo>
                    <a:pt x="0" y="68"/>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881" name="任意多边形 377880"/>
            <p:cNvSpPr/>
            <p:nvPr/>
          </p:nvSpPr>
          <p:spPr>
            <a:xfrm>
              <a:off x="3747" y="1262"/>
              <a:ext cx="135" cy="135"/>
            </a:xfrm>
            <a:custGeom>
              <a:avLst/>
              <a:gdLst/>
              <a:ahLst/>
              <a:cxnLst/>
              <a:pathLst>
                <a:path w="135" h="135">
                  <a:moveTo>
                    <a:pt x="0" y="68"/>
                  </a:moveTo>
                  <a:lnTo>
                    <a:pt x="4" y="47"/>
                  </a:lnTo>
                  <a:lnTo>
                    <a:pt x="13" y="28"/>
                  </a:lnTo>
                  <a:lnTo>
                    <a:pt x="28" y="13"/>
                  </a:lnTo>
                  <a:lnTo>
                    <a:pt x="45" y="4"/>
                  </a:lnTo>
                  <a:lnTo>
                    <a:pt x="66" y="0"/>
                  </a:lnTo>
                  <a:lnTo>
                    <a:pt x="87" y="4"/>
                  </a:lnTo>
                  <a:lnTo>
                    <a:pt x="106" y="13"/>
                  </a:lnTo>
                  <a:lnTo>
                    <a:pt x="121" y="28"/>
                  </a:lnTo>
                  <a:lnTo>
                    <a:pt x="131" y="47"/>
                  </a:lnTo>
                  <a:lnTo>
                    <a:pt x="135" y="68"/>
                  </a:lnTo>
                  <a:lnTo>
                    <a:pt x="131" y="89"/>
                  </a:lnTo>
                  <a:lnTo>
                    <a:pt x="121" y="108"/>
                  </a:lnTo>
                  <a:lnTo>
                    <a:pt x="106" y="123"/>
                  </a:lnTo>
                  <a:lnTo>
                    <a:pt x="87" y="133"/>
                  </a:lnTo>
                  <a:lnTo>
                    <a:pt x="66" y="135"/>
                  </a:lnTo>
                  <a:lnTo>
                    <a:pt x="45" y="133"/>
                  </a:lnTo>
                  <a:lnTo>
                    <a:pt x="28" y="123"/>
                  </a:lnTo>
                  <a:lnTo>
                    <a:pt x="13" y="108"/>
                  </a:lnTo>
                  <a:lnTo>
                    <a:pt x="4" y="89"/>
                  </a:lnTo>
                  <a:lnTo>
                    <a:pt x="0" y="68"/>
                  </a:lnTo>
                  <a:close/>
                </a:path>
              </a:pathLst>
            </a:custGeom>
            <a:solidFill>
              <a:srgbClr val="00FF00"/>
            </a:solidFill>
            <a:ln w="17463" cap="flat" cmpd="sng">
              <a:solidFill>
                <a:srgbClr val="000000"/>
              </a:solidFill>
              <a:prstDash val="solid"/>
              <a:headEnd type="none" w="med" len="med"/>
              <a:tailEnd type="none" w="med" len="med"/>
            </a:ln>
          </p:spPr>
          <p:txBody>
            <a:bodyPr/>
            <a:p>
              <a:endParaRPr lang="zh-CN" altLang="en-US"/>
            </a:p>
          </p:txBody>
        </p:sp>
        <p:sp>
          <p:nvSpPr>
            <p:cNvPr id="377882" name="任意多边形 377881"/>
            <p:cNvSpPr/>
            <p:nvPr/>
          </p:nvSpPr>
          <p:spPr>
            <a:xfrm>
              <a:off x="3971" y="1262"/>
              <a:ext cx="135" cy="135"/>
            </a:xfrm>
            <a:custGeom>
              <a:avLst/>
              <a:gdLst/>
              <a:ahLst/>
              <a:cxnLst/>
              <a:pathLst>
                <a:path w="135" h="135">
                  <a:moveTo>
                    <a:pt x="0" y="68"/>
                  </a:moveTo>
                  <a:lnTo>
                    <a:pt x="4" y="47"/>
                  </a:lnTo>
                  <a:lnTo>
                    <a:pt x="13" y="28"/>
                  </a:lnTo>
                  <a:lnTo>
                    <a:pt x="28" y="13"/>
                  </a:lnTo>
                  <a:lnTo>
                    <a:pt x="47" y="4"/>
                  </a:lnTo>
                  <a:lnTo>
                    <a:pt x="66" y="0"/>
                  </a:lnTo>
                  <a:lnTo>
                    <a:pt x="87" y="4"/>
                  </a:lnTo>
                  <a:lnTo>
                    <a:pt x="106" y="13"/>
                  </a:lnTo>
                  <a:lnTo>
                    <a:pt x="121" y="28"/>
                  </a:lnTo>
                  <a:lnTo>
                    <a:pt x="131" y="47"/>
                  </a:lnTo>
                  <a:lnTo>
                    <a:pt x="135" y="68"/>
                  </a:lnTo>
                  <a:lnTo>
                    <a:pt x="131" y="89"/>
                  </a:lnTo>
                  <a:lnTo>
                    <a:pt x="121" y="108"/>
                  </a:lnTo>
                  <a:lnTo>
                    <a:pt x="106" y="123"/>
                  </a:lnTo>
                  <a:lnTo>
                    <a:pt x="87" y="133"/>
                  </a:lnTo>
                  <a:lnTo>
                    <a:pt x="66" y="135"/>
                  </a:lnTo>
                  <a:lnTo>
                    <a:pt x="47" y="133"/>
                  </a:lnTo>
                  <a:lnTo>
                    <a:pt x="28" y="123"/>
                  </a:lnTo>
                  <a:lnTo>
                    <a:pt x="13" y="108"/>
                  </a:lnTo>
                  <a:lnTo>
                    <a:pt x="4" y="89"/>
                  </a:lnTo>
                  <a:lnTo>
                    <a:pt x="0" y="68"/>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883" name="任意多边形 377882"/>
            <p:cNvSpPr/>
            <p:nvPr/>
          </p:nvSpPr>
          <p:spPr>
            <a:xfrm>
              <a:off x="4195" y="1262"/>
              <a:ext cx="135" cy="135"/>
            </a:xfrm>
            <a:custGeom>
              <a:avLst/>
              <a:gdLst/>
              <a:ahLst/>
              <a:cxnLst/>
              <a:pathLst>
                <a:path w="135" h="135">
                  <a:moveTo>
                    <a:pt x="0" y="68"/>
                  </a:moveTo>
                  <a:lnTo>
                    <a:pt x="4" y="47"/>
                  </a:lnTo>
                  <a:lnTo>
                    <a:pt x="13" y="28"/>
                  </a:lnTo>
                  <a:lnTo>
                    <a:pt x="28" y="13"/>
                  </a:lnTo>
                  <a:lnTo>
                    <a:pt x="47" y="4"/>
                  </a:lnTo>
                  <a:lnTo>
                    <a:pt x="68" y="0"/>
                  </a:lnTo>
                  <a:lnTo>
                    <a:pt x="89" y="4"/>
                  </a:lnTo>
                  <a:lnTo>
                    <a:pt x="106" y="13"/>
                  </a:lnTo>
                  <a:lnTo>
                    <a:pt x="122" y="28"/>
                  </a:lnTo>
                  <a:lnTo>
                    <a:pt x="131" y="47"/>
                  </a:lnTo>
                  <a:lnTo>
                    <a:pt x="135" y="68"/>
                  </a:lnTo>
                  <a:lnTo>
                    <a:pt x="131" y="89"/>
                  </a:lnTo>
                  <a:lnTo>
                    <a:pt x="122" y="108"/>
                  </a:lnTo>
                  <a:lnTo>
                    <a:pt x="106" y="123"/>
                  </a:lnTo>
                  <a:lnTo>
                    <a:pt x="89" y="133"/>
                  </a:lnTo>
                  <a:lnTo>
                    <a:pt x="68" y="135"/>
                  </a:lnTo>
                  <a:lnTo>
                    <a:pt x="47" y="133"/>
                  </a:lnTo>
                  <a:lnTo>
                    <a:pt x="28" y="123"/>
                  </a:lnTo>
                  <a:lnTo>
                    <a:pt x="13" y="108"/>
                  </a:lnTo>
                  <a:lnTo>
                    <a:pt x="4" y="89"/>
                  </a:lnTo>
                  <a:lnTo>
                    <a:pt x="0" y="68"/>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884" name="任意多边形 377883"/>
            <p:cNvSpPr/>
            <p:nvPr/>
          </p:nvSpPr>
          <p:spPr>
            <a:xfrm>
              <a:off x="4419" y="1262"/>
              <a:ext cx="135" cy="135"/>
            </a:xfrm>
            <a:custGeom>
              <a:avLst/>
              <a:gdLst/>
              <a:ahLst/>
              <a:cxnLst/>
              <a:pathLst>
                <a:path w="135" h="135">
                  <a:moveTo>
                    <a:pt x="0" y="68"/>
                  </a:moveTo>
                  <a:lnTo>
                    <a:pt x="4" y="47"/>
                  </a:lnTo>
                  <a:lnTo>
                    <a:pt x="13" y="28"/>
                  </a:lnTo>
                  <a:lnTo>
                    <a:pt x="29" y="13"/>
                  </a:lnTo>
                  <a:lnTo>
                    <a:pt x="48" y="4"/>
                  </a:lnTo>
                  <a:lnTo>
                    <a:pt x="68" y="0"/>
                  </a:lnTo>
                  <a:lnTo>
                    <a:pt x="89" y="4"/>
                  </a:lnTo>
                  <a:lnTo>
                    <a:pt x="108" y="13"/>
                  </a:lnTo>
                  <a:lnTo>
                    <a:pt x="122" y="28"/>
                  </a:lnTo>
                  <a:lnTo>
                    <a:pt x="131" y="47"/>
                  </a:lnTo>
                  <a:lnTo>
                    <a:pt x="135" y="68"/>
                  </a:lnTo>
                  <a:lnTo>
                    <a:pt x="131" y="89"/>
                  </a:lnTo>
                  <a:lnTo>
                    <a:pt x="122" y="108"/>
                  </a:lnTo>
                  <a:lnTo>
                    <a:pt x="108" y="123"/>
                  </a:lnTo>
                  <a:lnTo>
                    <a:pt x="89" y="133"/>
                  </a:lnTo>
                  <a:lnTo>
                    <a:pt x="68" y="135"/>
                  </a:lnTo>
                  <a:lnTo>
                    <a:pt x="48" y="133"/>
                  </a:lnTo>
                  <a:lnTo>
                    <a:pt x="29" y="123"/>
                  </a:lnTo>
                  <a:lnTo>
                    <a:pt x="13" y="108"/>
                  </a:lnTo>
                  <a:lnTo>
                    <a:pt x="4" y="89"/>
                  </a:lnTo>
                  <a:lnTo>
                    <a:pt x="0" y="68"/>
                  </a:lnTo>
                  <a:close/>
                </a:path>
              </a:pathLst>
            </a:custGeom>
            <a:solidFill>
              <a:srgbClr val="00FF00"/>
            </a:solidFill>
            <a:ln w="17463" cap="flat" cmpd="sng">
              <a:solidFill>
                <a:srgbClr val="000000"/>
              </a:solidFill>
              <a:prstDash val="solid"/>
              <a:headEnd type="none" w="med" len="med"/>
              <a:tailEnd type="none" w="med" len="med"/>
            </a:ln>
          </p:spPr>
          <p:txBody>
            <a:bodyPr/>
            <a:p>
              <a:endParaRPr lang="zh-CN" altLang="en-US"/>
            </a:p>
          </p:txBody>
        </p:sp>
        <p:sp>
          <p:nvSpPr>
            <p:cNvPr id="377885" name="任意多边形 377884"/>
            <p:cNvSpPr/>
            <p:nvPr/>
          </p:nvSpPr>
          <p:spPr>
            <a:xfrm>
              <a:off x="4643" y="1262"/>
              <a:ext cx="135" cy="135"/>
            </a:xfrm>
            <a:custGeom>
              <a:avLst/>
              <a:gdLst/>
              <a:ahLst/>
              <a:cxnLst/>
              <a:pathLst>
                <a:path w="135" h="135">
                  <a:moveTo>
                    <a:pt x="0" y="68"/>
                  </a:moveTo>
                  <a:lnTo>
                    <a:pt x="4" y="47"/>
                  </a:lnTo>
                  <a:lnTo>
                    <a:pt x="13" y="28"/>
                  </a:lnTo>
                  <a:lnTo>
                    <a:pt x="29" y="13"/>
                  </a:lnTo>
                  <a:lnTo>
                    <a:pt x="48" y="4"/>
                  </a:lnTo>
                  <a:lnTo>
                    <a:pt x="68" y="0"/>
                  </a:lnTo>
                  <a:lnTo>
                    <a:pt x="89" y="4"/>
                  </a:lnTo>
                  <a:lnTo>
                    <a:pt x="108" y="13"/>
                  </a:lnTo>
                  <a:lnTo>
                    <a:pt x="122" y="28"/>
                  </a:lnTo>
                  <a:lnTo>
                    <a:pt x="133" y="47"/>
                  </a:lnTo>
                  <a:lnTo>
                    <a:pt x="135" y="68"/>
                  </a:lnTo>
                  <a:lnTo>
                    <a:pt x="133" y="89"/>
                  </a:lnTo>
                  <a:lnTo>
                    <a:pt x="122" y="108"/>
                  </a:lnTo>
                  <a:lnTo>
                    <a:pt x="108" y="123"/>
                  </a:lnTo>
                  <a:lnTo>
                    <a:pt x="89" y="133"/>
                  </a:lnTo>
                  <a:lnTo>
                    <a:pt x="68" y="135"/>
                  </a:lnTo>
                  <a:lnTo>
                    <a:pt x="48" y="133"/>
                  </a:lnTo>
                  <a:lnTo>
                    <a:pt x="29" y="123"/>
                  </a:lnTo>
                  <a:lnTo>
                    <a:pt x="13" y="108"/>
                  </a:lnTo>
                  <a:lnTo>
                    <a:pt x="4" y="89"/>
                  </a:lnTo>
                  <a:lnTo>
                    <a:pt x="0" y="68"/>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886" name="任意多边形 377885"/>
            <p:cNvSpPr/>
            <p:nvPr/>
          </p:nvSpPr>
          <p:spPr>
            <a:xfrm>
              <a:off x="3635" y="1442"/>
              <a:ext cx="135" cy="135"/>
            </a:xfrm>
            <a:custGeom>
              <a:avLst/>
              <a:gdLst/>
              <a:ahLst/>
              <a:cxnLst/>
              <a:pathLst>
                <a:path w="135" h="135">
                  <a:moveTo>
                    <a:pt x="0" y="66"/>
                  </a:moveTo>
                  <a:lnTo>
                    <a:pt x="4" y="46"/>
                  </a:lnTo>
                  <a:lnTo>
                    <a:pt x="13" y="29"/>
                  </a:lnTo>
                  <a:lnTo>
                    <a:pt x="26" y="13"/>
                  </a:lnTo>
                  <a:lnTo>
                    <a:pt x="45" y="4"/>
                  </a:lnTo>
                  <a:lnTo>
                    <a:pt x="66" y="0"/>
                  </a:lnTo>
                  <a:lnTo>
                    <a:pt x="87" y="4"/>
                  </a:lnTo>
                  <a:lnTo>
                    <a:pt x="106" y="13"/>
                  </a:lnTo>
                  <a:lnTo>
                    <a:pt x="121" y="29"/>
                  </a:lnTo>
                  <a:lnTo>
                    <a:pt x="131" y="46"/>
                  </a:lnTo>
                  <a:lnTo>
                    <a:pt x="135" y="66"/>
                  </a:lnTo>
                  <a:lnTo>
                    <a:pt x="131" y="87"/>
                  </a:lnTo>
                  <a:lnTo>
                    <a:pt x="121" y="106"/>
                  </a:lnTo>
                  <a:lnTo>
                    <a:pt x="106" y="121"/>
                  </a:lnTo>
                  <a:lnTo>
                    <a:pt x="87" y="131"/>
                  </a:lnTo>
                  <a:lnTo>
                    <a:pt x="66" y="135"/>
                  </a:lnTo>
                  <a:lnTo>
                    <a:pt x="45" y="131"/>
                  </a:lnTo>
                  <a:lnTo>
                    <a:pt x="26" y="121"/>
                  </a:lnTo>
                  <a:lnTo>
                    <a:pt x="13" y="106"/>
                  </a:lnTo>
                  <a:lnTo>
                    <a:pt x="4" y="87"/>
                  </a:lnTo>
                  <a:lnTo>
                    <a:pt x="0" y="66"/>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887" name="任意多边形 377886"/>
            <p:cNvSpPr/>
            <p:nvPr/>
          </p:nvSpPr>
          <p:spPr>
            <a:xfrm>
              <a:off x="3859" y="1442"/>
              <a:ext cx="135" cy="135"/>
            </a:xfrm>
            <a:custGeom>
              <a:avLst/>
              <a:gdLst/>
              <a:ahLst/>
              <a:cxnLst/>
              <a:pathLst>
                <a:path w="135" h="135">
                  <a:moveTo>
                    <a:pt x="0" y="66"/>
                  </a:moveTo>
                  <a:lnTo>
                    <a:pt x="4" y="46"/>
                  </a:lnTo>
                  <a:lnTo>
                    <a:pt x="13" y="29"/>
                  </a:lnTo>
                  <a:lnTo>
                    <a:pt x="28" y="13"/>
                  </a:lnTo>
                  <a:lnTo>
                    <a:pt x="45" y="4"/>
                  </a:lnTo>
                  <a:lnTo>
                    <a:pt x="66" y="0"/>
                  </a:lnTo>
                  <a:lnTo>
                    <a:pt x="87" y="4"/>
                  </a:lnTo>
                  <a:lnTo>
                    <a:pt x="106" y="13"/>
                  </a:lnTo>
                  <a:lnTo>
                    <a:pt x="121" y="29"/>
                  </a:lnTo>
                  <a:lnTo>
                    <a:pt x="131" y="46"/>
                  </a:lnTo>
                  <a:lnTo>
                    <a:pt x="135" y="66"/>
                  </a:lnTo>
                  <a:lnTo>
                    <a:pt x="131" y="87"/>
                  </a:lnTo>
                  <a:lnTo>
                    <a:pt x="121" y="106"/>
                  </a:lnTo>
                  <a:lnTo>
                    <a:pt x="106" y="121"/>
                  </a:lnTo>
                  <a:lnTo>
                    <a:pt x="87" y="131"/>
                  </a:lnTo>
                  <a:lnTo>
                    <a:pt x="66" y="135"/>
                  </a:lnTo>
                  <a:lnTo>
                    <a:pt x="45" y="131"/>
                  </a:lnTo>
                  <a:lnTo>
                    <a:pt x="28" y="121"/>
                  </a:lnTo>
                  <a:lnTo>
                    <a:pt x="13" y="106"/>
                  </a:lnTo>
                  <a:lnTo>
                    <a:pt x="4" y="87"/>
                  </a:lnTo>
                  <a:lnTo>
                    <a:pt x="0" y="66"/>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888" name="任意多边形 377887"/>
            <p:cNvSpPr/>
            <p:nvPr/>
          </p:nvSpPr>
          <p:spPr>
            <a:xfrm>
              <a:off x="4083" y="1442"/>
              <a:ext cx="135" cy="135"/>
            </a:xfrm>
            <a:custGeom>
              <a:avLst/>
              <a:gdLst/>
              <a:ahLst/>
              <a:cxnLst/>
              <a:pathLst>
                <a:path w="135" h="135">
                  <a:moveTo>
                    <a:pt x="0" y="66"/>
                  </a:moveTo>
                  <a:lnTo>
                    <a:pt x="4" y="46"/>
                  </a:lnTo>
                  <a:lnTo>
                    <a:pt x="13" y="29"/>
                  </a:lnTo>
                  <a:lnTo>
                    <a:pt x="28" y="13"/>
                  </a:lnTo>
                  <a:lnTo>
                    <a:pt x="47" y="4"/>
                  </a:lnTo>
                  <a:lnTo>
                    <a:pt x="68" y="0"/>
                  </a:lnTo>
                  <a:lnTo>
                    <a:pt x="87" y="4"/>
                  </a:lnTo>
                  <a:lnTo>
                    <a:pt x="106" y="13"/>
                  </a:lnTo>
                  <a:lnTo>
                    <a:pt x="121" y="29"/>
                  </a:lnTo>
                  <a:lnTo>
                    <a:pt x="131" y="46"/>
                  </a:lnTo>
                  <a:lnTo>
                    <a:pt x="135" y="66"/>
                  </a:lnTo>
                  <a:lnTo>
                    <a:pt x="131" y="87"/>
                  </a:lnTo>
                  <a:lnTo>
                    <a:pt x="121" y="106"/>
                  </a:lnTo>
                  <a:lnTo>
                    <a:pt x="106" y="121"/>
                  </a:lnTo>
                  <a:lnTo>
                    <a:pt x="87" y="131"/>
                  </a:lnTo>
                  <a:lnTo>
                    <a:pt x="68" y="135"/>
                  </a:lnTo>
                  <a:lnTo>
                    <a:pt x="47" y="131"/>
                  </a:lnTo>
                  <a:lnTo>
                    <a:pt x="28" y="121"/>
                  </a:lnTo>
                  <a:lnTo>
                    <a:pt x="13" y="106"/>
                  </a:lnTo>
                  <a:lnTo>
                    <a:pt x="4" y="87"/>
                  </a:lnTo>
                  <a:lnTo>
                    <a:pt x="0" y="66"/>
                  </a:lnTo>
                  <a:close/>
                </a:path>
              </a:pathLst>
            </a:custGeom>
            <a:solidFill>
              <a:srgbClr val="00FF00"/>
            </a:solidFill>
            <a:ln w="17463" cap="flat" cmpd="sng">
              <a:solidFill>
                <a:srgbClr val="000000"/>
              </a:solidFill>
              <a:prstDash val="solid"/>
              <a:headEnd type="none" w="med" len="med"/>
              <a:tailEnd type="none" w="med" len="med"/>
            </a:ln>
          </p:spPr>
          <p:txBody>
            <a:bodyPr/>
            <a:p>
              <a:endParaRPr lang="zh-CN" altLang="en-US"/>
            </a:p>
          </p:txBody>
        </p:sp>
        <p:sp>
          <p:nvSpPr>
            <p:cNvPr id="377889" name="任意多边形 377888"/>
            <p:cNvSpPr/>
            <p:nvPr/>
          </p:nvSpPr>
          <p:spPr>
            <a:xfrm>
              <a:off x="4307" y="1442"/>
              <a:ext cx="135" cy="135"/>
            </a:xfrm>
            <a:custGeom>
              <a:avLst/>
              <a:gdLst/>
              <a:ahLst/>
              <a:cxnLst/>
              <a:pathLst>
                <a:path w="135" h="135">
                  <a:moveTo>
                    <a:pt x="0" y="66"/>
                  </a:moveTo>
                  <a:lnTo>
                    <a:pt x="4" y="46"/>
                  </a:lnTo>
                  <a:lnTo>
                    <a:pt x="13" y="29"/>
                  </a:lnTo>
                  <a:lnTo>
                    <a:pt x="29" y="13"/>
                  </a:lnTo>
                  <a:lnTo>
                    <a:pt x="47" y="4"/>
                  </a:lnTo>
                  <a:lnTo>
                    <a:pt x="68" y="0"/>
                  </a:lnTo>
                  <a:lnTo>
                    <a:pt x="89" y="4"/>
                  </a:lnTo>
                  <a:lnTo>
                    <a:pt x="106" y="13"/>
                  </a:lnTo>
                  <a:lnTo>
                    <a:pt x="122" y="29"/>
                  </a:lnTo>
                  <a:lnTo>
                    <a:pt x="131" y="46"/>
                  </a:lnTo>
                  <a:lnTo>
                    <a:pt x="135" y="66"/>
                  </a:lnTo>
                  <a:lnTo>
                    <a:pt x="131" y="87"/>
                  </a:lnTo>
                  <a:lnTo>
                    <a:pt x="122" y="106"/>
                  </a:lnTo>
                  <a:lnTo>
                    <a:pt x="106" y="121"/>
                  </a:lnTo>
                  <a:lnTo>
                    <a:pt x="89" y="131"/>
                  </a:lnTo>
                  <a:lnTo>
                    <a:pt x="68" y="135"/>
                  </a:lnTo>
                  <a:lnTo>
                    <a:pt x="47" y="131"/>
                  </a:lnTo>
                  <a:lnTo>
                    <a:pt x="29" y="121"/>
                  </a:lnTo>
                  <a:lnTo>
                    <a:pt x="13" y="106"/>
                  </a:lnTo>
                  <a:lnTo>
                    <a:pt x="4" y="87"/>
                  </a:lnTo>
                  <a:lnTo>
                    <a:pt x="0" y="66"/>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890" name="任意多边形 377889"/>
            <p:cNvSpPr/>
            <p:nvPr/>
          </p:nvSpPr>
          <p:spPr>
            <a:xfrm>
              <a:off x="4531" y="1442"/>
              <a:ext cx="135" cy="135"/>
            </a:xfrm>
            <a:custGeom>
              <a:avLst/>
              <a:gdLst/>
              <a:ahLst/>
              <a:cxnLst/>
              <a:pathLst>
                <a:path w="135" h="135">
                  <a:moveTo>
                    <a:pt x="0" y="66"/>
                  </a:moveTo>
                  <a:lnTo>
                    <a:pt x="4" y="46"/>
                  </a:lnTo>
                  <a:lnTo>
                    <a:pt x="13" y="29"/>
                  </a:lnTo>
                  <a:lnTo>
                    <a:pt x="29" y="13"/>
                  </a:lnTo>
                  <a:lnTo>
                    <a:pt x="48" y="4"/>
                  </a:lnTo>
                  <a:lnTo>
                    <a:pt x="68" y="0"/>
                  </a:lnTo>
                  <a:lnTo>
                    <a:pt x="89" y="4"/>
                  </a:lnTo>
                  <a:lnTo>
                    <a:pt x="108" y="13"/>
                  </a:lnTo>
                  <a:lnTo>
                    <a:pt x="122" y="29"/>
                  </a:lnTo>
                  <a:lnTo>
                    <a:pt x="131" y="46"/>
                  </a:lnTo>
                  <a:lnTo>
                    <a:pt x="135" y="66"/>
                  </a:lnTo>
                  <a:lnTo>
                    <a:pt x="131" y="87"/>
                  </a:lnTo>
                  <a:lnTo>
                    <a:pt x="122" y="106"/>
                  </a:lnTo>
                  <a:lnTo>
                    <a:pt x="108" y="121"/>
                  </a:lnTo>
                  <a:lnTo>
                    <a:pt x="89" y="131"/>
                  </a:lnTo>
                  <a:lnTo>
                    <a:pt x="68" y="135"/>
                  </a:lnTo>
                  <a:lnTo>
                    <a:pt x="48" y="131"/>
                  </a:lnTo>
                  <a:lnTo>
                    <a:pt x="29" y="121"/>
                  </a:lnTo>
                  <a:lnTo>
                    <a:pt x="13" y="106"/>
                  </a:lnTo>
                  <a:lnTo>
                    <a:pt x="4" y="87"/>
                  </a:lnTo>
                  <a:lnTo>
                    <a:pt x="0" y="66"/>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891" name="任意多边形 377890"/>
            <p:cNvSpPr/>
            <p:nvPr/>
          </p:nvSpPr>
          <p:spPr>
            <a:xfrm>
              <a:off x="3523" y="1620"/>
              <a:ext cx="135" cy="135"/>
            </a:xfrm>
            <a:custGeom>
              <a:avLst/>
              <a:gdLst/>
              <a:ahLst/>
              <a:cxnLst/>
              <a:pathLst>
                <a:path w="135" h="135">
                  <a:moveTo>
                    <a:pt x="0" y="69"/>
                  </a:moveTo>
                  <a:lnTo>
                    <a:pt x="4" y="48"/>
                  </a:lnTo>
                  <a:lnTo>
                    <a:pt x="13" y="29"/>
                  </a:lnTo>
                  <a:lnTo>
                    <a:pt x="26" y="14"/>
                  </a:lnTo>
                  <a:lnTo>
                    <a:pt x="45" y="4"/>
                  </a:lnTo>
                  <a:lnTo>
                    <a:pt x="66" y="0"/>
                  </a:lnTo>
                  <a:lnTo>
                    <a:pt x="87" y="4"/>
                  </a:lnTo>
                  <a:lnTo>
                    <a:pt x="106" y="14"/>
                  </a:lnTo>
                  <a:lnTo>
                    <a:pt x="121" y="29"/>
                  </a:lnTo>
                  <a:lnTo>
                    <a:pt x="131" y="48"/>
                  </a:lnTo>
                  <a:lnTo>
                    <a:pt x="135" y="69"/>
                  </a:lnTo>
                  <a:lnTo>
                    <a:pt x="131" y="89"/>
                  </a:lnTo>
                  <a:lnTo>
                    <a:pt x="121" y="108"/>
                  </a:lnTo>
                  <a:lnTo>
                    <a:pt x="106" y="124"/>
                  </a:lnTo>
                  <a:lnTo>
                    <a:pt x="87" y="133"/>
                  </a:lnTo>
                  <a:lnTo>
                    <a:pt x="66" y="135"/>
                  </a:lnTo>
                  <a:lnTo>
                    <a:pt x="45" y="133"/>
                  </a:lnTo>
                  <a:lnTo>
                    <a:pt x="26" y="124"/>
                  </a:lnTo>
                  <a:lnTo>
                    <a:pt x="13" y="108"/>
                  </a:lnTo>
                  <a:lnTo>
                    <a:pt x="4" y="89"/>
                  </a:lnTo>
                  <a:lnTo>
                    <a:pt x="0" y="69"/>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892" name="任意多边形 377891"/>
            <p:cNvSpPr/>
            <p:nvPr/>
          </p:nvSpPr>
          <p:spPr>
            <a:xfrm>
              <a:off x="3747" y="1620"/>
              <a:ext cx="135" cy="135"/>
            </a:xfrm>
            <a:custGeom>
              <a:avLst/>
              <a:gdLst/>
              <a:ahLst/>
              <a:cxnLst/>
              <a:pathLst>
                <a:path w="135" h="135">
                  <a:moveTo>
                    <a:pt x="0" y="69"/>
                  </a:moveTo>
                  <a:lnTo>
                    <a:pt x="4" y="48"/>
                  </a:lnTo>
                  <a:lnTo>
                    <a:pt x="13" y="29"/>
                  </a:lnTo>
                  <a:lnTo>
                    <a:pt x="28" y="14"/>
                  </a:lnTo>
                  <a:lnTo>
                    <a:pt x="45" y="4"/>
                  </a:lnTo>
                  <a:lnTo>
                    <a:pt x="66" y="0"/>
                  </a:lnTo>
                  <a:lnTo>
                    <a:pt x="87" y="4"/>
                  </a:lnTo>
                  <a:lnTo>
                    <a:pt x="106" y="14"/>
                  </a:lnTo>
                  <a:lnTo>
                    <a:pt x="121" y="29"/>
                  </a:lnTo>
                  <a:lnTo>
                    <a:pt x="131" y="48"/>
                  </a:lnTo>
                  <a:lnTo>
                    <a:pt x="135" y="69"/>
                  </a:lnTo>
                  <a:lnTo>
                    <a:pt x="131" y="89"/>
                  </a:lnTo>
                  <a:lnTo>
                    <a:pt x="121" y="108"/>
                  </a:lnTo>
                  <a:lnTo>
                    <a:pt x="106" y="124"/>
                  </a:lnTo>
                  <a:lnTo>
                    <a:pt x="87" y="133"/>
                  </a:lnTo>
                  <a:lnTo>
                    <a:pt x="66" y="135"/>
                  </a:lnTo>
                  <a:lnTo>
                    <a:pt x="45" y="133"/>
                  </a:lnTo>
                  <a:lnTo>
                    <a:pt x="28" y="124"/>
                  </a:lnTo>
                  <a:lnTo>
                    <a:pt x="13" y="108"/>
                  </a:lnTo>
                  <a:lnTo>
                    <a:pt x="4" y="89"/>
                  </a:lnTo>
                  <a:lnTo>
                    <a:pt x="0" y="69"/>
                  </a:lnTo>
                  <a:close/>
                </a:path>
              </a:pathLst>
            </a:custGeom>
            <a:solidFill>
              <a:srgbClr val="00FF00"/>
            </a:solidFill>
            <a:ln w="17463" cap="flat" cmpd="sng">
              <a:solidFill>
                <a:srgbClr val="000000"/>
              </a:solidFill>
              <a:prstDash val="solid"/>
              <a:headEnd type="none" w="med" len="med"/>
              <a:tailEnd type="none" w="med" len="med"/>
            </a:ln>
          </p:spPr>
          <p:txBody>
            <a:bodyPr/>
            <a:p>
              <a:endParaRPr lang="zh-CN" altLang="en-US"/>
            </a:p>
          </p:txBody>
        </p:sp>
        <p:sp>
          <p:nvSpPr>
            <p:cNvPr id="377893" name="任意多边形 377892"/>
            <p:cNvSpPr/>
            <p:nvPr/>
          </p:nvSpPr>
          <p:spPr>
            <a:xfrm>
              <a:off x="3971" y="1620"/>
              <a:ext cx="135" cy="135"/>
            </a:xfrm>
            <a:custGeom>
              <a:avLst/>
              <a:gdLst/>
              <a:ahLst/>
              <a:cxnLst/>
              <a:pathLst>
                <a:path w="135" h="135">
                  <a:moveTo>
                    <a:pt x="0" y="69"/>
                  </a:moveTo>
                  <a:lnTo>
                    <a:pt x="4" y="48"/>
                  </a:lnTo>
                  <a:lnTo>
                    <a:pt x="13" y="29"/>
                  </a:lnTo>
                  <a:lnTo>
                    <a:pt x="28" y="14"/>
                  </a:lnTo>
                  <a:lnTo>
                    <a:pt x="47" y="4"/>
                  </a:lnTo>
                  <a:lnTo>
                    <a:pt x="66" y="0"/>
                  </a:lnTo>
                  <a:lnTo>
                    <a:pt x="87" y="4"/>
                  </a:lnTo>
                  <a:lnTo>
                    <a:pt x="106" y="14"/>
                  </a:lnTo>
                  <a:lnTo>
                    <a:pt x="121" y="29"/>
                  </a:lnTo>
                  <a:lnTo>
                    <a:pt x="131" y="48"/>
                  </a:lnTo>
                  <a:lnTo>
                    <a:pt x="135" y="69"/>
                  </a:lnTo>
                  <a:lnTo>
                    <a:pt x="131" y="89"/>
                  </a:lnTo>
                  <a:lnTo>
                    <a:pt x="121" y="108"/>
                  </a:lnTo>
                  <a:lnTo>
                    <a:pt x="106" y="124"/>
                  </a:lnTo>
                  <a:lnTo>
                    <a:pt x="87" y="133"/>
                  </a:lnTo>
                  <a:lnTo>
                    <a:pt x="66" y="135"/>
                  </a:lnTo>
                  <a:lnTo>
                    <a:pt x="47" y="133"/>
                  </a:lnTo>
                  <a:lnTo>
                    <a:pt x="28" y="124"/>
                  </a:lnTo>
                  <a:lnTo>
                    <a:pt x="13" y="108"/>
                  </a:lnTo>
                  <a:lnTo>
                    <a:pt x="4" y="89"/>
                  </a:lnTo>
                  <a:lnTo>
                    <a:pt x="0" y="69"/>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894" name="任意多边形 377893"/>
            <p:cNvSpPr/>
            <p:nvPr/>
          </p:nvSpPr>
          <p:spPr>
            <a:xfrm>
              <a:off x="4195" y="1620"/>
              <a:ext cx="135" cy="135"/>
            </a:xfrm>
            <a:custGeom>
              <a:avLst/>
              <a:gdLst/>
              <a:ahLst/>
              <a:cxnLst/>
              <a:pathLst>
                <a:path w="135" h="135">
                  <a:moveTo>
                    <a:pt x="0" y="69"/>
                  </a:moveTo>
                  <a:lnTo>
                    <a:pt x="4" y="48"/>
                  </a:lnTo>
                  <a:lnTo>
                    <a:pt x="13" y="29"/>
                  </a:lnTo>
                  <a:lnTo>
                    <a:pt x="28" y="14"/>
                  </a:lnTo>
                  <a:lnTo>
                    <a:pt x="47" y="4"/>
                  </a:lnTo>
                  <a:lnTo>
                    <a:pt x="68" y="0"/>
                  </a:lnTo>
                  <a:lnTo>
                    <a:pt x="89" y="4"/>
                  </a:lnTo>
                  <a:lnTo>
                    <a:pt x="106" y="14"/>
                  </a:lnTo>
                  <a:lnTo>
                    <a:pt x="122" y="29"/>
                  </a:lnTo>
                  <a:lnTo>
                    <a:pt x="131" y="48"/>
                  </a:lnTo>
                  <a:lnTo>
                    <a:pt x="135" y="69"/>
                  </a:lnTo>
                  <a:lnTo>
                    <a:pt x="131" y="89"/>
                  </a:lnTo>
                  <a:lnTo>
                    <a:pt x="122" y="108"/>
                  </a:lnTo>
                  <a:lnTo>
                    <a:pt x="106" y="124"/>
                  </a:lnTo>
                  <a:lnTo>
                    <a:pt x="89" y="133"/>
                  </a:lnTo>
                  <a:lnTo>
                    <a:pt x="68" y="135"/>
                  </a:lnTo>
                  <a:lnTo>
                    <a:pt x="47" y="133"/>
                  </a:lnTo>
                  <a:lnTo>
                    <a:pt x="28" y="124"/>
                  </a:lnTo>
                  <a:lnTo>
                    <a:pt x="13" y="108"/>
                  </a:lnTo>
                  <a:lnTo>
                    <a:pt x="4" y="89"/>
                  </a:lnTo>
                  <a:lnTo>
                    <a:pt x="0" y="69"/>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895" name="任意多边形 377894"/>
            <p:cNvSpPr/>
            <p:nvPr/>
          </p:nvSpPr>
          <p:spPr>
            <a:xfrm>
              <a:off x="4419" y="1620"/>
              <a:ext cx="135" cy="135"/>
            </a:xfrm>
            <a:custGeom>
              <a:avLst/>
              <a:gdLst/>
              <a:ahLst/>
              <a:cxnLst/>
              <a:pathLst>
                <a:path w="135" h="135">
                  <a:moveTo>
                    <a:pt x="0" y="69"/>
                  </a:moveTo>
                  <a:lnTo>
                    <a:pt x="4" y="48"/>
                  </a:lnTo>
                  <a:lnTo>
                    <a:pt x="13" y="29"/>
                  </a:lnTo>
                  <a:lnTo>
                    <a:pt x="29" y="14"/>
                  </a:lnTo>
                  <a:lnTo>
                    <a:pt x="48" y="4"/>
                  </a:lnTo>
                  <a:lnTo>
                    <a:pt x="68" y="0"/>
                  </a:lnTo>
                  <a:lnTo>
                    <a:pt x="89" y="4"/>
                  </a:lnTo>
                  <a:lnTo>
                    <a:pt x="108" y="14"/>
                  </a:lnTo>
                  <a:lnTo>
                    <a:pt x="122" y="29"/>
                  </a:lnTo>
                  <a:lnTo>
                    <a:pt x="131" y="48"/>
                  </a:lnTo>
                  <a:lnTo>
                    <a:pt x="135" y="69"/>
                  </a:lnTo>
                  <a:lnTo>
                    <a:pt x="131" y="89"/>
                  </a:lnTo>
                  <a:lnTo>
                    <a:pt x="122" y="108"/>
                  </a:lnTo>
                  <a:lnTo>
                    <a:pt x="108" y="124"/>
                  </a:lnTo>
                  <a:lnTo>
                    <a:pt x="89" y="133"/>
                  </a:lnTo>
                  <a:lnTo>
                    <a:pt x="68" y="135"/>
                  </a:lnTo>
                  <a:lnTo>
                    <a:pt x="48" y="133"/>
                  </a:lnTo>
                  <a:lnTo>
                    <a:pt x="29" y="124"/>
                  </a:lnTo>
                  <a:lnTo>
                    <a:pt x="13" y="108"/>
                  </a:lnTo>
                  <a:lnTo>
                    <a:pt x="4" y="89"/>
                  </a:lnTo>
                  <a:lnTo>
                    <a:pt x="0" y="69"/>
                  </a:lnTo>
                  <a:close/>
                </a:path>
              </a:pathLst>
            </a:custGeom>
            <a:solidFill>
              <a:srgbClr val="00FF00"/>
            </a:solidFill>
            <a:ln w="17463" cap="flat" cmpd="sng">
              <a:solidFill>
                <a:srgbClr val="000000"/>
              </a:solidFill>
              <a:prstDash val="solid"/>
              <a:headEnd type="none" w="med" len="med"/>
              <a:tailEnd type="none" w="med" len="med"/>
            </a:ln>
          </p:spPr>
          <p:txBody>
            <a:bodyPr/>
            <a:p>
              <a:endParaRPr lang="zh-CN" altLang="en-US"/>
            </a:p>
          </p:txBody>
        </p:sp>
        <p:sp>
          <p:nvSpPr>
            <p:cNvPr id="377896" name="任意多边形 377895"/>
            <p:cNvSpPr/>
            <p:nvPr/>
          </p:nvSpPr>
          <p:spPr>
            <a:xfrm>
              <a:off x="4643" y="1620"/>
              <a:ext cx="135" cy="135"/>
            </a:xfrm>
            <a:custGeom>
              <a:avLst/>
              <a:gdLst/>
              <a:ahLst/>
              <a:cxnLst/>
              <a:pathLst>
                <a:path w="135" h="135">
                  <a:moveTo>
                    <a:pt x="0" y="69"/>
                  </a:moveTo>
                  <a:lnTo>
                    <a:pt x="4" y="48"/>
                  </a:lnTo>
                  <a:lnTo>
                    <a:pt x="13" y="29"/>
                  </a:lnTo>
                  <a:lnTo>
                    <a:pt x="29" y="14"/>
                  </a:lnTo>
                  <a:lnTo>
                    <a:pt x="48" y="4"/>
                  </a:lnTo>
                  <a:lnTo>
                    <a:pt x="68" y="0"/>
                  </a:lnTo>
                  <a:lnTo>
                    <a:pt x="89" y="4"/>
                  </a:lnTo>
                  <a:lnTo>
                    <a:pt x="108" y="14"/>
                  </a:lnTo>
                  <a:lnTo>
                    <a:pt x="122" y="29"/>
                  </a:lnTo>
                  <a:lnTo>
                    <a:pt x="133" y="48"/>
                  </a:lnTo>
                  <a:lnTo>
                    <a:pt x="135" y="69"/>
                  </a:lnTo>
                  <a:lnTo>
                    <a:pt x="133" y="89"/>
                  </a:lnTo>
                  <a:lnTo>
                    <a:pt x="122" y="108"/>
                  </a:lnTo>
                  <a:lnTo>
                    <a:pt x="108" y="124"/>
                  </a:lnTo>
                  <a:lnTo>
                    <a:pt x="89" y="133"/>
                  </a:lnTo>
                  <a:lnTo>
                    <a:pt x="68" y="135"/>
                  </a:lnTo>
                  <a:lnTo>
                    <a:pt x="48" y="133"/>
                  </a:lnTo>
                  <a:lnTo>
                    <a:pt x="29" y="124"/>
                  </a:lnTo>
                  <a:lnTo>
                    <a:pt x="13" y="108"/>
                  </a:lnTo>
                  <a:lnTo>
                    <a:pt x="4" y="89"/>
                  </a:lnTo>
                  <a:lnTo>
                    <a:pt x="0" y="69"/>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897" name="任意多边形 377896"/>
            <p:cNvSpPr/>
            <p:nvPr/>
          </p:nvSpPr>
          <p:spPr>
            <a:xfrm>
              <a:off x="3635" y="1800"/>
              <a:ext cx="135" cy="135"/>
            </a:xfrm>
            <a:custGeom>
              <a:avLst/>
              <a:gdLst/>
              <a:ahLst/>
              <a:cxnLst/>
              <a:pathLst>
                <a:path w="135" h="135">
                  <a:moveTo>
                    <a:pt x="0" y="67"/>
                  </a:moveTo>
                  <a:lnTo>
                    <a:pt x="4" y="46"/>
                  </a:lnTo>
                  <a:lnTo>
                    <a:pt x="13" y="29"/>
                  </a:lnTo>
                  <a:lnTo>
                    <a:pt x="26" y="14"/>
                  </a:lnTo>
                  <a:lnTo>
                    <a:pt x="45" y="4"/>
                  </a:lnTo>
                  <a:lnTo>
                    <a:pt x="66" y="0"/>
                  </a:lnTo>
                  <a:lnTo>
                    <a:pt x="87" y="4"/>
                  </a:lnTo>
                  <a:lnTo>
                    <a:pt x="106" y="14"/>
                  </a:lnTo>
                  <a:lnTo>
                    <a:pt x="121" y="29"/>
                  </a:lnTo>
                  <a:lnTo>
                    <a:pt x="131" y="46"/>
                  </a:lnTo>
                  <a:lnTo>
                    <a:pt x="135" y="67"/>
                  </a:lnTo>
                  <a:lnTo>
                    <a:pt x="131" y="88"/>
                  </a:lnTo>
                  <a:lnTo>
                    <a:pt x="121" y="107"/>
                  </a:lnTo>
                  <a:lnTo>
                    <a:pt x="106" y="122"/>
                  </a:lnTo>
                  <a:lnTo>
                    <a:pt x="87" y="131"/>
                  </a:lnTo>
                  <a:lnTo>
                    <a:pt x="66" y="135"/>
                  </a:lnTo>
                  <a:lnTo>
                    <a:pt x="45" y="131"/>
                  </a:lnTo>
                  <a:lnTo>
                    <a:pt x="26" y="122"/>
                  </a:lnTo>
                  <a:lnTo>
                    <a:pt x="13" y="107"/>
                  </a:lnTo>
                  <a:lnTo>
                    <a:pt x="4" y="88"/>
                  </a:lnTo>
                  <a:lnTo>
                    <a:pt x="0" y="67"/>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898" name="任意多边形 377897"/>
            <p:cNvSpPr/>
            <p:nvPr/>
          </p:nvSpPr>
          <p:spPr>
            <a:xfrm>
              <a:off x="3859" y="1800"/>
              <a:ext cx="135" cy="135"/>
            </a:xfrm>
            <a:custGeom>
              <a:avLst/>
              <a:gdLst/>
              <a:ahLst/>
              <a:cxnLst/>
              <a:pathLst>
                <a:path w="135" h="135">
                  <a:moveTo>
                    <a:pt x="0" y="67"/>
                  </a:moveTo>
                  <a:lnTo>
                    <a:pt x="4" y="46"/>
                  </a:lnTo>
                  <a:lnTo>
                    <a:pt x="13" y="29"/>
                  </a:lnTo>
                  <a:lnTo>
                    <a:pt x="28" y="14"/>
                  </a:lnTo>
                  <a:lnTo>
                    <a:pt x="45" y="4"/>
                  </a:lnTo>
                  <a:lnTo>
                    <a:pt x="66" y="0"/>
                  </a:lnTo>
                  <a:lnTo>
                    <a:pt x="87" y="4"/>
                  </a:lnTo>
                  <a:lnTo>
                    <a:pt x="106" y="14"/>
                  </a:lnTo>
                  <a:lnTo>
                    <a:pt x="121" y="29"/>
                  </a:lnTo>
                  <a:lnTo>
                    <a:pt x="131" y="46"/>
                  </a:lnTo>
                  <a:lnTo>
                    <a:pt x="135" y="67"/>
                  </a:lnTo>
                  <a:lnTo>
                    <a:pt x="131" y="88"/>
                  </a:lnTo>
                  <a:lnTo>
                    <a:pt x="121" y="107"/>
                  </a:lnTo>
                  <a:lnTo>
                    <a:pt x="106" y="122"/>
                  </a:lnTo>
                  <a:lnTo>
                    <a:pt x="87" y="131"/>
                  </a:lnTo>
                  <a:lnTo>
                    <a:pt x="66" y="135"/>
                  </a:lnTo>
                  <a:lnTo>
                    <a:pt x="45" y="131"/>
                  </a:lnTo>
                  <a:lnTo>
                    <a:pt x="28" y="122"/>
                  </a:lnTo>
                  <a:lnTo>
                    <a:pt x="13" y="107"/>
                  </a:lnTo>
                  <a:lnTo>
                    <a:pt x="4" y="88"/>
                  </a:lnTo>
                  <a:lnTo>
                    <a:pt x="0" y="67"/>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899" name="任意多边形 377898"/>
            <p:cNvSpPr/>
            <p:nvPr/>
          </p:nvSpPr>
          <p:spPr>
            <a:xfrm>
              <a:off x="4083" y="1800"/>
              <a:ext cx="135" cy="135"/>
            </a:xfrm>
            <a:custGeom>
              <a:avLst/>
              <a:gdLst/>
              <a:ahLst/>
              <a:cxnLst/>
              <a:pathLst>
                <a:path w="135" h="135">
                  <a:moveTo>
                    <a:pt x="0" y="67"/>
                  </a:moveTo>
                  <a:lnTo>
                    <a:pt x="4" y="46"/>
                  </a:lnTo>
                  <a:lnTo>
                    <a:pt x="13" y="29"/>
                  </a:lnTo>
                  <a:lnTo>
                    <a:pt x="28" y="14"/>
                  </a:lnTo>
                  <a:lnTo>
                    <a:pt x="47" y="4"/>
                  </a:lnTo>
                  <a:lnTo>
                    <a:pt x="68" y="0"/>
                  </a:lnTo>
                  <a:lnTo>
                    <a:pt x="87" y="4"/>
                  </a:lnTo>
                  <a:lnTo>
                    <a:pt x="106" y="14"/>
                  </a:lnTo>
                  <a:lnTo>
                    <a:pt x="121" y="29"/>
                  </a:lnTo>
                  <a:lnTo>
                    <a:pt x="131" y="46"/>
                  </a:lnTo>
                  <a:lnTo>
                    <a:pt x="135" y="67"/>
                  </a:lnTo>
                  <a:lnTo>
                    <a:pt x="131" y="88"/>
                  </a:lnTo>
                  <a:lnTo>
                    <a:pt x="121" y="107"/>
                  </a:lnTo>
                  <a:lnTo>
                    <a:pt x="106" y="122"/>
                  </a:lnTo>
                  <a:lnTo>
                    <a:pt x="87" y="131"/>
                  </a:lnTo>
                  <a:lnTo>
                    <a:pt x="68" y="135"/>
                  </a:lnTo>
                  <a:lnTo>
                    <a:pt x="47" y="131"/>
                  </a:lnTo>
                  <a:lnTo>
                    <a:pt x="28" y="122"/>
                  </a:lnTo>
                  <a:lnTo>
                    <a:pt x="13" y="107"/>
                  </a:lnTo>
                  <a:lnTo>
                    <a:pt x="4" y="88"/>
                  </a:lnTo>
                  <a:lnTo>
                    <a:pt x="0" y="67"/>
                  </a:lnTo>
                  <a:close/>
                </a:path>
              </a:pathLst>
            </a:custGeom>
            <a:solidFill>
              <a:srgbClr val="00FF00"/>
            </a:solidFill>
            <a:ln w="17463" cap="flat" cmpd="sng">
              <a:solidFill>
                <a:srgbClr val="000000"/>
              </a:solidFill>
              <a:prstDash val="solid"/>
              <a:headEnd type="none" w="med" len="med"/>
              <a:tailEnd type="none" w="med" len="med"/>
            </a:ln>
          </p:spPr>
          <p:txBody>
            <a:bodyPr/>
            <a:p>
              <a:endParaRPr lang="zh-CN" altLang="en-US"/>
            </a:p>
          </p:txBody>
        </p:sp>
        <p:sp>
          <p:nvSpPr>
            <p:cNvPr id="377900" name="任意多边形 377899"/>
            <p:cNvSpPr/>
            <p:nvPr/>
          </p:nvSpPr>
          <p:spPr>
            <a:xfrm>
              <a:off x="4307" y="1800"/>
              <a:ext cx="135" cy="135"/>
            </a:xfrm>
            <a:custGeom>
              <a:avLst/>
              <a:gdLst/>
              <a:ahLst/>
              <a:cxnLst/>
              <a:pathLst>
                <a:path w="135" h="135">
                  <a:moveTo>
                    <a:pt x="0" y="67"/>
                  </a:moveTo>
                  <a:lnTo>
                    <a:pt x="4" y="46"/>
                  </a:lnTo>
                  <a:lnTo>
                    <a:pt x="13" y="29"/>
                  </a:lnTo>
                  <a:lnTo>
                    <a:pt x="29" y="14"/>
                  </a:lnTo>
                  <a:lnTo>
                    <a:pt x="47" y="4"/>
                  </a:lnTo>
                  <a:lnTo>
                    <a:pt x="68" y="0"/>
                  </a:lnTo>
                  <a:lnTo>
                    <a:pt x="89" y="4"/>
                  </a:lnTo>
                  <a:lnTo>
                    <a:pt x="106" y="14"/>
                  </a:lnTo>
                  <a:lnTo>
                    <a:pt x="122" y="29"/>
                  </a:lnTo>
                  <a:lnTo>
                    <a:pt x="131" y="46"/>
                  </a:lnTo>
                  <a:lnTo>
                    <a:pt x="135" y="67"/>
                  </a:lnTo>
                  <a:lnTo>
                    <a:pt x="131" y="88"/>
                  </a:lnTo>
                  <a:lnTo>
                    <a:pt x="122" y="107"/>
                  </a:lnTo>
                  <a:lnTo>
                    <a:pt x="106" y="122"/>
                  </a:lnTo>
                  <a:lnTo>
                    <a:pt x="89" y="131"/>
                  </a:lnTo>
                  <a:lnTo>
                    <a:pt x="68" y="135"/>
                  </a:lnTo>
                  <a:lnTo>
                    <a:pt x="47" y="131"/>
                  </a:lnTo>
                  <a:lnTo>
                    <a:pt x="29" y="122"/>
                  </a:lnTo>
                  <a:lnTo>
                    <a:pt x="13" y="107"/>
                  </a:lnTo>
                  <a:lnTo>
                    <a:pt x="4" y="88"/>
                  </a:lnTo>
                  <a:lnTo>
                    <a:pt x="0" y="67"/>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901" name="任意多边形 377900"/>
            <p:cNvSpPr/>
            <p:nvPr/>
          </p:nvSpPr>
          <p:spPr>
            <a:xfrm>
              <a:off x="4531" y="1800"/>
              <a:ext cx="135" cy="135"/>
            </a:xfrm>
            <a:custGeom>
              <a:avLst/>
              <a:gdLst/>
              <a:ahLst/>
              <a:cxnLst/>
              <a:pathLst>
                <a:path w="135" h="135">
                  <a:moveTo>
                    <a:pt x="0" y="67"/>
                  </a:moveTo>
                  <a:lnTo>
                    <a:pt x="4" y="46"/>
                  </a:lnTo>
                  <a:lnTo>
                    <a:pt x="13" y="29"/>
                  </a:lnTo>
                  <a:lnTo>
                    <a:pt x="29" y="14"/>
                  </a:lnTo>
                  <a:lnTo>
                    <a:pt x="48" y="4"/>
                  </a:lnTo>
                  <a:lnTo>
                    <a:pt x="68" y="0"/>
                  </a:lnTo>
                  <a:lnTo>
                    <a:pt x="89" y="4"/>
                  </a:lnTo>
                  <a:lnTo>
                    <a:pt x="108" y="14"/>
                  </a:lnTo>
                  <a:lnTo>
                    <a:pt x="122" y="29"/>
                  </a:lnTo>
                  <a:lnTo>
                    <a:pt x="131" y="46"/>
                  </a:lnTo>
                  <a:lnTo>
                    <a:pt x="135" y="67"/>
                  </a:lnTo>
                  <a:lnTo>
                    <a:pt x="131" y="88"/>
                  </a:lnTo>
                  <a:lnTo>
                    <a:pt x="122" y="107"/>
                  </a:lnTo>
                  <a:lnTo>
                    <a:pt x="108" y="122"/>
                  </a:lnTo>
                  <a:lnTo>
                    <a:pt x="89" y="131"/>
                  </a:lnTo>
                  <a:lnTo>
                    <a:pt x="68" y="135"/>
                  </a:lnTo>
                  <a:lnTo>
                    <a:pt x="48" y="131"/>
                  </a:lnTo>
                  <a:lnTo>
                    <a:pt x="29" y="122"/>
                  </a:lnTo>
                  <a:lnTo>
                    <a:pt x="13" y="107"/>
                  </a:lnTo>
                  <a:lnTo>
                    <a:pt x="4" y="88"/>
                  </a:lnTo>
                  <a:lnTo>
                    <a:pt x="0" y="67"/>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902" name="任意多边形 377901"/>
            <p:cNvSpPr/>
            <p:nvPr/>
          </p:nvSpPr>
          <p:spPr>
            <a:xfrm>
              <a:off x="3523" y="1979"/>
              <a:ext cx="135" cy="134"/>
            </a:xfrm>
            <a:custGeom>
              <a:avLst/>
              <a:gdLst/>
              <a:ahLst/>
              <a:cxnLst/>
              <a:pathLst>
                <a:path w="135" h="134">
                  <a:moveTo>
                    <a:pt x="0" y="68"/>
                  </a:moveTo>
                  <a:lnTo>
                    <a:pt x="4" y="47"/>
                  </a:lnTo>
                  <a:lnTo>
                    <a:pt x="13" y="28"/>
                  </a:lnTo>
                  <a:lnTo>
                    <a:pt x="26" y="13"/>
                  </a:lnTo>
                  <a:lnTo>
                    <a:pt x="45" y="3"/>
                  </a:lnTo>
                  <a:lnTo>
                    <a:pt x="66" y="0"/>
                  </a:lnTo>
                  <a:lnTo>
                    <a:pt x="87" y="3"/>
                  </a:lnTo>
                  <a:lnTo>
                    <a:pt x="106" y="13"/>
                  </a:lnTo>
                  <a:lnTo>
                    <a:pt x="121" y="28"/>
                  </a:lnTo>
                  <a:lnTo>
                    <a:pt x="131" y="47"/>
                  </a:lnTo>
                  <a:lnTo>
                    <a:pt x="135" y="68"/>
                  </a:lnTo>
                  <a:lnTo>
                    <a:pt x="131" y="89"/>
                  </a:lnTo>
                  <a:lnTo>
                    <a:pt x="121" y="108"/>
                  </a:lnTo>
                  <a:lnTo>
                    <a:pt x="106" y="123"/>
                  </a:lnTo>
                  <a:lnTo>
                    <a:pt x="87" y="132"/>
                  </a:lnTo>
                  <a:lnTo>
                    <a:pt x="66" y="134"/>
                  </a:lnTo>
                  <a:lnTo>
                    <a:pt x="45" y="132"/>
                  </a:lnTo>
                  <a:lnTo>
                    <a:pt x="26" y="123"/>
                  </a:lnTo>
                  <a:lnTo>
                    <a:pt x="13" y="108"/>
                  </a:lnTo>
                  <a:lnTo>
                    <a:pt x="4" y="89"/>
                  </a:lnTo>
                  <a:lnTo>
                    <a:pt x="0" y="68"/>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903" name="任意多边形 377902"/>
            <p:cNvSpPr/>
            <p:nvPr/>
          </p:nvSpPr>
          <p:spPr>
            <a:xfrm>
              <a:off x="3747" y="1979"/>
              <a:ext cx="135" cy="134"/>
            </a:xfrm>
            <a:custGeom>
              <a:avLst/>
              <a:gdLst/>
              <a:ahLst/>
              <a:cxnLst/>
              <a:pathLst>
                <a:path w="135" h="134">
                  <a:moveTo>
                    <a:pt x="0" y="68"/>
                  </a:moveTo>
                  <a:lnTo>
                    <a:pt x="4" y="47"/>
                  </a:lnTo>
                  <a:lnTo>
                    <a:pt x="13" y="28"/>
                  </a:lnTo>
                  <a:lnTo>
                    <a:pt x="28" y="13"/>
                  </a:lnTo>
                  <a:lnTo>
                    <a:pt x="45" y="3"/>
                  </a:lnTo>
                  <a:lnTo>
                    <a:pt x="66" y="0"/>
                  </a:lnTo>
                  <a:lnTo>
                    <a:pt x="87" y="3"/>
                  </a:lnTo>
                  <a:lnTo>
                    <a:pt x="106" y="13"/>
                  </a:lnTo>
                  <a:lnTo>
                    <a:pt x="121" y="28"/>
                  </a:lnTo>
                  <a:lnTo>
                    <a:pt x="131" y="47"/>
                  </a:lnTo>
                  <a:lnTo>
                    <a:pt x="135" y="68"/>
                  </a:lnTo>
                  <a:lnTo>
                    <a:pt x="131" y="89"/>
                  </a:lnTo>
                  <a:lnTo>
                    <a:pt x="121" y="108"/>
                  </a:lnTo>
                  <a:lnTo>
                    <a:pt x="106" y="123"/>
                  </a:lnTo>
                  <a:lnTo>
                    <a:pt x="87" y="132"/>
                  </a:lnTo>
                  <a:lnTo>
                    <a:pt x="66" y="134"/>
                  </a:lnTo>
                  <a:lnTo>
                    <a:pt x="45" y="132"/>
                  </a:lnTo>
                  <a:lnTo>
                    <a:pt x="28" y="123"/>
                  </a:lnTo>
                  <a:lnTo>
                    <a:pt x="13" y="108"/>
                  </a:lnTo>
                  <a:lnTo>
                    <a:pt x="4" y="89"/>
                  </a:lnTo>
                  <a:lnTo>
                    <a:pt x="0" y="68"/>
                  </a:lnTo>
                  <a:close/>
                </a:path>
              </a:pathLst>
            </a:custGeom>
            <a:solidFill>
              <a:srgbClr val="00FF00"/>
            </a:solidFill>
            <a:ln w="17463" cap="flat" cmpd="sng">
              <a:solidFill>
                <a:srgbClr val="000000"/>
              </a:solidFill>
              <a:prstDash val="solid"/>
              <a:headEnd type="none" w="med" len="med"/>
              <a:tailEnd type="none" w="med" len="med"/>
            </a:ln>
          </p:spPr>
          <p:txBody>
            <a:bodyPr/>
            <a:p>
              <a:endParaRPr lang="zh-CN" altLang="en-US"/>
            </a:p>
          </p:txBody>
        </p:sp>
        <p:sp>
          <p:nvSpPr>
            <p:cNvPr id="377904" name="任意多边形 377903"/>
            <p:cNvSpPr/>
            <p:nvPr/>
          </p:nvSpPr>
          <p:spPr>
            <a:xfrm>
              <a:off x="3971" y="1979"/>
              <a:ext cx="135" cy="134"/>
            </a:xfrm>
            <a:custGeom>
              <a:avLst/>
              <a:gdLst/>
              <a:ahLst/>
              <a:cxnLst/>
              <a:pathLst>
                <a:path w="135" h="134">
                  <a:moveTo>
                    <a:pt x="0" y="68"/>
                  </a:moveTo>
                  <a:lnTo>
                    <a:pt x="4" y="47"/>
                  </a:lnTo>
                  <a:lnTo>
                    <a:pt x="13" y="28"/>
                  </a:lnTo>
                  <a:lnTo>
                    <a:pt x="28" y="13"/>
                  </a:lnTo>
                  <a:lnTo>
                    <a:pt x="47" y="3"/>
                  </a:lnTo>
                  <a:lnTo>
                    <a:pt x="66" y="0"/>
                  </a:lnTo>
                  <a:lnTo>
                    <a:pt x="87" y="3"/>
                  </a:lnTo>
                  <a:lnTo>
                    <a:pt x="106" y="13"/>
                  </a:lnTo>
                  <a:lnTo>
                    <a:pt x="121" y="28"/>
                  </a:lnTo>
                  <a:lnTo>
                    <a:pt x="131" y="47"/>
                  </a:lnTo>
                  <a:lnTo>
                    <a:pt x="135" y="68"/>
                  </a:lnTo>
                  <a:lnTo>
                    <a:pt x="131" y="89"/>
                  </a:lnTo>
                  <a:lnTo>
                    <a:pt x="121" y="108"/>
                  </a:lnTo>
                  <a:lnTo>
                    <a:pt x="106" y="123"/>
                  </a:lnTo>
                  <a:lnTo>
                    <a:pt x="87" y="132"/>
                  </a:lnTo>
                  <a:lnTo>
                    <a:pt x="66" y="134"/>
                  </a:lnTo>
                  <a:lnTo>
                    <a:pt x="47" y="132"/>
                  </a:lnTo>
                  <a:lnTo>
                    <a:pt x="28" y="123"/>
                  </a:lnTo>
                  <a:lnTo>
                    <a:pt x="13" y="108"/>
                  </a:lnTo>
                  <a:lnTo>
                    <a:pt x="4" y="89"/>
                  </a:lnTo>
                  <a:lnTo>
                    <a:pt x="0" y="68"/>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905" name="任意多边形 377904"/>
            <p:cNvSpPr/>
            <p:nvPr/>
          </p:nvSpPr>
          <p:spPr>
            <a:xfrm>
              <a:off x="4195" y="1979"/>
              <a:ext cx="135" cy="134"/>
            </a:xfrm>
            <a:custGeom>
              <a:avLst/>
              <a:gdLst/>
              <a:ahLst/>
              <a:cxnLst/>
              <a:pathLst>
                <a:path w="135" h="134">
                  <a:moveTo>
                    <a:pt x="0" y="68"/>
                  </a:moveTo>
                  <a:lnTo>
                    <a:pt x="4" y="47"/>
                  </a:lnTo>
                  <a:lnTo>
                    <a:pt x="13" y="28"/>
                  </a:lnTo>
                  <a:lnTo>
                    <a:pt x="28" y="13"/>
                  </a:lnTo>
                  <a:lnTo>
                    <a:pt x="47" y="3"/>
                  </a:lnTo>
                  <a:lnTo>
                    <a:pt x="68" y="0"/>
                  </a:lnTo>
                  <a:lnTo>
                    <a:pt x="89" y="3"/>
                  </a:lnTo>
                  <a:lnTo>
                    <a:pt x="106" y="13"/>
                  </a:lnTo>
                  <a:lnTo>
                    <a:pt x="122" y="28"/>
                  </a:lnTo>
                  <a:lnTo>
                    <a:pt x="131" y="47"/>
                  </a:lnTo>
                  <a:lnTo>
                    <a:pt x="135" y="68"/>
                  </a:lnTo>
                  <a:lnTo>
                    <a:pt x="131" y="89"/>
                  </a:lnTo>
                  <a:lnTo>
                    <a:pt x="122" y="108"/>
                  </a:lnTo>
                  <a:lnTo>
                    <a:pt x="106" y="123"/>
                  </a:lnTo>
                  <a:lnTo>
                    <a:pt x="89" y="132"/>
                  </a:lnTo>
                  <a:lnTo>
                    <a:pt x="68" y="134"/>
                  </a:lnTo>
                  <a:lnTo>
                    <a:pt x="47" y="132"/>
                  </a:lnTo>
                  <a:lnTo>
                    <a:pt x="28" y="123"/>
                  </a:lnTo>
                  <a:lnTo>
                    <a:pt x="13" y="108"/>
                  </a:lnTo>
                  <a:lnTo>
                    <a:pt x="4" y="89"/>
                  </a:lnTo>
                  <a:lnTo>
                    <a:pt x="0" y="68"/>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906" name="任意多边形 377905"/>
            <p:cNvSpPr/>
            <p:nvPr/>
          </p:nvSpPr>
          <p:spPr>
            <a:xfrm>
              <a:off x="4419" y="1979"/>
              <a:ext cx="135" cy="134"/>
            </a:xfrm>
            <a:custGeom>
              <a:avLst/>
              <a:gdLst/>
              <a:ahLst/>
              <a:cxnLst/>
              <a:pathLst>
                <a:path w="135" h="134">
                  <a:moveTo>
                    <a:pt x="0" y="68"/>
                  </a:moveTo>
                  <a:lnTo>
                    <a:pt x="4" y="47"/>
                  </a:lnTo>
                  <a:lnTo>
                    <a:pt x="13" y="28"/>
                  </a:lnTo>
                  <a:lnTo>
                    <a:pt x="29" y="13"/>
                  </a:lnTo>
                  <a:lnTo>
                    <a:pt x="48" y="3"/>
                  </a:lnTo>
                  <a:lnTo>
                    <a:pt x="68" y="0"/>
                  </a:lnTo>
                  <a:lnTo>
                    <a:pt x="89" y="3"/>
                  </a:lnTo>
                  <a:lnTo>
                    <a:pt x="108" y="13"/>
                  </a:lnTo>
                  <a:lnTo>
                    <a:pt x="122" y="28"/>
                  </a:lnTo>
                  <a:lnTo>
                    <a:pt x="131" y="47"/>
                  </a:lnTo>
                  <a:lnTo>
                    <a:pt x="135" y="68"/>
                  </a:lnTo>
                  <a:lnTo>
                    <a:pt x="131" y="89"/>
                  </a:lnTo>
                  <a:lnTo>
                    <a:pt x="122" y="108"/>
                  </a:lnTo>
                  <a:lnTo>
                    <a:pt x="108" y="123"/>
                  </a:lnTo>
                  <a:lnTo>
                    <a:pt x="89" y="132"/>
                  </a:lnTo>
                  <a:lnTo>
                    <a:pt x="68" y="134"/>
                  </a:lnTo>
                  <a:lnTo>
                    <a:pt x="48" y="132"/>
                  </a:lnTo>
                  <a:lnTo>
                    <a:pt x="29" y="123"/>
                  </a:lnTo>
                  <a:lnTo>
                    <a:pt x="13" y="108"/>
                  </a:lnTo>
                  <a:lnTo>
                    <a:pt x="4" y="89"/>
                  </a:lnTo>
                  <a:lnTo>
                    <a:pt x="0" y="68"/>
                  </a:lnTo>
                  <a:close/>
                </a:path>
              </a:pathLst>
            </a:custGeom>
            <a:solidFill>
              <a:srgbClr val="00FF00"/>
            </a:solidFill>
            <a:ln w="17463" cap="flat" cmpd="sng">
              <a:solidFill>
                <a:srgbClr val="000000"/>
              </a:solidFill>
              <a:prstDash val="solid"/>
              <a:headEnd type="none" w="med" len="med"/>
              <a:tailEnd type="none" w="med" len="med"/>
            </a:ln>
          </p:spPr>
          <p:txBody>
            <a:bodyPr/>
            <a:p>
              <a:endParaRPr lang="zh-CN" altLang="en-US"/>
            </a:p>
          </p:txBody>
        </p:sp>
        <p:sp>
          <p:nvSpPr>
            <p:cNvPr id="377907" name="任意多边形 377906"/>
            <p:cNvSpPr/>
            <p:nvPr/>
          </p:nvSpPr>
          <p:spPr>
            <a:xfrm>
              <a:off x="4643" y="1979"/>
              <a:ext cx="135" cy="134"/>
            </a:xfrm>
            <a:custGeom>
              <a:avLst/>
              <a:gdLst/>
              <a:ahLst/>
              <a:cxnLst/>
              <a:pathLst>
                <a:path w="135" h="134">
                  <a:moveTo>
                    <a:pt x="0" y="68"/>
                  </a:moveTo>
                  <a:lnTo>
                    <a:pt x="4" y="47"/>
                  </a:lnTo>
                  <a:lnTo>
                    <a:pt x="13" y="28"/>
                  </a:lnTo>
                  <a:lnTo>
                    <a:pt x="29" y="13"/>
                  </a:lnTo>
                  <a:lnTo>
                    <a:pt x="48" y="3"/>
                  </a:lnTo>
                  <a:lnTo>
                    <a:pt x="68" y="0"/>
                  </a:lnTo>
                  <a:lnTo>
                    <a:pt x="89" y="3"/>
                  </a:lnTo>
                  <a:lnTo>
                    <a:pt x="108" y="13"/>
                  </a:lnTo>
                  <a:lnTo>
                    <a:pt x="122" y="28"/>
                  </a:lnTo>
                  <a:lnTo>
                    <a:pt x="133" y="47"/>
                  </a:lnTo>
                  <a:lnTo>
                    <a:pt x="135" y="68"/>
                  </a:lnTo>
                  <a:lnTo>
                    <a:pt x="133" y="89"/>
                  </a:lnTo>
                  <a:lnTo>
                    <a:pt x="122" y="108"/>
                  </a:lnTo>
                  <a:lnTo>
                    <a:pt x="108" y="123"/>
                  </a:lnTo>
                  <a:lnTo>
                    <a:pt x="89" y="132"/>
                  </a:lnTo>
                  <a:lnTo>
                    <a:pt x="68" y="134"/>
                  </a:lnTo>
                  <a:lnTo>
                    <a:pt x="48" y="132"/>
                  </a:lnTo>
                  <a:lnTo>
                    <a:pt x="29" y="123"/>
                  </a:lnTo>
                  <a:lnTo>
                    <a:pt x="13" y="108"/>
                  </a:lnTo>
                  <a:lnTo>
                    <a:pt x="4" y="89"/>
                  </a:lnTo>
                  <a:lnTo>
                    <a:pt x="0" y="68"/>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908" name="任意多边形 377907"/>
            <p:cNvSpPr/>
            <p:nvPr/>
          </p:nvSpPr>
          <p:spPr>
            <a:xfrm>
              <a:off x="3635" y="2159"/>
              <a:ext cx="135" cy="134"/>
            </a:xfrm>
            <a:custGeom>
              <a:avLst/>
              <a:gdLst/>
              <a:ahLst/>
              <a:cxnLst/>
              <a:pathLst>
                <a:path w="135" h="134">
                  <a:moveTo>
                    <a:pt x="0" y="66"/>
                  </a:moveTo>
                  <a:lnTo>
                    <a:pt x="4" y="45"/>
                  </a:lnTo>
                  <a:lnTo>
                    <a:pt x="13" y="28"/>
                  </a:lnTo>
                  <a:lnTo>
                    <a:pt x="26" y="13"/>
                  </a:lnTo>
                  <a:lnTo>
                    <a:pt x="45" y="3"/>
                  </a:lnTo>
                  <a:lnTo>
                    <a:pt x="66" y="0"/>
                  </a:lnTo>
                  <a:lnTo>
                    <a:pt x="87" y="3"/>
                  </a:lnTo>
                  <a:lnTo>
                    <a:pt x="106" y="13"/>
                  </a:lnTo>
                  <a:lnTo>
                    <a:pt x="121" y="28"/>
                  </a:lnTo>
                  <a:lnTo>
                    <a:pt x="131" y="45"/>
                  </a:lnTo>
                  <a:lnTo>
                    <a:pt x="135" y="66"/>
                  </a:lnTo>
                  <a:lnTo>
                    <a:pt x="131" y="87"/>
                  </a:lnTo>
                  <a:lnTo>
                    <a:pt x="121" y="106"/>
                  </a:lnTo>
                  <a:lnTo>
                    <a:pt x="106" y="121"/>
                  </a:lnTo>
                  <a:lnTo>
                    <a:pt x="87" y="130"/>
                  </a:lnTo>
                  <a:lnTo>
                    <a:pt x="66" y="134"/>
                  </a:lnTo>
                  <a:lnTo>
                    <a:pt x="45" y="130"/>
                  </a:lnTo>
                  <a:lnTo>
                    <a:pt x="26" y="121"/>
                  </a:lnTo>
                  <a:lnTo>
                    <a:pt x="13" y="106"/>
                  </a:lnTo>
                  <a:lnTo>
                    <a:pt x="4" y="87"/>
                  </a:lnTo>
                  <a:lnTo>
                    <a:pt x="0" y="66"/>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909" name="任意多边形 377908"/>
            <p:cNvSpPr/>
            <p:nvPr/>
          </p:nvSpPr>
          <p:spPr>
            <a:xfrm>
              <a:off x="3859" y="2159"/>
              <a:ext cx="135" cy="134"/>
            </a:xfrm>
            <a:custGeom>
              <a:avLst/>
              <a:gdLst/>
              <a:ahLst/>
              <a:cxnLst/>
              <a:pathLst>
                <a:path w="135" h="134">
                  <a:moveTo>
                    <a:pt x="0" y="66"/>
                  </a:moveTo>
                  <a:lnTo>
                    <a:pt x="4" y="45"/>
                  </a:lnTo>
                  <a:lnTo>
                    <a:pt x="13" y="28"/>
                  </a:lnTo>
                  <a:lnTo>
                    <a:pt x="28" y="13"/>
                  </a:lnTo>
                  <a:lnTo>
                    <a:pt x="45" y="3"/>
                  </a:lnTo>
                  <a:lnTo>
                    <a:pt x="66" y="0"/>
                  </a:lnTo>
                  <a:lnTo>
                    <a:pt x="87" y="3"/>
                  </a:lnTo>
                  <a:lnTo>
                    <a:pt x="106" y="13"/>
                  </a:lnTo>
                  <a:lnTo>
                    <a:pt x="121" y="28"/>
                  </a:lnTo>
                  <a:lnTo>
                    <a:pt x="131" y="45"/>
                  </a:lnTo>
                  <a:lnTo>
                    <a:pt x="135" y="66"/>
                  </a:lnTo>
                  <a:lnTo>
                    <a:pt x="131" y="87"/>
                  </a:lnTo>
                  <a:lnTo>
                    <a:pt x="121" y="106"/>
                  </a:lnTo>
                  <a:lnTo>
                    <a:pt x="106" y="121"/>
                  </a:lnTo>
                  <a:lnTo>
                    <a:pt x="87" y="130"/>
                  </a:lnTo>
                  <a:lnTo>
                    <a:pt x="66" y="134"/>
                  </a:lnTo>
                  <a:lnTo>
                    <a:pt x="45" y="130"/>
                  </a:lnTo>
                  <a:lnTo>
                    <a:pt x="28" y="121"/>
                  </a:lnTo>
                  <a:lnTo>
                    <a:pt x="13" y="106"/>
                  </a:lnTo>
                  <a:lnTo>
                    <a:pt x="4" y="87"/>
                  </a:lnTo>
                  <a:lnTo>
                    <a:pt x="0" y="66"/>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910" name="任意多边形 377909"/>
            <p:cNvSpPr/>
            <p:nvPr/>
          </p:nvSpPr>
          <p:spPr>
            <a:xfrm>
              <a:off x="4083" y="2159"/>
              <a:ext cx="135" cy="134"/>
            </a:xfrm>
            <a:custGeom>
              <a:avLst/>
              <a:gdLst/>
              <a:ahLst/>
              <a:cxnLst/>
              <a:pathLst>
                <a:path w="135" h="134">
                  <a:moveTo>
                    <a:pt x="0" y="66"/>
                  </a:moveTo>
                  <a:lnTo>
                    <a:pt x="4" y="45"/>
                  </a:lnTo>
                  <a:lnTo>
                    <a:pt x="13" y="28"/>
                  </a:lnTo>
                  <a:lnTo>
                    <a:pt x="28" y="13"/>
                  </a:lnTo>
                  <a:lnTo>
                    <a:pt x="47" y="3"/>
                  </a:lnTo>
                  <a:lnTo>
                    <a:pt x="68" y="0"/>
                  </a:lnTo>
                  <a:lnTo>
                    <a:pt x="87" y="3"/>
                  </a:lnTo>
                  <a:lnTo>
                    <a:pt x="106" y="13"/>
                  </a:lnTo>
                  <a:lnTo>
                    <a:pt x="121" y="28"/>
                  </a:lnTo>
                  <a:lnTo>
                    <a:pt x="131" y="45"/>
                  </a:lnTo>
                  <a:lnTo>
                    <a:pt x="135" y="66"/>
                  </a:lnTo>
                  <a:lnTo>
                    <a:pt x="131" y="87"/>
                  </a:lnTo>
                  <a:lnTo>
                    <a:pt x="121" y="106"/>
                  </a:lnTo>
                  <a:lnTo>
                    <a:pt x="106" y="121"/>
                  </a:lnTo>
                  <a:lnTo>
                    <a:pt x="87" y="130"/>
                  </a:lnTo>
                  <a:lnTo>
                    <a:pt x="68" y="134"/>
                  </a:lnTo>
                  <a:lnTo>
                    <a:pt x="47" y="130"/>
                  </a:lnTo>
                  <a:lnTo>
                    <a:pt x="28" y="121"/>
                  </a:lnTo>
                  <a:lnTo>
                    <a:pt x="13" y="106"/>
                  </a:lnTo>
                  <a:lnTo>
                    <a:pt x="4" y="87"/>
                  </a:lnTo>
                  <a:lnTo>
                    <a:pt x="0" y="66"/>
                  </a:lnTo>
                  <a:close/>
                </a:path>
              </a:pathLst>
            </a:custGeom>
            <a:solidFill>
              <a:srgbClr val="00FF00"/>
            </a:solidFill>
            <a:ln w="17463" cap="flat" cmpd="sng">
              <a:solidFill>
                <a:srgbClr val="000000"/>
              </a:solidFill>
              <a:prstDash val="solid"/>
              <a:headEnd type="none" w="med" len="med"/>
              <a:tailEnd type="none" w="med" len="med"/>
            </a:ln>
          </p:spPr>
          <p:txBody>
            <a:bodyPr/>
            <a:p>
              <a:endParaRPr lang="zh-CN" altLang="en-US"/>
            </a:p>
          </p:txBody>
        </p:sp>
        <p:sp>
          <p:nvSpPr>
            <p:cNvPr id="377911" name="任意多边形 377910"/>
            <p:cNvSpPr/>
            <p:nvPr/>
          </p:nvSpPr>
          <p:spPr>
            <a:xfrm>
              <a:off x="4307" y="2159"/>
              <a:ext cx="135" cy="134"/>
            </a:xfrm>
            <a:custGeom>
              <a:avLst/>
              <a:gdLst/>
              <a:ahLst/>
              <a:cxnLst/>
              <a:pathLst>
                <a:path w="135" h="134">
                  <a:moveTo>
                    <a:pt x="0" y="66"/>
                  </a:moveTo>
                  <a:lnTo>
                    <a:pt x="4" y="45"/>
                  </a:lnTo>
                  <a:lnTo>
                    <a:pt x="13" y="28"/>
                  </a:lnTo>
                  <a:lnTo>
                    <a:pt x="29" y="13"/>
                  </a:lnTo>
                  <a:lnTo>
                    <a:pt x="47" y="3"/>
                  </a:lnTo>
                  <a:lnTo>
                    <a:pt x="68" y="0"/>
                  </a:lnTo>
                  <a:lnTo>
                    <a:pt x="89" y="3"/>
                  </a:lnTo>
                  <a:lnTo>
                    <a:pt x="106" y="13"/>
                  </a:lnTo>
                  <a:lnTo>
                    <a:pt x="122" y="28"/>
                  </a:lnTo>
                  <a:lnTo>
                    <a:pt x="131" y="45"/>
                  </a:lnTo>
                  <a:lnTo>
                    <a:pt x="135" y="66"/>
                  </a:lnTo>
                  <a:lnTo>
                    <a:pt x="131" y="87"/>
                  </a:lnTo>
                  <a:lnTo>
                    <a:pt x="122" y="106"/>
                  </a:lnTo>
                  <a:lnTo>
                    <a:pt x="106" y="121"/>
                  </a:lnTo>
                  <a:lnTo>
                    <a:pt x="89" y="130"/>
                  </a:lnTo>
                  <a:lnTo>
                    <a:pt x="68" y="134"/>
                  </a:lnTo>
                  <a:lnTo>
                    <a:pt x="47" y="130"/>
                  </a:lnTo>
                  <a:lnTo>
                    <a:pt x="29" y="121"/>
                  </a:lnTo>
                  <a:lnTo>
                    <a:pt x="13" y="106"/>
                  </a:lnTo>
                  <a:lnTo>
                    <a:pt x="4" y="87"/>
                  </a:lnTo>
                  <a:lnTo>
                    <a:pt x="0" y="66"/>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912" name="任意多边形 377911"/>
            <p:cNvSpPr/>
            <p:nvPr/>
          </p:nvSpPr>
          <p:spPr>
            <a:xfrm>
              <a:off x="4531" y="2159"/>
              <a:ext cx="135" cy="134"/>
            </a:xfrm>
            <a:custGeom>
              <a:avLst/>
              <a:gdLst/>
              <a:ahLst/>
              <a:cxnLst/>
              <a:pathLst>
                <a:path w="135" h="134">
                  <a:moveTo>
                    <a:pt x="0" y="66"/>
                  </a:moveTo>
                  <a:lnTo>
                    <a:pt x="4" y="45"/>
                  </a:lnTo>
                  <a:lnTo>
                    <a:pt x="13" y="28"/>
                  </a:lnTo>
                  <a:lnTo>
                    <a:pt x="29" y="13"/>
                  </a:lnTo>
                  <a:lnTo>
                    <a:pt x="48" y="3"/>
                  </a:lnTo>
                  <a:lnTo>
                    <a:pt x="68" y="0"/>
                  </a:lnTo>
                  <a:lnTo>
                    <a:pt x="89" y="3"/>
                  </a:lnTo>
                  <a:lnTo>
                    <a:pt x="108" y="13"/>
                  </a:lnTo>
                  <a:lnTo>
                    <a:pt x="122" y="28"/>
                  </a:lnTo>
                  <a:lnTo>
                    <a:pt x="131" y="45"/>
                  </a:lnTo>
                  <a:lnTo>
                    <a:pt x="135" y="66"/>
                  </a:lnTo>
                  <a:lnTo>
                    <a:pt x="131" y="87"/>
                  </a:lnTo>
                  <a:lnTo>
                    <a:pt x="122" y="106"/>
                  </a:lnTo>
                  <a:lnTo>
                    <a:pt x="108" y="121"/>
                  </a:lnTo>
                  <a:lnTo>
                    <a:pt x="89" y="130"/>
                  </a:lnTo>
                  <a:lnTo>
                    <a:pt x="68" y="134"/>
                  </a:lnTo>
                  <a:lnTo>
                    <a:pt x="48" y="130"/>
                  </a:lnTo>
                  <a:lnTo>
                    <a:pt x="29" y="121"/>
                  </a:lnTo>
                  <a:lnTo>
                    <a:pt x="13" y="106"/>
                  </a:lnTo>
                  <a:lnTo>
                    <a:pt x="4" y="87"/>
                  </a:lnTo>
                  <a:lnTo>
                    <a:pt x="0" y="66"/>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913" name="任意多边形 377912"/>
            <p:cNvSpPr/>
            <p:nvPr/>
          </p:nvSpPr>
          <p:spPr>
            <a:xfrm>
              <a:off x="3523" y="2337"/>
              <a:ext cx="135" cy="134"/>
            </a:xfrm>
            <a:custGeom>
              <a:avLst/>
              <a:gdLst/>
              <a:ahLst/>
              <a:cxnLst/>
              <a:pathLst>
                <a:path w="135" h="134">
                  <a:moveTo>
                    <a:pt x="0" y="68"/>
                  </a:moveTo>
                  <a:lnTo>
                    <a:pt x="4" y="47"/>
                  </a:lnTo>
                  <a:lnTo>
                    <a:pt x="13" y="28"/>
                  </a:lnTo>
                  <a:lnTo>
                    <a:pt x="26" y="13"/>
                  </a:lnTo>
                  <a:lnTo>
                    <a:pt x="45" y="4"/>
                  </a:lnTo>
                  <a:lnTo>
                    <a:pt x="66" y="0"/>
                  </a:lnTo>
                  <a:lnTo>
                    <a:pt x="87" y="4"/>
                  </a:lnTo>
                  <a:lnTo>
                    <a:pt x="106" y="13"/>
                  </a:lnTo>
                  <a:lnTo>
                    <a:pt x="121" y="28"/>
                  </a:lnTo>
                  <a:lnTo>
                    <a:pt x="131" y="47"/>
                  </a:lnTo>
                  <a:lnTo>
                    <a:pt x="135" y="68"/>
                  </a:lnTo>
                  <a:lnTo>
                    <a:pt x="131" y="89"/>
                  </a:lnTo>
                  <a:lnTo>
                    <a:pt x="121" y="108"/>
                  </a:lnTo>
                  <a:lnTo>
                    <a:pt x="106" y="123"/>
                  </a:lnTo>
                  <a:lnTo>
                    <a:pt x="87" y="133"/>
                  </a:lnTo>
                  <a:lnTo>
                    <a:pt x="66" y="134"/>
                  </a:lnTo>
                  <a:lnTo>
                    <a:pt x="45" y="133"/>
                  </a:lnTo>
                  <a:lnTo>
                    <a:pt x="26" y="123"/>
                  </a:lnTo>
                  <a:lnTo>
                    <a:pt x="13" y="108"/>
                  </a:lnTo>
                  <a:lnTo>
                    <a:pt x="4" y="89"/>
                  </a:lnTo>
                  <a:lnTo>
                    <a:pt x="0" y="68"/>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914" name="任意多边形 377913"/>
            <p:cNvSpPr/>
            <p:nvPr/>
          </p:nvSpPr>
          <p:spPr>
            <a:xfrm>
              <a:off x="3747" y="2337"/>
              <a:ext cx="135" cy="134"/>
            </a:xfrm>
            <a:custGeom>
              <a:avLst/>
              <a:gdLst/>
              <a:ahLst/>
              <a:cxnLst/>
              <a:pathLst>
                <a:path w="135" h="134">
                  <a:moveTo>
                    <a:pt x="0" y="68"/>
                  </a:moveTo>
                  <a:lnTo>
                    <a:pt x="4" y="47"/>
                  </a:lnTo>
                  <a:lnTo>
                    <a:pt x="13" y="28"/>
                  </a:lnTo>
                  <a:lnTo>
                    <a:pt x="28" y="13"/>
                  </a:lnTo>
                  <a:lnTo>
                    <a:pt x="45" y="4"/>
                  </a:lnTo>
                  <a:lnTo>
                    <a:pt x="66" y="0"/>
                  </a:lnTo>
                  <a:lnTo>
                    <a:pt x="87" y="4"/>
                  </a:lnTo>
                  <a:lnTo>
                    <a:pt x="106" y="13"/>
                  </a:lnTo>
                  <a:lnTo>
                    <a:pt x="121" y="28"/>
                  </a:lnTo>
                  <a:lnTo>
                    <a:pt x="131" y="47"/>
                  </a:lnTo>
                  <a:lnTo>
                    <a:pt x="135" y="68"/>
                  </a:lnTo>
                  <a:lnTo>
                    <a:pt x="131" y="89"/>
                  </a:lnTo>
                  <a:lnTo>
                    <a:pt x="121" y="108"/>
                  </a:lnTo>
                  <a:lnTo>
                    <a:pt x="106" y="123"/>
                  </a:lnTo>
                  <a:lnTo>
                    <a:pt x="87" y="133"/>
                  </a:lnTo>
                  <a:lnTo>
                    <a:pt x="66" y="134"/>
                  </a:lnTo>
                  <a:lnTo>
                    <a:pt x="45" y="133"/>
                  </a:lnTo>
                  <a:lnTo>
                    <a:pt x="28" y="123"/>
                  </a:lnTo>
                  <a:lnTo>
                    <a:pt x="13" y="108"/>
                  </a:lnTo>
                  <a:lnTo>
                    <a:pt x="4" y="89"/>
                  </a:lnTo>
                  <a:lnTo>
                    <a:pt x="0" y="68"/>
                  </a:lnTo>
                  <a:close/>
                </a:path>
              </a:pathLst>
            </a:custGeom>
            <a:solidFill>
              <a:srgbClr val="00FF00"/>
            </a:solidFill>
            <a:ln w="17463" cap="flat" cmpd="sng">
              <a:solidFill>
                <a:srgbClr val="000000"/>
              </a:solidFill>
              <a:prstDash val="solid"/>
              <a:headEnd type="none" w="med" len="med"/>
              <a:tailEnd type="none" w="med" len="med"/>
            </a:ln>
          </p:spPr>
          <p:txBody>
            <a:bodyPr/>
            <a:p>
              <a:endParaRPr lang="zh-CN" altLang="en-US"/>
            </a:p>
          </p:txBody>
        </p:sp>
        <p:sp>
          <p:nvSpPr>
            <p:cNvPr id="377915" name="任意多边形 377914"/>
            <p:cNvSpPr/>
            <p:nvPr/>
          </p:nvSpPr>
          <p:spPr>
            <a:xfrm>
              <a:off x="3971" y="2337"/>
              <a:ext cx="135" cy="134"/>
            </a:xfrm>
            <a:custGeom>
              <a:avLst/>
              <a:gdLst/>
              <a:ahLst/>
              <a:cxnLst/>
              <a:pathLst>
                <a:path w="135" h="134">
                  <a:moveTo>
                    <a:pt x="0" y="68"/>
                  </a:moveTo>
                  <a:lnTo>
                    <a:pt x="4" y="47"/>
                  </a:lnTo>
                  <a:lnTo>
                    <a:pt x="13" y="28"/>
                  </a:lnTo>
                  <a:lnTo>
                    <a:pt x="28" y="13"/>
                  </a:lnTo>
                  <a:lnTo>
                    <a:pt x="47" y="4"/>
                  </a:lnTo>
                  <a:lnTo>
                    <a:pt x="66" y="0"/>
                  </a:lnTo>
                  <a:lnTo>
                    <a:pt x="87" y="4"/>
                  </a:lnTo>
                  <a:lnTo>
                    <a:pt x="106" y="13"/>
                  </a:lnTo>
                  <a:lnTo>
                    <a:pt x="121" y="28"/>
                  </a:lnTo>
                  <a:lnTo>
                    <a:pt x="131" y="47"/>
                  </a:lnTo>
                  <a:lnTo>
                    <a:pt x="135" y="68"/>
                  </a:lnTo>
                  <a:lnTo>
                    <a:pt x="131" y="89"/>
                  </a:lnTo>
                  <a:lnTo>
                    <a:pt x="121" y="108"/>
                  </a:lnTo>
                  <a:lnTo>
                    <a:pt x="106" y="123"/>
                  </a:lnTo>
                  <a:lnTo>
                    <a:pt x="87" y="133"/>
                  </a:lnTo>
                  <a:lnTo>
                    <a:pt x="66" y="134"/>
                  </a:lnTo>
                  <a:lnTo>
                    <a:pt x="47" y="133"/>
                  </a:lnTo>
                  <a:lnTo>
                    <a:pt x="28" y="123"/>
                  </a:lnTo>
                  <a:lnTo>
                    <a:pt x="13" y="108"/>
                  </a:lnTo>
                  <a:lnTo>
                    <a:pt x="4" y="89"/>
                  </a:lnTo>
                  <a:lnTo>
                    <a:pt x="0" y="68"/>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916" name="任意多边形 377915"/>
            <p:cNvSpPr/>
            <p:nvPr/>
          </p:nvSpPr>
          <p:spPr>
            <a:xfrm>
              <a:off x="4195" y="2337"/>
              <a:ext cx="135" cy="134"/>
            </a:xfrm>
            <a:custGeom>
              <a:avLst/>
              <a:gdLst/>
              <a:ahLst/>
              <a:cxnLst/>
              <a:pathLst>
                <a:path w="135" h="134">
                  <a:moveTo>
                    <a:pt x="0" y="68"/>
                  </a:moveTo>
                  <a:lnTo>
                    <a:pt x="4" y="47"/>
                  </a:lnTo>
                  <a:lnTo>
                    <a:pt x="13" y="28"/>
                  </a:lnTo>
                  <a:lnTo>
                    <a:pt x="28" y="13"/>
                  </a:lnTo>
                  <a:lnTo>
                    <a:pt x="47" y="4"/>
                  </a:lnTo>
                  <a:lnTo>
                    <a:pt x="68" y="0"/>
                  </a:lnTo>
                  <a:lnTo>
                    <a:pt x="89" y="4"/>
                  </a:lnTo>
                  <a:lnTo>
                    <a:pt x="106" y="13"/>
                  </a:lnTo>
                  <a:lnTo>
                    <a:pt x="122" y="28"/>
                  </a:lnTo>
                  <a:lnTo>
                    <a:pt x="131" y="47"/>
                  </a:lnTo>
                  <a:lnTo>
                    <a:pt x="135" y="68"/>
                  </a:lnTo>
                  <a:lnTo>
                    <a:pt x="131" y="89"/>
                  </a:lnTo>
                  <a:lnTo>
                    <a:pt x="122" y="108"/>
                  </a:lnTo>
                  <a:lnTo>
                    <a:pt x="106" y="123"/>
                  </a:lnTo>
                  <a:lnTo>
                    <a:pt x="89" y="133"/>
                  </a:lnTo>
                  <a:lnTo>
                    <a:pt x="68" y="134"/>
                  </a:lnTo>
                  <a:lnTo>
                    <a:pt x="47" y="133"/>
                  </a:lnTo>
                  <a:lnTo>
                    <a:pt x="28" y="123"/>
                  </a:lnTo>
                  <a:lnTo>
                    <a:pt x="13" y="108"/>
                  </a:lnTo>
                  <a:lnTo>
                    <a:pt x="4" y="89"/>
                  </a:lnTo>
                  <a:lnTo>
                    <a:pt x="0" y="68"/>
                  </a:lnTo>
                  <a:close/>
                </a:path>
              </a:pathLst>
            </a:custGeom>
            <a:solidFill>
              <a:srgbClr val="FF0000"/>
            </a:solidFill>
            <a:ln w="17463" cap="flat" cmpd="sng">
              <a:solidFill>
                <a:srgbClr val="000000"/>
              </a:solidFill>
              <a:prstDash val="solid"/>
              <a:headEnd type="none" w="med" len="med"/>
              <a:tailEnd type="none" w="med" len="med"/>
            </a:ln>
          </p:spPr>
          <p:txBody>
            <a:bodyPr/>
            <a:p>
              <a:endParaRPr lang="zh-CN" altLang="en-US"/>
            </a:p>
          </p:txBody>
        </p:sp>
        <p:sp>
          <p:nvSpPr>
            <p:cNvPr id="377917" name="任意多边形 377916"/>
            <p:cNvSpPr/>
            <p:nvPr/>
          </p:nvSpPr>
          <p:spPr>
            <a:xfrm>
              <a:off x="4419" y="2337"/>
              <a:ext cx="135" cy="134"/>
            </a:xfrm>
            <a:custGeom>
              <a:avLst/>
              <a:gdLst/>
              <a:ahLst/>
              <a:cxnLst/>
              <a:pathLst>
                <a:path w="135" h="134">
                  <a:moveTo>
                    <a:pt x="0" y="68"/>
                  </a:moveTo>
                  <a:lnTo>
                    <a:pt x="4" y="47"/>
                  </a:lnTo>
                  <a:lnTo>
                    <a:pt x="13" y="28"/>
                  </a:lnTo>
                  <a:lnTo>
                    <a:pt x="29" y="13"/>
                  </a:lnTo>
                  <a:lnTo>
                    <a:pt x="48" y="4"/>
                  </a:lnTo>
                  <a:lnTo>
                    <a:pt x="68" y="0"/>
                  </a:lnTo>
                  <a:lnTo>
                    <a:pt x="89" y="4"/>
                  </a:lnTo>
                  <a:lnTo>
                    <a:pt x="108" y="13"/>
                  </a:lnTo>
                  <a:lnTo>
                    <a:pt x="122" y="28"/>
                  </a:lnTo>
                  <a:lnTo>
                    <a:pt x="131" y="47"/>
                  </a:lnTo>
                  <a:lnTo>
                    <a:pt x="135" y="68"/>
                  </a:lnTo>
                  <a:lnTo>
                    <a:pt x="131" y="89"/>
                  </a:lnTo>
                  <a:lnTo>
                    <a:pt x="122" y="108"/>
                  </a:lnTo>
                  <a:lnTo>
                    <a:pt x="108" y="123"/>
                  </a:lnTo>
                  <a:lnTo>
                    <a:pt x="89" y="133"/>
                  </a:lnTo>
                  <a:lnTo>
                    <a:pt x="68" y="134"/>
                  </a:lnTo>
                  <a:lnTo>
                    <a:pt x="48" y="133"/>
                  </a:lnTo>
                  <a:lnTo>
                    <a:pt x="29" y="123"/>
                  </a:lnTo>
                  <a:lnTo>
                    <a:pt x="13" y="108"/>
                  </a:lnTo>
                  <a:lnTo>
                    <a:pt x="4" y="89"/>
                  </a:lnTo>
                  <a:lnTo>
                    <a:pt x="0" y="68"/>
                  </a:lnTo>
                  <a:close/>
                </a:path>
              </a:pathLst>
            </a:custGeom>
            <a:solidFill>
              <a:srgbClr val="00FF00"/>
            </a:solidFill>
            <a:ln w="17463" cap="flat" cmpd="sng">
              <a:solidFill>
                <a:srgbClr val="000000"/>
              </a:solidFill>
              <a:prstDash val="solid"/>
              <a:headEnd type="none" w="med" len="med"/>
              <a:tailEnd type="none" w="med" len="med"/>
            </a:ln>
          </p:spPr>
          <p:txBody>
            <a:bodyPr/>
            <a:p>
              <a:endParaRPr lang="zh-CN" altLang="en-US"/>
            </a:p>
          </p:txBody>
        </p:sp>
        <p:sp>
          <p:nvSpPr>
            <p:cNvPr id="377918" name="任意多边形 377917"/>
            <p:cNvSpPr/>
            <p:nvPr/>
          </p:nvSpPr>
          <p:spPr>
            <a:xfrm>
              <a:off x="4643" y="2337"/>
              <a:ext cx="135" cy="134"/>
            </a:xfrm>
            <a:custGeom>
              <a:avLst/>
              <a:gdLst/>
              <a:ahLst/>
              <a:cxnLst/>
              <a:pathLst>
                <a:path w="135" h="134">
                  <a:moveTo>
                    <a:pt x="0" y="68"/>
                  </a:moveTo>
                  <a:lnTo>
                    <a:pt x="4" y="47"/>
                  </a:lnTo>
                  <a:lnTo>
                    <a:pt x="13" y="28"/>
                  </a:lnTo>
                  <a:lnTo>
                    <a:pt x="29" y="13"/>
                  </a:lnTo>
                  <a:lnTo>
                    <a:pt x="48" y="4"/>
                  </a:lnTo>
                  <a:lnTo>
                    <a:pt x="68" y="0"/>
                  </a:lnTo>
                  <a:lnTo>
                    <a:pt x="89" y="4"/>
                  </a:lnTo>
                  <a:lnTo>
                    <a:pt x="108" y="13"/>
                  </a:lnTo>
                  <a:lnTo>
                    <a:pt x="122" y="28"/>
                  </a:lnTo>
                  <a:lnTo>
                    <a:pt x="133" y="47"/>
                  </a:lnTo>
                  <a:lnTo>
                    <a:pt x="135" y="68"/>
                  </a:lnTo>
                  <a:lnTo>
                    <a:pt x="133" y="89"/>
                  </a:lnTo>
                  <a:lnTo>
                    <a:pt x="122" y="108"/>
                  </a:lnTo>
                  <a:lnTo>
                    <a:pt x="108" y="123"/>
                  </a:lnTo>
                  <a:lnTo>
                    <a:pt x="89" y="133"/>
                  </a:lnTo>
                  <a:lnTo>
                    <a:pt x="68" y="134"/>
                  </a:lnTo>
                  <a:lnTo>
                    <a:pt x="48" y="133"/>
                  </a:lnTo>
                  <a:lnTo>
                    <a:pt x="29" y="123"/>
                  </a:lnTo>
                  <a:lnTo>
                    <a:pt x="13" y="108"/>
                  </a:lnTo>
                  <a:lnTo>
                    <a:pt x="4" y="89"/>
                  </a:lnTo>
                  <a:lnTo>
                    <a:pt x="0" y="68"/>
                  </a:lnTo>
                  <a:close/>
                </a:path>
              </a:pathLst>
            </a:custGeom>
            <a:solidFill>
              <a:srgbClr val="0000FF"/>
            </a:solidFill>
            <a:ln w="17463" cap="flat" cmpd="sng">
              <a:solidFill>
                <a:srgbClr val="000000"/>
              </a:solidFill>
              <a:prstDash val="solid"/>
              <a:headEnd type="none" w="med" len="med"/>
              <a:tailEnd type="none" w="med" len="med"/>
            </a:ln>
          </p:spPr>
          <p:txBody>
            <a:bodyPr/>
            <a:p>
              <a:endParaRPr lang="zh-CN" altLang="en-US"/>
            </a:p>
          </p:txBody>
        </p:sp>
        <p:sp>
          <p:nvSpPr>
            <p:cNvPr id="377919" name="直接连接符 377918"/>
            <p:cNvSpPr/>
            <p:nvPr/>
          </p:nvSpPr>
          <p:spPr>
            <a:xfrm>
              <a:off x="3566" y="1038"/>
              <a:ext cx="1" cy="224"/>
            </a:xfrm>
            <a:prstGeom prst="line">
              <a:avLst/>
            </a:prstGeom>
            <a:ln w="17526" cap="flat" cmpd="sng">
              <a:solidFill>
                <a:schemeClr val="bg1"/>
              </a:solidFill>
              <a:prstDash val="solid"/>
              <a:headEnd type="none" w="med" len="med"/>
              <a:tailEnd type="none" w="med" len="med"/>
            </a:ln>
          </p:spPr>
        </p:sp>
        <p:sp>
          <p:nvSpPr>
            <p:cNvPr id="377920" name="直接连接符 377919"/>
            <p:cNvSpPr/>
            <p:nvPr/>
          </p:nvSpPr>
          <p:spPr>
            <a:xfrm>
              <a:off x="4241" y="1038"/>
              <a:ext cx="1" cy="224"/>
            </a:xfrm>
            <a:prstGeom prst="line">
              <a:avLst/>
            </a:prstGeom>
            <a:ln w="17526" cap="flat" cmpd="sng">
              <a:solidFill>
                <a:schemeClr val="bg1"/>
              </a:solidFill>
              <a:prstDash val="solid"/>
              <a:headEnd type="none" w="med" len="med"/>
              <a:tailEnd type="none" w="med" len="med"/>
            </a:ln>
          </p:spPr>
        </p:sp>
        <p:sp>
          <p:nvSpPr>
            <p:cNvPr id="377921" name="直接连接符 377920"/>
            <p:cNvSpPr/>
            <p:nvPr/>
          </p:nvSpPr>
          <p:spPr>
            <a:xfrm>
              <a:off x="3566" y="1173"/>
              <a:ext cx="226" cy="1"/>
            </a:xfrm>
            <a:prstGeom prst="line">
              <a:avLst/>
            </a:prstGeom>
            <a:ln w="17526" cap="flat" cmpd="sng">
              <a:solidFill>
                <a:schemeClr val="bg1"/>
              </a:solidFill>
              <a:prstDash val="solid"/>
              <a:headEnd type="none" w="med" len="med"/>
              <a:tailEnd type="none" w="med" len="med"/>
            </a:ln>
          </p:spPr>
        </p:sp>
        <p:sp>
          <p:nvSpPr>
            <p:cNvPr id="377922" name="任意多边形 377921"/>
            <p:cNvSpPr/>
            <p:nvPr/>
          </p:nvSpPr>
          <p:spPr>
            <a:xfrm>
              <a:off x="3566" y="1122"/>
              <a:ext cx="52" cy="102"/>
            </a:xfrm>
            <a:custGeom>
              <a:avLst/>
              <a:gdLst/>
              <a:ahLst/>
              <a:cxnLst/>
              <a:pathLst>
                <a:path w="52" h="102">
                  <a:moveTo>
                    <a:pt x="52" y="0"/>
                  </a:moveTo>
                  <a:lnTo>
                    <a:pt x="0" y="51"/>
                  </a:lnTo>
                  <a:lnTo>
                    <a:pt x="52" y="102"/>
                  </a:lnTo>
                </a:path>
              </a:pathLst>
            </a:custGeom>
            <a:noFill/>
            <a:ln w="17526" cap="flat" cmpd="sng">
              <a:solidFill>
                <a:schemeClr val="bg1"/>
              </a:solidFill>
              <a:prstDash val="solid"/>
              <a:headEnd type="none" w="med" len="med"/>
              <a:tailEnd type="none" w="med" len="med"/>
            </a:ln>
          </p:spPr>
          <p:txBody>
            <a:bodyPr/>
            <a:p>
              <a:endParaRPr lang="zh-CN" altLang="en-US"/>
            </a:p>
          </p:txBody>
        </p:sp>
        <p:sp>
          <p:nvSpPr>
            <p:cNvPr id="377923" name="直接连接符 377922"/>
            <p:cNvSpPr/>
            <p:nvPr/>
          </p:nvSpPr>
          <p:spPr>
            <a:xfrm>
              <a:off x="4017" y="1173"/>
              <a:ext cx="214" cy="1"/>
            </a:xfrm>
            <a:prstGeom prst="line">
              <a:avLst/>
            </a:prstGeom>
            <a:ln w="17526" cap="flat" cmpd="sng">
              <a:solidFill>
                <a:schemeClr val="bg1"/>
              </a:solidFill>
              <a:prstDash val="solid"/>
              <a:headEnd type="none" w="med" len="med"/>
              <a:tailEnd type="none" w="med" len="med"/>
            </a:ln>
          </p:spPr>
        </p:sp>
        <p:sp>
          <p:nvSpPr>
            <p:cNvPr id="377924" name="任意多边形 377923"/>
            <p:cNvSpPr/>
            <p:nvPr/>
          </p:nvSpPr>
          <p:spPr>
            <a:xfrm>
              <a:off x="4180" y="1122"/>
              <a:ext cx="51" cy="102"/>
            </a:xfrm>
            <a:custGeom>
              <a:avLst/>
              <a:gdLst/>
              <a:ahLst/>
              <a:cxnLst/>
              <a:pathLst>
                <a:path w="51" h="102">
                  <a:moveTo>
                    <a:pt x="0" y="102"/>
                  </a:moveTo>
                  <a:lnTo>
                    <a:pt x="51" y="51"/>
                  </a:lnTo>
                  <a:lnTo>
                    <a:pt x="0" y="0"/>
                  </a:lnTo>
                </a:path>
              </a:pathLst>
            </a:custGeom>
            <a:noFill/>
            <a:ln w="17526" cap="flat" cmpd="sng">
              <a:solidFill>
                <a:schemeClr val="bg1"/>
              </a:solidFill>
              <a:prstDash val="solid"/>
              <a:headEnd type="none" w="med" len="med"/>
              <a:tailEnd type="none" w="med" len="med"/>
            </a:ln>
          </p:spPr>
          <p:txBody>
            <a:bodyPr/>
            <a:p>
              <a:endParaRPr lang="zh-CN" altLang="en-US"/>
            </a:p>
          </p:txBody>
        </p:sp>
        <p:sp>
          <p:nvSpPr>
            <p:cNvPr id="377925" name="矩形 377924"/>
            <p:cNvSpPr/>
            <p:nvPr/>
          </p:nvSpPr>
          <p:spPr>
            <a:xfrm>
              <a:off x="2851" y="1620"/>
              <a:ext cx="585" cy="146"/>
            </a:xfrm>
            <a:prstGeom prst="rect">
              <a:avLst/>
            </a:prstGeom>
            <a:noFill/>
            <a:ln w="9525">
              <a:noFill/>
            </a:ln>
          </p:spPr>
          <p:txBody>
            <a:bodyPr wrap="none" lIns="0" tIns="0" rIns="0" bIns="0">
              <a:spAutoFit/>
            </a:bodyPr>
            <a:p>
              <a:r>
                <a:rPr lang="en-US" altLang="zh-CN" sz="1600" baseline="0">
                  <a:solidFill>
                    <a:srgbClr val="FFFFFF"/>
                  </a:solidFill>
                  <a:latin typeface="宋体" panose="02010600030101010101" pitchFamily="2" charset="-122"/>
                </a:rPr>
                <a:t>d=0.28mm</a:t>
              </a:r>
              <a:endParaRPr lang="en-US" altLang="zh-CN" baseline="-25000">
                <a:latin typeface="宋体" panose="02010600030101010101" pitchFamily="2" charset="-122"/>
              </a:endParaRPr>
            </a:p>
          </p:txBody>
        </p:sp>
        <p:sp>
          <p:nvSpPr>
            <p:cNvPr id="377926" name="直接连接符 377925"/>
            <p:cNvSpPr/>
            <p:nvPr/>
          </p:nvSpPr>
          <p:spPr>
            <a:xfrm>
              <a:off x="3612" y="2471"/>
              <a:ext cx="1" cy="224"/>
            </a:xfrm>
            <a:prstGeom prst="line">
              <a:avLst/>
            </a:prstGeom>
            <a:ln w="17463" cap="flat" cmpd="sng">
              <a:solidFill>
                <a:schemeClr val="bg1"/>
              </a:solidFill>
              <a:prstDash val="solid"/>
              <a:headEnd type="none" w="med" len="med"/>
              <a:tailEnd type="none" w="med" len="med"/>
            </a:ln>
          </p:spPr>
        </p:sp>
        <p:sp>
          <p:nvSpPr>
            <p:cNvPr id="377927" name="直接连接符 377926"/>
            <p:cNvSpPr/>
            <p:nvPr/>
          </p:nvSpPr>
          <p:spPr>
            <a:xfrm>
              <a:off x="3925" y="2293"/>
              <a:ext cx="1" cy="402"/>
            </a:xfrm>
            <a:prstGeom prst="line">
              <a:avLst/>
            </a:prstGeom>
            <a:ln w="17526" cap="flat" cmpd="sng">
              <a:solidFill>
                <a:schemeClr val="bg1"/>
              </a:solidFill>
              <a:prstDash val="solid"/>
              <a:headEnd type="none" w="med" len="med"/>
              <a:tailEnd type="none" w="med" len="med"/>
            </a:ln>
          </p:spPr>
        </p:sp>
        <p:sp>
          <p:nvSpPr>
            <p:cNvPr id="377928" name="直接连接符 377927"/>
            <p:cNvSpPr/>
            <p:nvPr/>
          </p:nvSpPr>
          <p:spPr>
            <a:xfrm>
              <a:off x="3612" y="2543"/>
              <a:ext cx="135" cy="1"/>
            </a:xfrm>
            <a:prstGeom prst="line">
              <a:avLst/>
            </a:prstGeom>
            <a:ln w="17463" cap="flat" cmpd="sng">
              <a:solidFill>
                <a:schemeClr val="bg1"/>
              </a:solidFill>
              <a:prstDash val="solid"/>
              <a:headEnd type="none" w="med" len="med"/>
              <a:tailEnd type="none" w="med" len="med"/>
            </a:ln>
          </p:spPr>
        </p:sp>
        <p:sp>
          <p:nvSpPr>
            <p:cNvPr id="377929" name="任意多边形 377928"/>
            <p:cNvSpPr/>
            <p:nvPr/>
          </p:nvSpPr>
          <p:spPr>
            <a:xfrm>
              <a:off x="3612" y="2492"/>
              <a:ext cx="51" cy="103"/>
            </a:xfrm>
            <a:custGeom>
              <a:avLst/>
              <a:gdLst/>
              <a:ahLst/>
              <a:cxnLst/>
              <a:pathLst>
                <a:path w="51" h="103">
                  <a:moveTo>
                    <a:pt x="51" y="0"/>
                  </a:moveTo>
                  <a:lnTo>
                    <a:pt x="0" y="51"/>
                  </a:lnTo>
                  <a:lnTo>
                    <a:pt x="51" y="103"/>
                  </a:lnTo>
                </a:path>
              </a:pathLst>
            </a:custGeom>
            <a:noFill/>
            <a:ln w="17463" cap="flat" cmpd="sng">
              <a:solidFill>
                <a:schemeClr val="bg1"/>
              </a:solidFill>
              <a:prstDash val="solid"/>
              <a:headEnd type="none" w="med" len="med"/>
              <a:tailEnd type="none" w="med" len="med"/>
            </a:ln>
          </p:spPr>
          <p:txBody>
            <a:bodyPr/>
            <a:p>
              <a:endParaRPr lang="zh-CN" altLang="en-US"/>
            </a:p>
          </p:txBody>
        </p:sp>
        <p:sp>
          <p:nvSpPr>
            <p:cNvPr id="377930" name="直接连接符 377929"/>
            <p:cNvSpPr/>
            <p:nvPr/>
          </p:nvSpPr>
          <p:spPr>
            <a:xfrm>
              <a:off x="3792" y="2543"/>
              <a:ext cx="126" cy="1"/>
            </a:xfrm>
            <a:prstGeom prst="line">
              <a:avLst/>
            </a:prstGeom>
            <a:ln w="17463" cap="flat" cmpd="sng">
              <a:solidFill>
                <a:schemeClr val="bg1"/>
              </a:solidFill>
              <a:prstDash val="solid"/>
              <a:headEnd type="none" w="med" len="med"/>
              <a:tailEnd type="none" w="med" len="med"/>
            </a:ln>
          </p:spPr>
        </p:sp>
        <p:sp>
          <p:nvSpPr>
            <p:cNvPr id="377931" name="任意多边形 377930"/>
            <p:cNvSpPr/>
            <p:nvPr/>
          </p:nvSpPr>
          <p:spPr>
            <a:xfrm>
              <a:off x="3867" y="2492"/>
              <a:ext cx="51" cy="103"/>
            </a:xfrm>
            <a:custGeom>
              <a:avLst/>
              <a:gdLst/>
              <a:ahLst/>
              <a:cxnLst/>
              <a:pathLst>
                <a:path w="51" h="103">
                  <a:moveTo>
                    <a:pt x="0" y="103"/>
                  </a:moveTo>
                  <a:lnTo>
                    <a:pt x="51" y="51"/>
                  </a:lnTo>
                  <a:lnTo>
                    <a:pt x="0" y="0"/>
                  </a:lnTo>
                </a:path>
              </a:pathLst>
            </a:custGeom>
            <a:noFill/>
            <a:ln w="17463" cap="flat" cmpd="sng">
              <a:solidFill>
                <a:schemeClr val="bg1"/>
              </a:solidFill>
              <a:prstDash val="solid"/>
              <a:headEnd type="none" w="med" len="med"/>
              <a:tailEnd type="none" w="med" len="med"/>
            </a:ln>
          </p:spPr>
          <p:txBody>
            <a:bodyPr/>
            <a:p>
              <a:endParaRPr lang="zh-CN" altLang="en-US"/>
            </a:p>
          </p:txBody>
        </p:sp>
        <p:sp>
          <p:nvSpPr>
            <p:cNvPr id="377932" name="矩形 377931"/>
            <p:cNvSpPr/>
            <p:nvPr/>
          </p:nvSpPr>
          <p:spPr>
            <a:xfrm>
              <a:off x="3652" y="2598"/>
              <a:ext cx="288" cy="166"/>
            </a:xfrm>
            <a:prstGeom prst="rect">
              <a:avLst/>
            </a:prstGeom>
            <a:noFill/>
            <a:ln w="9525">
              <a:noFill/>
            </a:ln>
          </p:spPr>
          <p:txBody>
            <a:bodyPr wrap="none" lIns="0" tIns="0" rIns="0" bIns="0">
              <a:spAutoFit/>
            </a:bodyPr>
            <a:p>
              <a:r>
                <a:rPr lang="zh-CN" altLang="en-US" sz="1200" baseline="0" dirty="0">
                  <a:solidFill>
                    <a:srgbClr val="FFFFFF"/>
                  </a:solidFill>
                  <a:latin typeface="宋体" panose="02010600030101010101" pitchFamily="2" charset="-122"/>
                </a:rPr>
                <a:t>0.22</a:t>
              </a:r>
              <a:r>
                <a:rPr lang="en-US" altLang="zh-CN" sz="1200" baseline="0">
                  <a:solidFill>
                    <a:srgbClr val="FFFFFF"/>
                  </a:solidFill>
                  <a:latin typeface="宋体" panose="02010600030101010101" pitchFamily="2" charset="-122"/>
                </a:rPr>
                <a:t>mm</a:t>
              </a:r>
              <a:endParaRPr lang="en-US" altLang="zh-CN" baseline="-25000">
                <a:latin typeface="宋体" panose="02010600030101010101" pitchFamily="2" charset="-122"/>
              </a:endParaRPr>
            </a:p>
          </p:txBody>
        </p:sp>
        <p:sp>
          <p:nvSpPr>
            <p:cNvPr id="377933" name="直接连接符 377932"/>
            <p:cNvSpPr/>
            <p:nvPr/>
          </p:nvSpPr>
          <p:spPr>
            <a:xfrm flipH="1">
              <a:off x="3075" y="1353"/>
              <a:ext cx="448" cy="267"/>
            </a:xfrm>
            <a:prstGeom prst="line">
              <a:avLst/>
            </a:prstGeom>
            <a:ln w="17526" cap="flat" cmpd="sng">
              <a:solidFill>
                <a:schemeClr val="bg1"/>
              </a:solidFill>
              <a:prstDash val="solid"/>
              <a:headEnd type="none" w="med" len="med"/>
              <a:tailEnd type="none" w="med" len="med"/>
            </a:ln>
          </p:spPr>
        </p:sp>
        <p:sp>
          <p:nvSpPr>
            <p:cNvPr id="377934" name="直接连接符 377933"/>
            <p:cNvSpPr/>
            <p:nvPr/>
          </p:nvSpPr>
          <p:spPr>
            <a:xfrm flipH="1">
              <a:off x="3316" y="1577"/>
              <a:ext cx="583" cy="358"/>
            </a:xfrm>
            <a:prstGeom prst="line">
              <a:avLst/>
            </a:prstGeom>
            <a:ln w="17526" cap="flat" cmpd="sng">
              <a:solidFill>
                <a:schemeClr val="bg1"/>
              </a:solidFill>
              <a:prstDash val="solid"/>
              <a:headEnd type="none" w="med" len="med"/>
              <a:tailEnd type="none" w="med" len="med"/>
            </a:ln>
          </p:spPr>
        </p:sp>
        <p:sp>
          <p:nvSpPr>
            <p:cNvPr id="377935" name="直接连接符 377934"/>
            <p:cNvSpPr/>
            <p:nvPr/>
          </p:nvSpPr>
          <p:spPr>
            <a:xfrm flipH="1" flipV="1">
              <a:off x="3244" y="1531"/>
              <a:ext cx="55" cy="89"/>
            </a:xfrm>
            <a:prstGeom prst="line">
              <a:avLst/>
            </a:prstGeom>
            <a:ln w="17463" cap="flat" cmpd="sng">
              <a:solidFill>
                <a:schemeClr val="bg1"/>
              </a:solidFill>
              <a:prstDash val="solid"/>
              <a:headEnd type="none" w="med" len="med"/>
              <a:tailEnd type="none" w="med" len="med"/>
            </a:ln>
          </p:spPr>
        </p:sp>
        <p:sp>
          <p:nvSpPr>
            <p:cNvPr id="377936" name="任意多边形 377935"/>
            <p:cNvSpPr/>
            <p:nvPr/>
          </p:nvSpPr>
          <p:spPr>
            <a:xfrm>
              <a:off x="3227" y="1531"/>
              <a:ext cx="87" cy="70"/>
            </a:xfrm>
            <a:custGeom>
              <a:avLst/>
              <a:gdLst/>
              <a:ahLst/>
              <a:cxnLst/>
              <a:pathLst>
                <a:path w="87" h="70">
                  <a:moveTo>
                    <a:pt x="87" y="17"/>
                  </a:moveTo>
                  <a:lnTo>
                    <a:pt x="17" y="0"/>
                  </a:lnTo>
                  <a:lnTo>
                    <a:pt x="0" y="70"/>
                  </a:lnTo>
                </a:path>
              </a:pathLst>
            </a:custGeom>
            <a:noFill/>
            <a:ln w="17463" cap="flat" cmpd="sng">
              <a:solidFill>
                <a:schemeClr val="bg1"/>
              </a:solidFill>
              <a:prstDash val="solid"/>
              <a:headEnd type="none" w="med" len="med"/>
              <a:tailEnd type="none" w="med" len="med"/>
            </a:ln>
          </p:spPr>
          <p:txBody>
            <a:bodyPr/>
            <a:p>
              <a:endParaRPr lang="zh-CN" altLang="en-US"/>
            </a:p>
          </p:txBody>
        </p:sp>
        <p:sp>
          <p:nvSpPr>
            <p:cNvPr id="377937" name="直接连接符 377936"/>
            <p:cNvSpPr/>
            <p:nvPr/>
          </p:nvSpPr>
          <p:spPr>
            <a:xfrm>
              <a:off x="3388" y="1755"/>
              <a:ext cx="63" cy="91"/>
            </a:xfrm>
            <a:prstGeom prst="line">
              <a:avLst/>
            </a:prstGeom>
            <a:ln w="17463" cap="flat" cmpd="sng">
              <a:solidFill>
                <a:schemeClr val="bg1"/>
              </a:solidFill>
              <a:prstDash val="solid"/>
              <a:headEnd type="none" w="med" len="med"/>
              <a:tailEnd type="none" w="med" len="med"/>
            </a:ln>
          </p:spPr>
        </p:sp>
        <p:sp>
          <p:nvSpPr>
            <p:cNvPr id="377938" name="任意多边形 377937"/>
            <p:cNvSpPr/>
            <p:nvPr/>
          </p:nvSpPr>
          <p:spPr>
            <a:xfrm>
              <a:off x="3379" y="1774"/>
              <a:ext cx="85" cy="72"/>
            </a:xfrm>
            <a:custGeom>
              <a:avLst/>
              <a:gdLst/>
              <a:ahLst/>
              <a:cxnLst/>
              <a:pathLst>
                <a:path w="85" h="72">
                  <a:moveTo>
                    <a:pt x="0" y="59"/>
                  </a:moveTo>
                  <a:lnTo>
                    <a:pt x="72" y="72"/>
                  </a:lnTo>
                  <a:lnTo>
                    <a:pt x="85" y="0"/>
                  </a:lnTo>
                </a:path>
              </a:pathLst>
            </a:custGeom>
            <a:noFill/>
            <a:ln w="17463" cap="flat" cmpd="sng">
              <a:solidFill>
                <a:schemeClr val="bg1"/>
              </a:solidFill>
              <a:prstDash val="solid"/>
              <a:headEnd type="none" w="med" len="med"/>
              <a:tailEnd type="none" w="med" len="med"/>
            </a:ln>
          </p:spPr>
          <p:txBody>
            <a:bodyPr/>
            <a:p>
              <a:endParaRPr lang="zh-CN" altLang="en-US"/>
            </a:p>
          </p:txBody>
        </p:sp>
        <p:sp>
          <p:nvSpPr>
            <p:cNvPr id="377939" name="矩形 377938"/>
            <p:cNvSpPr/>
            <p:nvPr/>
          </p:nvSpPr>
          <p:spPr>
            <a:xfrm>
              <a:off x="3732" y="1012"/>
              <a:ext cx="454" cy="146"/>
            </a:xfrm>
            <a:prstGeom prst="rect">
              <a:avLst/>
            </a:prstGeom>
            <a:noFill/>
            <a:ln w="9525">
              <a:noFill/>
            </a:ln>
          </p:spPr>
          <p:txBody>
            <a:bodyPr wrap="none" lIns="0" tIns="0" rIns="0" bIns="0">
              <a:spAutoFit/>
            </a:bodyPr>
            <a:p>
              <a:r>
                <a:rPr lang="zh-CN" altLang="en-US" sz="1600" baseline="0" dirty="0">
                  <a:solidFill>
                    <a:srgbClr val="FFFFFF"/>
                  </a:solidFill>
                  <a:latin typeface="宋体" panose="02010600030101010101" pitchFamily="2" charset="-122"/>
                </a:rPr>
                <a:t>0.31</a:t>
              </a:r>
              <a:r>
                <a:rPr lang="en-US" altLang="zh-CN" sz="1600" baseline="0">
                  <a:solidFill>
                    <a:srgbClr val="FFFFFF"/>
                  </a:solidFill>
                  <a:latin typeface="宋体" panose="02010600030101010101" pitchFamily="2" charset="-122"/>
                </a:rPr>
                <a:t>mm</a:t>
              </a:r>
              <a:endParaRPr lang="en-US" altLang="zh-CN" baseline="-25000">
                <a:latin typeface="宋体" panose="02010600030101010101" pitchFamily="2" charset="-122"/>
              </a:endParaRPr>
            </a:p>
          </p:txBody>
        </p:sp>
        <p:sp>
          <p:nvSpPr>
            <p:cNvPr id="377940" name="矩形 377939"/>
            <p:cNvSpPr/>
            <p:nvPr/>
          </p:nvSpPr>
          <p:spPr>
            <a:xfrm>
              <a:off x="2294" y="1262"/>
              <a:ext cx="133" cy="1209"/>
            </a:xfrm>
            <a:prstGeom prst="rect">
              <a:avLst/>
            </a:prstGeom>
            <a:solidFill>
              <a:srgbClr val="00FF00"/>
            </a:solidFill>
            <a:ln w="17463" cap="flat" cmpd="sng">
              <a:solidFill>
                <a:srgbClr val="000000"/>
              </a:solidFill>
              <a:prstDash val="solid"/>
              <a:miter/>
              <a:headEnd type="none" w="med" len="med"/>
              <a:tailEnd type="none" w="med" len="med"/>
            </a:ln>
          </p:spPr>
          <p:txBody>
            <a:bodyPr/>
            <a:p>
              <a:endParaRPr lang="zh-CN" altLang="en-US"/>
            </a:p>
          </p:txBody>
        </p:sp>
        <p:sp>
          <p:nvSpPr>
            <p:cNvPr id="377941" name="矩形 377940"/>
            <p:cNvSpPr/>
            <p:nvPr/>
          </p:nvSpPr>
          <p:spPr>
            <a:xfrm>
              <a:off x="2133" y="1262"/>
              <a:ext cx="133" cy="1209"/>
            </a:xfrm>
            <a:prstGeom prst="rect">
              <a:avLst/>
            </a:prstGeom>
            <a:solidFill>
              <a:srgbClr val="FF0000"/>
            </a:solidFill>
            <a:ln w="17463" cap="flat" cmpd="sng">
              <a:solidFill>
                <a:srgbClr val="000000"/>
              </a:solidFill>
              <a:prstDash val="solid"/>
              <a:miter/>
              <a:headEnd type="none" w="med" len="med"/>
              <a:tailEnd type="none" w="med" len="med"/>
            </a:ln>
          </p:spPr>
          <p:txBody>
            <a:bodyPr/>
            <a:p>
              <a:endParaRPr lang="zh-CN" altLang="en-US"/>
            </a:p>
          </p:txBody>
        </p:sp>
        <p:sp>
          <p:nvSpPr>
            <p:cNvPr id="377942" name="矩形 377941"/>
            <p:cNvSpPr/>
            <p:nvPr/>
          </p:nvSpPr>
          <p:spPr>
            <a:xfrm>
              <a:off x="2150" y="1336"/>
              <a:ext cx="190" cy="218"/>
            </a:xfrm>
            <a:prstGeom prst="rect">
              <a:avLst/>
            </a:prstGeom>
            <a:noFill/>
            <a:ln w="9525">
              <a:noFill/>
            </a:ln>
          </p:spPr>
          <p:txBody>
            <a:bodyPr wrap="none" lIns="0" tIns="0" rIns="0" bIns="0">
              <a:spAutoFit/>
            </a:bodyPr>
            <a:p>
              <a:r>
                <a:rPr lang="en-US" altLang="zh-CN" baseline="0">
                  <a:solidFill>
                    <a:srgbClr val="FFFFFF"/>
                  </a:solidFill>
                  <a:latin typeface="宋体" panose="02010600030101010101" pitchFamily="2" charset="-122"/>
                </a:rPr>
                <a:t>R</a:t>
              </a:r>
              <a:endParaRPr lang="en-US" altLang="zh-CN" baseline="-25000">
                <a:latin typeface="宋体" panose="02010600030101010101" pitchFamily="2" charset="-122"/>
              </a:endParaRPr>
            </a:p>
          </p:txBody>
        </p:sp>
        <p:sp>
          <p:nvSpPr>
            <p:cNvPr id="377943" name="矩形 377942"/>
            <p:cNvSpPr/>
            <p:nvPr/>
          </p:nvSpPr>
          <p:spPr>
            <a:xfrm>
              <a:off x="2311" y="1336"/>
              <a:ext cx="190" cy="218"/>
            </a:xfrm>
            <a:prstGeom prst="rect">
              <a:avLst/>
            </a:prstGeom>
            <a:noFill/>
            <a:ln w="9525">
              <a:noFill/>
            </a:ln>
          </p:spPr>
          <p:txBody>
            <a:bodyPr wrap="none" lIns="0" tIns="0" rIns="0" bIns="0">
              <a:spAutoFit/>
            </a:bodyPr>
            <a:p>
              <a:r>
                <a:rPr lang="en-US" altLang="zh-CN" baseline="0">
                  <a:solidFill>
                    <a:srgbClr val="FFFFFF"/>
                  </a:solidFill>
                  <a:latin typeface="宋体" panose="02010600030101010101" pitchFamily="2" charset="-122"/>
                </a:rPr>
                <a:t>G</a:t>
              </a:r>
              <a:endParaRPr lang="en-US" altLang="zh-CN" baseline="-25000">
                <a:latin typeface="宋体" panose="02010600030101010101" pitchFamily="2" charset="-122"/>
              </a:endParaRPr>
            </a:p>
          </p:txBody>
        </p:sp>
        <p:sp>
          <p:nvSpPr>
            <p:cNvPr id="377944" name="矩形 377943"/>
            <p:cNvSpPr/>
            <p:nvPr/>
          </p:nvSpPr>
          <p:spPr>
            <a:xfrm>
              <a:off x="1971" y="1262"/>
              <a:ext cx="133" cy="1209"/>
            </a:xfrm>
            <a:prstGeom prst="rect">
              <a:avLst/>
            </a:prstGeom>
            <a:solidFill>
              <a:srgbClr val="0000FF"/>
            </a:solidFill>
            <a:ln w="17463" cap="flat" cmpd="sng">
              <a:solidFill>
                <a:srgbClr val="000000"/>
              </a:solidFill>
              <a:prstDash val="solid"/>
              <a:miter/>
              <a:headEnd type="none" w="med" len="med"/>
              <a:tailEnd type="none" w="med" len="med"/>
            </a:ln>
          </p:spPr>
          <p:txBody>
            <a:bodyPr/>
            <a:p>
              <a:endParaRPr lang="zh-CN" altLang="en-US"/>
            </a:p>
          </p:txBody>
        </p:sp>
        <p:sp>
          <p:nvSpPr>
            <p:cNvPr id="377945" name="矩形 377944"/>
            <p:cNvSpPr/>
            <p:nvPr/>
          </p:nvSpPr>
          <p:spPr>
            <a:xfrm>
              <a:off x="1989" y="1336"/>
              <a:ext cx="190" cy="218"/>
            </a:xfrm>
            <a:prstGeom prst="rect">
              <a:avLst/>
            </a:prstGeom>
            <a:noFill/>
            <a:ln w="9525">
              <a:noFill/>
            </a:ln>
          </p:spPr>
          <p:txBody>
            <a:bodyPr wrap="none" lIns="0" tIns="0" rIns="0" bIns="0">
              <a:spAutoFit/>
            </a:bodyPr>
            <a:p>
              <a:r>
                <a:rPr lang="en-US" altLang="zh-CN" baseline="0">
                  <a:solidFill>
                    <a:srgbClr val="FFFFFF"/>
                  </a:solidFill>
                  <a:latin typeface="宋体" panose="02010600030101010101" pitchFamily="2" charset="-122"/>
                </a:rPr>
                <a:t>B</a:t>
              </a:r>
              <a:endParaRPr lang="en-US" altLang="zh-CN" baseline="-25000">
                <a:latin typeface="宋体" panose="02010600030101010101" pitchFamily="2" charset="-122"/>
              </a:endParaRPr>
            </a:p>
          </p:txBody>
        </p:sp>
        <p:sp>
          <p:nvSpPr>
            <p:cNvPr id="377946" name="矩形 377945"/>
            <p:cNvSpPr/>
            <p:nvPr/>
          </p:nvSpPr>
          <p:spPr>
            <a:xfrm>
              <a:off x="1316" y="1262"/>
              <a:ext cx="133" cy="1209"/>
            </a:xfrm>
            <a:prstGeom prst="rect">
              <a:avLst/>
            </a:prstGeom>
            <a:solidFill>
              <a:srgbClr val="00FF00"/>
            </a:solidFill>
            <a:ln w="17463" cap="flat" cmpd="sng">
              <a:solidFill>
                <a:srgbClr val="000000"/>
              </a:solidFill>
              <a:prstDash val="solid"/>
              <a:miter/>
              <a:headEnd type="none" w="med" len="med"/>
              <a:tailEnd type="none" w="med" len="med"/>
            </a:ln>
          </p:spPr>
          <p:txBody>
            <a:bodyPr/>
            <a:p>
              <a:endParaRPr lang="zh-CN" altLang="en-US"/>
            </a:p>
          </p:txBody>
        </p:sp>
        <p:sp>
          <p:nvSpPr>
            <p:cNvPr id="377947" name="矩形 377946"/>
            <p:cNvSpPr/>
            <p:nvPr/>
          </p:nvSpPr>
          <p:spPr>
            <a:xfrm>
              <a:off x="1333" y="1336"/>
              <a:ext cx="190" cy="218"/>
            </a:xfrm>
            <a:prstGeom prst="rect">
              <a:avLst/>
            </a:prstGeom>
            <a:noFill/>
            <a:ln w="9525">
              <a:noFill/>
            </a:ln>
          </p:spPr>
          <p:txBody>
            <a:bodyPr wrap="none" lIns="0" tIns="0" rIns="0" bIns="0">
              <a:spAutoFit/>
            </a:bodyPr>
            <a:p>
              <a:r>
                <a:rPr lang="en-US" altLang="zh-CN" baseline="0">
                  <a:solidFill>
                    <a:srgbClr val="FFFFFF"/>
                  </a:solidFill>
                  <a:latin typeface="宋体" panose="02010600030101010101" pitchFamily="2" charset="-122"/>
                </a:rPr>
                <a:t>G</a:t>
              </a:r>
              <a:endParaRPr lang="en-US" altLang="zh-CN" baseline="-25000">
                <a:latin typeface="宋体" panose="02010600030101010101" pitchFamily="2" charset="-122"/>
              </a:endParaRPr>
            </a:p>
          </p:txBody>
        </p:sp>
        <p:sp>
          <p:nvSpPr>
            <p:cNvPr id="377948" name="矩形 377947"/>
            <p:cNvSpPr/>
            <p:nvPr/>
          </p:nvSpPr>
          <p:spPr>
            <a:xfrm>
              <a:off x="1605" y="2794"/>
              <a:ext cx="904" cy="146"/>
            </a:xfrm>
            <a:prstGeom prst="rect">
              <a:avLst/>
            </a:prstGeom>
            <a:noFill/>
            <a:ln w="9525">
              <a:noFill/>
            </a:ln>
          </p:spPr>
          <p:txBody>
            <a:bodyPr wrap="none" lIns="0" tIns="0" rIns="0" bIns="0">
              <a:spAutoFit/>
            </a:bodyPr>
            <a:p>
              <a:r>
                <a:rPr lang="zh-CN" altLang="en-US" sz="1600" baseline="0" dirty="0">
                  <a:solidFill>
                    <a:srgbClr val="FFFFFF"/>
                  </a:solidFill>
                  <a:latin typeface="宋体" panose="02010600030101010101" pitchFamily="2" charset="-122"/>
                </a:rPr>
                <a:t>点距为.25的柱</a:t>
              </a:r>
              <a:endParaRPr lang="zh-CN" altLang="en-US" baseline="-25000" dirty="0">
                <a:latin typeface="宋体" panose="02010600030101010101" pitchFamily="2" charset="-122"/>
              </a:endParaRPr>
            </a:p>
          </p:txBody>
        </p:sp>
        <p:sp>
          <p:nvSpPr>
            <p:cNvPr id="377949" name="矩形 377948"/>
            <p:cNvSpPr/>
            <p:nvPr/>
          </p:nvSpPr>
          <p:spPr>
            <a:xfrm>
              <a:off x="1765" y="2945"/>
              <a:ext cx="581" cy="146"/>
            </a:xfrm>
            <a:prstGeom prst="rect">
              <a:avLst/>
            </a:prstGeom>
            <a:noFill/>
            <a:ln w="9525">
              <a:noFill/>
            </a:ln>
          </p:spPr>
          <p:txBody>
            <a:bodyPr wrap="none" lIns="0" tIns="0" rIns="0" bIns="0">
              <a:spAutoFit/>
            </a:bodyPr>
            <a:p>
              <a:r>
                <a:rPr lang="zh-CN" altLang="en-US" sz="1600" baseline="0" dirty="0">
                  <a:solidFill>
                    <a:srgbClr val="FFFFFF"/>
                  </a:solidFill>
                  <a:latin typeface="宋体" panose="02010600030101010101" pitchFamily="2" charset="-122"/>
                </a:rPr>
                <a:t>面显示器</a:t>
              </a:r>
              <a:endParaRPr lang="zh-CN" altLang="en-US" baseline="-25000" dirty="0">
                <a:latin typeface="宋体" panose="02010600030101010101" pitchFamily="2" charset="-122"/>
              </a:endParaRPr>
            </a:p>
          </p:txBody>
        </p:sp>
        <p:sp>
          <p:nvSpPr>
            <p:cNvPr id="377950" name="矩形 377949"/>
            <p:cNvSpPr/>
            <p:nvPr/>
          </p:nvSpPr>
          <p:spPr>
            <a:xfrm>
              <a:off x="3623" y="2794"/>
              <a:ext cx="904" cy="146"/>
            </a:xfrm>
            <a:prstGeom prst="rect">
              <a:avLst/>
            </a:prstGeom>
            <a:noFill/>
            <a:ln w="9525">
              <a:noFill/>
            </a:ln>
          </p:spPr>
          <p:txBody>
            <a:bodyPr wrap="none" lIns="0" tIns="0" rIns="0" bIns="0">
              <a:spAutoFit/>
            </a:bodyPr>
            <a:p>
              <a:r>
                <a:rPr lang="zh-CN" altLang="en-US" sz="1600" baseline="0" dirty="0">
                  <a:solidFill>
                    <a:srgbClr val="FFFFFF"/>
                  </a:solidFill>
                  <a:latin typeface="宋体" panose="02010600030101010101" pitchFamily="2" charset="-122"/>
                </a:rPr>
                <a:t>点距为.28的球</a:t>
              </a:r>
              <a:endParaRPr lang="zh-CN" altLang="en-US" baseline="-25000" dirty="0">
                <a:latin typeface="宋体" panose="02010600030101010101" pitchFamily="2" charset="-122"/>
              </a:endParaRPr>
            </a:p>
          </p:txBody>
        </p:sp>
        <p:sp>
          <p:nvSpPr>
            <p:cNvPr id="377951" name="矩形 377950"/>
            <p:cNvSpPr/>
            <p:nvPr/>
          </p:nvSpPr>
          <p:spPr>
            <a:xfrm>
              <a:off x="3783" y="2945"/>
              <a:ext cx="581" cy="146"/>
            </a:xfrm>
            <a:prstGeom prst="rect">
              <a:avLst/>
            </a:prstGeom>
            <a:noFill/>
            <a:ln w="9525">
              <a:noFill/>
            </a:ln>
          </p:spPr>
          <p:txBody>
            <a:bodyPr wrap="none" lIns="0" tIns="0" rIns="0" bIns="0">
              <a:spAutoFit/>
            </a:bodyPr>
            <a:p>
              <a:r>
                <a:rPr lang="zh-CN" altLang="en-US" sz="1600" baseline="0" dirty="0">
                  <a:solidFill>
                    <a:srgbClr val="FFFFFF"/>
                  </a:solidFill>
                  <a:latin typeface="宋体" panose="02010600030101010101" pitchFamily="2" charset="-122"/>
                </a:rPr>
                <a:t>面显示器</a:t>
              </a:r>
              <a:endParaRPr lang="zh-CN" altLang="en-US" baseline="-25000" dirty="0">
                <a:latin typeface="宋体" panose="02010600030101010101" pitchFamily="2" charset="-122"/>
              </a:endParaRPr>
            </a:p>
          </p:txBody>
        </p:sp>
      </p:grpSp>
      <p:sp>
        <p:nvSpPr>
          <p:cNvPr id="377861" name="文本框 377860"/>
          <p:cNvSpPr txBox="1"/>
          <p:nvPr/>
        </p:nvSpPr>
        <p:spPr>
          <a:xfrm>
            <a:off x="2438400" y="5257800"/>
            <a:ext cx="4800600" cy="457200"/>
          </a:xfrm>
          <a:prstGeom prst="rect">
            <a:avLst/>
          </a:prstGeom>
          <a:noFill/>
          <a:ln w="9525">
            <a:noFill/>
          </a:ln>
        </p:spPr>
        <p:txBody>
          <a:bodyPr>
            <a:spAutoFit/>
          </a:bodyPr>
          <a:p>
            <a:pPr algn="l">
              <a:lnSpc>
                <a:spcPct val="100000"/>
              </a:lnSpc>
            </a:pPr>
            <a:r>
              <a:rPr lang="zh-CN" altLang="en-US" baseline="0" dirty="0">
                <a:solidFill>
                  <a:srgbClr val="FFFF00"/>
                </a:solidFill>
                <a:latin typeface="Times New Roman" panose="02020603050405020304" pitchFamily="18" charset="0"/>
              </a:rPr>
              <a:t>柱面和球面显示器点距定义示意图</a:t>
            </a:r>
            <a:endParaRPr lang="zh-CN" altLang="en-US" baseline="0" dirty="0">
              <a:solidFill>
                <a:srgbClr val="FFFF00"/>
              </a:solidFill>
              <a:latin typeface="Times New Roman" panose="02020603050405020304" pitchFamily="18" charset="0"/>
            </a:endParaRPr>
          </a:p>
        </p:txBody>
      </p:sp>
      <p:sp>
        <p:nvSpPr>
          <p:cNvPr id="377862" name="标题 377861"/>
          <p:cNvSpPr>
            <a:spLocks noGrp="1"/>
          </p:cNvSpPr>
          <p:nvPr>
            <p:ph type="title"/>
          </p:nvPr>
        </p:nvSpPr>
        <p:spPr>
          <a:xfrm>
            <a:off x="1219200" y="0"/>
            <a:ext cx="7239000" cy="1219200"/>
          </a:xfrm>
        </p:spPr>
        <p:txBody>
          <a:bodyPr anchor="ctr"/>
          <a:p>
            <a:endParaRPr lang="zh-CN" altLang="en-US" dirty="0"/>
          </a:p>
        </p:txBody>
      </p:sp>
      <p:pic>
        <p:nvPicPr>
          <p:cNvPr id="377863" name="图片 377862"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50210" name="标题 350209"/>
          <p:cNvSpPr>
            <a:spLocks noGrp="1"/>
          </p:cNvSpPr>
          <p:nvPr>
            <p:ph type="title"/>
          </p:nvPr>
        </p:nvSpPr>
        <p:spPr>
          <a:xfrm>
            <a:off x="1295400" y="152400"/>
            <a:ext cx="6477000" cy="1143000"/>
          </a:xfrm>
        </p:spPr>
        <p:txBody>
          <a:bodyPr anchor="ctr"/>
          <a:p>
            <a:pPr algn="l"/>
            <a:r>
              <a:rPr lang="zh-CN" altLang="en-US" dirty="0"/>
              <a:t> 随机扫描的显示系统</a:t>
            </a:r>
            <a:endParaRPr lang="zh-CN" altLang="en-US" dirty="0"/>
          </a:p>
        </p:txBody>
      </p:sp>
      <p:sp>
        <p:nvSpPr>
          <p:cNvPr id="350211" name="文本占位符 350210"/>
          <p:cNvSpPr>
            <a:spLocks noGrp="1"/>
          </p:cNvSpPr>
          <p:nvPr>
            <p:ph type="body" idx="1"/>
          </p:nvPr>
        </p:nvSpPr>
        <p:spPr>
          <a:xfrm>
            <a:off x="228600" y="1219200"/>
            <a:ext cx="8534400" cy="2209800"/>
          </a:xfrm>
        </p:spPr>
        <p:txBody>
          <a:bodyPr/>
          <a:p>
            <a:pPr lvl="1" algn="just">
              <a:buNone/>
            </a:pPr>
            <a:r>
              <a:rPr lang="zh-CN" altLang="en-US" dirty="0"/>
              <a:t>特点：电子束可随意移动，只扫描荧屏上要显示的</a:t>
            </a:r>
            <a:endParaRPr lang="zh-CN" altLang="en-US" dirty="0"/>
          </a:p>
          <a:p>
            <a:pPr lvl="1" algn="just">
              <a:buNone/>
            </a:pPr>
            <a:r>
              <a:rPr lang="zh-CN" altLang="en-US" dirty="0"/>
              <a:t>           部分，</a:t>
            </a:r>
            <a:r>
              <a:rPr lang="zh-CN" altLang="en-US" b="1" dirty="0"/>
              <a:t>与示波器工作原理类似</a:t>
            </a:r>
            <a:r>
              <a:rPr lang="zh-CN" altLang="en-US" dirty="0"/>
              <a:t>。</a:t>
            </a:r>
            <a:endParaRPr lang="zh-CN" altLang="en-US" dirty="0"/>
          </a:p>
          <a:p>
            <a:pPr lvl="1" algn="just">
              <a:buNone/>
            </a:pPr>
            <a:endParaRPr lang="zh-CN" altLang="en-US" dirty="0"/>
          </a:p>
          <a:p>
            <a:pPr algn="just">
              <a:buNone/>
            </a:pPr>
            <a:r>
              <a:rPr lang="zh-CN" altLang="en-US" sz="2800" dirty="0"/>
              <a:t>      </a:t>
            </a:r>
            <a:endParaRPr lang="en-US" altLang="zh-CN" sz="2800"/>
          </a:p>
        </p:txBody>
      </p:sp>
      <p:pic>
        <p:nvPicPr>
          <p:cNvPr id="350212" name="图片 350211" descr="1p18"/>
          <p:cNvPicPr>
            <a:picLocks noChangeAspect="1"/>
          </p:cNvPicPr>
          <p:nvPr/>
        </p:nvPicPr>
        <p:blipFill>
          <a:blip r:embed="rId1"/>
          <a:stretch>
            <a:fillRect/>
          </a:stretch>
        </p:blipFill>
        <p:spPr>
          <a:xfrm>
            <a:off x="1547813" y="2420938"/>
            <a:ext cx="6210300" cy="2095500"/>
          </a:xfrm>
          <a:prstGeom prst="rect">
            <a:avLst/>
          </a:prstGeom>
          <a:noFill/>
          <a:ln w="9525">
            <a:noFill/>
          </a:ln>
        </p:spPr>
      </p:pic>
      <p:pic>
        <p:nvPicPr>
          <p:cNvPr id="350213" name="图片 350212" descr="ht"/>
          <p:cNvPicPr>
            <a:picLocks noChangeAspect="1"/>
          </p:cNvPicPr>
          <p:nvPr/>
        </p:nvPicPr>
        <p:blipFill>
          <a:blip r:embed="rId2"/>
          <a:stretch>
            <a:fillRect/>
          </a:stretch>
        </p:blipFill>
        <p:spPr>
          <a:xfrm>
            <a:off x="0" y="0"/>
            <a:ext cx="1133475" cy="1143000"/>
          </a:xfrm>
          <a:prstGeom prst="rect">
            <a:avLst/>
          </a:prstGeom>
          <a:noFill/>
          <a:ln w="9525">
            <a:noFill/>
          </a:ln>
        </p:spPr>
      </p:pic>
      <p:sp>
        <p:nvSpPr>
          <p:cNvPr id="350220" name="矩形 350219"/>
          <p:cNvSpPr/>
          <p:nvPr/>
        </p:nvSpPr>
        <p:spPr>
          <a:xfrm>
            <a:off x="468313" y="4508500"/>
            <a:ext cx="9101137" cy="41148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bg1"/>
                </a:solidFill>
                <a:latin typeface="Times New Roman" panose="02020603050405020304" pitchFamily="18" charset="0"/>
                <a:ea typeface="隶书" panose="02010509060101010101"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bg1"/>
                </a:solidFill>
                <a:latin typeface="Times New Roman" panose="02020603050405020304" pitchFamily="18" charset="0"/>
                <a:ea typeface="隶书" panose="02010509060101010101"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bg1"/>
                </a:solidFill>
                <a:latin typeface="Times New Roman" panose="02020603050405020304" pitchFamily="18" charset="0"/>
                <a:ea typeface="隶书" panose="02010509060101010101"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Times New Roman" panose="02020603050405020304" pitchFamily="18" charset="0"/>
                <a:ea typeface="隶书" panose="02010509060101010101"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Times New Roman" panose="02020603050405020304" pitchFamily="18" charset="0"/>
                <a:ea typeface="隶书" panose="02010509060101010101" charset="-122"/>
              </a:defRPr>
            </a:lvl5pPr>
          </a:lstStyle>
          <a:p>
            <a:pPr lvl="1"/>
            <a:r>
              <a:rPr lang="zh-CN" altLang="en-US" sz="2400" b="1" dirty="0"/>
              <a:t>优点：扫描速度快，分辨率高，线条质量好，易修改，</a:t>
            </a:r>
            <a:endParaRPr lang="zh-CN" altLang="en-US" sz="2400" b="1" dirty="0"/>
          </a:p>
          <a:p>
            <a:pPr lvl="1">
              <a:buNone/>
            </a:pPr>
            <a:r>
              <a:rPr lang="zh-CN" altLang="en-US" sz="2400" b="1" dirty="0"/>
              <a:t>   交互性好，动态性能好</a:t>
            </a:r>
            <a:endParaRPr lang="zh-CN" altLang="en-US" sz="2400" b="1" dirty="0"/>
          </a:p>
          <a:p>
            <a:pPr lvl="1"/>
            <a:r>
              <a:rPr lang="zh-CN" altLang="en-US" sz="2400" b="1" dirty="0"/>
              <a:t>缺点：价格贵，只能显示线画图形，应用于军事、</a:t>
            </a:r>
            <a:endParaRPr lang="zh-CN" altLang="en-US" sz="2400" b="1" dirty="0"/>
          </a:p>
          <a:p>
            <a:pPr lvl="1">
              <a:buNone/>
            </a:pPr>
            <a:r>
              <a:rPr lang="en-US" altLang="zh-CN" sz="2400" b="1"/>
              <a:t>   CAD</a:t>
            </a:r>
            <a:r>
              <a:rPr lang="zh-CN" altLang="en-US" sz="2400" b="1" dirty="0"/>
              <a:t>领域</a:t>
            </a:r>
            <a:endParaRPr lang="zh-CN" altLang="en-US" sz="2400"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84002" name="标题 384001"/>
          <p:cNvSpPr>
            <a:spLocks noGrp="1"/>
          </p:cNvSpPr>
          <p:nvPr>
            <p:ph type="title"/>
          </p:nvPr>
        </p:nvSpPr>
        <p:spPr>
          <a:xfrm>
            <a:off x="1219200" y="152400"/>
            <a:ext cx="7772400" cy="762000"/>
          </a:xfrm>
        </p:spPr>
        <p:txBody>
          <a:bodyPr anchor="ctr"/>
          <a:p>
            <a:pPr algn="l"/>
            <a:r>
              <a:rPr lang="zh-CN" altLang="en-US" dirty="0"/>
              <a:t>  光栅扫描的显示系统</a:t>
            </a:r>
            <a:endParaRPr lang="zh-CN" altLang="en-US" dirty="0"/>
          </a:p>
        </p:txBody>
      </p:sp>
      <p:sp>
        <p:nvSpPr>
          <p:cNvPr id="384003" name="文本占位符 384002"/>
          <p:cNvSpPr>
            <a:spLocks noGrp="1"/>
          </p:cNvSpPr>
          <p:nvPr>
            <p:ph type="body" idx="1"/>
          </p:nvPr>
        </p:nvSpPr>
        <p:spPr/>
        <p:txBody>
          <a:bodyPr/>
          <a:p>
            <a:r>
              <a:rPr lang="zh-CN" altLang="en-US" dirty="0"/>
              <a:t>光栅扫描显示系统</a:t>
            </a:r>
            <a:endParaRPr lang="zh-CN" altLang="en-US" dirty="0"/>
          </a:p>
          <a:p>
            <a:pPr lvl="1"/>
            <a:r>
              <a:rPr lang="zh-CN" altLang="en-US" dirty="0"/>
              <a:t>特点：光栅扫描</a:t>
            </a:r>
            <a:endParaRPr lang="zh-CN" altLang="en-US" dirty="0"/>
          </a:p>
          <a:p>
            <a:pPr lvl="1"/>
            <a:r>
              <a:rPr lang="zh-CN" altLang="en-US" dirty="0"/>
              <a:t>扫描线</a:t>
            </a:r>
            <a:endParaRPr lang="zh-CN" altLang="en-US" dirty="0"/>
          </a:p>
          <a:p>
            <a:pPr lvl="1"/>
            <a:r>
              <a:rPr lang="zh-CN" altLang="en-US" dirty="0"/>
              <a:t>帧</a:t>
            </a:r>
            <a:endParaRPr lang="zh-CN" altLang="en-US" dirty="0"/>
          </a:p>
          <a:p>
            <a:pPr lvl="1"/>
            <a:r>
              <a:rPr lang="zh-CN" altLang="en-US" dirty="0"/>
              <a:t>水平回扫期</a:t>
            </a:r>
            <a:endParaRPr lang="zh-CN" altLang="en-US" dirty="0"/>
          </a:p>
          <a:p>
            <a:pPr lvl="1"/>
            <a:r>
              <a:rPr lang="zh-CN" altLang="en-US" dirty="0"/>
              <a:t>垂直回扫期</a:t>
            </a:r>
            <a:endParaRPr lang="zh-CN" altLang="en-US" dirty="0"/>
          </a:p>
          <a:p>
            <a:pPr algn="just">
              <a:lnSpc>
                <a:spcPct val="110000"/>
              </a:lnSpc>
              <a:buNone/>
            </a:pPr>
            <a:endParaRPr lang="zh-CN" altLang="en-US" dirty="0"/>
          </a:p>
        </p:txBody>
      </p:sp>
      <p:pic>
        <p:nvPicPr>
          <p:cNvPr id="384004" name="图片 384003" descr="1p20"/>
          <p:cNvPicPr>
            <a:picLocks noChangeAspect="1"/>
          </p:cNvPicPr>
          <p:nvPr/>
        </p:nvPicPr>
        <p:blipFill>
          <a:blip r:embed="rId1"/>
          <a:stretch>
            <a:fillRect/>
          </a:stretch>
        </p:blipFill>
        <p:spPr>
          <a:xfrm>
            <a:off x="4495800" y="1905000"/>
            <a:ext cx="3952875" cy="3762375"/>
          </a:xfrm>
          <a:prstGeom prst="rect">
            <a:avLst/>
          </a:prstGeom>
          <a:noFill/>
          <a:ln w="9525">
            <a:noFill/>
          </a:ln>
        </p:spPr>
      </p:pic>
      <p:pic>
        <p:nvPicPr>
          <p:cNvPr id="384005" name="图片 384004"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97314" name="标题 397313"/>
          <p:cNvSpPr>
            <a:spLocks noGrp="1"/>
          </p:cNvSpPr>
          <p:nvPr>
            <p:ph type="title"/>
          </p:nvPr>
        </p:nvSpPr>
        <p:spPr>
          <a:xfrm>
            <a:off x="1371600" y="228600"/>
            <a:ext cx="7772400" cy="762000"/>
          </a:xfrm>
        </p:spPr>
        <p:txBody>
          <a:bodyPr anchor="ctr"/>
          <a:p>
            <a:pPr algn="l"/>
            <a:r>
              <a:rPr lang="zh-CN" altLang="en-US" dirty="0">
                <a:ea typeface="楷体_GB2312" pitchFamily="49" charset="-122"/>
              </a:rPr>
              <a:t>几个概念</a:t>
            </a:r>
            <a:endParaRPr lang="zh-CN" altLang="en-US" dirty="0">
              <a:ea typeface="楷体_GB2312" pitchFamily="49" charset="-122"/>
            </a:endParaRPr>
          </a:p>
        </p:txBody>
      </p:sp>
      <p:sp>
        <p:nvSpPr>
          <p:cNvPr id="397315" name="文本占位符 397314"/>
          <p:cNvSpPr>
            <a:spLocks noGrp="1"/>
          </p:cNvSpPr>
          <p:nvPr>
            <p:ph type="body" idx="1"/>
          </p:nvPr>
        </p:nvSpPr>
        <p:spPr/>
        <p:txBody>
          <a:bodyPr/>
          <a:p>
            <a:pPr>
              <a:spcBef>
                <a:spcPct val="0"/>
              </a:spcBef>
            </a:pPr>
            <a:r>
              <a:rPr lang="zh-CN" altLang="en-US" sz="2800" dirty="0">
                <a:effectLst>
                  <a:outerShdw blurRad="38100" dist="38100" dir="2700000">
                    <a:srgbClr val="000000"/>
                  </a:outerShdw>
                </a:effectLst>
                <a:ea typeface="楷体_GB2312" pitchFamily="49" charset="-122"/>
              </a:rPr>
              <a:t>行频、帧频</a:t>
            </a:r>
            <a:endParaRPr lang="zh-CN" altLang="en-US" sz="2800" dirty="0">
              <a:effectLst>
                <a:outerShdw blurRad="38100" dist="38100" dir="2700000">
                  <a:srgbClr val="000000"/>
                </a:outerShdw>
              </a:effectLst>
              <a:ea typeface="楷体_GB2312" pitchFamily="49" charset="-122"/>
            </a:endParaRPr>
          </a:p>
          <a:p>
            <a:pPr>
              <a:spcBef>
                <a:spcPct val="0"/>
              </a:spcBef>
              <a:buNone/>
            </a:pPr>
            <a:r>
              <a:rPr lang="zh-CN" altLang="en-US" sz="2800" dirty="0">
                <a:ea typeface="幼圆" panose="02010509060101010101" pitchFamily="49" charset="-122"/>
              </a:rPr>
              <a:t>   水平扫描频率为行频。垂直扫描频率为帧频。</a:t>
            </a:r>
            <a:endParaRPr lang="zh-CN" altLang="en-US" sz="2800" dirty="0">
              <a:ea typeface="幼圆" panose="02010509060101010101" pitchFamily="49" charset="-122"/>
            </a:endParaRPr>
          </a:p>
          <a:p>
            <a:pPr>
              <a:spcBef>
                <a:spcPct val="0"/>
              </a:spcBef>
              <a:buNone/>
            </a:pPr>
            <a:endParaRPr lang="zh-CN" altLang="en-US" sz="2800" dirty="0">
              <a:ea typeface="幼圆" panose="02010509060101010101" pitchFamily="49" charset="-122"/>
            </a:endParaRPr>
          </a:p>
          <a:p>
            <a:pPr>
              <a:spcBef>
                <a:spcPct val="0"/>
              </a:spcBef>
            </a:pPr>
            <a:r>
              <a:rPr lang="zh-CN" altLang="en-US" sz="2800" dirty="0">
                <a:effectLst>
                  <a:outerShdw blurRad="38100" dist="38100" dir="2700000">
                    <a:srgbClr val="000000"/>
                  </a:outerShdw>
                </a:effectLst>
                <a:ea typeface="楷体_GB2312" pitchFamily="49" charset="-122"/>
              </a:rPr>
              <a:t>逐行扫描、隔行扫描</a:t>
            </a:r>
            <a:endParaRPr lang="zh-CN" altLang="en-US" sz="2800" dirty="0">
              <a:effectLst>
                <a:outerShdw blurRad="38100" dist="38100" dir="2700000">
                  <a:srgbClr val="000000"/>
                </a:outerShdw>
              </a:effectLst>
              <a:ea typeface="楷体_GB2312" pitchFamily="49" charset="-122"/>
            </a:endParaRPr>
          </a:p>
          <a:p>
            <a:pPr>
              <a:spcBef>
                <a:spcPct val="0"/>
              </a:spcBef>
              <a:buNone/>
            </a:pPr>
            <a:r>
              <a:rPr lang="zh-CN" altLang="en-US" sz="2800" dirty="0">
                <a:ea typeface="幼圆" panose="02010509060101010101" pitchFamily="49" charset="-122"/>
              </a:rPr>
              <a:t>   隔行扫描方式是先扫偶数行扫描线，再扫奇数</a:t>
            </a:r>
            <a:endParaRPr lang="zh-CN" altLang="en-US" sz="2800" dirty="0">
              <a:ea typeface="幼圆" panose="02010509060101010101" pitchFamily="49" charset="-122"/>
            </a:endParaRPr>
          </a:p>
          <a:p>
            <a:pPr>
              <a:spcBef>
                <a:spcPct val="0"/>
              </a:spcBef>
              <a:buNone/>
            </a:pPr>
            <a:r>
              <a:rPr lang="zh-CN" altLang="en-US" sz="2800" dirty="0">
                <a:ea typeface="幼圆" panose="02010509060101010101" pitchFamily="49" charset="-122"/>
              </a:rPr>
              <a:t>行扫描线。</a:t>
            </a:r>
            <a:endParaRPr lang="zh-CN" altLang="en-US" sz="2800" dirty="0">
              <a:ea typeface="幼圆" panose="02010509060101010101" pitchFamily="49" charset="-122"/>
            </a:endParaRPr>
          </a:p>
          <a:p>
            <a:pPr>
              <a:spcBef>
                <a:spcPct val="0"/>
              </a:spcBef>
              <a:buNone/>
            </a:pPr>
            <a:endParaRPr lang="zh-CN" altLang="en-US" sz="2800" dirty="0">
              <a:ea typeface="幼圆" panose="02010509060101010101" pitchFamily="49" charset="-122"/>
            </a:endParaRPr>
          </a:p>
          <a:p>
            <a:endParaRPr lang="zh-CN" altLang="en-US" sz="2800" dirty="0"/>
          </a:p>
        </p:txBody>
      </p:sp>
      <p:pic>
        <p:nvPicPr>
          <p:cNvPr id="397316" name="图片 397315"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99362" name="标题 399361"/>
          <p:cNvSpPr>
            <a:spLocks noGrp="1"/>
          </p:cNvSpPr>
          <p:nvPr>
            <p:ph type="title"/>
          </p:nvPr>
        </p:nvSpPr>
        <p:spPr>
          <a:xfrm>
            <a:off x="1143000" y="0"/>
            <a:ext cx="7239000" cy="1143000"/>
          </a:xfrm>
        </p:spPr>
        <p:txBody>
          <a:bodyPr anchor="ctr"/>
          <a:p>
            <a:r>
              <a:rPr lang="zh-CN" altLang="en-US" dirty="0">
                <a:ea typeface="楷体_GB2312" pitchFamily="49" charset="-122"/>
              </a:rPr>
              <a:t>几个概念</a:t>
            </a:r>
            <a:endParaRPr lang="zh-CN" altLang="en-US" dirty="0">
              <a:ea typeface="楷体_GB2312" pitchFamily="49" charset="-122"/>
            </a:endParaRPr>
          </a:p>
        </p:txBody>
      </p:sp>
      <p:sp>
        <p:nvSpPr>
          <p:cNvPr id="399363" name="文本占位符 399362"/>
          <p:cNvSpPr>
            <a:spLocks noGrp="1"/>
          </p:cNvSpPr>
          <p:nvPr>
            <p:ph type="body" idx="1"/>
          </p:nvPr>
        </p:nvSpPr>
        <p:spPr>
          <a:xfrm>
            <a:off x="685800" y="1371600"/>
            <a:ext cx="7772400" cy="5029200"/>
          </a:xfrm>
        </p:spPr>
        <p:txBody>
          <a:bodyPr/>
          <a:p>
            <a:pPr>
              <a:lnSpc>
                <a:spcPct val="90000"/>
              </a:lnSpc>
              <a:spcBef>
                <a:spcPct val="0"/>
              </a:spcBef>
            </a:pPr>
            <a:r>
              <a:rPr lang="zh-CN" altLang="en-US" sz="2800" dirty="0">
                <a:effectLst>
                  <a:outerShdw blurRad="38100" dist="38100" dir="2700000">
                    <a:srgbClr val="000000"/>
                  </a:outerShdw>
                </a:effectLst>
                <a:ea typeface="楷体_GB2312" pitchFamily="49" charset="-122"/>
              </a:rPr>
              <a:t>象素</a:t>
            </a:r>
            <a:endParaRPr lang="zh-CN" altLang="en-US" sz="2800" dirty="0">
              <a:effectLst>
                <a:outerShdw blurRad="38100" dist="38100" dir="2700000">
                  <a:srgbClr val="000000"/>
                </a:outerShdw>
              </a:effectLst>
              <a:ea typeface="楷体_GB2312" pitchFamily="49" charset="-122"/>
            </a:endParaRPr>
          </a:p>
          <a:p>
            <a:pPr>
              <a:lnSpc>
                <a:spcPct val="90000"/>
              </a:lnSpc>
              <a:spcBef>
                <a:spcPct val="0"/>
              </a:spcBef>
              <a:buNone/>
            </a:pPr>
            <a:r>
              <a:rPr lang="zh-CN" altLang="en-US" sz="2800" dirty="0">
                <a:ea typeface="幼圆" panose="02010509060101010101" pitchFamily="49" charset="-122"/>
              </a:rPr>
              <a:t>    整个屏幕被扫描线分成 </a:t>
            </a:r>
            <a:r>
              <a:rPr lang="en-US" altLang="zh-CN" sz="2800">
                <a:ea typeface="幼圆" panose="02010509060101010101" pitchFamily="49" charset="-122"/>
              </a:rPr>
              <a:t>n </a:t>
            </a:r>
            <a:r>
              <a:rPr lang="zh-CN" altLang="en-US" sz="2800" dirty="0">
                <a:ea typeface="幼圆" panose="02010509060101010101" pitchFamily="49" charset="-122"/>
              </a:rPr>
              <a:t>行，每行有 </a:t>
            </a:r>
            <a:r>
              <a:rPr lang="en-US" altLang="zh-CN" sz="2800">
                <a:ea typeface="幼圆" panose="02010509060101010101" pitchFamily="49" charset="-122"/>
              </a:rPr>
              <a:t>m </a:t>
            </a:r>
            <a:r>
              <a:rPr lang="zh-CN" altLang="en-US" sz="2800" dirty="0">
                <a:ea typeface="幼圆" panose="02010509060101010101" pitchFamily="49" charset="-122"/>
              </a:rPr>
              <a:t>个点，</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每个点为一个象素。整个屏幕有 </a:t>
            </a:r>
            <a:r>
              <a:rPr lang="en-US" altLang="zh-CN" sz="2800">
                <a:ea typeface="幼圆" panose="02010509060101010101" pitchFamily="49" charset="-122"/>
              </a:rPr>
              <a:t>m × n </a:t>
            </a:r>
            <a:r>
              <a:rPr lang="zh-CN" altLang="en-US" sz="2800" dirty="0">
                <a:ea typeface="幼圆" panose="02010509060101010101" pitchFamily="49" charset="-122"/>
              </a:rPr>
              <a:t>个象素。</a:t>
            </a:r>
            <a:endParaRPr lang="zh-CN" altLang="en-US" sz="2800" dirty="0">
              <a:ea typeface="幼圆" panose="02010509060101010101" pitchFamily="49" charset="-122"/>
            </a:endParaRPr>
          </a:p>
          <a:p>
            <a:pPr>
              <a:lnSpc>
                <a:spcPct val="90000"/>
              </a:lnSpc>
              <a:spcBef>
                <a:spcPct val="0"/>
              </a:spcBef>
              <a:buNone/>
            </a:pPr>
            <a:endParaRPr lang="zh-CN" altLang="en-US" sz="2800" dirty="0">
              <a:ea typeface="幼圆" panose="02010509060101010101" pitchFamily="49" charset="-122"/>
            </a:endParaRPr>
          </a:p>
          <a:p>
            <a:pPr>
              <a:lnSpc>
                <a:spcPct val="90000"/>
              </a:lnSpc>
              <a:spcBef>
                <a:spcPct val="0"/>
              </a:spcBef>
            </a:pPr>
            <a:r>
              <a:rPr lang="zh-CN" altLang="en-US" sz="2800" dirty="0">
                <a:effectLst>
                  <a:outerShdw blurRad="38100" dist="38100" dir="2700000">
                    <a:srgbClr val="000000"/>
                  </a:outerShdw>
                </a:effectLst>
                <a:ea typeface="楷体_GB2312" pitchFamily="49" charset="-122"/>
              </a:rPr>
              <a:t>分辨率</a:t>
            </a:r>
            <a:endParaRPr lang="zh-CN" altLang="en-US" sz="2800" dirty="0">
              <a:effectLst>
                <a:outerShdw blurRad="38100" dist="38100" dir="2700000">
                  <a:srgbClr val="000000"/>
                </a:outerShdw>
              </a:effectLst>
              <a:ea typeface="楷体_GB2312" pitchFamily="49" charset="-122"/>
            </a:endParaRPr>
          </a:p>
          <a:p>
            <a:pPr>
              <a:lnSpc>
                <a:spcPct val="90000"/>
              </a:lnSpc>
              <a:spcBef>
                <a:spcPct val="0"/>
              </a:spcBef>
              <a:buNone/>
            </a:pPr>
            <a:r>
              <a:rPr lang="zh-CN" altLang="en-US" sz="2800" dirty="0">
                <a:ea typeface="幼圆" panose="02010509060101010101" pitchFamily="49" charset="-122"/>
              </a:rPr>
              <a:t>    是指</a:t>
            </a:r>
            <a:r>
              <a:rPr lang="en-US" altLang="zh-CN" sz="2800">
                <a:ea typeface="幼圆" panose="02010509060101010101" pitchFamily="49" charset="-122"/>
              </a:rPr>
              <a:t>CRT</a:t>
            </a:r>
            <a:r>
              <a:rPr lang="zh-CN" altLang="en-US" sz="2800" dirty="0">
                <a:ea typeface="幼圆" panose="02010509060101010101" pitchFamily="49" charset="-122"/>
              </a:rPr>
              <a:t>在水平或垂直方向的单位长度上能分</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辨出的最大光点（象素）数，分为水平分辨率和</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垂直分辨率。通常用屏幕上象素的数目来表示。</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     比如上述的 </a:t>
            </a:r>
            <a:r>
              <a:rPr lang="en-US" altLang="zh-CN" sz="2800">
                <a:ea typeface="幼圆" panose="02010509060101010101" pitchFamily="49" charset="-122"/>
              </a:rPr>
              <a:t>n </a:t>
            </a:r>
            <a:r>
              <a:rPr lang="zh-CN" altLang="en-US" sz="2800" dirty="0">
                <a:ea typeface="幼圆" panose="02010509060101010101" pitchFamily="49" charset="-122"/>
              </a:rPr>
              <a:t>行，每行 </a:t>
            </a:r>
            <a:r>
              <a:rPr lang="en-US" altLang="zh-CN" sz="2800">
                <a:ea typeface="幼圆" panose="02010509060101010101" pitchFamily="49" charset="-122"/>
              </a:rPr>
              <a:t>m </a:t>
            </a:r>
            <a:r>
              <a:rPr lang="zh-CN" altLang="en-US" sz="2800" dirty="0">
                <a:ea typeface="幼圆" panose="02010509060101010101" pitchFamily="49" charset="-122"/>
              </a:rPr>
              <a:t>点的屏幕分辨率为 </a:t>
            </a:r>
            <a:endParaRPr lang="zh-CN" altLang="en-US" sz="2800" dirty="0">
              <a:ea typeface="幼圆" panose="02010509060101010101" pitchFamily="49" charset="-122"/>
            </a:endParaRPr>
          </a:p>
          <a:p>
            <a:pPr>
              <a:lnSpc>
                <a:spcPct val="90000"/>
              </a:lnSpc>
              <a:spcBef>
                <a:spcPct val="0"/>
              </a:spcBef>
              <a:buNone/>
            </a:pPr>
            <a:r>
              <a:rPr lang="en-US" altLang="zh-CN" sz="2800">
                <a:ea typeface="幼圆" panose="02010509060101010101" pitchFamily="49" charset="-122"/>
              </a:rPr>
              <a:t>m × n 。</a:t>
            </a:r>
            <a:r>
              <a:rPr lang="zh-CN" altLang="en-US" sz="2800" dirty="0">
                <a:ea typeface="幼圆" panose="02010509060101010101" pitchFamily="49" charset="-122"/>
              </a:rPr>
              <a:t>分辨率越高，相邻象素点之间的距离越</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小，显示的字符或图像也就越清晰。分辨率受显</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示器生产工艺、扫描频率以及显示存储器容量的</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限制。</a:t>
            </a:r>
            <a:endParaRPr lang="zh-CN" altLang="en-US" sz="2800" dirty="0">
              <a:ea typeface="幼圆" panose="02010509060101010101" pitchFamily="49" charset="-122"/>
            </a:endParaRPr>
          </a:p>
          <a:p>
            <a:pPr>
              <a:lnSpc>
                <a:spcPct val="90000"/>
              </a:lnSpc>
              <a:spcBef>
                <a:spcPct val="0"/>
              </a:spcBef>
              <a:buNone/>
            </a:pPr>
            <a:endParaRPr lang="zh-CN" altLang="en-US" sz="2800" dirty="0">
              <a:ea typeface="幼圆" panose="02010509060101010101" pitchFamily="49" charset="-122"/>
            </a:endParaRPr>
          </a:p>
        </p:txBody>
      </p:sp>
      <p:pic>
        <p:nvPicPr>
          <p:cNvPr id="399364" name="图片 399363"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00386" name="标题 400385"/>
          <p:cNvSpPr>
            <a:spLocks noGrp="1"/>
          </p:cNvSpPr>
          <p:nvPr>
            <p:ph type="title"/>
          </p:nvPr>
        </p:nvSpPr>
        <p:spPr>
          <a:xfrm>
            <a:off x="1143000" y="0"/>
            <a:ext cx="7239000" cy="1143000"/>
          </a:xfrm>
        </p:spPr>
        <p:txBody>
          <a:bodyPr anchor="ctr"/>
          <a:p>
            <a:r>
              <a:rPr lang="zh-CN" altLang="en-US" dirty="0">
                <a:ea typeface="楷体_GB2312" pitchFamily="49" charset="-122"/>
              </a:rPr>
              <a:t>几个概念</a:t>
            </a:r>
            <a:endParaRPr lang="zh-CN" altLang="en-US" dirty="0">
              <a:ea typeface="楷体_GB2312" pitchFamily="49" charset="-122"/>
            </a:endParaRPr>
          </a:p>
        </p:txBody>
      </p:sp>
      <p:sp>
        <p:nvSpPr>
          <p:cNvPr id="400387" name="文本占位符 400386"/>
          <p:cNvSpPr>
            <a:spLocks noGrp="1"/>
          </p:cNvSpPr>
          <p:nvPr>
            <p:ph type="body" idx="1"/>
          </p:nvPr>
        </p:nvSpPr>
        <p:spPr>
          <a:xfrm>
            <a:off x="609600" y="1676400"/>
            <a:ext cx="7772400" cy="4114800"/>
          </a:xfrm>
        </p:spPr>
        <p:txBody>
          <a:bodyPr/>
          <a:p>
            <a:pPr>
              <a:spcBef>
                <a:spcPct val="0"/>
              </a:spcBef>
              <a:buNone/>
            </a:pPr>
            <a:endParaRPr lang="zh-CN" altLang="en-US" sz="1400" dirty="0">
              <a:ea typeface="幼圆" panose="02010509060101010101" pitchFamily="49" charset="-122"/>
            </a:endParaRPr>
          </a:p>
          <a:p>
            <a:pPr>
              <a:spcBef>
                <a:spcPct val="0"/>
              </a:spcBef>
            </a:pPr>
            <a:r>
              <a:rPr lang="zh-CN" altLang="en-US" sz="2800" dirty="0">
                <a:effectLst>
                  <a:outerShdw blurRad="38100" dist="38100" dir="2700000">
                    <a:srgbClr val="000000"/>
                  </a:outerShdw>
                </a:effectLst>
                <a:ea typeface="楷体_GB2312" pitchFamily="49" charset="-122"/>
              </a:rPr>
              <a:t>点距</a:t>
            </a:r>
            <a:endParaRPr lang="zh-CN" altLang="en-US" sz="2800" dirty="0">
              <a:effectLst>
                <a:outerShdw blurRad="38100" dist="38100" dir="2700000">
                  <a:srgbClr val="000000"/>
                </a:outerShdw>
              </a:effectLst>
              <a:ea typeface="楷体_GB2312" pitchFamily="49" charset="-122"/>
            </a:endParaRPr>
          </a:p>
          <a:p>
            <a:pPr>
              <a:spcBef>
                <a:spcPct val="0"/>
              </a:spcBef>
              <a:buNone/>
            </a:pPr>
            <a:r>
              <a:rPr lang="zh-CN" altLang="en-US" sz="2800" dirty="0">
                <a:ea typeface="幼圆" panose="02010509060101010101" pitchFamily="49" charset="-122"/>
              </a:rPr>
              <a:t>   相邻象素点之间的距离，与分辨率指标相关。</a:t>
            </a:r>
            <a:endParaRPr lang="zh-CN" altLang="en-US" sz="2800" dirty="0">
              <a:ea typeface="幼圆" panose="02010509060101010101" pitchFamily="49" charset="-122"/>
            </a:endParaRPr>
          </a:p>
          <a:p>
            <a:pPr>
              <a:spcBef>
                <a:spcPct val="0"/>
              </a:spcBef>
              <a:buNone/>
            </a:pPr>
            <a:endParaRPr lang="zh-CN" altLang="en-US" sz="2800" dirty="0">
              <a:ea typeface="幼圆" panose="02010509060101010101" pitchFamily="49" charset="-122"/>
            </a:endParaRPr>
          </a:p>
          <a:p>
            <a:pPr>
              <a:spcBef>
                <a:spcPct val="0"/>
              </a:spcBef>
            </a:pPr>
            <a:r>
              <a:rPr lang="zh-CN" altLang="en-US" sz="2800" dirty="0">
                <a:effectLst>
                  <a:outerShdw blurRad="38100" dist="38100" dir="2700000">
                    <a:srgbClr val="000000"/>
                  </a:outerShdw>
                </a:effectLst>
                <a:ea typeface="楷体_GB2312" pitchFamily="49" charset="-122"/>
              </a:rPr>
              <a:t>显示速度</a:t>
            </a:r>
            <a:endParaRPr lang="zh-CN" altLang="en-US" sz="2800" dirty="0">
              <a:effectLst>
                <a:outerShdw blurRad="38100" dist="38100" dir="2700000">
                  <a:srgbClr val="000000"/>
                </a:outerShdw>
              </a:effectLst>
              <a:ea typeface="楷体_GB2312" pitchFamily="49" charset="-122"/>
            </a:endParaRPr>
          </a:p>
          <a:p>
            <a:pPr>
              <a:spcBef>
                <a:spcPct val="0"/>
              </a:spcBef>
              <a:buNone/>
            </a:pPr>
            <a:r>
              <a:rPr lang="zh-CN" altLang="en-US" sz="2800" dirty="0">
                <a:ea typeface="幼圆" panose="02010509060101010101" pitchFamily="49" charset="-122"/>
              </a:rPr>
              <a:t>    指显示字符、图形特别是动态图像的速度，与</a:t>
            </a:r>
            <a:endParaRPr lang="zh-CN" altLang="en-US" sz="2800" dirty="0">
              <a:ea typeface="幼圆" panose="02010509060101010101" pitchFamily="49" charset="-122"/>
            </a:endParaRPr>
          </a:p>
          <a:p>
            <a:pPr>
              <a:spcBef>
                <a:spcPct val="0"/>
              </a:spcBef>
              <a:buNone/>
            </a:pPr>
            <a:r>
              <a:rPr lang="zh-CN" altLang="en-US" sz="2800" dirty="0">
                <a:ea typeface="幼圆" panose="02010509060101010101" pitchFamily="49" charset="-122"/>
              </a:rPr>
              <a:t>显示器的分辨率及扫描频率有关。可用最大带宽</a:t>
            </a:r>
            <a:endParaRPr lang="zh-CN" altLang="en-US" sz="2800" dirty="0">
              <a:ea typeface="幼圆" panose="02010509060101010101" pitchFamily="49" charset="-122"/>
            </a:endParaRPr>
          </a:p>
          <a:p>
            <a:pPr>
              <a:spcBef>
                <a:spcPct val="0"/>
              </a:spcBef>
              <a:buNone/>
            </a:pPr>
            <a:r>
              <a:rPr lang="zh-CN" altLang="en-US" sz="2800" dirty="0">
                <a:ea typeface="幼圆" panose="02010509060101010101" pitchFamily="49" charset="-122"/>
              </a:rPr>
              <a:t>（水平象素数 × 垂直象素数 × 最大帧频）来表</a:t>
            </a:r>
            <a:endParaRPr lang="zh-CN" altLang="en-US" sz="2800" dirty="0">
              <a:ea typeface="幼圆" panose="02010509060101010101" pitchFamily="49" charset="-122"/>
            </a:endParaRPr>
          </a:p>
          <a:p>
            <a:pPr>
              <a:spcBef>
                <a:spcPct val="0"/>
              </a:spcBef>
              <a:buNone/>
            </a:pPr>
            <a:r>
              <a:rPr lang="zh-CN" altLang="en-US" sz="2800" dirty="0">
                <a:ea typeface="幼圆" panose="02010509060101010101" pitchFamily="49" charset="-122"/>
              </a:rPr>
              <a:t>示。</a:t>
            </a:r>
            <a:endParaRPr lang="zh-CN" altLang="en-US" sz="2800" dirty="0">
              <a:ea typeface="幼圆" panose="02010509060101010101" pitchFamily="49" charset="-122"/>
            </a:endParaRPr>
          </a:p>
          <a:p>
            <a:endParaRPr lang="zh-CN" altLang="en-US" sz="2800" dirty="0"/>
          </a:p>
          <a:p>
            <a:endParaRPr lang="zh-CN" altLang="en-US" sz="2800" dirty="0"/>
          </a:p>
        </p:txBody>
      </p:sp>
      <p:pic>
        <p:nvPicPr>
          <p:cNvPr id="400388" name="图片 400387"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01410" name="标题 401409"/>
          <p:cNvSpPr>
            <a:spLocks noGrp="1"/>
          </p:cNvSpPr>
          <p:nvPr>
            <p:ph type="title"/>
          </p:nvPr>
        </p:nvSpPr>
        <p:spPr>
          <a:xfrm>
            <a:off x="1143000" y="0"/>
            <a:ext cx="7239000" cy="762000"/>
          </a:xfrm>
        </p:spPr>
        <p:txBody>
          <a:bodyPr anchor="ctr"/>
          <a:p>
            <a:r>
              <a:rPr lang="zh-CN" altLang="en-US" dirty="0">
                <a:ea typeface="楷体_GB2312" pitchFamily="49" charset="-122"/>
              </a:rPr>
              <a:t>几个概念</a:t>
            </a:r>
            <a:endParaRPr lang="zh-CN" altLang="en-US" dirty="0">
              <a:ea typeface="楷体_GB2312" pitchFamily="49" charset="-122"/>
            </a:endParaRPr>
          </a:p>
        </p:txBody>
      </p:sp>
      <p:sp>
        <p:nvSpPr>
          <p:cNvPr id="401411" name="文本占位符 401410"/>
          <p:cNvSpPr>
            <a:spLocks noGrp="1"/>
          </p:cNvSpPr>
          <p:nvPr>
            <p:ph type="body" idx="1"/>
          </p:nvPr>
        </p:nvSpPr>
        <p:spPr>
          <a:xfrm>
            <a:off x="685800" y="1143000"/>
            <a:ext cx="7772400" cy="5181600"/>
          </a:xfrm>
        </p:spPr>
        <p:txBody>
          <a:bodyPr/>
          <a:p>
            <a:pPr>
              <a:lnSpc>
                <a:spcPct val="90000"/>
              </a:lnSpc>
              <a:spcBef>
                <a:spcPct val="0"/>
              </a:spcBef>
            </a:pPr>
            <a:r>
              <a:rPr lang="zh-CN" altLang="en-US" sz="2800" dirty="0">
                <a:effectLst>
                  <a:outerShdw blurRad="38100" dist="38100" dir="2700000">
                    <a:srgbClr val="000000"/>
                  </a:outerShdw>
                </a:effectLst>
                <a:ea typeface="楷体_GB2312" pitchFamily="49" charset="-122"/>
              </a:rPr>
              <a:t>色彩与亮度等级</a:t>
            </a:r>
            <a:endParaRPr lang="zh-CN" altLang="en-US" sz="2800" dirty="0">
              <a:effectLst>
                <a:outerShdw blurRad="38100" dist="38100" dir="2700000">
                  <a:srgbClr val="000000"/>
                </a:outerShdw>
              </a:effectLst>
              <a:ea typeface="楷体_GB2312" pitchFamily="49" charset="-122"/>
            </a:endParaRPr>
          </a:p>
          <a:p>
            <a:pPr>
              <a:lnSpc>
                <a:spcPct val="90000"/>
              </a:lnSpc>
              <a:spcBef>
                <a:spcPct val="0"/>
              </a:spcBef>
              <a:buNone/>
            </a:pPr>
            <a:r>
              <a:rPr lang="zh-CN" altLang="en-US" sz="2800" dirty="0">
                <a:ea typeface="幼圆" panose="02010509060101010101" pitchFamily="49" charset="-122"/>
              </a:rPr>
              <a:t>    亮度等级又称灰度，主要指单色显示器的亮度</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变化。</a:t>
            </a:r>
            <a:r>
              <a:rPr lang="zh-CN" altLang="en-US" sz="2800" dirty="0">
                <a:solidFill>
                  <a:srgbClr val="00FF00"/>
                </a:solidFill>
                <a:ea typeface="幼圆" panose="02010509060101010101" pitchFamily="49" charset="-122"/>
              </a:rPr>
              <a:t>色彩包括显示器可选择颜色的数目以及一</a:t>
            </a:r>
            <a:endParaRPr lang="zh-CN" altLang="en-US" sz="2800" dirty="0">
              <a:solidFill>
                <a:srgbClr val="00FF00"/>
              </a:solidFill>
              <a:ea typeface="幼圆" panose="02010509060101010101" pitchFamily="49" charset="-122"/>
            </a:endParaRPr>
          </a:p>
          <a:p>
            <a:pPr>
              <a:lnSpc>
                <a:spcPct val="90000"/>
              </a:lnSpc>
              <a:spcBef>
                <a:spcPct val="0"/>
              </a:spcBef>
              <a:buNone/>
            </a:pPr>
            <a:r>
              <a:rPr lang="zh-CN" altLang="en-US" sz="2800" dirty="0">
                <a:solidFill>
                  <a:srgbClr val="00FF00"/>
                </a:solidFill>
                <a:ea typeface="幼圆" panose="02010509060101010101" pitchFamily="49" charset="-122"/>
              </a:rPr>
              <a:t>帧画面可同时显示的颜色数，</a:t>
            </a:r>
            <a:r>
              <a:rPr lang="zh-CN" altLang="en-US" sz="2800" dirty="0">
                <a:ea typeface="幼圆" panose="02010509060101010101" pitchFamily="49" charset="-122"/>
              </a:rPr>
              <a:t>与荧光屏的质量有</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关，并受显示存储器</a:t>
            </a:r>
            <a:r>
              <a:rPr lang="en-US" altLang="zh-CN" sz="2800">
                <a:ea typeface="幼圆" panose="02010509060101010101" pitchFamily="49" charset="-122"/>
              </a:rPr>
              <a:t>VRAM</a:t>
            </a:r>
            <a:r>
              <a:rPr lang="zh-CN" altLang="en-US" sz="2800" dirty="0">
                <a:ea typeface="幼圆" panose="02010509060101010101" pitchFamily="49" charset="-122"/>
              </a:rPr>
              <a:t>容量的影响。</a:t>
            </a:r>
            <a:endParaRPr lang="zh-CN" altLang="en-US" sz="2800" dirty="0">
              <a:ea typeface="幼圆" panose="02010509060101010101" pitchFamily="49" charset="-122"/>
            </a:endParaRPr>
          </a:p>
          <a:p>
            <a:pPr>
              <a:lnSpc>
                <a:spcPct val="90000"/>
              </a:lnSpc>
              <a:spcBef>
                <a:spcPct val="0"/>
              </a:spcBef>
              <a:buNone/>
            </a:pPr>
            <a:endParaRPr lang="zh-CN" altLang="en-US" sz="2800" dirty="0">
              <a:ea typeface="幼圆" panose="02010509060101010101" pitchFamily="49" charset="-122"/>
            </a:endParaRPr>
          </a:p>
          <a:p>
            <a:pPr>
              <a:lnSpc>
                <a:spcPct val="90000"/>
              </a:lnSpc>
              <a:spcBef>
                <a:spcPct val="0"/>
              </a:spcBef>
            </a:pPr>
            <a:r>
              <a:rPr lang="zh-CN" altLang="en-US" sz="2800" dirty="0">
                <a:effectLst>
                  <a:outerShdw blurRad="38100" dist="38100" dir="2700000">
                    <a:srgbClr val="000000"/>
                  </a:outerShdw>
                </a:effectLst>
                <a:ea typeface="楷体_GB2312" pitchFamily="49" charset="-122"/>
              </a:rPr>
              <a:t>图像刷新</a:t>
            </a:r>
            <a:endParaRPr lang="zh-CN" altLang="en-US" sz="2800" dirty="0">
              <a:effectLst>
                <a:outerShdw blurRad="38100" dist="38100" dir="2700000">
                  <a:srgbClr val="000000"/>
                </a:outerShdw>
              </a:effectLst>
              <a:ea typeface="楷体_GB2312" pitchFamily="49" charset="-122"/>
            </a:endParaRPr>
          </a:p>
          <a:p>
            <a:pPr>
              <a:lnSpc>
                <a:spcPct val="90000"/>
              </a:lnSpc>
              <a:spcBef>
                <a:spcPct val="0"/>
              </a:spcBef>
              <a:buNone/>
            </a:pPr>
            <a:r>
              <a:rPr lang="zh-CN" altLang="en-US" sz="2800" dirty="0">
                <a:ea typeface="幼圆" panose="02010509060101010101" pitchFamily="49" charset="-122"/>
              </a:rPr>
              <a:t>    由于</a:t>
            </a:r>
            <a:r>
              <a:rPr lang="en-US" altLang="zh-CN" sz="2800">
                <a:ea typeface="幼圆" panose="02010509060101010101" pitchFamily="49" charset="-122"/>
              </a:rPr>
              <a:t>CRT</a:t>
            </a:r>
            <a:r>
              <a:rPr lang="zh-CN" altLang="en-US" sz="2800" dirty="0">
                <a:ea typeface="幼圆" panose="02010509060101010101" pitchFamily="49" charset="-122"/>
              </a:rPr>
              <a:t>内侧的荧光粉在接受电子束的轰击</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时，只能维持短暂的发光，根据人眼视觉暂留的</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特性，需要不断进行刷新才能有稳定的视觉效</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果，因此刷新是指以每秒30帧以上的频率反复扫</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描不断地显示每一帧图像。图像的刷新频率等于</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帧扫描的频率（帧频），用每秒刷新的帧数表示。</a:t>
            </a:r>
            <a:endParaRPr lang="zh-CN" altLang="en-US" sz="2800" dirty="0">
              <a:ea typeface="幼圆" panose="02010509060101010101" pitchFamily="49" charset="-122"/>
            </a:endParaRPr>
          </a:p>
          <a:p>
            <a:pPr>
              <a:lnSpc>
                <a:spcPct val="90000"/>
              </a:lnSpc>
              <a:spcBef>
                <a:spcPct val="0"/>
              </a:spcBef>
              <a:buNone/>
            </a:pPr>
            <a:r>
              <a:rPr lang="zh-CN" altLang="en-US" sz="2800" dirty="0">
                <a:ea typeface="幼圆" panose="02010509060101010101" pitchFamily="49" charset="-122"/>
              </a:rPr>
              <a:t>目前刷新频率标准为每秒50~120帧。</a:t>
            </a:r>
            <a:endParaRPr lang="zh-CN" altLang="en-US" sz="2800" dirty="0">
              <a:ea typeface="幼圆" panose="02010509060101010101" pitchFamily="49" charset="-122"/>
            </a:endParaRPr>
          </a:p>
          <a:p>
            <a:pPr>
              <a:lnSpc>
                <a:spcPct val="90000"/>
              </a:lnSpc>
              <a:spcBef>
                <a:spcPct val="0"/>
              </a:spcBef>
              <a:buNone/>
            </a:pPr>
            <a:endParaRPr lang="zh-CN" altLang="en-US" sz="1800" dirty="0">
              <a:ea typeface="幼圆" panose="02010509060101010101" pitchFamily="49" charset="-122"/>
            </a:endParaRPr>
          </a:p>
          <a:p>
            <a:pPr>
              <a:lnSpc>
                <a:spcPct val="90000"/>
              </a:lnSpc>
            </a:pPr>
            <a:endParaRPr lang="zh-CN" altLang="en-US" sz="2800" dirty="0"/>
          </a:p>
        </p:txBody>
      </p:sp>
      <p:pic>
        <p:nvPicPr>
          <p:cNvPr id="401412" name="图片 401411"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02434" name="标题 402433"/>
          <p:cNvSpPr>
            <a:spLocks noGrp="1"/>
          </p:cNvSpPr>
          <p:nvPr>
            <p:ph type="title"/>
          </p:nvPr>
        </p:nvSpPr>
        <p:spPr/>
        <p:txBody>
          <a:bodyPr anchor="ctr"/>
          <a:p>
            <a:r>
              <a:rPr lang="zh-CN" altLang="en-US" dirty="0">
                <a:ea typeface="楷体_GB2312" pitchFamily="49" charset="-122"/>
              </a:rPr>
              <a:t>几个概念</a:t>
            </a:r>
            <a:endParaRPr lang="zh-CN" altLang="en-US" dirty="0">
              <a:ea typeface="楷体_GB2312" pitchFamily="49" charset="-122"/>
            </a:endParaRPr>
          </a:p>
        </p:txBody>
      </p:sp>
      <p:sp>
        <p:nvSpPr>
          <p:cNvPr id="402435" name="文本占位符 402434"/>
          <p:cNvSpPr>
            <a:spLocks noGrp="1"/>
          </p:cNvSpPr>
          <p:nvPr>
            <p:ph type="body" idx="1"/>
          </p:nvPr>
        </p:nvSpPr>
        <p:spPr/>
        <p:txBody>
          <a:bodyPr/>
          <a:p>
            <a:pPr>
              <a:spcBef>
                <a:spcPct val="0"/>
              </a:spcBef>
            </a:pPr>
            <a:r>
              <a:rPr lang="zh-CN" altLang="en-US" sz="2800" dirty="0">
                <a:effectLst>
                  <a:outerShdw blurRad="38100" dist="38100" dir="2700000">
                    <a:srgbClr val="000000"/>
                  </a:outerShdw>
                </a:effectLst>
                <a:ea typeface="楷体_GB2312" pitchFamily="49" charset="-122"/>
              </a:rPr>
              <a:t>帧缓冲存储器（显示存储器）</a:t>
            </a:r>
            <a:endParaRPr lang="zh-CN" altLang="en-US" sz="2800" dirty="0">
              <a:effectLst>
                <a:outerShdw blurRad="38100" dist="38100" dir="2700000">
                  <a:srgbClr val="000000"/>
                </a:outerShdw>
              </a:effectLst>
              <a:ea typeface="楷体_GB2312" pitchFamily="49" charset="-122"/>
            </a:endParaRPr>
          </a:p>
          <a:p>
            <a:pPr>
              <a:spcBef>
                <a:spcPct val="0"/>
              </a:spcBef>
              <a:buNone/>
            </a:pPr>
            <a:r>
              <a:rPr lang="zh-CN" altLang="en-US" sz="2800" dirty="0">
                <a:ea typeface="幼圆" panose="02010509060101010101" pitchFamily="49" charset="-122"/>
              </a:rPr>
              <a:t>    存储用于刷新的图像信息的存储器。帧缓冲存</a:t>
            </a:r>
            <a:endParaRPr lang="zh-CN" altLang="en-US" sz="2800" dirty="0">
              <a:ea typeface="幼圆" panose="02010509060101010101" pitchFamily="49" charset="-122"/>
            </a:endParaRPr>
          </a:p>
          <a:p>
            <a:pPr>
              <a:spcBef>
                <a:spcPct val="0"/>
              </a:spcBef>
              <a:buNone/>
            </a:pPr>
            <a:r>
              <a:rPr lang="zh-CN" altLang="en-US" sz="2800" dirty="0">
                <a:ea typeface="幼圆" panose="02010509060101010101" pitchFamily="49" charset="-122"/>
              </a:rPr>
              <a:t>储器的大小通常用</a:t>
            </a:r>
            <a:r>
              <a:rPr lang="en-US" altLang="zh-CN" sz="2800">
                <a:ea typeface="幼圆" panose="02010509060101010101" pitchFamily="49" charset="-122"/>
              </a:rPr>
              <a:t>X</a:t>
            </a:r>
            <a:r>
              <a:rPr lang="zh-CN" altLang="en-US" sz="2800" dirty="0">
                <a:ea typeface="幼圆" panose="02010509060101010101" pitchFamily="49" charset="-122"/>
              </a:rPr>
              <a:t>方向（行）和</a:t>
            </a:r>
            <a:r>
              <a:rPr lang="en-US" altLang="zh-CN" sz="2800">
                <a:ea typeface="幼圆" panose="02010509060101010101" pitchFamily="49" charset="-122"/>
              </a:rPr>
              <a:t>Y</a:t>
            </a:r>
            <a:r>
              <a:rPr lang="zh-CN" altLang="en-US" sz="2800" dirty="0">
                <a:ea typeface="幼圆" panose="02010509060101010101" pitchFamily="49" charset="-122"/>
              </a:rPr>
              <a:t>方向（列）</a:t>
            </a:r>
            <a:endParaRPr lang="zh-CN" altLang="en-US" sz="2800" dirty="0">
              <a:ea typeface="幼圆" panose="02010509060101010101" pitchFamily="49" charset="-122"/>
            </a:endParaRPr>
          </a:p>
          <a:p>
            <a:pPr>
              <a:spcBef>
                <a:spcPct val="0"/>
              </a:spcBef>
              <a:buNone/>
            </a:pPr>
            <a:r>
              <a:rPr lang="zh-CN" altLang="en-US" sz="2800" dirty="0">
                <a:ea typeface="幼圆" panose="02010509060101010101" pitchFamily="49" charset="-122"/>
              </a:rPr>
              <a:t>可寻址的地址数的乘积来表示，称为帧缓冲存储</a:t>
            </a:r>
            <a:endParaRPr lang="zh-CN" altLang="en-US" sz="2800" dirty="0">
              <a:ea typeface="幼圆" panose="02010509060101010101" pitchFamily="49" charset="-122"/>
            </a:endParaRPr>
          </a:p>
          <a:p>
            <a:pPr>
              <a:spcBef>
                <a:spcPct val="0"/>
              </a:spcBef>
              <a:buNone/>
            </a:pPr>
            <a:r>
              <a:rPr lang="zh-CN" altLang="en-US" sz="2800" dirty="0">
                <a:ea typeface="幼圆" panose="02010509060101010101" pitchFamily="49" charset="-122"/>
              </a:rPr>
              <a:t>器的分辨率。</a:t>
            </a:r>
            <a:endParaRPr lang="zh-CN" altLang="en-US" sz="2800" dirty="0">
              <a:ea typeface="幼圆" panose="02010509060101010101" pitchFamily="49" charset="-122"/>
            </a:endParaRPr>
          </a:p>
          <a:p>
            <a:endParaRPr lang="zh-CN" altLang="en-US" sz="2800" dirty="0"/>
          </a:p>
        </p:txBody>
      </p:sp>
      <p:pic>
        <p:nvPicPr>
          <p:cNvPr id="402436" name="图片 402435"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51555" name="文本占位符 151554"/>
          <p:cNvSpPr>
            <a:spLocks noGrp="1"/>
          </p:cNvSpPr>
          <p:nvPr>
            <p:ph type="body" idx="1"/>
          </p:nvPr>
        </p:nvSpPr>
        <p:spPr>
          <a:xfrm>
            <a:off x="685800" y="1295400"/>
            <a:ext cx="7772400" cy="5334000"/>
          </a:xfrm>
        </p:spPr>
        <p:txBody>
          <a:bodyPr/>
          <a:p>
            <a:pPr lvl="1">
              <a:buNone/>
            </a:pPr>
            <a:r>
              <a:rPr lang="zh-CN" altLang="en-US" b="1" dirty="0"/>
              <a:t>   帧缓冲存储器</a:t>
            </a:r>
            <a:r>
              <a:rPr lang="zh-CN" altLang="en-US" b="1" dirty="0">
                <a:solidFill>
                  <a:srgbClr val="FFFF00"/>
                </a:solidFill>
              </a:rPr>
              <a:t>（</a:t>
            </a:r>
            <a:r>
              <a:rPr lang="en-US" altLang="zh-CN" b="1">
                <a:solidFill>
                  <a:srgbClr val="FFFF00"/>
                </a:solidFill>
              </a:rPr>
              <a:t>Frame Buffer)，</a:t>
            </a:r>
            <a:r>
              <a:rPr lang="zh-CN" altLang="en-US" b="1" dirty="0"/>
              <a:t>视频控制器</a:t>
            </a:r>
            <a:r>
              <a:rPr lang="zh-CN" altLang="en-US" b="1" dirty="0">
                <a:solidFill>
                  <a:srgbClr val="FFFF00"/>
                </a:solidFill>
              </a:rPr>
              <a:t>（</a:t>
            </a:r>
            <a:r>
              <a:rPr lang="en-US" altLang="zh-CN" b="1">
                <a:solidFill>
                  <a:srgbClr val="FFFF00"/>
                </a:solidFill>
              </a:rPr>
              <a:t>Video Controller)，</a:t>
            </a:r>
            <a:r>
              <a:rPr lang="zh-CN" altLang="en-US" b="1" dirty="0"/>
              <a:t>显示处理器</a:t>
            </a:r>
            <a:r>
              <a:rPr lang="zh-CN" altLang="en-US" b="1" dirty="0">
                <a:solidFill>
                  <a:srgbClr val="FFFF00"/>
                </a:solidFill>
              </a:rPr>
              <a:t>（</a:t>
            </a:r>
            <a:r>
              <a:rPr lang="en-US" altLang="zh-CN" b="1">
                <a:solidFill>
                  <a:srgbClr val="FFFF00"/>
                </a:solidFill>
              </a:rPr>
              <a:t>Display Processor），</a:t>
            </a:r>
            <a:r>
              <a:rPr lang="en-US" altLang="zh-CN" b="1"/>
              <a:t>CRT</a:t>
            </a:r>
            <a:endParaRPr lang="en-US" altLang="zh-CN" b="1"/>
          </a:p>
          <a:p>
            <a:pPr lvl="1"/>
            <a:r>
              <a:rPr lang="zh-CN" altLang="en-US" b="1" dirty="0">
                <a:solidFill>
                  <a:srgbClr val="FFFF00"/>
                </a:solidFill>
              </a:rPr>
              <a:t>帧缓冲存储器</a:t>
            </a:r>
            <a:endParaRPr lang="zh-CN" altLang="en-US" b="1" dirty="0">
              <a:solidFill>
                <a:srgbClr val="FFFF00"/>
              </a:solidFill>
            </a:endParaRPr>
          </a:p>
          <a:p>
            <a:pPr lvl="2"/>
            <a:r>
              <a:rPr lang="zh-CN" altLang="en-US" sz="2800" b="1" dirty="0"/>
              <a:t>作用：存储屏幕上像素的颜色值</a:t>
            </a:r>
            <a:endParaRPr lang="zh-CN" altLang="en-US" sz="2800" b="1" dirty="0"/>
          </a:p>
          <a:p>
            <a:pPr lvl="2"/>
            <a:r>
              <a:rPr lang="zh-CN" altLang="en-US" sz="2800" b="1" dirty="0"/>
              <a:t>简称帧缓冲器，俗称</a:t>
            </a:r>
            <a:r>
              <a:rPr lang="zh-CN" altLang="en-US" sz="2800" b="1" dirty="0">
                <a:solidFill>
                  <a:srgbClr val="FFFF00"/>
                </a:solidFill>
              </a:rPr>
              <a:t>显存</a:t>
            </a:r>
            <a:endParaRPr lang="zh-CN" altLang="en-US" sz="2800" b="1" dirty="0">
              <a:solidFill>
                <a:srgbClr val="FFFF00"/>
              </a:solidFill>
            </a:endParaRPr>
          </a:p>
          <a:p>
            <a:pPr lvl="2">
              <a:buNone/>
            </a:pPr>
            <a:endParaRPr lang="zh-CN" altLang="en-US" sz="2800" b="1" dirty="0">
              <a:solidFill>
                <a:srgbClr val="FFFF00"/>
              </a:solidFill>
            </a:endParaRPr>
          </a:p>
        </p:txBody>
      </p:sp>
      <p:pic>
        <p:nvPicPr>
          <p:cNvPr id="151556" name="图片 151555" descr="1p23"/>
          <p:cNvPicPr>
            <a:picLocks noChangeAspect="1"/>
          </p:cNvPicPr>
          <p:nvPr/>
        </p:nvPicPr>
        <p:blipFill>
          <a:blip r:embed="rId1"/>
          <a:stretch>
            <a:fillRect/>
          </a:stretch>
        </p:blipFill>
        <p:spPr>
          <a:xfrm>
            <a:off x="1676400" y="4191000"/>
            <a:ext cx="5934075" cy="2419350"/>
          </a:xfrm>
          <a:prstGeom prst="rect">
            <a:avLst/>
          </a:prstGeom>
          <a:noFill/>
          <a:ln w="9525">
            <a:noFill/>
          </a:ln>
        </p:spPr>
      </p:pic>
      <p:pic>
        <p:nvPicPr>
          <p:cNvPr id="151558" name="图片 151557" descr="ht"/>
          <p:cNvPicPr>
            <a:picLocks noChangeAspect="1"/>
          </p:cNvPicPr>
          <p:nvPr/>
        </p:nvPicPr>
        <p:blipFill>
          <a:blip r:embed="rId2"/>
          <a:stretch>
            <a:fillRect/>
          </a:stretch>
        </p:blipFill>
        <p:spPr>
          <a:xfrm>
            <a:off x="0" y="0"/>
            <a:ext cx="1133475" cy="1143000"/>
          </a:xfrm>
          <a:prstGeom prst="rect">
            <a:avLst/>
          </a:prstGeom>
          <a:noFill/>
          <a:ln w="9525">
            <a:noFill/>
          </a:ln>
        </p:spPr>
      </p:pic>
      <p:sp>
        <p:nvSpPr>
          <p:cNvPr id="151561" name="矩形 151560"/>
          <p:cNvSpPr/>
          <p:nvPr/>
        </p:nvSpPr>
        <p:spPr>
          <a:xfrm>
            <a:off x="762000" y="914400"/>
            <a:ext cx="7772400" cy="762000"/>
          </a:xfrm>
          <a:prstGeom prst="rect">
            <a:avLst/>
          </a:prstGeom>
          <a:noFill/>
          <a:ln w="9525">
            <a:noFill/>
          </a:ln>
        </p:spPr>
        <p:txBody>
          <a:bodyPr anchor="ctr"/>
          <a:p>
            <a:pPr>
              <a:lnSpc>
                <a:spcPct val="100000"/>
              </a:lnSpc>
              <a:spcBef>
                <a:spcPct val="0"/>
              </a:spcBef>
            </a:pPr>
            <a:endParaRPr lang="zh-CN" altLang="en-US" sz="4400" baseline="0" dirty="0">
              <a:solidFill>
                <a:srgbClr val="FFCC00"/>
              </a:solidFill>
              <a:effectLst>
                <a:outerShdw blurRad="38100" dist="38100" dir="2700000">
                  <a:srgbClr val="000000"/>
                </a:outerShdw>
              </a:effectLst>
              <a:latin typeface="Times New Roman" panose="02020603050405020304" pitchFamily="18" charset="0"/>
              <a:ea typeface="楷体_GB2312" pitchFamily="49" charset="-122"/>
            </a:endParaRPr>
          </a:p>
        </p:txBody>
      </p:sp>
      <p:sp>
        <p:nvSpPr>
          <p:cNvPr id="151562" name="标题 151561"/>
          <p:cNvSpPr>
            <a:spLocks noGrp="1"/>
          </p:cNvSpPr>
          <p:nvPr>
            <p:ph type="title"/>
          </p:nvPr>
        </p:nvSpPr>
        <p:spPr/>
        <p:txBody>
          <a:bodyPr anchor="ctr"/>
          <a:p>
            <a:r>
              <a:rPr lang="zh-CN" altLang="en-US" dirty="0"/>
              <a:t>逻辑部件</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5538" name="标题 65537"/>
          <p:cNvSpPr>
            <a:spLocks noGrp="1"/>
          </p:cNvSpPr>
          <p:nvPr>
            <p:ph type="title"/>
          </p:nvPr>
        </p:nvSpPr>
        <p:spPr/>
        <p:txBody>
          <a:bodyPr anchor="ctr"/>
          <a:p>
            <a:r>
              <a:rPr lang="zh-CN" altLang="en-US" dirty="0"/>
              <a:t>2.1   图形显示器</a:t>
            </a:r>
            <a:endParaRPr lang="zh-CN" altLang="en-US" dirty="0"/>
          </a:p>
        </p:txBody>
      </p:sp>
      <p:sp>
        <p:nvSpPr>
          <p:cNvPr id="65539" name="文本占位符 65538"/>
          <p:cNvSpPr>
            <a:spLocks noGrp="1"/>
          </p:cNvSpPr>
          <p:nvPr>
            <p:ph type="body" idx="1"/>
          </p:nvPr>
        </p:nvSpPr>
        <p:spPr>
          <a:xfrm>
            <a:off x="2743200" y="1463675"/>
            <a:ext cx="4495800" cy="4402138"/>
          </a:xfrm>
        </p:spPr>
        <p:txBody>
          <a:bodyPr/>
          <a:p>
            <a:pPr algn="just"/>
            <a:r>
              <a:rPr lang="zh-CN" altLang="en-US" dirty="0"/>
              <a:t>阴极射线管</a:t>
            </a:r>
            <a:endParaRPr lang="zh-CN" altLang="en-US" dirty="0"/>
          </a:p>
          <a:p>
            <a:pPr algn="just"/>
            <a:r>
              <a:rPr lang="zh-CN" altLang="en-US" dirty="0"/>
              <a:t>彩色阴极射线管</a:t>
            </a:r>
            <a:endParaRPr lang="zh-CN" altLang="en-US" dirty="0"/>
          </a:p>
          <a:p>
            <a:pPr lvl="2" algn="just">
              <a:buNone/>
            </a:pPr>
            <a:r>
              <a:rPr lang="zh-CN" altLang="en-US" sz="2800" dirty="0"/>
              <a:t>射线穿透法</a:t>
            </a:r>
            <a:endParaRPr lang="zh-CN" altLang="en-US" sz="2800" dirty="0"/>
          </a:p>
          <a:p>
            <a:pPr lvl="2" algn="just">
              <a:buNone/>
            </a:pPr>
            <a:r>
              <a:rPr lang="zh-CN" altLang="en-US" sz="2800" dirty="0"/>
              <a:t>影孔板法</a:t>
            </a:r>
            <a:endParaRPr lang="zh-CN" altLang="en-US" sz="2800" dirty="0"/>
          </a:p>
          <a:p>
            <a:pPr algn="just"/>
            <a:r>
              <a:rPr lang="zh-CN" altLang="en-US" dirty="0"/>
              <a:t>随机扫描显示系统</a:t>
            </a:r>
            <a:endParaRPr lang="zh-CN" altLang="en-US" dirty="0"/>
          </a:p>
          <a:p>
            <a:pPr algn="just"/>
            <a:r>
              <a:rPr lang="zh-CN" altLang="en-US" dirty="0"/>
              <a:t>光栅扫描系统</a:t>
            </a:r>
            <a:endParaRPr lang="zh-CN" altLang="en-US" dirty="0"/>
          </a:p>
          <a:p>
            <a:pPr algn="just"/>
            <a:r>
              <a:rPr lang="zh-CN" altLang="zh-CN" dirty="0"/>
              <a:t>液晶显示系统</a:t>
            </a:r>
            <a:endParaRPr lang="zh-CN" altLang="zh-CN" dirty="0"/>
          </a:p>
          <a:p>
            <a:pPr algn="just"/>
            <a:r>
              <a:rPr lang="zh-CN" altLang="zh-CN" dirty="0"/>
              <a:t>图形工作站</a:t>
            </a:r>
            <a:endParaRPr lang="zh-CN" altLang="zh-CN" dirty="0"/>
          </a:p>
          <a:p>
            <a:pPr algn="just"/>
            <a:endParaRPr lang="zh-CN" altLang="zh-CN" dirty="0"/>
          </a:p>
        </p:txBody>
      </p:sp>
      <p:pic>
        <p:nvPicPr>
          <p:cNvPr id="65540" name="图片 65539"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89122" name="标题 389121"/>
          <p:cNvSpPr>
            <a:spLocks noGrp="1"/>
          </p:cNvSpPr>
          <p:nvPr>
            <p:ph type="title"/>
          </p:nvPr>
        </p:nvSpPr>
        <p:spPr/>
        <p:txBody>
          <a:bodyPr anchor="ctr"/>
          <a:p>
            <a:endParaRPr lang="zh-CN" altLang="en-US" dirty="0"/>
          </a:p>
        </p:txBody>
      </p:sp>
      <p:sp>
        <p:nvSpPr>
          <p:cNvPr id="389124" name="文本占位符 389123"/>
          <p:cNvSpPr txBox="1"/>
          <p:nvPr>
            <p:ph type="body" idx="1"/>
          </p:nvPr>
        </p:nvSpPr>
        <p:spPr/>
        <p:txBody>
          <a:bodyPr vert="horz" wrap="square" lIns="91440" tIns="45720" rIns="91440" bIns="45720" anchor="t"/>
          <a:p>
            <a:pPr>
              <a:buClr>
                <a:schemeClr val="accent2"/>
              </a:buClr>
              <a:buSzPct val="80000"/>
              <a:buFont typeface="Wingdings" panose="05000000000000000000" pitchFamily="2" charset="2"/>
              <a:buChar char="l"/>
            </a:pPr>
            <a:r>
              <a:rPr lang="zh-CN" altLang="en-US" sz="2800" dirty="0"/>
              <a:t>帧缓存中单元数目与显示器上像素的数目相同，单元与像素一一对应，各单元的数值决定了其对应像素的颜色。</a:t>
            </a:r>
            <a:endParaRPr lang="zh-CN" altLang="en-US" sz="2800" dirty="0"/>
          </a:p>
          <a:p>
            <a:pPr>
              <a:buClr>
                <a:schemeClr val="accent2"/>
              </a:buClr>
              <a:buSzPct val="80000"/>
              <a:buFont typeface="Wingdings" panose="05000000000000000000" pitchFamily="2" charset="2"/>
              <a:buChar char="l"/>
            </a:pPr>
            <a:r>
              <a:rPr lang="zh-CN" altLang="en-US" sz="2800" dirty="0"/>
              <a:t>显示颜色的种类与帧缓存中每个单元的位数有关（图示帧缓冲器的每个单元只有一位）。</a:t>
            </a:r>
            <a:r>
              <a:rPr lang="zh-CN" altLang="en-US" sz="1800" dirty="0">
                <a:solidFill>
                  <a:schemeClr val="tx1"/>
                </a:solidFill>
              </a:rPr>
              <a:t> </a:t>
            </a:r>
            <a:endParaRPr lang="zh-CN" altLang="en-US" sz="1800" dirty="0">
              <a:solidFill>
                <a:schemeClr val="tx1"/>
              </a:solidFill>
            </a:endParaRPr>
          </a:p>
          <a:p>
            <a:pPr>
              <a:spcBef>
                <a:spcPct val="0"/>
              </a:spcBef>
              <a:buNone/>
            </a:pPr>
            <a:endParaRPr lang="zh-CN" altLang="en-US" sz="2400" dirty="0">
              <a:solidFill>
                <a:schemeClr val="tx1"/>
              </a:solidFill>
            </a:endParaRPr>
          </a:p>
        </p:txBody>
      </p:sp>
      <p:pic>
        <p:nvPicPr>
          <p:cNvPr id="389125" name="图片 389124" descr="ht"/>
          <p:cNvPicPr>
            <a:picLocks noChangeAspect="1"/>
          </p:cNvPicPr>
          <p:nvPr/>
        </p:nvPicPr>
        <p:blipFill>
          <a:blip r:embed="rId1"/>
          <a:stretch>
            <a:fillRect/>
          </a:stretch>
        </p:blipFill>
        <p:spPr>
          <a:xfrm>
            <a:off x="0" y="0"/>
            <a:ext cx="1133475" cy="1143000"/>
          </a:xfrm>
          <a:prstGeom prst="rect">
            <a:avLst/>
          </a:prstGeom>
          <a:noFill/>
          <a:ln w="9525">
            <a:noFill/>
          </a:ln>
        </p:spPr>
      </p:pic>
      <p:pic>
        <p:nvPicPr>
          <p:cNvPr id="389126" name="图片 389125" descr="1p23"/>
          <p:cNvPicPr>
            <a:picLocks noChangeAspect="1"/>
          </p:cNvPicPr>
          <p:nvPr/>
        </p:nvPicPr>
        <p:blipFill>
          <a:blip r:embed="rId2"/>
          <a:stretch>
            <a:fillRect/>
          </a:stretch>
        </p:blipFill>
        <p:spPr>
          <a:xfrm>
            <a:off x="1676400" y="4191000"/>
            <a:ext cx="5934075" cy="2419350"/>
          </a:xfrm>
          <a:prstGeom prst="rect">
            <a:avLst/>
          </a:prstGeom>
          <a:noFill/>
          <a:ln w="9525">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44066" name="标题 344065"/>
          <p:cNvSpPr>
            <a:spLocks noGrp="1"/>
          </p:cNvSpPr>
          <p:nvPr>
            <p:ph type="title" idx="4294967295"/>
          </p:nvPr>
        </p:nvSpPr>
        <p:spPr>
          <a:xfrm>
            <a:off x="1143000" y="0"/>
            <a:ext cx="7239000" cy="1143000"/>
          </a:xfrm>
          <a:effectLst>
            <a:outerShdw dist="35921" dir="2699999" algn="ctr" rotWithShape="0">
              <a:schemeClr val="tx1"/>
            </a:outerShdw>
          </a:effectLst>
        </p:spPr>
        <p:txBody>
          <a:bodyPr anchor="ctr"/>
          <a:p>
            <a:r>
              <a:rPr lang="zh-CN" altLang="en-US" dirty="0"/>
              <a:t>黑白光栅扫描显示器</a:t>
            </a:r>
            <a:endParaRPr lang="zh-CN" altLang="en-US" dirty="0"/>
          </a:p>
        </p:txBody>
      </p:sp>
      <p:sp>
        <p:nvSpPr>
          <p:cNvPr id="344068" name="文本占位符 344067"/>
          <p:cNvSpPr>
            <a:spLocks noGrp="1"/>
          </p:cNvSpPr>
          <p:nvPr>
            <p:ph type="body" idx="4294967295"/>
          </p:nvPr>
        </p:nvSpPr>
        <p:spPr>
          <a:xfrm>
            <a:off x="1143000" y="2819400"/>
            <a:ext cx="7086600" cy="3810000"/>
          </a:xfrm>
        </p:spPr>
        <p:txBody>
          <a:bodyPr/>
          <a:p>
            <a:r>
              <a:rPr lang="zh-CN" altLang="en-US" dirty="0">
                <a:latin typeface="黑体" panose="02010609060101010101" pitchFamily="2" charset="-122"/>
              </a:rPr>
              <a:t> </a:t>
            </a:r>
            <a:r>
              <a:rPr lang="zh-CN" altLang="en-US" sz="2800" dirty="0">
                <a:latin typeface="隶书" panose="02010509060101010101" charset="-122"/>
              </a:rPr>
              <a:t>帧缓存是一块连续的计算机存储器。对于黑白单灰度显示器每一象素需要一位存储器，对一个1024×1024象素组成的黑白单灰度显示器所需要的最小缓存为2</a:t>
            </a:r>
            <a:r>
              <a:rPr lang="zh-CN" altLang="en-US" sz="2800" baseline="30000" dirty="0">
                <a:latin typeface="隶书" panose="02010509060101010101" charset="-122"/>
              </a:rPr>
              <a:t>20</a:t>
            </a:r>
            <a:r>
              <a:rPr lang="zh-CN" altLang="en-US" sz="2800" dirty="0">
                <a:latin typeface="隶书" panose="02010509060101010101" charset="-122"/>
              </a:rPr>
              <a:t>，并在一个位面上。一个位面的缓存只能存储黑白图形，帧缓存是数字设备，光栅显示器是模拟设备，因而还需要数模转换器(</a:t>
            </a:r>
            <a:r>
              <a:rPr lang="en-US" altLang="zh-CN" sz="2800">
                <a:latin typeface="隶书" panose="02010509060101010101" charset="-122"/>
              </a:rPr>
              <a:t>DAC)。</a:t>
            </a:r>
            <a:endParaRPr lang="en-US" altLang="zh-CN" sz="2800">
              <a:latin typeface="隶书" panose="02010509060101010101" charset="-122"/>
            </a:endParaRPr>
          </a:p>
        </p:txBody>
      </p:sp>
      <p:pic>
        <p:nvPicPr>
          <p:cNvPr id="344069" name="图片 344068" descr="fig1-8a"/>
          <p:cNvPicPr>
            <a:picLocks noChangeAspect="1"/>
          </p:cNvPicPr>
          <p:nvPr/>
        </p:nvPicPr>
        <p:blipFill>
          <a:blip r:embed="rId1"/>
          <a:stretch>
            <a:fillRect/>
          </a:stretch>
        </p:blipFill>
        <p:spPr>
          <a:xfrm>
            <a:off x="1828800" y="1143000"/>
            <a:ext cx="5897563" cy="1485900"/>
          </a:xfrm>
          <a:prstGeom prst="rect">
            <a:avLst/>
          </a:prstGeom>
          <a:noFill/>
          <a:ln w="9525">
            <a:noFill/>
          </a:ln>
        </p:spPr>
      </p:pic>
      <p:pic>
        <p:nvPicPr>
          <p:cNvPr id="344070" name="图片 344069"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nodeType="clickEffect">
                                  <p:stCondLst>
                                    <p:cond delay="0"/>
                                  </p:stCondLst>
                                  <p:childTnLst>
                                    <p:set>
                                      <p:cBhvr>
                                        <p:cTn id="6" dur="1" fill="hold">
                                          <p:stCondLst>
                                            <p:cond delay="0"/>
                                          </p:stCondLst>
                                        </p:cTn>
                                        <p:tgtEl>
                                          <p:spTgt spid="344069"/>
                                        </p:tgtEl>
                                        <p:attrNameLst>
                                          <p:attrName>style.visibility</p:attrName>
                                        </p:attrNameLst>
                                      </p:cBhvr>
                                      <p:to>
                                        <p:strVal val="visible"/>
                                      </p:to>
                                    </p:set>
                                    <p:anim calcmode="lin" valueType="num">
                                      <p:cBhvr additive="base">
                                        <p:cTn id="7" dur="500" fill="hold"/>
                                        <p:tgtEl>
                                          <p:spTgt spid="344069"/>
                                        </p:tgtEl>
                                        <p:attrNameLst>
                                          <p:attrName>ppt_x</p:attrName>
                                        </p:attrNameLst>
                                      </p:cBhvr>
                                      <p:tavLst>
                                        <p:tav tm="0">
                                          <p:val>
                                            <p:strVal val="1+#ppt_w/2"/>
                                          </p:val>
                                        </p:tav>
                                        <p:tav tm="100000">
                                          <p:val>
                                            <p:strVal val="#ppt_x"/>
                                          </p:val>
                                        </p:tav>
                                      </p:tavLst>
                                    </p:anim>
                                    <p:anim calcmode="lin" valueType="num">
                                      <p:cBhvr additive="base">
                                        <p:cTn id="8" dur="500" fill="hold"/>
                                        <p:tgtEl>
                                          <p:spTgt spid="34406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344068">
                                            <p:txEl>
                                              <p:charRg st="0" end="139"/>
                                            </p:txEl>
                                          </p:spTgt>
                                        </p:tgtEl>
                                        <p:attrNameLst>
                                          <p:attrName>style.visibility</p:attrName>
                                        </p:attrNameLst>
                                      </p:cBhvr>
                                      <p:to>
                                        <p:strVal val="visible"/>
                                      </p:to>
                                    </p:set>
                                    <p:animEffect transition="in" filter="blinds(horizontal)">
                                      <p:cBhvr>
                                        <p:cTn id="13" dur="500"/>
                                        <p:tgtEl>
                                          <p:spTgt spid="344068">
                                            <p:txEl>
                                              <p:charRg st="0"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4068"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45090" name="标题 345089"/>
          <p:cNvSpPr>
            <a:spLocks noGrp="1"/>
          </p:cNvSpPr>
          <p:nvPr>
            <p:ph type="title" idx="4294967295"/>
          </p:nvPr>
        </p:nvSpPr>
        <p:spPr>
          <a:xfrm>
            <a:off x="533400" y="0"/>
            <a:ext cx="7772400" cy="1143000"/>
          </a:xfrm>
          <a:effectLst>
            <a:outerShdw dist="35921" dir="2699999" algn="ctr" rotWithShape="0">
              <a:schemeClr val="tx1"/>
            </a:outerShdw>
          </a:effectLst>
        </p:spPr>
        <p:txBody>
          <a:bodyPr anchor="ctr"/>
          <a:p>
            <a:r>
              <a:rPr lang="zh-CN" altLang="en-US" dirty="0"/>
              <a:t>黑白光栅扫描显示器</a:t>
            </a:r>
            <a:endParaRPr lang="zh-CN" altLang="en-US" dirty="0"/>
          </a:p>
        </p:txBody>
      </p:sp>
      <p:sp>
        <p:nvSpPr>
          <p:cNvPr id="345092" name="文本占位符 345091"/>
          <p:cNvSpPr>
            <a:spLocks noGrp="1"/>
          </p:cNvSpPr>
          <p:nvPr>
            <p:ph type="body" idx="4294967295"/>
          </p:nvPr>
        </p:nvSpPr>
        <p:spPr>
          <a:xfrm>
            <a:off x="685800" y="1219200"/>
            <a:ext cx="8153400" cy="3124200"/>
          </a:xfrm>
        </p:spPr>
        <p:txBody>
          <a:bodyPr/>
          <a:p>
            <a:r>
              <a:rPr lang="zh-CN" altLang="en-US" sz="2800" dirty="0">
                <a:solidFill>
                  <a:srgbClr val="00FF00"/>
                </a:solidFill>
                <a:latin typeface="黑体" panose="02010609060101010101" pitchFamily="2" charset="-122"/>
              </a:rPr>
              <a:t>在光栅图形显示器中需要足够的位面和帧缓存结合起来才能反映图形的颜色和灰度等级。</a:t>
            </a:r>
            <a:r>
              <a:rPr lang="zh-CN" altLang="en-US" sz="2800" dirty="0">
                <a:latin typeface="黑体" panose="02010609060101010101" pitchFamily="2" charset="-122"/>
              </a:rPr>
              <a:t>如下图是一个具有</a:t>
            </a:r>
            <a:r>
              <a:rPr lang="en-US" altLang="zh-CN" sz="2800">
                <a:latin typeface="黑体" panose="02010609060101010101" pitchFamily="2" charset="-122"/>
              </a:rPr>
              <a:t>N</a:t>
            </a:r>
            <a:r>
              <a:rPr lang="zh-CN" altLang="en-US" sz="2800" dirty="0">
                <a:latin typeface="黑体" panose="02010609060101010101" pitchFamily="2" charset="-122"/>
              </a:rPr>
              <a:t>位面灰度等级的帧缓存。显示器上每个象素的亮度是由</a:t>
            </a:r>
            <a:r>
              <a:rPr lang="en-US" altLang="zh-CN" sz="2800">
                <a:latin typeface="黑体" panose="02010609060101010101" pitchFamily="2" charset="-122"/>
              </a:rPr>
              <a:t>N</a:t>
            </a:r>
            <a:r>
              <a:rPr lang="zh-CN" altLang="en-US" sz="2800" dirty="0">
                <a:latin typeface="黑体" panose="02010609060101010101" pitchFamily="2" charset="-122"/>
              </a:rPr>
              <a:t>位面中对应的每个象素位置的内容控制的。该存储器的中的二进制的数被翻译成灰度等级，范围是0到2</a:t>
            </a:r>
            <a:r>
              <a:rPr lang="en-US" altLang="zh-CN" sz="2800" baseline="30000">
                <a:latin typeface="黑体" panose="02010609060101010101" pitchFamily="2" charset="-122"/>
              </a:rPr>
              <a:t>N</a:t>
            </a:r>
            <a:r>
              <a:rPr lang="en-US" altLang="zh-CN" sz="2800">
                <a:latin typeface="黑体" panose="02010609060101010101" pitchFamily="2" charset="-122"/>
              </a:rPr>
              <a:t>-1</a:t>
            </a:r>
            <a:r>
              <a:rPr lang="zh-CN" altLang="en-US" sz="2800" dirty="0">
                <a:latin typeface="黑体" panose="02010609060101010101" pitchFamily="2" charset="-122"/>
              </a:rPr>
              <a:t>之间。</a:t>
            </a:r>
            <a:endParaRPr lang="zh-CN" altLang="en-US" dirty="0"/>
          </a:p>
        </p:txBody>
      </p:sp>
      <p:pic>
        <p:nvPicPr>
          <p:cNvPr id="345093" name="图片 345092" descr="fig1-8c"/>
          <p:cNvPicPr>
            <a:picLocks noChangeAspect="1"/>
          </p:cNvPicPr>
          <p:nvPr/>
        </p:nvPicPr>
        <p:blipFill>
          <a:blip r:embed="rId1"/>
          <a:stretch>
            <a:fillRect/>
          </a:stretch>
        </p:blipFill>
        <p:spPr>
          <a:xfrm>
            <a:off x="1828800" y="4267200"/>
            <a:ext cx="6248400" cy="1795463"/>
          </a:xfrm>
          <a:prstGeom prst="rect">
            <a:avLst/>
          </a:prstGeom>
          <a:solidFill>
            <a:schemeClr val="bg1"/>
          </a:solidFill>
          <a:ln w="9525">
            <a:noFill/>
          </a:ln>
        </p:spPr>
      </p:pic>
      <p:pic>
        <p:nvPicPr>
          <p:cNvPr id="345094" name="图片 345093"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5093"/>
                                        </p:tgtEl>
                                        <p:attrNameLst>
                                          <p:attrName>style.visibility</p:attrName>
                                        </p:attrNameLst>
                                      </p:cBhvr>
                                      <p:to>
                                        <p:strVal val="visible"/>
                                      </p:to>
                                    </p:set>
                                    <p:anim calcmode="lin" valueType="num">
                                      <p:cBhvr additive="base">
                                        <p:cTn id="7" dur="500" fill="hold"/>
                                        <p:tgtEl>
                                          <p:spTgt spid="345093"/>
                                        </p:tgtEl>
                                        <p:attrNameLst>
                                          <p:attrName>ppt_x</p:attrName>
                                        </p:attrNameLst>
                                      </p:cBhvr>
                                      <p:tavLst>
                                        <p:tav tm="0">
                                          <p:val>
                                            <p:strVal val="#ppt_x"/>
                                          </p:val>
                                        </p:tav>
                                        <p:tav tm="100000">
                                          <p:val>
                                            <p:strVal val="#ppt_x"/>
                                          </p:val>
                                        </p:tav>
                                      </p:tavLst>
                                    </p:anim>
                                    <p:anim calcmode="lin" valueType="num">
                                      <p:cBhvr additive="base">
                                        <p:cTn id="8" dur="500" fill="hold"/>
                                        <p:tgtEl>
                                          <p:spTgt spid="34509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5" fill="hold" grpId="0" nodeType="clickEffect">
                                  <p:stCondLst>
                                    <p:cond delay="0"/>
                                  </p:stCondLst>
                                  <p:childTnLst>
                                    <p:set>
                                      <p:cBhvr>
                                        <p:cTn id="12" dur="1" fill="hold">
                                          <p:stCondLst>
                                            <p:cond delay="0"/>
                                          </p:stCondLst>
                                        </p:cTn>
                                        <p:tgtEl>
                                          <p:spTgt spid="345092">
                                            <p:txEl>
                                              <p:charRg st="0" end="126"/>
                                            </p:txEl>
                                          </p:spTgt>
                                        </p:tgtEl>
                                        <p:attrNameLst>
                                          <p:attrName>style.visibility</p:attrName>
                                        </p:attrNameLst>
                                      </p:cBhvr>
                                      <p:to>
                                        <p:strVal val="visible"/>
                                      </p:to>
                                    </p:set>
                                    <p:animEffect transition="in" filter="checkerboard(down)">
                                      <p:cBhvr>
                                        <p:cTn id="13" dur="500"/>
                                        <p:tgtEl>
                                          <p:spTgt spid="345092">
                                            <p:txEl>
                                              <p:charRg st="0" end="1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2"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46114" name="标题 346113"/>
          <p:cNvSpPr>
            <a:spLocks noGrp="1"/>
          </p:cNvSpPr>
          <p:nvPr>
            <p:ph type="title" idx="4294967295"/>
          </p:nvPr>
        </p:nvSpPr>
        <p:spPr>
          <a:effectLst>
            <a:outerShdw dist="35921" dir="2699999" algn="ctr" rotWithShape="0">
              <a:schemeClr val="tx1"/>
            </a:outerShdw>
          </a:effectLst>
        </p:spPr>
        <p:txBody>
          <a:bodyPr anchor="ctr"/>
          <a:p>
            <a:r>
              <a:rPr lang="zh-CN" altLang="en-US" dirty="0"/>
              <a:t>彩色光栅扫描显示器</a:t>
            </a:r>
            <a:endParaRPr lang="zh-CN" altLang="en-US" dirty="0"/>
          </a:p>
        </p:txBody>
      </p:sp>
      <p:sp>
        <p:nvSpPr>
          <p:cNvPr id="346116" name="文本占位符 346115"/>
          <p:cNvSpPr>
            <a:spLocks noGrp="1"/>
          </p:cNvSpPr>
          <p:nvPr>
            <p:ph type="body" idx="4294967295"/>
          </p:nvPr>
        </p:nvSpPr>
        <p:spPr>
          <a:xfrm>
            <a:off x="685800" y="1371600"/>
            <a:ext cx="7772400" cy="2017713"/>
          </a:xfrm>
        </p:spPr>
        <p:txBody>
          <a:bodyPr/>
          <a:p>
            <a:r>
              <a:rPr lang="zh-CN" altLang="en-US" dirty="0"/>
              <a:t>下图是彩色光栅显示器的逻辑图，对于红、绿、蓝三原色有三个位面的帧缓存和三个电子枪。</a:t>
            </a:r>
            <a:endParaRPr lang="zh-CN" altLang="en-US" dirty="0"/>
          </a:p>
        </p:txBody>
      </p:sp>
      <p:pic>
        <p:nvPicPr>
          <p:cNvPr id="346117" name="图片 346116" descr="fig1-8b"/>
          <p:cNvPicPr>
            <a:picLocks noChangeAspect="1"/>
          </p:cNvPicPr>
          <p:nvPr/>
        </p:nvPicPr>
        <p:blipFill>
          <a:blip r:embed="rId1"/>
          <a:stretch>
            <a:fillRect/>
          </a:stretch>
        </p:blipFill>
        <p:spPr>
          <a:xfrm>
            <a:off x="1828800" y="3886200"/>
            <a:ext cx="5486400" cy="1905000"/>
          </a:xfrm>
          <a:prstGeom prst="rect">
            <a:avLst/>
          </a:prstGeom>
          <a:noFill/>
          <a:ln w="9525">
            <a:noFill/>
          </a:ln>
        </p:spPr>
      </p:pic>
      <p:pic>
        <p:nvPicPr>
          <p:cNvPr id="346118" name="图片 346117"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46117"/>
                                        </p:tgtEl>
                                        <p:attrNameLst>
                                          <p:attrName>style.visibility</p:attrName>
                                        </p:attrNameLst>
                                      </p:cBhvr>
                                      <p:to>
                                        <p:strVal val="visible"/>
                                      </p:to>
                                    </p:set>
                                    <p:animEffect transition="in" filter="blinds(horizontal)">
                                      <p:cBhvr>
                                        <p:cTn id="7" dur="500"/>
                                        <p:tgtEl>
                                          <p:spTgt spid="34611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46116">
                                            <p:txEl>
                                              <p:charRg st="0" end="42"/>
                                            </p:txEl>
                                          </p:spTgt>
                                        </p:tgtEl>
                                        <p:attrNameLst>
                                          <p:attrName>style.visibility</p:attrName>
                                        </p:attrNameLst>
                                      </p:cBhvr>
                                      <p:to>
                                        <p:strVal val="visible"/>
                                      </p:to>
                                    </p:set>
                                    <p:animEffect transition="in" filter="barn(outHorizontal)">
                                      <p:cBhvr>
                                        <p:cTn id="12" dur="500"/>
                                        <p:tgtEl>
                                          <p:spTgt spid="346116">
                                            <p:txEl>
                                              <p:charRg st="0" end="4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47138" name="标题 347137"/>
          <p:cNvSpPr>
            <a:spLocks noGrp="1"/>
          </p:cNvSpPr>
          <p:nvPr>
            <p:ph type="title" idx="4294967295"/>
          </p:nvPr>
        </p:nvSpPr>
        <p:spPr>
          <a:xfrm>
            <a:off x="685800" y="0"/>
            <a:ext cx="7772400" cy="762000"/>
          </a:xfrm>
          <a:effectLst>
            <a:outerShdw dist="35921" dir="2699999" algn="ctr" rotWithShape="0">
              <a:schemeClr val="tx1"/>
            </a:outerShdw>
          </a:effectLst>
        </p:spPr>
        <p:txBody>
          <a:bodyPr anchor="ctr"/>
          <a:p>
            <a:r>
              <a:rPr lang="zh-CN" altLang="en-US" dirty="0"/>
              <a:t>彩色光栅扫描显示器</a:t>
            </a:r>
            <a:endParaRPr lang="zh-CN" altLang="en-US" dirty="0"/>
          </a:p>
        </p:txBody>
      </p:sp>
      <p:sp>
        <p:nvSpPr>
          <p:cNvPr id="347140" name="文本占位符 347139"/>
          <p:cNvSpPr>
            <a:spLocks noGrp="1"/>
          </p:cNvSpPr>
          <p:nvPr>
            <p:ph type="body" idx="4294967295"/>
          </p:nvPr>
        </p:nvSpPr>
        <p:spPr>
          <a:xfrm>
            <a:off x="838200" y="3657600"/>
            <a:ext cx="7772400" cy="2438400"/>
          </a:xfrm>
        </p:spPr>
        <p:txBody>
          <a:bodyPr/>
          <a:p>
            <a:r>
              <a:rPr lang="zh-CN" altLang="en-US" sz="2800" dirty="0">
                <a:latin typeface="黑体" panose="02010609060101010101" pitchFamily="2" charset="-122"/>
              </a:rPr>
              <a:t>每个颜色的电子枪可以通过增加帧缓存位面来提高颜色种类的灰度等级。如上图，每种原色电子枪有8个位位面的帧缓存和8位的数模转换器，每种原色可有256种灰度，三种原色的组合将是(2</a:t>
            </a:r>
            <a:r>
              <a:rPr lang="zh-CN" altLang="en-US" sz="2800" baseline="30000" dirty="0">
                <a:latin typeface="黑体" panose="02010609060101010101" pitchFamily="2" charset="-122"/>
              </a:rPr>
              <a:t>8</a:t>
            </a:r>
            <a:r>
              <a:rPr lang="zh-CN" altLang="en-US" sz="2800" dirty="0">
                <a:latin typeface="黑体" panose="02010609060101010101" pitchFamily="2" charset="-122"/>
              </a:rPr>
              <a:t>)</a:t>
            </a:r>
            <a:r>
              <a:rPr lang="zh-CN" altLang="en-US" sz="2800" baseline="30000" dirty="0">
                <a:latin typeface="黑体" panose="02010609060101010101" pitchFamily="2" charset="-122"/>
              </a:rPr>
              <a:t>3</a:t>
            </a:r>
            <a:r>
              <a:rPr lang="zh-CN" altLang="en-US" sz="2800" dirty="0">
                <a:latin typeface="黑体" panose="02010609060101010101" pitchFamily="2" charset="-122"/>
              </a:rPr>
              <a:t>=2</a:t>
            </a:r>
            <a:r>
              <a:rPr lang="zh-CN" altLang="en-US" sz="2800" baseline="30000" dirty="0">
                <a:latin typeface="黑体" panose="02010609060101010101" pitchFamily="2" charset="-122"/>
              </a:rPr>
              <a:t>24</a:t>
            </a:r>
            <a:r>
              <a:rPr lang="zh-CN" altLang="en-US" sz="2800" dirty="0">
                <a:latin typeface="黑体" panose="02010609060101010101" pitchFamily="2" charset="-122"/>
              </a:rPr>
              <a:t>。</a:t>
            </a:r>
            <a:endParaRPr lang="zh-CN" altLang="en-US" sz="2800" dirty="0">
              <a:latin typeface="黑体" panose="02010609060101010101" pitchFamily="2" charset="-122"/>
            </a:endParaRPr>
          </a:p>
        </p:txBody>
      </p:sp>
      <p:pic>
        <p:nvPicPr>
          <p:cNvPr id="347141" name="图片 347140" descr="fig1-8d"/>
          <p:cNvPicPr>
            <a:picLocks noChangeAspect="1"/>
          </p:cNvPicPr>
          <p:nvPr/>
        </p:nvPicPr>
        <p:blipFill>
          <a:blip r:embed="rId1"/>
          <a:stretch>
            <a:fillRect/>
          </a:stretch>
        </p:blipFill>
        <p:spPr>
          <a:xfrm>
            <a:off x="1676400" y="1066800"/>
            <a:ext cx="5562600" cy="2133600"/>
          </a:xfrm>
          <a:prstGeom prst="rect">
            <a:avLst/>
          </a:prstGeom>
          <a:noFill/>
          <a:ln w="9525">
            <a:noFill/>
          </a:ln>
        </p:spPr>
      </p:pic>
      <p:pic>
        <p:nvPicPr>
          <p:cNvPr id="347142" name="图片 347141"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347141"/>
                                        </p:tgtEl>
                                        <p:attrNameLst>
                                          <p:attrName>style.visibility</p:attrName>
                                        </p:attrNameLst>
                                      </p:cBhvr>
                                      <p:to>
                                        <p:strVal val="visible"/>
                                      </p:to>
                                    </p:set>
                                    <p:animEffect transition="in" filter="box(out)">
                                      <p:cBhvr>
                                        <p:cTn id="7" dur="500"/>
                                        <p:tgtEl>
                                          <p:spTgt spid="34714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347140">
                                            <p:txEl>
                                              <p:charRg st="0" end="96"/>
                                            </p:txEl>
                                          </p:spTgt>
                                        </p:tgtEl>
                                        <p:attrNameLst>
                                          <p:attrName>style.visibility</p:attrName>
                                        </p:attrNameLst>
                                      </p:cBhvr>
                                      <p:to>
                                        <p:strVal val="visible"/>
                                      </p:to>
                                    </p:set>
                                    <p:animEffect transition="in" filter="barn(outHorizontal)">
                                      <p:cBhvr>
                                        <p:cTn id="12" dur="500"/>
                                        <p:tgtEl>
                                          <p:spTgt spid="347140">
                                            <p:txEl>
                                              <p:charRg st="0" end="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40"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76802" name="标题 76801"/>
          <p:cNvSpPr>
            <a:spLocks noGrp="1"/>
          </p:cNvSpPr>
          <p:nvPr>
            <p:ph type="title"/>
          </p:nvPr>
        </p:nvSpPr>
        <p:spPr>
          <a:xfrm>
            <a:off x="1371600" y="228600"/>
            <a:ext cx="7772400" cy="762000"/>
          </a:xfrm>
        </p:spPr>
        <p:txBody>
          <a:bodyPr anchor="ctr"/>
          <a:p>
            <a:pPr algn="l"/>
            <a:r>
              <a:rPr lang="zh-CN" altLang="en-US" dirty="0"/>
              <a:t>彩色光栅扫描显示器</a:t>
            </a:r>
            <a:endParaRPr lang="zh-CN" altLang="en-US" dirty="0"/>
          </a:p>
        </p:txBody>
      </p:sp>
      <p:sp>
        <p:nvSpPr>
          <p:cNvPr id="76803" name="文本占位符 76802"/>
          <p:cNvSpPr>
            <a:spLocks noGrp="1"/>
          </p:cNvSpPr>
          <p:nvPr>
            <p:ph type="body" idx="1"/>
          </p:nvPr>
        </p:nvSpPr>
        <p:spPr/>
        <p:txBody>
          <a:bodyPr/>
          <a:p>
            <a:pPr algn="just"/>
            <a:r>
              <a:rPr lang="zh-CN" altLang="en-US" dirty="0"/>
              <a:t>若每个单元有24位（每种基色占8位）即显示系统可同时产生2</a:t>
            </a:r>
            <a:r>
              <a:rPr lang="zh-CN" altLang="en-US" baseline="30000" dirty="0"/>
              <a:t>24</a:t>
            </a:r>
            <a:r>
              <a:rPr lang="zh-CN" altLang="en-US" dirty="0"/>
              <a:t>种颜色（24位真彩色）。</a:t>
            </a:r>
            <a:endParaRPr lang="zh-CN" altLang="en-US" dirty="0"/>
          </a:p>
          <a:p>
            <a:pPr lvl="2"/>
            <a:r>
              <a:rPr lang="zh-CN" altLang="en-US" sz="3200" b="1" dirty="0"/>
              <a:t>分辨率</a:t>
            </a:r>
            <a:r>
              <a:rPr lang="en-US" altLang="zh-CN" sz="3200" b="1"/>
              <a:t>M*N、</a:t>
            </a:r>
            <a:r>
              <a:rPr lang="zh-CN" altLang="en-US" sz="3200" b="1" dirty="0"/>
              <a:t>颜色个数</a:t>
            </a:r>
            <a:r>
              <a:rPr lang="en-US" altLang="zh-CN" sz="3200" b="1"/>
              <a:t>K</a:t>
            </a:r>
            <a:r>
              <a:rPr lang="zh-CN" altLang="en-US" sz="3200" b="1" dirty="0"/>
              <a:t>与显存大小</a:t>
            </a:r>
            <a:r>
              <a:rPr lang="en-US" altLang="zh-CN" sz="3200" b="1"/>
              <a:t>V</a:t>
            </a:r>
            <a:r>
              <a:rPr lang="zh-CN" altLang="en-US" sz="3200" b="1" dirty="0"/>
              <a:t>的关系</a:t>
            </a:r>
            <a:endParaRPr lang="zh-CN" altLang="en-US" sz="3200" b="1" dirty="0"/>
          </a:p>
          <a:p>
            <a:pPr lvl="2"/>
            <a:endParaRPr lang="zh-CN" altLang="en-US" sz="3200" b="1" dirty="0">
              <a:solidFill>
                <a:srgbClr val="FFFF00"/>
              </a:solidFill>
            </a:endParaRPr>
          </a:p>
          <a:p>
            <a:pPr lvl="1" algn="just">
              <a:buNone/>
            </a:pPr>
            <a:endParaRPr lang="zh-CN" altLang="en-US" sz="3200" dirty="0">
              <a:cs typeface="Times New Roman" panose="02020603050405020304" pitchFamily="18" charset="0"/>
            </a:endParaRPr>
          </a:p>
          <a:p>
            <a:pPr lvl="1" algn="just">
              <a:buNone/>
            </a:pPr>
            <a:r>
              <a:rPr lang="zh-CN" altLang="en-US" sz="2400" dirty="0">
                <a:cs typeface="Times New Roman" panose="02020603050405020304" pitchFamily="18" charset="0"/>
              </a:rPr>
              <a:t>		</a:t>
            </a:r>
            <a:endParaRPr lang="zh-CN" altLang="en-US" sz="2400" dirty="0"/>
          </a:p>
        </p:txBody>
      </p:sp>
      <p:graphicFrame>
        <p:nvGraphicFramePr>
          <p:cNvPr id="76804" name="对象 76803"/>
          <p:cNvGraphicFramePr/>
          <p:nvPr/>
        </p:nvGraphicFramePr>
        <p:xfrm>
          <a:off x="3276600" y="4267200"/>
          <a:ext cx="2743200" cy="471488"/>
        </p:xfrm>
        <a:graphic>
          <a:graphicData uri="http://schemas.openxmlformats.org/presentationml/2006/ole">
            <mc:AlternateContent xmlns:mc="http://schemas.openxmlformats.org/markup-compatibility/2006">
              <mc:Choice xmlns:v="urn:schemas-microsoft-com:vml" Requires="v">
                <p:oleObj spid="_x0000_s3076" name="" r:id="rId1" imgW="1333500" imgH="228600" progId="Equation.3">
                  <p:embed/>
                </p:oleObj>
              </mc:Choice>
              <mc:Fallback>
                <p:oleObj name="" r:id="rId1" imgW="1333500" imgH="228600" progId="Equation.3">
                  <p:embed/>
                  <p:pic>
                    <p:nvPicPr>
                      <p:cNvPr id="0" name="图片 3075"/>
                      <p:cNvPicPr/>
                      <p:nvPr/>
                    </p:nvPicPr>
                    <p:blipFill>
                      <a:blip r:embed="rId2"/>
                      <a:stretch>
                        <a:fillRect/>
                      </a:stretch>
                    </p:blipFill>
                    <p:spPr>
                      <a:xfrm>
                        <a:off x="3276600" y="4267200"/>
                        <a:ext cx="2743200" cy="471488"/>
                      </a:xfrm>
                      <a:prstGeom prst="rect">
                        <a:avLst/>
                      </a:prstGeom>
                      <a:solidFill>
                        <a:schemeClr val="bg1"/>
                      </a:solidFill>
                      <a:ln w="38100">
                        <a:noFill/>
                        <a:miter/>
                      </a:ln>
                    </p:spPr>
                  </p:pic>
                </p:oleObj>
              </mc:Fallback>
            </mc:AlternateContent>
          </a:graphicData>
        </a:graphic>
      </p:graphicFrame>
      <p:pic>
        <p:nvPicPr>
          <p:cNvPr id="76805" name="图片 76804" descr="ht"/>
          <p:cNvPicPr>
            <a:picLocks noChangeAspect="1"/>
          </p:cNvPicPr>
          <p:nvPr/>
        </p:nvPicPr>
        <p:blipFill>
          <a:blip r:embed="rId3"/>
          <a:stretch>
            <a:fillRect/>
          </a:stretch>
        </p:blipFill>
        <p:spPr>
          <a:xfrm>
            <a:off x="0" y="0"/>
            <a:ext cx="1133475" cy="1143000"/>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90146" name="标题 390145"/>
          <p:cNvSpPr>
            <a:spLocks noGrp="1"/>
          </p:cNvSpPr>
          <p:nvPr>
            <p:ph type="title"/>
          </p:nvPr>
        </p:nvSpPr>
        <p:spPr>
          <a:xfrm>
            <a:off x="1371600" y="228600"/>
            <a:ext cx="7772400" cy="762000"/>
          </a:xfrm>
        </p:spPr>
        <p:txBody>
          <a:bodyPr anchor="ctr"/>
          <a:p>
            <a:pPr algn="l"/>
            <a:r>
              <a:rPr lang="zh-CN" altLang="en-US" dirty="0"/>
              <a:t>彩色光栅扫描显示器</a:t>
            </a:r>
            <a:endParaRPr lang="zh-CN" altLang="en-US" dirty="0"/>
          </a:p>
        </p:txBody>
      </p:sp>
      <p:sp>
        <p:nvSpPr>
          <p:cNvPr id="390147" name="文本占位符 390146"/>
          <p:cNvSpPr>
            <a:spLocks noGrp="1"/>
          </p:cNvSpPr>
          <p:nvPr>
            <p:ph type="body" idx="1"/>
          </p:nvPr>
        </p:nvSpPr>
        <p:spPr/>
        <p:txBody>
          <a:bodyPr/>
          <a:p>
            <a:r>
              <a:rPr lang="zh-CN" altLang="en-US" sz="2800" dirty="0">
                <a:cs typeface="Times New Roman" panose="02020603050405020304" pitchFamily="18" charset="0"/>
              </a:rPr>
              <a:t>3</a:t>
            </a:r>
            <a:r>
              <a:rPr lang="zh-CN" altLang="en-US" sz="2800" dirty="0"/>
              <a:t>个位面分辩率是1024×1024的显示器，需要3×1024×1024（3145728）位的存储器。若</a:t>
            </a:r>
            <a:r>
              <a:rPr lang="zh-CN" altLang="en-US" sz="2800" dirty="0">
                <a:solidFill>
                  <a:srgbClr val="FFFF00"/>
                </a:solidFill>
              </a:rPr>
              <a:t>存储器容量固定，则屏幕分辩率与同时可用的颜色种数成反比关系。</a:t>
            </a:r>
            <a:r>
              <a:rPr lang="zh-CN" altLang="en-US" sz="2800" dirty="0"/>
              <a:t>1兆字节的帧缓存，若设分辩率为640×480，则帧缓存每个单元可有24位，可能同时显示2</a:t>
            </a:r>
            <a:r>
              <a:rPr lang="zh-CN" altLang="en-US" sz="2800" baseline="30000" dirty="0"/>
              <a:t>24</a:t>
            </a:r>
            <a:r>
              <a:rPr lang="zh-CN" altLang="en-US" sz="2800" dirty="0"/>
              <a:t>种颜色，若设分辩率为1024×768，则每个单元分得的位数仅略多于8，只能工作于256色显示模式下。</a:t>
            </a:r>
            <a:endParaRPr lang="zh-CN" altLang="en-US" sz="2800" dirty="0"/>
          </a:p>
        </p:txBody>
      </p:sp>
      <p:pic>
        <p:nvPicPr>
          <p:cNvPr id="390148" name="图片 390147"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77826" name="标题 77825"/>
          <p:cNvSpPr>
            <a:spLocks noGrp="1"/>
          </p:cNvSpPr>
          <p:nvPr>
            <p:ph type="title"/>
          </p:nvPr>
        </p:nvSpPr>
        <p:spPr>
          <a:xfrm>
            <a:off x="1219200" y="304800"/>
            <a:ext cx="5334000" cy="1143000"/>
          </a:xfrm>
        </p:spPr>
        <p:txBody>
          <a:bodyPr anchor="ctr"/>
          <a:p>
            <a:pPr algn="l"/>
            <a:r>
              <a:rPr lang="zh-CN" altLang="en-US" dirty="0"/>
              <a:t>彩色光栅扫描显示器</a:t>
            </a:r>
            <a:endParaRPr lang="zh-CN" altLang="en-US" dirty="0"/>
          </a:p>
        </p:txBody>
      </p:sp>
      <p:sp>
        <p:nvSpPr>
          <p:cNvPr id="77827" name="文本占位符 77826"/>
          <p:cNvSpPr>
            <a:spLocks noGrp="1"/>
          </p:cNvSpPr>
          <p:nvPr>
            <p:ph type="body" idx="1"/>
          </p:nvPr>
        </p:nvSpPr>
        <p:spPr>
          <a:xfrm>
            <a:off x="533400" y="1371600"/>
            <a:ext cx="7772400" cy="4114800"/>
          </a:xfrm>
        </p:spPr>
        <p:txBody>
          <a:bodyPr/>
          <a:p>
            <a:pPr lvl="2"/>
            <a:r>
              <a:rPr lang="zh-CN" altLang="en-US" sz="2800" dirty="0"/>
              <a:t>显存问题</a:t>
            </a:r>
            <a:endParaRPr lang="zh-CN" altLang="en-US" sz="2800" dirty="0"/>
          </a:p>
          <a:p>
            <a:pPr lvl="3"/>
            <a:r>
              <a:rPr lang="zh-CN" altLang="en-US" sz="2800" dirty="0"/>
              <a:t>高分辨率和真彩要求有大的显存；</a:t>
            </a:r>
            <a:endParaRPr lang="zh-CN" altLang="en-US" sz="2800" dirty="0"/>
          </a:p>
          <a:p>
            <a:pPr lvl="3"/>
            <a:endParaRPr lang="zh-CN" altLang="en-US" sz="2800" dirty="0">
              <a:solidFill>
                <a:srgbClr val="FF6600"/>
              </a:solidFill>
            </a:endParaRPr>
          </a:p>
          <a:p>
            <a:pPr lvl="3"/>
            <a:endParaRPr lang="zh-CN" altLang="en-US" sz="2800" dirty="0">
              <a:solidFill>
                <a:srgbClr val="FF6600"/>
              </a:solidFill>
            </a:endParaRPr>
          </a:p>
          <a:p>
            <a:pPr lvl="3"/>
            <a:r>
              <a:rPr lang="zh-CN" altLang="en-US" sz="2800" dirty="0">
                <a:solidFill>
                  <a:srgbClr val="FFFF00"/>
                </a:solidFill>
              </a:rPr>
              <a:t>曾经是个问题！</a:t>
            </a:r>
            <a:endParaRPr lang="zh-CN" altLang="en-US" sz="2800" dirty="0">
              <a:solidFill>
                <a:srgbClr val="FFFF00"/>
              </a:solidFill>
            </a:endParaRPr>
          </a:p>
          <a:p>
            <a:pPr lvl="3"/>
            <a:r>
              <a:rPr lang="zh-CN" altLang="en-US" sz="2800" dirty="0"/>
              <a:t>解决方法：采用</a:t>
            </a:r>
            <a:r>
              <a:rPr lang="zh-CN" altLang="en-US" sz="2800" dirty="0">
                <a:solidFill>
                  <a:srgbClr val="FFFF00"/>
                </a:solidFill>
              </a:rPr>
              <a:t>查色表</a:t>
            </a:r>
            <a:r>
              <a:rPr lang="zh-CN" altLang="en-US" sz="2800" dirty="0"/>
              <a:t>(</a:t>
            </a:r>
            <a:r>
              <a:rPr lang="en-US" altLang="zh-CN" sz="2800"/>
              <a:t>Lookup Table）</a:t>
            </a:r>
            <a:r>
              <a:rPr lang="zh-CN" altLang="en-US" sz="2800" dirty="0"/>
              <a:t>或称</a:t>
            </a:r>
            <a:r>
              <a:rPr lang="zh-CN" altLang="en-US" sz="2800" dirty="0">
                <a:solidFill>
                  <a:srgbClr val="FFFF00"/>
                </a:solidFill>
              </a:rPr>
              <a:t>彩色表</a:t>
            </a:r>
            <a:r>
              <a:rPr lang="zh-CN" altLang="en-US" sz="2800" dirty="0"/>
              <a:t>(</a:t>
            </a:r>
            <a:r>
              <a:rPr lang="en-US" altLang="zh-CN" sz="2800"/>
              <a:t>Color Table)</a:t>
            </a:r>
            <a:endParaRPr lang="en-US" altLang="zh-CN" sz="2800"/>
          </a:p>
          <a:p>
            <a:pPr lvl="3"/>
            <a:r>
              <a:rPr lang="zh-CN" altLang="en-US" sz="2800" dirty="0"/>
              <a:t>查色表工作原理</a:t>
            </a:r>
            <a:endParaRPr lang="zh-CN" altLang="en-US" sz="2800" dirty="0"/>
          </a:p>
          <a:p>
            <a:pPr lvl="2"/>
            <a:endParaRPr lang="zh-CN" altLang="en-US" dirty="0"/>
          </a:p>
          <a:p>
            <a:pPr algn="just">
              <a:buNone/>
            </a:pPr>
            <a:endParaRPr lang="zh-CN" altLang="en-US" sz="2400" dirty="0">
              <a:solidFill>
                <a:srgbClr val="FFFF00"/>
              </a:solidFill>
            </a:endParaRPr>
          </a:p>
        </p:txBody>
      </p:sp>
      <p:sp>
        <p:nvSpPr>
          <p:cNvPr id="77828" name="文本框 77827"/>
          <p:cNvSpPr txBox="1"/>
          <p:nvPr/>
        </p:nvSpPr>
        <p:spPr>
          <a:xfrm>
            <a:off x="1600200" y="2590800"/>
            <a:ext cx="6629400" cy="519113"/>
          </a:xfrm>
          <a:prstGeom prst="rect">
            <a:avLst/>
          </a:prstGeom>
          <a:solidFill>
            <a:schemeClr val="bg1"/>
          </a:solidFill>
          <a:ln w="9525">
            <a:noFill/>
          </a:ln>
        </p:spPr>
        <p:txBody>
          <a:bodyPr>
            <a:spAutoFit/>
          </a:bodyPr>
          <a:p>
            <a:pPr>
              <a:lnSpc>
                <a:spcPct val="100000"/>
              </a:lnSpc>
              <a:spcBef>
                <a:spcPct val="20000"/>
              </a:spcBef>
            </a:pPr>
            <a:r>
              <a:rPr lang="zh-CN" altLang="en-US" sz="2800" b="1" baseline="0" dirty="0">
                <a:solidFill>
                  <a:schemeClr val="tx1"/>
                </a:solidFill>
                <a:latin typeface="Times New Roman" panose="02020603050405020304" pitchFamily="18" charset="0"/>
              </a:rPr>
              <a:t>1024*768真彩模式需要接近3</a:t>
            </a:r>
            <a:r>
              <a:rPr lang="en-US" altLang="zh-CN" sz="2800" b="1" baseline="0">
                <a:solidFill>
                  <a:schemeClr val="tx1"/>
                </a:solidFill>
                <a:latin typeface="Times New Roman" panose="02020603050405020304" pitchFamily="18" charset="0"/>
              </a:rPr>
              <a:t>M</a:t>
            </a:r>
            <a:r>
              <a:rPr lang="zh-CN" altLang="en-US" sz="2800" b="1" baseline="0" dirty="0">
                <a:solidFill>
                  <a:schemeClr val="tx1"/>
                </a:solidFill>
                <a:latin typeface="Times New Roman" panose="02020603050405020304" pitchFamily="18" charset="0"/>
              </a:rPr>
              <a:t>字节显存</a:t>
            </a:r>
            <a:endParaRPr lang="zh-CN" altLang="en-US" sz="2800" b="1" baseline="0" dirty="0">
              <a:solidFill>
                <a:schemeClr val="tx1"/>
              </a:solidFill>
              <a:latin typeface="Times New Roman" panose="02020603050405020304" pitchFamily="18" charset="0"/>
            </a:endParaRPr>
          </a:p>
        </p:txBody>
      </p:sp>
      <p:pic>
        <p:nvPicPr>
          <p:cNvPr id="77829" name="图片 77828"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78850" name="标题 78849"/>
          <p:cNvSpPr>
            <a:spLocks noGrp="1"/>
          </p:cNvSpPr>
          <p:nvPr>
            <p:ph type="title"/>
          </p:nvPr>
        </p:nvSpPr>
        <p:spPr>
          <a:xfrm>
            <a:off x="1295400" y="152400"/>
            <a:ext cx="7239000" cy="838200"/>
          </a:xfrm>
        </p:spPr>
        <p:txBody>
          <a:bodyPr anchor="ctr"/>
          <a:p>
            <a:r>
              <a:rPr lang="zh-CN" altLang="en-US" sz="4000" dirty="0"/>
              <a:t>查色表（</a:t>
            </a:r>
            <a:r>
              <a:rPr lang="en-US" altLang="zh-CN" sz="4000"/>
              <a:t>look up Table）</a:t>
            </a:r>
            <a:endParaRPr lang="zh-CN" altLang="en-US" sz="4000"/>
          </a:p>
        </p:txBody>
      </p:sp>
      <p:sp>
        <p:nvSpPr>
          <p:cNvPr id="78851" name="文本占位符 78850"/>
          <p:cNvSpPr>
            <a:spLocks noGrp="1"/>
          </p:cNvSpPr>
          <p:nvPr>
            <p:ph type="body" idx="1"/>
          </p:nvPr>
        </p:nvSpPr>
        <p:spPr>
          <a:xfrm>
            <a:off x="685800" y="1219200"/>
            <a:ext cx="7772400" cy="5181600"/>
          </a:xfrm>
        </p:spPr>
        <p:txBody>
          <a:bodyPr/>
          <a:p>
            <a:pPr lvl="1" algn="just"/>
            <a:r>
              <a:rPr lang="zh-CN" altLang="en-US" dirty="0"/>
              <a:t>是一维线性表，其每一项的内容对应一种颜色，</a:t>
            </a:r>
            <a:r>
              <a:rPr lang="zh-CN" altLang="en-US" dirty="0">
                <a:solidFill>
                  <a:srgbClr val="FFFF00"/>
                </a:solidFill>
              </a:rPr>
              <a:t>它的长度由帧缓存单元的位数决定</a:t>
            </a:r>
            <a:r>
              <a:rPr lang="zh-CN" altLang="en-US" dirty="0"/>
              <a:t>，例如：每单元有8位，则查色表的长度为2</a:t>
            </a:r>
            <a:r>
              <a:rPr lang="zh-CN" altLang="en-US" baseline="30000" dirty="0"/>
              <a:t>8</a:t>
            </a:r>
            <a:r>
              <a:rPr lang="zh-CN" altLang="en-US" dirty="0"/>
              <a:t>＝256</a:t>
            </a:r>
            <a:endParaRPr lang="zh-CN" altLang="en-US" dirty="0"/>
          </a:p>
          <a:p>
            <a:pPr lvl="1" algn="just"/>
            <a:r>
              <a:rPr lang="zh-CN" altLang="en-US" dirty="0"/>
              <a:t>目的：在帧缓存单元的位数不增加的情况下，具有</a:t>
            </a:r>
            <a:r>
              <a:rPr lang="zh-CN" altLang="en-US" dirty="0">
                <a:solidFill>
                  <a:srgbClr val="FFFF00"/>
                </a:solidFill>
              </a:rPr>
              <a:t>大范围内挑选颜色的能力</a:t>
            </a:r>
            <a:r>
              <a:rPr lang="zh-CN" altLang="en-US" dirty="0"/>
              <a:t>：</a:t>
            </a:r>
            <a:endParaRPr lang="zh-CN" altLang="en-US" dirty="0"/>
          </a:p>
          <a:p>
            <a:pPr algn="just">
              <a:buNone/>
            </a:pPr>
            <a:endParaRPr lang="zh-CN" altLang="en-US" sz="2400" dirty="0"/>
          </a:p>
        </p:txBody>
      </p:sp>
      <p:pic>
        <p:nvPicPr>
          <p:cNvPr id="78852" name="图片 78851" descr="1p24"/>
          <p:cNvPicPr>
            <a:picLocks noChangeAspect="1"/>
          </p:cNvPicPr>
          <p:nvPr/>
        </p:nvPicPr>
        <p:blipFill>
          <a:blip r:embed="rId1"/>
          <a:stretch>
            <a:fillRect/>
          </a:stretch>
        </p:blipFill>
        <p:spPr>
          <a:xfrm>
            <a:off x="1752600" y="4038600"/>
            <a:ext cx="5810250" cy="2381250"/>
          </a:xfrm>
          <a:prstGeom prst="rect">
            <a:avLst/>
          </a:prstGeom>
          <a:noFill/>
          <a:ln w="9525">
            <a:noFill/>
          </a:ln>
        </p:spPr>
      </p:pic>
      <p:pic>
        <p:nvPicPr>
          <p:cNvPr id="78853" name="图片 78852"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28002" name="标题 128001"/>
          <p:cNvSpPr>
            <a:spLocks noGrp="1"/>
          </p:cNvSpPr>
          <p:nvPr>
            <p:ph type="title"/>
          </p:nvPr>
        </p:nvSpPr>
        <p:spPr/>
        <p:txBody>
          <a:bodyPr anchor="ctr"/>
          <a:p>
            <a:r>
              <a:rPr lang="zh-CN" altLang="en-US" dirty="0"/>
              <a:t>存放方式</a:t>
            </a:r>
            <a:endParaRPr lang="zh-CN" altLang="en-US" dirty="0"/>
          </a:p>
        </p:txBody>
      </p:sp>
      <p:sp>
        <p:nvSpPr>
          <p:cNvPr id="128003" name="文本占位符 128002"/>
          <p:cNvSpPr>
            <a:spLocks noGrp="1"/>
          </p:cNvSpPr>
          <p:nvPr>
            <p:ph type="body" idx="1"/>
          </p:nvPr>
        </p:nvSpPr>
        <p:spPr/>
        <p:txBody>
          <a:bodyPr/>
          <a:p>
            <a:r>
              <a:rPr lang="zh-CN" altLang="en-US" dirty="0"/>
              <a:t>颜色信息在帧缓存中两种存放方式：一是颜色值直接存储在帧缓存中。二是把颜色值放在一个独立的表中，帧缓存存放的是颜色表中各项的索引值，颜色范围扩充了。</a:t>
            </a:r>
            <a:endParaRPr lang="zh-CN" altLang="en-US" dirty="0"/>
          </a:p>
          <a:p>
            <a:r>
              <a:rPr lang="zh-CN" altLang="en-US" dirty="0"/>
              <a:t>单色系统：查色表固化</a:t>
            </a:r>
            <a:endParaRPr lang="zh-CN" altLang="en-US" dirty="0"/>
          </a:p>
          <a:p>
            <a:r>
              <a:rPr lang="zh-CN" altLang="en-US" dirty="0"/>
              <a:t>彩显：可修改、创建查色表。</a:t>
            </a:r>
            <a:endParaRPr lang="zh-CN" altLang="en-US" dirty="0"/>
          </a:p>
        </p:txBody>
      </p:sp>
      <p:pic>
        <p:nvPicPr>
          <p:cNvPr id="128004" name="图片 128003"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36194" name="文本框 136193"/>
          <p:cNvSpPr txBox="1"/>
          <p:nvPr/>
        </p:nvSpPr>
        <p:spPr>
          <a:xfrm>
            <a:off x="838200" y="1219200"/>
            <a:ext cx="7656513" cy="2722563"/>
          </a:xfrm>
          <a:prstGeom prst="rect">
            <a:avLst/>
          </a:prstGeom>
          <a:noFill/>
          <a:ln w="9525">
            <a:noFill/>
          </a:ln>
        </p:spPr>
        <p:txBody>
          <a:bodyPr>
            <a:spAutoFit/>
          </a:bodyPr>
          <a:p>
            <a:pPr algn="l">
              <a:lnSpc>
                <a:spcPct val="100000"/>
              </a:lnSpc>
              <a:spcBef>
                <a:spcPct val="20000"/>
              </a:spcBef>
              <a:buClr>
                <a:schemeClr val="accent2"/>
              </a:buClr>
              <a:buSzPct val="80000"/>
              <a:buFont typeface="Wingdings" panose="05000000000000000000" pitchFamily="2" charset="2"/>
              <a:buChar char="l"/>
            </a:pPr>
            <a:r>
              <a:rPr lang="zh-CN" altLang="en-US" sz="3200" baseline="0" dirty="0">
                <a:solidFill>
                  <a:srgbClr val="FFCC00"/>
                </a:solidFill>
                <a:latin typeface="Times New Roman" panose="02020603050405020304" pitchFamily="18" charset="0"/>
              </a:rPr>
              <a:t> </a:t>
            </a:r>
            <a:r>
              <a:rPr lang="zh-CN" altLang="en-US" sz="3200" b="1" baseline="0" dirty="0">
                <a:latin typeface="Times New Roman" panose="02020603050405020304" pitchFamily="18" charset="0"/>
              </a:rPr>
              <a:t>阴极射线管(</a:t>
            </a:r>
            <a:r>
              <a:rPr lang="en-US" altLang="zh-CN" sz="3200" b="1" baseline="0">
                <a:latin typeface="Times New Roman" panose="02020603050405020304" pitchFamily="18" charset="0"/>
              </a:rPr>
              <a:t>CRT- </a:t>
            </a:r>
            <a:r>
              <a:rPr lang="en-US" altLang="zh-CN" sz="3200" baseline="0">
                <a:latin typeface="Times New Roman" panose="02020603050405020304" pitchFamily="18" charset="0"/>
              </a:rPr>
              <a:t>Cathode Ray Tube</a:t>
            </a:r>
            <a:r>
              <a:rPr lang="en-US" altLang="zh-CN" sz="3200" b="1" baseline="0">
                <a:latin typeface="Times New Roman" panose="02020603050405020304" pitchFamily="18" charset="0"/>
              </a:rPr>
              <a:t>)</a:t>
            </a:r>
            <a:endParaRPr lang="en-US" altLang="zh-CN" sz="3200" b="1" baseline="0">
              <a:latin typeface="Times New Roman" panose="02020603050405020304" pitchFamily="18" charset="0"/>
            </a:endParaRPr>
          </a:p>
          <a:p>
            <a:pPr lvl="1" algn="l">
              <a:lnSpc>
                <a:spcPct val="100000"/>
              </a:lnSpc>
              <a:spcBef>
                <a:spcPct val="20000"/>
              </a:spcBef>
              <a:buClr>
                <a:schemeClr val="tx1"/>
              </a:buClr>
              <a:buSzPct val="90000"/>
              <a:buChar char="–"/>
            </a:pPr>
            <a:r>
              <a:rPr lang="zh-CN" altLang="en-US" sz="3200" b="1" baseline="0" dirty="0">
                <a:solidFill>
                  <a:schemeClr val="bg1"/>
                </a:solidFill>
                <a:latin typeface="Times New Roman" panose="02020603050405020304" pitchFamily="18" charset="0"/>
              </a:rPr>
              <a:t>组成：包括电子枪、聚焦系统、加速结构、偏转系统、荧光屏</a:t>
            </a:r>
            <a:endParaRPr lang="zh-CN" altLang="en-US" sz="3200" b="1" baseline="0" dirty="0">
              <a:solidFill>
                <a:schemeClr val="bg1"/>
              </a:solidFill>
              <a:latin typeface="Times New Roman" panose="02020603050405020304" pitchFamily="18" charset="0"/>
            </a:endParaRPr>
          </a:p>
          <a:p>
            <a:pPr lvl="1" algn="l">
              <a:lnSpc>
                <a:spcPct val="100000"/>
              </a:lnSpc>
              <a:spcBef>
                <a:spcPct val="20000"/>
              </a:spcBef>
              <a:buClr>
                <a:schemeClr val="tx1"/>
              </a:buClr>
              <a:buSzPct val="90000"/>
            </a:pPr>
            <a:endParaRPr lang="zh-CN" altLang="en-US" sz="3200" b="1" baseline="0" dirty="0">
              <a:solidFill>
                <a:srgbClr val="FFFF00"/>
              </a:solidFill>
              <a:latin typeface="Times New Roman" panose="02020603050405020304" pitchFamily="18" charset="0"/>
            </a:endParaRPr>
          </a:p>
          <a:p>
            <a:pPr algn="l">
              <a:lnSpc>
                <a:spcPct val="100000"/>
              </a:lnSpc>
              <a:spcBef>
                <a:spcPct val="0"/>
              </a:spcBef>
            </a:pPr>
            <a:endParaRPr lang="zh-CN" altLang="en-US" sz="3200" baseline="0" dirty="0">
              <a:solidFill>
                <a:schemeClr val="tx1"/>
              </a:solidFill>
              <a:latin typeface="Times New Roman" panose="02020603050405020304" pitchFamily="18" charset="0"/>
            </a:endParaRPr>
          </a:p>
        </p:txBody>
      </p:sp>
      <p:sp>
        <p:nvSpPr>
          <p:cNvPr id="136196" name="标题 136195"/>
          <p:cNvSpPr>
            <a:spLocks noGrp="1"/>
          </p:cNvSpPr>
          <p:nvPr>
            <p:ph type="title" idx="4294967295"/>
          </p:nvPr>
        </p:nvSpPr>
        <p:spPr>
          <a:xfrm>
            <a:off x="1905000" y="152400"/>
            <a:ext cx="5715000" cy="990600"/>
          </a:xfrm>
        </p:spPr>
        <p:txBody>
          <a:bodyPr anchor="ctr"/>
          <a:p>
            <a:r>
              <a:rPr lang="zh-CN" altLang="en-US" dirty="0"/>
              <a:t>阴极射线管（</a:t>
            </a:r>
            <a:r>
              <a:rPr lang="en-US" altLang="zh-CN"/>
              <a:t>CRT)</a:t>
            </a:r>
            <a:endParaRPr lang="en-US" altLang="zh-CN"/>
          </a:p>
        </p:txBody>
      </p:sp>
      <p:pic>
        <p:nvPicPr>
          <p:cNvPr id="136197" name="图片 136196" descr="1p9"/>
          <p:cNvPicPr>
            <a:picLocks noChangeAspect="1"/>
          </p:cNvPicPr>
          <p:nvPr/>
        </p:nvPicPr>
        <p:blipFill>
          <a:blip r:embed="rId1"/>
          <a:stretch>
            <a:fillRect/>
          </a:stretch>
        </p:blipFill>
        <p:spPr>
          <a:xfrm>
            <a:off x="2895600" y="3297238"/>
            <a:ext cx="4800600" cy="2646362"/>
          </a:xfrm>
          <a:prstGeom prst="rect">
            <a:avLst/>
          </a:prstGeom>
          <a:noFill/>
          <a:ln w="9525">
            <a:noFill/>
          </a:ln>
        </p:spPr>
      </p:pic>
      <p:pic>
        <p:nvPicPr>
          <p:cNvPr id="136198" name="图片 136197"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52578" name="文本框 152577"/>
          <p:cNvSpPr txBox="1"/>
          <p:nvPr/>
        </p:nvSpPr>
        <p:spPr>
          <a:xfrm>
            <a:off x="533400" y="1295400"/>
            <a:ext cx="7499350" cy="5380038"/>
          </a:xfrm>
          <a:prstGeom prst="rect">
            <a:avLst/>
          </a:prstGeom>
          <a:noFill/>
          <a:ln w="9525">
            <a:noFill/>
          </a:ln>
        </p:spPr>
        <p:txBody>
          <a:bodyPr wrap="none" anchor="t">
            <a:spAutoFit/>
          </a:bodyPr>
          <a:p>
            <a:pPr lvl="2" algn="l">
              <a:lnSpc>
                <a:spcPct val="100000"/>
              </a:lnSpc>
              <a:spcBef>
                <a:spcPct val="20000"/>
              </a:spcBef>
              <a:buChar char="•"/>
            </a:pPr>
            <a:r>
              <a:rPr lang="zh-CN" altLang="en-US" sz="2800" b="1" baseline="0" dirty="0">
                <a:solidFill>
                  <a:schemeClr val="bg1"/>
                </a:solidFill>
                <a:latin typeface="Times New Roman" panose="02020603050405020304" pitchFamily="18" charset="0"/>
              </a:rPr>
              <a:t>带宽</a:t>
            </a:r>
            <a:r>
              <a:rPr lang="en-US" altLang="zh-CN" sz="2800" b="1" baseline="0">
                <a:solidFill>
                  <a:schemeClr val="bg1"/>
                </a:solidFill>
                <a:latin typeface="Times New Roman" panose="02020603050405020304" pitchFamily="18" charset="0"/>
              </a:rPr>
              <a:t>T</a:t>
            </a:r>
            <a:r>
              <a:rPr lang="zh-CN" altLang="en-US" sz="2800" b="1" baseline="0" dirty="0">
                <a:solidFill>
                  <a:schemeClr val="bg1"/>
                </a:solidFill>
                <a:latin typeface="Times New Roman" panose="02020603050405020304" pitchFamily="18" charset="0"/>
              </a:rPr>
              <a:t>与分辨率、帧频</a:t>
            </a:r>
            <a:r>
              <a:rPr lang="en-US" altLang="zh-CN" sz="2800" b="1" baseline="0">
                <a:solidFill>
                  <a:schemeClr val="bg1"/>
                </a:solidFill>
                <a:latin typeface="Times New Roman" panose="02020603050405020304" pitchFamily="18" charset="0"/>
              </a:rPr>
              <a:t>F</a:t>
            </a:r>
            <a:r>
              <a:rPr lang="zh-CN" altLang="en-US" sz="2800" b="1" baseline="0" dirty="0">
                <a:solidFill>
                  <a:schemeClr val="bg1"/>
                </a:solidFill>
                <a:latin typeface="Times New Roman" panose="02020603050405020304" pitchFamily="18" charset="0"/>
              </a:rPr>
              <a:t>的关系</a:t>
            </a:r>
            <a:endParaRPr lang="zh-CN" altLang="en-US" sz="2800" b="1" baseline="0" dirty="0">
              <a:solidFill>
                <a:schemeClr val="bg1"/>
              </a:solidFill>
              <a:latin typeface="Times New Roman" panose="02020603050405020304" pitchFamily="18" charset="0"/>
            </a:endParaRPr>
          </a:p>
          <a:p>
            <a:pPr lvl="2" algn="l">
              <a:lnSpc>
                <a:spcPct val="100000"/>
              </a:lnSpc>
              <a:spcBef>
                <a:spcPct val="20000"/>
              </a:spcBef>
              <a:buChar char="•"/>
            </a:pPr>
            <a:endParaRPr lang="zh-CN" altLang="en-US" sz="1800" b="1" baseline="0" dirty="0">
              <a:solidFill>
                <a:schemeClr val="bg1"/>
              </a:solidFill>
              <a:latin typeface="Times New Roman" panose="02020603050405020304" pitchFamily="18" charset="0"/>
            </a:endParaRPr>
          </a:p>
          <a:p>
            <a:pPr lvl="2" algn="l">
              <a:lnSpc>
                <a:spcPct val="100000"/>
              </a:lnSpc>
              <a:spcBef>
                <a:spcPct val="20000"/>
              </a:spcBef>
              <a:buChar char="•"/>
            </a:pPr>
            <a:endParaRPr lang="zh-CN" altLang="en-US" sz="1800" b="1" baseline="0" dirty="0">
              <a:solidFill>
                <a:srgbClr val="FFFF00"/>
              </a:solidFill>
              <a:latin typeface="Times New Roman" panose="02020603050405020304" pitchFamily="18" charset="0"/>
            </a:endParaRPr>
          </a:p>
          <a:p>
            <a:pPr lvl="2" algn="l">
              <a:lnSpc>
                <a:spcPct val="100000"/>
              </a:lnSpc>
              <a:spcBef>
                <a:spcPct val="20000"/>
              </a:spcBef>
              <a:buChar char="•"/>
            </a:pPr>
            <a:endParaRPr lang="zh-CN" altLang="en-US" sz="1800" b="1" baseline="0" dirty="0">
              <a:solidFill>
                <a:srgbClr val="FFFF00"/>
              </a:solidFill>
              <a:latin typeface="Times New Roman" panose="02020603050405020304" pitchFamily="18" charset="0"/>
            </a:endParaRPr>
          </a:p>
          <a:p>
            <a:pPr lvl="2" algn="l">
              <a:lnSpc>
                <a:spcPct val="100000"/>
              </a:lnSpc>
              <a:spcBef>
                <a:spcPct val="20000"/>
              </a:spcBef>
            </a:pPr>
            <a:r>
              <a:rPr lang="zh-CN" altLang="en-US" baseline="0" dirty="0">
                <a:solidFill>
                  <a:schemeClr val="bg1"/>
                </a:solidFill>
                <a:latin typeface="Times New Roman" panose="02020603050405020304" pitchFamily="18" charset="0"/>
              </a:rPr>
              <a:t>带宽问题</a:t>
            </a:r>
            <a:endParaRPr lang="zh-CN" altLang="en-US" baseline="0" dirty="0">
              <a:solidFill>
                <a:schemeClr val="bg1"/>
              </a:solidFill>
              <a:latin typeface="Times New Roman" panose="02020603050405020304" pitchFamily="18" charset="0"/>
            </a:endParaRPr>
          </a:p>
          <a:p>
            <a:pPr lvl="3" algn="l">
              <a:lnSpc>
                <a:spcPct val="100000"/>
              </a:lnSpc>
              <a:spcBef>
                <a:spcPct val="20000"/>
              </a:spcBef>
              <a:buChar char="–"/>
            </a:pPr>
            <a:r>
              <a:rPr lang="zh-CN" altLang="en-US" baseline="0" dirty="0">
                <a:solidFill>
                  <a:schemeClr val="bg1"/>
                </a:solidFill>
                <a:latin typeface="Times New Roman" panose="02020603050405020304" pitchFamily="18" charset="0"/>
              </a:rPr>
              <a:t>高分辨率和高的刷新频率要求有高带宽</a:t>
            </a:r>
            <a:endParaRPr lang="zh-CN" altLang="en-US" baseline="0" dirty="0">
              <a:solidFill>
                <a:schemeClr val="bg1"/>
              </a:solidFill>
              <a:latin typeface="Times New Roman" panose="02020603050405020304" pitchFamily="18" charset="0"/>
            </a:endParaRPr>
          </a:p>
          <a:p>
            <a:pPr lvl="3" algn="l">
              <a:lnSpc>
                <a:spcPct val="100000"/>
              </a:lnSpc>
              <a:spcBef>
                <a:spcPct val="20000"/>
              </a:spcBef>
            </a:pPr>
            <a:r>
              <a:rPr lang="zh-CN" altLang="en-US" baseline="0" dirty="0">
                <a:solidFill>
                  <a:schemeClr val="bg1"/>
                </a:solidFill>
                <a:latin typeface="Times New Roman" panose="02020603050405020304" pitchFamily="18" charset="0"/>
              </a:rPr>
              <a:t>--依然是个问题！</a:t>
            </a:r>
            <a:endParaRPr lang="zh-CN" altLang="en-US" baseline="0" dirty="0">
              <a:solidFill>
                <a:schemeClr val="bg1"/>
              </a:solidFill>
              <a:latin typeface="Times New Roman" panose="02020603050405020304" pitchFamily="18" charset="0"/>
            </a:endParaRPr>
          </a:p>
          <a:p>
            <a:pPr lvl="3" algn="l">
              <a:lnSpc>
                <a:spcPct val="100000"/>
              </a:lnSpc>
              <a:spcBef>
                <a:spcPct val="20000"/>
              </a:spcBef>
              <a:buChar char="–"/>
            </a:pPr>
            <a:r>
              <a:rPr lang="zh-CN" altLang="en-US" baseline="0" dirty="0">
                <a:solidFill>
                  <a:schemeClr val="bg1"/>
                </a:solidFill>
                <a:latin typeface="Times New Roman" panose="02020603050405020304" pitchFamily="18" charset="0"/>
              </a:rPr>
              <a:t>解决方法：</a:t>
            </a:r>
            <a:r>
              <a:rPr lang="zh-CN" altLang="en-US" baseline="0" dirty="0">
                <a:solidFill>
                  <a:srgbClr val="FFFF00"/>
                </a:solidFill>
                <a:latin typeface="Times New Roman" panose="02020603050405020304" pitchFamily="18" charset="0"/>
              </a:rPr>
              <a:t>隔行扫描（</a:t>
            </a:r>
            <a:r>
              <a:rPr lang="zh-CN" altLang="en-US" baseline="0" dirty="0">
                <a:solidFill>
                  <a:schemeClr val="bg1"/>
                </a:solidFill>
                <a:latin typeface="Times New Roman" panose="02020603050405020304" pitchFamily="18" charset="0"/>
              </a:rPr>
              <a:t>现在已经基本不用，</a:t>
            </a:r>
            <a:endParaRPr lang="zh-CN" altLang="en-US" baseline="0" dirty="0">
              <a:solidFill>
                <a:schemeClr val="bg1"/>
              </a:solidFill>
              <a:latin typeface="Times New Roman" panose="02020603050405020304" pitchFamily="18" charset="0"/>
            </a:endParaRPr>
          </a:p>
          <a:p>
            <a:pPr lvl="3" algn="l">
              <a:lnSpc>
                <a:spcPct val="100000"/>
              </a:lnSpc>
              <a:spcBef>
                <a:spcPct val="20000"/>
              </a:spcBef>
            </a:pPr>
            <a:r>
              <a:rPr lang="zh-CN" altLang="en-US" baseline="0" dirty="0">
                <a:solidFill>
                  <a:schemeClr val="bg1"/>
                </a:solidFill>
                <a:latin typeface="Times New Roman" panose="02020603050405020304" pitchFamily="18" charset="0"/>
              </a:rPr>
              <a:t>       主流显示器都采用</a:t>
            </a:r>
            <a:r>
              <a:rPr lang="zh-CN" altLang="en-US" baseline="0" dirty="0">
                <a:solidFill>
                  <a:srgbClr val="FFFF00"/>
                </a:solidFill>
                <a:latin typeface="Times New Roman" panose="02020603050405020304" pitchFamily="18" charset="0"/>
              </a:rPr>
              <a:t>逐行扫描</a:t>
            </a:r>
            <a:r>
              <a:rPr lang="zh-CN" altLang="en-US" baseline="0" dirty="0">
                <a:solidFill>
                  <a:schemeClr val="bg1"/>
                </a:solidFill>
                <a:latin typeface="Times New Roman" panose="02020603050405020304" pitchFamily="18" charset="0"/>
              </a:rPr>
              <a:t>方式）</a:t>
            </a:r>
            <a:endParaRPr lang="zh-CN" altLang="en-US" baseline="0" dirty="0">
              <a:solidFill>
                <a:schemeClr val="bg1"/>
              </a:solidFill>
              <a:latin typeface="Times New Roman" panose="02020603050405020304" pitchFamily="18" charset="0"/>
            </a:endParaRPr>
          </a:p>
          <a:p>
            <a:pPr lvl="3" algn="l">
              <a:lnSpc>
                <a:spcPct val="100000"/>
              </a:lnSpc>
              <a:spcBef>
                <a:spcPct val="20000"/>
              </a:spcBef>
              <a:buChar char="–"/>
            </a:pPr>
            <a:r>
              <a:rPr lang="zh-CN" altLang="en-US" baseline="0" dirty="0">
                <a:solidFill>
                  <a:schemeClr val="bg1"/>
                </a:solidFill>
                <a:latin typeface="Times New Roman" panose="02020603050405020304" pitchFamily="18" charset="0"/>
              </a:rPr>
              <a:t>隔行扫描的：把一帧分两</a:t>
            </a:r>
            <a:r>
              <a:rPr lang="zh-CN" altLang="en-US" baseline="0" dirty="0">
                <a:solidFill>
                  <a:srgbClr val="FFFF00"/>
                </a:solidFill>
                <a:latin typeface="Times New Roman" panose="02020603050405020304" pitchFamily="18" charset="0"/>
              </a:rPr>
              <a:t>场</a:t>
            </a:r>
            <a:r>
              <a:rPr lang="zh-CN" altLang="en-US" baseline="0" dirty="0">
                <a:solidFill>
                  <a:schemeClr val="bg1"/>
                </a:solidFill>
                <a:latin typeface="Times New Roman" panose="02020603050405020304" pitchFamily="18" charset="0"/>
              </a:rPr>
              <a:t>，即奇数场与</a:t>
            </a:r>
            <a:endParaRPr lang="zh-CN" altLang="en-US" baseline="0" dirty="0">
              <a:solidFill>
                <a:schemeClr val="bg1"/>
              </a:solidFill>
              <a:latin typeface="Times New Roman" panose="02020603050405020304" pitchFamily="18" charset="0"/>
            </a:endParaRPr>
          </a:p>
          <a:p>
            <a:pPr lvl="3" algn="l">
              <a:lnSpc>
                <a:spcPct val="100000"/>
              </a:lnSpc>
              <a:spcBef>
                <a:spcPct val="20000"/>
              </a:spcBef>
            </a:pPr>
            <a:r>
              <a:rPr lang="zh-CN" altLang="en-US" baseline="0" dirty="0">
                <a:solidFill>
                  <a:schemeClr val="bg1"/>
                </a:solidFill>
                <a:latin typeface="Times New Roman" panose="02020603050405020304" pitchFamily="18" charset="0"/>
              </a:rPr>
              <a:t>       偶数场</a:t>
            </a:r>
            <a:endParaRPr lang="zh-CN" altLang="en-US" baseline="0" dirty="0">
              <a:solidFill>
                <a:schemeClr val="bg1"/>
              </a:solidFill>
              <a:latin typeface="Times New Roman" panose="02020603050405020304" pitchFamily="18" charset="0"/>
            </a:endParaRPr>
          </a:p>
          <a:p>
            <a:pPr lvl="3" algn="l">
              <a:lnSpc>
                <a:spcPct val="100000"/>
              </a:lnSpc>
              <a:spcBef>
                <a:spcPct val="20000"/>
              </a:spcBef>
              <a:buChar char="–"/>
            </a:pPr>
            <a:r>
              <a:rPr lang="zh-CN" altLang="en-US" baseline="0" dirty="0">
                <a:solidFill>
                  <a:schemeClr val="bg1"/>
                </a:solidFill>
                <a:latin typeface="Times New Roman" panose="02020603050405020304" pitchFamily="18" charset="0"/>
              </a:rPr>
              <a:t>场频：==2*帧频</a:t>
            </a:r>
            <a:endParaRPr lang="zh-CN" altLang="en-US" baseline="0" dirty="0">
              <a:solidFill>
                <a:schemeClr val="bg1"/>
              </a:solidFill>
              <a:latin typeface="Times New Roman" panose="02020603050405020304" pitchFamily="18" charset="0"/>
            </a:endParaRPr>
          </a:p>
          <a:p>
            <a:pPr algn="l">
              <a:lnSpc>
                <a:spcPct val="100000"/>
              </a:lnSpc>
              <a:spcBef>
                <a:spcPct val="0"/>
              </a:spcBef>
            </a:pPr>
            <a:endParaRPr lang="zh-CN" altLang="en-US" baseline="0" dirty="0">
              <a:latin typeface="Times New Roman" panose="02020603050405020304" pitchFamily="18" charset="0"/>
            </a:endParaRPr>
          </a:p>
        </p:txBody>
      </p:sp>
      <p:sp>
        <p:nvSpPr>
          <p:cNvPr id="152579" name="矩形 152578"/>
          <p:cNvSpPr/>
          <p:nvPr/>
        </p:nvSpPr>
        <p:spPr>
          <a:xfrm>
            <a:off x="1447800" y="304800"/>
            <a:ext cx="5715000" cy="990600"/>
          </a:xfrm>
          <a:prstGeom prst="rect">
            <a:avLst/>
          </a:prstGeom>
          <a:noFill/>
          <a:ln w="9525">
            <a:noFill/>
          </a:ln>
        </p:spPr>
        <p:txBody>
          <a:bodyPr lIns="92075" tIns="46038" rIns="92075" bIns="46038" anchor="ctr"/>
          <a:p>
            <a:pPr algn="l">
              <a:lnSpc>
                <a:spcPct val="100000"/>
              </a:lnSpc>
              <a:spcBef>
                <a:spcPct val="0"/>
              </a:spcBef>
            </a:pPr>
            <a:r>
              <a:rPr lang="zh-CN" altLang="en-US" sz="4400" baseline="0" dirty="0">
                <a:solidFill>
                  <a:srgbClr val="FFFF00"/>
                </a:solidFill>
                <a:latin typeface="Times New Roman" panose="02020603050405020304" pitchFamily="18" charset="0"/>
              </a:rPr>
              <a:t>彩色光栅扫描显示器</a:t>
            </a:r>
            <a:endParaRPr lang="zh-CN" altLang="en-US" sz="4400" baseline="0" dirty="0">
              <a:solidFill>
                <a:srgbClr val="FFFF00"/>
              </a:solidFill>
              <a:latin typeface="Times New Roman" panose="02020603050405020304" pitchFamily="18" charset="0"/>
            </a:endParaRPr>
          </a:p>
        </p:txBody>
      </p:sp>
      <p:graphicFrame>
        <p:nvGraphicFramePr>
          <p:cNvPr id="152580" name="对象 152579"/>
          <p:cNvGraphicFramePr/>
          <p:nvPr/>
        </p:nvGraphicFramePr>
        <p:xfrm>
          <a:off x="3124200" y="1981200"/>
          <a:ext cx="2667000" cy="512763"/>
        </p:xfrm>
        <a:graphic>
          <a:graphicData uri="http://schemas.openxmlformats.org/presentationml/2006/ole">
            <mc:AlternateContent xmlns:mc="http://schemas.openxmlformats.org/markup-compatibility/2006">
              <mc:Choice xmlns:v="urn:schemas-microsoft-com:vml" Requires="v">
                <p:oleObj spid="_x0000_s3077" name="" r:id="rId1" imgW="925195" imgH="177800" progId="Equation.3">
                  <p:embed/>
                </p:oleObj>
              </mc:Choice>
              <mc:Fallback>
                <p:oleObj name="" r:id="rId1" imgW="925195" imgH="177800" progId="Equation.3">
                  <p:embed/>
                  <p:pic>
                    <p:nvPicPr>
                      <p:cNvPr id="0" name="图片 3076"/>
                      <p:cNvPicPr/>
                      <p:nvPr/>
                    </p:nvPicPr>
                    <p:blipFill>
                      <a:blip r:embed="rId2"/>
                      <a:stretch>
                        <a:fillRect/>
                      </a:stretch>
                    </p:blipFill>
                    <p:spPr>
                      <a:xfrm>
                        <a:off x="3124200" y="1981200"/>
                        <a:ext cx="2667000" cy="512763"/>
                      </a:xfrm>
                      <a:prstGeom prst="rect">
                        <a:avLst/>
                      </a:prstGeom>
                      <a:solidFill>
                        <a:schemeClr val="bg1"/>
                      </a:solidFill>
                      <a:ln w="38100">
                        <a:noFill/>
                        <a:miter/>
                      </a:ln>
                    </p:spPr>
                  </p:pic>
                </p:oleObj>
              </mc:Fallback>
            </mc:AlternateContent>
          </a:graphicData>
        </a:graphic>
      </p:graphicFrame>
      <p:pic>
        <p:nvPicPr>
          <p:cNvPr id="152581" name="图片 152580" descr="ht"/>
          <p:cNvPicPr>
            <a:picLocks noChangeAspect="1"/>
          </p:cNvPicPr>
          <p:nvPr/>
        </p:nvPicPr>
        <p:blipFill>
          <a:blip r:embed="rId3"/>
          <a:stretch>
            <a:fillRect/>
          </a:stretch>
        </p:blipFill>
        <p:spPr>
          <a:xfrm>
            <a:off x="0" y="0"/>
            <a:ext cx="1133475" cy="1143000"/>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85026" name="标题 385025"/>
          <p:cNvSpPr>
            <a:spLocks noGrp="1"/>
          </p:cNvSpPr>
          <p:nvPr>
            <p:ph type="title"/>
          </p:nvPr>
        </p:nvSpPr>
        <p:spPr/>
        <p:txBody>
          <a:bodyPr anchor="ctr"/>
          <a:p>
            <a:r>
              <a:rPr lang="zh-CN" altLang="en-US" sz="3200" dirty="0"/>
              <a:t>隔行扫描工作原理</a:t>
            </a:r>
            <a:endParaRPr lang="zh-CN" altLang="en-US" sz="3200" dirty="0"/>
          </a:p>
        </p:txBody>
      </p:sp>
      <p:sp>
        <p:nvSpPr>
          <p:cNvPr id="385027" name="文本占位符 385026"/>
          <p:cNvSpPr>
            <a:spLocks noGrp="1"/>
          </p:cNvSpPr>
          <p:nvPr>
            <p:ph type="body" idx="1"/>
          </p:nvPr>
        </p:nvSpPr>
        <p:spPr/>
        <p:txBody>
          <a:bodyPr/>
          <a:p>
            <a:pPr algn="just"/>
            <a:r>
              <a:rPr lang="zh-CN" altLang="en-US" dirty="0"/>
              <a:t>一帧完整的画面分成两场。</a:t>
            </a:r>
            <a:endParaRPr lang="zh-CN" altLang="en-US" dirty="0"/>
          </a:p>
          <a:p>
            <a:r>
              <a:rPr lang="zh-CN" altLang="en-US" dirty="0"/>
              <a:t>一场1／60秒，（场频60</a:t>
            </a:r>
            <a:r>
              <a:rPr lang="en-US" altLang="zh-CN"/>
              <a:t>HZ），（</a:t>
            </a:r>
            <a:r>
              <a:rPr lang="zh-CN" altLang="en-US" dirty="0"/>
              <a:t>帧频30</a:t>
            </a:r>
            <a:r>
              <a:rPr lang="en-US" altLang="zh-CN"/>
              <a:t>HZ）</a:t>
            </a:r>
            <a:r>
              <a:rPr lang="zh-CN" altLang="en-US" dirty="0"/>
              <a:t>画面更新频率仍为60</a:t>
            </a:r>
            <a:r>
              <a:rPr lang="en-US" altLang="zh-CN"/>
              <a:t>HZ，</a:t>
            </a:r>
            <a:r>
              <a:rPr lang="zh-CN" altLang="en-US" dirty="0"/>
              <a:t>降低了闪烁效应，每一场1／60秒内，帧缓存中数据量比逐行扫描少一半。降低了视频控制器存取帧缓存的速度及传输带宽的要求。</a:t>
            </a:r>
            <a:endParaRPr lang="zh-CN" altLang="en-US" dirty="0"/>
          </a:p>
        </p:txBody>
      </p:sp>
      <p:pic>
        <p:nvPicPr>
          <p:cNvPr id="385028" name="图片 385027"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53603" name="文本占位符 153602"/>
          <p:cNvSpPr>
            <a:spLocks noGrp="1"/>
          </p:cNvSpPr>
          <p:nvPr>
            <p:ph type="body" idx="1"/>
          </p:nvPr>
        </p:nvSpPr>
        <p:spPr>
          <a:xfrm>
            <a:off x="304800" y="609600"/>
            <a:ext cx="8153400" cy="5334000"/>
          </a:xfrm>
        </p:spPr>
        <p:txBody>
          <a:bodyPr/>
          <a:p>
            <a:pPr lvl="2"/>
            <a:endParaRPr lang="zh-CN" altLang="en-US" sz="2800" dirty="0">
              <a:solidFill>
                <a:srgbClr val="FFFF00"/>
              </a:solidFill>
            </a:endParaRPr>
          </a:p>
          <a:p>
            <a:pPr lvl="2"/>
            <a:r>
              <a:rPr lang="zh-CN" altLang="en-US" sz="3200" dirty="0">
                <a:solidFill>
                  <a:srgbClr val="FFFF00"/>
                </a:solidFill>
              </a:rPr>
              <a:t>简单的光栅扫描图形显示系统的结构</a:t>
            </a:r>
            <a:endParaRPr lang="zh-CN" altLang="en-US" sz="3200" dirty="0">
              <a:solidFill>
                <a:srgbClr val="FFFF00"/>
              </a:solidFill>
            </a:endParaRPr>
          </a:p>
          <a:p>
            <a:pPr lvl="2"/>
            <a:endParaRPr lang="zh-CN" altLang="en-US" sz="1800" dirty="0"/>
          </a:p>
          <a:p>
            <a:pPr lvl="2"/>
            <a:endParaRPr lang="zh-CN" altLang="en-US" sz="1800" dirty="0"/>
          </a:p>
          <a:p>
            <a:pPr lvl="2"/>
            <a:endParaRPr lang="zh-CN" altLang="en-US" sz="1800" dirty="0"/>
          </a:p>
          <a:p>
            <a:pPr lvl="2"/>
            <a:endParaRPr lang="zh-CN" altLang="en-US" sz="1800" dirty="0"/>
          </a:p>
          <a:p>
            <a:pPr lvl="2"/>
            <a:endParaRPr lang="zh-CN" altLang="en-US" sz="1800" dirty="0"/>
          </a:p>
          <a:p>
            <a:pPr lvl="2"/>
            <a:endParaRPr lang="zh-CN" altLang="en-US" sz="1800" dirty="0"/>
          </a:p>
          <a:p>
            <a:pPr lvl="2"/>
            <a:endParaRPr lang="zh-CN" altLang="en-US" sz="1800" dirty="0"/>
          </a:p>
          <a:p>
            <a:pPr lvl="2"/>
            <a:endParaRPr lang="zh-CN" altLang="en-US" sz="1800" b="1" dirty="0">
              <a:solidFill>
                <a:srgbClr val="FFFF00"/>
              </a:solidFill>
            </a:endParaRPr>
          </a:p>
        </p:txBody>
      </p:sp>
      <p:pic>
        <p:nvPicPr>
          <p:cNvPr id="153604" name="图片 153603" descr="1p25"/>
          <p:cNvPicPr>
            <a:picLocks noChangeAspect="1"/>
          </p:cNvPicPr>
          <p:nvPr/>
        </p:nvPicPr>
        <p:blipFill>
          <a:blip r:embed="rId1"/>
          <a:stretch>
            <a:fillRect/>
          </a:stretch>
        </p:blipFill>
        <p:spPr>
          <a:xfrm>
            <a:off x="1066800" y="3048000"/>
            <a:ext cx="4114800" cy="2209800"/>
          </a:xfrm>
          <a:prstGeom prst="rect">
            <a:avLst/>
          </a:prstGeom>
          <a:noFill/>
          <a:ln w="9525">
            <a:noFill/>
          </a:ln>
        </p:spPr>
      </p:pic>
      <p:sp>
        <p:nvSpPr>
          <p:cNvPr id="153607" name="文本框 153606"/>
          <p:cNvSpPr txBox="1"/>
          <p:nvPr/>
        </p:nvSpPr>
        <p:spPr>
          <a:xfrm>
            <a:off x="5410200" y="2895600"/>
            <a:ext cx="3352800" cy="2227263"/>
          </a:xfrm>
          <a:prstGeom prst="rect">
            <a:avLst/>
          </a:prstGeom>
          <a:noFill/>
          <a:ln w="9525">
            <a:noFill/>
          </a:ln>
        </p:spPr>
        <p:txBody>
          <a:bodyPr>
            <a:spAutoFit/>
          </a:bodyPr>
          <a:p>
            <a:pPr algn="l">
              <a:lnSpc>
                <a:spcPct val="100000"/>
              </a:lnSpc>
              <a:spcBef>
                <a:spcPct val="0"/>
              </a:spcBef>
            </a:pPr>
            <a:r>
              <a:rPr lang="zh-CN" altLang="en-US" sz="2800" baseline="0" dirty="0">
                <a:latin typeface="Times New Roman" panose="02020603050405020304" pitchFamily="18" charset="0"/>
              </a:rPr>
              <a:t>其中，帧缓存为系统内存任一块区域，视频控制器能够直接存取该区域以刷</a:t>
            </a:r>
            <a:endParaRPr lang="zh-CN" altLang="en-US" sz="2800" baseline="0" dirty="0">
              <a:latin typeface="Times New Roman" panose="02020603050405020304" pitchFamily="18" charset="0"/>
            </a:endParaRPr>
          </a:p>
          <a:p>
            <a:pPr algn="l">
              <a:lnSpc>
                <a:spcPct val="100000"/>
              </a:lnSpc>
              <a:spcBef>
                <a:spcPct val="0"/>
              </a:spcBef>
            </a:pPr>
            <a:r>
              <a:rPr lang="zh-CN" altLang="en-US" sz="2800" baseline="0" dirty="0">
                <a:latin typeface="Times New Roman" panose="02020603050405020304" pitchFamily="18" charset="0"/>
              </a:rPr>
              <a:t>新屏幕。</a:t>
            </a:r>
            <a:endParaRPr lang="zh-CN" altLang="en-US" sz="2800" baseline="0" dirty="0">
              <a:latin typeface="Times New Roman" panose="02020603050405020304" pitchFamily="18" charset="0"/>
            </a:endParaRPr>
          </a:p>
        </p:txBody>
      </p:sp>
      <p:pic>
        <p:nvPicPr>
          <p:cNvPr id="153610" name="图片 153609"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88100" name="文本占位符 388099"/>
          <p:cNvSpPr>
            <a:spLocks noGrp="1"/>
          </p:cNvSpPr>
          <p:nvPr>
            <p:ph type="body" idx="1"/>
          </p:nvPr>
        </p:nvSpPr>
        <p:spPr>
          <a:xfrm>
            <a:off x="304800" y="609600"/>
            <a:ext cx="7772400" cy="5257800"/>
          </a:xfrm>
        </p:spPr>
        <p:txBody>
          <a:bodyPr/>
          <a:p>
            <a:pPr lvl="2">
              <a:buNone/>
            </a:pPr>
            <a:endParaRPr lang="zh-CN" altLang="en-US" sz="1800" dirty="0"/>
          </a:p>
          <a:p>
            <a:pPr lvl="2"/>
            <a:endParaRPr lang="zh-CN" altLang="en-US" sz="1800" dirty="0"/>
          </a:p>
          <a:p>
            <a:pPr lvl="2"/>
            <a:r>
              <a:rPr lang="zh-CN" altLang="en-US" sz="3200" dirty="0">
                <a:solidFill>
                  <a:srgbClr val="FFFF00"/>
                </a:solidFill>
              </a:rPr>
              <a:t>较为典型的光栅扫描图形显示系统的结构</a:t>
            </a:r>
            <a:endParaRPr lang="zh-CN" altLang="en-US" sz="3200" dirty="0">
              <a:solidFill>
                <a:srgbClr val="FFFF00"/>
              </a:solidFill>
            </a:endParaRPr>
          </a:p>
        </p:txBody>
      </p:sp>
      <p:pic>
        <p:nvPicPr>
          <p:cNvPr id="388102" name="图片 388101" descr="1p26"/>
          <p:cNvPicPr>
            <a:picLocks noChangeAspect="1"/>
          </p:cNvPicPr>
          <p:nvPr/>
        </p:nvPicPr>
        <p:blipFill>
          <a:blip r:embed="rId1"/>
          <a:stretch>
            <a:fillRect/>
          </a:stretch>
        </p:blipFill>
        <p:spPr>
          <a:xfrm>
            <a:off x="1371600" y="2438400"/>
            <a:ext cx="4010025" cy="2286000"/>
          </a:xfrm>
          <a:prstGeom prst="rect">
            <a:avLst/>
          </a:prstGeom>
          <a:noFill/>
          <a:ln w="9525">
            <a:noFill/>
          </a:ln>
        </p:spPr>
      </p:pic>
      <p:sp>
        <p:nvSpPr>
          <p:cNvPr id="388104" name="文本框 388103"/>
          <p:cNvSpPr txBox="1"/>
          <p:nvPr/>
        </p:nvSpPr>
        <p:spPr>
          <a:xfrm>
            <a:off x="5607050" y="2895600"/>
            <a:ext cx="3536950" cy="1800225"/>
          </a:xfrm>
          <a:prstGeom prst="rect">
            <a:avLst/>
          </a:prstGeom>
          <a:noFill/>
          <a:ln w="9525">
            <a:noFill/>
          </a:ln>
        </p:spPr>
        <p:txBody>
          <a:bodyPr>
            <a:spAutoFit/>
          </a:bodyPr>
          <a:p>
            <a:pPr algn="l">
              <a:lnSpc>
                <a:spcPct val="100000"/>
              </a:lnSpc>
              <a:spcBef>
                <a:spcPct val="0"/>
              </a:spcBef>
            </a:pPr>
            <a:r>
              <a:rPr lang="zh-CN" altLang="en-US" sz="2800" baseline="0" dirty="0">
                <a:latin typeface="Times New Roman" panose="02020603050405020304" pitchFamily="18" charset="0"/>
              </a:rPr>
              <a:t>其中，帧缓存可以是专用的存储器，也可以是系统内存中的一块固定区域。</a:t>
            </a:r>
            <a:endParaRPr lang="zh-CN" altLang="en-US" sz="2800" baseline="0" dirty="0">
              <a:latin typeface="Times New Roman" panose="02020603050405020304" pitchFamily="18" charset="0"/>
            </a:endParaRPr>
          </a:p>
        </p:txBody>
      </p:sp>
      <p:pic>
        <p:nvPicPr>
          <p:cNvPr id="388105" name="图片 388104"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54626" name="标题 154625"/>
          <p:cNvSpPr>
            <a:spLocks noGrp="1"/>
          </p:cNvSpPr>
          <p:nvPr>
            <p:ph type="title"/>
          </p:nvPr>
        </p:nvSpPr>
        <p:spPr>
          <a:xfrm>
            <a:off x="685800" y="152400"/>
            <a:ext cx="7772400" cy="533400"/>
          </a:xfrm>
        </p:spPr>
        <p:txBody>
          <a:bodyPr anchor="ctr"/>
          <a:p>
            <a:r>
              <a:rPr lang="zh-CN" altLang="en-US" sz="3600" dirty="0"/>
              <a:t>视频控制器</a:t>
            </a:r>
            <a:endParaRPr lang="zh-CN" altLang="en-US" sz="3600" dirty="0"/>
          </a:p>
        </p:txBody>
      </p:sp>
      <p:sp>
        <p:nvSpPr>
          <p:cNvPr id="154627" name="文本占位符 154626"/>
          <p:cNvSpPr>
            <a:spLocks noGrp="1"/>
          </p:cNvSpPr>
          <p:nvPr>
            <p:ph type="body" idx="1"/>
          </p:nvPr>
        </p:nvSpPr>
        <p:spPr>
          <a:xfrm>
            <a:off x="685800" y="762000"/>
            <a:ext cx="7772400" cy="5334000"/>
          </a:xfrm>
        </p:spPr>
        <p:txBody>
          <a:bodyPr/>
          <a:p>
            <a:pPr lvl="1"/>
            <a:endParaRPr lang="zh-CN" altLang="en-US" sz="2000" dirty="0">
              <a:solidFill>
                <a:srgbClr val="FFFF00"/>
              </a:solidFill>
            </a:endParaRPr>
          </a:p>
          <a:p>
            <a:pPr lvl="2"/>
            <a:r>
              <a:rPr lang="zh-CN" altLang="en-US" sz="2800" dirty="0">
                <a:solidFill>
                  <a:srgbClr val="FFFF00"/>
                </a:solidFill>
              </a:rPr>
              <a:t>作用：</a:t>
            </a:r>
            <a:r>
              <a:rPr lang="zh-CN" altLang="en-US" sz="2800" dirty="0"/>
              <a:t>建立帧缓存与屏幕像素之间的一一对应，负责</a:t>
            </a:r>
            <a:r>
              <a:rPr lang="zh-CN" altLang="en-US" sz="2800" dirty="0">
                <a:solidFill>
                  <a:srgbClr val="FFFF00"/>
                </a:solidFill>
              </a:rPr>
              <a:t>刷新</a:t>
            </a:r>
            <a:r>
              <a:rPr lang="zh-CN" altLang="en-US" dirty="0">
                <a:latin typeface="宋体" panose="02010600030101010101" pitchFamily="2" charset="-122"/>
              </a:rPr>
              <a:t>。</a:t>
            </a:r>
            <a:endParaRPr lang="zh-CN" altLang="en-US" sz="2800" dirty="0">
              <a:solidFill>
                <a:srgbClr val="FFFF00"/>
              </a:solidFill>
            </a:endParaRPr>
          </a:p>
          <a:p>
            <a:pPr lvl="2"/>
            <a:r>
              <a:rPr lang="zh-CN" altLang="en-US" sz="2800" dirty="0">
                <a:solidFill>
                  <a:srgbClr val="FFFF00"/>
                </a:solidFill>
              </a:rPr>
              <a:t>逻辑结构</a:t>
            </a:r>
            <a:endParaRPr lang="zh-CN" altLang="en-US" sz="2800" dirty="0">
              <a:solidFill>
                <a:srgbClr val="FFFF00"/>
              </a:solidFill>
            </a:endParaRPr>
          </a:p>
          <a:p>
            <a:pPr lvl="2"/>
            <a:endParaRPr lang="zh-CN" altLang="en-US" sz="2800" dirty="0">
              <a:solidFill>
                <a:srgbClr val="FFFF00"/>
              </a:solidFill>
            </a:endParaRPr>
          </a:p>
          <a:p>
            <a:pPr lvl="2"/>
            <a:endParaRPr lang="zh-CN" altLang="en-US" sz="1800" dirty="0">
              <a:solidFill>
                <a:srgbClr val="FFFF00"/>
              </a:solidFill>
            </a:endParaRPr>
          </a:p>
          <a:p>
            <a:pPr lvl="2"/>
            <a:endParaRPr lang="zh-CN" altLang="en-US" sz="1800" dirty="0">
              <a:solidFill>
                <a:srgbClr val="FFFF00"/>
              </a:solidFill>
            </a:endParaRPr>
          </a:p>
          <a:p>
            <a:pPr lvl="2"/>
            <a:endParaRPr lang="zh-CN" altLang="en-US" sz="1800" dirty="0">
              <a:solidFill>
                <a:srgbClr val="FFFF00"/>
              </a:solidFill>
            </a:endParaRPr>
          </a:p>
          <a:p>
            <a:pPr lvl="2"/>
            <a:endParaRPr lang="zh-CN" altLang="en-US" sz="1800" dirty="0">
              <a:solidFill>
                <a:srgbClr val="FFFF00"/>
              </a:solidFill>
            </a:endParaRPr>
          </a:p>
          <a:p>
            <a:pPr lvl="2"/>
            <a:endParaRPr lang="zh-CN" altLang="en-US" sz="1800" dirty="0">
              <a:solidFill>
                <a:srgbClr val="FFFF00"/>
              </a:solidFill>
            </a:endParaRPr>
          </a:p>
          <a:p>
            <a:pPr lvl="2"/>
            <a:endParaRPr lang="zh-CN" altLang="en-US" sz="1800" dirty="0">
              <a:solidFill>
                <a:srgbClr val="FFFF00"/>
              </a:solidFill>
            </a:endParaRPr>
          </a:p>
        </p:txBody>
      </p:sp>
      <p:pic>
        <p:nvPicPr>
          <p:cNvPr id="154628" name="图片 154627" descr="1p27"/>
          <p:cNvPicPr>
            <a:picLocks noChangeAspect="1"/>
          </p:cNvPicPr>
          <p:nvPr/>
        </p:nvPicPr>
        <p:blipFill>
          <a:blip r:embed="rId1"/>
          <a:stretch>
            <a:fillRect/>
          </a:stretch>
        </p:blipFill>
        <p:spPr>
          <a:xfrm>
            <a:off x="2209800" y="2667000"/>
            <a:ext cx="4838700" cy="2057400"/>
          </a:xfrm>
          <a:prstGeom prst="rect">
            <a:avLst/>
          </a:prstGeom>
          <a:noFill/>
          <a:ln w="9525">
            <a:noFill/>
          </a:ln>
        </p:spPr>
      </p:pic>
      <p:pic>
        <p:nvPicPr>
          <p:cNvPr id="154630" name="图片 154629" descr="ht"/>
          <p:cNvPicPr>
            <a:picLocks noChangeAspect="1"/>
          </p:cNvPicPr>
          <p:nvPr/>
        </p:nvPicPr>
        <p:blipFill>
          <a:blip r:embed="rId2"/>
          <a:stretch>
            <a:fillRect/>
          </a:stretch>
        </p:blipFill>
        <p:spPr>
          <a:xfrm>
            <a:off x="0" y="0"/>
            <a:ext cx="1133475" cy="1143000"/>
          </a:xfrm>
          <a:prstGeom prst="rect">
            <a:avLst/>
          </a:prstGeom>
          <a:noFill/>
          <a:ln w="9525">
            <a:noFill/>
          </a:ln>
        </p:spPr>
      </p:pic>
      <p:sp>
        <p:nvSpPr>
          <p:cNvPr id="154631" name="矩形 154630"/>
          <p:cNvSpPr/>
          <p:nvPr/>
        </p:nvSpPr>
        <p:spPr>
          <a:xfrm>
            <a:off x="2281238" y="5181600"/>
            <a:ext cx="4505325" cy="482600"/>
          </a:xfrm>
          <a:prstGeom prst="rect">
            <a:avLst/>
          </a:prstGeom>
          <a:solidFill>
            <a:schemeClr val="bg1"/>
          </a:solidFill>
          <a:ln w="9525" cap="flat" cmpd="sng">
            <a:solidFill>
              <a:schemeClr val="bg1"/>
            </a:solidFill>
            <a:prstDash val="solid"/>
            <a:miter/>
            <a:headEnd type="none" w="med" len="med"/>
            <a:tailEnd type="none" w="med" len="med"/>
          </a:ln>
        </p:spPr>
        <p:txBody>
          <a:bodyPr wrap="none" tIns="0" anchor="t">
            <a:spAutoFit/>
          </a:bodyPr>
          <a:p>
            <a:pPr>
              <a:lnSpc>
                <a:spcPct val="100000"/>
              </a:lnSpc>
              <a:spcBef>
                <a:spcPct val="0"/>
              </a:spcBef>
            </a:pPr>
            <a:r>
              <a:rPr lang="zh-CN" altLang="en-US" sz="2800" baseline="0" dirty="0">
                <a:solidFill>
                  <a:schemeClr val="tx1"/>
                </a:solidFill>
                <a:latin typeface="Times New Roman" panose="02020603050405020304" pitchFamily="18" charset="0"/>
              </a:rPr>
              <a:t>普通显卡=视频控制器+显存</a:t>
            </a:r>
            <a:endParaRPr lang="zh-CN" altLang="en-US" sz="2800" baseline="0" dirty="0">
              <a:solidFill>
                <a:schemeClr val="tx1"/>
              </a:solidFill>
              <a:latin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57698" name="标题 157697"/>
          <p:cNvSpPr>
            <a:spLocks noGrp="1"/>
          </p:cNvSpPr>
          <p:nvPr>
            <p:ph type="title"/>
          </p:nvPr>
        </p:nvSpPr>
        <p:spPr>
          <a:xfrm>
            <a:off x="685800" y="152400"/>
            <a:ext cx="7772400" cy="609600"/>
          </a:xfrm>
        </p:spPr>
        <p:txBody>
          <a:bodyPr anchor="ctr"/>
          <a:p>
            <a:r>
              <a:rPr lang="zh-CN" altLang="en-US" sz="3600" dirty="0"/>
              <a:t>显示处理器</a:t>
            </a:r>
            <a:endParaRPr lang="zh-CN" altLang="en-US" sz="3600" dirty="0"/>
          </a:p>
        </p:txBody>
      </p:sp>
      <p:sp>
        <p:nvSpPr>
          <p:cNvPr id="157699" name="文本占位符 157698"/>
          <p:cNvSpPr>
            <a:spLocks noGrp="1"/>
          </p:cNvSpPr>
          <p:nvPr>
            <p:ph type="body" idx="1"/>
          </p:nvPr>
        </p:nvSpPr>
        <p:spPr>
          <a:xfrm>
            <a:off x="685800" y="1752600"/>
            <a:ext cx="7772400" cy="3352800"/>
          </a:xfrm>
        </p:spPr>
        <p:txBody>
          <a:bodyPr/>
          <a:p>
            <a:pPr lvl="2"/>
            <a:r>
              <a:rPr lang="zh-CN" altLang="en-US" sz="2800" dirty="0">
                <a:solidFill>
                  <a:srgbClr val="FFFF00"/>
                </a:solidFill>
              </a:rPr>
              <a:t>作用：代替</a:t>
            </a:r>
            <a:r>
              <a:rPr lang="en-US" altLang="zh-CN" sz="2800">
                <a:solidFill>
                  <a:srgbClr val="FFFF00"/>
                </a:solidFill>
              </a:rPr>
              <a:t>CPU</a:t>
            </a:r>
            <a:r>
              <a:rPr lang="zh-CN" altLang="en-US" sz="2800" dirty="0">
                <a:solidFill>
                  <a:srgbClr val="FFFF00"/>
                </a:solidFill>
              </a:rPr>
              <a:t>完成部分图形处理功能，扫描转换、几何变换、裁剪、光栅操作、纹理映射等等</a:t>
            </a:r>
            <a:r>
              <a:rPr lang="zh-CN" altLang="en-US" dirty="0">
                <a:latin typeface="宋体" panose="02010600030101010101" pitchFamily="2" charset="-122"/>
              </a:rPr>
              <a:t>。</a:t>
            </a:r>
            <a:endParaRPr lang="zh-CN" altLang="en-US" sz="2800" dirty="0">
              <a:solidFill>
                <a:srgbClr val="FFFF00"/>
              </a:solidFill>
            </a:endParaRPr>
          </a:p>
          <a:p>
            <a:pPr lvl="2">
              <a:buNone/>
            </a:pPr>
            <a:endParaRPr lang="zh-CN" altLang="en-US" sz="2800" dirty="0">
              <a:solidFill>
                <a:srgbClr val="FFFF00"/>
              </a:solidFill>
            </a:endParaRPr>
          </a:p>
        </p:txBody>
      </p:sp>
      <p:pic>
        <p:nvPicPr>
          <p:cNvPr id="157702" name="图片 157701"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93220" name="标题 393219"/>
          <p:cNvSpPr>
            <a:spLocks noGrp="1"/>
          </p:cNvSpPr>
          <p:nvPr>
            <p:ph type="title"/>
          </p:nvPr>
        </p:nvSpPr>
        <p:spPr>
          <a:xfrm>
            <a:off x="685800" y="152400"/>
            <a:ext cx="7772400" cy="609600"/>
          </a:xfrm>
        </p:spPr>
        <p:txBody>
          <a:bodyPr anchor="ctr"/>
          <a:p>
            <a:r>
              <a:rPr lang="zh-CN" altLang="en-US" sz="3600" dirty="0"/>
              <a:t>显示处理器</a:t>
            </a:r>
            <a:endParaRPr lang="zh-CN" altLang="en-US" sz="3600" dirty="0"/>
          </a:p>
        </p:txBody>
      </p:sp>
      <p:sp>
        <p:nvSpPr>
          <p:cNvPr id="393221" name="文本占位符 393220"/>
          <p:cNvSpPr>
            <a:spLocks noGrp="1"/>
          </p:cNvSpPr>
          <p:nvPr>
            <p:ph type="body" idx="1"/>
          </p:nvPr>
        </p:nvSpPr>
        <p:spPr>
          <a:xfrm>
            <a:off x="685800" y="1143000"/>
            <a:ext cx="7391400" cy="5257800"/>
          </a:xfrm>
        </p:spPr>
        <p:txBody>
          <a:bodyPr/>
          <a:p>
            <a:pPr lvl="2"/>
            <a:r>
              <a:rPr lang="zh-CN" altLang="en-US" sz="2800" dirty="0">
                <a:solidFill>
                  <a:srgbClr val="FFFF00"/>
                </a:solidFill>
              </a:rPr>
              <a:t>具有专用显示处理器的光栅显示系统的结构</a:t>
            </a:r>
            <a:endParaRPr lang="zh-CN" altLang="en-US" sz="2800" dirty="0">
              <a:solidFill>
                <a:srgbClr val="FFFF00"/>
              </a:solidFill>
            </a:endParaRPr>
          </a:p>
          <a:p>
            <a:pPr lvl="2">
              <a:buNone/>
            </a:pPr>
            <a:endParaRPr lang="zh-CN" altLang="en-US" sz="2800" dirty="0">
              <a:solidFill>
                <a:srgbClr val="FFFF00"/>
              </a:solidFill>
            </a:endParaRPr>
          </a:p>
        </p:txBody>
      </p:sp>
      <p:pic>
        <p:nvPicPr>
          <p:cNvPr id="393222" name="图片 393221" descr="1p28"/>
          <p:cNvPicPr>
            <a:picLocks noChangeAspect="1"/>
          </p:cNvPicPr>
          <p:nvPr/>
        </p:nvPicPr>
        <p:blipFill>
          <a:blip r:embed="rId1"/>
          <a:stretch>
            <a:fillRect/>
          </a:stretch>
        </p:blipFill>
        <p:spPr>
          <a:xfrm>
            <a:off x="2514600" y="2209800"/>
            <a:ext cx="4191000" cy="2867025"/>
          </a:xfrm>
          <a:prstGeom prst="rect">
            <a:avLst/>
          </a:prstGeom>
          <a:noFill/>
          <a:ln w="9525">
            <a:noFill/>
          </a:ln>
        </p:spPr>
      </p:pic>
      <p:sp>
        <p:nvSpPr>
          <p:cNvPr id="393223" name="文本框 393222"/>
          <p:cNvSpPr txBox="1"/>
          <p:nvPr/>
        </p:nvSpPr>
        <p:spPr>
          <a:xfrm>
            <a:off x="2209800" y="5181600"/>
            <a:ext cx="5257800" cy="946150"/>
          </a:xfrm>
          <a:prstGeom prst="rect">
            <a:avLst/>
          </a:prstGeom>
          <a:solidFill>
            <a:schemeClr val="bg1"/>
          </a:solidFill>
          <a:ln w="9525">
            <a:noFill/>
          </a:ln>
        </p:spPr>
        <p:txBody>
          <a:bodyPr>
            <a:spAutoFit/>
          </a:bodyPr>
          <a:p>
            <a:pPr>
              <a:lnSpc>
                <a:spcPct val="100000"/>
              </a:lnSpc>
              <a:spcBef>
                <a:spcPct val="0"/>
              </a:spcBef>
            </a:pPr>
            <a:r>
              <a:rPr lang="zh-CN" altLang="en-US" sz="2800" baseline="0" dirty="0">
                <a:solidFill>
                  <a:schemeClr val="tx1"/>
                </a:solidFill>
                <a:latin typeface="Times New Roman" panose="02020603050405020304" pitchFamily="18" charset="0"/>
              </a:rPr>
              <a:t>图形加速卡=视频控制器+显存+显示处理器</a:t>
            </a:r>
            <a:endParaRPr lang="zh-CN" altLang="en-US" sz="2800" baseline="0" dirty="0">
              <a:solidFill>
                <a:schemeClr val="tx1"/>
              </a:solidFill>
              <a:latin typeface="Times New Roman" panose="02020603050405020304" pitchFamily="18" charset="0"/>
            </a:endParaRPr>
          </a:p>
        </p:txBody>
      </p:sp>
      <p:pic>
        <p:nvPicPr>
          <p:cNvPr id="393224" name="图片 393223"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58723" name="文本占位符 158722"/>
          <p:cNvSpPr>
            <a:spLocks noGrp="1"/>
          </p:cNvSpPr>
          <p:nvPr>
            <p:ph type="body" idx="1"/>
          </p:nvPr>
        </p:nvSpPr>
        <p:spPr>
          <a:xfrm>
            <a:off x="685800" y="1066800"/>
            <a:ext cx="7772400" cy="5638800"/>
          </a:xfrm>
        </p:spPr>
        <p:txBody>
          <a:bodyPr/>
          <a:p>
            <a:pPr lvl="1">
              <a:buNone/>
            </a:pPr>
            <a:r>
              <a:rPr lang="zh-CN" altLang="en-US" sz="3200" b="1" dirty="0">
                <a:solidFill>
                  <a:srgbClr val="FFFF00"/>
                </a:solidFill>
              </a:rPr>
              <a:t>        </a:t>
            </a:r>
            <a:r>
              <a:rPr lang="zh-CN" altLang="en-US" sz="2400" b="1" dirty="0">
                <a:solidFill>
                  <a:srgbClr val="FFFF00"/>
                </a:solidFill>
              </a:rPr>
              <a:t>优点：</a:t>
            </a:r>
            <a:endParaRPr lang="zh-CN" altLang="en-US" sz="2400" b="1" dirty="0">
              <a:solidFill>
                <a:srgbClr val="FFFF00"/>
              </a:solidFill>
            </a:endParaRPr>
          </a:p>
          <a:p>
            <a:pPr lvl="3"/>
            <a:r>
              <a:rPr lang="zh-CN" altLang="en-US" sz="2400" b="1" dirty="0">
                <a:solidFill>
                  <a:srgbClr val="FFFF00"/>
                </a:solidFill>
              </a:rPr>
              <a:t>成本低</a:t>
            </a:r>
            <a:endParaRPr lang="zh-CN" altLang="en-US" sz="2400" b="1" dirty="0">
              <a:solidFill>
                <a:srgbClr val="FFFF00"/>
              </a:solidFill>
            </a:endParaRPr>
          </a:p>
          <a:p>
            <a:pPr lvl="3"/>
            <a:r>
              <a:rPr lang="zh-CN" altLang="en-US" sz="2400" b="1" dirty="0">
                <a:solidFill>
                  <a:srgbClr val="FFFF00"/>
                </a:solidFill>
              </a:rPr>
              <a:t>易于绘制填充图形</a:t>
            </a:r>
            <a:endParaRPr lang="zh-CN" altLang="en-US" sz="2400" b="1" dirty="0">
              <a:solidFill>
                <a:srgbClr val="FFFF00"/>
              </a:solidFill>
            </a:endParaRPr>
          </a:p>
          <a:p>
            <a:pPr lvl="3"/>
            <a:r>
              <a:rPr lang="zh-CN" altLang="en-US" sz="2400" b="1" dirty="0">
                <a:solidFill>
                  <a:srgbClr val="FFFF00"/>
                </a:solidFill>
              </a:rPr>
              <a:t>色彩丰富</a:t>
            </a:r>
            <a:endParaRPr lang="zh-CN" altLang="en-US" sz="2400" b="1" dirty="0">
              <a:solidFill>
                <a:srgbClr val="FFFF00"/>
              </a:solidFill>
            </a:endParaRPr>
          </a:p>
          <a:p>
            <a:pPr lvl="3"/>
            <a:r>
              <a:rPr lang="zh-CN" altLang="en-US" sz="2400" b="1" dirty="0">
                <a:solidFill>
                  <a:srgbClr val="FFFF00"/>
                </a:solidFill>
              </a:rPr>
              <a:t>刷新频率一定，与图形的复杂程度无关</a:t>
            </a:r>
            <a:endParaRPr lang="zh-CN" altLang="en-US" sz="2400" b="1" dirty="0">
              <a:solidFill>
                <a:srgbClr val="FFFF00"/>
              </a:solidFill>
            </a:endParaRPr>
          </a:p>
          <a:p>
            <a:pPr lvl="3"/>
            <a:r>
              <a:rPr lang="zh-CN" altLang="en-US" sz="2400" b="1" dirty="0">
                <a:solidFill>
                  <a:srgbClr val="FFFF00"/>
                </a:solidFill>
              </a:rPr>
              <a:t>易于修改图形</a:t>
            </a:r>
            <a:endParaRPr lang="zh-CN" altLang="en-US" sz="2400" b="1" dirty="0">
              <a:solidFill>
                <a:srgbClr val="FFFF00"/>
              </a:solidFill>
            </a:endParaRPr>
          </a:p>
          <a:p>
            <a:pPr lvl="3">
              <a:buNone/>
            </a:pPr>
            <a:endParaRPr lang="zh-CN" altLang="en-US" sz="2400" b="1" dirty="0">
              <a:solidFill>
                <a:srgbClr val="FFFF00"/>
              </a:solidFill>
            </a:endParaRPr>
          </a:p>
          <a:p>
            <a:pPr lvl="3">
              <a:buNone/>
            </a:pPr>
            <a:endParaRPr lang="zh-CN" altLang="en-US" sz="2400" b="1" dirty="0">
              <a:solidFill>
                <a:srgbClr val="FFFF00"/>
              </a:solidFill>
            </a:endParaRPr>
          </a:p>
          <a:p>
            <a:pPr lvl="3">
              <a:buNone/>
            </a:pPr>
            <a:r>
              <a:rPr lang="zh-CN" altLang="en-US" sz="2400" b="1" dirty="0">
                <a:solidFill>
                  <a:srgbClr val="FFFF00"/>
                </a:solidFill>
              </a:rPr>
              <a:t>缺点：</a:t>
            </a:r>
            <a:endParaRPr lang="zh-CN" altLang="en-US" sz="2400" b="1" dirty="0">
              <a:solidFill>
                <a:srgbClr val="FFFF00"/>
              </a:solidFill>
            </a:endParaRPr>
          </a:p>
          <a:p>
            <a:pPr lvl="3"/>
            <a:r>
              <a:rPr lang="zh-CN" altLang="en-US" sz="2400" b="1" dirty="0">
                <a:solidFill>
                  <a:srgbClr val="FFFF00"/>
                </a:solidFill>
              </a:rPr>
              <a:t>需要扫描转换</a:t>
            </a:r>
            <a:endParaRPr lang="zh-CN" altLang="en-US" sz="2400" b="1" dirty="0">
              <a:solidFill>
                <a:srgbClr val="FFFF00"/>
              </a:solidFill>
            </a:endParaRPr>
          </a:p>
          <a:p>
            <a:pPr lvl="3"/>
            <a:r>
              <a:rPr lang="zh-CN" altLang="en-US" sz="2400" b="1" dirty="0">
                <a:solidFill>
                  <a:srgbClr val="FFFF00"/>
                </a:solidFill>
              </a:rPr>
              <a:t>会产生混淆</a:t>
            </a:r>
            <a:endParaRPr lang="zh-CN" altLang="en-US" sz="2400" b="1" dirty="0">
              <a:solidFill>
                <a:srgbClr val="FFFF00"/>
              </a:solidFill>
            </a:endParaRPr>
          </a:p>
        </p:txBody>
      </p:sp>
      <p:sp>
        <p:nvSpPr>
          <p:cNvPr id="158724" name="文本框 158723"/>
          <p:cNvSpPr txBox="1"/>
          <p:nvPr/>
        </p:nvSpPr>
        <p:spPr>
          <a:xfrm>
            <a:off x="4114800" y="5562600"/>
            <a:ext cx="3810000" cy="519113"/>
          </a:xfrm>
          <a:prstGeom prst="rect">
            <a:avLst/>
          </a:prstGeom>
          <a:solidFill>
            <a:schemeClr val="bg1"/>
          </a:solidFill>
          <a:ln w="9525">
            <a:noFill/>
          </a:ln>
        </p:spPr>
        <p:txBody>
          <a:bodyPr>
            <a:spAutoFit/>
          </a:bodyPr>
          <a:p>
            <a:pPr>
              <a:lnSpc>
                <a:spcPct val="100000"/>
              </a:lnSpc>
              <a:spcBef>
                <a:spcPct val="0"/>
              </a:spcBef>
            </a:pPr>
            <a:r>
              <a:rPr lang="zh-CN" altLang="en-US" sz="2800" baseline="0" dirty="0">
                <a:solidFill>
                  <a:schemeClr val="tx1"/>
                </a:solidFill>
                <a:latin typeface="Times New Roman" panose="02020603050405020304" pitchFamily="18" charset="0"/>
              </a:rPr>
              <a:t>缺点正在被克服</a:t>
            </a:r>
            <a:endParaRPr lang="zh-CN" altLang="en-US" sz="2800" baseline="0" dirty="0">
              <a:solidFill>
                <a:schemeClr val="tx1"/>
              </a:solidFill>
              <a:latin typeface="Times New Roman" panose="02020603050405020304" pitchFamily="18" charset="0"/>
            </a:endParaRPr>
          </a:p>
        </p:txBody>
      </p:sp>
      <p:sp>
        <p:nvSpPr>
          <p:cNvPr id="158725" name="文本框 158724"/>
          <p:cNvSpPr txBox="1"/>
          <p:nvPr/>
        </p:nvSpPr>
        <p:spPr>
          <a:xfrm>
            <a:off x="2057400" y="3810000"/>
            <a:ext cx="4572000" cy="519113"/>
          </a:xfrm>
          <a:prstGeom prst="rect">
            <a:avLst/>
          </a:prstGeom>
          <a:solidFill>
            <a:schemeClr val="bg1"/>
          </a:solidFill>
          <a:ln w="9525">
            <a:noFill/>
          </a:ln>
        </p:spPr>
        <p:txBody>
          <a:bodyPr>
            <a:spAutoFit/>
          </a:bodyPr>
          <a:p>
            <a:pPr>
              <a:lnSpc>
                <a:spcPct val="100000"/>
              </a:lnSpc>
              <a:spcBef>
                <a:spcPct val="0"/>
              </a:spcBef>
            </a:pPr>
            <a:r>
              <a:rPr lang="zh-CN" altLang="en-US" sz="2800" baseline="0" dirty="0">
                <a:solidFill>
                  <a:schemeClr val="tx1"/>
                </a:solidFill>
                <a:latin typeface="Times New Roman" panose="02020603050405020304" pitchFamily="18" charset="0"/>
              </a:rPr>
              <a:t>优点使其占据了市场主流</a:t>
            </a:r>
            <a:endParaRPr lang="zh-CN" altLang="en-US" sz="2800" baseline="0" dirty="0">
              <a:solidFill>
                <a:schemeClr val="tx1"/>
              </a:solidFill>
              <a:latin typeface="Times New Roman" panose="02020603050405020304" pitchFamily="18" charset="0"/>
            </a:endParaRPr>
          </a:p>
        </p:txBody>
      </p:sp>
      <p:sp>
        <p:nvSpPr>
          <p:cNvPr id="158726" name="矩形 158725"/>
          <p:cNvSpPr/>
          <p:nvPr/>
        </p:nvSpPr>
        <p:spPr>
          <a:xfrm>
            <a:off x="914400" y="228600"/>
            <a:ext cx="7772400" cy="990600"/>
          </a:xfrm>
          <a:prstGeom prst="rect">
            <a:avLst/>
          </a:prstGeom>
          <a:noFill/>
          <a:ln w="9525">
            <a:noFill/>
          </a:ln>
        </p:spPr>
        <p:txBody>
          <a:bodyPr/>
          <a:p>
            <a:pPr marL="742950" lvl="1" indent="-285750" algn="l">
              <a:lnSpc>
                <a:spcPct val="100000"/>
              </a:lnSpc>
              <a:spcBef>
                <a:spcPct val="20000"/>
              </a:spcBef>
            </a:pPr>
            <a:r>
              <a:rPr lang="zh-CN" altLang="en-US" sz="2800" b="1" baseline="0" dirty="0">
                <a:solidFill>
                  <a:srgbClr val="FFFF00"/>
                </a:solidFill>
                <a:latin typeface="Times New Roman" panose="02020603050405020304" pitchFamily="18" charset="0"/>
              </a:rPr>
              <a:t>光栅显示系统的特点</a:t>
            </a:r>
            <a:endParaRPr lang="zh-CN" altLang="en-US" sz="2800" b="1" baseline="0" dirty="0">
              <a:solidFill>
                <a:srgbClr val="FFFF00"/>
              </a:solidFill>
              <a:latin typeface="Times New Roman" panose="02020603050405020304" pitchFamily="18" charset="0"/>
            </a:endParaRPr>
          </a:p>
        </p:txBody>
      </p:sp>
      <p:pic>
        <p:nvPicPr>
          <p:cNvPr id="158727" name="图片 158726"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53282" name="标题 353281"/>
          <p:cNvSpPr>
            <a:spLocks noGrp="1"/>
          </p:cNvSpPr>
          <p:nvPr>
            <p:ph type="title"/>
          </p:nvPr>
        </p:nvSpPr>
        <p:spPr/>
        <p:txBody>
          <a:bodyPr anchor="ctr"/>
          <a:p>
            <a:r>
              <a:rPr lang="en-US" altLang="zh-CN"/>
              <a:t>LCD</a:t>
            </a:r>
            <a:r>
              <a:rPr lang="zh-CN" altLang="en-US" dirty="0"/>
              <a:t>显示器</a:t>
            </a:r>
            <a:endParaRPr lang="zh-CN" altLang="en-US" dirty="0"/>
          </a:p>
        </p:txBody>
      </p:sp>
      <p:sp>
        <p:nvSpPr>
          <p:cNvPr id="353283" name="文本占位符 353282"/>
          <p:cNvSpPr>
            <a:spLocks noGrp="1"/>
          </p:cNvSpPr>
          <p:nvPr>
            <p:ph type="body" idx="1"/>
          </p:nvPr>
        </p:nvSpPr>
        <p:spPr/>
        <p:txBody>
          <a:bodyPr/>
          <a:p>
            <a:pPr lvl="1"/>
            <a:r>
              <a:rPr lang="en-US" altLang="zh-CN"/>
              <a:t>CRT</a:t>
            </a:r>
            <a:r>
              <a:rPr lang="zh-CN" altLang="en-US" dirty="0"/>
              <a:t>固有的物理结构限制了它向更广的显示领域发展</a:t>
            </a:r>
            <a:endParaRPr lang="zh-CN" altLang="en-US" dirty="0"/>
          </a:p>
          <a:p>
            <a:pPr lvl="2"/>
            <a:r>
              <a:rPr lang="zh-CN" altLang="en-US" sz="2800" dirty="0"/>
              <a:t>屏幕的加大必然导致显象管的加长，显示器的体积必然要加大，在使用时候就会受到空间的限制</a:t>
            </a:r>
            <a:r>
              <a:rPr lang="zh-CN" altLang="en-US" dirty="0">
                <a:latin typeface="宋体" panose="02010600030101010101" pitchFamily="2" charset="-122"/>
              </a:rPr>
              <a:t>。</a:t>
            </a:r>
            <a:endParaRPr lang="zh-CN" altLang="en-US" sz="2800" dirty="0"/>
          </a:p>
          <a:p>
            <a:pPr lvl="4"/>
            <a:endParaRPr lang="zh-CN" altLang="en-US" sz="2800" dirty="0"/>
          </a:p>
          <a:p>
            <a:pPr lvl="2"/>
            <a:r>
              <a:rPr lang="en-US" altLang="zh-CN" sz="2800"/>
              <a:t>CRT</a:t>
            </a:r>
            <a:r>
              <a:rPr lang="zh-CN" altLang="en-US" sz="2800" dirty="0"/>
              <a:t>显示器是利用电子枪发射电子束来产生图像，容易受电磁波干扰</a:t>
            </a:r>
            <a:r>
              <a:rPr lang="zh-CN" altLang="en-US" dirty="0">
                <a:latin typeface="宋体" panose="02010600030101010101" pitchFamily="2" charset="-122"/>
              </a:rPr>
              <a:t>。</a:t>
            </a:r>
            <a:endParaRPr lang="zh-CN" altLang="en-US" sz="2800" dirty="0"/>
          </a:p>
          <a:p>
            <a:pPr lvl="4"/>
            <a:endParaRPr lang="zh-CN" altLang="en-US" sz="2400" dirty="0"/>
          </a:p>
          <a:p>
            <a:pPr lvl="2"/>
            <a:r>
              <a:rPr lang="zh-CN" altLang="en-US" sz="2800" dirty="0"/>
              <a:t>长期电磁辐射会对人们健康产生不良影响</a:t>
            </a:r>
            <a:r>
              <a:rPr lang="zh-CN" altLang="en-US" dirty="0">
                <a:latin typeface="宋体" panose="02010600030101010101" pitchFamily="2" charset="-122"/>
              </a:rPr>
              <a:t>。</a:t>
            </a:r>
            <a:endParaRPr lang="zh-CN" altLang="en-US" dirty="0">
              <a:latin typeface="宋体" panose="02010600030101010101" pitchFamily="2" charset="-122"/>
            </a:endParaRPr>
          </a:p>
        </p:txBody>
      </p:sp>
      <p:pic>
        <p:nvPicPr>
          <p:cNvPr id="353284" name="图片 353283"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54307" name="文本占位符 354306"/>
          <p:cNvSpPr>
            <a:spLocks noGrp="1"/>
          </p:cNvSpPr>
          <p:nvPr>
            <p:ph type="body" idx="1"/>
          </p:nvPr>
        </p:nvSpPr>
        <p:spPr>
          <a:xfrm>
            <a:off x="685800" y="1371600"/>
            <a:ext cx="8001000" cy="4953000"/>
          </a:xfrm>
        </p:spPr>
        <p:txBody>
          <a:bodyPr/>
          <a:p>
            <a:pPr lvl="1"/>
            <a:r>
              <a:rPr lang="en-US" altLang="zh-CN"/>
              <a:t>LCD</a:t>
            </a:r>
            <a:r>
              <a:rPr lang="zh-CN" altLang="en-US" dirty="0"/>
              <a:t>显示器的优点</a:t>
            </a:r>
            <a:endParaRPr lang="zh-CN" altLang="en-US" dirty="0"/>
          </a:p>
          <a:p>
            <a:pPr lvl="2"/>
            <a:r>
              <a:rPr lang="zh-CN" altLang="en-US" sz="2800" dirty="0"/>
              <a:t>外观小巧精致，厚度只有6.5~8</a:t>
            </a:r>
            <a:r>
              <a:rPr lang="en-US" altLang="zh-CN" sz="2800"/>
              <a:t>cm</a:t>
            </a:r>
            <a:r>
              <a:rPr lang="zh-CN" altLang="en-US" sz="2800" dirty="0"/>
              <a:t>左右。</a:t>
            </a:r>
            <a:endParaRPr lang="zh-CN" altLang="en-US" sz="2800" dirty="0"/>
          </a:p>
          <a:p>
            <a:pPr lvl="4"/>
            <a:endParaRPr lang="zh-CN" altLang="en-US" sz="2400" dirty="0"/>
          </a:p>
          <a:p>
            <a:pPr lvl="2"/>
            <a:r>
              <a:rPr lang="zh-CN" altLang="en-US" sz="2800" dirty="0"/>
              <a:t>不会产生</a:t>
            </a:r>
            <a:r>
              <a:rPr lang="en-US" altLang="zh-CN" sz="2800"/>
              <a:t>CRT</a:t>
            </a:r>
            <a:r>
              <a:rPr lang="zh-CN" altLang="en-US" sz="2800" dirty="0"/>
              <a:t>那样的因为刷新频率低而出现的闪烁现象</a:t>
            </a:r>
            <a:r>
              <a:rPr lang="zh-CN" altLang="en-US" dirty="0">
                <a:latin typeface="宋体" panose="02010600030101010101" pitchFamily="2" charset="-122"/>
              </a:rPr>
              <a:t>。</a:t>
            </a:r>
            <a:endParaRPr lang="zh-CN" altLang="en-US" sz="2800" dirty="0"/>
          </a:p>
          <a:p>
            <a:pPr lvl="4"/>
            <a:endParaRPr lang="zh-CN" altLang="en-US" sz="2800" dirty="0"/>
          </a:p>
          <a:p>
            <a:pPr lvl="2"/>
            <a:r>
              <a:rPr lang="zh-CN" altLang="en-US" sz="2800" dirty="0"/>
              <a:t>工作电压低，功耗小，节约能源</a:t>
            </a:r>
            <a:r>
              <a:rPr lang="zh-CN" altLang="en-US" dirty="0">
                <a:latin typeface="宋体" panose="02010600030101010101" pitchFamily="2" charset="-122"/>
              </a:rPr>
              <a:t>。</a:t>
            </a:r>
            <a:endParaRPr lang="zh-CN" altLang="en-US" sz="2800" dirty="0"/>
          </a:p>
          <a:p>
            <a:pPr lvl="4"/>
            <a:endParaRPr lang="zh-CN" altLang="en-US" sz="2800" dirty="0"/>
          </a:p>
          <a:p>
            <a:pPr lvl="2"/>
            <a:r>
              <a:rPr lang="zh-CN" altLang="en-US" sz="2800" dirty="0"/>
              <a:t>没有电磁辐射，对人体健康没有任何影响</a:t>
            </a:r>
            <a:r>
              <a:rPr lang="zh-CN" altLang="en-US" dirty="0">
                <a:latin typeface="宋体" panose="02010600030101010101" pitchFamily="2" charset="-122"/>
              </a:rPr>
              <a:t>。</a:t>
            </a:r>
            <a:endParaRPr lang="zh-CN" altLang="en-US" dirty="0">
              <a:latin typeface="宋体" panose="02010600030101010101" pitchFamily="2" charset="-122"/>
            </a:endParaRPr>
          </a:p>
        </p:txBody>
      </p:sp>
      <p:pic>
        <p:nvPicPr>
          <p:cNvPr id="354308" name="图片 354307" descr="ht"/>
          <p:cNvPicPr>
            <a:picLocks noChangeAspect="1"/>
          </p:cNvPicPr>
          <p:nvPr/>
        </p:nvPicPr>
        <p:blipFill>
          <a:blip r:embed="rId1"/>
          <a:stretch>
            <a:fillRect/>
          </a:stretch>
        </p:blipFill>
        <p:spPr>
          <a:xfrm>
            <a:off x="0" y="0"/>
            <a:ext cx="1133475" cy="1143000"/>
          </a:xfrm>
          <a:prstGeom prst="rect">
            <a:avLst/>
          </a:prstGeom>
          <a:noFill/>
          <a:ln w="9525">
            <a:noFill/>
          </a:ln>
        </p:spPr>
      </p:pic>
      <p:sp>
        <p:nvSpPr>
          <p:cNvPr id="354309" name="标题 354308"/>
          <p:cNvSpPr>
            <a:spLocks noGrp="1"/>
          </p:cNvSpPr>
          <p:nvPr>
            <p:ph type="title"/>
          </p:nvPr>
        </p:nvSpPr>
        <p:spPr/>
        <p:txBody>
          <a:bodyPr anchor="ctr"/>
          <a:p>
            <a:r>
              <a:rPr lang="en-US" altLang="zh-CN"/>
              <a:t>LCD</a:t>
            </a:r>
            <a:r>
              <a:rPr lang="zh-CN" altLang="en-US" dirty="0"/>
              <a:t>显示器</a:t>
            </a:r>
            <a:endParaRPr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293890" name="标题 293889"/>
          <p:cNvSpPr>
            <a:spLocks noGrp="1"/>
          </p:cNvSpPr>
          <p:nvPr>
            <p:ph type="title"/>
          </p:nvPr>
        </p:nvSpPr>
        <p:spPr>
          <a:xfrm>
            <a:off x="0" y="304800"/>
            <a:ext cx="6119813" cy="762000"/>
          </a:xfrm>
        </p:spPr>
        <p:txBody>
          <a:bodyPr anchor="ctr"/>
          <a:p>
            <a:r>
              <a:rPr lang="zh-CN" altLang="en-US" sz="4000" dirty="0"/>
              <a:t>阴极射线管(</a:t>
            </a:r>
            <a:r>
              <a:rPr lang="en-US" altLang="zh-CN" sz="4000"/>
              <a:t>CRT)</a:t>
            </a:r>
            <a:endParaRPr lang="en-US" altLang="zh-CN" sz="4000"/>
          </a:p>
        </p:txBody>
      </p:sp>
      <p:sp>
        <p:nvSpPr>
          <p:cNvPr id="293891" name="文本占位符 293890"/>
          <p:cNvSpPr>
            <a:spLocks noGrp="1"/>
          </p:cNvSpPr>
          <p:nvPr>
            <p:ph type="body" idx="1"/>
          </p:nvPr>
        </p:nvSpPr>
        <p:spPr>
          <a:xfrm>
            <a:off x="685800" y="1752600"/>
            <a:ext cx="7772400" cy="4267200"/>
          </a:xfrm>
        </p:spPr>
        <p:txBody>
          <a:bodyPr/>
          <a:p>
            <a:pPr lvl="1"/>
            <a:r>
              <a:rPr lang="zh-CN" altLang="en-US" dirty="0"/>
              <a:t>工作原理</a:t>
            </a:r>
            <a:endParaRPr lang="zh-CN" altLang="en-US" dirty="0"/>
          </a:p>
          <a:p>
            <a:pPr lvl="2"/>
            <a:r>
              <a:rPr lang="zh-CN" altLang="en-US" sz="2800" dirty="0"/>
              <a:t>高速的电子束由</a:t>
            </a:r>
            <a:r>
              <a:rPr lang="zh-CN" altLang="en-US" sz="2800" dirty="0">
                <a:solidFill>
                  <a:srgbClr val="FFFF00"/>
                </a:solidFill>
              </a:rPr>
              <a:t>电子枪</a:t>
            </a:r>
            <a:r>
              <a:rPr lang="zh-CN" altLang="en-US" sz="2800" dirty="0"/>
              <a:t>发出，经过</a:t>
            </a:r>
            <a:r>
              <a:rPr lang="zh-CN" altLang="en-US" sz="2800" dirty="0">
                <a:solidFill>
                  <a:srgbClr val="FFFF00"/>
                </a:solidFill>
              </a:rPr>
              <a:t>聚焦系统、加速系统</a:t>
            </a:r>
            <a:r>
              <a:rPr lang="zh-CN" altLang="en-US" sz="2800" dirty="0"/>
              <a:t>和</a:t>
            </a:r>
            <a:r>
              <a:rPr lang="zh-CN" altLang="en-US" sz="2800" dirty="0">
                <a:solidFill>
                  <a:srgbClr val="FFFF00"/>
                </a:solidFill>
              </a:rPr>
              <a:t>磁偏转系统</a:t>
            </a:r>
            <a:r>
              <a:rPr lang="zh-CN" altLang="en-US" sz="2800" dirty="0"/>
              <a:t>就会到达荧光屏的特定位置。由于荧光物质在高速电子的轰击下会发生电子跃迁，即电子吸收到能量从低能态变为高能态。由于高能态很不稳定，在很短的时间内荧光物质的电子会从高能态重新回到低能态，这时将发出荧光，屏幕上的那一点就会亮了</a:t>
            </a:r>
            <a:endParaRPr lang="zh-CN" altLang="en-US" sz="2800" dirty="0"/>
          </a:p>
          <a:p>
            <a:pPr lvl="4"/>
            <a:endParaRPr lang="zh-CN" altLang="en-US" sz="2800" dirty="0"/>
          </a:p>
        </p:txBody>
      </p:sp>
      <p:pic>
        <p:nvPicPr>
          <p:cNvPr id="293892" name="图片 293891" descr="ht"/>
          <p:cNvPicPr>
            <a:picLocks noChangeAspect="1"/>
          </p:cNvPicPr>
          <p:nvPr/>
        </p:nvPicPr>
        <p:blipFill>
          <a:blip r:embed="rId1"/>
          <a:stretch>
            <a:fillRect/>
          </a:stretch>
        </p:blipFill>
        <p:spPr>
          <a:xfrm>
            <a:off x="0" y="0"/>
            <a:ext cx="1133475" cy="1143000"/>
          </a:xfrm>
          <a:prstGeom prst="rect">
            <a:avLst/>
          </a:prstGeom>
          <a:noFill/>
          <a:ln w="9525">
            <a:noFill/>
          </a:ln>
        </p:spPr>
      </p:pic>
      <p:pic>
        <p:nvPicPr>
          <p:cNvPr id="293893" name="图片 293892" descr="1p9"/>
          <p:cNvPicPr>
            <a:picLocks noChangeAspect="1"/>
          </p:cNvPicPr>
          <p:nvPr/>
        </p:nvPicPr>
        <p:blipFill>
          <a:blip r:embed="rId2"/>
          <a:stretch>
            <a:fillRect/>
          </a:stretch>
        </p:blipFill>
        <p:spPr>
          <a:xfrm>
            <a:off x="5146675" y="0"/>
            <a:ext cx="3997325" cy="2362200"/>
          </a:xfrm>
          <a:prstGeom prst="rect">
            <a:avLst/>
          </a:prstGeom>
          <a:noFill/>
          <a:ln w="9525">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pic>
        <p:nvPicPr>
          <p:cNvPr id="355330" name="图片 355329" descr="LCD1"/>
          <p:cNvPicPr>
            <a:picLocks noChangeAspect="1"/>
          </p:cNvPicPr>
          <p:nvPr/>
        </p:nvPicPr>
        <p:blipFill>
          <a:blip r:embed="rId1"/>
          <a:stretch>
            <a:fillRect/>
          </a:stretch>
        </p:blipFill>
        <p:spPr>
          <a:xfrm>
            <a:off x="1600200" y="1600200"/>
            <a:ext cx="2719388" cy="3124200"/>
          </a:xfrm>
          <a:prstGeom prst="rect">
            <a:avLst/>
          </a:prstGeom>
          <a:noFill/>
          <a:ln w="9525">
            <a:noFill/>
          </a:ln>
        </p:spPr>
      </p:pic>
      <p:pic>
        <p:nvPicPr>
          <p:cNvPr id="355331" name="图片 355330" descr="LCD2"/>
          <p:cNvPicPr>
            <a:picLocks noChangeAspect="1"/>
          </p:cNvPicPr>
          <p:nvPr/>
        </p:nvPicPr>
        <p:blipFill>
          <a:blip r:embed="rId2"/>
          <a:stretch>
            <a:fillRect/>
          </a:stretch>
        </p:blipFill>
        <p:spPr>
          <a:xfrm>
            <a:off x="4343400" y="1600200"/>
            <a:ext cx="2865438" cy="3124200"/>
          </a:xfrm>
          <a:prstGeom prst="rect">
            <a:avLst/>
          </a:prstGeom>
          <a:noFill/>
          <a:ln w="9525">
            <a:noFill/>
          </a:ln>
        </p:spPr>
      </p:pic>
      <p:sp>
        <p:nvSpPr>
          <p:cNvPr id="355332" name="文本框 355331"/>
          <p:cNvSpPr txBox="1"/>
          <p:nvPr/>
        </p:nvSpPr>
        <p:spPr>
          <a:xfrm>
            <a:off x="2971800" y="5181600"/>
            <a:ext cx="3810000" cy="457200"/>
          </a:xfrm>
          <a:prstGeom prst="rect">
            <a:avLst/>
          </a:prstGeom>
          <a:noFill/>
          <a:ln w="9525">
            <a:noFill/>
          </a:ln>
        </p:spPr>
        <p:txBody>
          <a:bodyPr>
            <a:spAutoFit/>
          </a:bodyPr>
          <a:p>
            <a:pPr algn="l">
              <a:lnSpc>
                <a:spcPct val="100000"/>
              </a:lnSpc>
            </a:pPr>
            <a:r>
              <a:rPr lang="zh-CN" altLang="en-US" baseline="0" dirty="0">
                <a:latin typeface="Times New Roman" panose="02020603050405020304" pitchFamily="18" charset="0"/>
              </a:rPr>
              <a:t>索尼公司的两款</a:t>
            </a:r>
            <a:r>
              <a:rPr lang="en-US" altLang="zh-CN" baseline="0">
                <a:latin typeface="Times New Roman" panose="02020603050405020304" pitchFamily="18" charset="0"/>
              </a:rPr>
              <a:t>LCD</a:t>
            </a:r>
            <a:r>
              <a:rPr lang="zh-CN" altLang="en-US" baseline="0" dirty="0">
                <a:latin typeface="Times New Roman" panose="02020603050405020304" pitchFamily="18" charset="0"/>
              </a:rPr>
              <a:t>外形</a:t>
            </a:r>
            <a:endParaRPr lang="zh-CN" altLang="en-US" baseline="0" dirty="0">
              <a:latin typeface="Times New Roman" panose="02020603050405020304" pitchFamily="18" charset="0"/>
            </a:endParaRPr>
          </a:p>
        </p:txBody>
      </p:sp>
      <p:pic>
        <p:nvPicPr>
          <p:cNvPr id="355333" name="图片 355332" descr="ht"/>
          <p:cNvPicPr>
            <a:picLocks noChangeAspect="1"/>
          </p:cNvPicPr>
          <p:nvPr/>
        </p:nvPicPr>
        <p:blipFill>
          <a:blip r:embed="rId3"/>
          <a:stretch>
            <a:fillRect/>
          </a:stretch>
        </p:blipFill>
        <p:spPr>
          <a:xfrm>
            <a:off x="0" y="0"/>
            <a:ext cx="1133475" cy="1143000"/>
          </a:xfrm>
          <a:prstGeom prst="rect">
            <a:avLst/>
          </a:prstGeom>
          <a:noFill/>
          <a:ln w="9525">
            <a:noFill/>
          </a:ln>
        </p:spPr>
      </p:pic>
      <p:sp>
        <p:nvSpPr>
          <p:cNvPr id="355334" name="标题 355333"/>
          <p:cNvSpPr>
            <a:spLocks noGrp="1"/>
          </p:cNvSpPr>
          <p:nvPr>
            <p:ph type="title"/>
          </p:nvPr>
        </p:nvSpPr>
        <p:spPr/>
        <p:txBody>
          <a:bodyPr anchor="ctr"/>
          <a:p>
            <a:r>
              <a:rPr lang="en-US" altLang="zh-CN"/>
              <a:t>LCD</a:t>
            </a:r>
            <a:r>
              <a:rPr lang="zh-CN" altLang="en-US" dirty="0"/>
              <a:t>显示器</a:t>
            </a:r>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59426" name="标题 359425"/>
          <p:cNvSpPr>
            <a:spLocks noGrp="1"/>
          </p:cNvSpPr>
          <p:nvPr>
            <p:ph type="title" idx="4294967295"/>
          </p:nvPr>
        </p:nvSpPr>
        <p:spPr>
          <a:xfrm>
            <a:off x="457200" y="304800"/>
            <a:ext cx="7772400" cy="1143000"/>
          </a:xfrm>
          <a:effectLst>
            <a:outerShdw dist="35921" dir="2699999" algn="ctr" rotWithShape="0">
              <a:schemeClr val="tx1"/>
            </a:outerShdw>
          </a:effectLst>
        </p:spPr>
        <p:txBody>
          <a:bodyPr anchor="ctr"/>
          <a:p>
            <a:r>
              <a:rPr lang="zh-CN" altLang="en-US" dirty="0">
                <a:latin typeface="宋体" panose="02010600030101010101" pitchFamily="2" charset="-122"/>
              </a:rPr>
              <a:t>液晶显示器的构成</a:t>
            </a:r>
            <a:endParaRPr lang="en-US" altLang="zh-CN">
              <a:latin typeface="宋体" panose="02010600030101010101" pitchFamily="2" charset="-122"/>
            </a:endParaRPr>
          </a:p>
        </p:txBody>
      </p:sp>
      <p:sp>
        <p:nvSpPr>
          <p:cNvPr id="359428" name="文本占位符 359427"/>
          <p:cNvSpPr>
            <a:spLocks noGrp="1"/>
          </p:cNvSpPr>
          <p:nvPr>
            <p:ph type="body" idx="4294967295"/>
          </p:nvPr>
        </p:nvSpPr>
        <p:spPr>
          <a:xfrm>
            <a:off x="685800" y="1828800"/>
            <a:ext cx="7772400" cy="3733800"/>
          </a:xfrm>
        </p:spPr>
        <p:txBody>
          <a:bodyPr/>
          <a:p>
            <a:r>
              <a:rPr lang="zh-CN" altLang="en-US" sz="2800" dirty="0">
                <a:latin typeface="宋体" panose="02010600030101010101" pitchFamily="2" charset="-122"/>
              </a:rPr>
              <a:t>液晶显示器</a:t>
            </a:r>
            <a:r>
              <a:rPr lang="en-US" altLang="zh-CN" sz="2800">
                <a:latin typeface="宋体" panose="02010600030101010101" pitchFamily="2" charset="-122"/>
              </a:rPr>
              <a:t>LCD(Liquid Crystal Display)</a:t>
            </a:r>
            <a:r>
              <a:rPr lang="zh-CN" altLang="en-US" sz="2800" dirty="0">
                <a:latin typeface="宋体" panose="02010600030101010101" pitchFamily="2" charset="-122"/>
              </a:rPr>
              <a:t>是由六层薄板组成的平板式显示器</a:t>
            </a:r>
            <a:r>
              <a:rPr lang="zh-CN" altLang="en-US" dirty="0">
                <a:latin typeface="宋体" panose="02010600030101010101" pitchFamily="2" charset="-122"/>
              </a:rPr>
              <a:t>。</a:t>
            </a:r>
            <a:endParaRPr lang="zh-CN" altLang="en-US" sz="2800" dirty="0">
              <a:latin typeface="宋体" panose="02010600030101010101" pitchFamily="2" charset="-122"/>
            </a:endParaRPr>
          </a:p>
          <a:p>
            <a:endParaRPr lang="zh-CN" altLang="en-US" sz="2400" dirty="0">
              <a:latin typeface="宋体" panose="02010600030101010101" pitchFamily="2" charset="-122"/>
            </a:endParaRPr>
          </a:p>
          <a:p>
            <a:endParaRPr lang="zh-CN" altLang="en-US" sz="2400" dirty="0">
              <a:latin typeface="宋体" panose="02010600030101010101" pitchFamily="2" charset="-122"/>
            </a:endParaRPr>
          </a:p>
          <a:p>
            <a:endParaRPr lang="zh-CN" altLang="en-US" sz="2400" dirty="0">
              <a:latin typeface="宋体" panose="02010600030101010101" pitchFamily="2" charset="-122"/>
            </a:endParaRPr>
          </a:p>
          <a:p>
            <a:endParaRPr lang="zh-CN" altLang="en-US" sz="2400" dirty="0">
              <a:latin typeface="宋体" panose="02010600030101010101" pitchFamily="2" charset="-122"/>
            </a:endParaRPr>
          </a:p>
          <a:p>
            <a:endParaRPr lang="zh-CN" altLang="en-US" sz="2400" dirty="0">
              <a:latin typeface="宋体" panose="02010600030101010101" pitchFamily="2" charset="-122"/>
            </a:endParaRPr>
          </a:p>
          <a:p>
            <a:endParaRPr lang="zh-CN" altLang="en-US" sz="2400" dirty="0">
              <a:latin typeface="宋体" panose="02010600030101010101" pitchFamily="2" charset="-122"/>
            </a:endParaRPr>
          </a:p>
          <a:p>
            <a:endParaRPr lang="zh-CN" altLang="en-US" sz="2400" dirty="0">
              <a:latin typeface="宋体" panose="02010600030101010101" pitchFamily="2" charset="-122"/>
            </a:endParaRPr>
          </a:p>
          <a:p>
            <a:endParaRPr lang="zh-CN" altLang="en-US" sz="2400" dirty="0">
              <a:latin typeface="宋体" panose="02010600030101010101" pitchFamily="2" charset="-122"/>
            </a:endParaRPr>
          </a:p>
          <a:p>
            <a:endParaRPr lang="zh-CN" altLang="en-US" sz="2400" dirty="0">
              <a:latin typeface="宋体" panose="02010600030101010101" pitchFamily="2" charset="-122"/>
            </a:endParaRPr>
          </a:p>
        </p:txBody>
      </p:sp>
      <p:pic>
        <p:nvPicPr>
          <p:cNvPr id="359429" name="图片 359428" descr="液晶"/>
          <p:cNvPicPr>
            <a:picLocks noChangeAspect="1"/>
          </p:cNvPicPr>
          <p:nvPr/>
        </p:nvPicPr>
        <p:blipFill>
          <a:blip r:embed="rId1"/>
          <a:stretch>
            <a:fillRect/>
          </a:stretch>
        </p:blipFill>
        <p:spPr>
          <a:xfrm>
            <a:off x="1752600" y="3413125"/>
            <a:ext cx="5029200" cy="1428750"/>
          </a:xfrm>
          <a:prstGeom prst="rect">
            <a:avLst/>
          </a:prstGeom>
          <a:noFill/>
          <a:ln w="9525">
            <a:noFill/>
          </a:ln>
        </p:spPr>
      </p:pic>
      <p:sp>
        <p:nvSpPr>
          <p:cNvPr id="359430" name="文本框 359429"/>
          <p:cNvSpPr txBox="1"/>
          <p:nvPr/>
        </p:nvSpPr>
        <p:spPr>
          <a:xfrm rot="-1934339">
            <a:off x="1371600" y="5089525"/>
            <a:ext cx="11430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反射层</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359431" name="文本框 359430"/>
          <p:cNvSpPr txBox="1"/>
          <p:nvPr/>
        </p:nvSpPr>
        <p:spPr>
          <a:xfrm rot="-1928800">
            <a:off x="2133600" y="5089525"/>
            <a:ext cx="12954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水平极板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359432" name="文本框 359431"/>
          <p:cNvSpPr txBox="1"/>
          <p:nvPr/>
        </p:nvSpPr>
        <p:spPr>
          <a:xfrm rot="-1931568">
            <a:off x="3124200" y="5073650"/>
            <a:ext cx="1143000" cy="7016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水平网格线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359433" name="文本框 359432"/>
          <p:cNvSpPr txBox="1"/>
          <p:nvPr/>
        </p:nvSpPr>
        <p:spPr>
          <a:xfrm rot="-1934339">
            <a:off x="4038600" y="5089525"/>
            <a:ext cx="11430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液晶层</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359434" name="文本框 359433"/>
          <p:cNvSpPr txBox="1"/>
          <p:nvPr/>
        </p:nvSpPr>
        <p:spPr>
          <a:xfrm rot="-1931568">
            <a:off x="4800600" y="5089525"/>
            <a:ext cx="1143000" cy="7016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垂直网格线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359435" name="文本框 359434"/>
          <p:cNvSpPr txBox="1"/>
          <p:nvPr/>
        </p:nvSpPr>
        <p:spPr>
          <a:xfrm rot="-1928800">
            <a:off x="5715000" y="5089525"/>
            <a:ext cx="12954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垂直极板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359436" name="直接连接符 359435"/>
          <p:cNvSpPr/>
          <p:nvPr/>
        </p:nvSpPr>
        <p:spPr>
          <a:xfrm flipH="1">
            <a:off x="6858000" y="4098925"/>
            <a:ext cx="685800" cy="1588"/>
          </a:xfrm>
          <a:prstGeom prst="line">
            <a:avLst/>
          </a:prstGeom>
          <a:ln w="76200" cap="sq" cmpd="sng">
            <a:solidFill>
              <a:srgbClr val="FFFF66"/>
            </a:solidFill>
            <a:prstDash val="solid"/>
            <a:headEnd type="none" w="sm" len="sm"/>
            <a:tailEnd type="triangle" w="sm" len="sm"/>
          </a:ln>
        </p:spPr>
      </p:sp>
      <p:sp>
        <p:nvSpPr>
          <p:cNvPr id="359437" name="文本框 359436"/>
          <p:cNvSpPr txBox="1"/>
          <p:nvPr/>
        </p:nvSpPr>
        <p:spPr>
          <a:xfrm>
            <a:off x="7696200" y="3549650"/>
            <a:ext cx="609600" cy="1311275"/>
          </a:xfrm>
          <a:prstGeom prst="rect">
            <a:avLst/>
          </a:prstGeom>
          <a:solidFill>
            <a:schemeClr val="bg1"/>
          </a:solidFill>
          <a:ln w="12700">
            <a:noFill/>
          </a:ln>
        </p:spPr>
        <p:txBody>
          <a:bodyPr>
            <a:spAutoFit/>
          </a:bodyPr>
          <a:p>
            <a:pPr algn="l">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观察方向</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pic>
        <p:nvPicPr>
          <p:cNvPr id="359438" name="图片 359437"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transition>
    <p:random/>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54658" name="标题 454657"/>
          <p:cNvSpPr>
            <a:spLocks noGrp="1"/>
          </p:cNvSpPr>
          <p:nvPr>
            <p:ph type="title"/>
          </p:nvPr>
        </p:nvSpPr>
        <p:spPr/>
        <p:txBody>
          <a:bodyPr anchor="ctr"/>
          <a:p>
            <a:r>
              <a:rPr lang="en-US" altLang="zh-CN"/>
              <a:t>LCD</a:t>
            </a:r>
            <a:r>
              <a:rPr lang="zh-CN" altLang="en-US" dirty="0"/>
              <a:t>显示器基本原理</a:t>
            </a:r>
            <a:endParaRPr lang="zh-CN" altLang="en-US" dirty="0"/>
          </a:p>
        </p:txBody>
      </p:sp>
      <p:sp>
        <p:nvSpPr>
          <p:cNvPr id="454659" name="文本占位符 454658"/>
          <p:cNvSpPr>
            <a:spLocks noGrp="1"/>
          </p:cNvSpPr>
          <p:nvPr>
            <p:ph type="body" idx="1"/>
          </p:nvPr>
        </p:nvSpPr>
        <p:spPr>
          <a:xfrm>
            <a:off x="250825" y="1484313"/>
            <a:ext cx="8208963" cy="4343400"/>
          </a:xfrm>
        </p:spPr>
        <p:txBody>
          <a:bodyPr/>
          <a:p>
            <a:pPr lvl="2"/>
            <a:r>
              <a:rPr lang="zh-CN" altLang="en-US" sz="2800" dirty="0"/>
              <a:t>液晶材料由细长晶状颗粒构成，所有颗粒以螺旋形式排列，通过垂直极板的光穿过液晶时，其偏振方向旋转了</a:t>
            </a:r>
            <a:r>
              <a:rPr lang="en-US" altLang="zh-CN" sz="2800"/>
              <a:t>90</a:t>
            </a:r>
            <a:r>
              <a:rPr lang="zh-CN" altLang="en-US" sz="2800" dirty="0"/>
              <a:t>度，变成了水平方向。该光线穿过水平极板到达反射层，然后按原路返回，在显示器上看到亮点。</a:t>
            </a:r>
            <a:endParaRPr lang="en-US" altLang="zh-CN" sz="2800"/>
          </a:p>
          <a:p>
            <a:pPr lvl="2"/>
            <a:endParaRPr lang="zh-CN" altLang="en-US" dirty="0">
              <a:latin typeface="宋体" panose="02010600030101010101" pitchFamily="2" charset="-122"/>
            </a:endParaRPr>
          </a:p>
        </p:txBody>
      </p:sp>
      <p:pic>
        <p:nvPicPr>
          <p:cNvPr id="454660" name="图片 454659" descr="ht"/>
          <p:cNvPicPr>
            <a:picLocks noChangeAspect="1"/>
          </p:cNvPicPr>
          <p:nvPr/>
        </p:nvPicPr>
        <p:blipFill>
          <a:blip r:embed="rId1"/>
          <a:stretch>
            <a:fillRect/>
          </a:stretch>
        </p:blipFill>
        <p:spPr>
          <a:xfrm>
            <a:off x="0" y="0"/>
            <a:ext cx="1133475" cy="1143000"/>
          </a:xfrm>
          <a:prstGeom prst="rect">
            <a:avLst/>
          </a:prstGeom>
          <a:noFill/>
          <a:ln w="9525">
            <a:noFill/>
          </a:ln>
        </p:spPr>
      </p:pic>
      <p:pic>
        <p:nvPicPr>
          <p:cNvPr id="454661" name="图片 454660" descr="液晶"/>
          <p:cNvPicPr>
            <a:picLocks noChangeAspect="1"/>
          </p:cNvPicPr>
          <p:nvPr/>
        </p:nvPicPr>
        <p:blipFill>
          <a:blip r:embed="rId2"/>
          <a:stretch>
            <a:fillRect/>
          </a:stretch>
        </p:blipFill>
        <p:spPr>
          <a:xfrm>
            <a:off x="1763713" y="4076700"/>
            <a:ext cx="5029200" cy="1428750"/>
          </a:xfrm>
          <a:prstGeom prst="rect">
            <a:avLst/>
          </a:prstGeom>
          <a:noFill/>
          <a:ln w="9525">
            <a:noFill/>
          </a:ln>
        </p:spPr>
      </p:pic>
      <p:sp>
        <p:nvSpPr>
          <p:cNvPr id="454662" name="文本框 454661"/>
          <p:cNvSpPr txBox="1"/>
          <p:nvPr/>
        </p:nvSpPr>
        <p:spPr>
          <a:xfrm rot="-1934339">
            <a:off x="1371600" y="5638800"/>
            <a:ext cx="11430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反射层</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4663" name="文本框 454662"/>
          <p:cNvSpPr txBox="1"/>
          <p:nvPr/>
        </p:nvSpPr>
        <p:spPr>
          <a:xfrm rot="-1928800">
            <a:off x="2133600" y="5638800"/>
            <a:ext cx="12954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水平极板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4664" name="文本框 454663"/>
          <p:cNvSpPr txBox="1"/>
          <p:nvPr/>
        </p:nvSpPr>
        <p:spPr>
          <a:xfrm rot="-1931568">
            <a:off x="3124200" y="5622925"/>
            <a:ext cx="1143000" cy="7016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水平网格线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4665" name="文本框 454664"/>
          <p:cNvSpPr txBox="1"/>
          <p:nvPr/>
        </p:nvSpPr>
        <p:spPr>
          <a:xfrm rot="-1934339">
            <a:off x="4038600" y="5638800"/>
            <a:ext cx="11430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液晶层</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4666" name="文本框 454665"/>
          <p:cNvSpPr txBox="1"/>
          <p:nvPr/>
        </p:nvSpPr>
        <p:spPr>
          <a:xfrm rot="-1931568">
            <a:off x="4800600" y="5638800"/>
            <a:ext cx="1143000" cy="7016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垂直网格线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4667" name="文本框 454666"/>
          <p:cNvSpPr txBox="1"/>
          <p:nvPr/>
        </p:nvSpPr>
        <p:spPr>
          <a:xfrm rot="-1928800">
            <a:off x="5715000" y="5638800"/>
            <a:ext cx="12954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垂直极板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4668" name="直接连接符 454667"/>
          <p:cNvSpPr/>
          <p:nvPr/>
        </p:nvSpPr>
        <p:spPr>
          <a:xfrm flipH="1">
            <a:off x="6858000" y="4648200"/>
            <a:ext cx="685800" cy="1588"/>
          </a:xfrm>
          <a:prstGeom prst="line">
            <a:avLst/>
          </a:prstGeom>
          <a:ln w="76200" cap="sq" cmpd="sng">
            <a:solidFill>
              <a:srgbClr val="FFFF66"/>
            </a:solidFill>
            <a:prstDash val="solid"/>
            <a:headEnd type="none" w="sm" len="sm"/>
            <a:tailEnd type="triangle" w="sm" len="sm"/>
          </a:ln>
        </p:spPr>
      </p:sp>
      <p:sp>
        <p:nvSpPr>
          <p:cNvPr id="454669" name="文本框 454668"/>
          <p:cNvSpPr txBox="1"/>
          <p:nvPr/>
        </p:nvSpPr>
        <p:spPr>
          <a:xfrm>
            <a:off x="7696200" y="4098925"/>
            <a:ext cx="609600" cy="1311275"/>
          </a:xfrm>
          <a:prstGeom prst="rect">
            <a:avLst/>
          </a:prstGeom>
          <a:solidFill>
            <a:schemeClr val="bg1"/>
          </a:solidFill>
          <a:ln w="12700">
            <a:noFill/>
          </a:ln>
        </p:spPr>
        <p:txBody>
          <a:bodyPr>
            <a:spAutoFit/>
          </a:bodyPr>
          <a:p>
            <a:pPr algn="l">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观察方向</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55682" name="标题 455681"/>
          <p:cNvSpPr>
            <a:spLocks noGrp="1"/>
          </p:cNvSpPr>
          <p:nvPr>
            <p:ph type="title"/>
          </p:nvPr>
        </p:nvSpPr>
        <p:spPr/>
        <p:txBody>
          <a:bodyPr anchor="ctr"/>
          <a:p>
            <a:r>
              <a:rPr lang="en-US" altLang="zh-CN"/>
              <a:t>LCD</a:t>
            </a:r>
            <a:r>
              <a:rPr lang="zh-CN" altLang="en-US" dirty="0"/>
              <a:t>显示器基本原理</a:t>
            </a:r>
            <a:endParaRPr lang="zh-CN" altLang="en-US" dirty="0"/>
          </a:p>
        </p:txBody>
      </p:sp>
      <p:sp>
        <p:nvSpPr>
          <p:cNvPr id="455683" name="文本占位符 455682"/>
          <p:cNvSpPr>
            <a:spLocks noGrp="1"/>
          </p:cNvSpPr>
          <p:nvPr>
            <p:ph type="body" idx="1"/>
          </p:nvPr>
        </p:nvSpPr>
        <p:spPr/>
        <p:txBody>
          <a:bodyPr/>
          <a:p>
            <a:r>
              <a:rPr lang="zh-CN" altLang="en-US" sz="2800" dirty="0"/>
              <a:t>当液晶受到电压的影响时，所有的晶粒在电场作用下按同一方向呈线性排列，失去了旋转作用</a:t>
            </a:r>
            <a:r>
              <a:rPr lang="zh-CN" altLang="en-US" sz="2800" dirty="0">
                <a:latin typeface="宋体" panose="02010600030101010101" pitchFamily="2" charset="-122"/>
              </a:rPr>
              <a:t>。穿过液晶层的光的</a:t>
            </a:r>
            <a:r>
              <a:rPr lang="zh-CN" altLang="en-US" sz="2800" dirty="0"/>
              <a:t>偏振方向不变，该光线被水平极板阻挡，到不了反射层，在显示器上看到暗点。</a:t>
            </a:r>
            <a:endParaRPr lang="zh-CN" altLang="en-US" sz="2800" dirty="0"/>
          </a:p>
        </p:txBody>
      </p:sp>
      <p:pic>
        <p:nvPicPr>
          <p:cNvPr id="455684" name="图片 455683" descr="液晶"/>
          <p:cNvPicPr>
            <a:picLocks noChangeAspect="1"/>
          </p:cNvPicPr>
          <p:nvPr/>
        </p:nvPicPr>
        <p:blipFill>
          <a:blip r:embed="rId1"/>
          <a:stretch>
            <a:fillRect/>
          </a:stretch>
        </p:blipFill>
        <p:spPr>
          <a:xfrm>
            <a:off x="1763713" y="4076700"/>
            <a:ext cx="5029200" cy="1428750"/>
          </a:xfrm>
          <a:prstGeom prst="rect">
            <a:avLst/>
          </a:prstGeom>
          <a:noFill/>
          <a:ln w="9525">
            <a:noFill/>
          </a:ln>
        </p:spPr>
      </p:pic>
      <p:sp>
        <p:nvSpPr>
          <p:cNvPr id="455685" name="文本框 455684"/>
          <p:cNvSpPr txBox="1"/>
          <p:nvPr/>
        </p:nvSpPr>
        <p:spPr>
          <a:xfrm rot="-1934339">
            <a:off x="1371600" y="5638800"/>
            <a:ext cx="11430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反射层</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5686" name="文本框 455685"/>
          <p:cNvSpPr txBox="1"/>
          <p:nvPr/>
        </p:nvSpPr>
        <p:spPr>
          <a:xfrm rot="-1928800">
            <a:off x="2133600" y="5638800"/>
            <a:ext cx="12954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水平极板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5687" name="文本框 455686"/>
          <p:cNvSpPr txBox="1"/>
          <p:nvPr/>
        </p:nvSpPr>
        <p:spPr>
          <a:xfrm rot="-1931568">
            <a:off x="3124200" y="5622925"/>
            <a:ext cx="1143000" cy="7016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水平网格线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5688" name="文本框 455687"/>
          <p:cNvSpPr txBox="1"/>
          <p:nvPr/>
        </p:nvSpPr>
        <p:spPr>
          <a:xfrm rot="-1934339">
            <a:off x="4038600" y="5638800"/>
            <a:ext cx="11430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液晶层</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5689" name="文本框 455688"/>
          <p:cNvSpPr txBox="1"/>
          <p:nvPr/>
        </p:nvSpPr>
        <p:spPr>
          <a:xfrm rot="-1931568">
            <a:off x="4800600" y="5638800"/>
            <a:ext cx="1143000" cy="7016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垂直网格线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5690" name="文本框 455689"/>
          <p:cNvSpPr txBox="1"/>
          <p:nvPr/>
        </p:nvSpPr>
        <p:spPr>
          <a:xfrm rot="-1928800">
            <a:off x="5715000" y="5638800"/>
            <a:ext cx="12954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垂直极板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5691" name="直接连接符 455690"/>
          <p:cNvSpPr/>
          <p:nvPr/>
        </p:nvSpPr>
        <p:spPr>
          <a:xfrm flipH="1">
            <a:off x="6858000" y="4648200"/>
            <a:ext cx="685800" cy="1588"/>
          </a:xfrm>
          <a:prstGeom prst="line">
            <a:avLst/>
          </a:prstGeom>
          <a:ln w="76200" cap="sq" cmpd="sng">
            <a:solidFill>
              <a:srgbClr val="FFFF66"/>
            </a:solidFill>
            <a:prstDash val="solid"/>
            <a:headEnd type="none" w="sm" len="sm"/>
            <a:tailEnd type="triangle" w="sm" len="sm"/>
          </a:ln>
        </p:spPr>
      </p:sp>
      <p:sp>
        <p:nvSpPr>
          <p:cNvPr id="455692" name="文本框 455691"/>
          <p:cNvSpPr txBox="1"/>
          <p:nvPr/>
        </p:nvSpPr>
        <p:spPr>
          <a:xfrm>
            <a:off x="7696200" y="4098925"/>
            <a:ext cx="609600" cy="1311275"/>
          </a:xfrm>
          <a:prstGeom prst="rect">
            <a:avLst/>
          </a:prstGeom>
          <a:solidFill>
            <a:schemeClr val="bg1"/>
          </a:solidFill>
          <a:ln w="12700">
            <a:noFill/>
          </a:ln>
        </p:spPr>
        <p:txBody>
          <a:bodyPr>
            <a:spAutoFit/>
          </a:bodyPr>
          <a:p>
            <a:pPr algn="l">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观察方向</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pic>
        <p:nvPicPr>
          <p:cNvPr id="455693" name="图片 455692"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56706" name="标题 456705"/>
          <p:cNvSpPr>
            <a:spLocks noGrp="1"/>
          </p:cNvSpPr>
          <p:nvPr>
            <p:ph type="title"/>
          </p:nvPr>
        </p:nvSpPr>
        <p:spPr/>
        <p:txBody>
          <a:bodyPr anchor="ctr"/>
          <a:p>
            <a:r>
              <a:rPr lang="en-US" altLang="zh-CN"/>
              <a:t>LCD</a:t>
            </a:r>
            <a:r>
              <a:rPr lang="zh-CN" altLang="en-US" dirty="0"/>
              <a:t>显示器基本原理</a:t>
            </a:r>
            <a:endParaRPr lang="zh-CN" altLang="en-US" dirty="0"/>
          </a:p>
        </p:txBody>
      </p:sp>
      <p:sp>
        <p:nvSpPr>
          <p:cNvPr id="456707" name="文本占位符 456706"/>
          <p:cNvSpPr>
            <a:spLocks noGrp="1"/>
          </p:cNvSpPr>
          <p:nvPr>
            <p:ph type="body" idx="1"/>
          </p:nvPr>
        </p:nvSpPr>
        <p:spPr/>
        <p:txBody>
          <a:bodyPr/>
          <a:p>
            <a:r>
              <a:rPr lang="zh-CN" altLang="en-US" sz="2800" dirty="0">
                <a:latin typeface="隶书" panose="02010509060101010101" charset="-122"/>
              </a:rPr>
              <a:t>在彩色</a:t>
            </a:r>
            <a:r>
              <a:rPr lang="en-US" altLang="zh-CN" sz="2800">
                <a:latin typeface="隶书" panose="02010509060101010101" charset="-122"/>
              </a:rPr>
              <a:t>LCD</a:t>
            </a:r>
            <a:r>
              <a:rPr lang="zh-CN" altLang="en-US" sz="2800" dirty="0">
                <a:latin typeface="隶书" panose="02010509060101010101" charset="-122"/>
              </a:rPr>
              <a:t>面板中，每一个像素都是由三个液晶单元格构成的，其中每一个单元格前面都分别有红色、绿色或蓝色的过滤片。光线经过过滤片的处理照射到每个像素中不同色彩的液晶单元格之上，利用三原色的原理组合出不同的色彩。</a:t>
            </a:r>
            <a:r>
              <a:rPr lang="zh-CN" altLang="en-US" dirty="0"/>
              <a:t> </a:t>
            </a:r>
            <a:endParaRPr lang="zh-CN" altLang="en-US" dirty="0"/>
          </a:p>
        </p:txBody>
      </p:sp>
      <p:sp>
        <p:nvSpPr>
          <p:cNvPr id="456708" name="矩形 456707"/>
          <p:cNvSpPr/>
          <p:nvPr/>
        </p:nvSpPr>
        <p:spPr>
          <a:xfrm>
            <a:off x="685800" y="228600"/>
            <a:ext cx="7772400" cy="762000"/>
          </a:xfrm>
          <a:prstGeom prst="rect">
            <a:avLst/>
          </a:prstGeom>
          <a:noFill/>
          <a:ln w="9525">
            <a:noFill/>
          </a:ln>
        </p:spPr>
        <p:txBody>
          <a:bodyPr anchor="ctr"/>
          <a:lstStyle>
            <a:lvl1pPr marL="0" lvl="0" indent="0" algn="ctr" defTabSz="914400" rtl="0" eaLnBrk="1" fontAlgn="base" latinLnBrk="0" hangingPunct="1">
              <a:lnSpc>
                <a:spcPct val="100000"/>
              </a:lnSpc>
              <a:spcBef>
                <a:spcPct val="0"/>
              </a:spcBef>
              <a:spcAft>
                <a:spcPct val="0"/>
              </a:spcAft>
              <a:buNone/>
              <a:defRPr sz="4400" u="none" kern="1200" baseline="0">
                <a:solidFill>
                  <a:srgbClr val="FFCC00"/>
                </a:solidFill>
                <a:effectLst>
                  <a:outerShdw blurRad="38100" dist="38100" dir="2700000">
                    <a:srgbClr val="000000"/>
                  </a:outerShdw>
                </a:effectLst>
                <a:latin typeface="Times New Roman" panose="02020603050405020304" pitchFamily="18" charset="0"/>
                <a:ea typeface="隶书" panose="02010509060101010101" charset="-122"/>
              </a:defRPr>
            </a:lvl1pPr>
          </a:lstStyle>
          <a:p>
            <a:pPr lvl="0"/>
            <a:endParaRPr lang="zh-CN" altLang="en-US" dirty="0"/>
          </a:p>
        </p:txBody>
      </p:sp>
      <p:sp>
        <p:nvSpPr>
          <p:cNvPr id="456709" name="矩形 456708"/>
          <p:cNvSpPr/>
          <p:nvPr/>
        </p:nvSpPr>
        <p:spPr>
          <a:xfrm>
            <a:off x="685800" y="1371600"/>
            <a:ext cx="7772400" cy="49530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bg1"/>
                </a:solidFill>
                <a:latin typeface="Times New Roman" panose="02020603050405020304" pitchFamily="18" charset="0"/>
                <a:ea typeface="隶书" panose="02010509060101010101"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bg1"/>
                </a:solidFill>
                <a:latin typeface="Times New Roman" panose="02020603050405020304" pitchFamily="18" charset="0"/>
                <a:ea typeface="隶书" panose="02010509060101010101"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bg1"/>
                </a:solidFill>
                <a:latin typeface="Times New Roman" panose="02020603050405020304" pitchFamily="18" charset="0"/>
                <a:ea typeface="隶书" panose="02010509060101010101"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Times New Roman" panose="02020603050405020304" pitchFamily="18" charset="0"/>
                <a:ea typeface="隶书" panose="02010509060101010101"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Times New Roman" panose="02020603050405020304" pitchFamily="18" charset="0"/>
                <a:ea typeface="隶书" panose="02010509060101010101" charset="-122"/>
              </a:defRPr>
            </a:lvl5pPr>
          </a:lstStyle>
          <a:p>
            <a:pPr lvl="0"/>
            <a:endParaRPr lang="zh-CN" altLang="en-US" sz="2800" dirty="0"/>
          </a:p>
        </p:txBody>
      </p:sp>
      <p:pic>
        <p:nvPicPr>
          <p:cNvPr id="456710" name="图片 456709" descr="液晶"/>
          <p:cNvPicPr>
            <a:picLocks noChangeAspect="1"/>
          </p:cNvPicPr>
          <p:nvPr/>
        </p:nvPicPr>
        <p:blipFill>
          <a:blip r:embed="rId1"/>
          <a:stretch>
            <a:fillRect/>
          </a:stretch>
        </p:blipFill>
        <p:spPr>
          <a:xfrm>
            <a:off x="1763713" y="4076700"/>
            <a:ext cx="5029200" cy="1428750"/>
          </a:xfrm>
          <a:prstGeom prst="rect">
            <a:avLst/>
          </a:prstGeom>
          <a:noFill/>
          <a:ln w="9525">
            <a:noFill/>
          </a:ln>
        </p:spPr>
      </p:pic>
      <p:sp>
        <p:nvSpPr>
          <p:cNvPr id="456711" name="文本框 456710"/>
          <p:cNvSpPr txBox="1"/>
          <p:nvPr/>
        </p:nvSpPr>
        <p:spPr>
          <a:xfrm rot="-1934339">
            <a:off x="1371600" y="5638800"/>
            <a:ext cx="11430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反射层</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6712" name="文本框 456711"/>
          <p:cNvSpPr txBox="1"/>
          <p:nvPr/>
        </p:nvSpPr>
        <p:spPr>
          <a:xfrm rot="-1928800">
            <a:off x="2133600" y="5638800"/>
            <a:ext cx="12954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水平极板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6713" name="文本框 456712"/>
          <p:cNvSpPr txBox="1"/>
          <p:nvPr/>
        </p:nvSpPr>
        <p:spPr>
          <a:xfrm rot="-1931568">
            <a:off x="3124200" y="5622925"/>
            <a:ext cx="1143000" cy="7016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水平网格线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6714" name="文本框 456713"/>
          <p:cNvSpPr txBox="1"/>
          <p:nvPr/>
        </p:nvSpPr>
        <p:spPr>
          <a:xfrm rot="-1934339">
            <a:off x="4038600" y="5638800"/>
            <a:ext cx="11430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液晶层</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6715" name="文本框 456714"/>
          <p:cNvSpPr txBox="1"/>
          <p:nvPr/>
        </p:nvSpPr>
        <p:spPr>
          <a:xfrm rot="-1931568">
            <a:off x="4800600" y="5638800"/>
            <a:ext cx="1143000" cy="7016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垂直网格线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6716" name="文本框 456715"/>
          <p:cNvSpPr txBox="1"/>
          <p:nvPr/>
        </p:nvSpPr>
        <p:spPr>
          <a:xfrm rot="-1928800">
            <a:off x="5715000" y="5638800"/>
            <a:ext cx="1295400" cy="396875"/>
          </a:xfrm>
          <a:prstGeom prst="rect">
            <a:avLst/>
          </a:prstGeom>
          <a:solidFill>
            <a:schemeClr val="bg1"/>
          </a:solidFill>
          <a:ln w="12700">
            <a:noFill/>
          </a:ln>
        </p:spPr>
        <p:txBody>
          <a:bodyPr>
            <a:spAutoFit/>
          </a:bodyPr>
          <a:p>
            <a:pPr>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垂直极板</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sp>
        <p:nvSpPr>
          <p:cNvPr id="456717" name="直接连接符 456716"/>
          <p:cNvSpPr/>
          <p:nvPr/>
        </p:nvSpPr>
        <p:spPr>
          <a:xfrm flipH="1">
            <a:off x="6858000" y="4648200"/>
            <a:ext cx="685800" cy="1588"/>
          </a:xfrm>
          <a:prstGeom prst="line">
            <a:avLst/>
          </a:prstGeom>
          <a:ln w="76200" cap="sq" cmpd="sng">
            <a:solidFill>
              <a:srgbClr val="FFFF66"/>
            </a:solidFill>
            <a:prstDash val="solid"/>
            <a:headEnd type="none" w="sm" len="sm"/>
            <a:tailEnd type="triangle" w="sm" len="sm"/>
          </a:ln>
        </p:spPr>
      </p:sp>
      <p:sp>
        <p:nvSpPr>
          <p:cNvPr id="456718" name="文本框 456717"/>
          <p:cNvSpPr txBox="1"/>
          <p:nvPr/>
        </p:nvSpPr>
        <p:spPr>
          <a:xfrm>
            <a:off x="7696200" y="4098925"/>
            <a:ext cx="609600" cy="1311275"/>
          </a:xfrm>
          <a:prstGeom prst="rect">
            <a:avLst/>
          </a:prstGeom>
          <a:solidFill>
            <a:schemeClr val="bg1"/>
          </a:solidFill>
          <a:ln w="12700">
            <a:noFill/>
          </a:ln>
        </p:spPr>
        <p:txBody>
          <a:bodyPr>
            <a:spAutoFit/>
          </a:bodyPr>
          <a:p>
            <a:pPr algn="l">
              <a:lnSpc>
                <a:spcPct val="100000"/>
              </a:lnSpc>
            </a:pPr>
            <a:r>
              <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rPr>
              <a:t>观察方向</a:t>
            </a:r>
            <a:endParaRPr lang="zh-CN" altLang="en-US" sz="2000" b="1" baseline="0" dirty="0">
              <a:solidFill>
                <a:schemeClr val="tx1"/>
              </a:solidFill>
              <a:effectLst>
                <a:outerShdw blurRad="38100" dist="38100" dir="2700000">
                  <a:srgbClr val="FFFFFF"/>
                </a:outerShdw>
              </a:effectLst>
              <a:latin typeface="黑体" panose="02010609060101010101" pitchFamily="2" charset="-122"/>
              <a:ea typeface="黑体" panose="02010609060101010101" pitchFamily="2" charset="-122"/>
            </a:endParaRPr>
          </a:p>
        </p:txBody>
      </p:sp>
      <p:pic>
        <p:nvPicPr>
          <p:cNvPr id="456730" name="图片 456729"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60451" name="标题 360450"/>
          <p:cNvSpPr>
            <a:spLocks noGrp="1"/>
          </p:cNvSpPr>
          <p:nvPr>
            <p:ph type="title" idx="4294967295"/>
          </p:nvPr>
        </p:nvSpPr>
        <p:spPr>
          <a:effectLst>
            <a:outerShdw dist="35921" dir="2699999" algn="ctr" rotWithShape="0">
              <a:schemeClr val="tx1"/>
            </a:outerShdw>
          </a:effectLst>
        </p:spPr>
        <p:txBody>
          <a:bodyPr anchor="ctr"/>
          <a:p>
            <a:r>
              <a:rPr lang="zh-CN" altLang="en-US" dirty="0">
                <a:latin typeface="宋体" panose="02010600030101010101" pitchFamily="2" charset="-122"/>
              </a:rPr>
              <a:t>液晶显示器的缺点</a:t>
            </a:r>
            <a:endParaRPr lang="zh-CN" altLang="en-US" dirty="0">
              <a:latin typeface="宋体" panose="02010600030101010101" pitchFamily="2" charset="-122"/>
            </a:endParaRPr>
          </a:p>
        </p:txBody>
      </p:sp>
      <p:sp>
        <p:nvSpPr>
          <p:cNvPr id="360452" name="文本占位符 360451"/>
          <p:cNvSpPr>
            <a:spLocks noGrp="1"/>
          </p:cNvSpPr>
          <p:nvPr>
            <p:ph type="body" idx="4294967295"/>
          </p:nvPr>
        </p:nvSpPr>
        <p:spPr>
          <a:xfrm>
            <a:off x="685800" y="3848100"/>
            <a:ext cx="7772400" cy="2476500"/>
          </a:xfrm>
        </p:spPr>
        <p:txBody>
          <a:bodyPr/>
          <a:p>
            <a:r>
              <a:rPr lang="zh-CN" altLang="en-US" dirty="0">
                <a:latin typeface="宋体" panose="02010600030101010101" pitchFamily="2" charset="-122"/>
              </a:rPr>
              <a:t>寿命短、怕震动、温度敏感</a:t>
            </a:r>
            <a:endParaRPr lang="zh-CN" altLang="en-US" dirty="0">
              <a:latin typeface="宋体" panose="02010600030101010101" pitchFamily="2" charset="-122"/>
            </a:endParaRPr>
          </a:p>
          <a:p>
            <a:r>
              <a:rPr lang="zh-CN" altLang="en-US" dirty="0">
                <a:ea typeface="幼圆" panose="02010509060101010101" pitchFamily="49" charset="-122"/>
              </a:rPr>
              <a:t>分辨率相对较低，色彩不够鲜艳，且价格偏高。</a:t>
            </a:r>
            <a:endParaRPr lang="zh-CN" altLang="en-US" dirty="0">
              <a:ea typeface="幼圆" panose="02010509060101010101" pitchFamily="49" charset="-122"/>
            </a:endParaRPr>
          </a:p>
        </p:txBody>
      </p:sp>
      <p:pic>
        <p:nvPicPr>
          <p:cNvPr id="360453" name="图片 360452" descr="lcd"/>
          <p:cNvPicPr>
            <a:picLocks noChangeAspect="1"/>
          </p:cNvPicPr>
          <p:nvPr/>
        </p:nvPicPr>
        <p:blipFill>
          <a:blip r:embed="rId1"/>
          <a:stretch>
            <a:fillRect/>
          </a:stretch>
        </p:blipFill>
        <p:spPr>
          <a:xfrm>
            <a:off x="5181600" y="2057400"/>
            <a:ext cx="3371850" cy="1782763"/>
          </a:xfrm>
          <a:prstGeom prst="rect">
            <a:avLst/>
          </a:prstGeom>
          <a:noFill/>
          <a:ln w="9525">
            <a:noFill/>
          </a:ln>
        </p:spPr>
      </p:pic>
      <p:pic>
        <p:nvPicPr>
          <p:cNvPr id="360454" name="图片 360453"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0452">
                                            <p:txEl>
                                              <p:charRg st="0" end="13"/>
                                            </p:txEl>
                                          </p:spTgt>
                                        </p:tgtEl>
                                        <p:attrNameLst>
                                          <p:attrName>style.visibility</p:attrName>
                                        </p:attrNameLst>
                                      </p:cBhvr>
                                      <p:to>
                                        <p:strVal val="visible"/>
                                      </p:to>
                                    </p:set>
                                    <p:anim calcmode="lin" valueType="num">
                                      <p:cBhvr additive="base">
                                        <p:cTn id="7" dur="500" fill="hold"/>
                                        <p:tgtEl>
                                          <p:spTgt spid="360452">
                                            <p:txEl>
                                              <p:charRg st="0"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0452">
                                            <p:txEl>
                                              <p:charRg st="0" end="1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0452">
                                            <p:txEl>
                                              <p:charRg st="13" end="35"/>
                                            </p:txEl>
                                          </p:spTgt>
                                        </p:tgtEl>
                                        <p:attrNameLst>
                                          <p:attrName>style.visibility</p:attrName>
                                        </p:attrNameLst>
                                      </p:cBhvr>
                                      <p:to>
                                        <p:strVal val="visible"/>
                                      </p:to>
                                    </p:set>
                                    <p:anim calcmode="lin" valueType="num">
                                      <p:cBhvr additive="base">
                                        <p:cTn id="13" dur="500" fill="hold"/>
                                        <p:tgtEl>
                                          <p:spTgt spid="360452">
                                            <p:txEl>
                                              <p:charRg st="13" end="3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0452">
                                            <p:txEl>
                                              <p:charRg st="13" end="3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2"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67618" name="标题 367617"/>
          <p:cNvSpPr>
            <a:spLocks noGrp="1"/>
          </p:cNvSpPr>
          <p:nvPr>
            <p:ph type="title"/>
          </p:nvPr>
        </p:nvSpPr>
        <p:spPr>
          <a:xfrm>
            <a:off x="685800" y="152400"/>
            <a:ext cx="7772400" cy="609600"/>
          </a:xfrm>
        </p:spPr>
        <p:txBody>
          <a:bodyPr anchor="ctr"/>
          <a:p>
            <a:r>
              <a:rPr lang="zh-CN" altLang="en-US" sz="3600" dirty="0">
                <a:latin typeface="宋体" panose="02010600030101010101" pitchFamily="2" charset="-122"/>
              </a:rPr>
              <a:t>*纯平显示器*</a:t>
            </a:r>
            <a:endParaRPr lang="zh-CN" altLang="en-US" sz="3600" dirty="0">
              <a:latin typeface="宋体" panose="02010600030101010101" pitchFamily="2" charset="-122"/>
            </a:endParaRPr>
          </a:p>
        </p:txBody>
      </p:sp>
      <p:sp>
        <p:nvSpPr>
          <p:cNvPr id="367619" name="文本占位符 367618"/>
          <p:cNvSpPr>
            <a:spLocks noGrp="1"/>
          </p:cNvSpPr>
          <p:nvPr>
            <p:ph type="body" idx="1"/>
          </p:nvPr>
        </p:nvSpPr>
        <p:spPr>
          <a:xfrm>
            <a:off x="685800" y="838200"/>
            <a:ext cx="7772400" cy="5257800"/>
          </a:xfrm>
        </p:spPr>
        <p:txBody>
          <a:bodyPr/>
          <a:p>
            <a:pPr>
              <a:lnSpc>
                <a:spcPct val="90000"/>
              </a:lnSpc>
            </a:pPr>
            <a:endParaRPr lang="zh-CN" altLang="en-US" sz="2400" dirty="0">
              <a:solidFill>
                <a:srgbClr val="FFFF00"/>
              </a:solidFill>
              <a:effectLst>
                <a:outerShdw blurRad="38100" dist="38100" dir="2700000">
                  <a:srgbClr val="000000"/>
                </a:outerShdw>
              </a:effectLst>
              <a:latin typeface="宋体" panose="02010600030101010101" pitchFamily="2" charset="-122"/>
            </a:endParaRPr>
          </a:p>
          <a:p>
            <a:pPr lvl="1">
              <a:lnSpc>
                <a:spcPct val="90000"/>
              </a:lnSpc>
            </a:pPr>
            <a:r>
              <a:rPr lang="zh-CN" altLang="en-US" dirty="0">
                <a:latin typeface="宋体" panose="02010600030101010101" pitchFamily="2" charset="-122"/>
              </a:rPr>
              <a:t>走向平面的显像管</a:t>
            </a:r>
            <a:endParaRPr lang="zh-CN" altLang="en-US" dirty="0">
              <a:latin typeface="宋体" panose="02010600030101010101" pitchFamily="2" charset="-122"/>
            </a:endParaRPr>
          </a:p>
          <a:p>
            <a:pPr lvl="2">
              <a:lnSpc>
                <a:spcPct val="90000"/>
              </a:lnSpc>
            </a:pPr>
            <a:r>
              <a:rPr lang="zh-CN" altLang="en-US" sz="2800" dirty="0">
                <a:latin typeface="宋体" panose="02010600030101010101" pitchFamily="2" charset="-122"/>
              </a:rPr>
              <a:t>球面显象管：</a:t>
            </a:r>
            <a:endParaRPr lang="zh-CN" altLang="en-US" sz="2800" dirty="0">
              <a:latin typeface="宋体" panose="02010600030101010101" pitchFamily="2" charset="-122"/>
            </a:endParaRPr>
          </a:p>
          <a:p>
            <a:pPr lvl="3">
              <a:lnSpc>
                <a:spcPct val="90000"/>
              </a:lnSpc>
            </a:pPr>
            <a:r>
              <a:rPr lang="zh-CN" altLang="en-US" sz="2800" dirty="0">
                <a:latin typeface="宋体" panose="02010600030101010101" pitchFamily="2" charset="-122"/>
              </a:rPr>
              <a:t>表面：球面的一部分</a:t>
            </a:r>
            <a:endParaRPr lang="zh-CN" altLang="en-US" sz="2800" dirty="0">
              <a:latin typeface="宋体" panose="02010600030101010101" pitchFamily="2" charset="-122"/>
            </a:endParaRPr>
          </a:p>
          <a:p>
            <a:pPr lvl="3">
              <a:lnSpc>
                <a:spcPct val="90000"/>
              </a:lnSpc>
            </a:pPr>
            <a:r>
              <a:rPr lang="zh-CN" altLang="en-US" sz="2800" dirty="0">
                <a:latin typeface="宋体" panose="02010600030101010101" pitchFamily="2" charset="-122"/>
              </a:rPr>
              <a:t>时间：~90年代初</a:t>
            </a:r>
            <a:endParaRPr lang="zh-CN" altLang="en-US" sz="2800" dirty="0">
              <a:latin typeface="宋体" panose="02010600030101010101" pitchFamily="2" charset="-122"/>
            </a:endParaRPr>
          </a:p>
          <a:p>
            <a:pPr lvl="2">
              <a:lnSpc>
                <a:spcPct val="90000"/>
              </a:lnSpc>
            </a:pPr>
            <a:r>
              <a:rPr lang="zh-CN" altLang="en-US" sz="2800" dirty="0">
                <a:latin typeface="宋体" panose="02010600030101010101" pitchFamily="2" charset="-122"/>
              </a:rPr>
              <a:t>柱面显象管：</a:t>
            </a:r>
            <a:endParaRPr lang="zh-CN" altLang="en-US" sz="2800" dirty="0">
              <a:latin typeface="宋体" panose="02010600030101010101" pitchFamily="2" charset="-122"/>
            </a:endParaRPr>
          </a:p>
          <a:p>
            <a:pPr lvl="3">
              <a:lnSpc>
                <a:spcPct val="90000"/>
              </a:lnSpc>
            </a:pPr>
            <a:r>
              <a:rPr lang="zh-CN" altLang="en-US" sz="2800" dirty="0">
                <a:latin typeface="宋体" panose="02010600030101010101" pitchFamily="2" charset="-122"/>
              </a:rPr>
              <a:t>表面：柱面的一部分，垂直方向上平直，水平方向上有弯曲</a:t>
            </a:r>
            <a:endParaRPr lang="zh-CN" altLang="en-US" sz="2800" dirty="0">
              <a:latin typeface="宋体" panose="02010600030101010101" pitchFamily="2" charset="-122"/>
            </a:endParaRPr>
          </a:p>
          <a:p>
            <a:pPr lvl="3">
              <a:lnSpc>
                <a:spcPct val="90000"/>
              </a:lnSpc>
            </a:pPr>
            <a:r>
              <a:rPr lang="zh-CN" altLang="en-US" sz="2800" dirty="0">
                <a:latin typeface="宋体" panose="02010600030101010101" pitchFamily="2" charset="-122"/>
              </a:rPr>
              <a:t>时间：90年代中期</a:t>
            </a:r>
            <a:endParaRPr lang="zh-CN" altLang="en-US" sz="2800" dirty="0">
              <a:latin typeface="宋体" panose="02010600030101010101" pitchFamily="2" charset="-122"/>
            </a:endParaRPr>
          </a:p>
          <a:p>
            <a:pPr lvl="3">
              <a:lnSpc>
                <a:spcPct val="90000"/>
              </a:lnSpc>
            </a:pPr>
            <a:r>
              <a:rPr lang="zh-CN" altLang="en-US" sz="2800" dirty="0">
                <a:latin typeface="宋体" panose="02010600030101010101" pitchFamily="2" charset="-122"/>
              </a:rPr>
              <a:t>代表：</a:t>
            </a:r>
            <a:r>
              <a:rPr lang="en-US" altLang="zh-CN" sz="2800">
                <a:latin typeface="宋体" panose="02010600030101010101" pitchFamily="2" charset="-122"/>
              </a:rPr>
              <a:t>Sony</a:t>
            </a:r>
            <a:r>
              <a:rPr lang="zh-CN" altLang="en-US" sz="2800" dirty="0">
                <a:latin typeface="宋体" panose="02010600030101010101" pitchFamily="2" charset="-122"/>
              </a:rPr>
              <a:t>公司的</a:t>
            </a:r>
            <a:r>
              <a:rPr lang="en-US" altLang="zh-CN" sz="2800">
                <a:latin typeface="宋体" panose="02010600030101010101" pitchFamily="2" charset="-122"/>
              </a:rPr>
              <a:t>Trinitron，Mitsubishi</a:t>
            </a:r>
            <a:r>
              <a:rPr lang="zh-CN" altLang="en-US" sz="2800" dirty="0">
                <a:latin typeface="宋体" panose="02010600030101010101" pitchFamily="2" charset="-122"/>
              </a:rPr>
              <a:t>公司的</a:t>
            </a:r>
            <a:r>
              <a:rPr lang="en-US" altLang="zh-CN" sz="2800" dirty="0" err="1">
                <a:latin typeface="宋体" panose="02010600030101010101" pitchFamily="2" charset="-122"/>
              </a:rPr>
              <a:t>Diamondtron</a:t>
            </a:r>
            <a:endParaRPr lang="en-US" altLang="zh-CN" sz="2800">
              <a:latin typeface="宋体" panose="02010600030101010101" pitchFamily="2" charset="-122"/>
            </a:endParaRPr>
          </a:p>
        </p:txBody>
      </p:sp>
      <p:pic>
        <p:nvPicPr>
          <p:cNvPr id="367620" name="图片 367619"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95266" name="标题 395265"/>
          <p:cNvSpPr>
            <a:spLocks noGrp="1"/>
          </p:cNvSpPr>
          <p:nvPr>
            <p:ph type="title"/>
          </p:nvPr>
        </p:nvSpPr>
        <p:spPr>
          <a:xfrm>
            <a:off x="1143000" y="0"/>
            <a:ext cx="7239000" cy="1143000"/>
          </a:xfrm>
        </p:spPr>
        <p:txBody>
          <a:bodyPr anchor="ctr"/>
          <a:p>
            <a:r>
              <a:rPr lang="zh-CN" altLang="en-US" sz="3600" dirty="0">
                <a:latin typeface="宋体" panose="02010600030101010101" pitchFamily="2" charset="-122"/>
              </a:rPr>
              <a:t>*纯平显示器*</a:t>
            </a:r>
            <a:endParaRPr lang="zh-CN" altLang="en-US" sz="3600" dirty="0">
              <a:latin typeface="宋体" panose="02010600030101010101" pitchFamily="2" charset="-122"/>
            </a:endParaRPr>
          </a:p>
        </p:txBody>
      </p:sp>
      <p:sp>
        <p:nvSpPr>
          <p:cNvPr id="395267" name="文本占位符 395266"/>
          <p:cNvSpPr>
            <a:spLocks noGrp="1"/>
          </p:cNvSpPr>
          <p:nvPr>
            <p:ph type="body" idx="1"/>
          </p:nvPr>
        </p:nvSpPr>
        <p:spPr>
          <a:xfrm>
            <a:off x="685800" y="1219200"/>
            <a:ext cx="7772400" cy="4876800"/>
          </a:xfrm>
        </p:spPr>
        <p:txBody>
          <a:bodyPr/>
          <a:p>
            <a:pPr lvl="1">
              <a:lnSpc>
                <a:spcPct val="90000"/>
              </a:lnSpc>
            </a:pPr>
            <a:r>
              <a:rPr lang="zh-CN" altLang="en-US" sz="2400" dirty="0">
                <a:latin typeface="宋体" panose="02010600030101010101" pitchFamily="2" charset="-122"/>
              </a:rPr>
              <a:t>走向平面的显像管</a:t>
            </a:r>
            <a:endParaRPr lang="en-US" altLang="zh-CN" sz="2400">
              <a:latin typeface="宋体" panose="02010600030101010101" pitchFamily="2" charset="-122"/>
            </a:endParaRPr>
          </a:p>
          <a:p>
            <a:pPr lvl="2">
              <a:lnSpc>
                <a:spcPct val="90000"/>
              </a:lnSpc>
            </a:pPr>
            <a:r>
              <a:rPr lang="zh-CN" altLang="en-US" dirty="0">
                <a:latin typeface="宋体" panose="02010600030101010101" pitchFamily="2" charset="-122"/>
              </a:rPr>
              <a:t>平面直角显象管</a:t>
            </a:r>
            <a:endParaRPr lang="zh-CN" altLang="en-US" dirty="0">
              <a:latin typeface="宋体" panose="02010600030101010101" pitchFamily="2" charset="-122"/>
            </a:endParaRPr>
          </a:p>
          <a:p>
            <a:pPr lvl="3">
              <a:lnSpc>
                <a:spcPct val="90000"/>
              </a:lnSpc>
            </a:pPr>
            <a:r>
              <a:rPr lang="zh-CN" altLang="en-US" sz="2400" dirty="0">
                <a:latin typeface="宋体" panose="02010600030101010101" pitchFamily="2" charset="-122"/>
              </a:rPr>
              <a:t>表面：球面的一部分，类似于平面</a:t>
            </a:r>
            <a:endParaRPr lang="zh-CN" altLang="en-US" sz="2400" dirty="0">
              <a:latin typeface="宋体" panose="02010600030101010101" pitchFamily="2" charset="-122"/>
            </a:endParaRPr>
          </a:p>
          <a:p>
            <a:pPr lvl="3">
              <a:lnSpc>
                <a:spcPct val="90000"/>
              </a:lnSpc>
            </a:pPr>
            <a:r>
              <a:rPr lang="zh-CN" altLang="en-US" sz="2400" dirty="0">
                <a:latin typeface="宋体" panose="02010600030101010101" pitchFamily="2" charset="-122"/>
              </a:rPr>
              <a:t>时间：90年代中后期</a:t>
            </a:r>
            <a:endParaRPr lang="zh-CN" altLang="en-US" sz="2400" dirty="0">
              <a:latin typeface="宋体" panose="02010600030101010101" pitchFamily="2" charset="-122"/>
            </a:endParaRPr>
          </a:p>
          <a:p>
            <a:pPr marL="1371600" lvl="3" indent="0">
              <a:lnSpc>
                <a:spcPct val="90000"/>
              </a:lnSpc>
              <a:buNone/>
            </a:pPr>
            <a:endParaRPr lang="zh-CN" altLang="en-US" sz="2400" dirty="0">
              <a:latin typeface="宋体" panose="02010600030101010101" pitchFamily="2" charset="-122"/>
            </a:endParaRPr>
          </a:p>
          <a:p>
            <a:pPr lvl="2">
              <a:lnSpc>
                <a:spcPct val="90000"/>
              </a:lnSpc>
            </a:pPr>
            <a:r>
              <a:rPr lang="zh-CN" altLang="en-US" dirty="0">
                <a:latin typeface="宋体" panose="02010600030101010101" pitchFamily="2" charset="-122"/>
              </a:rPr>
              <a:t>纯平显象管</a:t>
            </a:r>
            <a:endParaRPr lang="zh-CN" altLang="en-US" dirty="0">
              <a:latin typeface="宋体" panose="02010600030101010101" pitchFamily="2" charset="-122"/>
            </a:endParaRPr>
          </a:p>
          <a:p>
            <a:pPr lvl="3">
              <a:lnSpc>
                <a:spcPct val="90000"/>
              </a:lnSpc>
            </a:pPr>
            <a:r>
              <a:rPr lang="zh-CN" altLang="en-US" sz="2400" dirty="0">
                <a:latin typeface="宋体" panose="02010600030101010101" pitchFamily="2" charset="-122"/>
              </a:rPr>
              <a:t>表面：纯平面</a:t>
            </a:r>
            <a:endParaRPr lang="zh-CN" altLang="en-US" sz="2400" dirty="0">
              <a:latin typeface="宋体" panose="02010600030101010101" pitchFamily="2" charset="-122"/>
            </a:endParaRPr>
          </a:p>
          <a:p>
            <a:pPr lvl="3">
              <a:lnSpc>
                <a:spcPct val="90000"/>
              </a:lnSpc>
            </a:pPr>
            <a:r>
              <a:rPr lang="zh-CN" altLang="en-US" sz="2400" dirty="0">
                <a:latin typeface="宋体" panose="02010600030101010101" pitchFamily="2" charset="-122"/>
              </a:rPr>
              <a:t>时间：90年代后期</a:t>
            </a:r>
            <a:endParaRPr lang="zh-CN" altLang="en-US" sz="2400" dirty="0">
              <a:latin typeface="宋体" panose="02010600030101010101" pitchFamily="2" charset="-122"/>
            </a:endParaRPr>
          </a:p>
          <a:p>
            <a:pPr lvl="3">
              <a:lnSpc>
                <a:spcPct val="90000"/>
              </a:lnSpc>
            </a:pPr>
            <a:r>
              <a:rPr lang="zh-CN" altLang="en-US" sz="2400" dirty="0">
                <a:latin typeface="宋体" panose="02010600030101010101" pitchFamily="2" charset="-122"/>
              </a:rPr>
              <a:t>代表：</a:t>
            </a:r>
            <a:r>
              <a:rPr lang="en-US" altLang="zh-CN" sz="2400">
                <a:latin typeface="宋体" panose="02010600030101010101" pitchFamily="2" charset="-122"/>
              </a:rPr>
              <a:t>Sony</a:t>
            </a:r>
            <a:r>
              <a:rPr lang="zh-CN" altLang="en-US" sz="2400" dirty="0">
                <a:latin typeface="宋体" panose="02010600030101010101" pitchFamily="2" charset="-122"/>
              </a:rPr>
              <a:t>公司的</a:t>
            </a:r>
            <a:r>
              <a:rPr lang="en-US" altLang="zh-CN" sz="2400">
                <a:latin typeface="宋体" panose="02010600030101010101" pitchFamily="2" charset="-122"/>
              </a:rPr>
              <a:t>FD Trinitron，Mitsubishi</a:t>
            </a:r>
            <a:r>
              <a:rPr lang="zh-CN" altLang="en-US" sz="2400" dirty="0">
                <a:latin typeface="宋体" panose="02010600030101010101" pitchFamily="2" charset="-122"/>
              </a:rPr>
              <a:t>公司的</a:t>
            </a:r>
            <a:r>
              <a:rPr lang="en-US" altLang="zh-CN" sz="2400" dirty="0" err="1">
                <a:latin typeface="宋体" panose="02010600030101010101" pitchFamily="2" charset="-122"/>
              </a:rPr>
              <a:t>Diamondtron，Samsung</a:t>
            </a:r>
            <a:r>
              <a:rPr lang="zh-CN" altLang="en-US" sz="2400" dirty="0">
                <a:latin typeface="宋体" panose="02010600030101010101" pitchFamily="2" charset="-122"/>
              </a:rPr>
              <a:t>公司的</a:t>
            </a:r>
            <a:r>
              <a:rPr lang="en-US" altLang="zh-CN" sz="2400" dirty="0" err="1">
                <a:latin typeface="宋体" panose="02010600030101010101" pitchFamily="2" charset="-122"/>
              </a:rPr>
              <a:t>DanyFlat，LG</a:t>
            </a:r>
            <a:r>
              <a:rPr lang="zh-CN" altLang="en-US" sz="2400" dirty="0">
                <a:latin typeface="宋体" panose="02010600030101010101" pitchFamily="2" charset="-122"/>
              </a:rPr>
              <a:t>公司的</a:t>
            </a:r>
            <a:r>
              <a:rPr lang="en-US" altLang="zh-CN" sz="2400" dirty="0" err="1">
                <a:latin typeface="宋体" panose="02010600030101010101" pitchFamily="2" charset="-122"/>
              </a:rPr>
              <a:t>Flatron</a:t>
            </a:r>
            <a:endParaRPr lang="en-US" altLang="zh-CN" sz="2400">
              <a:latin typeface="宋体" panose="02010600030101010101" pitchFamily="2" charset="-122"/>
            </a:endParaRPr>
          </a:p>
          <a:p>
            <a:pPr>
              <a:lnSpc>
                <a:spcPct val="90000"/>
              </a:lnSpc>
            </a:pPr>
            <a:endParaRPr lang="zh-CN" altLang="en-US" sz="2400" dirty="0"/>
          </a:p>
        </p:txBody>
      </p:sp>
      <p:pic>
        <p:nvPicPr>
          <p:cNvPr id="395268" name="图片 395267"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68642" name="标题 368641"/>
          <p:cNvSpPr>
            <a:spLocks noGrp="1"/>
          </p:cNvSpPr>
          <p:nvPr>
            <p:ph type="title"/>
          </p:nvPr>
        </p:nvSpPr>
        <p:spPr>
          <a:xfrm>
            <a:off x="1219200" y="304800"/>
            <a:ext cx="7772400" cy="762000"/>
          </a:xfrm>
        </p:spPr>
        <p:txBody>
          <a:bodyPr anchor="ctr"/>
          <a:p>
            <a:pPr algn="l"/>
            <a:r>
              <a:rPr lang="zh-CN" altLang="en-US" dirty="0">
                <a:latin typeface="宋体" panose="02010600030101010101" pitchFamily="2" charset="-122"/>
              </a:rPr>
              <a:t>*未来显示器*</a:t>
            </a:r>
            <a:endParaRPr lang="zh-CN" altLang="en-US" dirty="0">
              <a:latin typeface="宋体" panose="02010600030101010101" pitchFamily="2" charset="-122"/>
            </a:endParaRPr>
          </a:p>
        </p:txBody>
      </p:sp>
      <p:sp>
        <p:nvSpPr>
          <p:cNvPr id="368643" name="文本占位符 368642"/>
          <p:cNvSpPr>
            <a:spLocks noGrp="1"/>
          </p:cNvSpPr>
          <p:nvPr>
            <p:ph type="body" idx="1"/>
          </p:nvPr>
        </p:nvSpPr>
        <p:spPr/>
        <p:txBody>
          <a:bodyPr/>
          <a:p>
            <a:r>
              <a:rPr lang="zh-CN" altLang="en-US" dirty="0">
                <a:latin typeface="宋体" panose="02010600030101010101" pitchFamily="2" charset="-122"/>
              </a:rPr>
              <a:t>采用空气等离子体技术，无须刷新缓冲存储器。</a:t>
            </a:r>
            <a:endParaRPr lang="zh-CN" altLang="en-US" dirty="0">
              <a:latin typeface="宋体" panose="02010600030101010101" pitchFamily="2" charset="-122"/>
            </a:endParaRPr>
          </a:p>
          <a:p>
            <a:r>
              <a:rPr lang="zh-CN" altLang="en-US" dirty="0">
                <a:latin typeface="宋体" panose="02010600030101010101" pitchFamily="2" charset="-122"/>
              </a:rPr>
              <a:t>空气等离子体可想象成一个个微型霓虹灯，红绿蓝三种不同颜色的像素。</a:t>
            </a:r>
            <a:endParaRPr lang="zh-CN" altLang="en-US" dirty="0">
              <a:latin typeface="宋体" panose="02010600030101010101" pitchFamily="2" charset="-122"/>
            </a:endParaRPr>
          </a:p>
          <a:p>
            <a:r>
              <a:rPr lang="zh-CN" altLang="en-US" dirty="0">
                <a:latin typeface="宋体" panose="02010600030101010101" pitchFamily="2" charset="-122"/>
              </a:rPr>
              <a:t>显示屏薄，挂在墙上。</a:t>
            </a:r>
            <a:endParaRPr lang="zh-CN" altLang="en-US" dirty="0">
              <a:latin typeface="宋体" panose="02010600030101010101" pitchFamily="2" charset="-122"/>
            </a:endParaRPr>
          </a:p>
          <a:p>
            <a:r>
              <a:rPr lang="zh-CN" altLang="en-US" dirty="0">
                <a:latin typeface="宋体" panose="02010600030101010101" pitchFamily="2" charset="-122"/>
              </a:rPr>
              <a:t>发光聚合物技术，坚不可摧；柔韧性好，可以卷起来；显示画面具有无与伦比的清晰度，无锯齿现象;真正的平面直角。</a:t>
            </a:r>
            <a:endParaRPr lang="zh-CN" altLang="en-US" dirty="0">
              <a:latin typeface="宋体" panose="02010600030101010101" pitchFamily="2" charset="-122"/>
            </a:endParaRPr>
          </a:p>
        </p:txBody>
      </p:sp>
      <p:pic>
        <p:nvPicPr>
          <p:cNvPr id="368644" name="图片 368643"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73059" name="矩形 173058"/>
          <p:cNvSpPr/>
          <p:nvPr/>
        </p:nvSpPr>
        <p:spPr>
          <a:xfrm>
            <a:off x="762000" y="2133600"/>
            <a:ext cx="7772400" cy="3935413"/>
          </a:xfrm>
          <a:prstGeom prst="rect">
            <a:avLst/>
          </a:prstGeom>
          <a:solidFill>
            <a:srgbClr val="000099"/>
          </a:solidFill>
          <a:ln w="9525">
            <a:noFill/>
          </a:ln>
        </p:spPr>
        <p:txBody>
          <a:bodyPr>
            <a:spAutoFit/>
          </a:bodyPr>
          <a:p>
            <a:pPr algn="l">
              <a:lnSpc>
                <a:spcPct val="100000"/>
              </a:lnSpc>
              <a:spcBef>
                <a:spcPct val="0"/>
              </a:spcBef>
            </a:pPr>
            <a:r>
              <a:rPr lang="zh-CN" altLang="en-US" sz="2800" baseline="0" dirty="0">
                <a:latin typeface="宋体" panose="02010600030101010101" pitchFamily="2" charset="-122"/>
              </a:rPr>
              <a:t>  具有完善的人机交互界面，集高性能的计算和图形处理于一身，可配置大容量的内存和硬盘，</a:t>
            </a:r>
            <a:r>
              <a:rPr lang="en-US" altLang="zh-CN" sz="2800" baseline="0">
                <a:latin typeface="宋体" panose="02010600030101010101" pitchFamily="2" charset="-122"/>
              </a:rPr>
              <a:t>I/O</a:t>
            </a:r>
            <a:r>
              <a:rPr lang="zh-CN" altLang="en-US" sz="2800" baseline="0" dirty="0">
                <a:latin typeface="宋体" panose="02010600030101010101" pitchFamily="2" charset="-122"/>
              </a:rPr>
              <a:t>和网络功能完善，使用多任务多用户操作系统的小型通用个人化计算机系统。</a:t>
            </a:r>
            <a:endParaRPr lang="zh-CN" altLang="en-US" sz="2800" baseline="0" dirty="0">
              <a:latin typeface="宋体" panose="02010600030101010101" pitchFamily="2" charset="-122"/>
            </a:endParaRPr>
          </a:p>
          <a:p>
            <a:pPr algn="l">
              <a:lnSpc>
                <a:spcPct val="100000"/>
              </a:lnSpc>
              <a:spcBef>
                <a:spcPct val="0"/>
              </a:spcBef>
            </a:pPr>
            <a:endParaRPr lang="zh-CN" altLang="en-US" sz="2800" baseline="0" dirty="0">
              <a:latin typeface="宋体" panose="02010600030101010101" pitchFamily="2" charset="-122"/>
            </a:endParaRPr>
          </a:p>
          <a:p>
            <a:pPr algn="l">
              <a:lnSpc>
                <a:spcPct val="100000"/>
              </a:lnSpc>
              <a:spcBef>
                <a:spcPct val="0"/>
              </a:spcBef>
            </a:pPr>
            <a:r>
              <a:rPr lang="zh-CN" altLang="en-US" sz="2800" baseline="0" dirty="0">
                <a:latin typeface="宋体" panose="02010600030101010101" pitchFamily="2" charset="-122"/>
              </a:rPr>
              <a:t>1983</a:t>
            </a:r>
            <a:r>
              <a:rPr lang="zh-CN" altLang="en-US" sz="2800" baseline="0" dirty="0">
                <a:latin typeface="宋体" panose="02010600030101010101" pitchFamily="2" charset="-122"/>
              </a:rPr>
              <a:t>年美国</a:t>
            </a:r>
            <a:r>
              <a:rPr lang="en-US" altLang="zh-CN" sz="2800" baseline="0">
                <a:latin typeface="宋体" panose="02010600030101010101" pitchFamily="2" charset="-122"/>
              </a:rPr>
              <a:t>APOLLO</a:t>
            </a:r>
            <a:r>
              <a:rPr lang="zh-CN" altLang="en-US" sz="2800" baseline="0" dirty="0">
                <a:latin typeface="宋体" panose="02010600030101010101" pitchFamily="2" charset="-122"/>
              </a:rPr>
              <a:t>公司推出第一台适合计算机辅助设计（</a:t>
            </a:r>
            <a:r>
              <a:rPr lang="en-US" altLang="zh-CN" sz="2800" baseline="0">
                <a:latin typeface="宋体" panose="02010600030101010101" pitchFamily="2" charset="-122"/>
              </a:rPr>
              <a:t>CAD</a:t>
            </a:r>
            <a:r>
              <a:rPr lang="en-US" altLang="zh-CN" sz="2800" baseline="0">
                <a:latin typeface="宋体" panose="02010600030101010101" pitchFamily="2" charset="-122"/>
              </a:rPr>
              <a:t>）</a:t>
            </a:r>
            <a:r>
              <a:rPr lang="zh-CN" altLang="en-US" sz="2800" baseline="0" dirty="0">
                <a:latin typeface="宋体" panose="02010600030101010101" pitchFamily="2" charset="-122"/>
              </a:rPr>
              <a:t>的工作站。</a:t>
            </a:r>
            <a:endParaRPr lang="zh-CN" altLang="en-US" sz="2800" baseline="0" dirty="0">
              <a:latin typeface="宋体" panose="02010600030101010101" pitchFamily="2" charset="-122"/>
            </a:endParaRPr>
          </a:p>
          <a:p>
            <a:pPr algn="l">
              <a:lnSpc>
                <a:spcPct val="100000"/>
              </a:lnSpc>
              <a:spcBef>
                <a:spcPct val="0"/>
              </a:spcBef>
            </a:pPr>
            <a:endParaRPr lang="zh-CN" altLang="en-US" sz="2800" baseline="0" dirty="0">
              <a:latin typeface="宋体" panose="02010600030101010101" pitchFamily="2" charset="-122"/>
            </a:endParaRPr>
          </a:p>
          <a:p>
            <a:pPr algn="l">
              <a:lnSpc>
                <a:spcPct val="100000"/>
              </a:lnSpc>
              <a:spcBef>
                <a:spcPct val="0"/>
              </a:spcBef>
            </a:pPr>
            <a:r>
              <a:rPr lang="zh-CN" altLang="en-US" sz="2800" baseline="0" dirty="0">
                <a:latin typeface="宋体" panose="02010600030101010101" pitchFamily="2" charset="-122"/>
              </a:rPr>
              <a:t>现在全球最有名的图形工作站属</a:t>
            </a:r>
            <a:r>
              <a:rPr lang="en-US" altLang="zh-CN" sz="2800" baseline="0">
                <a:latin typeface="宋体" panose="02010600030101010101" pitchFamily="2" charset="-122"/>
              </a:rPr>
              <a:t>SGI</a:t>
            </a:r>
            <a:r>
              <a:rPr lang="zh-CN" altLang="en-US" sz="2800" baseline="0" dirty="0">
                <a:latin typeface="宋体" panose="02010600030101010101" pitchFamily="2" charset="-122"/>
              </a:rPr>
              <a:t>图形工作站。</a:t>
            </a:r>
            <a:endParaRPr lang="zh-CN" altLang="en-US" sz="2800" baseline="0" dirty="0">
              <a:latin typeface="宋体" panose="02010600030101010101" pitchFamily="2" charset="-122"/>
            </a:endParaRPr>
          </a:p>
        </p:txBody>
      </p:sp>
      <p:sp>
        <p:nvSpPr>
          <p:cNvPr id="173062" name="标题 173061"/>
          <p:cNvSpPr>
            <a:spLocks noGrp="1"/>
          </p:cNvSpPr>
          <p:nvPr>
            <p:ph type="title" idx="4294967295"/>
          </p:nvPr>
        </p:nvSpPr>
        <p:spPr/>
        <p:txBody>
          <a:bodyPr anchor="ctr"/>
          <a:p>
            <a:r>
              <a:rPr lang="zh-CN" altLang="en-US" dirty="0">
                <a:latin typeface="宋体" panose="02010600030101010101" pitchFamily="2" charset="-122"/>
              </a:rPr>
              <a:t>图形工作站</a:t>
            </a:r>
            <a:endParaRPr lang="zh-CN" altLang="en-US" dirty="0">
              <a:latin typeface="宋体" panose="02010600030101010101" pitchFamily="2" charset="-122"/>
            </a:endParaRPr>
          </a:p>
        </p:txBody>
      </p:sp>
      <p:pic>
        <p:nvPicPr>
          <p:cNvPr id="173064" name="图片 173063"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295938" name="标题 295937"/>
          <p:cNvSpPr>
            <a:spLocks noGrp="1"/>
          </p:cNvSpPr>
          <p:nvPr>
            <p:ph type="title"/>
          </p:nvPr>
        </p:nvSpPr>
        <p:spPr/>
        <p:txBody>
          <a:bodyPr anchor="ctr"/>
          <a:p>
            <a:r>
              <a:rPr lang="zh-CN" altLang="en-US" dirty="0"/>
              <a:t>阴极射线管（</a:t>
            </a:r>
            <a:r>
              <a:rPr lang="en-US" altLang="zh-CN"/>
              <a:t>CRT)</a:t>
            </a:r>
            <a:endParaRPr lang="zh-CN" altLang="en-US"/>
          </a:p>
        </p:txBody>
      </p:sp>
      <p:sp>
        <p:nvSpPr>
          <p:cNvPr id="295939" name="文本占位符 295938"/>
          <p:cNvSpPr>
            <a:spLocks noGrp="1"/>
          </p:cNvSpPr>
          <p:nvPr>
            <p:ph type="body" idx="1"/>
          </p:nvPr>
        </p:nvSpPr>
        <p:spPr>
          <a:xfrm>
            <a:off x="381000" y="1828800"/>
            <a:ext cx="7772400" cy="4267200"/>
          </a:xfrm>
        </p:spPr>
        <p:txBody>
          <a:bodyPr/>
          <a:p>
            <a:pPr lvl="1">
              <a:buNone/>
            </a:pPr>
            <a:endParaRPr lang="zh-CN" altLang="en-US" dirty="0"/>
          </a:p>
          <a:p>
            <a:pPr lvl="1"/>
            <a:r>
              <a:rPr lang="zh-CN" altLang="en-US" dirty="0"/>
              <a:t>要保持显示一幅稳定的画面，必须不断地发射电子束</a:t>
            </a:r>
            <a:endParaRPr lang="zh-CN" altLang="en-US" dirty="0"/>
          </a:p>
          <a:p>
            <a:pPr lvl="1"/>
            <a:r>
              <a:rPr lang="zh-CN" altLang="en-US" dirty="0"/>
              <a:t>刷新频率</a:t>
            </a:r>
            <a:endParaRPr lang="zh-CN" altLang="en-US" dirty="0"/>
          </a:p>
          <a:p>
            <a:pPr lvl="2"/>
            <a:r>
              <a:rPr lang="zh-CN" altLang="en-US" sz="2800" dirty="0">
                <a:solidFill>
                  <a:srgbClr val="FFFF00"/>
                </a:solidFill>
              </a:rPr>
              <a:t>刷新</a:t>
            </a:r>
            <a:r>
              <a:rPr lang="zh-CN" altLang="en-US" sz="2800" dirty="0"/>
              <a:t>一次是指电子束从上到下扫描一次的过程</a:t>
            </a:r>
            <a:endParaRPr lang="zh-CN" altLang="en-US" sz="2800" dirty="0">
              <a:solidFill>
                <a:schemeClr val="hlink"/>
              </a:solidFill>
            </a:endParaRPr>
          </a:p>
          <a:p>
            <a:pPr lvl="2"/>
            <a:r>
              <a:rPr lang="zh-CN" altLang="en-US" sz="2800" dirty="0"/>
              <a:t>刷新频率高到一定值后，图象才能稳定显示</a:t>
            </a:r>
            <a:endParaRPr lang="zh-CN" altLang="en-US" sz="2800" dirty="0"/>
          </a:p>
        </p:txBody>
      </p:sp>
      <p:pic>
        <p:nvPicPr>
          <p:cNvPr id="295940" name="图片 295939"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04489" name="矩形 404488"/>
          <p:cNvSpPr/>
          <p:nvPr/>
        </p:nvSpPr>
        <p:spPr>
          <a:xfrm>
            <a:off x="685800" y="228600"/>
            <a:ext cx="7772400" cy="762000"/>
          </a:xfrm>
          <a:prstGeom prst="rect">
            <a:avLst/>
          </a:prstGeom>
          <a:noFill/>
          <a:ln w="9525">
            <a:noFill/>
          </a:ln>
        </p:spPr>
        <p:txBody>
          <a:bodyPr anchor="ctr"/>
          <a:p>
            <a:pPr>
              <a:lnSpc>
                <a:spcPct val="100000"/>
              </a:lnSpc>
              <a:spcBef>
                <a:spcPct val="0"/>
              </a:spcBef>
            </a:pPr>
            <a:r>
              <a:rPr lang="zh-CN" altLang="en-US" sz="4400" baseline="0" dirty="0">
                <a:solidFill>
                  <a:srgbClr val="FFCC00"/>
                </a:solidFill>
                <a:effectLst>
                  <a:outerShdw blurRad="38100" dist="38100" dir="2700000">
                    <a:srgbClr val="000000"/>
                  </a:outerShdw>
                </a:effectLst>
                <a:latin typeface="Times New Roman" panose="02020603050405020304" pitchFamily="18" charset="0"/>
                <a:ea typeface="隶书" panose="02010509060101010101" charset="-122"/>
              </a:rPr>
              <a:t>第二章  图形设备与系统</a:t>
            </a:r>
            <a:endParaRPr lang="zh-CN" altLang="en-US" sz="4400" baseline="0" dirty="0">
              <a:solidFill>
                <a:srgbClr val="FFCC00"/>
              </a:solidFill>
              <a:effectLst>
                <a:outerShdw blurRad="38100" dist="38100" dir="2700000">
                  <a:srgbClr val="000000"/>
                </a:outerShdw>
              </a:effectLst>
              <a:latin typeface="Times New Roman" panose="02020603050405020304" pitchFamily="18" charset="0"/>
              <a:ea typeface="隶书" panose="02010509060101010101" charset="-122"/>
            </a:endParaRPr>
          </a:p>
        </p:txBody>
      </p:sp>
      <p:sp>
        <p:nvSpPr>
          <p:cNvPr id="404490" name="矩形 404489"/>
          <p:cNvSpPr/>
          <p:nvPr/>
        </p:nvSpPr>
        <p:spPr>
          <a:xfrm>
            <a:off x="2743200" y="2289175"/>
            <a:ext cx="4267200" cy="1743075"/>
          </a:xfrm>
          <a:prstGeom prst="rect">
            <a:avLst/>
          </a:prstGeom>
          <a:noFill/>
          <a:ln w="9525">
            <a:noFill/>
          </a:ln>
        </p:spPr>
        <p:txBody>
          <a:bodyPr/>
          <a:p>
            <a:pPr marL="342900" indent="-342900" algn="just">
              <a:lnSpc>
                <a:spcPct val="90000"/>
              </a:lnSpc>
              <a:spcBef>
                <a:spcPct val="20000"/>
              </a:spcBef>
            </a:pPr>
            <a:r>
              <a:rPr lang="zh-CN" altLang="en-US" sz="3200" baseline="0" dirty="0">
                <a:latin typeface="Times New Roman" panose="02020603050405020304" pitchFamily="18" charset="0"/>
                <a:ea typeface="隶书" panose="02010509060101010101" charset="-122"/>
              </a:rPr>
              <a:t>2.1  图形显示设备</a:t>
            </a:r>
            <a:endParaRPr lang="zh-CN" altLang="en-US" sz="3200" baseline="0" dirty="0">
              <a:latin typeface="Times New Roman" panose="02020603050405020304" pitchFamily="18" charset="0"/>
              <a:ea typeface="隶书" panose="02010509060101010101" charset="-122"/>
            </a:endParaRPr>
          </a:p>
          <a:p>
            <a:pPr marL="342900" indent="-342900" algn="just">
              <a:lnSpc>
                <a:spcPct val="90000"/>
              </a:lnSpc>
              <a:spcBef>
                <a:spcPct val="20000"/>
              </a:spcBef>
            </a:pPr>
            <a:r>
              <a:rPr lang="zh-CN" altLang="en-US" sz="3200" baseline="0" dirty="0">
                <a:solidFill>
                  <a:srgbClr val="FF0000"/>
                </a:solidFill>
                <a:latin typeface="Times New Roman" panose="02020603050405020304" pitchFamily="18" charset="0"/>
                <a:ea typeface="隶书" panose="02010509060101010101" charset="-122"/>
              </a:rPr>
              <a:t>2.2  图形输入设备</a:t>
            </a:r>
            <a:endParaRPr lang="zh-CN" altLang="en-US" sz="3200" baseline="0" dirty="0">
              <a:solidFill>
                <a:srgbClr val="FF0000"/>
              </a:solidFill>
              <a:latin typeface="Times New Roman" panose="02020603050405020304" pitchFamily="18" charset="0"/>
              <a:ea typeface="隶书" panose="02010509060101010101" charset="-122"/>
            </a:endParaRPr>
          </a:p>
          <a:p>
            <a:pPr marL="342900" indent="-342900" algn="just">
              <a:lnSpc>
                <a:spcPct val="90000"/>
              </a:lnSpc>
              <a:spcBef>
                <a:spcPct val="20000"/>
              </a:spcBef>
            </a:pPr>
            <a:r>
              <a:rPr lang="en-US" altLang="zh-CN" sz="3200" baseline="0">
                <a:latin typeface="Times New Roman" panose="02020603050405020304" pitchFamily="18" charset="0"/>
                <a:ea typeface="隶书" panose="02010509060101010101" charset="-122"/>
              </a:rPr>
              <a:t>2.3  </a:t>
            </a:r>
            <a:r>
              <a:rPr lang="zh-CN" altLang="en-US" sz="3200" baseline="0" dirty="0">
                <a:latin typeface="Times New Roman" panose="02020603050405020304" pitchFamily="18" charset="0"/>
                <a:ea typeface="隶书" panose="02010509060101010101" charset="-122"/>
              </a:rPr>
              <a:t>图形系统及其标准</a:t>
            </a:r>
            <a:endParaRPr lang="zh-CN" altLang="en-US" sz="3200" baseline="0" dirty="0">
              <a:latin typeface="Times New Roman" panose="02020603050405020304" pitchFamily="18" charset="0"/>
              <a:ea typeface="隶书" panose="02010509060101010101" charset="-122"/>
            </a:endParaRPr>
          </a:p>
        </p:txBody>
      </p:sp>
      <p:sp>
        <p:nvSpPr>
          <p:cNvPr id="404491" name="右箭头 404490"/>
          <p:cNvSpPr/>
          <p:nvPr/>
        </p:nvSpPr>
        <p:spPr>
          <a:xfrm>
            <a:off x="2209800" y="2819400"/>
            <a:ext cx="533400" cy="457200"/>
          </a:xfrm>
          <a:prstGeom prst="rightArrow">
            <a:avLst>
              <a:gd name="adj1" fmla="val 50000"/>
              <a:gd name="adj2" fmla="val 29166"/>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pic>
        <p:nvPicPr>
          <p:cNvPr id="404492" name="图片 404491"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6530" name="标题 406529"/>
          <p:cNvSpPr>
            <a:spLocks noGrp="1"/>
          </p:cNvSpPr>
          <p:nvPr>
            <p:ph type="title"/>
          </p:nvPr>
        </p:nvSpPr>
        <p:spPr/>
        <p:txBody>
          <a:bodyPr anchor="ctr"/>
          <a:p>
            <a:pPr marL="838200" indent="-838200"/>
            <a:r>
              <a:rPr lang="zh-CN" altLang="en-US" dirty="0"/>
              <a:t>2.2图形输入设备</a:t>
            </a:r>
            <a:endParaRPr lang="zh-CN" altLang="en-US" dirty="0"/>
          </a:p>
        </p:txBody>
      </p:sp>
      <p:sp>
        <p:nvSpPr>
          <p:cNvPr id="406531" name="文本占位符 406530"/>
          <p:cNvSpPr>
            <a:spLocks noGrp="1"/>
          </p:cNvSpPr>
          <p:nvPr>
            <p:ph type="body" idx="1"/>
          </p:nvPr>
        </p:nvSpPr>
        <p:spPr/>
        <p:txBody>
          <a:bodyPr/>
          <a:p>
            <a:pPr marL="609600" indent="-609600">
              <a:buNone/>
            </a:pPr>
            <a:endParaRPr lang="zh-CN" altLang="en-US" dirty="0">
              <a:solidFill>
                <a:schemeClr val="bg2"/>
              </a:solidFill>
            </a:endParaRPr>
          </a:p>
          <a:p>
            <a:pPr marL="990600" lvl="1" indent="-533400"/>
            <a:r>
              <a:rPr lang="zh-CN" altLang="en-US" dirty="0"/>
              <a:t>最常用的图形输入设备就是基本的计算机输入设备</a:t>
            </a:r>
            <a:r>
              <a:rPr lang="zh-CN" altLang="en-US" dirty="0">
                <a:latin typeface="Times New Roman" panose="02020603050405020304" pitchFamily="18" charset="0"/>
              </a:rPr>
              <a:t>——</a:t>
            </a:r>
            <a:r>
              <a:rPr lang="zh-CN" altLang="en-US" dirty="0"/>
              <a:t>键盘和鼠标</a:t>
            </a:r>
            <a:r>
              <a:rPr lang="zh-CN" altLang="en-US" dirty="0">
                <a:latin typeface="宋体" panose="02010600030101010101" pitchFamily="2" charset="-122"/>
              </a:rPr>
              <a:t>。</a:t>
            </a:r>
            <a:endParaRPr lang="zh-CN" altLang="en-US" dirty="0"/>
          </a:p>
          <a:p>
            <a:pPr marL="2209800" lvl="4" indent="-381000">
              <a:buNone/>
            </a:pPr>
            <a:endParaRPr lang="zh-CN" altLang="en-US" dirty="0"/>
          </a:p>
          <a:p>
            <a:pPr marL="990600" lvl="1" indent="-533400"/>
            <a:r>
              <a:rPr lang="zh-CN" altLang="en-US" dirty="0"/>
              <a:t>跟踪球和空间球都是根据球在不同方向受到的推或拉的压力来实现定位和选择。数据手套则是通过传感器和天线来获得和发送手指的位置和方向的信息。这几种输入设备在虚拟现实场景的构造和漫游中特别有用</a:t>
            </a:r>
            <a:r>
              <a:rPr lang="zh-CN" altLang="en-US" dirty="0">
                <a:latin typeface="宋体" panose="02010600030101010101" pitchFamily="2" charset="-122"/>
              </a:rPr>
              <a:t>。</a:t>
            </a:r>
            <a:endParaRPr lang="zh-CN" altLang="en-US" dirty="0">
              <a:latin typeface="宋体" panose="02010600030101010101" pitchFamily="2" charset="-122"/>
            </a:endParaRPr>
          </a:p>
        </p:txBody>
      </p:sp>
      <p:pic>
        <p:nvPicPr>
          <p:cNvPr id="406532" name="图片 406531"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07554" name="标题 407553"/>
          <p:cNvSpPr>
            <a:spLocks noGrp="1"/>
          </p:cNvSpPr>
          <p:nvPr>
            <p:ph type="title"/>
          </p:nvPr>
        </p:nvSpPr>
        <p:spPr/>
        <p:txBody>
          <a:bodyPr anchor="ctr"/>
          <a:p>
            <a:pPr marL="838200" indent="-838200"/>
            <a:r>
              <a:rPr lang="zh-CN" altLang="en-US" dirty="0"/>
              <a:t>2.2图形输入设备</a:t>
            </a:r>
            <a:endParaRPr lang="zh-CN" altLang="en-US" dirty="0"/>
          </a:p>
        </p:txBody>
      </p:sp>
      <p:sp>
        <p:nvSpPr>
          <p:cNvPr id="407555" name="文本占位符 407554"/>
          <p:cNvSpPr>
            <a:spLocks noGrp="1"/>
          </p:cNvSpPr>
          <p:nvPr>
            <p:ph type="body" idx="1"/>
          </p:nvPr>
        </p:nvSpPr>
        <p:spPr/>
        <p:txBody>
          <a:bodyPr/>
          <a:p>
            <a:pPr marL="990600" lvl="1" indent="-533400"/>
            <a:r>
              <a:rPr lang="zh-CN" altLang="en-US" dirty="0"/>
              <a:t>光笔是一种检测光的装置，它直接在屏幕上操作，拾取位置</a:t>
            </a:r>
            <a:r>
              <a:rPr lang="zh-CN" altLang="en-US" dirty="0">
                <a:latin typeface="宋体" panose="02010600030101010101" pitchFamily="2" charset="-122"/>
              </a:rPr>
              <a:t>。</a:t>
            </a:r>
            <a:endParaRPr lang="zh-CN" altLang="en-US" dirty="0"/>
          </a:p>
          <a:p>
            <a:pPr marL="2209800" lvl="4" indent="-381000">
              <a:buNone/>
            </a:pPr>
            <a:endParaRPr lang="zh-CN" altLang="en-US" dirty="0"/>
          </a:p>
          <a:p>
            <a:pPr marL="1371600" lvl="2" indent="-457200"/>
            <a:endParaRPr lang="zh-CN" altLang="en-US" dirty="0"/>
          </a:p>
        </p:txBody>
      </p:sp>
      <p:pic>
        <p:nvPicPr>
          <p:cNvPr id="407556" name="图片 407555" descr="ht"/>
          <p:cNvPicPr>
            <a:picLocks noChangeAspect="1"/>
          </p:cNvPicPr>
          <p:nvPr/>
        </p:nvPicPr>
        <p:blipFill>
          <a:blip r:embed="rId1"/>
          <a:stretch>
            <a:fillRect/>
          </a:stretch>
        </p:blipFill>
        <p:spPr>
          <a:xfrm>
            <a:off x="0" y="0"/>
            <a:ext cx="1133475" cy="1143000"/>
          </a:xfrm>
          <a:prstGeom prst="rect">
            <a:avLst/>
          </a:prstGeom>
          <a:noFill/>
          <a:ln w="9525">
            <a:noFill/>
          </a:ln>
        </p:spPr>
      </p:pic>
      <p:graphicFrame>
        <p:nvGraphicFramePr>
          <p:cNvPr id="407557" name="对象 407556"/>
          <p:cNvGraphicFramePr/>
          <p:nvPr/>
        </p:nvGraphicFramePr>
        <p:xfrm>
          <a:off x="1143000" y="2590800"/>
          <a:ext cx="7297738" cy="1795463"/>
        </p:xfrm>
        <a:graphic>
          <a:graphicData uri="http://schemas.openxmlformats.org/presentationml/2006/ole">
            <mc:AlternateContent xmlns:mc="http://schemas.openxmlformats.org/markup-compatibility/2006">
              <mc:Choice xmlns:v="urn:schemas-microsoft-com:vml" Requires="v">
                <p:oleObj spid="_x0000_s3078" name="" r:id="rId2" imgW="4537075" imgH="1118870" progId="Visio.Drawing.5">
                  <p:embed/>
                </p:oleObj>
              </mc:Choice>
              <mc:Fallback>
                <p:oleObj name="" r:id="rId2" imgW="4537075" imgH="1118870" progId="Visio.Drawing.5">
                  <p:embed/>
                  <p:pic>
                    <p:nvPicPr>
                      <p:cNvPr id="0" name="图片 3077"/>
                      <p:cNvPicPr/>
                      <p:nvPr/>
                    </p:nvPicPr>
                    <p:blipFill>
                      <a:blip r:embed="rId3"/>
                      <a:stretch>
                        <a:fillRect/>
                      </a:stretch>
                    </p:blipFill>
                    <p:spPr>
                      <a:xfrm>
                        <a:off x="1143000" y="2590800"/>
                        <a:ext cx="7297738" cy="1795463"/>
                      </a:xfrm>
                      <a:prstGeom prst="rect">
                        <a:avLst/>
                      </a:prstGeom>
                      <a:solidFill>
                        <a:srgbClr val="66CCFF"/>
                      </a:solidFill>
                      <a:ln w="38100">
                        <a:noFill/>
                        <a:miter/>
                      </a:ln>
                    </p:spPr>
                  </p:pic>
                </p:oleObj>
              </mc:Fallback>
            </mc:AlternateContent>
          </a:graphicData>
        </a:graphic>
      </p:graphicFrame>
      <p:sp>
        <p:nvSpPr>
          <p:cNvPr id="407558" name="文本框 407557"/>
          <p:cNvSpPr txBox="1"/>
          <p:nvPr/>
        </p:nvSpPr>
        <p:spPr>
          <a:xfrm>
            <a:off x="3352800" y="4876800"/>
            <a:ext cx="3505200" cy="457200"/>
          </a:xfrm>
          <a:prstGeom prst="rect">
            <a:avLst/>
          </a:prstGeom>
          <a:noFill/>
          <a:ln w="9525">
            <a:noFill/>
          </a:ln>
        </p:spPr>
        <p:txBody>
          <a:bodyPr>
            <a:spAutoFit/>
          </a:bodyPr>
          <a:p>
            <a:pPr algn="l">
              <a:lnSpc>
                <a:spcPct val="100000"/>
              </a:lnSpc>
            </a:pPr>
            <a:r>
              <a:rPr lang="zh-CN" altLang="en-US" baseline="0" dirty="0">
                <a:latin typeface="Times New Roman" panose="02020603050405020304" pitchFamily="18" charset="0"/>
              </a:rPr>
              <a:t>光笔结构示意图</a:t>
            </a:r>
            <a:endParaRPr lang="zh-CN" altLang="en-US" baseline="0" dirty="0">
              <a:latin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6467" name="文本占位符 446466"/>
          <p:cNvSpPr>
            <a:spLocks noGrp="1"/>
          </p:cNvSpPr>
          <p:nvPr>
            <p:ph type="body" idx="1"/>
          </p:nvPr>
        </p:nvSpPr>
        <p:spPr/>
        <p:txBody>
          <a:bodyPr/>
          <a:p>
            <a:pPr marL="990600" lvl="1" indent="-533400"/>
            <a:r>
              <a:rPr lang="zh-CN" altLang="en-US" dirty="0"/>
              <a:t>数字化仪是一种把图形转变成计算机能接收的数字形式专用设备</a:t>
            </a:r>
            <a:r>
              <a:rPr lang="zh-CN" altLang="en-US" dirty="0">
                <a:latin typeface="宋体" panose="02010600030101010101" pitchFamily="2" charset="-122"/>
              </a:rPr>
              <a:t>。</a:t>
            </a:r>
            <a:endParaRPr lang="zh-CN" altLang="en-US" dirty="0"/>
          </a:p>
          <a:p>
            <a:pPr marL="2209800" lvl="4" indent="-381000">
              <a:buNone/>
            </a:pPr>
            <a:endParaRPr lang="zh-CN" altLang="en-US" dirty="0"/>
          </a:p>
          <a:p>
            <a:pPr marL="1371600" lvl="2" indent="-457200">
              <a:buNone/>
            </a:pPr>
            <a:r>
              <a:rPr lang="zh-CN" altLang="en-US" sz="2800" dirty="0"/>
              <a:t>基本工作原理是采用电磁感应技术</a:t>
            </a:r>
            <a:endParaRPr lang="zh-CN" altLang="en-US" sz="2800" dirty="0"/>
          </a:p>
          <a:p>
            <a:pPr marL="2209800" lvl="4" indent="-381000">
              <a:buNone/>
            </a:pPr>
            <a:endParaRPr lang="zh-CN" altLang="en-US" sz="2800" dirty="0"/>
          </a:p>
        </p:txBody>
      </p:sp>
      <p:pic>
        <p:nvPicPr>
          <p:cNvPr id="446468" name="图片 446467" descr="ht"/>
          <p:cNvPicPr>
            <a:picLocks noChangeAspect="1"/>
          </p:cNvPicPr>
          <p:nvPr/>
        </p:nvPicPr>
        <p:blipFill>
          <a:blip r:embed="rId1"/>
          <a:stretch>
            <a:fillRect/>
          </a:stretch>
        </p:blipFill>
        <p:spPr>
          <a:xfrm>
            <a:off x="0" y="0"/>
            <a:ext cx="1133475" cy="1143000"/>
          </a:xfrm>
          <a:prstGeom prst="rect">
            <a:avLst/>
          </a:prstGeom>
          <a:noFill/>
          <a:ln w="9525">
            <a:noFill/>
          </a:ln>
        </p:spPr>
      </p:pic>
      <p:sp>
        <p:nvSpPr>
          <p:cNvPr id="446470" name="标题 446469"/>
          <p:cNvSpPr>
            <a:spLocks noGrp="1"/>
          </p:cNvSpPr>
          <p:nvPr>
            <p:ph type="title"/>
          </p:nvPr>
        </p:nvSpPr>
        <p:spPr/>
        <p:txBody>
          <a:bodyPr anchor="ctr"/>
          <a:p>
            <a:pPr marL="838200" indent="-838200"/>
            <a:r>
              <a:rPr lang="zh-CN" altLang="en-US" dirty="0"/>
              <a:t>2.2图形输入设备</a:t>
            </a:r>
            <a:endParaRPr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59778" name="标题 459777"/>
          <p:cNvSpPr>
            <a:spLocks noGrp="1"/>
          </p:cNvSpPr>
          <p:nvPr>
            <p:ph type="title"/>
          </p:nvPr>
        </p:nvSpPr>
        <p:spPr/>
        <p:txBody>
          <a:bodyPr anchor="ctr"/>
          <a:p>
            <a:endParaRPr lang="zh-CN" altLang="en-US" dirty="0"/>
          </a:p>
        </p:txBody>
      </p:sp>
      <p:pic>
        <p:nvPicPr>
          <p:cNvPr id="459780" name="文本占位符 459779" descr="a"/>
          <p:cNvPicPr>
            <a:picLocks noChangeAspect="1"/>
          </p:cNvPicPr>
          <p:nvPr>
            <p:ph type="body" idx="1"/>
          </p:nvPr>
        </p:nvPicPr>
        <p:blipFill>
          <a:blip r:embed="rId1"/>
          <a:stretch>
            <a:fillRect/>
          </a:stretch>
        </p:blipFill>
        <p:spPr>
          <a:xfrm>
            <a:off x="1619250" y="3716338"/>
            <a:ext cx="5400675" cy="2967037"/>
          </a:xfrm>
        </p:spPr>
      </p:pic>
      <p:sp>
        <p:nvSpPr>
          <p:cNvPr id="459781" name="矩形 459780"/>
          <p:cNvSpPr/>
          <p:nvPr/>
        </p:nvSpPr>
        <p:spPr>
          <a:xfrm>
            <a:off x="0" y="1196975"/>
            <a:ext cx="8604250" cy="49530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bg1"/>
                </a:solidFill>
                <a:latin typeface="Times New Roman" panose="02020603050405020304" pitchFamily="18" charset="0"/>
                <a:ea typeface="隶书" panose="02010509060101010101"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bg1"/>
                </a:solidFill>
                <a:latin typeface="Times New Roman" panose="02020603050405020304" pitchFamily="18" charset="0"/>
                <a:ea typeface="隶书" panose="02010509060101010101"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bg1"/>
                </a:solidFill>
                <a:latin typeface="Times New Roman" panose="02020603050405020304" pitchFamily="18" charset="0"/>
                <a:ea typeface="隶书" panose="02010509060101010101"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Times New Roman" panose="02020603050405020304" pitchFamily="18" charset="0"/>
                <a:ea typeface="隶书" panose="02010509060101010101"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Times New Roman" panose="02020603050405020304" pitchFamily="18" charset="0"/>
                <a:ea typeface="隶书" panose="02010509060101010101" charset="-122"/>
              </a:defRPr>
            </a:lvl5pPr>
          </a:lstStyle>
          <a:p>
            <a:pPr marL="1371600" lvl="2" indent="-457200"/>
            <a:r>
              <a:rPr lang="zh-CN" altLang="en-US" sz="2800" dirty="0"/>
              <a:t>由一块数据板和一个定标器组成。数据板中布满了金属栅格，当定标器在数据板上移动时，其正下方的金属栅格上就会产生相应的感应电流。根据已产生电流的金属栅格的位置，就可以判断出定标器当前的几何位置。</a:t>
            </a:r>
            <a:endParaRPr lang="zh-CN" altLang="en-US" sz="2800" dirty="0"/>
          </a:p>
          <a:p>
            <a:pPr marL="2209800" lvl="4" indent="-381000">
              <a:buNone/>
            </a:pPr>
            <a:endParaRPr lang="zh-CN" altLang="en-US" sz="2800" dirty="0"/>
          </a:p>
        </p:txBody>
      </p:sp>
      <p:pic>
        <p:nvPicPr>
          <p:cNvPr id="459782" name="图片 459781"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7491" name="文本占位符 447490"/>
          <p:cNvSpPr>
            <a:spLocks noGrp="1"/>
          </p:cNvSpPr>
          <p:nvPr>
            <p:ph type="body" idx="1"/>
          </p:nvPr>
        </p:nvSpPr>
        <p:spPr>
          <a:xfrm>
            <a:off x="684213" y="1557338"/>
            <a:ext cx="7772400" cy="4953000"/>
          </a:xfrm>
        </p:spPr>
        <p:txBody>
          <a:bodyPr/>
          <a:p>
            <a:pPr marL="990600" lvl="1" indent="-533400"/>
            <a:r>
              <a:rPr lang="zh-CN" altLang="en-US" dirty="0"/>
              <a:t>扫描仪</a:t>
            </a:r>
            <a:endParaRPr lang="zh-CN" altLang="en-US" dirty="0"/>
          </a:p>
          <a:p>
            <a:pPr marL="1371600" lvl="2" indent="-457200">
              <a:buNone/>
            </a:pPr>
            <a:r>
              <a:rPr lang="zh-CN" altLang="en-US" sz="2800" dirty="0">
                <a:latin typeface="隶书" panose="02010509060101010101" charset="-122"/>
              </a:rPr>
              <a:t>图形扫描仪是直接把图形和图象扫描到计</a:t>
            </a:r>
            <a:endParaRPr lang="zh-CN" altLang="en-US" sz="2800" dirty="0">
              <a:latin typeface="隶书" panose="02010509060101010101" charset="-122"/>
            </a:endParaRPr>
          </a:p>
          <a:p>
            <a:pPr marL="1371600" lvl="2" indent="-457200">
              <a:buNone/>
            </a:pPr>
            <a:r>
              <a:rPr lang="zh-CN" altLang="en-US" sz="2800" dirty="0">
                <a:latin typeface="隶书" panose="02010509060101010101" charset="-122"/>
              </a:rPr>
              <a:t>算机中以象素信息进行存储的设备。</a:t>
            </a:r>
            <a:endParaRPr lang="zh-CN" altLang="en-US" sz="2800" dirty="0">
              <a:latin typeface="隶书" panose="02010509060101010101" charset="-122"/>
            </a:endParaRPr>
          </a:p>
          <a:p>
            <a:pPr marL="1371600" lvl="2" indent="-457200">
              <a:buNone/>
            </a:pPr>
            <a:r>
              <a:rPr lang="zh-CN" altLang="en-US" sz="2800" dirty="0">
                <a:latin typeface="隶书" panose="02010509060101010101" charset="-122"/>
              </a:rPr>
              <a:t>   </a:t>
            </a:r>
            <a:endParaRPr lang="zh-CN" altLang="en-US" sz="2800" dirty="0">
              <a:latin typeface="隶书" panose="02010509060101010101" charset="-122"/>
            </a:endParaRPr>
          </a:p>
          <a:p>
            <a:pPr marL="1371600" lvl="2" indent="-457200">
              <a:buNone/>
            </a:pPr>
            <a:r>
              <a:rPr lang="zh-CN" altLang="en-US" sz="2800" dirty="0">
                <a:latin typeface="隶书" panose="02010509060101010101" charset="-122"/>
              </a:rPr>
              <a:t>绝大多数是采用的固态器件是电荷耦合器</a:t>
            </a:r>
            <a:endParaRPr lang="zh-CN" altLang="en-US" sz="2800" dirty="0">
              <a:latin typeface="隶书" panose="02010509060101010101" charset="-122"/>
            </a:endParaRPr>
          </a:p>
          <a:p>
            <a:pPr marL="1371600" lvl="2" indent="-457200">
              <a:buNone/>
            </a:pPr>
            <a:r>
              <a:rPr lang="zh-CN" altLang="en-US" sz="2800" dirty="0">
                <a:latin typeface="隶书" panose="02010509060101010101" charset="-122"/>
              </a:rPr>
              <a:t>件。 （</a:t>
            </a:r>
            <a:r>
              <a:rPr lang="en-US" altLang="zh-CN" sz="2800">
                <a:latin typeface="隶书" panose="02010509060101010101" charset="-122"/>
              </a:rPr>
              <a:t>CCD Charge Coupled Device）</a:t>
            </a:r>
            <a:endParaRPr lang="en-US" altLang="zh-CN" sz="2800">
              <a:latin typeface="隶书" panose="02010509060101010101" charset="-122"/>
            </a:endParaRPr>
          </a:p>
          <a:p>
            <a:pPr marL="2209800" lvl="4" indent="-381000">
              <a:buNone/>
            </a:pPr>
            <a:endParaRPr lang="en-US" altLang="zh-CN" sz="2800">
              <a:latin typeface="隶书" panose="02010509060101010101" charset="-122"/>
            </a:endParaRPr>
          </a:p>
        </p:txBody>
      </p:sp>
      <p:pic>
        <p:nvPicPr>
          <p:cNvPr id="447492" name="图片 447491" descr="ht"/>
          <p:cNvPicPr>
            <a:picLocks noChangeAspect="1"/>
          </p:cNvPicPr>
          <p:nvPr/>
        </p:nvPicPr>
        <p:blipFill>
          <a:blip r:embed="rId1"/>
          <a:stretch>
            <a:fillRect/>
          </a:stretch>
        </p:blipFill>
        <p:spPr>
          <a:xfrm>
            <a:off x="0" y="0"/>
            <a:ext cx="1133475" cy="1143000"/>
          </a:xfrm>
          <a:prstGeom prst="rect">
            <a:avLst/>
          </a:prstGeom>
          <a:noFill/>
          <a:ln w="9525">
            <a:noFill/>
          </a:ln>
        </p:spPr>
      </p:pic>
      <p:sp>
        <p:nvSpPr>
          <p:cNvPr id="447494" name="标题 447493"/>
          <p:cNvSpPr>
            <a:spLocks noGrp="1"/>
          </p:cNvSpPr>
          <p:nvPr>
            <p:ph type="title"/>
          </p:nvPr>
        </p:nvSpPr>
        <p:spPr/>
        <p:txBody>
          <a:bodyPr anchor="ctr"/>
          <a:p>
            <a:pPr marL="838200" indent="-838200"/>
            <a:r>
              <a:rPr lang="zh-CN" altLang="en-US" dirty="0"/>
              <a:t>2.2图形输入设备</a:t>
            </a:r>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57733" name="标题 457732"/>
          <p:cNvSpPr>
            <a:spLocks noGrp="1"/>
          </p:cNvSpPr>
          <p:nvPr>
            <p:ph type="title"/>
          </p:nvPr>
        </p:nvSpPr>
        <p:spPr/>
        <p:txBody>
          <a:bodyPr anchor="ctr"/>
          <a:p>
            <a:r>
              <a:rPr lang="zh-CN" altLang="en-US" dirty="0"/>
              <a:t>2.2图形输入设备</a:t>
            </a:r>
            <a:endParaRPr lang="zh-CN" altLang="en-US" dirty="0"/>
          </a:p>
        </p:txBody>
      </p:sp>
      <p:graphicFrame>
        <p:nvGraphicFramePr>
          <p:cNvPr id="457732" name="内容占位符 457731"/>
          <p:cNvGraphicFramePr/>
          <p:nvPr>
            <p:ph idx="1"/>
          </p:nvPr>
        </p:nvGraphicFramePr>
        <p:xfrm>
          <a:off x="1042988" y="3641725"/>
          <a:ext cx="6767512" cy="3216275"/>
        </p:xfrm>
        <a:graphic>
          <a:graphicData uri="http://schemas.openxmlformats.org/presentationml/2006/ole">
            <mc:AlternateContent xmlns:mc="http://schemas.openxmlformats.org/markup-compatibility/2006">
              <mc:Choice xmlns:v="urn:schemas-microsoft-com:vml" Requires="v">
                <p:oleObj spid="_x0000_s3079" name="" r:id="rId1" imgW="3780790" imgH="1798320" progId="Visio.Drawing.5">
                  <p:embed/>
                </p:oleObj>
              </mc:Choice>
              <mc:Fallback>
                <p:oleObj name="" r:id="rId1" imgW="3780790" imgH="1798320" progId="Visio.Drawing.5">
                  <p:embed/>
                  <p:pic>
                    <p:nvPicPr>
                      <p:cNvPr id="0" name="图片 3078"/>
                      <p:cNvPicPr/>
                      <p:nvPr/>
                    </p:nvPicPr>
                    <p:blipFill>
                      <a:blip r:embed="rId2"/>
                      <a:stretch>
                        <a:fillRect/>
                      </a:stretch>
                    </p:blipFill>
                    <p:spPr>
                      <a:xfrm>
                        <a:off x="1042988" y="3641725"/>
                        <a:ext cx="6767512" cy="3216275"/>
                      </a:xfrm>
                      <a:prstGeom prst="rect">
                        <a:avLst/>
                      </a:prstGeom>
                      <a:solidFill>
                        <a:srgbClr val="66CCFF"/>
                      </a:solidFill>
                      <a:ln w="38100">
                        <a:miter/>
                      </a:ln>
                    </p:spPr>
                  </p:pic>
                </p:oleObj>
              </mc:Fallback>
            </mc:AlternateContent>
          </a:graphicData>
        </a:graphic>
      </p:graphicFrame>
      <p:sp>
        <p:nvSpPr>
          <p:cNvPr id="457737" name="矩形 457736"/>
          <p:cNvSpPr/>
          <p:nvPr/>
        </p:nvSpPr>
        <p:spPr>
          <a:xfrm>
            <a:off x="-180975" y="1196975"/>
            <a:ext cx="8351838" cy="4953000"/>
          </a:xfrm>
          <a:prstGeom prst="rect">
            <a:avLst/>
          </a:prstGeom>
          <a:noFill/>
          <a:ln w="9525">
            <a:noFill/>
          </a:ln>
        </p:spPr>
        <p:txBody>
          <a:bodyPr/>
          <a:lstStyle>
            <a:lvl1pPr marL="342900" lvl="0" indent="-342900" algn="l" defTabSz="914400" rtl="0" eaLnBrk="1" fontAlgn="base" latinLnBrk="0" hangingPunct="1">
              <a:lnSpc>
                <a:spcPct val="100000"/>
              </a:lnSpc>
              <a:spcBef>
                <a:spcPct val="20000"/>
              </a:spcBef>
              <a:spcAft>
                <a:spcPct val="0"/>
              </a:spcAft>
              <a:buChar char="•"/>
              <a:defRPr sz="3200" u="none" kern="1200" baseline="0">
                <a:solidFill>
                  <a:schemeClr val="bg1"/>
                </a:solidFill>
                <a:latin typeface="Times New Roman" panose="02020603050405020304" pitchFamily="18" charset="0"/>
                <a:ea typeface="隶书" panose="02010509060101010101" charset="-122"/>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bg1"/>
                </a:solidFill>
                <a:latin typeface="Times New Roman" panose="02020603050405020304" pitchFamily="18" charset="0"/>
                <a:ea typeface="隶书" panose="02010509060101010101" charset="-122"/>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bg1"/>
                </a:solidFill>
                <a:latin typeface="Times New Roman" panose="02020603050405020304" pitchFamily="18" charset="0"/>
                <a:ea typeface="隶书" panose="02010509060101010101" charset="-122"/>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Times New Roman" panose="02020603050405020304" pitchFamily="18" charset="0"/>
                <a:ea typeface="隶书" panose="02010509060101010101" charset="-122"/>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bg1"/>
                </a:solidFill>
                <a:latin typeface="Times New Roman" panose="02020603050405020304" pitchFamily="18" charset="0"/>
                <a:ea typeface="隶书" panose="02010509060101010101" charset="-122"/>
              </a:defRPr>
            </a:lvl5pPr>
          </a:lstStyle>
          <a:p>
            <a:pPr marL="1752600" lvl="3" indent="-381000">
              <a:lnSpc>
                <a:spcPct val="80000"/>
              </a:lnSpc>
              <a:buNone/>
            </a:pPr>
            <a:r>
              <a:rPr lang="zh-CN" altLang="en-US" sz="2800" dirty="0">
                <a:latin typeface="隶书" panose="02010509060101010101" charset="-122"/>
              </a:rPr>
              <a:t>用光源照射原稿，投射光线经过一组光学镜</a:t>
            </a:r>
            <a:endParaRPr lang="zh-CN" altLang="en-US" sz="2800" dirty="0">
              <a:latin typeface="隶书" panose="02010509060101010101" charset="-122"/>
            </a:endParaRPr>
          </a:p>
          <a:p>
            <a:pPr marL="1752600" lvl="3" indent="-381000">
              <a:lnSpc>
                <a:spcPct val="80000"/>
              </a:lnSpc>
              <a:buNone/>
            </a:pPr>
            <a:r>
              <a:rPr lang="zh-CN" altLang="en-US" sz="2800" dirty="0">
                <a:latin typeface="隶书" panose="02010509060101010101" charset="-122"/>
              </a:rPr>
              <a:t>头射到</a:t>
            </a:r>
            <a:r>
              <a:rPr lang="en-US" altLang="zh-CN" sz="2800">
                <a:latin typeface="隶书" panose="02010509060101010101" charset="-122"/>
              </a:rPr>
              <a:t>CCD</a:t>
            </a:r>
            <a:r>
              <a:rPr lang="zh-CN" altLang="en-US" sz="2800" dirty="0">
                <a:latin typeface="隶书" panose="02010509060101010101" charset="-122"/>
              </a:rPr>
              <a:t>器件上，</a:t>
            </a:r>
            <a:r>
              <a:rPr lang="en-US" altLang="zh-CN" sz="2800">
                <a:latin typeface="隶书" panose="02010509060101010101" charset="-122"/>
              </a:rPr>
              <a:t>CCD</a:t>
            </a:r>
            <a:r>
              <a:rPr lang="zh-CN" altLang="en-US" sz="2800" dirty="0">
                <a:latin typeface="隶书" panose="02010509060101010101" charset="-122"/>
              </a:rPr>
              <a:t>图像传感器根据反射</a:t>
            </a:r>
            <a:endParaRPr lang="zh-CN" altLang="en-US" sz="2800" dirty="0">
              <a:latin typeface="隶书" panose="02010509060101010101" charset="-122"/>
            </a:endParaRPr>
          </a:p>
          <a:p>
            <a:pPr marL="1752600" lvl="3" indent="-381000">
              <a:lnSpc>
                <a:spcPct val="80000"/>
              </a:lnSpc>
              <a:buNone/>
            </a:pPr>
            <a:r>
              <a:rPr lang="zh-CN" altLang="en-US" sz="2800" dirty="0">
                <a:latin typeface="隶书" panose="02010509060101010101" charset="-122"/>
              </a:rPr>
              <a:t>光线强弱的不同转换成不同大小的电流，再</a:t>
            </a:r>
            <a:endParaRPr lang="zh-CN" altLang="en-US" sz="2800" dirty="0">
              <a:latin typeface="隶书" panose="02010509060101010101" charset="-122"/>
            </a:endParaRPr>
          </a:p>
          <a:p>
            <a:pPr marL="1752600" lvl="3" indent="-381000">
              <a:lnSpc>
                <a:spcPct val="80000"/>
              </a:lnSpc>
              <a:buNone/>
            </a:pPr>
            <a:r>
              <a:rPr lang="zh-CN" altLang="en-US" sz="2800" dirty="0">
                <a:latin typeface="隶书" panose="02010509060101010101" charset="-122"/>
              </a:rPr>
              <a:t>经过模/数转换器，图象数据暂存器等，最</a:t>
            </a:r>
            <a:endParaRPr lang="zh-CN" altLang="en-US" sz="2800" dirty="0">
              <a:latin typeface="隶书" panose="02010509060101010101" charset="-122"/>
            </a:endParaRPr>
          </a:p>
          <a:p>
            <a:pPr marL="1752600" lvl="3" indent="-381000">
              <a:lnSpc>
                <a:spcPct val="80000"/>
              </a:lnSpc>
              <a:buNone/>
            </a:pPr>
            <a:r>
              <a:rPr lang="zh-CN" altLang="en-US" sz="2800" dirty="0">
                <a:latin typeface="隶书" panose="02010509060101010101" charset="-122"/>
              </a:rPr>
              <a:t>终输入到计算机。</a:t>
            </a:r>
            <a:endParaRPr lang="en-US" altLang="zh-CN" sz="2800">
              <a:latin typeface="隶书" panose="02010509060101010101" charset="-122"/>
            </a:endParaRPr>
          </a:p>
          <a:p>
            <a:pPr marL="2209800" lvl="4" indent="-381000">
              <a:buNone/>
            </a:pPr>
            <a:endParaRPr lang="en-US" altLang="zh-CN" sz="2800">
              <a:latin typeface="隶书" panose="02010509060101010101" charset="-122"/>
            </a:endParaRPr>
          </a:p>
        </p:txBody>
      </p:sp>
      <p:pic>
        <p:nvPicPr>
          <p:cNvPr id="457738" name="图片 457737" descr="ht"/>
          <p:cNvPicPr>
            <a:picLocks noChangeAspect="1"/>
          </p:cNvPicPr>
          <p:nvPr/>
        </p:nvPicPr>
        <p:blipFill>
          <a:blip r:embed="rId3"/>
          <a:stretch>
            <a:fillRect/>
          </a:stretch>
        </p:blipFill>
        <p:spPr>
          <a:xfrm>
            <a:off x="0" y="0"/>
            <a:ext cx="1133475" cy="1143000"/>
          </a:xfrm>
          <a:prstGeom prst="rect">
            <a:avLst/>
          </a:prstGeom>
          <a:noFill/>
          <a:ln w="9525">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49538" name="标题 449537"/>
          <p:cNvSpPr>
            <a:spLocks noGrp="1"/>
          </p:cNvSpPr>
          <p:nvPr>
            <p:ph type="title"/>
          </p:nvPr>
        </p:nvSpPr>
        <p:spPr/>
        <p:txBody>
          <a:bodyPr anchor="ctr"/>
          <a:p>
            <a:pPr marL="838200" indent="-838200"/>
            <a:endParaRPr lang="zh-CN" altLang="en-US" dirty="0">
              <a:solidFill>
                <a:schemeClr val="bg2"/>
              </a:solidFill>
            </a:endParaRPr>
          </a:p>
        </p:txBody>
      </p:sp>
      <p:sp>
        <p:nvSpPr>
          <p:cNvPr id="449539" name="文本占位符 449538"/>
          <p:cNvSpPr>
            <a:spLocks noGrp="1"/>
          </p:cNvSpPr>
          <p:nvPr>
            <p:ph type="body" idx="1"/>
          </p:nvPr>
        </p:nvSpPr>
        <p:spPr/>
        <p:txBody>
          <a:bodyPr/>
          <a:p>
            <a:pPr marL="990600" lvl="1" indent="-533400"/>
            <a:r>
              <a:rPr lang="zh-CN" altLang="en-US" dirty="0"/>
              <a:t>真实物体的三维信息的输入</a:t>
            </a:r>
            <a:endParaRPr lang="zh-CN" altLang="en-US" dirty="0"/>
          </a:p>
          <a:p>
            <a:pPr marL="1371600" lvl="2" indent="-457200"/>
            <a:r>
              <a:rPr lang="zh-CN" altLang="en-US" dirty="0"/>
              <a:t>在实际的生产过程中许多零件需要在数控中心进行加工，加工前需要在计算机中生成三维实体模型，有时这个模型要通过已有的实物零件得到，这时候就需要一种设备来采集实物表面各个点的位置信息</a:t>
            </a:r>
            <a:endParaRPr lang="zh-CN" altLang="en-US" dirty="0"/>
          </a:p>
          <a:p>
            <a:pPr marL="1371600" lvl="2" indent="-457200"/>
            <a:r>
              <a:rPr lang="zh-CN" altLang="en-US" dirty="0"/>
              <a:t>一般的方法是通过激光扫描来实现，现在国外已经有许多这样的商业仪器</a:t>
            </a:r>
            <a:endParaRPr lang="zh-CN" altLang="en-US" dirty="0"/>
          </a:p>
          <a:p>
            <a:pPr marL="1371600" lvl="2" indent="-457200"/>
            <a:r>
              <a:rPr lang="zh-CN" altLang="en-US" dirty="0"/>
              <a:t>这项技术的一个应用就是扫描保存古代名贵的雕塑和其它艺术品的三维信息</a:t>
            </a:r>
            <a:endParaRPr lang="zh-CN" altLang="en-US" dirty="0"/>
          </a:p>
        </p:txBody>
      </p:sp>
      <p:pic>
        <p:nvPicPr>
          <p:cNvPr id="449540" name="图片 449539"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450562" name="标题 450561"/>
          <p:cNvSpPr>
            <a:spLocks noGrp="1"/>
          </p:cNvSpPr>
          <p:nvPr>
            <p:ph type="title"/>
          </p:nvPr>
        </p:nvSpPr>
        <p:spPr/>
        <p:txBody>
          <a:bodyPr anchor="ctr"/>
          <a:p>
            <a:pPr marL="838200" indent="-838200"/>
            <a:endParaRPr lang="zh-CN" altLang="en-US" dirty="0">
              <a:solidFill>
                <a:schemeClr val="bg2"/>
              </a:solidFill>
            </a:endParaRPr>
          </a:p>
        </p:txBody>
      </p:sp>
      <p:sp>
        <p:nvSpPr>
          <p:cNvPr id="450563" name="文本占位符 450562"/>
          <p:cNvSpPr>
            <a:spLocks noGrp="1"/>
          </p:cNvSpPr>
          <p:nvPr>
            <p:ph type="body" idx="1"/>
          </p:nvPr>
        </p:nvSpPr>
        <p:spPr>
          <a:xfrm>
            <a:off x="304800" y="1295400"/>
            <a:ext cx="7391400" cy="4953000"/>
          </a:xfrm>
        </p:spPr>
        <p:txBody>
          <a:bodyPr/>
          <a:p>
            <a:pPr marL="1371600" lvl="2" indent="-457200"/>
            <a:r>
              <a:rPr lang="zh-CN" altLang="en-US" dirty="0"/>
              <a:t>美国斯坦福大学计算机系的著名图形学专家</a:t>
            </a:r>
            <a:r>
              <a:rPr lang="en-US" altLang="zh-CN"/>
              <a:t>Marc </a:t>
            </a:r>
            <a:r>
              <a:rPr lang="en-US" altLang="zh-CN" dirty="0" err="1"/>
              <a:t>Levoy</a:t>
            </a:r>
            <a:r>
              <a:rPr lang="zh-CN" altLang="en-US" dirty="0"/>
              <a:t>曾经带领他的30人的工作小组（包括美国斯坦福大学及美国华盛顿大学的教师和学生）于1998～1999学年专门在意大利对文艺复兴时代的雕刻大师米开朗基罗的众多艺术品进行扫描，保存其形状和面片信息。当然工作难度是相当大的，他们为此专门设计了一套硬件和软件系统。数据量也是惊人的，光大卫像（</a:t>
            </a:r>
            <a:r>
              <a:rPr lang="en-US" altLang="zh-CN"/>
              <a:t>the David）</a:t>
            </a:r>
            <a:r>
              <a:rPr lang="zh-CN" altLang="en-US" dirty="0"/>
              <a:t>就有20亿个多边形和7000张彩色图象，总共需要72</a:t>
            </a:r>
            <a:r>
              <a:rPr lang="en-US" altLang="zh-CN"/>
              <a:t>G</a:t>
            </a:r>
            <a:r>
              <a:rPr lang="zh-CN" altLang="en-US" dirty="0"/>
              <a:t>的磁盘容量。这次工作可以说是实体图形输入的一个颠峰之作。</a:t>
            </a:r>
            <a:endParaRPr lang="zh-CN" altLang="en-US" dirty="0"/>
          </a:p>
        </p:txBody>
      </p:sp>
      <p:pic>
        <p:nvPicPr>
          <p:cNvPr id="450564" name="图片 450563"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51588" name="矩形 451587"/>
          <p:cNvSpPr/>
          <p:nvPr/>
        </p:nvSpPr>
        <p:spPr>
          <a:xfrm>
            <a:off x="914400" y="0"/>
            <a:ext cx="7772400" cy="762000"/>
          </a:xfrm>
          <a:prstGeom prst="rect">
            <a:avLst/>
          </a:prstGeom>
          <a:noFill/>
          <a:ln w="9525">
            <a:noFill/>
          </a:ln>
        </p:spPr>
        <p:txBody>
          <a:bodyPr anchor="ctr"/>
          <a:p>
            <a:pPr>
              <a:lnSpc>
                <a:spcPct val="100000"/>
              </a:lnSpc>
              <a:spcBef>
                <a:spcPct val="0"/>
              </a:spcBef>
            </a:pPr>
            <a:r>
              <a:rPr lang="zh-CN" altLang="en-US" sz="4400" baseline="0" dirty="0">
                <a:solidFill>
                  <a:srgbClr val="FFCC00"/>
                </a:solidFill>
                <a:effectLst>
                  <a:outerShdw blurRad="38100" dist="38100" dir="2700000">
                    <a:srgbClr val="000000"/>
                  </a:outerShdw>
                </a:effectLst>
                <a:latin typeface="Times New Roman" panose="02020603050405020304" pitchFamily="18" charset="0"/>
                <a:ea typeface="隶书" panose="02010509060101010101" charset="-122"/>
              </a:rPr>
              <a:t>第二章  图形设备与系统</a:t>
            </a:r>
            <a:endParaRPr lang="zh-CN" altLang="en-US" sz="4400" baseline="0" dirty="0">
              <a:solidFill>
                <a:srgbClr val="FFCC00"/>
              </a:solidFill>
              <a:effectLst>
                <a:outerShdw blurRad="38100" dist="38100" dir="2700000">
                  <a:srgbClr val="000000"/>
                </a:outerShdw>
              </a:effectLst>
              <a:latin typeface="Times New Roman" panose="02020603050405020304" pitchFamily="18" charset="0"/>
              <a:ea typeface="隶书" panose="02010509060101010101" charset="-122"/>
            </a:endParaRPr>
          </a:p>
        </p:txBody>
      </p:sp>
      <p:sp>
        <p:nvSpPr>
          <p:cNvPr id="451589" name="矩形 451588"/>
          <p:cNvSpPr/>
          <p:nvPr/>
        </p:nvSpPr>
        <p:spPr>
          <a:xfrm>
            <a:off x="2743200" y="2289175"/>
            <a:ext cx="4267200" cy="1743075"/>
          </a:xfrm>
          <a:prstGeom prst="rect">
            <a:avLst/>
          </a:prstGeom>
          <a:noFill/>
          <a:ln w="9525">
            <a:noFill/>
          </a:ln>
        </p:spPr>
        <p:txBody>
          <a:bodyPr/>
          <a:p>
            <a:pPr marL="342900" indent="-342900" algn="just">
              <a:lnSpc>
                <a:spcPct val="90000"/>
              </a:lnSpc>
              <a:spcBef>
                <a:spcPct val="20000"/>
              </a:spcBef>
            </a:pPr>
            <a:r>
              <a:rPr lang="zh-CN" altLang="en-US" sz="3200" baseline="0" dirty="0">
                <a:latin typeface="Times New Roman" panose="02020603050405020304" pitchFamily="18" charset="0"/>
                <a:ea typeface="隶书" panose="02010509060101010101" charset="-122"/>
              </a:rPr>
              <a:t>2.1  图形显示设备</a:t>
            </a:r>
            <a:endParaRPr lang="zh-CN" altLang="en-US" sz="3200" baseline="0" dirty="0">
              <a:latin typeface="Times New Roman" panose="02020603050405020304" pitchFamily="18" charset="0"/>
              <a:ea typeface="隶书" panose="02010509060101010101" charset="-122"/>
            </a:endParaRPr>
          </a:p>
          <a:p>
            <a:pPr marL="342900" indent="-342900" algn="just">
              <a:lnSpc>
                <a:spcPct val="90000"/>
              </a:lnSpc>
              <a:spcBef>
                <a:spcPct val="20000"/>
              </a:spcBef>
            </a:pPr>
            <a:r>
              <a:rPr lang="zh-CN" altLang="en-US" sz="3200" baseline="0" dirty="0">
                <a:latin typeface="Times New Roman" panose="02020603050405020304" pitchFamily="18" charset="0"/>
                <a:ea typeface="隶书" panose="02010509060101010101" charset="-122"/>
              </a:rPr>
              <a:t>2.2  图形输入设备</a:t>
            </a:r>
            <a:endParaRPr lang="zh-CN" altLang="en-US" sz="3200" baseline="0" dirty="0">
              <a:latin typeface="Times New Roman" panose="02020603050405020304" pitchFamily="18" charset="0"/>
              <a:ea typeface="隶书" panose="02010509060101010101" charset="-122"/>
            </a:endParaRPr>
          </a:p>
          <a:p>
            <a:pPr marL="342900" indent="-342900" algn="just">
              <a:lnSpc>
                <a:spcPct val="90000"/>
              </a:lnSpc>
              <a:spcBef>
                <a:spcPct val="20000"/>
              </a:spcBef>
            </a:pPr>
            <a:r>
              <a:rPr lang="en-US" altLang="zh-CN" sz="3200" baseline="0">
                <a:solidFill>
                  <a:srgbClr val="FF0000"/>
                </a:solidFill>
                <a:latin typeface="Times New Roman" panose="02020603050405020304" pitchFamily="18" charset="0"/>
                <a:ea typeface="隶书" panose="02010509060101010101" charset="-122"/>
              </a:rPr>
              <a:t>2.3  </a:t>
            </a:r>
            <a:r>
              <a:rPr lang="zh-CN" altLang="en-US" sz="3200" baseline="0" dirty="0">
                <a:solidFill>
                  <a:srgbClr val="FF0000"/>
                </a:solidFill>
                <a:latin typeface="Times New Roman" panose="02020603050405020304" pitchFamily="18" charset="0"/>
                <a:ea typeface="隶书" panose="02010509060101010101" charset="-122"/>
              </a:rPr>
              <a:t>图形系统及其标准</a:t>
            </a:r>
            <a:endParaRPr lang="zh-CN" altLang="en-US" sz="3200" baseline="0" dirty="0">
              <a:solidFill>
                <a:srgbClr val="FF0000"/>
              </a:solidFill>
              <a:latin typeface="Times New Roman" panose="02020603050405020304" pitchFamily="18" charset="0"/>
              <a:ea typeface="隶书" panose="02010509060101010101" charset="-122"/>
            </a:endParaRPr>
          </a:p>
        </p:txBody>
      </p:sp>
      <p:sp>
        <p:nvSpPr>
          <p:cNvPr id="451590" name="右箭头 451589"/>
          <p:cNvSpPr/>
          <p:nvPr/>
        </p:nvSpPr>
        <p:spPr>
          <a:xfrm>
            <a:off x="2209800" y="3352800"/>
            <a:ext cx="533400" cy="457200"/>
          </a:xfrm>
          <a:prstGeom prst="rightArrow">
            <a:avLst>
              <a:gd name="adj1" fmla="val 50000"/>
              <a:gd name="adj2" fmla="val 29166"/>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pic>
        <p:nvPicPr>
          <p:cNvPr id="451591" name="图片 451590"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6571" name="标题 66570"/>
          <p:cNvSpPr>
            <a:spLocks noGrp="1"/>
          </p:cNvSpPr>
          <p:nvPr>
            <p:ph type="title"/>
          </p:nvPr>
        </p:nvSpPr>
        <p:spPr>
          <a:xfrm>
            <a:off x="457200" y="1143000"/>
            <a:ext cx="3581400" cy="1143000"/>
          </a:xfrm>
        </p:spPr>
        <p:txBody>
          <a:bodyPr anchor="ctr"/>
          <a:p>
            <a:pPr algn="l"/>
            <a:r>
              <a:rPr lang="zh-CN" altLang="en-US" dirty="0"/>
              <a:t>电子枪</a:t>
            </a:r>
            <a:endParaRPr lang="zh-CN" altLang="en-US" dirty="0"/>
          </a:p>
        </p:txBody>
      </p:sp>
      <p:sp>
        <p:nvSpPr>
          <p:cNvPr id="66572" name="文本占位符 66571"/>
          <p:cNvSpPr>
            <a:spLocks noGrp="1"/>
          </p:cNvSpPr>
          <p:nvPr>
            <p:ph type="body" idx="1"/>
          </p:nvPr>
        </p:nvSpPr>
        <p:spPr>
          <a:xfrm>
            <a:off x="381000" y="2819400"/>
            <a:ext cx="7772400" cy="3276600"/>
          </a:xfrm>
        </p:spPr>
        <p:txBody>
          <a:bodyPr/>
          <a:p>
            <a:pPr algn="just">
              <a:lnSpc>
                <a:spcPct val="90000"/>
              </a:lnSpc>
            </a:pPr>
            <a:endParaRPr lang="zh-CN" altLang="en-US" dirty="0"/>
          </a:p>
          <a:p>
            <a:pPr algn="just">
              <a:lnSpc>
                <a:spcPct val="90000"/>
              </a:lnSpc>
            </a:pPr>
            <a:r>
              <a:rPr lang="zh-CN" altLang="en-US" sz="2800" dirty="0"/>
              <a:t>电灯丝、阴极和控制栅组成。</a:t>
            </a:r>
            <a:endParaRPr lang="zh-CN" altLang="en-US" sz="2800" dirty="0"/>
          </a:p>
          <a:p>
            <a:pPr algn="just">
              <a:lnSpc>
                <a:spcPct val="90000"/>
              </a:lnSpc>
            </a:pPr>
            <a:r>
              <a:rPr lang="zh-CN" altLang="en-US" sz="2800" dirty="0"/>
              <a:t>阴极：由灯丝加热发出电子束，</a:t>
            </a:r>
            <a:endParaRPr lang="zh-CN" altLang="en-US" sz="2800" dirty="0"/>
          </a:p>
          <a:p>
            <a:pPr algn="just">
              <a:lnSpc>
                <a:spcPct val="90000"/>
              </a:lnSpc>
            </a:pPr>
            <a:r>
              <a:rPr lang="zh-CN" altLang="en-US" sz="2800" dirty="0"/>
              <a:t>控制栅：加上负电压后，能够控制通过其中小孔的带负电的电子束的强弱。通过调节负电压高低来控制电子数量，即控制荧光屏上相应点的亮度。</a:t>
            </a:r>
            <a:endParaRPr lang="zh-CN" altLang="en-US" sz="2800" dirty="0"/>
          </a:p>
        </p:txBody>
      </p:sp>
      <p:pic>
        <p:nvPicPr>
          <p:cNvPr id="66573" name="图片 66572" descr="1p9"/>
          <p:cNvPicPr>
            <a:picLocks noChangeAspect="1"/>
          </p:cNvPicPr>
          <p:nvPr/>
        </p:nvPicPr>
        <p:blipFill>
          <a:blip r:embed="rId1"/>
          <a:stretch>
            <a:fillRect/>
          </a:stretch>
        </p:blipFill>
        <p:spPr>
          <a:xfrm>
            <a:off x="3429000" y="381000"/>
            <a:ext cx="4800600" cy="2646363"/>
          </a:xfrm>
          <a:prstGeom prst="rect">
            <a:avLst/>
          </a:prstGeom>
          <a:noFill/>
          <a:ln w="9525">
            <a:noFill/>
          </a:ln>
        </p:spPr>
      </p:pic>
      <p:pic>
        <p:nvPicPr>
          <p:cNvPr id="66574" name="图片 66573"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27682" name="标题 327681"/>
          <p:cNvSpPr>
            <a:spLocks noGrp="1"/>
          </p:cNvSpPr>
          <p:nvPr>
            <p:ph type="title"/>
          </p:nvPr>
        </p:nvSpPr>
        <p:spPr/>
        <p:txBody>
          <a:bodyPr anchor="ctr"/>
          <a:p>
            <a:r>
              <a:rPr lang="zh-CN" altLang="en-US" dirty="0"/>
              <a:t>2.3 图形系统及其标准</a:t>
            </a:r>
            <a:endParaRPr lang="zh-CN" altLang="en-US" dirty="0"/>
          </a:p>
        </p:txBody>
      </p:sp>
      <p:sp>
        <p:nvSpPr>
          <p:cNvPr id="327683" name="文本占位符 327682"/>
          <p:cNvSpPr>
            <a:spLocks noGrp="1"/>
          </p:cNvSpPr>
          <p:nvPr>
            <p:ph type="body" idx="1"/>
          </p:nvPr>
        </p:nvSpPr>
        <p:spPr>
          <a:xfrm>
            <a:off x="685800" y="1371600"/>
            <a:ext cx="8077200" cy="4953000"/>
          </a:xfrm>
        </p:spPr>
        <p:txBody>
          <a:bodyPr/>
          <a:p>
            <a:r>
              <a:rPr lang="zh-CN" altLang="en-US" sz="2800" dirty="0">
                <a:solidFill>
                  <a:srgbClr val="FF0000"/>
                </a:solidFill>
              </a:rPr>
              <a:t>图形系统</a:t>
            </a:r>
            <a:endParaRPr lang="zh-CN" altLang="en-US" sz="2800" dirty="0">
              <a:solidFill>
                <a:srgbClr val="FF0000"/>
              </a:solidFill>
            </a:endParaRPr>
          </a:p>
          <a:p>
            <a:pPr>
              <a:buNone/>
            </a:pPr>
            <a:r>
              <a:rPr lang="zh-CN" altLang="en-US" sz="2800" dirty="0"/>
              <a:t>   计算机硬件，图形</a:t>
            </a:r>
            <a:r>
              <a:rPr lang="en-US" altLang="zh-CN" sz="2800"/>
              <a:t> I/O </a:t>
            </a:r>
            <a:r>
              <a:rPr lang="zh-CN" altLang="en-US" sz="2800" dirty="0"/>
              <a:t>设备，系统软件，</a:t>
            </a:r>
            <a:r>
              <a:rPr lang="zh-CN" altLang="en-US" sz="2800" dirty="0">
                <a:solidFill>
                  <a:srgbClr val="FFFF00"/>
                </a:solidFill>
              </a:rPr>
              <a:t>图形软件。</a:t>
            </a:r>
            <a:endParaRPr lang="zh-CN" altLang="en-US" sz="2800" dirty="0">
              <a:solidFill>
                <a:srgbClr val="FFFF00"/>
              </a:solidFill>
            </a:endParaRPr>
          </a:p>
          <a:p>
            <a:r>
              <a:rPr lang="zh-CN" altLang="en-US" sz="2800" dirty="0"/>
              <a:t>图形软件</a:t>
            </a:r>
            <a:endParaRPr lang="zh-CN" altLang="en-US" sz="2800" dirty="0"/>
          </a:p>
          <a:p>
            <a:pPr>
              <a:buNone/>
            </a:pPr>
            <a:r>
              <a:rPr lang="zh-CN" altLang="en-US" sz="2800" dirty="0"/>
              <a:t>   通用编程软件包，专用应用软件包。</a:t>
            </a:r>
            <a:endParaRPr lang="zh-CN" altLang="en-US" sz="2800" dirty="0"/>
          </a:p>
          <a:p>
            <a:pPr>
              <a:buNone/>
            </a:pPr>
            <a:r>
              <a:rPr lang="zh-CN" altLang="en-US" sz="2800" dirty="0"/>
              <a:t>   </a:t>
            </a:r>
            <a:r>
              <a:rPr lang="zh-CN" altLang="en-US" sz="2800" dirty="0">
                <a:solidFill>
                  <a:srgbClr val="00FF00"/>
                </a:solidFill>
              </a:rPr>
              <a:t>通用类：</a:t>
            </a:r>
            <a:r>
              <a:rPr lang="zh-CN" altLang="en-US" sz="2800" dirty="0"/>
              <a:t>提供一个可用于高级程序语言的图形功能扩展集(比如，</a:t>
            </a:r>
            <a:r>
              <a:rPr lang="en-US" altLang="zh-CN" sz="2800"/>
              <a:t>OpenGL)。</a:t>
            </a:r>
            <a:endParaRPr lang="en-US" altLang="zh-CN" sz="2800"/>
          </a:p>
          <a:p>
            <a:pPr>
              <a:buNone/>
            </a:pPr>
            <a:r>
              <a:rPr lang="zh-CN" altLang="en-US" sz="2800"/>
              <a:t>   </a:t>
            </a:r>
            <a:r>
              <a:rPr lang="zh-CN" altLang="en-US" sz="2800" dirty="0"/>
              <a:t>基本功能：图元生成，属性设置（颜色，</a:t>
            </a:r>
            <a:r>
              <a:rPr lang="zh-CN" altLang="en-US" sz="2800" dirty="0">
                <a:latin typeface="Times New Roman" panose="02020603050405020304" pitchFamily="18" charset="0"/>
              </a:rPr>
              <a:t>…</a:t>
            </a:r>
            <a:r>
              <a:rPr lang="zh-CN" altLang="en-US" sz="2800" dirty="0"/>
              <a:t>.）选择观察及实施变换等。</a:t>
            </a:r>
            <a:endParaRPr lang="zh-CN" altLang="en-US" sz="2800" dirty="0"/>
          </a:p>
          <a:p>
            <a:pPr>
              <a:buNone/>
            </a:pPr>
            <a:r>
              <a:rPr lang="zh-CN" altLang="en-US" sz="2800" dirty="0"/>
              <a:t>   </a:t>
            </a:r>
            <a:r>
              <a:rPr lang="zh-CN" altLang="en-US" sz="2800" dirty="0">
                <a:solidFill>
                  <a:srgbClr val="00FF00"/>
                </a:solidFill>
              </a:rPr>
              <a:t>专用类：</a:t>
            </a:r>
            <a:r>
              <a:rPr lang="zh-CN" altLang="en-US" sz="2800" dirty="0"/>
              <a:t>不关心图形操作过程。比如，</a:t>
            </a:r>
            <a:r>
              <a:rPr lang="en-US" altLang="zh-CN" sz="2800"/>
              <a:t>CAD</a:t>
            </a:r>
            <a:r>
              <a:rPr lang="zh-CN" altLang="en-US" sz="2800" dirty="0"/>
              <a:t>系统</a:t>
            </a:r>
            <a:endParaRPr lang="zh-CN" altLang="en-US" sz="2800" dirty="0"/>
          </a:p>
        </p:txBody>
      </p:sp>
      <p:pic>
        <p:nvPicPr>
          <p:cNvPr id="327684" name="图片 327683"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28706" name="标题 328705"/>
          <p:cNvSpPr>
            <a:spLocks noGrp="1"/>
          </p:cNvSpPr>
          <p:nvPr>
            <p:ph type="title"/>
          </p:nvPr>
        </p:nvSpPr>
        <p:spPr/>
        <p:txBody>
          <a:bodyPr anchor="ctr"/>
          <a:p>
            <a:r>
              <a:rPr lang="zh-CN" altLang="en-US" dirty="0"/>
              <a:t>图形系统标准</a:t>
            </a:r>
            <a:endParaRPr lang="zh-CN" altLang="en-US" dirty="0"/>
          </a:p>
        </p:txBody>
      </p:sp>
      <p:sp>
        <p:nvSpPr>
          <p:cNvPr id="328707" name="文本占位符 328706"/>
          <p:cNvSpPr>
            <a:spLocks noGrp="1"/>
          </p:cNvSpPr>
          <p:nvPr>
            <p:ph type="body" idx="1"/>
          </p:nvPr>
        </p:nvSpPr>
        <p:spPr/>
        <p:txBody>
          <a:bodyPr/>
          <a:p>
            <a:r>
              <a:rPr lang="zh-CN" altLang="en-US" dirty="0"/>
              <a:t>图形标准：不同图形系统之间进行数据传送和通信的接口标准，以及供图形应用程序调用的子程序功能及其格式标准，前者称为</a:t>
            </a:r>
            <a:r>
              <a:rPr lang="zh-CN" altLang="en-US" dirty="0">
                <a:solidFill>
                  <a:srgbClr val="FFFF00"/>
                </a:solidFill>
              </a:rPr>
              <a:t>数据及文件格式标准</a:t>
            </a:r>
            <a:r>
              <a:rPr lang="zh-CN" altLang="en-US" dirty="0"/>
              <a:t>，后者称为</a:t>
            </a:r>
            <a:r>
              <a:rPr lang="zh-CN" altLang="en-US" dirty="0">
                <a:solidFill>
                  <a:srgbClr val="FFFF00"/>
                </a:solidFill>
              </a:rPr>
              <a:t>子程序界面标准</a:t>
            </a:r>
            <a:r>
              <a:rPr lang="zh-CN" altLang="en-US" dirty="0"/>
              <a:t>。</a:t>
            </a:r>
            <a:endParaRPr lang="zh-CN" altLang="en-US" dirty="0"/>
          </a:p>
        </p:txBody>
      </p:sp>
      <p:pic>
        <p:nvPicPr>
          <p:cNvPr id="328708" name="图片 328707"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329730" name="标题 329729"/>
          <p:cNvSpPr>
            <a:spLocks noGrp="1"/>
          </p:cNvSpPr>
          <p:nvPr>
            <p:ph type="title"/>
          </p:nvPr>
        </p:nvSpPr>
        <p:spPr>
          <a:xfrm>
            <a:off x="1143000" y="0"/>
            <a:ext cx="7239000" cy="1143000"/>
          </a:xfrm>
        </p:spPr>
        <p:txBody>
          <a:bodyPr anchor="ctr"/>
          <a:p>
            <a:pPr algn="l"/>
            <a:r>
              <a:rPr lang="zh-CN" altLang="en-US" dirty="0"/>
              <a:t>图形系统标准分类</a:t>
            </a:r>
            <a:endParaRPr lang="en-US" altLang="zh-CN"/>
          </a:p>
        </p:txBody>
      </p:sp>
      <p:sp>
        <p:nvSpPr>
          <p:cNvPr id="329731" name="文本占位符 329730"/>
          <p:cNvSpPr>
            <a:spLocks noGrp="1"/>
          </p:cNvSpPr>
          <p:nvPr>
            <p:ph type="body" idx="1"/>
          </p:nvPr>
        </p:nvSpPr>
        <p:spPr>
          <a:xfrm>
            <a:off x="685800" y="1143000"/>
            <a:ext cx="7772400" cy="5105400"/>
          </a:xfrm>
        </p:spPr>
        <p:txBody>
          <a:bodyPr/>
          <a:p>
            <a:r>
              <a:rPr lang="zh-CN" altLang="en-US" sz="2800" dirty="0"/>
              <a:t>面向图形设备的接口标准：</a:t>
            </a:r>
            <a:endParaRPr lang="zh-CN" altLang="en-US" sz="2800" dirty="0"/>
          </a:p>
          <a:p>
            <a:pPr lvl="2">
              <a:buNone/>
            </a:pPr>
            <a:r>
              <a:rPr lang="zh-CN" altLang="en-US" dirty="0"/>
              <a:t>计算机图形元文件(</a:t>
            </a:r>
            <a:r>
              <a:rPr lang="en-US" altLang="zh-CN"/>
              <a:t>CGM)，(CRT,Mouse,</a:t>
            </a:r>
            <a:r>
              <a:rPr lang="en-US" altLang="zh-CN">
                <a:latin typeface="Times New Roman" panose="02020603050405020304" pitchFamily="18" charset="0"/>
              </a:rPr>
              <a:t>…</a:t>
            </a:r>
            <a:r>
              <a:rPr lang="en-US" altLang="zh-CN"/>
              <a:t>)</a:t>
            </a:r>
            <a:endParaRPr lang="en-US" altLang="zh-CN"/>
          </a:p>
          <a:p>
            <a:pPr lvl="2">
              <a:buNone/>
            </a:pPr>
            <a:r>
              <a:rPr lang="zh-CN" altLang="en-US" dirty="0"/>
              <a:t>计算机图形接口(</a:t>
            </a:r>
            <a:r>
              <a:rPr lang="en-US" altLang="zh-CN"/>
              <a:t>CGI)，</a:t>
            </a:r>
            <a:r>
              <a:rPr lang="zh-CN" altLang="en-US" dirty="0"/>
              <a:t>设备驱动程序。</a:t>
            </a:r>
            <a:endParaRPr lang="zh-CN" altLang="en-US" dirty="0"/>
          </a:p>
          <a:p>
            <a:r>
              <a:rPr lang="zh-CN" altLang="en-US" sz="2800" dirty="0"/>
              <a:t>面向应用软件的标准：</a:t>
            </a:r>
            <a:endParaRPr lang="zh-CN" altLang="en-US" sz="2800" dirty="0"/>
          </a:p>
          <a:p>
            <a:pPr lvl="2">
              <a:buNone/>
            </a:pPr>
            <a:r>
              <a:rPr lang="zh-CN" altLang="en-US" dirty="0"/>
              <a:t>程序员层次交互式图形系统（</a:t>
            </a:r>
            <a:r>
              <a:rPr lang="en-US" altLang="zh-CN"/>
              <a:t>PHIGS）,GL (</a:t>
            </a:r>
            <a:r>
              <a:rPr lang="zh-CN" altLang="en-US" dirty="0"/>
              <a:t>图形程序包)</a:t>
            </a:r>
            <a:endParaRPr lang="zh-CN" altLang="en-US" dirty="0"/>
          </a:p>
          <a:p>
            <a:pPr lvl="2">
              <a:buNone/>
            </a:pPr>
            <a:r>
              <a:rPr lang="zh-CN" altLang="en-US" dirty="0"/>
              <a:t>（三维）图形核心系统（3</a:t>
            </a:r>
            <a:r>
              <a:rPr lang="en-US" altLang="zh-CN"/>
              <a:t>D-)GKS</a:t>
            </a:r>
            <a:endParaRPr lang="en-US" altLang="zh-CN"/>
          </a:p>
          <a:p>
            <a:r>
              <a:rPr lang="zh-CN" altLang="en-US" sz="2800" dirty="0"/>
              <a:t>面向图形应用系统中工程和产品数据模型及其文件格式：</a:t>
            </a:r>
            <a:endParaRPr lang="zh-CN" altLang="en-US" sz="2800" dirty="0"/>
          </a:p>
          <a:p>
            <a:pPr lvl="1">
              <a:buNone/>
            </a:pPr>
            <a:r>
              <a:rPr lang="zh-CN" altLang="en-US" sz="2400" dirty="0"/>
              <a:t>基本图形转换规范（</a:t>
            </a:r>
            <a:r>
              <a:rPr lang="en-US" altLang="zh-CN" sz="2400"/>
              <a:t>IGES）</a:t>
            </a:r>
            <a:endParaRPr lang="en-US" altLang="zh-CN" sz="2400"/>
          </a:p>
          <a:p>
            <a:pPr lvl="1">
              <a:buNone/>
            </a:pPr>
            <a:r>
              <a:rPr lang="zh-CN" altLang="en-US" sz="2400" dirty="0"/>
              <a:t>产品数据转换规范（</a:t>
            </a:r>
            <a:r>
              <a:rPr lang="en-US" altLang="zh-CN" sz="2400"/>
              <a:t>STEP）</a:t>
            </a:r>
            <a:endParaRPr lang="en-US" altLang="zh-CN" sz="2400"/>
          </a:p>
          <a:p>
            <a:endParaRPr lang="zh-CN" altLang="en-US" sz="2800"/>
          </a:p>
        </p:txBody>
      </p:sp>
      <p:pic>
        <p:nvPicPr>
          <p:cNvPr id="329732" name="图片 329731"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159747" name="文本框 159746"/>
          <p:cNvSpPr txBox="1"/>
          <p:nvPr/>
        </p:nvSpPr>
        <p:spPr>
          <a:xfrm>
            <a:off x="517525" y="1316038"/>
            <a:ext cx="184150" cy="457200"/>
          </a:xfrm>
          <a:prstGeom prst="rect">
            <a:avLst/>
          </a:prstGeom>
          <a:noFill/>
          <a:ln w="9525">
            <a:noFill/>
          </a:ln>
        </p:spPr>
        <p:txBody>
          <a:bodyPr wrap="none" anchor="t">
            <a:spAutoFit/>
          </a:bodyPr>
          <a:p>
            <a:pPr algn="l">
              <a:lnSpc>
                <a:spcPct val="100000"/>
              </a:lnSpc>
              <a:spcBef>
                <a:spcPct val="0"/>
              </a:spcBef>
            </a:pPr>
            <a:endParaRPr lang="zh-CN" altLang="en-US" baseline="0" dirty="0">
              <a:solidFill>
                <a:schemeClr val="tx1"/>
              </a:solidFill>
              <a:latin typeface="Times New Roman" panose="02020603050405020304" pitchFamily="18" charset="0"/>
            </a:endParaRPr>
          </a:p>
        </p:txBody>
      </p:sp>
      <p:sp>
        <p:nvSpPr>
          <p:cNvPr id="159748" name="文本框 159747"/>
          <p:cNvSpPr txBox="1"/>
          <p:nvPr/>
        </p:nvSpPr>
        <p:spPr>
          <a:xfrm>
            <a:off x="898525" y="1392238"/>
            <a:ext cx="8108950" cy="4108450"/>
          </a:xfrm>
          <a:prstGeom prst="rect">
            <a:avLst/>
          </a:prstGeom>
          <a:noFill/>
          <a:ln w="9525">
            <a:noFill/>
          </a:ln>
        </p:spPr>
        <p:txBody>
          <a:bodyPr wrap="none" anchor="t">
            <a:spAutoFit/>
          </a:bodyPr>
          <a:p>
            <a:pPr algn="l">
              <a:lnSpc>
                <a:spcPct val="100000"/>
              </a:lnSpc>
              <a:spcBef>
                <a:spcPct val="0"/>
              </a:spcBef>
            </a:pPr>
            <a:r>
              <a:rPr lang="zh-CN" altLang="en-US" baseline="0" dirty="0">
                <a:latin typeface="Times New Roman" panose="02020603050405020304" pitchFamily="18" charset="0"/>
              </a:rPr>
              <a:t>持续发光时间</a:t>
            </a:r>
            <a:endParaRPr lang="zh-CN" altLang="en-US" baseline="0" dirty="0">
              <a:latin typeface="Times New Roman" panose="02020603050405020304" pitchFamily="18" charset="0"/>
            </a:endParaRPr>
          </a:p>
          <a:p>
            <a:pPr algn="l">
              <a:lnSpc>
                <a:spcPct val="100000"/>
              </a:lnSpc>
              <a:spcBef>
                <a:spcPct val="0"/>
              </a:spcBef>
            </a:pPr>
            <a:r>
              <a:rPr lang="zh-CN" altLang="en-US" baseline="0" dirty="0">
                <a:latin typeface="Times New Roman" panose="02020603050405020304" pitchFamily="18" charset="0"/>
              </a:rPr>
              <a:t>刷新</a:t>
            </a:r>
            <a:endParaRPr lang="zh-CN" altLang="en-US" baseline="0" dirty="0">
              <a:latin typeface="Times New Roman" panose="02020603050405020304" pitchFamily="18" charset="0"/>
            </a:endParaRPr>
          </a:p>
          <a:p>
            <a:pPr algn="l">
              <a:lnSpc>
                <a:spcPct val="100000"/>
              </a:lnSpc>
              <a:spcBef>
                <a:spcPct val="0"/>
              </a:spcBef>
            </a:pPr>
            <a:r>
              <a:rPr lang="zh-CN" altLang="en-US" baseline="0" dirty="0">
                <a:latin typeface="Times New Roman" panose="02020603050405020304" pitchFamily="18" charset="0"/>
              </a:rPr>
              <a:t>像素  </a:t>
            </a:r>
            <a:endParaRPr lang="zh-CN" altLang="en-US" baseline="0" dirty="0">
              <a:latin typeface="Times New Roman" panose="02020603050405020304" pitchFamily="18" charset="0"/>
            </a:endParaRPr>
          </a:p>
          <a:p>
            <a:pPr algn="l">
              <a:lnSpc>
                <a:spcPct val="100000"/>
              </a:lnSpc>
              <a:spcBef>
                <a:spcPct val="0"/>
              </a:spcBef>
            </a:pPr>
            <a:r>
              <a:rPr lang="en-US" altLang="zh-CN" baseline="0">
                <a:latin typeface="Times New Roman" panose="02020603050405020304" pitchFamily="18" charset="0"/>
              </a:rPr>
              <a:t>CRT</a:t>
            </a:r>
            <a:r>
              <a:rPr lang="zh-CN" altLang="en-US" baseline="0" dirty="0">
                <a:latin typeface="Times New Roman" panose="02020603050405020304" pitchFamily="18" charset="0"/>
              </a:rPr>
              <a:t>的分辨率</a:t>
            </a:r>
            <a:endParaRPr lang="zh-CN" altLang="en-US" baseline="0" dirty="0">
              <a:latin typeface="Times New Roman" panose="02020603050405020304" pitchFamily="18" charset="0"/>
            </a:endParaRPr>
          </a:p>
          <a:p>
            <a:pPr algn="l">
              <a:lnSpc>
                <a:spcPct val="100000"/>
              </a:lnSpc>
              <a:spcBef>
                <a:spcPct val="0"/>
              </a:spcBef>
            </a:pPr>
            <a:r>
              <a:rPr lang="zh-CN" altLang="en-US" baseline="0" dirty="0">
                <a:latin typeface="Times New Roman" panose="02020603050405020304" pitchFamily="18" charset="0"/>
              </a:rPr>
              <a:t>阴极射线管的组成部分及其功能</a:t>
            </a:r>
            <a:endParaRPr lang="zh-CN" altLang="en-US" baseline="0" dirty="0">
              <a:latin typeface="Times New Roman" panose="02020603050405020304" pitchFamily="18" charset="0"/>
            </a:endParaRPr>
          </a:p>
          <a:p>
            <a:pPr algn="l">
              <a:lnSpc>
                <a:spcPct val="100000"/>
              </a:lnSpc>
              <a:spcBef>
                <a:spcPct val="0"/>
              </a:spcBef>
            </a:pPr>
            <a:r>
              <a:rPr lang="zh-CN" altLang="en-US" baseline="0" dirty="0">
                <a:latin typeface="Times New Roman" panose="02020603050405020304" pitchFamily="18" charset="0"/>
              </a:rPr>
              <a:t>射线穿透法及影孔板法产生彩色的工作原理</a:t>
            </a:r>
            <a:endParaRPr lang="zh-CN" altLang="en-US" baseline="0" dirty="0">
              <a:latin typeface="Times New Roman" panose="02020603050405020304" pitchFamily="18" charset="0"/>
            </a:endParaRPr>
          </a:p>
          <a:p>
            <a:pPr algn="l">
              <a:lnSpc>
                <a:spcPct val="100000"/>
              </a:lnSpc>
              <a:spcBef>
                <a:spcPct val="0"/>
              </a:spcBef>
            </a:pPr>
            <a:r>
              <a:rPr lang="zh-CN" altLang="en-US" baseline="0" dirty="0">
                <a:latin typeface="Times New Roman" panose="02020603050405020304" pitchFamily="18" charset="0"/>
              </a:rPr>
              <a:t>随机扫描显示系统的逻辑部件及工作机理</a:t>
            </a:r>
            <a:endParaRPr lang="zh-CN" altLang="en-US" baseline="0" dirty="0">
              <a:latin typeface="Times New Roman" panose="02020603050405020304" pitchFamily="18" charset="0"/>
            </a:endParaRPr>
          </a:p>
          <a:p>
            <a:pPr algn="l">
              <a:lnSpc>
                <a:spcPct val="100000"/>
              </a:lnSpc>
              <a:spcBef>
                <a:spcPct val="0"/>
              </a:spcBef>
            </a:pPr>
            <a:r>
              <a:rPr lang="zh-CN" altLang="en-US" baseline="0" dirty="0">
                <a:latin typeface="Times New Roman" panose="02020603050405020304" pitchFamily="18" charset="0"/>
              </a:rPr>
              <a:t>光栅扫描显示系统的逻辑部件及工作机理</a:t>
            </a:r>
            <a:endParaRPr lang="zh-CN" altLang="en-US" baseline="0" dirty="0">
              <a:latin typeface="Times New Roman" panose="02020603050405020304" pitchFamily="18" charset="0"/>
            </a:endParaRPr>
          </a:p>
          <a:p>
            <a:pPr algn="l">
              <a:lnSpc>
                <a:spcPct val="100000"/>
              </a:lnSpc>
              <a:spcBef>
                <a:spcPct val="0"/>
              </a:spcBef>
            </a:pPr>
            <a:r>
              <a:rPr lang="zh-CN" altLang="en-US" baseline="0" dirty="0">
                <a:latin typeface="Times New Roman" panose="02020603050405020304" pitchFamily="18" charset="0"/>
              </a:rPr>
              <a:t>查色表及其工作原理</a:t>
            </a:r>
            <a:endParaRPr lang="zh-CN" altLang="en-US" baseline="0" dirty="0">
              <a:latin typeface="Times New Roman" panose="02020603050405020304" pitchFamily="18" charset="0"/>
            </a:endParaRPr>
          </a:p>
          <a:p>
            <a:pPr algn="l">
              <a:lnSpc>
                <a:spcPct val="100000"/>
              </a:lnSpc>
              <a:spcBef>
                <a:spcPct val="0"/>
              </a:spcBef>
            </a:pPr>
            <a:r>
              <a:rPr lang="zh-CN" altLang="en-US" baseline="0" dirty="0">
                <a:latin typeface="Times New Roman" panose="02020603050405020304" pitchFamily="18" charset="0"/>
              </a:rPr>
              <a:t>显存大小、屏幕分辨率及可同时显示的颜色数目之间的关系</a:t>
            </a:r>
            <a:endParaRPr lang="zh-CN" altLang="en-US" baseline="0" dirty="0">
              <a:latin typeface="Times New Roman" panose="02020603050405020304" pitchFamily="18" charset="0"/>
            </a:endParaRPr>
          </a:p>
          <a:p>
            <a:pPr algn="l">
              <a:lnSpc>
                <a:spcPct val="100000"/>
              </a:lnSpc>
              <a:spcBef>
                <a:spcPct val="0"/>
              </a:spcBef>
            </a:pPr>
            <a:r>
              <a:rPr lang="zh-CN" altLang="en-US" baseline="0" dirty="0">
                <a:latin typeface="Times New Roman" panose="02020603050405020304" pitchFamily="18" charset="0"/>
              </a:rPr>
              <a:t>图形系统及其标准</a:t>
            </a:r>
            <a:endParaRPr lang="zh-CN" altLang="en-US" baseline="0" dirty="0">
              <a:latin typeface="Times New Roman" panose="02020603050405020304" pitchFamily="18" charset="0"/>
            </a:endParaRPr>
          </a:p>
        </p:txBody>
      </p:sp>
      <p:sp>
        <p:nvSpPr>
          <p:cNvPr id="159749" name="标题 159748"/>
          <p:cNvSpPr>
            <a:spLocks noGrp="1"/>
          </p:cNvSpPr>
          <p:nvPr>
            <p:ph type="title" idx="4294967295"/>
          </p:nvPr>
        </p:nvSpPr>
        <p:spPr>
          <a:xfrm>
            <a:off x="1219200" y="0"/>
            <a:ext cx="7239000" cy="1143000"/>
          </a:xfrm>
        </p:spPr>
        <p:txBody>
          <a:bodyPr anchor="ctr"/>
          <a:p>
            <a:r>
              <a:rPr lang="zh-CN" altLang="en-US" dirty="0"/>
              <a:t>概念与术语</a:t>
            </a:r>
            <a:endParaRPr lang="zh-CN" altLang="en-US" dirty="0"/>
          </a:p>
        </p:txBody>
      </p:sp>
      <p:pic>
        <p:nvPicPr>
          <p:cNvPr id="159750" name="图片 159749" descr="ht"/>
          <p:cNvPicPr>
            <a:picLocks noChangeAspect="1"/>
          </p:cNvPicPr>
          <p:nvPr/>
        </p:nvPicPr>
        <p:blipFill>
          <a:blip r:embed="rId1"/>
          <a:stretch>
            <a:fillRect/>
          </a:stretch>
        </p:blipFill>
        <p:spPr>
          <a:xfrm>
            <a:off x="0" y="0"/>
            <a:ext cx="1133475" cy="1143000"/>
          </a:xfrm>
          <a:prstGeom prst="rect">
            <a:avLst/>
          </a:prstGeom>
          <a:noFill/>
          <a:ln w="9525">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453634" name="文本框 453633"/>
          <p:cNvSpPr txBox="1"/>
          <p:nvPr/>
        </p:nvSpPr>
        <p:spPr>
          <a:xfrm>
            <a:off x="2590800" y="304800"/>
            <a:ext cx="2971800" cy="398463"/>
          </a:xfrm>
          <a:prstGeom prst="rect">
            <a:avLst/>
          </a:prstGeom>
          <a:noFill/>
          <a:ln w="9525">
            <a:noFill/>
          </a:ln>
        </p:spPr>
        <p:txBody>
          <a:bodyPr tIns="0">
            <a:spAutoFit/>
          </a:bodyPr>
          <a:p>
            <a:endParaRPr lang="zh-CN" altLang="en-US" baseline="-25000" dirty="0">
              <a:latin typeface="宋体" panose="02010600030101010101" pitchFamily="2" charset="-122"/>
            </a:endParaRPr>
          </a:p>
        </p:txBody>
      </p:sp>
      <p:pic>
        <p:nvPicPr>
          <p:cNvPr id="453635" name="图片 453634" descr="ht"/>
          <p:cNvPicPr>
            <a:picLocks noChangeAspect="1"/>
          </p:cNvPicPr>
          <p:nvPr/>
        </p:nvPicPr>
        <p:blipFill>
          <a:blip r:embed="rId1"/>
          <a:stretch>
            <a:fillRect/>
          </a:stretch>
        </p:blipFill>
        <p:spPr>
          <a:xfrm>
            <a:off x="0" y="0"/>
            <a:ext cx="1133475" cy="1143000"/>
          </a:xfrm>
          <a:prstGeom prst="rect">
            <a:avLst/>
          </a:prstGeom>
          <a:noFill/>
          <a:ln w="9525">
            <a:noFill/>
          </a:ln>
        </p:spPr>
      </p:pic>
      <p:sp>
        <p:nvSpPr>
          <p:cNvPr id="453636" name="矩形 453635"/>
          <p:cNvSpPr/>
          <p:nvPr/>
        </p:nvSpPr>
        <p:spPr>
          <a:xfrm>
            <a:off x="1219200" y="0"/>
            <a:ext cx="7239000" cy="1143000"/>
          </a:xfrm>
          <a:prstGeom prst="rect">
            <a:avLst/>
          </a:prstGeom>
          <a:noFill/>
          <a:ln w="9525">
            <a:noFill/>
          </a:ln>
        </p:spPr>
        <p:txBody>
          <a:bodyPr anchor="ctr"/>
          <a:p>
            <a:pPr>
              <a:lnSpc>
                <a:spcPct val="100000"/>
              </a:lnSpc>
              <a:spcBef>
                <a:spcPct val="0"/>
              </a:spcBef>
            </a:pPr>
            <a:r>
              <a:rPr lang="zh-CN" altLang="en-US" sz="4400" baseline="0" dirty="0">
                <a:solidFill>
                  <a:srgbClr val="FFCC00"/>
                </a:solidFill>
                <a:effectLst>
                  <a:outerShdw blurRad="38100" dist="38100" dir="2700000">
                    <a:srgbClr val="000000"/>
                  </a:outerShdw>
                </a:effectLst>
                <a:latin typeface="Times New Roman" panose="02020603050405020304" pitchFamily="18" charset="0"/>
                <a:ea typeface="隶书" panose="02010509060101010101" charset="-122"/>
              </a:rPr>
              <a:t>作业</a:t>
            </a:r>
            <a:endParaRPr lang="zh-CN" altLang="en-US" sz="4400" baseline="0" dirty="0">
              <a:solidFill>
                <a:srgbClr val="FFCC00"/>
              </a:solidFill>
              <a:effectLst>
                <a:outerShdw blurRad="38100" dist="38100" dir="2700000">
                  <a:srgbClr val="000000"/>
                </a:outerShdw>
              </a:effectLst>
              <a:latin typeface="Times New Roman" panose="02020603050405020304" pitchFamily="18" charset="0"/>
              <a:ea typeface="隶书" panose="02010509060101010101" charset="-122"/>
            </a:endParaRPr>
          </a:p>
        </p:txBody>
      </p:sp>
      <p:sp>
        <p:nvSpPr>
          <p:cNvPr id="453639" name="文本框 453638"/>
          <p:cNvSpPr txBox="1"/>
          <p:nvPr/>
        </p:nvSpPr>
        <p:spPr>
          <a:xfrm>
            <a:off x="1143000" y="1676400"/>
            <a:ext cx="7010400" cy="398463"/>
          </a:xfrm>
          <a:prstGeom prst="rect">
            <a:avLst/>
          </a:prstGeom>
          <a:noFill/>
          <a:ln w="9525">
            <a:noFill/>
          </a:ln>
        </p:spPr>
        <p:txBody>
          <a:bodyPr tIns="0">
            <a:spAutoFit/>
          </a:bodyPr>
          <a:p>
            <a:endParaRPr lang="zh-CN" altLang="en-US" baseline="-25000" dirty="0">
              <a:latin typeface="宋体" panose="02010600030101010101" pitchFamily="2" charset="-122"/>
            </a:endParaRPr>
          </a:p>
        </p:txBody>
      </p:sp>
      <p:sp>
        <p:nvSpPr>
          <p:cNvPr id="453641" name="文本框 453640"/>
          <p:cNvSpPr txBox="1"/>
          <p:nvPr/>
        </p:nvSpPr>
        <p:spPr>
          <a:xfrm>
            <a:off x="621030" y="1506220"/>
            <a:ext cx="7901940" cy="1876425"/>
          </a:xfrm>
          <a:prstGeom prst="rect">
            <a:avLst/>
          </a:prstGeom>
          <a:noFill/>
          <a:ln w="9525">
            <a:noFill/>
          </a:ln>
        </p:spPr>
        <p:txBody>
          <a:bodyPr wrap="square" anchor="t">
            <a:spAutoFit/>
          </a:bodyPr>
          <a:p>
            <a:pPr algn="l">
              <a:lnSpc>
                <a:spcPct val="100000"/>
              </a:lnSpc>
              <a:spcBef>
                <a:spcPct val="0"/>
              </a:spcBef>
            </a:pPr>
            <a:r>
              <a:rPr lang="zh-CN" altLang="en-US" sz="2800" baseline="0" dirty="0">
                <a:latin typeface="Times New Roman" panose="02020603050405020304" pitchFamily="18" charset="0"/>
              </a:rPr>
              <a:t>(1) </a:t>
            </a:r>
            <a:r>
              <a:rPr lang="en-US" altLang="zh-CN" sz="2800" baseline="0" dirty="0">
                <a:latin typeface="Times New Roman" panose="02020603050405020304" pitchFamily="18" charset="0"/>
              </a:rPr>
              <a:t>P39，</a:t>
            </a:r>
            <a:r>
              <a:rPr lang="zh-CN" altLang="en-US" sz="2800" baseline="0" dirty="0">
                <a:latin typeface="Times New Roman" panose="02020603050405020304" pitchFamily="18" charset="0"/>
              </a:rPr>
              <a:t>题1</a:t>
            </a:r>
            <a:r>
              <a:rPr lang="en-US" altLang="zh-CN" sz="2800" baseline="0" dirty="0">
                <a:latin typeface="Times New Roman" panose="02020603050405020304" pitchFamily="18" charset="0"/>
              </a:rPr>
              <a:t>1</a:t>
            </a:r>
            <a:endParaRPr lang="en-US" altLang="zh-CN" sz="2800" baseline="0" dirty="0">
              <a:latin typeface="Times New Roman" panose="02020603050405020304" pitchFamily="18" charset="0"/>
            </a:endParaRPr>
          </a:p>
          <a:p>
            <a:pPr algn="l">
              <a:lnSpc>
                <a:spcPct val="100000"/>
              </a:lnSpc>
              <a:spcBef>
                <a:spcPct val="0"/>
              </a:spcBef>
            </a:pPr>
            <a:endParaRPr lang="en-US" altLang="zh-CN" sz="2800" baseline="0" dirty="0">
              <a:latin typeface="Times New Roman" panose="02020603050405020304" pitchFamily="18" charset="0"/>
            </a:endParaRPr>
          </a:p>
          <a:p>
            <a:pPr algn="l">
              <a:lnSpc>
                <a:spcPct val="100000"/>
              </a:lnSpc>
              <a:spcBef>
                <a:spcPct val="0"/>
              </a:spcBef>
            </a:pPr>
            <a:r>
              <a:rPr lang="zh-CN" altLang="en-US" sz="2000" baseline="0" dirty="0">
                <a:latin typeface="Times New Roman" panose="02020603050405020304" pitchFamily="18" charset="0"/>
              </a:rPr>
              <a:t>     某彩色图形显示系统，</a:t>
            </a:r>
            <a:r>
              <a:rPr lang="en-US" altLang="zh-CN" sz="2000" baseline="0" dirty="0">
                <a:latin typeface="Times New Roman" panose="02020603050405020304" pitchFamily="18" charset="0"/>
              </a:rPr>
              <a:t>CRT</a:t>
            </a:r>
            <a:r>
              <a:rPr lang="zh-CN" altLang="en-US" sz="2000" baseline="0" dirty="0">
                <a:latin typeface="Times New Roman" panose="02020603050405020304" pitchFamily="18" charset="0"/>
              </a:rPr>
              <a:t>显示器的分辨率为</a:t>
            </a:r>
            <a:r>
              <a:rPr lang="en-US" altLang="zh-CN" sz="2000" baseline="0" dirty="0">
                <a:latin typeface="Times New Roman" panose="02020603050405020304" pitchFamily="18" charset="0"/>
              </a:rPr>
              <a:t>1024*1024</a:t>
            </a:r>
            <a:r>
              <a:rPr lang="zh-CN" altLang="en-US" sz="2000" baseline="0" dirty="0">
                <a:latin typeface="Times New Roman" panose="02020603050405020304" pitchFamily="18" charset="0"/>
              </a:rPr>
              <a:t>，它可以从</a:t>
            </a:r>
            <a:r>
              <a:rPr lang="en-US" altLang="zh-CN" sz="2000" baseline="0" dirty="0">
                <a:latin typeface="Times New Roman" panose="02020603050405020304" pitchFamily="18" charset="0"/>
              </a:rPr>
              <a:t>2</a:t>
            </a:r>
            <a:r>
              <a:rPr lang="en-US" altLang="zh-CN" sz="2000" baseline="30000" dirty="0">
                <a:solidFill>
                  <a:schemeClr val="bg1"/>
                </a:solidFill>
                <a:uFillTx/>
                <a:latin typeface="Times New Roman" panose="02020603050405020304" pitchFamily="18" charset="0"/>
              </a:rPr>
              <a:t>17</a:t>
            </a:r>
            <a:r>
              <a:rPr lang="zh-CN" altLang="en-US" sz="2000" baseline="0" dirty="0">
                <a:solidFill>
                  <a:schemeClr val="bg1"/>
                </a:solidFill>
                <a:uFillTx/>
                <a:latin typeface="Times New Roman" panose="02020603050405020304" pitchFamily="18" charset="0"/>
              </a:rPr>
              <a:t>种颜色中选出</a:t>
            </a:r>
            <a:r>
              <a:rPr lang="en-US" altLang="zh-CN" sz="2000" baseline="0" dirty="0">
                <a:latin typeface="Times New Roman" panose="02020603050405020304" pitchFamily="18" charset="0"/>
                <a:sym typeface="+mn-ea"/>
              </a:rPr>
              <a:t>2</a:t>
            </a:r>
            <a:r>
              <a:rPr lang="en-US" altLang="zh-CN" sz="2000" baseline="30000" dirty="0">
                <a:uFillTx/>
                <a:latin typeface="Times New Roman" panose="02020603050405020304" pitchFamily="18" charset="0"/>
                <a:sym typeface="+mn-ea"/>
              </a:rPr>
              <a:t>15</a:t>
            </a:r>
            <a:r>
              <a:rPr lang="zh-CN" altLang="en-US" sz="2000" baseline="0" dirty="0">
                <a:solidFill>
                  <a:schemeClr val="bg1"/>
                </a:solidFill>
                <a:uFillTx/>
                <a:latin typeface="Times New Roman" panose="02020603050405020304" pitchFamily="18" charset="0"/>
                <a:sym typeface="+mn-ea"/>
              </a:rPr>
              <a:t>种来显示，其帧缓冲器的容量应如何计算</a:t>
            </a:r>
            <a:r>
              <a:rPr lang="en-US" altLang="zh-CN" sz="2000" baseline="0" dirty="0">
                <a:solidFill>
                  <a:schemeClr val="bg1"/>
                </a:solidFill>
                <a:uFillTx/>
                <a:latin typeface="Times New Roman" panose="02020603050405020304" pitchFamily="18" charset="0"/>
                <a:sym typeface="+mn-ea"/>
              </a:rPr>
              <a:t>?</a:t>
            </a:r>
            <a:r>
              <a:rPr lang="zh-CN" altLang="zh-CN" sz="2000" baseline="0" dirty="0">
                <a:solidFill>
                  <a:schemeClr val="bg1"/>
                </a:solidFill>
                <a:uFillTx/>
                <a:latin typeface="Times New Roman" panose="02020603050405020304" pitchFamily="18" charset="0"/>
                <a:sym typeface="+mn-ea"/>
              </a:rPr>
              <a:t>查色表的长度和宽度应为多少？</a:t>
            </a:r>
            <a:endParaRPr lang="zh-CN" altLang="zh-CN" sz="2000" baseline="0" dirty="0">
              <a:solidFill>
                <a:schemeClr val="bg1"/>
              </a:solidFill>
              <a:uFillTx/>
              <a:latin typeface="Times New Roman" panose="02020603050405020304" pitchFamily="18"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7586" name="标题 67585"/>
          <p:cNvSpPr>
            <a:spLocks noGrp="1"/>
          </p:cNvSpPr>
          <p:nvPr>
            <p:ph type="title"/>
          </p:nvPr>
        </p:nvSpPr>
        <p:spPr>
          <a:xfrm>
            <a:off x="914400" y="1600200"/>
            <a:ext cx="2514600" cy="1143000"/>
          </a:xfrm>
        </p:spPr>
        <p:txBody>
          <a:bodyPr anchor="ctr"/>
          <a:p>
            <a:pPr algn="l"/>
            <a:r>
              <a:rPr lang="zh-CN" altLang="en-US" dirty="0"/>
              <a:t>聚焦系统</a:t>
            </a:r>
            <a:endParaRPr lang="zh-CN" altLang="en-US" dirty="0"/>
          </a:p>
        </p:txBody>
      </p:sp>
      <p:sp>
        <p:nvSpPr>
          <p:cNvPr id="67587" name="文本占位符 67586"/>
          <p:cNvSpPr>
            <a:spLocks noGrp="1"/>
          </p:cNvSpPr>
          <p:nvPr>
            <p:ph type="body" idx="1"/>
          </p:nvPr>
        </p:nvSpPr>
        <p:spPr>
          <a:xfrm>
            <a:off x="381000" y="2667000"/>
            <a:ext cx="7772400" cy="3657600"/>
          </a:xfrm>
        </p:spPr>
        <p:txBody>
          <a:bodyPr/>
          <a:p>
            <a:pPr algn="just">
              <a:buNone/>
            </a:pPr>
            <a:r>
              <a:rPr lang="zh-CN" altLang="en-US" dirty="0"/>
              <a:t>      保证电子束在轰击屏幕时，汇聚成很细的点。</a:t>
            </a:r>
            <a:endParaRPr lang="zh-CN" altLang="en-US" dirty="0"/>
          </a:p>
          <a:p>
            <a:pPr algn="just">
              <a:buNone/>
            </a:pPr>
            <a:endParaRPr lang="zh-CN" altLang="en-US" dirty="0"/>
          </a:p>
          <a:p>
            <a:pPr algn="just">
              <a:buNone/>
            </a:pPr>
            <a:r>
              <a:rPr lang="zh-CN" altLang="en-US" sz="4800" dirty="0">
                <a:solidFill>
                  <a:srgbClr val="FFCC00"/>
                </a:solidFill>
              </a:rPr>
              <a:t>	</a:t>
            </a:r>
            <a:r>
              <a:rPr lang="zh-CN" altLang="en-US" sz="4400" dirty="0">
                <a:solidFill>
                  <a:srgbClr val="FFCC00"/>
                </a:solidFill>
              </a:rPr>
              <a:t>加速电极</a:t>
            </a:r>
            <a:endParaRPr lang="zh-CN" altLang="en-US" sz="4400" dirty="0">
              <a:solidFill>
                <a:srgbClr val="FFCC00"/>
              </a:solidFill>
            </a:endParaRPr>
          </a:p>
          <a:p>
            <a:pPr algn="just">
              <a:buNone/>
            </a:pPr>
            <a:r>
              <a:rPr lang="zh-CN" altLang="en-US" dirty="0"/>
              <a:t>      加正的高压电（几万伏），使电子束高速运动。 </a:t>
            </a:r>
            <a:endParaRPr lang="zh-CN" altLang="en-US" dirty="0"/>
          </a:p>
        </p:txBody>
      </p:sp>
      <p:pic>
        <p:nvPicPr>
          <p:cNvPr id="67588" name="图片 67587" descr="1p9"/>
          <p:cNvPicPr>
            <a:picLocks noChangeAspect="1"/>
          </p:cNvPicPr>
          <p:nvPr/>
        </p:nvPicPr>
        <p:blipFill>
          <a:blip r:embed="rId1"/>
          <a:stretch>
            <a:fillRect/>
          </a:stretch>
        </p:blipFill>
        <p:spPr>
          <a:xfrm>
            <a:off x="4343400" y="0"/>
            <a:ext cx="4800600" cy="2646363"/>
          </a:xfrm>
          <a:prstGeom prst="rect">
            <a:avLst/>
          </a:prstGeom>
          <a:noFill/>
          <a:ln w="9525">
            <a:noFill/>
          </a:ln>
        </p:spPr>
      </p:pic>
      <p:pic>
        <p:nvPicPr>
          <p:cNvPr id="67589" name="图片 67588" descr="ht"/>
          <p:cNvPicPr>
            <a:picLocks noChangeAspect="1"/>
          </p:cNvPicPr>
          <p:nvPr/>
        </p:nvPicPr>
        <p:blipFill>
          <a:blip r:embed="rId2"/>
          <a:stretch>
            <a:fillRect/>
          </a:stretch>
        </p:blipFill>
        <p:spPr>
          <a:xfrm>
            <a:off x="0" y="0"/>
            <a:ext cx="1133475" cy="1143000"/>
          </a:xfrm>
          <a:prstGeom prst="rect">
            <a:avLst/>
          </a:prstGeom>
          <a:noFill/>
          <a:ln w="9525">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p:nvPr>
            <p:ph type="sldNum" sz="quarter" idx="12"/>
          </p:nvPr>
        </p:nvSpPr>
        <p:spPr/>
        <p:txBody>
          <a:bodyPr/>
          <a:p>
            <a:pPr lvl="0"/>
            <a:fld id="{9A0DB2DC-4C9A-4742-B13C-FB6460FD3503}" type="slidenum">
              <a:rPr lang="zh-CN" altLang="en-US" dirty="0">
                <a:latin typeface="Times New Roman" panose="02020603050405020304" pitchFamily="18" charset="0"/>
              </a:rPr>
            </a:fld>
            <a:endParaRPr lang="zh-CN" altLang="en-US" dirty="0">
              <a:latin typeface="Times New Roman" panose="02020603050405020304" pitchFamily="18" charset="0"/>
            </a:endParaRPr>
          </a:p>
        </p:txBody>
      </p:sp>
      <p:sp>
        <p:nvSpPr>
          <p:cNvPr id="68610" name="标题 68609"/>
          <p:cNvSpPr>
            <a:spLocks noGrp="1"/>
          </p:cNvSpPr>
          <p:nvPr>
            <p:ph type="title"/>
          </p:nvPr>
        </p:nvSpPr>
        <p:spPr>
          <a:xfrm>
            <a:off x="381000" y="1295400"/>
            <a:ext cx="5410200" cy="762000"/>
          </a:xfrm>
        </p:spPr>
        <p:txBody>
          <a:bodyPr anchor="ctr"/>
          <a:p>
            <a:pPr algn="l"/>
            <a:r>
              <a:rPr lang="zh-CN" altLang="en-US" dirty="0"/>
              <a:t>偏转系统</a:t>
            </a:r>
            <a:endParaRPr lang="zh-CN" altLang="en-US" dirty="0"/>
          </a:p>
        </p:txBody>
      </p:sp>
      <p:sp>
        <p:nvSpPr>
          <p:cNvPr id="68611" name="文本占位符 68610"/>
          <p:cNvSpPr>
            <a:spLocks noGrp="1"/>
          </p:cNvSpPr>
          <p:nvPr>
            <p:ph type="body" idx="1"/>
          </p:nvPr>
        </p:nvSpPr>
        <p:spPr>
          <a:xfrm>
            <a:off x="685800" y="2514600"/>
            <a:ext cx="7924800" cy="4114800"/>
          </a:xfrm>
        </p:spPr>
        <p:txBody>
          <a:bodyPr/>
          <a:p>
            <a:pPr algn="just">
              <a:lnSpc>
                <a:spcPct val="90000"/>
              </a:lnSpc>
            </a:pPr>
            <a:r>
              <a:rPr lang="zh-CN" altLang="en-US" dirty="0"/>
              <a:t>控制电子束的偏转路径，以轰击屏幕的特定位置。</a:t>
            </a:r>
            <a:endParaRPr lang="zh-CN" altLang="en-US" dirty="0"/>
          </a:p>
          <a:p>
            <a:pPr algn="just">
              <a:lnSpc>
                <a:spcPct val="90000"/>
              </a:lnSpc>
            </a:pPr>
            <a:r>
              <a:rPr lang="zh-CN" altLang="en-US" dirty="0"/>
              <a:t>电子束要到达屏幕的边缘时，偏转角度就会增大。到达屏幕最边缘的偏转角度被称为</a:t>
            </a:r>
            <a:r>
              <a:rPr lang="zh-CN" altLang="en-US" dirty="0">
                <a:solidFill>
                  <a:srgbClr val="FFFF00"/>
                </a:solidFill>
              </a:rPr>
              <a:t>最大偏转角</a:t>
            </a:r>
            <a:endParaRPr lang="zh-CN" altLang="en-US" dirty="0">
              <a:solidFill>
                <a:srgbClr val="FFFF00"/>
              </a:solidFill>
            </a:endParaRPr>
          </a:p>
          <a:p>
            <a:pPr algn="just">
              <a:lnSpc>
                <a:spcPct val="90000"/>
              </a:lnSpc>
            </a:pPr>
            <a:r>
              <a:rPr lang="zh-CN" altLang="en-US" dirty="0">
                <a:solidFill>
                  <a:srgbClr val="FFFF00"/>
                </a:solidFill>
              </a:rPr>
              <a:t>最大偏转角</a:t>
            </a:r>
            <a:r>
              <a:rPr lang="zh-CN" altLang="en-US" dirty="0"/>
              <a:t>是衡量系统性能的最重要的指标，显示器长短与此有关</a:t>
            </a:r>
            <a:endParaRPr lang="zh-CN" altLang="en-US" dirty="0">
              <a:solidFill>
                <a:srgbClr val="FFFF00"/>
              </a:solidFill>
            </a:endParaRPr>
          </a:p>
          <a:p>
            <a:pPr algn="just">
              <a:lnSpc>
                <a:spcPct val="90000"/>
              </a:lnSpc>
            </a:pPr>
            <a:r>
              <a:rPr lang="en-US" altLang="zh-CN"/>
              <a:t>CRT</a:t>
            </a:r>
            <a:r>
              <a:rPr lang="zh-CN" altLang="en-US" dirty="0"/>
              <a:t>显示器屏幕越大整个显象管就越长</a:t>
            </a:r>
            <a:endParaRPr lang="zh-CN" altLang="en-US" dirty="0"/>
          </a:p>
          <a:p>
            <a:pPr algn="just">
              <a:lnSpc>
                <a:spcPct val="90000"/>
              </a:lnSpc>
              <a:buNone/>
            </a:pPr>
            <a:endParaRPr lang="zh-CN" altLang="en-US" dirty="0"/>
          </a:p>
        </p:txBody>
      </p:sp>
      <p:pic>
        <p:nvPicPr>
          <p:cNvPr id="68613" name="图片 68612" descr="ht"/>
          <p:cNvPicPr>
            <a:picLocks noChangeAspect="1"/>
          </p:cNvPicPr>
          <p:nvPr/>
        </p:nvPicPr>
        <p:blipFill>
          <a:blip r:embed="rId1"/>
          <a:stretch>
            <a:fillRect/>
          </a:stretch>
        </p:blipFill>
        <p:spPr>
          <a:xfrm>
            <a:off x="0" y="0"/>
            <a:ext cx="1133475" cy="1143000"/>
          </a:xfrm>
          <a:prstGeom prst="rect">
            <a:avLst/>
          </a:prstGeom>
          <a:noFill/>
          <a:ln w="9525">
            <a:noFill/>
          </a:ln>
        </p:spPr>
      </p:pic>
      <p:pic>
        <p:nvPicPr>
          <p:cNvPr id="68614" name="图片 68613" descr="1p9"/>
          <p:cNvPicPr>
            <a:picLocks noChangeAspect="1"/>
          </p:cNvPicPr>
          <p:nvPr/>
        </p:nvPicPr>
        <p:blipFill>
          <a:blip r:embed="rId2"/>
          <a:stretch>
            <a:fillRect/>
          </a:stretch>
        </p:blipFill>
        <p:spPr>
          <a:xfrm>
            <a:off x="4343400" y="0"/>
            <a:ext cx="4800600" cy="2646363"/>
          </a:xfrm>
          <a:prstGeom prst="rect">
            <a:avLst/>
          </a:prstGeom>
          <a:noFill/>
          <a:ln w="9525">
            <a:noFill/>
          </a:ln>
        </p:spPr>
      </p:pic>
    </p:spTree>
  </p:cSld>
  <p:clrMapOvr>
    <a:masterClrMapping/>
  </p:clrMapOvr>
</p:sld>
</file>

<file path=ppt/theme/theme1.xml><?xml version="1.0" encoding="utf-8"?>
<a:theme xmlns:a="http://schemas.openxmlformats.org/drawingml/2006/main" name="第一章绪论">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隶书"/>
        <a:cs typeface=""/>
      </a:majorFont>
      <a:minorFont>
        <a:latin typeface="Times New Roman"/>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E:\图形学课件\本科图形学\第一章绪论.ppt</Template>
  <TotalTime>0</TotalTime>
  <Words>7624</Words>
  <Application>WPS 演示</Application>
  <PresentationFormat>在屏幕上显示</PresentationFormat>
  <Paragraphs>867</Paragraphs>
  <Slides>74</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4</vt:i4>
      </vt:variant>
      <vt:variant>
        <vt:lpstr>幻灯片标题</vt:lpstr>
      </vt:variant>
      <vt:variant>
        <vt:i4>74</vt:i4>
      </vt:variant>
    </vt:vector>
  </HeadingPairs>
  <TitlesOfParts>
    <vt:vector size="90" baseType="lpstr">
      <vt:lpstr>Arial</vt:lpstr>
      <vt:lpstr>宋体</vt:lpstr>
      <vt:lpstr>Wingdings</vt:lpstr>
      <vt:lpstr>Times New Roman</vt:lpstr>
      <vt:lpstr>隶书</vt:lpstr>
      <vt:lpstr>微软雅黑</vt:lpstr>
      <vt:lpstr>Arial Unicode MS</vt:lpstr>
      <vt:lpstr>楷体_GB2312</vt:lpstr>
      <vt:lpstr>新宋体</vt:lpstr>
      <vt:lpstr>幼圆</vt:lpstr>
      <vt:lpstr>黑体</vt:lpstr>
      <vt:lpstr>第一章绪论</vt:lpstr>
      <vt:lpstr>Equation.3</vt:lpstr>
      <vt:lpstr>Equation.3</vt:lpstr>
      <vt:lpstr>Visio.Drawing.5</vt:lpstr>
      <vt:lpstr>Visio.Drawing.5</vt:lpstr>
      <vt:lpstr>第2章  图形设备与系统</vt:lpstr>
      <vt:lpstr>PowerPoint 演示文稿</vt:lpstr>
      <vt:lpstr>2.1   图形显示器</vt:lpstr>
      <vt:lpstr>阴极射线管（CRT)</vt:lpstr>
      <vt:lpstr>阴极射线管(CRT)</vt:lpstr>
      <vt:lpstr>阴极射线管（CRT)</vt:lpstr>
      <vt:lpstr>电子枪</vt:lpstr>
      <vt:lpstr>聚焦系统</vt:lpstr>
      <vt:lpstr>偏转系统</vt:lpstr>
      <vt:lpstr>荧光屏 </vt:lpstr>
      <vt:lpstr>荧光屏</vt:lpstr>
      <vt:lpstr>  彩色阴极射线管</vt:lpstr>
      <vt:lpstr>  彩色阴极射线管-射线穿透法</vt:lpstr>
      <vt:lpstr>彩色阴极射线管-射线穿透法</vt:lpstr>
      <vt:lpstr> 彩色阴极射线管-影孔板法</vt:lpstr>
      <vt:lpstr>PowerPoint 演示文稿</vt:lpstr>
      <vt:lpstr> 彩色阴极射线管-影孔板法</vt:lpstr>
      <vt:lpstr>PowerPoint 演示文稿</vt:lpstr>
      <vt:lpstr>PowerPoint 演示文稿</vt:lpstr>
      <vt:lpstr>PowerPoint 演示文稿</vt:lpstr>
      <vt:lpstr>PowerPoint 演示文稿</vt:lpstr>
      <vt:lpstr> 随机扫描的显示系统</vt:lpstr>
      <vt:lpstr>  光栅扫描的显示系统</vt:lpstr>
      <vt:lpstr>几个概念</vt:lpstr>
      <vt:lpstr>几个概念</vt:lpstr>
      <vt:lpstr>几个概念</vt:lpstr>
      <vt:lpstr>几个概念</vt:lpstr>
      <vt:lpstr>几个概念</vt:lpstr>
      <vt:lpstr>逻辑部件</vt:lpstr>
      <vt:lpstr>PowerPoint 演示文稿</vt:lpstr>
      <vt:lpstr>黑白光栅扫描显示器</vt:lpstr>
      <vt:lpstr>黑白光栅扫描显示器</vt:lpstr>
      <vt:lpstr>彩色光栅扫描显示器</vt:lpstr>
      <vt:lpstr>彩色光栅扫描显示器</vt:lpstr>
      <vt:lpstr>彩色光栅扫描显示器</vt:lpstr>
      <vt:lpstr>彩色光栅扫描显示器</vt:lpstr>
      <vt:lpstr>彩色光栅扫描显示器</vt:lpstr>
      <vt:lpstr>查色表（look up Table）</vt:lpstr>
      <vt:lpstr>存放方式</vt:lpstr>
      <vt:lpstr>PowerPoint 演示文稿</vt:lpstr>
      <vt:lpstr>隔行扫描工作原理</vt:lpstr>
      <vt:lpstr>PowerPoint 演示文稿</vt:lpstr>
      <vt:lpstr>PowerPoint 演示文稿</vt:lpstr>
      <vt:lpstr>视频控制器</vt:lpstr>
      <vt:lpstr>显示处理器</vt:lpstr>
      <vt:lpstr>显示处理器</vt:lpstr>
      <vt:lpstr>PowerPoint 演示文稿</vt:lpstr>
      <vt:lpstr>LCD显示器</vt:lpstr>
      <vt:lpstr>LCD显示器</vt:lpstr>
      <vt:lpstr>LCD显示器</vt:lpstr>
      <vt:lpstr>液晶显示器的构成</vt:lpstr>
      <vt:lpstr>LCD显示器基本原理</vt:lpstr>
      <vt:lpstr>LCD显示器基本原理</vt:lpstr>
      <vt:lpstr>LCD显示器基本原理</vt:lpstr>
      <vt:lpstr>液晶显示器的缺点</vt:lpstr>
      <vt:lpstr>*纯平显示器*</vt:lpstr>
      <vt:lpstr>*纯平显示器*</vt:lpstr>
      <vt:lpstr>*未来显示器*</vt:lpstr>
      <vt:lpstr>图形工作站</vt:lpstr>
      <vt:lpstr>PowerPoint 演示文稿</vt:lpstr>
      <vt:lpstr>2.2图形输入设备</vt:lpstr>
      <vt:lpstr>2.2图形输入设备</vt:lpstr>
      <vt:lpstr>2.2图形输入设备</vt:lpstr>
      <vt:lpstr>PowerPoint 演示文稿</vt:lpstr>
      <vt:lpstr>2.2图形输入设备</vt:lpstr>
      <vt:lpstr>2.2图形输入设备</vt:lpstr>
      <vt:lpstr>PowerPoint 演示文稿</vt:lpstr>
      <vt:lpstr>PowerPoint 演示文稿</vt:lpstr>
      <vt:lpstr>PowerPoint 演示文稿</vt:lpstr>
      <vt:lpstr>2.3 图形系统及其标准</vt:lpstr>
      <vt:lpstr>图形系统标准</vt:lpstr>
      <vt:lpstr>图形系统标准分类</vt:lpstr>
      <vt:lpstr>概念与术语</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计算机图形学</dc:title>
  <dc:creator/>
  <cp:lastModifiedBy>刘惠义</cp:lastModifiedBy>
  <cp:revision>255</cp:revision>
  <dcterms:created xsi:type="dcterms:W3CDTF">2000-02-21T03:50:00Z</dcterms:created>
  <dcterms:modified xsi:type="dcterms:W3CDTF">2022-02-20T09:06:33Z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2052-11.1.0.11294</vt:lpwstr>
  </property>
  <property fmtid="{D5CDD505-2E9C-101B-9397-08002B2CF9AE}" pid="3" name="ICV">
    <vt:lpwstr>3DAA8C767625449C890A92BAC2E86186</vt:lpwstr>
  </property>
</Properties>
</file>