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ags/tag19.xml" ContentType="application/vnd.openxmlformats-officedocument.presentationml.tags+xml"/>
  <Override PartName="/ppt/notesSlides/notesSlide10.xml" ContentType="application/vnd.openxmlformats-officedocument.presentationml.notesSlide+xml"/>
  <Override PartName="/ppt/tags/tag20.xml" ContentType="application/vnd.openxmlformats-officedocument.presentationml.tags+xml"/>
  <Override PartName="/ppt/notesSlides/notesSlide11.xml" ContentType="application/vnd.openxmlformats-officedocument.presentationml.notesSlide+xml"/>
  <Override PartName="/ppt/tags/tag21.xml" ContentType="application/vnd.openxmlformats-officedocument.presentationml.tags+xml"/>
  <Override PartName="/ppt/notesSlides/notesSlide12.xml" ContentType="application/vnd.openxmlformats-officedocument.presentationml.notesSlide+xml"/>
  <Override PartName="/ppt/tags/tag22.xml" ContentType="application/vnd.openxmlformats-officedocument.presentationml.tags+xml"/>
  <Override PartName="/ppt/notesSlides/notesSlide13.xml" ContentType="application/vnd.openxmlformats-officedocument.presentationml.notesSlide+xml"/>
  <Override PartName="/ppt/tags/tag23.xml" ContentType="application/vnd.openxmlformats-officedocument.presentationml.tags+xml"/>
  <Override PartName="/ppt/notesSlides/notesSlide14.xml" ContentType="application/vnd.openxmlformats-officedocument.presentationml.notesSlide+xml"/>
  <Override PartName="/ppt/tags/tag24.xml" ContentType="application/vnd.openxmlformats-officedocument.presentationml.tags+xml"/>
  <Override PartName="/ppt/notesSlides/notesSlide15.xml" ContentType="application/vnd.openxmlformats-officedocument.presentationml.notesSlide+xml"/>
  <Override PartName="/ppt/tags/tag25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0" r:id="rId3"/>
    <p:sldId id="261" r:id="rId4"/>
    <p:sldId id="262" r:id="rId5"/>
    <p:sldId id="263" r:id="rId6"/>
    <p:sldId id="285" r:id="rId7"/>
    <p:sldId id="286" r:id="rId8"/>
    <p:sldId id="288" r:id="rId9"/>
    <p:sldId id="289" r:id="rId10"/>
    <p:sldId id="290" r:id="rId11"/>
    <p:sldId id="291" r:id="rId12"/>
    <p:sldId id="292" r:id="rId13"/>
    <p:sldId id="295" r:id="rId14"/>
    <p:sldId id="293" r:id="rId15"/>
    <p:sldId id="294" r:id="rId16"/>
    <p:sldId id="299" r:id="rId17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BF"/>
    <a:srgbClr val="88BFE1"/>
    <a:srgbClr val="66ADD9"/>
    <a:srgbClr val="248BC7"/>
    <a:srgbClr val="85BEE0"/>
    <a:srgbClr val="409ACE"/>
    <a:srgbClr val="4B6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358" autoAdjust="0"/>
  </p:normalViewPr>
  <p:slideViewPr>
    <p:cSldViewPr snapToGrid="0">
      <p:cViewPr varScale="1">
        <p:scale>
          <a:sx n="74" d="100"/>
          <a:sy n="74" d="100"/>
        </p:scale>
        <p:origin x="9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89BF8-B0B5-4050-A895-C479AC42DE0B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29C88-DAD8-4BEA-B0E5-6D9560B505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学弟学妹大家好，我是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计算机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班的姚亮，很荣幸能与大家分享我在考研过程中的一些经历供大家参考。我报考的是河海大学电子信息专业的计算机与软件工程方向，就是咱们学院的计算机专硕。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29C88-DAD8-4BEA-B0E5-6D9560B505B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接下来是复试复习，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复试的时间大概是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月底，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因为疫情原因，近三年复试都是线上模式，主要三个流程：英语、专业课知识、和综合能力。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29C88-DAD8-4BEA-B0E5-6D9560B505B0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复试与初试不同，考察点上升到了研究生所需的各种能力，英语方面，听力和口语的考察，是为了了解你在未来能否适应学术会议、文献阅读等场合，具体的复习方法可以听其他学长学姐讲。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29C88-DAD8-4BEA-B0E5-6D9560B505B0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专业课知识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提问，采取随机抽题的形式，是为了考察你对本科所学专业基础知识的掌握，或者就是前面说的，是否建立起自己的专业知识体系。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29C88-DAD8-4BEA-B0E5-6D9560B505B0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最后是综合能力面试，这个就是硬实力考察，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科研是研究生的工作重心，考官会通过你的科研竞赛的项目经历、毕业设计等方面考察，所以说要培养好自己的专业能力，积极参加专业竞赛，不然复试考官只能问你毕业设计。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29C88-DAD8-4BEA-B0E5-6D9560B505B0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29C88-DAD8-4BEA-B0E5-6D9560B505B0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最后一点是一些我个人的建议，首先就是刚刚提到的，积极参加科研竞赛，这是选导师的关键因素，我复试的时候运气不是很好，专业课的题目有一道题不会，不过凭借科研竞赛经历最后复试第二名，联系导师的时候也很顺利；然后就是择校要考虑清楚，只有一个名额的专业就别报了；第三就是要提高自己效率，然后做一些计划；最后就是要好好锻炼身体，不然最后冲刺阶段身体吃不消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29C88-DAD8-4BEA-B0E5-6D9560B505B0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我的分享就是这些，谢谢大家！祝大家都能保送！别吃考研的苦。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29C88-DAD8-4BEA-B0E5-6D9560B505B0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29C88-DAD8-4BEA-B0E5-6D9560B505B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我今天按照考研的整个时间线来分享，首先是前期准备，假如想有考研意向，可以在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月之前做这些工作。这一阶段，就是通过各种渠道了解什么是考研，比如学硕和专硕区别？考研考什么？什么时候考？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29C88-DAD8-4BEA-B0E5-6D9560B505B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下面举几个需要了解的例子：比如，考研科目：政治、英语、数学（业务课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）、专业课（业务课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）；再比如什么叫学术型硕士什么叫专业型硕士，从考试科目上讲，咱们这种电子信息类的专业，学硕一般是考数学一和英语一，专硕一般考数学二和英语二；学制上，学硕是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年，专硕不同学校学制不一样，是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2~3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年；培养方案上也有区别，专硕会有半年到一年的实习，学硕三年都在学校里；另外研究生毕业后想考公或者考编的同学特别要注意，专硕的岗位是比学硕要少很多的，专业代码对不上的岗位都不能报。院校选择方面，需要好好使用研招网和学院官网，去查看你意向专业的招生人数之类的信息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29C88-DAD8-4BEA-B0E5-6D9560B505B0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拿研招网举例，研招网的专业目录查询，可以查看招生人数和考试范围，特别要留意这个拟招人数里是不是包含推免。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29C88-DAD8-4BEA-B0E5-6D9560B505B0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29C88-DAD8-4BEA-B0E5-6D9560B505B0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第二部分是初试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准备，我们需要了解一下四门课对应的本科课程。政治考察科目按照本科学习时间分别对应</a:t>
            </a:r>
            <a:r>
              <a:rPr lang="zh-CN" altLang="en-US" sz="12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思修、史纲、马原、毛中特、形势与政策，题型是选择题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+</a:t>
            </a:r>
            <a:r>
              <a:rPr lang="zh-CN" altLang="en-US" sz="12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分析题，实际考察会结合当年的时政、年份等情况。英语的范围就是没有范围，题型比较复杂，依次是完形填空、阅读理解、英翻汉、大小作文，难度大于六级，好在没有听力。数学的范围数学一和数学二不同，数学一本科学的那些数学全考，数学二不考概率论、高数部分也少一点，然后题型就是选择题填空题解答题。专业课的范围取决于学校，但一般都是这四门中选，计算机统考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408</a:t>
            </a:r>
            <a:r>
              <a:rPr lang="zh-CN" altLang="en-US" sz="12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，这四门都考，自命题学校拿河海举例，除了计组都会考察，题型的话也取决于学校。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29C88-DAD8-4BEA-B0E5-6D9560B505B0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然后讲讲你们现阶段需要做的工作，大三的同学可以参考按照其他学长学姐讲的复习建议，按部就班复习，专业课可能有一门正在学，不影响。这部分的建议主要给到大二的同学，在政治上，要时刻关注党的最新决议、方针政策、重大会议的进展，比如前几天的两会、去年的十九届六中全会、今年下半年要召开的二十大，要有坚定的政治立场；英语方面，在上学期大英结课后，也不能放松英语，尤其是单词背诵，备考六级的同学可以直接背考研词汇，降维打击六级；数学上，大一数学成绩不是很好的同学需要注意一下，数学题海战术的实施，是建立在良好的数理基础上的，如果基础不是很好，建议现在就可以对高数课本进行简单复习，夯实基础；专业课会考察代码，要在平常的课设和竞赛中培养代码逻辑，并且要学会专业课知识的融会贯通，形成自己的专业知识体系。会议中好像还有大一的同学，你们要做的就是好好提升绩点和科研竞赛能力，认真听后面几场学长学姐的保研经验，保研的路上，绩点的差距只依靠科研竞赛是挽回不了的，我就是一个典型例子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29C88-DAD8-4BEA-B0E5-6D9560B505B0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29C88-DAD8-4BEA-B0E5-6D9560B505B0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4.e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Relationship Id="rId6" Type="http://schemas.openxmlformats.org/officeDocument/2006/relationships/image" Target="../media/image18.emf"/><Relationship Id="rId11" Type="http://schemas.openxmlformats.org/officeDocument/2006/relationships/image" Target="../media/image1.png"/><Relationship Id="rId5" Type="http://schemas.openxmlformats.org/officeDocument/2006/relationships/image" Target="../media/image21.emf"/><Relationship Id="rId10" Type="http://schemas.openxmlformats.org/officeDocument/2006/relationships/image" Target="../media/image27.emf"/><Relationship Id="rId4" Type="http://schemas.openxmlformats.org/officeDocument/2006/relationships/image" Target="../media/image6.png"/><Relationship Id="rId9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Relationship Id="rId6" Type="http://schemas.openxmlformats.org/officeDocument/2006/relationships/image" Target="../media/image21.emf"/><Relationship Id="rId5" Type="http://schemas.openxmlformats.org/officeDocument/2006/relationships/image" Target="../media/image18.emf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svg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1.svg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3.sv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6" Type="http://schemas.openxmlformats.org/officeDocument/2006/relationships/image" Target="../media/image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image" Target="../media/image1.png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image" Target="../media/image4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notesSlide" Target="../notesSlides/notesSlide7.xml"/><Relationship Id="rId5" Type="http://schemas.openxmlformats.org/officeDocument/2006/relationships/tags" Target="../tags/tag12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1.xml"/><Relationship Id="rId9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62"/>
          <p:cNvSpPr txBox="1">
            <a:spLocks noChangeArrowheads="1"/>
          </p:cNvSpPr>
          <p:nvPr/>
        </p:nvSpPr>
        <p:spPr bwMode="auto">
          <a:xfrm>
            <a:off x="3755817" y="2629037"/>
            <a:ext cx="526297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6600" b="1" dirty="0">
                <a:solidFill>
                  <a:srgbClr val="0078BF"/>
                </a:solidFill>
                <a:latin typeface="微软雅黑" panose="020B0503020204020204" pitchFamily="34" charset="-122"/>
              </a:rPr>
              <a:t>考研经验分享</a:t>
            </a:r>
          </a:p>
        </p:txBody>
      </p:sp>
      <p:sp>
        <p:nvSpPr>
          <p:cNvPr id="16" name="椭圆 15"/>
          <p:cNvSpPr/>
          <p:nvPr/>
        </p:nvSpPr>
        <p:spPr bwMode="auto">
          <a:xfrm>
            <a:off x="1846124" y="3893622"/>
            <a:ext cx="315913" cy="317500"/>
          </a:xfrm>
          <a:prstGeom prst="ellipse">
            <a:avLst/>
          </a:prstGeom>
          <a:solidFill>
            <a:srgbClr val="007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9" name="椭圆 18"/>
          <p:cNvSpPr/>
          <p:nvPr/>
        </p:nvSpPr>
        <p:spPr bwMode="auto">
          <a:xfrm>
            <a:off x="6084025" y="3895700"/>
            <a:ext cx="315912" cy="317500"/>
          </a:xfrm>
          <a:prstGeom prst="ellipse">
            <a:avLst/>
          </a:prstGeom>
          <a:solidFill>
            <a:srgbClr val="007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1" name="文本框 1027"/>
          <p:cNvSpPr txBox="1">
            <a:spLocks noChangeArrowheads="1"/>
          </p:cNvSpPr>
          <p:nvPr/>
        </p:nvSpPr>
        <p:spPr bwMode="auto">
          <a:xfrm>
            <a:off x="2110406" y="3893622"/>
            <a:ext cx="38587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</a:rPr>
              <a:t>本科：</a:t>
            </a:r>
            <a:r>
              <a:rPr lang="en-US" altLang="zh-CN" sz="1800" dirty="0">
                <a:latin typeface="微软雅黑" panose="020B0503020204020204" pitchFamily="34" charset="-122"/>
              </a:rPr>
              <a:t>2018</a:t>
            </a:r>
            <a:r>
              <a:rPr lang="zh-CN" altLang="en-US" sz="1800" dirty="0">
                <a:latin typeface="微软雅黑" panose="020B0503020204020204" pitchFamily="34" charset="-122"/>
              </a:rPr>
              <a:t>级计算机科学与技术</a:t>
            </a:r>
            <a:r>
              <a:rPr lang="en-US" altLang="zh-CN" sz="1800" dirty="0">
                <a:latin typeface="微软雅黑" panose="020B0503020204020204" pitchFamily="34" charset="-122"/>
              </a:rPr>
              <a:t>3</a:t>
            </a:r>
            <a:r>
              <a:rPr lang="zh-CN" altLang="en-US" sz="1800" dirty="0">
                <a:latin typeface="微软雅黑" panose="020B0503020204020204" pitchFamily="34" charset="-122"/>
              </a:rPr>
              <a:t>班</a:t>
            </a:r>
            <a:endParaRPr lang="en-US" altLang="zh-CN" sz="1800" dirty="0">
              <a:latin typeface="微软雅黑" panose="020B0503020204020204" pitchFamily="34" charset="-122"/>
            </a:endParaRPr>
          </a:p>
        </p:txBody>
      </p:sp>
      <p:sp>
        <p:nvSpPr>
          <p:cNvPr id="22" name="文本框 112"/>
          <p:cNvSpPr txBox="1">
            <a:spLocks noChangeArrowheads="1"/>
          </p:cNvSpPr>
          <p:nvPr/>
        </p:nvSpPr>
        <p:spPr bwMode="auto">
          <a:xfrm>
            <a:off x="6399937" y="3893622"/>
            <a:ext cx="45704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</a:rPr>
              <a:t>硕士：电子信息计算机及软件工程（专硕）</a:t>
            </a:r>
          </a:p>
        </p:txBody>
      </p:sp>
      <p:sp>
        <p:nvSpPr>
          <p:cNvPr id="24" name="矩形 23"/>
          <p:cNvSpPr/>
          <p:nvPr/>
        </p:nvSpPr>
        <p:spPr>
          <a:xfrm>
            <a:off x="1466850" y="2439988"/>
            <a:ext cx="9677400" cy="2114550"/>
          </a:xfrm>
          <a:prstGeom prst="rect">
            <a:avLst/>
          </a:prstGeom>
          <a:noFill/>
          <a:ln w="25400">
            <a:solidFill>
              <a:srgbClr val="0078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5" name="矩形 24"/>
          <p:cNvSpPr/>
          <p:nvPr/>
        </p:nvSpPr>
        <p:spPr>
          <a:xfrm>
            <a:off x="10906125" y="4237038"/>
            <a:ext cx="476250" cy="476250"/>
          </a:xfrm>
          <a:prstGeom prst="rect">
            <a:avLst/>
          </a:prstGeom>
          <a:solidFill>
            <a:srgbClr val="007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6" name="矩形 25"/>
          <p:cNvSpPr/>
          <p:nvPr/>
        </p:nvSpPr>
        <p:spPr>
          <a:xfrm>
            <a:off x="10637838" y="4008438"/>
            <a:ext cx="474662" cy="474662"/>
          </a:xfrm>
          <a:prstGeom prst="rect">
            <a:avLst/>
          </a:prstGeom>
          <a:solidFill>
            <a:srgbClr val="0078B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7" name="矩形 26"/>
          <p:cNvSpPr/>
          <p:nvPr/>
        </p:nvSpPr>
        <p:spPr>
          <a:xfrm>
            <a:off x="1308100" y="2233613"/>
            <a:ext cx="474663" cy="474662"/>
          </a:xfrm>
          <a:prstGeom prst="rect">
            <a:avLst/>
          </a:prstGeom>
          <a:solidFill>
            <a:srgbClr val="007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8" name="矩形 27"/>
          <p:cNvSpPr/>
          <p:nvPr/>
        </p:nvSpPr>
        <p:spPr>
          <a:xfrm>
            <a:off x="1460500" y="2386013"/>
            <a:ext cx="474663" cy="474662"/>
          </a:xfrm>
          <a:prstGeom prst="rect">
            <a:avLst/>
          </a:prstGeom>
          <a:solidFill>
            <a:srgbClr val="0078B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pic>
        <p:nvPicPr>
          <p:cNvPr id="2" name="图片 1" descr="资源 1"/>
          <p:cNvPicPr>
            <a:picLocks noChangeAspect="1"/>
          </p:cNvPicPr>
          <p:nvPr/>
        </p:nvPicPr>
        <p:blipFill>
          <a:blip r:embed="rId4"/>
          <a:srcRect r="43992"/>
          <a:stretch>
            <a:fillRect/>
          </a:stretch>
        </p:blipFill>
        <p:spPr>
          <a:xfrm>
            <a:off x="701040" y="429895"/>
            <a:ext cx="2954020" cy="9366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8926">
        <p:random/>
      </p:transition>
    </mc:Choice>
    <mc:Fallback xmlns="">
      <p:transition spd="slow" advTm="8926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bldLvl="0" animBg="1"/>
      <p:bldP spid="19" grpId="0" bldLvl="0" animBg="1"/>
      <p:bldP spid="21" grpId="0"/>
      <p:bldP spid="22" grpId="0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22"/>
          <p:cNvSpPr txBox="1">
            <a:spLocks noChangeArrowheads="1"/>
          </p:cNvSpPr>
          <p:nvPr/>
        </p:nvSpPr>
        <p:spPr bwMode="auto">
          <a:xfrm>
            <a:off x="868363" y="25400"/>
            <a:ext cx="4541837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78BF"/>
                </a:solidFill>
                <a:effectLst/>
                <a:uLnTx/>
                <a:uFillTx/>
                <a:latin typeface="微软雅黑" panose="020B0503020204020204" pitchFamily="34" charset="-122"/>
              </a:rPr>
              <a:t>复试复习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78BF"/>
                </a:solidFill>
                <a:effectLst/>
                <a:uLnTx/>
                <a:uFillTx/>
                <a:latin typeface="微软雅黑" panose="020B0503020204020204" pitchFamily="34" charset="-122"/>
              </a:rPr>
              <a:t>——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78BF"/>
                </a:solidFill>
                <a:effectLst/>
                <a:uLnTx/>
                <a:uFillTx/>
                <a:latin typeface="微软雅黑" panose="020B0503020204020204" pitchFamily="34" charset="-122"/>
              </a:rPr>
              <a:t>复试流程</a:t>
            </a: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810419"/>
            <a:ext cx="11176000" cy="0"/>
          </a:xfrm>
          <a:prstGeom prst="line">
            <a:avLst/>
          </a:prstGeom>
          <a:noFill/>
          <a:ln w="25400" cap="flat" cmpd="sng" algn="ctr">
            <a:gradFill>
              <a:gsLst>
                <a:gs pos="0">
                  <a:srgbClr val="0078B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37" name="矩形 36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0078B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1" name="组合 18"/>
          <p:cNvGrpSpPr/>
          <p:nvPr/>
        </p:nvGrpSpPr>
        <p:grpSpPr bwMode="auto">
          <a:xfrm>
            <a:off x="228600" y="126365"/>
            <a:ext cx="640080" cy="638175"/>
            <a:chOff x="1131485" y="2234042"/>
            <a:chExt cx="1607262" cy="1607262"/>
          </a:xfrm>
        </p:grpSpPr>
        <p:sp>
          <p:nvSpPr>
            <p:cNvPr id="32" name="椭圆 31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0078BF"/>
            </a:solidFill>
            <a:ln w="19050" cap="flat" cmpd="sng" algn="ctr">
              <a:solidFill>
                <a:srgbClr val="0078BF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0078BF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5" name="图片 4" descr="36424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15" y="245110"/>
            <a:ext cx="401320" cy="401320"/>
          </a:xfrm>
          <a:prstGeom prst="rect">
            <a:avLst/>
          </a:prstGeom>
        </p:spPr>
      </p:pic>
      <p:cxnSp>
        <p:nvCxnSpPr>
          <p:cNvPr id="11" name="Straight Connector 31"/>
          <p:cNvCxnSpPr/>
          <p:nvPr/>
        </p:nvCxnSpPr>
        <p:spPr>
          <a:xfrm>
            <a:off x="1338263" y="2995613"/>
            <a:ext cx="95154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3"/>
          <p:cNvSpPr txBox="1"/>
          <p:nvPr/>
        </p:nvSpPr>
        <p:spPr>
          <a:xfrm>
            <a:off x="1627188" y="4378167"/>
            <a:ext cx="2792412" cy="532130"/>
          </a:xfrm>
          <a:prstGeom prst="rect">
            <a:avLst/>
          </a:prstGeom>
        </p:spPr>
        <p:txBody>
          <a:bodyPr lIns="121920" tIns="60960" rIns="121920" bIns="6096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anose="020B0403030403020204" pitchFamily="34" charset="0"/>
                <a:ea typeface="+mj-ea"/>
                <a:cs typeface="+mj-cs"/>
              </a:defRPr>
            </a:lvl1pPr>
          </a:lstStyle>
          <a:p>
            <a:pPr algn="ctr" fontAlgn="auto">
              <a:defRPr/>
            </a:pPr>
            <a:r>
              <a:rPr lang="en-US" sz="2665" b="1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Step 1</a:t>
            </a:r>
          </a:p>
        </p:txBody>
      </p:sp>
      <p:sp>
        <p:nvSpPr>
          <p:cNvPr id="7" name="Title 13"/>
          <p:cNvSpPr txBox="1"/>
          <p:nvPr/>
        </p:nvSpPr>
        <p:spPr>
          <a:xfrm>
            <a:off x="4687888" y="4378167"/>
            <a:ext cx="2792412" cy="532130"/>
          </a:xfrm>
          <a:prstGeom prst="rect">
            <a:avLst/>
          </a:prstGeom>
        </p:spPr>
        <p:txBody>
          <a:bodyPr lIns="121920" tIns="60960" rIns="121920" bIns="6096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anose="020B0403030403020204" pitchFamily="34" charset="0"/>
                <a:ea typeface="+mj-ea"/>
                <a:cs typeface="+mj-cs"/>
              </a:defRPr>
            </a:lvl1pPr>
          </a:lstStyle>
          <a:p>
            <a:pPr algn="ctr" fontAlgn="auto">
              <a:defRPr/>
            </a:pPr>
            <a:r>
              <a:rPr lang="en-US" sz="2665" b="1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Step 2</a:t>
            </a:r>
          </a:p>
        </p:txBody>
      </p:sp>
      <p:sp>
        <p:nvSpPr>
          <p:cNvPr id="8" name="Title 13"/>
          <p:cNvSpPr txBox="1"/>
          <p:nvPr/>
        </p:nvSpPr>
        <p:spPr>
          <a:xfrm>
            <a:off x="7743825" y="4378167"/>
            <a:ext cx="2794000" cy="532130"/>
          </a:xfrm>
          <a:prstGeom prst="rect">
            <a:avLst/>
          </a:prstGeom>
        </p:spPr>
        <p:txBody>
          <a:bodyPr lIns="121920" tIns="60960" rIns="121920" bIns="6096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anose="020B0403030403020204" pitchFamily="34" charset="0"/>
                <a:ea typeface="+mj-ea"/>
                <a:cs typeface="+mj-cs"/>
              </a:defRPr>
            </a:lvl1pPr>
          </a:lstStyle>
          <a:p>
            <a:pPr algn="ctr" fontAlgn="auto">
              <a:defRPr/>
            </a:pPr>
            <a:r>
              <a:rPr lang="en-US" sz="2665" b="1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Step 3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911725" y="1892300"/>
            <a:ext cx="2305050" cy="2305050"/>
            <a:chOff x="4911725" y="1892300"/>
            <a:chExt cx="2305050" cy="2305050"/>
          </a:xfrm>
        </p:grpSpPr>
        <p:sp>
          <p:nvSpPr>
            <p:cNvPr id="13" name="Oval 16"/>
            <p:cNvSpPr/>
            <p:nvPr/>
          </p:nvSpPr>
          <p:spPr bwMode="auto">
            <a:xfrm>
              <a:off x="4911725" y="1892300"/>
              <a:ext cx="2305050" cy="2305050"/>
            </a:xfrm>
            <a:prstGeom prst="ellipse">
              <a:avLst/>
            </a:prstGeom>
            <a:solidFill>
              <a:srgbClr val="0078BF">
                <a:alpha val="74000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en-US" sz="1465" b="1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algn="ctr" eaLnBrk="1" fontAlgn="auto" hangingPunct="1">
                <a:defRPr/>
              </a:pPr>
              <a:endParaRPr lang="en-US" sz="1465" b="1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algn="ctr" eaLnBrk="1" fontAlgn="auto" hangingPunct="1">
                <a:defRPr/>
              </a:pPr>
              <a:endParaRPr lang="en-US" sz="1465" b="1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文本框 23"/>
            <p:cNvSpPr txBox="1">
              <a:spLocks noChangeArrowheads="1"/>
            </p:cNvSpPr>
            <p:nvPr/>
          </p:nvSpPr>
          <p:spPr bwMode="auto">
            <a:xfrm>
              <a:off x="5183847" y="3383479"/>
              <a:ext cx="18004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专业课知识问答</a:t>
              </a: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97357" y="2253426"/>
              <a:ext cx="933786" cy="1009406"/>
            </a:xfrm>
            <a:prstGeom prst="rect">
              <a:avLst/>
            </a:prstGeom>
          </p:spPr>
        </p:pic>
      </p:grpSp>
      <p:grpSp>
        <p:nvGrpSpPr>
          <p:cNvPr id="30" name="组合 29"/>
          <p:cNvGrpSpPr/>
          <p:nvPr/>
        </p:nvGrpSpPr>
        <p:grpSpPr>
          <a:xfrm>
            <a:off x="2143125" y="2144713"/>
            <a:ext cx="1800493" cy="1792287"/>
            <a:chOff x="2143125" y="2144713"/>
            <a:chExt cx="1800493" cy="1792287"/>
          </a:xfrm>
        </p:grpSpPr>
        <p:sp>
          <p:nvSpPr>
            <p:cNvPr id="34" name="Oval 14"/>
            <p:cNvSpPr/>
            <p:nvPr/>
          </p:nvSpPr>
          <p:spPr bwMode="auto">
            <a:xfrm>
              <a:off x="2143125" y="2144713"/>
              <a:ext cx="1792288" cy="1792287"/>
            </a:xfrm>
            <a:prstGeom prst="ellipse">
              <a:avLst/>
            </a:prstGeom>
            <a:solidFill>
              <a:srgbClr val="007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en-US" sz="1465" b="1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8" name="文本框 22"/>
            <p:cNvSpPr txBox="1">
              <a:spLocks noChangeArrowheads="1"/>
            </p:cNvSpPr>
            <p:nvPr/>
          </p:nvSpPr>
          <p:spPr bwMode="auto">
            <a:xfrm>
              <a:off x="2143125" y="3198813"/>
              <a:ext cx="18004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英语听力、口语</a:t>
              </a:r>
            </a:p>
          </p:txBody>
        </p: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56159" y="2526774"/>
              <a:ext cx="734470" cy="607477"/>
            </a:xfrm>
            <a:prstGeom prst="rect">
              <a:avLst/>
            </a:prstGeom>
          </p:spPr>
        </p:pic>
      </p:grpSp>
      <p:grpSp>
        <p:nvGrpSpPr>
          <p:cNvPr id="50" name="组合 49"/>
          <p:cNvGrpSpPr/>
          <p:nvPr/>
        </p:nvGrpSpPr>
        <p:grpSpPr>
          <a:xfrm>
            <a:off x="8256588" y="2144713"/>
            <a:ext cx="1792287" cy="1792287"/>
            <a:chOff x="8256588" y="2144713"/>
            <a:chExt cx="1792287" cy="1792287"/>
          </a:xfrm>
        </p:grpSpPr>
        <p:sp>
          <p:nvSpPr>
            <p:cNvPr id="51" name="Oval 19"/>
            <p:cNvSpPr/>
            <p:nvPr/>
          </p:nvSpPr>
          <p:spPr bwMode="auto">
            <a:xfrm>
              <a:off x="8256588" y="2144713"/>
              <a:ext cx="1792287" cy="1792287"/>
            </a:xfrm>
            <a:prstGeom prst="ellipse">
              <a:avLst/>
            </a:prstGeom>
            <a:solidFill>
              <a:srgbClr val="0078BF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en-US" sz="1465" b="1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2" name="文本框 24"/>
            <p:cNvSpPr txBox="1">
              <a:spLocks noChangeArrowheads="1"/>
            </p:cNvSpPr>
            <p:nvPr/>
          </p:nvSpPr>
          <p:spPr bwMode="auto">
            <a:xfrm>
              <a:off x="8356600" y="3198813"/>
              <a:ext cx="1569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综合能力面试</a:t>
              </a:r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800120" y="2455449"/>
              <a:ext cx="735721" cy="685736"/>
            </a:xfrm>
            <a:prstGeom prst="rect">
              <a:avLst/>
            </a:prstGeom>
          </p:spPr>
        </p:pic>
      </p:grpSp>
      <p:pic>
        <p:nvPicPr>
          <p:cNvPr id="54" name="图片 53" descr="资源 1"/>
          <p:cNvPicPr>
            <a:picLocks noChangeAspect="1"/>
          </p:cNvPicPr>
          <p:nvPr/>
        </p:nvPicPr>
        <p:blipFill>
          <a:blip r:embed="rId8"/>
          <a:srcRect r="43523"/>
          <a:stretch>
            <a:fillRect/>
          </a:stretch>
        </p:blipFill>
        <p:spPr>
          <a:xfrm>
            <a:off x="9747885" y="168910"/>
            <a:ext cx="2141220" cy="6731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1874">
        <p:random/>
      </p:transition>
    </mc:Choice>
    <mc:Fallback xmlns="">
      <p:transition spd="slow" advTm="1187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 bldLvl="0" animBg="1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22"/>
          <p:cNvSpPr txBox="1">
            <a:spLocks noChangeArrowheads="1"/>
          </p:cNvSpPr>
          <p:nvPr/>
        </p:nvSpPr>
        <p:spPr bwMode="auto">
          <a:xfrm>
            <a:off x="868363" y="25400"/>
            <a:ext cx="4541837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kern="0" dirty="0">
                <a:solidFill>
                  <a:srgbClr val="0078BF"/>
                </a:solidFill>
                <a:latin typeface="微软雅黑" panose="020B0503020204020204" pitchFamily="34" charset="-122"/>
              </a:rPr>
              <a:t>复试复习</a:t>
            </a:r>
            <a:r>
              <a:rPr lang="en-US" altLang="zh-CN" b="1" kern="0" dirty="0">
                <a:solidFill>
                  <a:srgbClr val="0078BF"/>
                </a:solidFill>
                <a:latin typeface="微软雅黑" panose="020B0503020204020204" pitchFamily="34" charset="-122"/>
              </a:rPr>
              <a:t>——</a:t>
            </a:r>
            <a:r>
              <a:rPr lang="zh-CN" altLang="en-US" b="1" kern="0" dirty="0">
                <a:solidFill>
                  <a:srgbClr val="0078BF"/>
                </a:solidFill>
                <a:latin typeface="微软雅黑" panose="020B0503020204020204" pitchFamily="34" charset="-122"/>
              </a:rPr>
              <a:t>英语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78BF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810419"/>
            <a:ext cx="11176000" cy="0"/>
          </a:xfrm>
          <a:prstGeom prst="line">
            <a:avLst/>
          </a:prstGeom>
          <a:noFill/>
          <a:ln w="25400" cap="flat" cmpd="sng" algn="ctr">
            <a:gradFill>
              <a:gsLst>
                <a:gs pos="0">
                  <a:srgbClr val="0078B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37" name="矩形 36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0078B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1" name="组合 18"/>
          <p:cNvGrpSpPr/>
          <p:nvPr/>
        </p:nvGrpSpPr>
        <p:grpSpPr bwMode="auto">
          <a:xfrm>
            <a:off x="228600" y="126365"/>
            <a:ext cx="640080" cy="638175"/>
            <a:chOff x="1131485" y="2234042"/>
            <a:chExt cx="1607262" cy="1607262"/>
          </a:xfrm>
        </p:grpSpPr>
        <p:sp>
          <p:nvSpPr>
            <p:cNvPr id="32" name="椭圆 31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0078BF"/>
            </a:solidFill>
            <a:ln w="19050" cap="flat" cmpd="sng" algn="ctr">
              <a:solidFill>
                <a:srgbClr val="0078BF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0078BF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5" name="图片 4" descr="36424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15" y="245110"/>
            <a:ext cx="401320" cy="401320"/>
          </a:xfrm>
          <a:prstGeom prst="rect">
            <a:avLst/>
          </a:prstGeom>
        </p:spPr>
      </p:pic>
      <p:cxnSp>
        <p:nvCxnSpPr>
          <p:cNvPr id="2" name="Straight Connector 3"/>
          <p:cNvCxnSpPr>
            <a:stCxn id="48" idx="5"/>
            <a:endCxn id="42" idx="1"/>
          </p:cNvCxnSpPr>
          <p:nvPr/>
        </p:nvCxnSpPr>
        <p:spPr>
          <a:xfrm>
            <a:off x="1903413" y="2503488"/>
            <a:ext cx="594995" cy="619760"/>
          </a:xfrm>
          <a:prstGeom prst="line">
            <a:avLst/>
          </a:prstGeom>
          <a:ln w="9525" cap="rnd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5"/>
          <p:cNvCxnSpPr>
            <a:stCxn id="42" idx="3"/>
            <a:endCxn id="45" idx="7"/>
          </p:cNvCxnSpPr>
          <p:nvPr/>
        </p:nvCxnSpPr>
        <p:spPr>
          <a:xfrm flipH="1">
            <a:off x="1522730" y="4072890"/>
            <a:ext cx="975995" cy="671830"/>
          </a:xfrm>
          <a:prstGeom prst="line">
            <a:avLst/>
          </a:prstGeom>
          <a:ln w="9525" cap="rnd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8"/>
          <p:cNvCxnSpPr>
            <a:stCxn id="42" idx="5"/>
            <a:endCxn id="29" idx="1"/>
          </p:cNvCxnSpPr>
          <p:nvPr/>
        </p:nvCxnSpPr>
        <p:spPr>
          <a:xfrm>
            <a:off x="3449638" y="4072890"/>
            <a:ext cx="247015" cy="220980"/>
          </a:xfrm>
          <a:prstGeom prst="line">
            <a:avLst/>
          </a:prstGeom>
          <a:ln w="9525" cap="rnd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1"/>
          <p:cNvCxnSpPr>
            <a:stCxn id="42" idx="7"/>
            <a:endCxn id="55" idx="2"/>
          </p:cNvCxnSpPr>
          <p:nvPr/>
        </p:nvCxnSpPr>
        <p:spPr>
          <a:xfrm flipV="1">
            <a:off x="3449638" y="2833370"/>
            <a:ext cx="1079500" cy="290195"/>
          </a:xfrm>
          <a:prstGeom prst="line">
            <a:avLst/>
          </a:prstGeom>
          <a:ln w="9525" cap="rnd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20"/>
          <p:cNvCxnSpPr>
            <a:stCxn id="55" idx="6"/>
            <a:endCxn id="26" idx="1"/>
          </p:cNvCxnSpPr>
          <p:nvPr/>
        </p:nvCxnSpPr>
        <p:spPr>
          <a:xfrm>
            <a:off x="5153025" y="2832100"/>
            <a:ext cx="984250" cy="528638"/>
          </a:xfrm>
          <a:prstGeom prst="line">
            <a:avLst/>
          </a:prstGeom>
          <a:ln w="9525" cap="rnd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5"/>
          <p:cNvCxnSpPr>
            <a:stCxn id="29" idx="6"/>
            <a:endCxn id="17" idx="2"/>
          </p:cNvCxnSpPr>
          <p:nvPr/>
        </p:nvCxnSpPr>
        <p:spPr>
          <a:xfrm flipV="1">
            <a:off x="4516438" y="4370388"/>
            <a:ext cx="800100" cy="261937"/>
          </a:xfrm>
          <a:prstGeom prst="line">
            <a:avLst/>
          </a:prstGeom>
          <a:ln w="9525" cap="rnd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30"/>
          <p:cNvSpPr/>
          <p:nvPr/>
        </p:nvSpPr>
        <p:spPr>
          <a:xfrm>
            <a:off x="5316538" y="4130675"/>
            <a:ext cx="479425" cy="479425"/>
          </a:xfrm>
          <a:prstGeom prst="ellipse">
            <a:avLst/>
          </a:prstGeom>
          <a:solidFill>
            <a:srgbClr val="0078B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en-US" sz="1465" b="1" noProof="1">
              <a:cs typeface="+mn-ea"/>
              <a:sym typeface="+mn-lt"/>
            </a:endParaRPr>
          </a:p>
        </p:txBody>
      </p:sp>
      <p:cxnSp>
        <p:nvCxnSpPr>
          <p:cNvPr id="18" name="Straight Connector 69"/>
          <p:cNvCxnSpPr/>
          <p:nvPr/>
        </p:nvCxnSpPr>
        <p:spPr>
          <a:xfrm>
            <a:off x="7588250" y="1866900"/>
            <a:ext cx="0" cy="3835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35"/>
          <p:cNvSpPr txBox="1">
            <a:spLocks noChangeArrowheads="1"/>
          </p:cNvSpPr>
          <p:nvPr/>
        </p:nvSpPr>
        <p:spPr bwMode="auto">
          <a:xfrm>
            <a:off x="7958138" y="2322513"/>
            <a:ext cx="3378200" cy="396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808080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学术会议、文献阅读、讲座</a:t>
            </a:r>
          </a:p>
        </p:txBody>
      </p:sp>
      <p:sp>
        <p:nvSpPr>
          <p:cNvPr id="20" name="文本框 36"/>
          <p:cNvSpPr txBox="1">
            <a:spLocks noChangeArrowheads="1"/>
          </p:cNvSpPr>
          <p:nvPr/>
        </p:nvSpPr>
        <p:spPr bwMode="auto">
          <a:xfrm>
            <a:off x="7799768" y="1862211"/>
            <a:ext cx="23391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78BF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英语听力和口语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5967413" y="3192463"/>
            <a:ext cx="1152525" cy="1150937"/>
            <a:chOff x="5967413" y="3192463"/>
            <a:chExt cx="1152525" cy="1150937"/>
          </a:xfrm>
        </p:grpSpPr>
        <p:sp>
          <p:nvSpPr>
            <p:cNvPr id="26" name="Oval 33"/>
            <p:cNvSpPr/>
            <p:nvPr/>
          </p:nvSpPr>
          <p:spPr>
            <a:xfrm>
              <a:off x="5967413" y="3192463"/>
              <a:ext cx="1152525" cy="1150937"/>
            </a:xfrm>
            <a:prstGeom prst="ellipse">
              <a:avLst/>
            </a:prstGeom>
            <a:solidFill>
              <a:srgbClr val="0078BF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en-US" sz="1465" b="1" noProof="1">
                <a:cs typeface="+mn-ea"/>
                <a:sym typeface="+mn-lt"/>
              </a:endParaRP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03962" y="3554306"/>
              <a:ext cx="479425" cy="426457"/>
            </a:xfrm>
            <a:prstGeom prst="rect">
              <a:avLst/>
            </a:prstGeom>
          </p:spPr>
        </p:pic>
      </p:grpSp>
      <p:grpSp>
        <p:nvGrpSpPr>
          <p:cNvPr id="28" name="组合 27"/>
          <p:cNvGrpSpPr/>
          <p:nvPr/>
        </p:nvGrpSpPr>
        <p:grpSpPr>
          <a:xfrm>
            <a:off x="3556000" y="4152900"/>
            <a:ext cx="960438" cy="960438"/>
            <a:chOff x="3556000" y="4152900"/>
            <a:chExt cx="960438" cy="960438"/>
          </a:xfrm>
        </p:grpSpPr>
        <p:sp>
          <p:nvSpPr>
            <p:cNvPr id="29" name="Oval 29"/>
            <p:cNvSpPr/>
            <p:nvPr/>
          </p:nvSpPr>
          <p:spPr>
            <a:xfrm>
              <a:off x="3556000" y="4152900"/>
              <a:ext cx="960438" cy="960438"/>
            </a:xfrm>
            <a:prstGeom prst="ellipse">
              <a:avLst/>
            </a:prstGeom>
            <a:solidFill>
              <a:srgbClr val="0078BF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en-US" sz="1465" b="1" noProof="1">
                <a:cs typeface="+mn-ea"/>
                <a:sym typeface="+mn-lt"/>
              </a:endParaRPr>
            </a:p>
          </p:txBody>
        </p:sp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33511" y="4370387"/>
              <a:ext cx="633312" cy="546100"/>
            </a:xfrm>
            <a:prstGeom prst="rect">
              <a:avLst/>
            </a:prstGeom>
          </p:spPr>
        </p:pic>
      </p:grpSp>
      <p:grpSp>
        <p:nvGrpSpPr>
          <p:cNvPr id="41" name="组合 40"/>
          <p:cNvGrpSpPr/>
          <p:nvPr/>
        </p:nvGrpSpPr>
        <p:grpSpPr>
          <a:xfrm>
            <a:off x="2301875" y="2926715"/>
            <a:ext cx="1344613" cy="1343025"/>
            <a:chOff x="2308225" y="2905125"/>
            <a:chExt cx="1344613" cy="1343025"/>
          </a:xfrm>
        </p:grpSpPr>
        <p:sp>
          <p:nvSpPr>
            <p:cNvPr id="42" name="Oval 22"/>
            <p:cNvSpPr/>
            <p:nvPr/>
          </p:nvSpPr>
          <p:spPr>
            <a:xfrm>
              <a:off x="2308225" y="2905125"/>
              <a:ext cx="1344613" cy="1343025"/>
            </a:xfrm>
            <a:prstGeom prst="ellipse">
              <a:avLst/>
            </a:prstGeom>
            <a:solidFill>
              <a:srgbClr val="0078BF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en-US" sz="1465" b="1" noProof="1">
                <a:cs typeface="+mn-ea"/>
                <a:sym typeface="+mn-lt"/>
              </a:endParaRPr>
            </a:p>
          </p:txBody>
        </p:sp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12404" y="3171442"/>
              <a:ext cx="714996" cy="772898"/>
            </a:xfrm>
            <a:prstGeom prst="rect">
              <a:avLst/>
            </a:prstGeom>
          </p:spPr>
        </p:pic>
      </p:grpSp>
      <p:grpSp>
        <p:nvGrpSpPr>
          <p:cNvPr id="44" name="组合 43"/>
          <p:cNvGrpSpPr/>
          <p:nvPr/>
        </p:nvGrpSpPr>
        <p:grpSpPr>
          <a:xfrm>
            <a:off x="868363" y="4632325"/>
            <a:ext cx="766762" cy="768350"/>
            <a:chOff x="868363" y="4632325"/>
            <a:chExt cx="766762" cy="768350"/>
          </a:xfrm>
        </p:grpSpPr>
        <p:sp>
          <p:nvSpPr>
            <p:cNvPr id="45" name="Oval 24"/>
            <p:cNvSpPr/>
            <p:nvPr/>
          </p:nvSpPr>
          <p:spPr>
            <a:xfrm>
              <a:off x="868363" y="4632325"/>
              <a:ext cx="766762" cy="768350"/>
            </a:xfrm>
            <a:prstGeom prst="ellipse">
              <a:avLst/>
            </a:prstGeom>
            <a:solidFill>
              <a:srgbClr val="0078BF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en-US" sz="1465" b="1" noProof="1">
                <a:cs typeface="+mn-ea"/>
                <a:sym typeface="+mn-lt"/>
              </a:endParaRPr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15330" y="4859067"/>
              <a:ext cx="464430" cy="338443"/>
            </a:xfrm>
            <a:prstGeom prst="rect">
              <a:avLst/>
            </a:prstGeom>
          </p:spPr>
        </p:pic>
      </p:grpSp>
      <p:grpSp>
        <p:nvGrpSpPr>
          <p:cNvPr id="47" name="组合 46"/>
          <p:cNvGrpSpPr/>
          <p:nvPr/>
        </p:nvGrpSpPr>
        <p:grpSpPr>
          <a:xfrm>
            <a:off x="1247775" y="1847850"/>
            <a:ext cx="768350" cy="768350"/>
            <a:chOff x="1247775" y="1847850"/>
            <a:chExt cx="768350" cy="768350"/>
          </a:xfrm>
        </p:grpSpPr>
        <p:sp>
          <p:nvSpPr>
            <p:cNvPr id="48" name="Oval 23"/>
            <p:cNvSpPr/>
            <p:nvPr/>
          </p:nvSpPr>
          <p:spPr>
            <a:xfrm>
              <a:off x="1247775" y="1847850"/>
              <a:ext cx="768350" cy="768350"/>
            </a:xfrm>
            <a:prstGeom prst="ellipse">
              <a:avLst/>
            </a:prstGeom>
            <a:solidFill>
              <a:srgbClr val="0078BF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en-US" sz="1465" b="1" noProof="1">
                <a:cs typeface="+mn-ea"/>
                <a:sym typeface="+mn-lt"/>
              </a:endParaRPr>
            </a:p>
          </p:txBody>
        </p:sp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17257" y="2011937"/>
              <a:ext cx="429386" cy="423215"/>
            </a:xfrm>
            <a:prstGeom prst="rect">
              <a:avLst/>
            </a:prstGeom>
          </p:spPr>
        </p:pic>
      </p:grpSp>
      <p:grpSp>
        <p:nvGrpSpPr>
          <p:cNvPr id="54" name="组合 53"/>
          <p:cNvGrpSpPr/>
          <p:nvPr/>
        </p:nvGrpSpPr>
        <p:grpSpPr>
          <a:xfrm>
            <a:off x="4529138" y="2520950"/>
            <a:ext cx="623887" cy="623888"/>
            <a:chOff x="4529138" y="2520950"/>
            <a:chExt cx="623887" cy="623888"/>
          </a:xfrm>
        </p:grpSpPr>
        <p:sp>
          <p:nvSpPr>
            <p:cNvPr id="55" name="Oval 32"/>
            <p:cNvSpPr/>
            <p:nvPr/>
          </p:nvSpPr>
          <p:spPr>
            <a:xfrm>
              <a:off x="4529138" y="2520950"/>
              <a:ext cx="623887" cy="623888"/>
            </a:xfrm>
            <a:prstGeom prst="ellipse">
              <a:avLst/>
            </a:prstGeom>
            <a:solidFill>
              <a:srgbClr val="0078BF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en-US" sz="1465" b="1" noProof="1">
                <a:cs typeface="+mn-ea"/>
                <a:sym typeface="+mn-lt"/>
              </a:endParaRPr>
            </a:p>
          </p:txBody>
        </p:sp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717660" y="2674554"/>
              <a:ext cx="246842" cy="367536"/>
            </a:xfrm>
            <a:prstGeom prst="rect">
              <a:avLst/>
            </a:prstGeom>
          </p:spPr>
        </p:pic>
      </p:grpSp>
      <p:pic>
        <p:nvPicPr>
          <p:cNvPr id="57" name="图片 56" descr="资源 1"/>
          <p:cNvPicPr>
            <a:picLocks noChangeAspect="1"/>
          </p:cNvPicPr>
          <p:nvPr/>
        </p:nvPicPr>
        <p:blipFill>
          <a:blip r:embed="rId11"/>
          <a:srcRect r="43523"/>
          <a:stretch>
            <a:fillRect/>
          </a:stretch>
        </p:blipFill>
        <p:spPr>
          <a:xfrm>
            <a:off x="9747885" y="168910"/>
            <a:ext cx="2141220" cy="6731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1874">
        <p:random/>
      </p:transition>
    </mc:Choice>
    <mc:Fallback xmlns="">
      <p:transition spd="slow" advTm="1187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 bldLvl="0" animBg="1"/>
      <p:bldP spid="17" grpId="0" bldLvl="0" animBg="1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22"/>
          <p:cNvSpPr txBox="1">
            <a:spLocks noChangeArrowheads="1"/>
          </p:cNvSpPr>
          <p:nvPr/>
        </p:nvSpPr>
        <p:spPr bwMode="auto">
          <a:xfrm>
            <a:off x="868363" y="25400"/>
            <a:ext cx="4541837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78BF"/>
                </a:solidFill>
                <a:effectLst/>
                <a:uLnTx/>
                <a:uFillTx/>
                <a:latin typeface="微软雅黑" panose="020B0503020204020204" pitchFamily="34" charset="-122"/>
              </a:rPr>
              <a:t>复试复习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78BF"/>
                </a:solidFill>
                <a:effectLst/>
                <a:uLnTx/>
                <a:uFillTx/>
                <a:latin typeface="微软雅黑" panose="020B0503020204020204" pitchFamily="34" charset="-122"/>
              </a:rPr>
              <a:t>——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78BF"/>
                </a:solidFill>
                <a:effectLst/>
                <a:uLnTx/>
                <a:uFillTx/>
                <a:latin typeface="微软雅黑" panose="020B0503020204020204" pitchFamily="34" charset="-122"/>
              </a:rPr>
              <a:t>专业知识提问</a:t>
            </a: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810419"/>
            <a:ext cx="11176000" cy="0"/>
          </a:xfrm>
          <a:prstGeom prst="line">
            <a:avLst/>
          </a:prstGeom>
          <a:noFill/>
          <a:ln w="25400" cap="flat" cmpd="sng" algn="ctr">
            <a:gradFill>
              <a:gsLst>
                <a:gs pos="0">
                  <a:srgbClr val="0078B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37" name="矩形 36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0078B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1" name="组合 18"/>
          <p:cNvGrpSpPr/>
          <p:nvPr/>
        </p:nvGrpSpPr>
        <p:grpSpPr bwMode="auto">
          <a:xfrm>
            <a:off x="228600" y="126365"/>
            <a:ext cx="640080" cy="638175"/>
            <a:chOff x="1131485" y="2234042"/>
            <a:chExt cx="1607262" cy="1607262"/>
          </a:xfrm>
        </p:grpSpPr>
        <p:sp>
          <p:nvSpPr>
            <p:cNvPr id="32" name="椭圆 31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0078BF"/>
            </a:solidFill>
            <a:ln w="19050" cap="flat" cmpd="sng" algn="ctr">
              <a:solidFill>
                <a:srgbClr val="0078BF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0078BF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5" name="图片 4" descr="36424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15" y="245110"/>
            <a:ext cx="401320" cy="401320"/>
          </a:xfrm>
          <a:prstGeom prst="rect">
            <a:avLst/>
          </a:prstGeom>
        </p:spPr>
      </p:pic>
      <p:sp>
        <p:nvSpPr>
          <p:cNvPr id="11" name="任意多边形 9"/>
          <p:cNvSpPr/>
          <p:nvPr/>
        </p:nvSpPr>
        <p:spPr>
          <a:xfrm>
            <a:off x="1168400" y="3292475"/>
            <a:ext cx="2836863" cy="935038"/>
          </a:xfrm>
          <a:custGeom>
            <a:avLst/>
            <a:gdLst>
              <a:gd name="connsiteX0" fmla="*/ 0 w 2837889"/>
              <a:gd name="connsiteY0" fmla="*/ 0 h 935213"/>
              <a:gd name="connsiteX1" fmla="*/ 2837889 w 2837889"/>
              <a:gd name="connsiteY1" fmla="*/ 0 h 935213"/>
              <a:gd name="connsiteX2" fmla="*/ 2837889 w 2837889"/>
              <a:gd name="connsiteY2" fmla="*/ 935213 h 935213"/>
              <a:gd name="connsiteX3" fmla="*/ 0 w 2837889"/>
              <a:gd name="connsiteY3" fmla="*/ 935213 h 935213"/>
              <a:gd name="connsiteX4" fmla="*/ 0 w 2837889"/>
              <a:gd name="connsiteY4" fmla="*/ 0 h 935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7889" h="935213">
                <a:moveTo>
                  <a:pt x="0" y="0"/>
                </a:moveTo>
                <a:lnTo>
                  <a:pt x="2837889" y="0"/>
                </a:lnTo>
                <a:lnTo>
                  <a:pt x="2837889" y="935213"/>
                </a:lnTo>
                <a:lnTo>
                  <a:pt x="0" y="93521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25400" tIns="25400" rIns="25400" bIns="25400" spcCol="1270" anchor="ctr"/>
          <a:lstStyle/>
          <a:p>
            <a:pPr algn="ctr" defTabSz="8890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000" b="1" noProof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范围：所有专业主干课</a:t>
            </a:r>
            <a:endParaRPr lang="en-US" altLang="zh-CN" sz="2000" b="1" noProof="1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 defTabSz="8890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000" b="1" noProof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（复试复习的重点）</a:t>
            </a:r>
            <a:endParaRPr lang="en-US" sz="2000" b="1" noProof="1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165225" y="3008313"/>
            <a:ext cx="225425" cy="225425"/>
          </a:xfrm>
          <a:prstGeom prst="ellipse">
            <a:avLst/>
          </a:prstGeom>
          <a:solidFill>
            <a:srgbClr val="0078B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椭圆 12"/>
          <p:cNvSpPr/>
          <p:nvPr/>
        </p:nvSpPr>
        <p:spPr>
          <a:xfrm>
            <a:off x="1322388" y="2692400"/>
            <a:ext cx="225425" cy="225425"/>
          </a:xfrm>
          <a:prstGeom prst="ellipse">
            <a:avLst/>
          </a:prstGeom>
          <a:solidFill>
            <a:srgbClr val="0078B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椭圆 5"/>
          <p:cNvSpPr/>
          <p:nvPr/>
        </p:nvSpPr>
        <p:spPr>
          <a:xfrm>
            <a:off x="1701800" y="2755900"/>
            <a:ext cx="355600" cy="354013"/>
          </a:xfrm>
          <a:prstGeom prst="ellipse">
            <a:avLst/>
          </a:prstGeom>
          <a:solidFill>
            <a:srgbClr val="0078B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椭圆 6"/>
          <p:cNvSpPr/>
          <p:nvPr/>
        </p:nvSpPr>
        <p:spPr>
          <a:xfrm>
            <a:off x="2017713" y="2408238"/>
            <a:ext cx="225425" cy="225425"/>
          </a:xfrm>
          <a:prstGeom prst="ellipse">
            <a:avLst/>
          </a:prstGeom>
          <a:solidFill>
            <a:srgbClr val="0078B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椭圆 7"/>
          <p:cNvSpPr/>
          <p:nvPr/>
        </p:nvSpPr>
        <p:spPr>
          <a:xfrm>
            <a:off x="2428875" y="2281238"/>
            <a:ext cx="225425" cy="225425"/>
          </a:xfrm>
          <a:prstGeom prst="ellipse">
            <a:avLst/>
          </a:prstGeom>
          <a:solidFill>
            <a:srgbClr val="0078B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椭圆 8"/>
          <p:cNvSpPr/>
          <p:nvPr/>
        </p:nvSpPr>
        <p:spPr>
          <a:xfrm>
            <a:off x="2935288" y="2503488"/>
            <a:ext cx="225425" cy="225425"/>
          </a:xfrm>
          <a:prstGeom prst="ellipse">
            <a:avLst/>
          </a:prstGeom>
          <a:solidFill>
            <a:srgbClr val="0078B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椭圆 9"/>
          <p:cNvSpPr/>
          <p:nvPr/>
        </p:nvSpPr>
        <p:spPr>
          <a:xfrm>
            <a:off x="3251200" y="2660650"/>
            <a:ext cx="354013" cy="355600"/>
          </a:xfrm>
          <a:prstGeom prst="ellipse">
            <a:avLst/>
          </a:prstGeom>
          <a:solidFill>
            <a:srgbClr val="0078B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0" name="椭圆 29"/>
          <p:cNvSpPr/>
          <p:nvPr/>
        </p:nvSpPr>
        <p:spPr>
          <a:xfrm>
            <a:off x="3692525" y="3008313"/>
            <a:ext cx="227013" cy="225425"/>
          </a:xfrm>
          <a:prstGeom prst="ellipse">
            <a:avLst/>
          </a:prstGeom>
          <a:solidFill>
            <a:srgbClr val="0078B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4" name="椭圆 33"/>
          <p:cNvSpPr/>
          <p:nvPr/>
        </p:nvSpPr>
        <p:spPr>
          <a:xfrm>
            <a:off x="3883025" y="3355975"/>
            <a:ext cx="225425" cy="225425"/>
          </a:xfrm>
          <a:prstGeom prst="ellipse">
            <a:avLst/>
          </a:prstGeom>
          <a:solidFill>
            <a:srgbClr val="0078B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8" name="椭圆 37"/>
          <p:cNvSpPr/>
          <p:nvPr/>
        </p:nvSpPr>
        <p:spPr>
          <a:xfrm>
            <a:off x="2239963" y="2692400"/>
            <a:ext cx="579437" cy="581025"/>
          </a:xfrm>
          <a:prstGeom prst="ellipse">
            <a:avLst/>
          </a:prstGeom>
          <a:solidFill>
            <a:srgbClr val="0078B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9" name="椭圆 38"/>
          <p:cNvSpPr/>
          <p:nvPr/>
        </p:nvSpPr>
        <p:spPr>
          <a:xfrm>
            <a:off x="1006475" y="3894138"/>
            <a:ext cx="225425" cy="225425"/>
          </a:xfrm>
          <a:prstGeom prst="ellipse">
            <a:avLst/>
          </a:prstGeom>
          <a:solidFill>
            <a:srgbClr val="0078B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0" name="椭圆 49"/>
          <p:cNvSpPr/>
          <p:nvPr/>
        </p:nvSpPr>
        <p:spPr>
          <a:xfrm>
            <a:off x="1196975" y="4178300"/>
            <a:ext cx="354013" cy="354013"/>
          </a:xfrm>
          <a:prstGeom prst="ellipse">
            <a:avLst/>
          </a:prstGeom>
          <a:solidFill>
            <a:srgbClr val="0078B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1" name="椭圆 50"/>
          <p:cNvSpPr/>
          <p:nvPr/>
        </p:nvSpPr>
        <p:spPr>
          <a:xfrm>
            <a:off x="1670050" y="4430713"/>
            <a:ext cx="515938" cy="515937"/>
          </a:xfrm>
          <a:prstGeom prst="ellipse">
            <a:avLst/>
          </a:prstGeom>
          <a:solidFill>
            <a:srgbClr val="0078B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2" name="椭圆 51"/>
          <p:cNvSpPr/>
          <p:nvPr/>
        </p:nvSpPr>
        <p:spPr>
          <a:xfrm>
            <a:off x="2333625" y="4841875"/>
            <a:ext cx="227013" cy="225425"/>
          </a:xfrm>
          <a:prstGeom prst="ellipse">
            <a:avLst/>
          </a:prstGeom>
          <a:solidFill>
            <a:srgbClr val="0078B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3" name="椭圆 52"/>
          <p:cNvSpPr/>
          <p:nvPr/>
        </p:nvSpPr>
        <p:spPr>
          <a:xfrm>
            <a:off x="2460625" y="4430713"/>
            <a:ext cx="354013" cy="354012"/>
          </a:xfrm>
          <a:prstGeom prst="ellipse">
            <a:avLst/>
          </a:prstGeom>
          <a:solidFill>
            <a:srgbClr val="0078B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7" name="椭圆 56"/>
          <p:cNvSpPr/>
          <p:nvPr/>
        </p:nvSpPr>
        <p:spPr>
          <a:xfrm>
            <a:off x="2776538" y="4873625"/>
            <a:ext cx="225425" cy="225425"/>
          </a:xfrm>
          <a:prstGeom prst="ellipse">
            <a:avLst/>
          </a:prstGeom>
          <a:solidFill>
            <a:srgbClr val="0078B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8" name="椭圆 57"/>
          <p:cNvSpPr/>
          <p:nvPr/>
        </p:nvSpPr>
        <p:spPr>
          <a:xfrm>
            <a:off x="3060700" y="4367213"/>
            <a:ext cx="515938" cy="515937"/>
          </a:xfrm>
          <a:prstGeom prst="ellipse">
            <a:avLst/>
          </a:prstGeom>
          <a:solidFill>
            <a:srgbClr val="0078B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9" name="椭圆 58"/>
          <p:cNvSpPr/>
          <p:nvPr/>
        </p:nvSpPr>
        <p:spPr>
          <a:xfrm>
            <a:off x="3756025" y="4241800"/>
            <a:ext cx="355600" cy="354013"/>
          </a:xfrm>
          <a:prstGeom prst="ellipse">
            <a:avLst/>
          </a:prstGeom>
          <a:solidFill>
            <a:srgbClr val="0078B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0" name="燕尾形 28"/>
          <p:cNvSpPr/>
          <p:nvPr/>
        </p:nvSpPr>
        <p:spPr>
          <a:xfrm>
            <a:off x="4111625" y="2755900"/>
            <a:ext cx="1041400" cy="1987550"/>
          </a:xfrm>
          <a:prstGeom prst="chevron">
            <a:avLst>
              <a:gd name="adj" fmla="val 62310"/>
            </a:avLst>
          </a:prstGeom>
          <a:solidFill>
            <a:srgbClr val="0078BF"/>
          </a:solidFill>
          <a:ln>
            <a:noFill/>
          </a:ln>
        </p:spPr>
        <p:style>
          <a:lnRef idx="0">
            <a:scrgbClr r="0" g="0" b="0"/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1" name="任意多边形 29"/>
          <p:cNvSpPr/>
          <p:nvPr/>
        </p:nvSpPr>
        <p:spPr>
          <a:xfrm>
            <a:off x="5153025" y="2755900"/>
            <a:ext cx="2841625" cy="1989138"/>
          </a:xfrm>
          <a:custGeom>
            <a:avLst/>
            <a:gdLst>
              <a:gd name="connsiteX0" fmla="*/ 0 w 2841299"/>
              <a:gd name="connsiteY0" fmla="*/ 0 h 1988909"/>
              <a:gd name="connsiteX1" fmla="*/ 2841299 w 2841299"/>
              <a:gd name="connsiteY1" fmla="*/ 0 h 1988909"/>
              <a:gd name="connsiteX2" fmla="*/ 2841299 w 2841299"/>
              <a:gd name="connsiteY2" fmla="*/ 1988909 h 1988909"/>
              <a:gd name="connsiteX3" fmla="*/ 0 w 2841299"/>
              <a:gd name="connsiteY3" fmla="*/ 1988909 h 1988909"/>
              <a:gd name="connsiteX4" fmla="*/ 0 w 2841299"/>
              <a:gd name="connsiteY4" fmla="*/ 0 h 1988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1299" h="1988909">
                <a:moveTo>
                  <a:pt x="0" y="0"/>
                </a:moveTo>
                <a:lnTo>
                  <a:pt x="2841299" y="0"/>
                </a:lnTo>
                <a:lnTo>
                  <a:pt x="2841299" y="1988909"/>
                </a:lnTo>
                <a:lnTo>
                  <a:pt x="0" y="1988909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25400" tIns="25400" rIns="25400" bIns="25400" spcCol="1270" anchor="ctr"/>
          <a:lstStyle/>
          <a:p>
            <a:pPr algn="ctr" defTabSz="8890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000" b="1" noProof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重点主要还是初试科目</a:t>
            </a:r>
            <a:endParaRPr lang="en-US" sz="2000" b="1" noProof="1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2" name="燕尾形 30"/>
          <p:cNvSpPr/>
          <p:nvPr/>
        </p:nvSpPr>
        <p:spPr>
          <a:xfrm>
            <a:off x="7994650" y="2755900"/>
            <a:ext cx="1041400" cy="1987550"/>
          </a:xfrm>
          <a:prstGeom prst="chevron">
            <a:avLst>
              <a:gd name="adj" fmla="val 62310"/>
            </a:avLst>
          </a:prstGeom>
          <a:solidFill>
            <a:srgbClr val="0078BF"/>
          </a:solidFill>
          <a:ln>
            <a:noFill/>
          </a:ln>
        </p:spPr>
        <p:style>
          <a:lnRef idx="0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3" name="任意多边形 31"/>
          <p:cNvSpPr/>
          <p:nvPr/>
        </p:nvSpPr>
        <p:spPr>
          <a:xfrm>
            <a:off x="9150350" y="2590800"/>
            <a:ext cx="2414588" cy="2414588"/>
          </a:xfrm>
          <a:custGeom>
            <a:avLst/>
            <a:gdLst>
              <a:gd name="connsiteX0" fmla="*/ 0 w 2415104"/>
              <a:gd name="connsiteY0" fmla="*/ 1207552 h 2415104"/>
              <a:gd name="connsiteX1" fmla="*/ 1207552 w 2415104"/>
              <a:gd name="connsiteY1" fmla="*/ 0 h 2415104"/>
              <a:gd name="connsiteX2" fmla="*/ 2415104 w 2415104"/>
              <a:gd name="connsiteY2" fmla="*/ 1207552 h 2415104"/>
              <a:gd name="connsiteX3" fmla="*/ 1207552 w 2415104"/>
              <a:gd name="connsiteY3" fmla="*/ 2415104 h 2415104"/>
              <a:gd name="connsiteX4" fmla="*/ 0 w 2415104"/>
              <a:gd name="connsiteY4" fmla="*/ 1207552 h 2415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5104" h="2415104">
                <a:moveTo>
                  <a:pt x="0" y="1207552"/>
                </a:moveTo>
                <a:cubicBezTo>
                  <a:pt x="0" y="540639"/>
                  <a:pt x="540639" y="0"/>
                  <a:pt x="1207552" y="0"/>
                </a:cubicBezTo>
                <a:cubicBezTo>
                  <a:pt x="1874465" y="0"/>
                  <a:pt x="2415104" y="540639"/>
                  <a:pt x="2415104" y="1207552"/>
                </a:cubicBezTo>
                <a:cubicBezTo>
                  <a:pt x="2415104" y="1874465"/>
                  <a:pt x="1874465" y="2415104"/>
                  <a:pt x="1207552" y="2415104"/>
                </a:cubicBezTo>
                <a:cubicBezTo>
                  <a:pt x="540639" y="2415104"/>
                  <a:pt x="0" y="1874465"/>
                  <a:pt x="0" y="1207552"/>
                </a:cubicBezTo>
                <a:close/>
              </a:path>
            </a:pathLst>
          </a:custGeom>
          <a:solidFill>
            <a:srgbClr val="0078BF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53684" tIns="353684" rIns="353684" bIns="353684" spcCol="1270" anchor="ctr"/>
          <a:lstStyle/>
          <a:p>
            <a:pPr algn="ctr" defTabSz="8890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0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基础知识掌握程度</a:t>
            </a:r>
            <a:endParaRPr lang="en-US" sz="20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4" name="图片 63" descr="资源 1"/>
          <p:cNvPicPr>
            <a:picLocks noChangeAspect="1"/>
          </p:cNvPicPr>
          <p:nvPr/>
        </p:nvPicPr>
        <p:blipFill>
          <a:blip r:embed="rId5"/>
          <a:srcRect r="43523"/>
          <a:stretch>
            <a:fillRect/>
          </a:stretch>
        </p:blipFill>
        <p:spPr>
          <a:xfrm>
            <a:off x="9747885" y="168910"/>
            <a:ext cx="2141220" cy="6731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1874">
        <p:random/>
      </p:transition>
    </mc:Choice>
    <mc:Fallback xmlns="">
      <p:transition spd="slow" advTm="1187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2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5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1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7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2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 bldLvl="0" animBg="1"/>
      <p:bldP spid="11" grpId="0" bldLvl="0" animBg="1"/>
      <p:bldP spid="61" grpId="0" bldLvl="0" animBg="1"/>
      <p:bldP spid="63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22"/>
          <p:cNvSpPr txBox="1">
            <a:spLocks noChangeArrowheads="1"/>
          </p:cNvSpPr>
          <p:nvPr/>
        </p:nvSpPr>
        <p:spPr bwMode="auto">
          <a:xfrm>
            <a:off x="868363" y="25400"/>
            <a:ext cx="4541837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78BF"/>
                </a:solidFill>
                <a:effectLst/>
                <a:uLnTx/>
                <a:uFillTx/>
                <a:latin typeface="微软雅黑" panose="020B0503020204020204" pitchFamily="34" charset="-122"/>
              </a:rPr>
              <a:t>复试复习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78BF"/>
                </a:solidFill>
                <a:effectLst/>
                <a:uLnTx/>
                <a:uFillTx/>
                <a:latin typeface="微软雅黑" panose="020B0503020204020204" pitchFamily="34" charset="-122"/>
              </a:rPr>
              <a:t>——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78BF"/>
                </a:solidFill>
                <a:effectLst/>
                <a:uLnTx/>
                <a:uFillTx/>
                <a:latin typeface="微软雅黑" panose="020B0503020204020204" pitchFamily="34" charset="-122"/>
              </a:rPr>
              <a:t>综合能力面试</a:t>
            </a: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810419"/>
            <a:ext cx="11176000" cy="0"/>
          </a:xfrm>
          <a:prstGeom prst="line">
            <a:avLst/>
          </a:prstGeom>
          <a:noFill/>
          <a:ln w="25400" cap="flat" cmpd="sng" algn="ctr">
            <a:gradFill>
              <a:gsLst>
                <a:gs pos="0">
                  <a:srgbClr val="0078B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37" name="矩形 36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0078B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1" name="组合 18"/>
          <p:cNvGrpSpPr/>
          <p:nvPr/>
        </p:nvGrpSpPr>
        <p:grpSpPr bwMode="auto">
          <a:xfrm>
            <a:off x="228600" y="126365"/>
            <a:ext cx="640080" cy="638175"/>
            <a:chOff x="1131485" y="2234042"/>
            <a:chExt cx="1607262" cy="1607262"/>
          </a:xfrm>
        </p:grpSpPr>
        <p:sp>
          <p:nvSpPr>
            <p:cNvPr id="32" name="椭圆 31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0078BF"/>
            </a:solidFill>
            <a:ln w="19050" cap="flat" cmpd="sng" algn="ctr">
              <a:solidFill>
                <a:srgbClr val="0078BF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0078BF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44" name="图片 43" descr="41277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50" y="309880"/>
            <a:ext cx="271780" cy="271780"/>
          </a:xfrm>
          <a:prstGeom prst="rect">
            <a:avLst/>
          </a:prstGeom>
        </p:spPr>
      </p:pic>
      <p:sp>
        <p:nvSpPr>
          <p:cNvPr id="65" name="Rectangle 86"/>
          <p:cNvSpPr/>
          <p:nvPr/>
        </p:nvSpPr>
        <p:spPr>
          <a:xfrm>
            <a:off x="9061450" y="2433638"/>
            <a:ext cx="3130550" cy="1190625"/>
          </a:xfrm>
          <a:prstGeom prst="rect">
            <a:avLst/>
          </a:prstGeom>
          <a:solidFill>
            <a:srgbClr val="007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id-ID" noProof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6" name="Rectangle 84"/>
          <p:cNvSpPr/>
          <p:nvPr/>
        </p:nvSpPr>
        <p:spPr>
          <a:xfrm>
            <a:off x="0" y="2433638"/>
            <a:ext cx="3130550" cy="1190625"/>
          </a:xfrm>
          <a:prstGeom prst="rect">
            <a:avLst/>
          </a:prstGeom>
          <a:solidFill>
            <a:srgbClr val="007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id-ID" noProof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7" name="Oval 3"/>
          <p:cNvSpPr/>
          <p:nvPr/>
        </p:nvSpPr>
        <p:spPr>
          <a:xfrm>
            <a:off x="2109788" y="1601788"/>
            <a:ext cx="2854325" cy="2854325"/>
          </a:xfrm>
          <a:prstGeom prst="ellipse">
            <a:avLst/>
          </a:prstGeom>
          <a:solidFill>
            <a:srgbClr val="409AC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id-ID" noProof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8" name="Oval 4"/>
          <p:cNvSpPr/>
          <p:nvPr/>
        </p:nvSpPr>
        <p:spPr>
          <a:xfrm>
            <a:off x="4668838" y="1601788"/>
            <a:ext cx="2854325" cy="2854325"/>
          </a:xfrm>
          <a:prstGeom prst="ellipse">
            <a:avLst/>
          </a:prstGeom>
          <a:solidFill>
            <a:srgbClr val="0078BF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id-ID" noProof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9" name="Oval 6"/>
          <p:cNvSpPr/>
          <p:nvPr/>
        </p:nvSpPr>
        <p:spPr>
          <a:xfrm>
            <a:off x="7227888" y="1601788"/>
            <a:ext cx="2854325" cy="2854325"/>
          </a:xfrm>
          <a:prstGeom prst="ellipse">
            <a:avLst/>
          </a:prstGeom>
          <a:solidFill>
            <a:srgbClr val="409AC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id-ID" noProof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0" name="Title 13"/>
          <p:cNvSpPr txBox="1">
            <a:spLocks noChangeArrowheads="1"/>
          </p:cNvSpPr>
          <p:nvPr/>
        </p:nvSpPr>
        <p:spPr bwMode="auto">
          <a:xfrm>
            <a:off x="2757849" y="4471988"/>
            <a:ext cx="1638298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个人荣誉</a:t>
            </a:r>
            <a:endParaRPr lang="en-US" altLang="en-US" sz="2400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1" name="文本框 35"/>
          <p:cNvSpPr txBox="1">
            <a:spLocks noChangeArrowheads="1"/>
          </p:cNvSpPr>
          <p:nvPr/>
        </p:nvSpPr>
        <p:spPr bwMode="auto">
          <a:xfrm>
            <a:off x="2586038" y="5032375"/>
            <a:ext cx="2082800" cy="658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rgbClr val="808080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获得过什么荣誉称号，有没有奖学金等</a:t>
            </a:r>
          </a:p>
        </p:txBody>
      </p:sp>
      <p:sp>
        <p:nvSpPr>
          <p:cNvPr id="92" name="Title 13"/>
          <p:cNvSpPr txBox="1">
            <a:spLocks noChangeArrowheads="1"/>
          </p:cNvSpPr>
          <p:nvPr/>
        </p:nvSpPr>
        <p:spPr bwMode="auto">
          <a:xfrm>
            <a:off x="5311776" y="4471988"/>
            <a:ext cx="1638298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项目经历</a:t>
            </a:r>
            <a:endParaRPr lang="en-US" altLang="en-US" sz="2400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3" name="文本框 37"/>
          <p:cNvSpPr txBox="1">
            <a:spLocks noChangeArrowheads="1"/>
          </p:cNvSpPr>
          <p:nvPr/>
        </p:nvSpPr>
        <p:spPr bwMode="auto">
          <a:xfrm>
            <a:off x="5089525" y="5032375"/>
            <a:ext cx="2082800" cy="124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rgbClr val="808080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课外的科研竞赛项目，如创新创业训练、计算机设计大赛等科研项目</a:t>
            </a:r>
          </a:p>
        </p:txBody>
      </p:sp>
      <p:sp>
        <p:nvSpPr>
          <p:cNvPr id="94" name="Title 13"/>
          <p:cNvSpPr txBox="1">
            <a:spLocks noChangeArrowheads="1"/>
          </p:cNvSpPr>
          <p:nvPr/>
        </p:nvSpPr>
        <p:spPr bwMode="auto">
          <a:xfrm>
            <a:off x="7878599" y="4471988"/>
            <a:ext cx="1638299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毕业设计</a:t>
            </a:r>
            <a:endParaRPr lang="en-US" altLang="en-US" sz="2400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5" name="文本框 39"/>
          <p:cNvSpPr txBox="1">
            <a:spLocks noChangeArrowheads="1"/>
          </p:cNvSpPr>
          <p:nvPr/>
        </p:nvSpPr>
        <p:spPr bwMode="auto">
          <a:xfrm>
            <a:off x="7613650" y="5032375"/>
            <a:ext cx="2082800" cy="124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rgbClr val="808080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提问重点，但</a:t>
            </a:r>
            <a:r>
              <a:rPr lang="en-US" altLang="zh-CN" sz="1600" dirty="0">
                <a:solidFill>
                  <a:srgbClr val="808080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1600" dirty="0">
                <a:solidFill>
                  <a:srgbClr val="808080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月毕业设计并未完成，一般问创新点和应用场景等</a:t>
            </a:r>
          </a:p>
        </p:txBody>
      </p:sp>
      <p:pic>
        <p:nvPicPr>
          <p:cNvPr id="96" name="图片 9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9808" y="2387409"/>
            <a:ext cx="1434380" cy="1236854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4325" y="2419856"/>
            <a:ext cx="1369492" cy="1218188"/>
          </a:xfrm>
          <a:prstGeom prst="rect">
            <a:avLst/>
          </a:prstGeom>
        </p:spPr>
      </p:pic>
      <p:pic>
        <p:nvPicPr>
          <p:cNvPr id="98" name="图片 9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2748" y="2515060"/>
            <a:ext cx="1210002" cy="1127794"/>
          </a:xfrm>
          <a:prstGeom prst="rect">
            <a:avLst/>
          </a:prstGeom>
        </p:spPr>
      </p:pic>
      <p:pic>
        <p:nvPicPr>
          <p:cNvPr id="4" name="图片 3" descr="资源 1"/>
          <p:cNvPicPr>
            <a:picLocks noChangeAspect="1"/>
          </p:cNvPicPr>
          <p:nvPr/>
        </p:nvPicPr>
        <p:blipFill>
          <a:blip r:embed="rId8"/>
          <a:srcRect r="43523"/>
          <a:stretch>
            <a:fillRect/>
          </a:stretch>
        </p:blipFill>
        <p:spPr>
          <a:xfrm>
            <a:off x="9747885" y="168910"/>
            <a:ext cx="2141220" cy="6731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1874">
        <p:random/>
      </p:transition>
    </mc:Choice>
    <mc:Fallback xmlns="">
      <p:transition spd="slow" advTm="1187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 bldLvl="0" animBg="1"/>
      <p:bldP spid="65" grpId="0" bldLvl="0" animBg="1"/>
      <p:bldP spid="66" grpId="0" bldLvl="0" animBg="1"/>
      <p:bldP spid="67" grpId="0" bldLvl="0" animBg="1"/>
      <p:bldP spid="68" grpId="0" bldLvl="0" animBg="1"/>
      <p:bldP spid="69" grpId="0" bldLvl="0" animBg="1"/>
      <p:bldP spid="90" grpId="0"/>
      <p:bldP spid="91" grpId="0"/>
      <p:bldP spid="92" grpId="0"/>
      <p:bldP spid="93" grpId="0"/>
      <p:bldP spid="94" grpId="0"/>
      <p:bldP spid="9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5795963" y="3016290"/>
            <a:ext cx="5708650" cy="825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0078BF"/>
                </a:solidFill>
                <a:latin typeface="微软雅黑" panose="020B0503020204020204" pitchFamily="34" charset="-122"/>
              </a:rPr>
              <a:t>一些建议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0" y="2232025"/>
            <a:ext cx="5619750" cy="2582863"/>
            <a:chOff x="0" y="2232025"/>
            <a:chExt cx="5619750" cy="2582863"/>
          </a:xfrm>
        </p:grpSpPr>
        <p:sp>
          <p:nvSpPr>
            <p:cNvPr id="2" name="矩形 1"/>
            <p:cNvSpPr/>
            <p:nvPr/>
          </p:nvSpPr>
          <p:spPr>
            <a:xfrm>
              <a:off x="0" y="2540000"/>
              <a:ext cx="5619750" cy="1965325"/>
            </a:xfrm>
            <a:prstGeom prst="rect">
              <a:avLst/>
            </a:prstGeom>
            <a:solidFill>
              <a:srgbClr val="007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grpSp>
          <p:nvGrpSpPr>
            <p:cNvPr id="5" name="组合 5"/>
            <p:cNvGrpSpPr/>
            <p:nvPr/>
          </p:nvGrpSpPr>
          <p:grpSpPr bwMode="auto">
            <a:xfrm>
              <a:off x="1519238" y="2232025"/>
              <a:ext cx="2581275" cy="2582863"/>
              <a:chOff x="1131485" y="2234042"/>
              <a:chExt cx="1607262" cy="1607262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1131485" y="2234042"/>
                <a:ext cx="1607262" cy="1607262"/>
              </a:xfrm>
              <a:prstGeom prst="ellipse">
                <a:avLst/>
              </a:prstGeom>
              <a:solidFill>
                <a:srgbClr val="0078BF"/>
              </a:solidFill>
              <a:ln w="19050">
                <a:solidFill>
                  <a:srgbClr val="0078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1241206" y="2343696"/>
                <a:ext cx="1387820" cy="138795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78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</p:grpSp>
      <p:pic>
        <p:nvPicPr>
          <p:cNvPr id="44" name="图片 43" descr="41277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8845" y="2900680"/>
            <a:ext cx="1243330" cy="1243330"/>
          </a:xfrm>
          <a:prstGeom prst="rect">
            <a:avLst/>
          </a:prstGeom>
        </p:spPr>
      </p:pic>
      <p:pic>
        <p:nvPicPr>
          <p:cNvPr id="9" name="图片 8" descr="资源 1"/>
          <p:cNvPicPr>
            <a:picLocks noChangeAspect="1"/>
          </p:cNvPicPr>
          <p:nvPr/>
        </p:nvPicPr>
        <p:blipFill>
          <a:blip r:embed="rId5"/>
          <a:srcRect r="43739"/>
          <a:stretch>
            <a:fillRect/>
          </a:stretch>
        </p:blipFill>
        <p:spPr>
          <a:xfrm>
            <a:off x="585470" y="443865"/>
            <a:ext cx="2967355" cy="9366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625">
        <p:random/>
      </p:transition>
    </mc:Choice>
    <mc:Fallback xmlns="">
      <p:transition spd="slow" advTm="5625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22"/>
          <p:cNvSpPr txBox="1">
            <a:spLocks noChangeArrowheads="1"/>
          </p:cNvSpPr>
          <p:nvPr/>
        </p:nvSpPr>
        <p:spPr bwMode="auto">
          <a:xfrm>
            <a:off x="868363" y="25400"/>
            <a:ext cx="4541837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78BF"/>
                </a:solidFill>
                <a:effectLst/>
                <a:uLnTx/>
                <a:uFillTx/>
                <a:latin typeface="微软雅黑" panose="020B0503020204020204" pitchFamily="34" charset="-122"/>
              </a:rPr>
              <a:t>一些小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78BF"/>
                </a:solidFill>
                <a:effectLst/>
                <a:uLnTx/>
                <a:uFillTx/>
                <a:latin typeface="微软雅黑" panose="020B0503020204020204" pitchFamily="34" charset="-122"/>
              </a:rPr>
              <a:t>tips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78BF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810419"/>
            <a:ext cx="11176000" cy="0"/>
          </a:xfrm>
          <a:prstGeom prst="line">
            <a:avLst/>
          </a:prstGeom>
          <a:noFill/>
          <a:ln w="25400" cap="flat" cmpd="sng" algn="ctr">
            <a:gradFill>
              <a:gsLst>
                <a:gs pos="0">
                  <a:srgbClr val="0078B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37" name="矩形 36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0078B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1" name="组合 18"/>
          <p:cNvGrpSpPr/>
          <p:nvPr/>
        </p:nvGrpSpPr>
        <p:grpSpPr bwMode="auto">
          <a:xfrm>
            <a:off x="228600" y="126365"/>
            <a:ext cx="640080" cy="638175"/>
            <a:chOff x="1131485" y="2234042"/>
            <a:chExt cx="1607262" cy="1607262"/>
          </a:xfrm>
        </p:grpSpPr>
        <p:sp>
          <p:nvSpPr>
            <p:cNvPr id="32" name="椭圆 31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0078BF"/>
            </a:solidFill>
            <a:ln w="19050" cap="flat" cmpd="sng" algn="ctr">
              <a:solidFill>
                <a:srgbClr val="0078BF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0078BF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44" name="图片 43" descr="41277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50" y="309880"/>
            <a:ext cx="271780" cy="271780"/>
          </a:xfrm>
          <a:prstGeom prst="rect">
            <a:avLst/>
          </a:prstGeom>
        </p:spPr>
      </p:pic>
      <p:sp>
        <p:nvSpPr>
          <p:cNvPr id="2" name="Title 13"/>
          <p:cNvSpPr txBox="1">
            <a:spLocks noChangeArrowheads="1"/>
          </p:cNvSpPr>
          <p:nvPr/>
        </p:nvSpPr>
        <p:spPr bwMode="auto">
          <a:xfrm>
            <a:off x="1501776" y="1802607"/>
            <a:ext cx="3846512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积极参加科研竞赛</a:t>
            </a:r>
            <a:endParaRPr lang="en-US" altLang="en-US" sz="2400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Oval 11"/>
          <p:cNvSpPr/>
          <p:nvPr/>
        </p:nvSpPr>
        <p:spPr bwMode="auto">
          <a:xfrm>
            <a:off x="868363" y="1981995"/>
            <a:ext cx="633413" cy="633412"/>
          </a:xfrm>
          <a:prstGeom prst="ellipse">
            <a:avLst/>
          </a:prstGeom>
          <a:solidFill>
            <a:srgbClr val="007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壹</a:t>
            </a:r>
            <a:endParaRPr lang="en-US" sz="2400" noProof="1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Oval 22"/>
          <p:cNvSpPr/>
          <p:nvPr/>
        </p:nvSpPr>
        <p:spPr bwMode="auto">
          <a:xfrm>
            <a:off x="825796" y="4211054"/>
            <a:ext cx="633413" cy="633412"/>
          </a:xfrm>
          <a:prstGeom prst="ellipse">
            <a:avLst/>
          </a:prstGeom>
          <a:solidFill>
            <a:srgbClr val="4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贰</a:t>
            </a:r>
            <a:endParaRPr lang="en-US" sz="2400" noProof="1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Oval 27"/>
          <p:cNvSpPr/>
          <p:nvPr/>
        </p:nvSpPr>
        <p:spPr bwMode="auto">
          <a:xfrm>
            <a:off x="6607298" y="1940719"/>
            <a:ext cx="633413" cy="6334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叁</a:t>
            </a:r>
            <a:endParaRPr lang="en-US" sz="2400" noProof="1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Title 13"/>
          <p:cNvSpPr txBox="1">
            <a:spLocks noChangeArrowheads="1"/>
          </p:cNvSpPr>
          <p:nvPr/>
        </p:nvSpPr>
        <p:spPr bwMode="auto">
          <a:xfrm>
            <a:off x="1459209" y="4059605"/>
            <a:ext cx="3846512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选择某种程度上大于努力</a:t>
            </a:r>
            <a:endParaRPr lang="en-US" altLang="en-US" sz="2400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Title 13"/>
          <p:cNvSpPr txBox="1">
            <a:spLocks noChangeArrowheads="1"/>
          </p:cNvSpPr>
          <p:nvPr/>
        </p:nvSpPr>
        <p:spPr bwMode="auto">
          <a:xfrm>
            <a:off x="7240711" y="1802607"/>
            <a:ext cx="3846512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有效率、有计划的学习</a:t>
            </a:r>
            <a:endParaRPr lang="en-US" altLang="en-US" sz="2400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文本框 21"/>
          <p:cNvSpPr txBox="1">
            <a:spLocks noChangeArrowheads="1"/>
          </p:cNvSpPr>
          <p:nvPr/>
        </p:nvSpPr>
        <p:spPr bwMode="auto">
          <a:xfrm>
            <a:off x="1501776" y="2362995"/>
            <a:ext cx="3846512" cy="953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rgbClr val="808080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科研能力是研究生的“根”，良好的科研项目经历可以帮助你复试逆袭、选择一个优秀的导师。</a:t>
            </a:r>
          </a:p>
        </p:txBody>
      </p:sp>
      <p:sp>
        <p:nvSpPr>
          <p:cNvPr id="24" name="文本框 22"/>
          <p:cNvSpPr txBox="1">
            <a:spLocks noChangeArrowheads="1"/>
          </p:cNvSpPr>
          <p:nvPr/>
        </p:nvSpPr>
        <p:spPr bwMode="auto">
          <a:xfrm>
            <a:off x="1459209" y="4604754"/>
            <a:ext cx="3846512" cy="953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rgbClr val="808080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择校和专业相当重要，一步错步步错，只有一两个的名额的赶快跑，只要身份证号对不上那个人就不是你。</a:t>
            </a:r>
          </a:p>
        </p:txBody>
      </p:sp>
      <p:sp>
        <p:nvSpPr>
          <p:cNvPr id="25" name="文本框 23"/>
          <p:cNvSpPr txBox="1">
            <a:spLocks noChangeArrowheads="1"/>
          </p:cNvSpPr>
          <p:nvPr/>
        </p:nvSpPr>
        <p:spPr bwMode="auto">
          <a:xfrm>
            <a:off x="7240711" y="2378869"/>
            <a:ext cx="3846512" cy="953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rgbClr val="808080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图书馆高效学习</a:t>
            </a:r>
            <a:r>
              <a:rPr lang="en-US" altLang="zh-CN" sz="1600" dirty="0">
                <a:solidFill>
                  <a:srgbClr val="808080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7</a:t>
            </a:r>
            <a:r>
              <a:rPr lang="zh-CN" altLang="en-US" sz="1600" dirty="0">
                <a:solidFill>
                  <a:srgbClr val="808080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小时，效果并不输于在图书馆泡一天；规定每天的学习计划，完成后休息即可。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5799138" y="1738313"/>
            <a:ext cx="0" cy="3994150"/>
          </a:xfrm>
          <a:prstGeom prst="line">
            <a:avLst/>
          </a:prstGeom>
          <a:ln>
            <a:solidFill>
              <a:srgbClr val="0078BF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资源 1"/>
          <p:cNvPicPr>
            <a:picLocks noChangeAspect="1"/>
          </p:cNvPicPr>
          <p:nvPr/>
        </p:nvPicPr>
        <p:blipFill>
          <a:blip r:embed="rId5"/>
          <a:srcRect r="43523"/>
          <a:stretch>
            <a:fillRect/>
          </a:stretch>
        </p:blipFill>
        <p:spPr>
          <a:xfrm>
            <a:off x="9747885" y="168910"/>
            <a:ext cx="2141220" cy="673100"/>
          </a:xfrm>
          <a:prstGeom prst="rect">
            <a:avLst/>
          </a:prstGeom>
        </p:spPr>
      </p:pic>
      <p:sp>
        <p:nvSpPr>
          <p:cNvPr id="42" name="Oval 27">
            <a:extLst>
              <a:ext uri="{FF2B5EF4-FFF2-40B4-BE49-F238E27FC236}">
                <a16:creationId xmlns:a16="http://schemas.microsoft.com/office/drawing/2014/main" id="{9068AE1D-7B34-41C7-837B-41F50332C694}"/>
              </a:ext>
            </a:extLst>
          </p:cNvPr>
          <p:cNvSpPr/>
          <p:nvPr/>
        </p:nvSpPr>
        <p:spPr bwMode="auto">
          <a:xfrm>
            <a:off x="6607298" y="4312284"/>
            <a:ext cx="633413" cy="633413"/>
          </a:xfrm>
          <a:prstGeom prst="ellipse">
            <a:avLst/>
          </a:prstGeom>
          <a:solidFill>
            <a:srgbClr val="85BEE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r>
              <a:rPr lang="zh-CN" altLang="en-US" sz="24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肆</a:t>
            </a:r>
            <a:endParaRPr lang="en-US" sz="240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" name="Title 13">
            <a:extLst>
              <a:ext uri="{FF2B5EF4-FFF2-40B4-BE49-F238E27FC236}">
                <a16:creationId xmlns:a16="http://schemas.microsoft.com/office/drawing/2014/main" id="{712DF47D-0BC7-4FBE-9165-E8A76E13A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0711" y="4174172"/>
            <a:ext cx="3846512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身体是革命的本钱</a:t>
            </a:r>
            <a:endParaRPr lang="en-US" altLang="en-US" sz="2400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文本框 23">
            <a:extLst>
              <a:ext uri="{FF2B5EF4-FFF2-40B4-BE49-F238E27FC236}">
                <a16:creationId xmlns:a16="http://schemas.microsoft.com/office/drawing/2014/main" id="{8F02E769-D24B-44D8-9F6A-47A9370E0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0711" y="4750434"/>
            <a:ext cx="3846512" cy="36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rgbClr val="808080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学一会记得活动活动、要经常锻炼身体。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1874">
        <p:random/>
      </p:transition>
    </mc:Choice>
    <mc:Fallback xmlns="">
      <p:transition spd="slow" advTm="1187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 bldLvl="0" animBg="1"/>
      <p:bldP spid="2" grpId="0"/>
      <p:bldP spid="3" grpId="0" bldLvl="0" animBg="1"/>
      <p:bldP spid="16" grpId="0" bldLvl="0" animBg="1"/>
      <p:bldP spid="19" grpId="0" bldLvl="0" animBg="1"/>
      <p:bldP spid="21" grpId="0"/>
      <p:bldP spid="22" grpId="0"/>
      <p:bldP spid="23" grpId="0"/>
      <p:bldP spid="24" grpId="0"/>
      <p:bldP spid="25" grpId="0"/>
      <p:bldP spid="42" grpId="0" bldLvl="0" animBg="1"/>
      <p:bldP spid="43" grpId="0"/>
      <p:bldP spid="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62"/>
          <p:cNvSpPr txBox="1">
            <a:spLocks noChangeArrowheads="1"/>
          </p:cNvSpPr>
          <p:nvPr/>
        </p:nvSpPr>
        <p:spPr bwMode="auto">
          <a:xfrm>
            <a:off x="2001838" y="2633663"/>
            <a:ext cx="695575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6600" b="1" dirty="0">
                <a:solidFill>
                  <a:srgbClr val="0078BF"/>
                </a:solidFill>
                <a:latin typeface="微软雅黑" panose="020B0503020204020204" pitchFamily="34" charset="-122"/>
              </a:rPr>
              <a:t>祝大家顺利升学！</a:t>
            </a:r>
          </a:p>
        </p:txBody>
      </p:sp>
      <p:sp>
        <p:nvSpPr>
          <p:cNvPr id="16" name="椭圆 15"/>
          <p:cNvSpPr/>
          <p:nvPr/>
        </p:nvSpPr>
        <p:spPr bwMode="auto">
          <a:xfrm>
            <a:off x="2095500" y="3898900"/>
            <a:ext cx="315913" cy="317500"/>
          </a:xfrm>
          <a:prstGeom prst="ellipse">
            <a:avLst/>
          </a:prstGeom>
          <a:solidFill>
            <a:srgbClr val="007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9" name="椭圆 18"/>
          <p:cNvSpPr/>
          <p:nvPr/>
        </p:nvSpPr>
        <p:spPr bwMode="auto">
          <a:xfrm>
            <a:off x="6096000" y="3876159"/>
            <a:ext cx="315912" cy="317500"/>
          </a:xfrm>
          <a:prstGeom prst="ellipse">
            <a:avLst/>
          </a:prstGeom>
          <a:solidFill>
            <a:srgbClr val="007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1" name="文本框 1027"/>
          <p:cNvSpPr txBox="1">
            <a:spLocks noChangeArrowheads="1"/>
          </p:cNvSpPr>
          <p:nvPr/>
        </p:nvSpPr>
        <p:spPr bwMode="auto">
          <a:xfrm>
            <a:off x="2411413" y="3846513"/>
            <a:ext cx="19736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</a:rPr>
              <a:t>18</a:t>
            </a:r>
            <a:r>
              <a:rPr lang="zh-CN" altLang="en-US" sz="1800" dirty="0">
                <a:latin typeface="微软雅黑" panose="020B0503020204020204" pitchFamily="34" charset="-122"/>
              </a:rPr>
              <a:t>计算机</a:t>
            </a:r>
            <a:r>
              <a:rPr lang="en-US" altLang="zh-CN" sz="1800" dirty="0">
                <a:latin typeface="微软雅黑" panose="020B0503020204020204" pitchFamily="34" charset="-122"/>
              </a:rPr>
              <a:t>3</a:t>
            </a:r>
            <a:r>
              <a:rPr lang="zh-CN" altLang="en-US" sz="1800" dirty="0">
                <a:latin typeface="微软雅黑" panose="020B0503020204020204" pitchFamily="34" charset="-122"/>
              </a:rPr>
              <a:t>班姚亮</a:t>
            </a:r>
            <a:endParaRPr lang="en-US" altLang="zh-CN" sz="1800" dirty="0">
              <a:latin typeface="微软雅黑" panose="020B0503020204020204" pitchFamily="34" charset="-122"/>
            </a:endParaRPr>
          </a:p>
        </p:txBody>
      </p:sp>
      <p:sp>
        <p:nvSpPr>
          <p:cNvPr id="22" name="文本框 112"/>
          <p:cNvSpPr txBox="1">
            <a:spLocks noChangeArrowheads="1"/>
          </p:cNvSpPr>
          <p:nvPr/>
        </p:nvSpPr>
        <p:spPr bwMode="auto">
          <a:xfrm>
            <a:off x="6411912" y="3823772"/>
            <a:ext cx="21371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</a:rPr>
              <a:t>QQ</a:t>
            </a:r>
            <a:r>
              <a:rPr lang="zh-CN" altLang="en-US" sz="1800" dirty="0">
                <a:latin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</a:rPr>
              <a:t>2436917927</a:t>
            </a:r>
            <a:endParaRPr lang="zh-CN" alt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466850" y="2439988"/>
            <a:ext cx="9677400" cy="2114550"/>
          </a:xfrm>
          <a:prstGeom prst="rect">
            <a:avLst/>
          </a:prstGeom>
          <a:noFill/>
          <a:ln w="25400">
            <a:solidFill>
              <a:srgbClr val="0078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5" name="矩形 24"/>
          <p:cNvSpPr/>
          <p:nvPr/>
        </p:nvSpPr>
        <p:spPr>
          <a:xfrm>
            <a:off x="10906125" y="4237038"/>
            <a:ext cx="476250" cy="476250"/>
          </a:xfrm>
          <a:prstGeom prst="rect">
            <a:avLst/>
          </a:prstGeom>
          <a:solidFill>
            <a:srgbClr val="007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6" name="矩形 25"/>
          <p:cNvSpPr/>
          <p:nvPr/>
        </p:nvSpPr>
        <p:spPr>
          <a:xfrm>
            <a:off x="10637838" y="4008438"/>
            <a:ext cx="474662" cy="474662"/>
          </a:xfrm>
          <a:prstGeom prst="rect">
            <a:avLst/>
          </a:prstGeom>
          <a:solidFill>
            <a:srgbClr val="0078B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7" name="矩形 26"/>
          <p:cNvSpPr/>
          <p:nvPr/>
        </p:nvSpPr>
        <p:spPr>
          <a:xfrm>
            <a:off x="1308100" y="2233613"/>
            <a:ext cx="474663" cy="474662"/>
          </a:xfrm>
          <a:prstGeom prst="rect">
            <a:avLst/>
          </a:prstGeom>
          <a:solidFill>
            <a:srgbClr val="007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8" name="矩形 27"/>
          <p:cNvSpPr/>
          <p:nvPr/>
        </p:nvSpPr>
        <p:spPr>
          <a:xfrm>
            <a:off x="1460500" y="2386013"/>
            <a:ext cx="474663" cy="474662"/>
          </a:xfrm>
          <a:prstGeom prst="rect">
            <a:avLst/>
          </a:prstGeom>
          <a:solidFill>
            <a:srgbClr val="0078B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pic>
        <p:nvPicPr>
          <p:cNvPr id="9" name="图片 8" descr="资源 1"/>
          <p:cNvPicPr>
            <a:picLocks noChangeAspect="1"/>
          </p:cNvPicPr>
          <p:nvPr/>
        </p:nvPicPr>
        <p:blipFill>
          <a:blip r:embed="rId4"/>
          <a:srcRect r="43739"/>
          <a:stretch>
            <a:fillRect/>
          </a:stretch>
        </p:blipFill>
        <p:spPr>
          <a:xfrm>
            <a:off x="585470" y="443865"/>
            <a:ext cx="2967355" cy="9366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8926">
        <p:random/>
      </p:transition>
    </mc:Choice>
    <mc:Fallback xmlns="">
      <p:transition spd="slow" advTm="8926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bldLvl="0" animBg="1"/>
      <p:bldP spid="19" grpId="0" bldLvl="0" animBg="1"/>
      <p:bldP spid="21" grpId="0"/>
      <p:bldP spid="22" grpId="0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1506330" y="2385185"/>
            <a:ext cx="1418481" cy="1853904"/>
            <a:chOff x="1625600" y="1947863"/>
            <a:chExt cx="1418481" cy="1853904"/>
          </a:xfrm>
        </p:grpSpPr>
        <p:sp>
          <p:nvSpPr>
            <p:cNvPr id="7" name="文本框 39"/>
            <p:cNvSpPr txBox="1">
              <a:spLocks noChangeArrowheads="1"/>
            </p:cNvSpPr>
            <p:nvPr/>
          </p:nvSpPr>
          <p:spPr bwMode="auto">
            <a:xfrm>
              <a:off x="1628309" y="3340102"/>
              <a:ext cx="14157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solidFill>
                    <a:srgbClr val="0078BF"/>
                  </a:solidFill>
                  <a:latin typeface="微软雅黑" panose="020B0503020204020204" pitchFamily="34" charset="-122"/>
                </a:rPr>
                <a:t>前期准备</a:t>
              </a:r>
            </a:p>
          </p:txBody>
        </p:sp>
        <p:grpSp>
          <p:nvGrpSpPr>
            <p:cNvPr id="6" name="组合 34"/>
            <p:cNvGrpSpPr/>
            <p:nvPr/>
          </p:nvGrpSpPr>
          <p:grpSpPr bwMode="auto">
            <a:xfrm>
              <a:off x="1625600" y="1947863"/>
              <a:ext cx="1277938" cy="1279525"/>
              <a:chOff x="1131485" y="2234042"/>
              <a:chExt cx="1606398" cy="1608206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1131485" y="2234042"/>
                <a:ext cx="1606398" cy="1608206"/>
              </a:xfrm>
              <a:prstGeom prst="ellipse">
                <a:avLst/>
              </a:prstGeom>
              <a:solidFill>
                <a:srgbClr val="0078BF"/>
              </a:solidFill>
              <a:ln w="19050">
                <a:solidFill>
                  <a:srgbClr val="0078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>
                  <a:solidFill>
                    <a:srgbClr val="0078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1241240" y="2343782"/>
                <a:ext cx="1386889" cy="138872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78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>
                  <a:solidFill>
                    <a:srgbClr val="0078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1" name="组合 50"/>
          <p:cNvGrpSpPr/>
          <p:nvPr/>
        </p:nvGrpSpPr>
        <p:grpSpPr bwMode="auto">
          <a:xfrm>
            <a:off x="3990977" y="2385060"/>
            <a:ext cx="1415772" cy="1853904"/>
            <a:chOff x="3274697" y="2101179"/>
            <a:chExt cx="1417400" cy="1852714"/>
          </a:xfrm>
        </p:grpSpPr>
        <p:grpSp>
          <p:nvGrpSpPr>
            <p:cNvPr id="12" name="组合 35"/>
            <p:cNvGrpSpPr/>
            <p:nvPr/>
          </p:nvGrpSpPr>
          <p:grpSpPr bwMode="auto">
            <a:xfrm>
              <a:off x="3343022" y="2101179"/>
              <a:ext cx="1279121" cy="1278705"/>
              <a:chOff x="3209089" y="2234042"/>
              <a:chExt cx="1608730" cy="1608206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3209089" y="2234042"/>
                <a:ext cx="1608730" cy="1608206"/>
              </a:xfrm>
              <a:prstGeom prst="ellipse">
                <a:avLst/>
              </a:prstGeom>
              <a:solidFill>
                <a:srgbClr val="0078BF"/>
              </a:solidFill>
              <a:ln w="19050">
                <a:solidFill>
                  <a:srgbClr val="0078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>
                  <a:solidFill>
                    <a:srgbClr val="0078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3319003" y="2343782"/>
                <a:ext cx="1388902" cy="138872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78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>
                  <a:solidFill>
                    <a:srgbClr val="0078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" name="文本框 40"/>
            <p:cNvSpPr txBox="1">
              <a:spLocks noChangeArrowheads="1"/>
            </p:cNvSpPr>
            <p:nvPr/>
          </p:nvSpPr>
          <p:spPr bwMode="auto">
            <a:xfrm>
              <a:off x="3274697" y="3492524"/>
              <a:ext cx="1417400" cy="461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solidFill>
                    <a:srgbClr val="0078BF"/>
                  </a:solidFill>
                  <a:latin typeface="微软雅黑" panose="020B0503020204020204" pitchFamily="34" charset="-122"/>
                </a:rPr>
                <a:t>初试准备</a:t>
              </a:r>
            </a:p>
          </p:txBody>
        </p:sp>
      </p:grpSp>
      <p:grpSp>
        <p:nvGrpSpPr>
          <p:cNvPr id="17" name="组合 51"/>
          <p:cNvGrpSpPr/>
          <p:nvPr/>
        </p:nvGrpSpPr>
        <p:grpSpPr bwMode="auto">
          <a:xfrm>
            <a:off x="6470651" y="2385060"/>
            <a:ext cx="1415772" cy="1853904"/>
            <a:chOff x="5353035" y="2101179"/>
            <a:chExt cx="1415494" cy="1852714"/>
          </a:xfrm>
        </p:grpSpPr>
        <p:grpSp>
          <p:nvGrpSpPr>
            <p:cNvPr id="18" name="组合 36"/>
            <p:cNvGrpSpPr/>
            <p:nvPr/>
          </p:nvGrpSpPr>
          <p:grpSpPr bwMode="auto">
            <a:xfrm>
              <a:off x="5421284" y="2101179"/>
              <a:ext cx="1279274" cy="1278705"/>
              <a:chOff x="5287330" y="2234042"/>
              <a:chExt cx="1608922" cy="1608206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5287330" y="2234042"/>
                <a:ext cx="1608922" cy="1608206"/>
              </a:xfrm>
              <a:prstGeom prst="ellipse">
                <a:avLst/>
              </a:prstGeom>
              <a:solidFill>
                <a:srgbClr val="0078BF"/>
              </a:solidFill>
              <a:ln w="19050">
                <a:solidFill>
                  <a:srgbClr val="0078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>
                  <a:solidFill>
                    <a:srgbClr val="0078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397120" y="2335801"/>
                <a:ext cx="1389342" cy="138872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78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>
                  <a:solidFill>
                    <a:srgbClr val="0078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9" name="文本框 41"/>
            <p:cNvSpPr txBox="1">
              <a:spLocks noChangeArrowheads="1"/>
            </p:cNvSpPr>
            <p:nvPr/>
          </p:nvSpPr>
          <p:spPr bwMode="auto">
            <a:xfrm>
              <a:off x="5353035" y="3492524"/>
              <a:ext cx="1415494" cy="461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solidFill>
                    <a:srgbClr val="0078BF"/>
                  </a:solidFill>
                  <a:latin typeface="微软雅黑" panose="020B0503020204020204" pitchFamily="34" charset="-122"/>
                </a:rPr>
                <a:t>复试准备</a:t>
              </a:r>
            </a:p>
          </p:txBody>
        </p:sp>
      </p:grpSp>
      <p:grpSp>
        <p:nvGrpSpPr>
          <p:cNvPr id="23" name="组合 52"/>
          <p:cNvGrpSpPr/>
          <p:nvPr/>
        </p:nvGrpSpPr>
        <p:grpSpPr bwMode="auto">
          <a:xfrm>
            <a:off x="8951596" y="2385060"/>
            <a:ext cx="1415772" cy="1853904"/>
            <a:chOff x="7431373" y="2101179"/>
            <a:chExt cx="1415494" cy="1852714"/>
          </a:xfrm>
        </p:grpSpPr>
        <p:grpSp>
          <p:nvGrpSpPr>
            <p:cNvPr id="24" name="组合 37"/>
            <p:cNvGrpSpPr/>
            <p:nvPr/>
          </p:nvGrpSpPr>
          <p:grpSpPr bwMode="auto">
            <a:xfrm>
              <a:off x="7499623" y="2101179"/>
              <a:ext cx="1279274" cy="1278705"/>
              <a:chOff x="7365669" y="2234042"/>
              <a:chExt cx="1608922" cy="1608206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7365669" y="2234042"/>
                <a:ext cx="1608922" cy="1608206"/>
              </a:xfrm>
              <a:prstGeom prst="ellipse">
                <a:avLst/>
              </a:prstGeom>
              <a:solidFill>
                <a:srgbClr val="0078BF"/>
              </a:solidFill>
              <a:ln w="19050">
                <a:solidFill>
                  <a:srgbClr val="0078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>
                  <a:solidFill>
                    <a:srgbClr val="0078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7475458" y="2343782"/>
                <a:ext cx="1389342" cy="138872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78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>
                  <a:solidFill>
                    <a:srgbClr val="0078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5" name="文本框 42"/>
            <p:cNvSpPr txBox="1">
              <a:spLocks noChangeArrowheads="1"/>
            </p:cNvSpPr>
            <p:nvPr/>
          </p:nvSpPr>
          <p:spPr bwMode="auto">
            <a:xfrm>
              <a:off x="7431373" y="3492524"/>
              <a:ext cx="1415494" cy="461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solidFill>
                    <a:srgbClr val="0078BF"/>
                  </a:solidFill>
                  <a:latin typeface="微软雅黑" panose="020B0503020204020204" pitchFamily="34" charset="-122"/>
                </a:rPr>
                <a:t>一些建议</a:t>
              </a:r>
            </a:p>
          </p:txBody>
        </p:sp>
      </p:grpSp>
      <p:pic>
        <p:nvPicPr>
          <p:cNvPr id="10" name="图片 9" descr="3642650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6730" y="2772410"/>
            <a:ext cx="737235" cy="527685"/>
          </a:xfrm>
          <a:prstGeom prst="rect">
            <a:avLst/>
          </a:prstGeom>
        </p:spPr>
      </p:pic>
      <p:pic>
        <p:nvPicPr>
          <p:cNvPr id="16" name="图片 15" descr="3643631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68825" y="2639695"/>
            <a:ext cx="288290" cy="817245"/>
          </a:xfrm>
          <a:prstGeom prst="rect">
            <a:avLst/>
          </a:prstGeom>
        </p:spPr>
      </p:pic>
      <p:pic>
        <p:nvPicPr>
          <p:cNvPr id="22" name="图片 21" descr="3642413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69430" y="2709545"/>
            <a:ext cx="617220" cy="617220"/>
          </a:xfrm>
          <a:prstGeom prst="rect">
            <a:avLst/>
          </a:prstGeom>
        </p:spPr>
      </p:pic>
      <p:pic>
        <p:nvPicPr>
          <p:cNvPr id="44" name="图片 43" descr="4127723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94495" y="2653030"/>
            <a:ext cx="729615" cy="729615"/>
          </a:xfrm>
          <a:prstGeom prst="rect">
            <a:avLst/>
          </a:prstGeom>
        </p:spPr>
      </p:pic>
      <p:pic>
        <p:nvPicPr>
          <p:cNvPr id="28" name="图片 27" descr="资源 1"/>
          <p:cNvPicPr>
            <a:picLocks noChangeAspect="1"/>
          </p:cNvPicPr>
          <p:nvPr/>
        </p:nvPicPr>
        <p:blipFill>
          <a:blip r:embed="rId12"/>
          <a:srcRect r="44390"/>
          <a:stretch>
            <a:fillRect/>
          </a:stretch>
        </p:blipFill>
        <p:spPr>
          <a:xfrm>
            <a:off x="8253730" y="558165"/>
            <a:ext cx="2933065" cy="936625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0" y="457200"/>
            <a:ext cx="4368800" cy="914400"/>
            <a:chOff x="0" y="457200"/>
            <a:chExt cx="4679950" cy="914400"/>
          </a:xfrm>
        </p:grpSpPr>
        <p:sp>
          <p:nvSpPr>
            <p:cNvPr id="34" name="任意多边形 10"/>
            <p:cNvSpPr/>
            <p:nvPr/>
          </p:nvSpPr>
          <p:spPr>
            <a:xfrm rot="5400000">
              <a:off x="1882775" y="-1425575"/>
              <a:ext cx="914400" cy="4679950"/>
            </a:xfrm>
            <a:custGeom>
              <a:avLst/>
              <a:gdLst>
                <a:gd name="connsiteX0" fmla="*/ 0 w 990604"/>
                <a:gd name="connsiteY0" fmla="*/ 5956738 h 5956738"/>
                <a:gd name="connsiteX1" fmla="*/ 0 w 990604"/>
                <a:gd name="connsiteY1" fmla="*/ 317938 h 5956738"/>
                <a:gd name="connsiteX2" fmla="*/ 6 w 990604"/>
                <a:gd name="connsiteY2" fmla="*/ 317938 h 5956738"/>
                <a:gd name="connsiteX3" fmla="*/ 495305 w 990604"/>
                <a:gd name="connsiteY3" fmla="*/ 0 h 5956738"/>
                <a:gd name="connsiteX4" fmla="*/ 990604 w 990604"/>
                <a:gd name="connsiteY4" fmla="*/ 317938 h 5956738"/>
                <a:gd name="connsiteX5" fmla="*/ 990601 w 990604"/>
                <a:gd name="connsiteY5" fmla="*/ 317938 h 5956738"/>
                <a:gd name="connsiteX6" fmla="*/ 990601 w 990604"/>
                <a:gd name="connsiteY6" fmla="*/ 5956738 h 5956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604" h="5956738">
                  <a:moveTo>
                    <a:pt x="0" y="5956738"/>
                  </a:moveTo>
                  <a:lnTo>
                    <a:pt x="0" y="317938"/>
                  </a:lnTo>
                  <a:lnTo>
                    <a:pt x="6" y="317938"/>
                  </a:lnTo>
                  <a:lnTo>
                    <a:pt x="495305" y="0"/>
                  </a:lnTo>
                  <a:lnTo>
                    <a:pt x="990604" y="317938"/>
                  </a:lnTo>
                  <a:lnTo>
                    <a:pt x="990601" y="317938"/>
                  </a:lnTo>
                  <a:lnTo>
                    <a:pt x="990601" y="5956738"/>
                  </a:lnTo>
                  <a:close/>
                </a:path>
              </a:pathLst>
            </a:custGeom>
            <a:solidFill>
              <a:srgbClr val="007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5" name="文本框 11"/>
            <p:cNvSpPr txBox="1">
              <a:spLocks noChangeArrowheads="1"/>
            </p:cNvSpPr>
            <p:nvPr/>
          </p:nvSpPr>
          <p:spPr bwMode="auto">
            <a:xfrm>
              <a:off x="776137" y="552450"/>
              <a:ext cx="3305895" cy="645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目录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197">
        <p:random/>
      </p:transition>
    </mc:Choice>
    <mc:Fallback xmlns="">
      <p:transition spd="slow" advTm="5197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5854700" y="2292350"/>
            <a:ext cx="5708650" cy="834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0078BF"/>
                </a:solidFill>
                <a:latin typeface="微软雅黑" panose="020B0503020204020204" pitchFamily="34" charset="-122"/>
              </a:rPr>
              <a:t>前期准备</a:t>
            </a:r>
          </a:p>
        </p:txBody>
      </p:sp>
      <p:sp>
        <p:nvSpPr>
          <p:cNvPr id="4" name="文本框 4"/>
          <p:cNvSpPr txBox="1">
            <a:spLocks noChangeArrowheads="1"/>
          </p:cNvSpPr>
          <p:nvPr/>
        </p:nvSpPr>
        <p:spPr bwMode="auto">
          <a:xfrm>
            <a:off x="5854700" y="3199546"/>
            <a:ext cx="5708650" cy="874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808080"/>
                </a:solidFill>
                <a:latin typeface="微软雅黑" panose="020B0503020204020204" pitchFamily="34" charset="-122"/>
              </a:rPr>
              <a:t>学硕和专硕区别？考研考什么？什么时候考？考哪个学校？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0" y="2232025"/>
            <a:ext cx="5619750" cy="2582863"/>
            <a:chOff x="0" y="2232025"/>
            <a:chExt cx="5619750" cy="2582863"/>
          </a:xfrm>
        </p:grpSpPr>
        <p:sp>
          <p:nvSpPr>
            <p:cNvPr id="2" name="矩形 1"/>
            <p:cNvSpPr/>
            <p:nvPr/>
          </p:nvSpPr>
          <p:spPr>
            <a:xfrm>
              <a:off x="0" y="2540000"/>
              <a:ext cx="5619750" cy="1965325"/>
            </a:xfrm>
            <a:prstGeom prst="rect">
              <a:avLst/>
            </a:prstGeom>
            <a:solidFill>
              <a:srgbClr val="007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grpSp>
          <p:nvGrpSpPr>
            <p:cNvPr id="5" name="组合 5"/>
            <p:cNvGrpSpPr/>
            <p:nvPr/>
          </p:nvGrpSpPr>
          <p:grpSpPr bwMode="auto">
            <a:xfrm>
              <a:off x="1519238" y="2232025"/>
              <a:ext cx="2581275" cy="2582863"/>
              <a:chOff x="1131485" y="2234042"/>
              <a:chExt cx="1607262" cy="1607262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1131485" y="2234042"/>
                <a:ext cx="1607262" cy="1607262"/>
              </a:xfrm>
              <a:prstGeom prst="ellipse">
                <a:avLst/>
              </a:prstGeom>
              <a:solidFill>
                <a:srgbClr val="0078BF"/>
              </a:solidFill>
              <a:ln w="19050">
                <a:solidFill>
                  <a:srgbClr val="0078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1241206" y="2343696"/>
                <a:ext cx="1387820" cy="138795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78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</p:grpSp>
      <p:pic>
        <p:nvPicPr>
          <p:cNvPr id="8" name="图片 7" descr="3642650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34845" y="2897505"/>
            <a:ext cx="1750060" cy="1250315"/>
          </a:xfrm>
          <a:prstGeom prst="rect">
            <a:avLst/>
          </a:prstGeom>
        </p:spPr>
      </p:pic>
      <p:pic>
        <p:nvPicPr>
          <p:cNvPr id="9" name="图片 8" descr="资源 1"/>
          <p:cNvPicPr>
            <a:picLocks noChangeAspect="1"/>
          </p:cNvPicPr>
          <p:nvPr/>
        </p:nvPicPr>
        <p:blipFill>
          <a:blip r:embed="rId6"/>
          <a:srcRect r="43739"/>
          <a:stretch>
            <a:fillRect/>
          </a:stretch>
        </p:blipFill>
        <p:spPr>
          <a:xfrm>
            <a:off x="585470" y="443865"/>
            <a:ext cx="2967355" cy="9366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625">
        <p:random/>
      </p:transition>
    </mc:Choice>
    <mc:Fallback xmlns="">
      <p:transition spd="slow" advTm="5625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5"/>
          <p:cNvSpPr txBox="1">
            <a:spLocks noChangeArrowheads="1"/>
          </p:cNvSpPr>
          <p:nvPr/>
        </p:nvSpPr>
        <p:spPr bwMode="auto">
          <a:xfrm>
            <a:off x="9274175" y="4721225"/>
            <a:ext cx="2282825" cy="139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</a:rPr>
              <a:t>地域、分数线、考试科目、招生人数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</a:rPr>
              <a:t>……</a:t>
            </a:r>
          </a:p>
          <a:p>
            <a:pPr marL="0" marR="0" lvl="0" indent="0" algn="just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800" kern="0" noProof="0" dirty="0">
                <a:latin typeface="微软雅黑" panose="020B0503020204020204" pitchFamily="34" charset="-122"/>
              </a:rPr>
              <a:t>学会使用研招网、学院官网等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552127" y="4259263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noProof="1">
                <a:solidFill>
                  <a:srgbClr val="0078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院校选择</a:t>
            </a:r>
          </a:p>
        </p:txBody>
      </p:sp>
      <p:sp>
        <p:nvSpPr>
          <p:cNvPr id="25" name="文本框 9"/>
          <p:cNvSpPr txBox="1">
            <a:spLocks noChangeArrowheads="1"/>
          </p:cNvSpPr>
          <p:nvPr/>
        </p:nvSpPr>
        <p:spPr bwMode="auto">
          <a:xfrm>
            <a:off x="6648747" y="1713230"/>
            <a:ext cx="4578907" cy="1061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</a:rPr>
              <a:t>考试科目：数一英一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</a:rPr>
              <a:t>VS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</a:rPr>
              <a:t>数二英二？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</a:endParaRPr>
          </a:p>
          <a:p>
            <a:pPr marL="0" marR="0" lvl="0" indent="0" algn="just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800" kern="0" noProof="0" dirty="0">
                <a:latin typeface="微软雅黑" panose="020B0503020204020204" pitchFamily="34" charset="-122"/>
              </a:rPr>
              <a:t>培养方案：定向实习？</a:t>
            </a:r>
            <a:endParaRPr lang="en-US" altLang="zh-CN" sz="1800" kern="0" noProof="0" dirty="0">
              <a:latin typeface="微软雅黑" panose="020B0503020204020204" pitchFamily="34" charset="-122"/>
            </a:endParaRPr>
          </a:p>
          <a:p>
            <a:pPr marL="0" marR="0" lvl="0" indent="0" algn="just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</a:rPr>
              <a:t>学制、公务员</a:t>
            </a:r>
            <a:r>
              <a:rPr kumimoji="0" lang="en-US" altLang="zh-CN" sz="18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</a:rPr>
              <a:t>&amp;</a:t>
            </a:r>
            <a:r>
              <a: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</a:rPr>
              <a:t>编制？</a:t>
            </a:r>
            <a:endParaRPr kumimoji="0" lang="en-US" altLang="zh-CN" sz="18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627256" y="1289050"/>
            <a:ext cx="172355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noProof="1">
                <a:solidFill>
                  <a:srgbClr val="0078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学硕与专硕</a:t>
            </a:r>
          </a:p>
        </p:txBody>
      </p:sp>
      <p:sp>
        <p:nvSpPr>
          <p:cNvPr id="27" name="文本框 13"/>
          <p:cNvSpPr txBox="1">
            <a:spLocks noChangeArrowheads="1"/>
          </p:cNvSpPr>
          <p:nvPr/>
        </p:nvSpPr>
        <p:spPr bwMode="auto">
          <a:xfrm>
            <a:off x="1225550" y="5432425"/>
            <a:ext cx="3524250" cy="72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</a:rPr>
              <a:t>政治、英语、数学（业务课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</a:rPr>
              <a:t>1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</a:rPr>
              <a:t>）、专业课（业务课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</a:rPr>
              <a:t>2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</a:rPr>
              <a:t>）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504295" y="4970463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noProof="1">
                <a:solidFill>
                  <a:srgbClr val="0078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考试科目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725488" y="1289050"/>
            <a:ext cx="2438400" cy="692150"/>
            <a:chOff x="725488" y="1289050"/>
            <a:chExt cx="2438400" cy="692150"/>
          </a:xfrm>
        </p:grpSpPr>
        <p:sp>
          <p:nvSpPr>
            <p:cNvPr id="29" name="圆角矩形 15"/>
            <p:cNvSpPr/>
            <p:nvPr/>
          </p:nvSpPr>
          <p:spPr>
            <a:xfrm>
              <a:off x="725488" y="1289050"/>
              <a:ext cx="2438400" cy="692150"/>
            </a:xfrm>
            <a:prstGeom prst="roundRect">
              <a:avLst/>
            </a:prstGeom>
            <a:solidFill>
              <a:srgbClr val="0078B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0" name="文本框 16"/>
            <p:cNvSpPr txBox="1">
              <a:spLocks noChangeArrowheads="1"/>
            </p:cNvSpPr>
            <p:nvPr/>
          </p:nvSpPr>
          <p:spPr bwMode="auto">
            <a:xfrm>
              <a:off x="1110693" y="1404938"/>
              <a:ext cx="17235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一场信息战</a:t>
              </a:r>
            </a:p>
          </p:txBody>
        </p:sp>
      </p:grpSp>
      <p:sp>
        <p:nvSpPr>
          <p:cNvPr id="35" name="文本框 22"/>
          <p:cNvSpPr txBox="1">
            <a:spLocks noChangeArrowheads="1"/>
          </p:cNvSpPr>
          <p:nvPr/>
        </p:nvSpPr>
        <p:spPr bwMode="auto">
          <a:xfrm>
            <a:off x="868363" y="25400"/>
            <a:ext cx="4541837" cy="669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78BF"/>
                </a:solidFill>
                <a:effectLst/>
                <a:uLnTx/>
                <a:uFillTx/>
                <a:latin typeface="微软雅黑" panose="020B0503020204020204" pitchFamily="34" charset="-122"/>
              </a:rPr>
              <a:t>前期准备</a:t>
            </a: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810419"/>
            <a:ext cx="11176000" cy="0"/>
          </a:xfrm>
          <a:prstGeom prst="line">
            <a:avLst/>
          </a:prstGeom>
          <a:noFill/>
          <a:ln w="25400" cap="flat" cmpd="sng" algn="ctr">
            <a:gradFill>
              <a:gsLst>
                <a:gs pos="0">
                  <a:srgbClr val="0078B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37" name="矩形 36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0078B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1" name="组合 18"/>
          <p:cNvGrpSpPr/>
          <p:nvPr/>
        </p:nvGrpSpPr>
        <p:grpSpPr bwMode="auto">
          <a:xfrm>
            <a:off x="228600" y="126365"/>
            <a:ext cx="640080" cy="638175"/>
            <a:chOff x="1131485" y="2234042"/>
            <a:chExt cx="1607262" cy="1607262"/>
          </a:xfrm>
        </p:grpSpPr>
        <p:sp>
          <p:nvSpPr>
            <p:cNvPr id="32" name="椭圆 31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0078BF"/>
            </a:solidFill>
            <a:ln w="19050" cap="flat" cmpd="sng" algn="ctr">
              <a:solidFill>
                <a:srgbClr val="0078BF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0078BF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0" name="KSO_Shape"/>
          <p:cNvSpPr>
            <a:spLocks noChangeArrowheads="1"/>
          </p:cNvSpPr>
          <p:nvPr/>
        </p:nvSpPr>
        <p:spPr bwMode="auto">
          <a:xfrm>
            <a:off x="5949949" y="3118802"/>
            <a:ext cx="3254375" cy="3204845"/>
          </a:xfrm>
          <a:custGeom>
            <a:avLst/>
            <a:gdLst>
              <a:gd name="T0" fmla="*/ 2167067 w 2443615"/>
              <a:gd name="T1" fmla="*/ 786158 h 2406492"/>
              <a:gd name="T2" fmla="*/ 783909 w 2443615"/>
              <a:gd name="T3" fmla="*/ 2169511 h 2406492"/>
              <a:gd name="T4" fmla="*/ 2167067 w 2443615"/>
              <a:gd name="T5" fmla="*/ 3552864 h 2406492"/>
              <a:gd name="T6" fmla="*/ 3550225 w 2443615"/>
              <a:gd name="T7" fmla="*/ 2169511 h 2406492"/>
              <a:gd name="T8" fmla="*/ 2167067 w 2443615"/>
              <a:gd name="T9" fmla="*/ 786158 h 2406492"/>
              <a:gd name="T10" fmla="*/ 1989594 w 2443615"/>
              <a:gd name="T11" fmla="*/ 0 h 2406492"/>
              <a:gd name="T12" fmla="*/ 2344541 w 2443615"/>
              <a:gd name="T13" fmla="*/ 0 h 2406492"/>
              <a:gd name="T14" fmla="*/ 2421684 w 2443615"/>
              <a:gd name="T15" fmla="*/ 437627 h 2406492"/>
              <a:gd name="T16" fmla="*/ 3085100 w 2443615"/>
              <a:gd name="T17" fmla="*/ 679122 h 2406492"/>
              <a:gd name="T18" fmla="*/ 3425455 w 2443615"/>
              <a:gd name="T19" fmla="*/ 393476 h 2406492"/>
              <a:gd name="T20" fmla="*/ 3697358 w 2443615"/>
              <a:gd name="T21" fmla="*/ 621665 h 2406492"/>
              <a:gd name="T22" fmla="*/ 3475192 w 2443615"/>
              <a:gd name="T23" fmla="*/ 1006497 h 2406492"/>
              <a:gd name="T24" fmla="*/ 3828185 w 2443615"/>
              <a:gd name="T25" fmla="*/ 1617988 h 2406492"/>
              <a:gd name="T26" fmla="*/ 4272500 w 2443615"/>
              <a:gd name="T27" fmla="*/ 1617978 h 2406492"/>
              <a:gd name="T28" fmla="*/ 4334135 w 2443615"/>
              <a:gd name="T29" fmla="*/ 1967582 h 2406492"/>
              <a:gd name="T30" fmla="*/ 3916614 w 2443615"/>
              <a:gd name="T31" fmla="*/ 2119556 h 2406492"/>
              <a:gd name="T32" fmla="*/ 3794020 w 2443615"/>
              <a:gd name="T33" fmla="*/ 2814919 h 2406492"/>
              <a:gd name="T34" fmla="*/ 4134391 w 2443615"/>
              <a:gd name="T35" fmla="*/ 3100551 h 2406492"/>
              <a:gd name="T36" fmla="*/ 3956919 w 2443615"/>
              <a:gd name="T37" fmla="*/ 3407988 h 2406492"/>
              <a:gd name="T38" fmla="*/ 3539405 w 2443615"/>
              <a:gd name="T39" fmla="*/ 3255991 h 2406492"/>
              <a:gd name="T40" fmla="*/ 2998585 w 2443615"/>
              <a:gd name="T41" fmla="*/ 3709856 h 2406492"/>
              <a:gd name="T42" fmla="*/ 3075752 w 2443615"/>
              <a:gd name="T43" fmla="*/ 4147479 h 2406492"/>
              <a:gd name="T44" fmla="*/ 2742210 w 2443615"/>
              <a:gd name="T45" fmla="*/ 4268896 h 2406492"/>
              <a:gd name="T46" fmla="*/ 2520061 w 2443615"/>
              <a:gd name="T47" fmla="*/ 3884050 h 2406492"/>
              <a:gd name="T48" fmla="*/ 1814071 w 2443615"/>
              <a:gd name="T49" fmla="*/ 3884050 h 2406492"/>
              <a:gd name="T50" fmla="*/ 1591926 w 2443615"/>
              <a:gd name="T51" fmla="*/ 4268896 h 2406492"/>
              <a:gd name="T52" fmla="*/ 1258384 w 2443615"/>
              <a:gd name="T53" fmla="*/ 4147479 h 2406492"/>
              <a:gd name="T54" fmla="*/ 1335551 w 2443615"/>
              <a:gd name="T55" fmla="*/ 3709856 h 2406492"/>
              <a:gd name="T56" fmla="*/ 794733 w 2443615"/>
              <a:gd name="T57" fmla="*/ 3255991 h 2406492"/>
              <a:gd name="T58" fmla="*/ 377218 w 2443615"/>
              <a:gd name="T59" fmla="*/ 3407988 h 2406492"/>
              <a:gd name="T60" fmla="*/ 199744 w 2443615"/>
              <a:gd name="T61" fmla="*/ 3100551 h 2406492"/>
              <a:gd name="T62" fmla="*/ 540114 w 2443615"/>
              <a:gd name="T63" fmla="*/ 2814919 h 2406492"/>
              <a:gd name="T64" fmla="*/ 417521 w 2443615"/>
              <a:gd name="T65" fmla="*/ 2119556 h 2406492"/>
              <a:gd name="T66" fmla="*/ 0 w 2443615"/>
              <a:gd name="T67" fmla="*/ 1967582 h 2406492"/>
              <a:gd name="T68" fmla="*/ 61635 w 2443615"/>
              <a:gd name="T69" fmla="*/ 1617978 h 2406492"/>
              <a:gd name="T70" fmla="*/ 505949 w 2443615"/>
              <a:gd name="T71" fmla="*/ 1617988 h 2406492"/>
              <a:gd name="T72" fmla="*/ 858943 w 2443615"/>
              <a:gd name="T73" fmla="*/ 1006497 h 2406492"/>
              <a:gd name="T74" fmla="*/ 636777 w 2443615"/>
              <a:gd name="T75" fmla="*/ 621665 h 2406492"/>
              <a:gd name="T76" fmla="*/ 908682 w 2443615"/>
              <a:gd name="T77" fmla="*/ 393476 h 2406492"/>
              <a:gd name="T78" fmla="*/ 1249038 w 2443615"/>
              <a:gd name="T79" fmla="*/ 679122 h 2406492"/>
              <a:gd name="T80" fmla="*/ 1912450 w 2443615"/>
              <a:gd name="T81" fmla="*/ 437627 h 2406492"/>
              <a:gd name="T82" fmla="*/ 1989594 w 2443615"/>
              <a:gd name="T83" fmla="*/ 0 h 240649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rgbClr val="0078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501445" tIns="575655" rIns="501445" bIns="614746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" name="KSO_Shape"/>
          <p:cNvSpPr>
            <a:spLocks noChangeArrowheads="1"/>
          </p:cNvSpPr>
          <p:nvPr/>
        </p:nvSpPr>
        <p:spPr bwMode="auto">
          <a:xfrm>
            <a:off x="4267200" y="1760855"/>
            <a:ext cx="2206625" cy="2172970"/>
          </a:xfrm>
          <a:custGeom>
            <a:avLst/>
            <a:gdLst>
              <a:gd name="T0" fmla="*/ 996309 w 2443615"/>
              <a:gd name="T1" fmla="*/ 361446 h 2406492"/>
              <a:gd name="T2" fmla="*/ 360402 w 2443615"/>
              <a:gd name="T3" fmla="*/ 997461 h 2406492"/>
              <a:gd name="T4" fmla="*/ 996309 w 2443615"/>
              <a:gd name="T5" fmla="*/ 1633476 h 2406492"/>
              <a:gd name="T6" fmla="*/ 1632216 w 2443615"/>
              <a:gd name="T7" fmla="*/ 997461 h 2406492"/>
              <a:gd name="T8" fmla="*/ 996309 w 2443615"/>
              <a:gd name="T9" fmla="*/ 361446 h 2406492"/>
              <a:gd name="T10" fmla="*/ 914716 w 2443615"/>
              <a:gd name="T11" fmla="*/ 0 h 2406492"/>
              <a:gd name="T12" fmla="*/ 1077903 w 2443615"/>
              <a:gd name="T13" fmla="*/ 0 h 2406492"/>
              <a:gd name="T14" fmla="*/ 1113370 w 2443615"/>
              <a:gd name="T15" fmla="*/ 201205 h 2406492"/>
              <a:gd name="T16" fmla="*/ 1418375 w 2443615"/>
              <a:gd name="T17" fmla="*/ 312236 h 2406492"/>
              <a:gd name="T18" fmla="*/ 1574854 w 2443615"/>
              <a:gd name="T19" fmla="*/ 180906 h 2406492"/>
              <a:gd name="T20" fmla="*/ 1699861 w 2443615"/>
              <a:gd name="T21" fmla="*/ 285818 h 2406492"/>
              <a:gd name="T22" fmla="*/ 1597720 w 2443615"/>
              <a:gd name="T23" fmla="*/ 462750 h 2406492"/>
              <a:gd name="T24" fmla="*/ 1760008 w 2443615"/>
              <a:gd name="T25" fmla="*/ 743892 h 2406492"/>
              <a:gd name="T26" fmla="*/ 1964282 w 2443615"/>
              <a:gd name="T27" fmla="*/ 743887 h 2406492"/>
              <a:gd name="T28" fmla="*/ 1992619 w 2443615"/>
              <a:gd name="T29" fmla="*/ 904621 h 2406492"/>
              <a:gd name="T30" fmla="*/ 1800664 w 2443615"/>
              <a:gd name="T31" fmla="*/ 974494 h 2406492"/>
              <a:gd name="T32" fmla="*/ 1744301 w 2443615"/>
              <a:gd name="T33" fmla="*/ 1294196 h 2406492"/>
              <a:gd name="T34" fmla="*/ 1900787 w 2443615"/>
              <a:gd name="T35" fmla="*/ 1425518 h 2406492"/>
              <a:gd name="T36" fmla="*/ 1819194 w 2443615"/>
              <a:gd name="T37" fmla="*/ 1566867 h 2406492"/>
              <a:gd name="T38" fmla="*/ 1627242 w 2443615"/>
              <a:gd name="T39" fmla="*/ 1496985 h 2406492"/>
              <a:gd name="T40" fmla="*/ 1378600 w 2443615"/>
              <a:gd name="T41" fmla="*/ 1705655 h 2406492"/>
              <a:gd name="T42" fmla="*/ 1414077 w 2443615"/>
              <a:gd name="T43" fmla="*/ 1906858 h 2406492"/>
              <a:gd name="T44" fmla="*/ 1260731 w 2443615"/>
              <a:gd name="T45" fmla="*/ 1962681 h 2406492"/>
              <a:gd name="T46" fmla="*/ 1158598 w 2443615"/>
              <a:gd name="T47" fmla="*/ 1785743 h 2406492"/>
              <a:gd name="T48" fmla="*/ 834020 w 2443615"/>
              <a:gd name="T49" fmla="*/ 1785743 h 2406492"/>
              <a:gd name="T50" fmla="*/ 731889 w 2443615"/>
              <a:gd name="T51" fmla="*/ 1962681 h 2406492"/>
              <a:gd name="T52" fmla="*/ 578543 w 2443615"/>
              <a:gd name="T53" fmla="*/ 1906858 h 2406492"/>
              <a:gd name="T54" fmla="*/ 614020 w 2443615"/>
              <a:gd name="T55" fmla="*/ 1705655 h 2406492"/>
              <a:gd name="T56" fmla="*/ 365379 w 2443615"/>
              <a:gd name="T57" fmla="*/ 1496985 h 2406492"/>
              <a:gd name="T58" fmla="*/ 173426 w 2443615"/>
              <a:gd name="T59" fmla="*/ 1566867 h 2406492"/>
              <a:gd name="T60" fmla="*/ 91832 w 2443615"/>
              <a:gd name="T61" fmla="*/ 1425518 h 2406492"/>
              <a:gd name="T62" fmla="*/ 248318 w 2443615"/>
              <a:gd name="T63" fmla="*/ 1294196 h 2406492"/>
              <a:gd name="T64" fmla="*/ 191955 w 2443615"/>
              <a:gd name="T65" fmla="*/ 974494 h 2406492"/>
              <a:gd name="T66" fmla="*/ 0 w 2443615"/>
              <a:gd name="T67" fmla="*/ 904621 h 2406492"/>
              <a:gd name="T68" fmla="*/ 28337 w 2443615"/>
              <a:gd name="T69" fmla="*/ 743887 h 2406492"/>
              <a:gd name="T70" fmla="*/ 232610 w 2443615"/>
              <a:gd name="T71" fmla="*/ 743892 h 2406492"/>
              <a:gd name="T72" fmla="*/ 394899 w 2443615"/>
              <a:gd name="T73" fmla="*/ 462750 h 2406492"/>
              <a:gd name="T74" fmla="*/ 292758 w 2443615"/>
              <a:gd name="T75" fmla="*/ 285818 h 2406492"/>
              <a:gd name="T76" fmla="*/ 417766 w 2443615"/>
              <a:gd name="T77" fmla="*/ 180906 h 2406492"/>
              <a:gd name="T78" fmla="*/ 574245 w 2443615"/>
              <a:gd name="T79" fmla="*/ 312236 h 2406492"/>
              <a:gd name="T80" fmla="*/ 879249 w 2443615"/>
              <a:gd name="T81" fmla="*/ 201205 h 2406492"/>
              <a:gd name="T82" fmla="*/ 914716 w 2443615"/>
              <a:gd name="T83" fmla="*/ 0 h 240649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rgbClr val="0078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501445" tIns="575655" rIns="501445" bIns="614746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2" name="KSO_Shape"/>
          <p:cNvSpPr>
            <a:spLocks noChangeArrowheads="1"/>
          </p:cNvSpPr>
          <p:nvPr/>
        </p:nvSpPr>
        <p:spPr bwMode="auto">
          <a:xfrm>
            <a:off x="3237230" y="3644265"/>
            <a:ext cx="1626870" cy="1601470"/>
          </a:xfrm>
          <a:custGeom>
            <a:avLst/>
            <a:gdLst>
              <a:gd name="T0" fmla="*/ 541766 w 2443615"/>
              <a:gd name="T1" fmla="*/ 196345 h 2406492"/>
              <a:gd name="T2" fmla="*/ 195977 w 2443615"/>
              <a:gd name="T3" fmla="*/ 541840 h 2406492"/>
              <a:gd name="T4" fmla="*/ 541766 w 2443615"/>
              <a:gd name="T5" fmla="*/ 887336 h 2406492"/>
              <a:gd name="T6" fmla="*/ 887555 w 2443615"/>
              <a:gd name="T7" fmla="*/ 541840 h 2406492"/>
              <a:gd name="T8" fmla="*/ 541766 w 2443615"/>
              <a:gd name="T9" fmla="*/ 196345 h 2406492"/>
              <a:gd name="T10" fmla="*/ 497398 w 2443615"/>
              <a:gd name="T11" fmla="*/ 0 h 2406492"/>
              <a:gd name="T12" fmla="*/ 586135 w 2443615"/>
              <a:gd name="T13" fmla="*/ 0 h 2406492"/>
              <a:gd name="T14" fmla="*/ 605420 w 2443615"/>
              <a:gd name="T15" fmla="*/ 109299 h 2406492"/>
              <a:gd name="T16" fmla="*/ 771274 w 2443615"/>
              <a:gd name="T17" fmla="*/ 169612 h 2406492"/>
              <a:gd name="T18" fmla="*/ 856363 w 2443615"/>
              <a:gd name="T19" fmla="*/ 98271 h 2406492"/>
              <a:gd name="T20" fmla="*/ 924339 w 2443615"/>
              <a:gd name="T21" fmla="*/ 155262 h 2406492"/>
              <a:gd name="T22" fmla="*/ 868797 w 2443615"/>
              <a:gd name="T23" fmla="*/ 251375 h 2406492"/>
              <a:gd name="T24" fmla="*/ 957046 w 2443615"/>
              <a:gd name="T25" fmla="*/ 404096 h 2406492"/>
              <a:gd name="T26" fmla="*/ 1068124 w 2443615"/>
              <a:gd name="T27" fmla="*/ 404094 h 2406492"/>
              <a:gd name="T28" fmla="*/ 1083533 w 2443615"/>
              <a:gd name="T29" fmla="*/ 491408 h 2406492"/>
              <a:gd name="T30" fmla="*/ 979153 w 2443615"/>
              <a:gd name="T31" fmla="*/ 529364 h 2406492"/>
              <a:gd name="T32" fmla="*/ 948504 w 2443615"/>
              <a:gd name="T33" fmla="*/ 703033 h 2406492"/>
              <a:gd name="T34" fmla="*/ 1033597 w 2443615"/>
              <a:gd name="T35" fmla="*/ 774370 h 2406492"/>
              <a:gd name="T36" fmla="*/ 989229 w 2443615"/>
              <a:gd name="T37" fmla="*/ 851153 h 2406492"/>
              <a:gd name="T38" fmla="*/ 884850 w 2443615"/>
              <a:gd name="T39" fmla="*/ 813191 h 2406492"/>
              <a:gd name="T40" fmla="*/ 749646 w 2443615"/>
              <a:gd name="T41" fmla="*/ 926545 h 2406492"/>
              <a:gd name="T42" fmla="*/ 768938 w 2443615"/>
              <a:gd name="T43" fmla="*/ 1035843 h 2406492"/>
              <a:gd name="T44" fmla="*/ 685552 w 2443615"/>
              <a:gd name="T45" fmla="*/ 1066167 h 2406492"/>
              <a:gd name="T46" fmla="*/ 630015 w 2443615"/>
              <a:gd name="T47" fmla="*/ 970050 h 2406492"/>
              <a:gd name="T48" fmla="*/ 453517 w 2443615"/>
              <a:gd name="T49" fmla="*/ 970050 h 2406492"/>
              <a:gd name="T50" fmla="*/ 397981 w 2443615"/>
              <a:gd name="T51" fmla="*/ 1066167 h 2406492"/>
              <a:gd name="T52" fmla="*/ 314596 w 2443615"/>
              <a:gd name="T53" fmla="*/ 1035843 h 2406492"/>
              <a:gd name="T54" fmla="*/ 333888 w 2443615"/>
              <a:gd name="T55" fmla="*/ 926545 h 2406492"/>
              <a:gd name="T56" fmla="*/ 198683 w 2443615"/>
              <a:gd name="T57" fmla="*/ 813191 h 2406492"/>
              <a:gd name="T58" fmla="*/ 94304 w 2443615"/>
              <a:gd name="T59" fmla="*/ 851153 h 2406492"/>
              <a:gd name="T60" fmla="*/ 49936 w 2443615"/>
              <a:gd name="T61" fmla="*/ 774370 h 2406492"/>
              <a:gd name="T62" fmla="*/ 135029 w 2443615"/>
              <a:gd name="T63" fmla="*/ 703033 h 2406492"/>
              <a:gd name="T64" fmla="*/ 104380 w 2443615"/>
              <a:gd name="T65" fmla="*/ 529364 h 2406492"/>
              <a:gd name="T66" fmla="*/ 0 w 2443615"/>
              <a:gd name="T67" fmla="*/ 491408 h 2406492"/>
              <a:gd name="T68" fmla="*/ 15409 w 2443615"/>
              <a:gd name="T69" fmla="*/ 404094 h 2406492"/>
              <a:gd name="T70" fmla="*/ 126487 w 2443615"/>
              <a:gd name="T71" fmla="*/ 404096 h 2406492"/>
              <a:gd name="T72" fmla="*/ 214736 w 2443615"/>
              <a:gd name="T73" fmla="*/ 251375 h 2406492"/>
              <a:gd name="T74" fmla="*/ 159194 w 2443615"/>
              <a:gd name="T75" fmla="*/ 155262 h 2406492"/>
              <a:gd name="T76" fmla="*/ 227170 w 2443615"/>
              <a:gd name="T77" fmla="*/ 98271 h 2406492"/>
              <a:gd name="T78" fmla="*/ 312259 w 2443615"/>
              <a:gd name="T79" fmla="*/ 169612 h 2406492"/>
              <a:gd name="T80" fmla="*/ 478113 w 2443615"/>
              <a:gd name="T81" fmla="*/ 109299 h 2406492"/>
              <a:gd name="T82" fmla="*/ 497398 w 2443615"/>
              <a:gd name="T83" fmla="*/ 0 h 240649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rgbClr val="0078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501445" tIns="575655" rIns="501445" bIns="614746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pic>
        <p:nvPicPr>
          <p:cNvPr id="8" name="图片 7" descr="3642650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885" y="302895"/>
            <a:ext cx="398145" cy="284480"/>
          </a:xfrm>
          <a:prstGeom prst="rect">
            <a:avLst/>
          </a:prstGeom>
        </p:spPr>
      </p:pic>
      <p:pic>
        <p:nvPicPr>
          <p:cNvPr id="2" name="图片 1" descr="4122930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86175" y="4149725"/>
            <a:ext cx="728980" cy="590550"/>
          </a:xfrm>
          <a:prstGeom prst="rect">
            <a:avLst/>
          </a:prstGeom>
        </p:spPr>
      </p:pic>
      <p:pic>
        <p:nvPicPr>
          <p:cNvPr id="3" name="图片 2" descr="4524149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12995" y="2390140"/>
            <a:ext cx="914400" cy="914400"/>
          </a:xfrm>
          <a:prstGeom prst="rect">
            <a:avLst/>
          </a:prstGeom>
        </p:spPr>
      </p:pic>
      <p:pic>
        <p:nvPicPr>
          <p:cNvPr id="4" name="图片 3" descr="4523791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54518" y="3833637"/>
            <a:ext cx="1264285" cy="1264285"/>
          </a:xfrm>
          <a:prstGeom prst="rect">
            <a:avLst/>
          </a:prstGeom>
        </p:spPr>
      </p:pic>
      <p:pic>
        <p:nvPicPr>
          <p:cNvPr id="16" name="图片 15" descr="资源 1"/>
          <p:cNvPicPr>
            <a:picLocks noChangeAspect="1"/>
          </p:cNvPicPr>
          <p:nvPr/>
        </p:nvPicPr>
        <p:blipFill>
          <a:blip r:embed="rId12"/>
          <a:srcRect r="43523"/>
          <a:stretch>
            <a:fillRect/>
          </a:stretch>
        </p:blipFill>
        <p:spPr>
          <a:xfrm>
            <a:off x="9747885" y="168910"/>
            <a:ext cx="2141220" cy="6731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1874">
        <p:random/>
      </p:transition>
    </mc:Choice>
    <mc:Fallback xmlns="">
      <p:transition spd="slow" advTm="1187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35" grpId="0"/>
      <p:bldP spid="3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67450" y="0"/>
            <a:ext cx="5924550" cy="6858000"/>
          </a:xfrm>
          <a:prstGeom prst="rect">
            <a:avLst/>
          </a:prstGeom>
          <a:solidFill>
            <a:srgbClr val="007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5"/>
          <p:cNvSpPr txBox="1">
            <a:spLocks noChangeArrowheads="1"/>
          </p:cNvSpPr>
          <p:nvPr/>
        </p:nvSpPr>
        <p:spPr bwMode="auto">
          <a:xfrm>
            <a:off x="8134350" y="1765300"/>
            <a:ext cx="3378200" cy="396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查看该校硕士点</a:t>
            </a:r>
          </a:p>
        </p:txBody>
      </p:sp>
      <p:sp>
        <p:nvSpPr>
          <p:cNvPr id="5" name="文本框 6"/>
          <p:cNvSpPr txBox="1">
            <a:spLocks noChangeArrowheads="1"/>
          </p:cNvSpPr>
          <p:nvPr/>
        </p:nvSpPr>
        <p:spPr bwMode="auto">
          <a:xfrm>
            <a:off x="8442464" y="1303338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专业目录</a:t>
            </a:r>
          </a:p>
        </p:txBody>
      </p:sp>
      <p:sp>
        <p:nvSpPr>
          <p:cNvPr id="6" name="文本框 7"/>
          <p:cNvSpPr txBox="1">
            <a:spLocks noChangeArrowheads="1"/>
          </p:cNvSpPr>
          <p:nvPr/>
        </p:nvSpPr>
        <p:spPr bwMode="auto">
          <a:xfrm>
            <a:off x="8134350" y="3379788"/>
            <a:ext cx="3378200" cy="72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注意数学和英语类别、特别注意专业课参考书籍</a:t>
            </a:r>
          </a:p>
        </p:txBody>
      </p:sp>
      <p:sp>
        <p:nvSpPr>
          <p:cNvPr id="7" name="文本框 8"/>
          <p:cNvSpPr txBox="1">
            <a:spLocks noChangeArrowheads="1"/>
          </p:cNvSpPr>
          <p:nvPr/>
        </p:nvSpPr>
        <p:spPr bwMode="auto">
          <a:xfrm>
            <a:off x="8442464" y="2917825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考试范围</a:t>
            </a:r>
          </a:p>
        </p:txBody>
      </p:sp>
      <p:sp>
        <p:nvSpPr>
          <p:cNvPr id="8" name="文本框 9"/>
          <p:cNvSpPr txBox="1">
            <a:spLocks noChangeArrowheads="1"/>
          </p:cNvSpPr>
          <p:nvPr/>
        </p:nvSpPr>
        <p:spPr bwMode="auto">
          <a:xfrm>
            <a:off x="8134350" y="5059363"/>
            <a:ext cx="3378200" cy="72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注意是否包含推免，结合学院官网招生简章</a:t>
            </a:r>
          </a:p>
        </p:txBody>
      </p:sp>
      <p:sp>
        <p:nvSpPr>
          <p:cNvPr id="9" name="文本框 10"/>
          <p:cNvSpPr txBox="1">
            <a:spLocks noChangeArrowheads="1"/>
          </p:cNvSpPr>
          <p:nvPr/>
        </p:nvSpPr>
        <p:spPr bwMode="auto">
          <a:xfrm>
            <a:off x="8442464" y="4598988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招生人数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322" y="1534319"/>
            <a:ext cx="1060709" cy="77296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4589" y="3041253"/>
            <a:ext cx="1042577" cy="102759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4589" y="4802812"/>
            <a:ext cx="1033511" cy="8911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4D5D9B2-E662-4126-924D-17555146D8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94" y="1"/>
            <a:ext cx="6176156" cy="337978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C1B9D5F-A5DE-4F0B-9F9E-F24DA6FCA7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3378314"/>
            <a:ext cx="6267450" cy="347968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438">
        <p:random/>
      </p:transition>
    </mc:Choice>
    <mc:Fallback xmlns="">
      <p:transition spd="slow" advTm="643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5854700" y="2292350"/>
            <a:ext cx="5708650" cy="825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0078BF"/>
                </a:solidFill>
                <a:latin typeface="微软雅黑" panose="020B0503020204020204" pitchFamily="34" charset="-122"/>
              </a:rPr>
              <a:t>初试准备</a:t>
            </a:r>
          </a:p>
        </p:txBody>
      </p:sp>
      <p:sp>
        <p:nvSpPr>
          <p:cNvPr id="4" name="文本框 4"/>
          <p:cNvSpPr txBox="1">
            <a:spLocks noChangeArrowheads="1"/>
          </p:cNvSpPr>
          <p:nvPr/>
        </p:nvSpPr>
        <p:spPr bwMode="auto">
          <a:xfrm>
            <a:off x="5854700" y="3216275"/>
            <a:ext cx="5708650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808080"/>
                </a:solidFill>
                <a:latin typeface="微软雅黑" panose="020B0503020204020204" pitchFamily="34" charset="-122"/>
              </a:rPr>
              <a:t>各科考察科目？题型？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0" y="2232025"/>
            <a:ext cx="5619750" cy="2582863"/>
            <a:chOff x="0" y="2232025"/>
            <a:chExt cx="5619750" cy="2582863"/>
          </a:xfrm>
        </p:grpSpPr>
        <p:sp>
          <p:nvSpPr>
            <p:cNvPr id="2" name="矩形 1"/>
            <p:cNvSpPr/>
            <p:nvPr/>
          </p:nvSpPr>
          <p:spPr>
            <a:xfrm>
              <a:off x="0" y="2540000"/>
              <a:ext cx="5619750" cy="1965325"/>
            </a:xfrm>
            <a:prstGeom prst="rect">
              <a:avLst/>
            </a:prstGeom>
            <a:solidFill>
              <a:srgbClr val="007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grpSp>
          <p:nvGrpSpPr>
            <p:cNvPr id="5" name="组合 5"/>
            <p:cNvGrpSpPr/>
            <p:nvPr/>
          </p:nvGrpSpPr>
          <p:grpSpPr bwMode="auto">
            <a:xfrm>
              <a:off x="1519238" y="2232025"/>
              <a:ext cx="2581275" cy="2582863"/>
              <a:chOff x="1131485" y="2234042"/>
              <a:chExt cx="1607262" cy="1607262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1131485" y="2234042"/>
                <a:ext cx="1607262" cy="1607262"/>
              </a:xfrm>
              <a:prstGeom prst="ellipse">
                <a:avLst/>
              </a:prstGeom>
              <a:solidFill>
                <a:srgbClr val="0078BF"/>
              </a:solidFill>
              <a:ln w="19050">
                <a:solidFill>
                  <a:srgbClr val="0078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1241206" y="2343696"/>
                <a:ext cx="1387820" cy="138795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78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</p:grpSp>
      <p:pic>
        <p:nvPicPr>
          <p:cNvPr id="16" name="图片 15" descr="3643631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26030" y="2717800"/>
            <a:ext cx="567690" cy="1609090"/>
          </a:xfrm>
          <a:prstGeom prst="rect">
            <a:avLst/>
          </a:prstGeom>
        </p:spPr>
      </p:pic>
      <p:pic>
        <p:nvPicPr>
          <p:cNvPr id="9" name="图片 8" descr="资源 1"/>
          <p:cNvPicPr>
            <a:picLocks noChangeAspect="1"/>
          </p:cNvPicPr>
          <p:nvPr/>
        </p:nvPicPr>
        <p:blipFill>
          <a:blip r:embed="rId6"/>
          <a:srcRect r="43739"/>
          <a:stretch>
            <a:fillRect/>
          </a:stretch>
        </p:blipFill>
        <p:spPr>
          <a:xfrm>
            <a:off x="585470" y="443865"/>
            <a:ext cx="2967355" cy="9366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625">
        <p:random/>
      </p:transition>
    </mc:Choice>
    <mc:Fallback xmlns="">
      <p:transition spd="slow" advTm="5625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22"/>
          <p:cNvSpPr txBox="1">
            <a:spLocks noChangeArrowheads="1"/>
          </p:cNvSpPr>
          <p:nvPr/>
        </p:nvSpPr>
        <p:spPr bwMode="auto">
          <a:xfrm>
            <a:off x="868363" y="25400"/>
            <a:ext cx="4541837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78BF"/>
                </a:solidFill>
                <a:effectLst/>
                <a:uLnTx/>
                <a:uFillTx/>
                <a:latin typeface="微软雅黑" panose="020B0503020204020204" pitchFamily="34" charset="-122"/>
              </a:rPr>
              <a:t>初试准备</a:t>
            </a: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810419"/>
            <a:ext cx="11176000" cy="0"/>
          </a:xfrm>
          <a:prstGeom prst="line">
            <a:avLst/>
          </a:prstGeom>
          <a:noFill/>
          <a:ln w="25400" cap="flat" cmpd="sng" algn="ctr">
            <a:gradFill>
              <a:gsLst>
                <a:gs pos="0">
                  <a:srgbClr val="0078B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37" name="矩形 36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0078B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1" name="组合 18"/>
          <p:cNvGrpSpPr/>
          <p:nvPr/>
        </p:nvGrpSpPr>
        <p:grpSpPr bwMode="auto">
          <a:xfrm>
            <a:off x="228600" y="126365"/>
            <a:ext cx="640080" cy="638175"/>
            <a:chOff x="1131485" y="2234042"/>
            <a:chExt cx="1607262" cy="1607262"/>
          </a:xfrm>
        </p:grpSpPr>
        <p:sp>
          <p:nvSpPr>
            <p:cNvPr id="32" name="椭圆 31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0078BF"/>
            </a:solidFill>
            <a:ln w="19050" cap="flat" cmpd="sng" algn="ctr">
              <a:solidFill>
                <a:srgbClr val="0078BF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0078BF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" name="MH_SubTitle_1"/>
          <p:cNvSpPr/>
          <p:nvPr>
            <p:custDataLst>
              <p:tags r:id="rId2"/>
            </p:custDataLst>
          </p:nvPr>
        </p:nvSpPr>
        <p:spPr bwMode="auto">
          <a:xfrm>
            <a:off x="825796" y="1870075"/>
            <a:ext cx="4253033" cy="1730375"/>
          </a:xfrm>
          <a:prstGeom prst="rect">
            <a:avLst/>
          </a:prstGeom>
          <a:noFill/>
          <a:ln w="19050">
            <a:solidFill>
              <a:srgbClr val="0078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20000"/>
              </a:lnSpc>
              <a:defRPr/>
            </a:pPr>
            <a:endParaRPr lang="ko-KR" altLang="en-US" noProof="1">
              <a:solidFill>
                <a:schemeClr val="accent1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MH_SubTitle_2"/>
          <p:cNvSpPr/>
          <p:nvPr>
            <p:custDataLst>
              <p:tags r:id="rId3"/>
            </p:custDataLst>
          </p:nvPr>
        </p:nvSpPr>
        <p:spPr bwMode="auto">
          <a:xfrm>
            <a:off x="5850384" y="1870075"/>
            <a:ext cx="4237009" cy="1730375"/>
          </a:xfrm>
          <a:prstGeom prst="rect">
            <a:avLst/>
          </a:prstGeom>
          <a:noFill/>
          <a:ln w="19050">
            <a:solidFill>
              <a:srgbClr val="0078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20000"/>
              </a:lnSpc>
              <a:defRPr/>
            </a:pPr>
            <a:endParaRPr lang="ko-KR" altLang="en-US" noProof="1">
              <a:solidFill>
                <a:schemeClr val="accent1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MH_SubTitle_4"/>
          <p:cNvSpPr/>
          <p:nvPr>
            <p:custDataLst>
              <p:tags r:id="rId4"/>
            </p:custDataLst>
          </p:nvPr>
        </p:nvSpPr>
        <p:spPr bwMode="auto">
          <a:xfrm>
            <a:off x="825796" y="4062413"/>
            <a:ext cx="4253033" cy="1730375"/>
          </a:xfrm>
          <a:prstGeom prst="rect">
            <a:avLst/>
          </a:prstGeom>
          <a:noFill/>
          <a:ln w="19050">
            <a:solidFill>
              <a:srgbClr val="0078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20000"/>
              </a:lnSpc>
              <a:defRPr/>
            </a:pPr>
            <a:endParaRPr lang="ko-KR" altLang="en-US" noProof="1">
              <a:solidFill>
                <a:schemeClr val="accent1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MH_SubTitle_5"/>
          <p:cNvSpPr/>
          <p:nvPr>
            <p:custDataLst>
              <p:tags r:id="rId5"/>
            </p:custDataLst>
          </p:nvPr>
        </p:nvSpPr>
        <p:spPr bwMode="auto">
          <a:xfrm>
            <a:off x="5850384" y="4062413"/>
            <a:ext cx="4237009" cy="1730375"/>
          </a:xfrm>
          <a:prstGeom prst="rect">
            <a:avLst/>
          </a:prstGeom>
          <a:noFill/>
          <a:ln w="19050">
            <a:solidFill>
              <a:srgbClr val="0078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20000"/>
              </a:lnSpc>
              <a:defRPr/>
            </a:pPr>
            <a:endParaRPr lang="ko-KR" altLang="en-US" noProof="1">
              <a:solidFill>
                <a:schemeClr val="accent1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MH_Other_1"/>
          <p:cNvSpPr/>
          <p:nvPr>
            <p:custDataLst>
              <p:tags r:id="rId6"/>
            </p:custDataLst>
          </p:nvPr>
        </p:nvSpPr>
        <p:spPr>
          <a:xfrm>
            <a:off x="3785728" y="1742282"/>
            <a:ext cx="1293101" cy="492918"/>
          </a:xfrm>
          <a:custGeom>
            <a:avLst/>
            <a:gdLst>
              <a:gd name="connsiteX0" fmla="*/ 28344 w 509451"/>
              <a:gd name="connsiteY0" fmla="*/ 0 h 459661"/>
              <a:gd name="connsiteX1" fmla="*/ 481107 w 509451"/>
              <a:gd name="connsiteY1" fmla="*/ 0 h 459661"/>
              <a:gd name="connsiteX2" fmla="*/ 509451 w 509451"/>
              <a:gd name="connsiteY2" fmla="*/ 28344 h 459661"/>
              <a:gd name="connsiteX3" fmla="*/ 509451 w 509451"/>
              <a:gd name="connsiteY3" fmla="*/ 332765 h 459661"/>
              <a:gd name="connsiteX4" fmla="*/ 481107 w 509451"/>
              <a:gd name="connsiteY4" fmla="*/ 361109 h 459661"/>
              <a:gd name="connsiteX5" fmla="*/ 313285 w 509451"/>
              <a:gd name="connsiteY5" fmla="*/ 361109 h 459661"/>
              <a:gd name="connsiteX6" fmla="*/ 256124 w 509451"/>
              <a:gd name="connsiteY6" fmla="*/ 459661 h 459661"/>
              <a:gd name="connsiteX7" fmla="*/ 198964 w 509451"/>
              <a:gd name="connsiteY7" fmla="*/ 361109 h 459661"/>
              <a:gd name="connsiteX8" fmla="*/ 28344 w 509451"/>
              <a:gd name="connsiteY8" fmla="*/ 361109 h 459661"/>
              <a:gd name="connsiteX9" fmla="*/ 0 w 509451"/>
              <a:gd name="connsiteY9" fmla="*/ 332765 h 459661"/>
              <a:gd name="connsiteX10" fmla="*/ 0 w 509451"/>
              <a:gd name="connsiteY10" fmla="*/ 28344 h 459661"/>
              <a:gd name="connsiteX11" fmla="*/ 28344 w 509451"/>
              <a:gd name="connsiteY11" fmla="*/ 0 h 459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9451" h="459661">
                <a:moveTo>
                  <a:pt x="28344" y="0"/>
                </a:moveTo>
                <a:lnTo>
                  <a:pt x="481107" y="0"/>
                </a:lnTo>
                <a:cubicBezTo>
                  <a:pt x="496761" y="0"/>
                  <a:pt x="509451" y="12690"/>
                  <a:pt x="509451" y="28344"/>
                </a:cubicBezTo>
                <a:lnTo>
                  <a:pt x="509451" y="332765"/>
                </a:lnTo>
                <a:cubicBezTo>
                  <a:pt x="509451" y="348419"/>
                  <a:pt x="496761" y="361109"/>
                  <a:pt x="481107" y="361109"/>
                </a:cubicBezTo>
                <a:lnTo>
                  <a:pt x="313285" y="361109"/>
                </a:lnTo>
                <a:lnTo>
                  <a:pt x="256124" y="459661"/>
                </a:lnTo>
                <a:lnTo>
                  <a:pt x="198964" y="361109"/>
                </a:lnTo>
                <a:lnTo>
                  <a:pt x="28344" y="361109"/>
                </a:lnTo>
                <a:cubicBezTo>
                  <a:pt x="12690" y="361109"/>
                  <a:pt x="0" y="348419"/>
                  <a:pt x="0" y="332765"/>
                </a:cubicBezTo>
                <a:lnTo>
                  <a:pt x="0" y="28344"/>
                </a:lnTo>
                <a:cubicBezTo>
                  <a:pt x="0" y="12690"/>
                  <a:pt x="12690" y="0"/>
                  <a:pt x="28344" y="0"/>
                </a:cubicBezTo>
                <a:close/>
              </a:path>
            </a:pathLst>
          </a:custGeom>
          <a:solidFill>
            <a:srgbClr val="007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anchor="ctr">
            <a:normAutofit/>
          </a:bodyPr>
          <a:lstStyle/>
          <a:p>
            <a:pPr algn="ctr" eaLnBrk="1" fontAlgn="auto" hangingPunct="1">
              <a:defRPr/>
            </a:pPr>
            <a:r>
              <a:rPr lang="zh-CN" altLang="en-US" sz="20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政治</a:t>
            </a:r>
          </a:p>
        </p:txBody>
      </p:sp>
      <p:sp>
        <p:nvSpPr>
          <p:cNvPr id="18" name="MH_Other_2"/>
          <p:cNvSpPr/>
          <p:nvPr>
            <p:custDataLst>
              <p:tags r:id="rId7"/>
            </p:custDataLst>
          </p:nvPr>
        </p:nvSpPr>
        <p:spPr>
          <a:xfrm>
            <a:off x="8982142" y="1695450"/>
            <a:ext cx="1105250" cy="539749"/>
          </a:xfrm>
          <a:custGeom>
            <a:avLst/>
            <a:gdLst>
              <a:gd name="connsiteX0" fmla="*/ 28343 w 509451"/>
              <a:gd name="connsiteY0" fmla="*/ 0 h 459661"/>
              <a:gd name="connsiteX1" fmla="*/ 481107 w 509451"/>
              <a:gd name="connsiteY1" fmla="*/ 0 h 459661"/>
              <a:gd name="connsiteX2" fmla="*/ 509451 w 509451"/>
              <a:gd name="connsiteY2" fmla="*/ 28344 h 459661"/>
              <a:gd name="connsiteX3" fmla="*/ 509451 w 509451"/>
              <a:gd name="connsiteY3" fmla="*/ 332765 h 459661"/>
              <a:gd name="connsiteX4" fmla="*/ 481107 w 509451"/>
              <a:gd name="connsiteY4" fmla="*/ 361109 h 459661"/>
              <a:gd name="connsiteX5" fmla="*/ 313285 w 509451"/>
              <a:gd name="connsiteY5" fmla="*/ 361109 h 459661"/>
              <a:gd name="connsiteX6" fmla="*/ 256124 w 509451"/>
              <a:gd name="connsiteY6" fmla="*/ 459661 h 459661"/>
              <a:gd name="connsiteX7" fmla="*/ 198964 w 509451"/>
              <a:gd name="connsiteY7" fmla="*/ 361109 h 459661"/>
              <a:gd name="connsiteX8" fmla="*/ 28343 w 509451"/>
              <a:gd name="connsiteY8" fmla="*/ 361109 h 459661"/>
              <a:gd name="connsiteX9" fmla="*/ 0 w 509451"/>
              <a:gd name="connsiteY9" fmla="*/ 332765 h 459661"/>
              <a:gd name="connsiteX10" fmla="*/ 0 w 509451"/>
              <a:gd name="connsiteY10" fmla="*/ 28344 h 459661"/>
              <a:gd name="connsiteX11" fmla="*/ 28343 w 509451"/>
              <a:gd name="connsiteY11" fmla="*/ 0 h 459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9451" h="459661">
                <a:moveTo>
                  <a:pt x="28343" y="0"/>
                </a:moveTo>
                <a:lnTo>
                  <a:pt x="481107" y="0"/>
                </a:lnTo>
                <a:cubicBezTo>
                  <a:pt x="496761" y="0"/>
                  <a:pt x="509451" y="12690"/>
                  <a:pt x="509451" y="28344"/>
                </a:cubicBezTo>
                <a:lnTo>
                  <a:pt x="509451" y="332765"/>
                </a:lnTo>
                <a:cubicBezTo>
                  <a:pt x="509451" y="348419"/>
                  <a:pt x="496761" y="361109"/>
                  <a:pt x="481107" y="361109"/>
                </a:cubicBezTo>
                <a:lnTo>
                  <a:pt x="313285" y="361109"/>
                </a:lnTo>
                <a:lnTo>
                  <a:pt x="256124" y="459661"/>
                </a:lnTo>
                <a:lnTo>
                  <a:pt x="198964" y="361109"/>
                </a:lnTo>
                <a:lnTo>
                  <a:pt x="28343" y="361109"/>
                </a:lnTo>
                <a:cubicBezTo>
                  <a:pt x="12690" y="361109"/>
                  <a:pt x="0" y="348419"/>
                  <a:pt x="0" y="332765"/>
                </a:cubicBezTo>
                <a:lnTo>
                  <a:pt x="0" y="28344"/>
                </a:lnTo>
                <a:cubicBezTo>
                  <a:pt x="0" y="12690"/>
                  <a:pt x="12690" y="0"/>
                  <a:pt x="28343" y="0"/>
                </a:cubicBezTo>
                <a:close/>
              </a:path>
            </a:pathLst>
          </a:custGeom>
          <a:solidFill>
            <a:srgbClr val="007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anchor="ctr">
            <a:normAutofit/>
          </a:bodyPr>
          <a:lstStyle/>
          <a:p>
            <a:pPr algn="ctr" eaLnBrk="1" fontAlgn="auto" hangingPunct="1">
              <a:defRPr/>
            </a:pPr>
            <a:r>
              <a:rPr lang="zh-CN" altLang="en-US" sz="20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英语</a:t>
            </a:r>
          </a:p>
        </p:txBody>
      </p:sp>
      <p:sp>
        <p:nvSpPr>
          <p:cNvPr id="20" name="MH_Other_4"/>
          <p:cNvSpPr/>
          <p:nvPr>
            <p:custDataLst>
              <p:tags r:id="rId8"/>
            </p:custDataLst>
          </p:nvPr>
        </p:nvSpPr>
        <p:spPr>
          <a:xfrm>
            <a:off x="3786633" y="3883026"/>
            <a:ext cx="1290608" cy="544512"/>
          </a:xfrm>
          <a:custGeom>
            <a:avLst/>
            <a:gdLst>
              <a:gd name="connsiteX0" fmla="*/ 28344 w 509451"/>
              <a:gd name="connsiteY0" fmla="*/ 0 h 459661"/>
              <a:gd name="connsiteX1" fmla="*/ 481107 w 509451"/>
              <a:gd name="connsiteY1" fmla="*/ 0 h 459661"/>
              <a:gd name="connsiteX2" fmla="*/ 509451 w 509451"/>
              <a:gd name="connsiteY2" fmla="*/ 28344 h 459661"/>
              <a:gd name="connsiteX3" fmla="*/ 509451 w 509451"/>
              <a:gd name="connsiteY3" fmla="*/ 332765 h 459661"/>
              <a:gd name="connsiteX4" fmla="*/ 481107 w 509451"/>
              <a:gd name="connsiteY4" fmla="*/ 361109 h 459661"/>
              <a:gd name="connsiteX5" fmla="*/ 313285 w 509451"/>
              <a:gd name="connsiteY5" fmla="*/ 361109 h 459661"/>
              <a:gd name="connsiteX6" fmla="*/ 256124 w 509451"/>
              <a:gd name="connsiteY6" fmla="*/ 459661 h 459661"/>
              <a:gd name="connsiteX7" fmla="*/ 198964 w 509451"/>
              <a:gd name="connsiteY7" fmla="*/ 361109 h 459661"/>
              <a:gd name="connsiteX8" fmla="*/ 28344 w 509451"/>
              <a:gd name="connsiteY8" fmla="*/ 361109 h 459661"/>
              <a:gd name="connsiteX9" fmla="*/ 0 w 509451"/>
              <a:gd name="connsiteY9" fmla="*/ 332765 h 459661"/>
              <a:gd name="connsiteX10" fmla="*/ 0 w 509451"/>
              <a:gd name="connsiteY10" fmla="*/ 28344 h 459661"/>
              <a:gd name="connsiteX11" fmla="*/ 28344 w 509451"/>
              <a:gd name="connsiteY11" fmla="*/ 0 h 459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9451" h="459661">
                <a:moveTo>
                  <a:pt x="28344" y="0"/>
                </a:moveTo>
                <a:lnTo>
                  <a:pt x="481107" y="0"/>
                </a:lnTo>
                <a:cubicBezTo>
                  <a:pt x="496761" y="0"/>
                  <a:pt x="509451" y="12690"/>
                  <a:pt x="509451" y="28344"/>
                </a:cubicBezTo>
                <a:lnTo>
                  <a:pt x="509451" y="332765"/>
                </a:lnTo>
                <a:cubicBezTo>
                  <a:pt x="509451" y="348419"/>
                  <a:pt x="496761" y="361109"/>
                  <a:pt x="481107" y="361109"/>
                </a:cubicBezTo>
                <a:lnTo>
                  <a:pt x="313285" y="361109"/>
                </a:lnTo>
                <a:lnTo>
                  <a:pt x="256124" y="459661"/>
                </a:lnTo>
                <a:lnTo>
                  <a:pt x="198964" y="361109"/>
                </a:lnTo>
                <a:lnTo>
                  <a:pt x="28344" y="361109"/>
                </a:lnTo>
                <a:cubicBezTo>
                  <a:pt x="12690" y="361109"/>
                  <a:pt x="0" y="348419"/>
                  <a:pt x="0" y="332765"/>
                </a:cubicBezTo>
                <a:lnTo>
                  <a:pt x="0" y="28344"/>
                </a:lnTo>
                <a:cubicBezTo>
                  <a:pt x="0" y="12690"/>
                  <a:pt x="12690" y="0"/>
                  <a:pt x="28344" y="0"/>
                </a:cubicBezTo>
                <a:close/>
              </a:path>
            </a:pathLst>
          </a:custGeom>
          <a:solidFill>
            <a:srgbClr val="007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anchor="ctr">
            <a:normAutofit/>
          </a:bodyPr>
          <a:lstStyle/>
          <a:p>
            <a:pPr algn="ctr" eaLnBrk="1" fontAlgn="auto" hangingPunct="1">
              <a:defRPr/>
            </a:pPr>
            <a:r>
              <a:rPr lang="zh-CN" altLang="en-US" sz="20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数学</a:t>
            </a:r>
          </a:p>
        </p:txBody>
      </p:sp>
      <p:sp>
        <p:nvSpPr>
          <p:cNvPr id="21" name="MH_Other_5"/>
          <p:cNvSpPr/>
          <p:nvPr>
            <p:custDataLst>
              <p:tags r:id="rId9"/>
            </p:custDataLst>
          </p:nvPr>
        </p:nvSpPr>
        <p:spPr>
          <a:xfrm>
            <a:off x="8982143" y="3883026"/>
            <a:ext cx="1105248" cy="544512"/>
          </a:xfrm>
          <a:custGeom>
            <a:avLst/>
            <a:gdLst>
              <a:gd name="connsiteX0" fmla="*/ 28343 w 509451"/>
              <a:gd name="connsiteY0" fmla="*/ 0 h 459661"/>
              <a:gd name="connsiteX1" fmla="*/ 481107 w 509451"/>
              <a:gd name="connsiteY1" fmla="*/ 0 h 459661"/>
              <a:gd name="connsiteX2" fmla="*/ 509451 w 509451"/>
              <a:gd name="connsiteY2" fmla="*/ 28344 h 459661"/>
              <a:gd name="connsiteX3" fmla="*/ 509451 w 509451"/>
              <a:gd name="connsiteY3" fmla="*/ 332765 h 459661"/>
              <a:gd name="connsiteX4" fmla="*/ 481107 w 509451"/>
              <a:gd name="connsiteY4" fmla="*/ 361109 h 459661"/>
              <a:gd name="connsiteX5" fmla="*/ 313285 w 509451"/>
              <a:gd name="connsiteY5" fmla="*/ 361109 h 459661"/>
              <a:gd name="connsiteX6" fmla="*/ 256124 w 509451"/>
              <a:gd name="connsiteY6" fmla="*/ 459661 h 459661"/>
              <a:gd name="connsiteX7" fmla="*/ 198964 w 509451"/>
              <a:gd name="connsiteY7" fmla="*/ 361109 h 459661"/>
              <a:gd name="connsiteX8" fmla="*/ 28343 w 509451"/>
              <a:gd name="connsiteY8" fmla="*/ 361109 h 459661"/>
              <a:gd name="connsiteX9" fmla="*/ 0 w 509451"/>
              <a:gd name="connsiteY9" fmla="*/ 332765 h 459661"/>
              <a:gd name="connsiteX10" fmla="*/ 0 w 509451"/>
              <a:gd name="connsiteY10" fmla="*/ 28344 h 459661"/>
              <a:gd name="connsiteX11" fmla="*/ 28343 w 509451"/>
              <a:gd name="connsiteY11" fmla="*/ 0 h 459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9451" h="459661">
                <a:moveTo>
                  <a:pt x="28343" y="0"/>
                </a:moveTo>
                <a:lnTo>
                  <a:pt x="481107" y="0"/>
                </a:lnTo>
                <a:cubicBezTo>
                  <a:pt x="496761" y="0"/>
                  <a:pt x="509451" y="12690"/>
                  <a:pt x="509451" y="28344"/>
                </a:cubicBezTo>
                <a:lnTo>
                  <a:pt x="509451" y="332765"/>
                </a:lnTo>
                <a:cubicBezTo>
                  <a:pt x="509451" y="348419"/>
                  <a:pt x="496761" y="361109"/>
                  <a:pt x="481107" y="361109"/>
                </a:cubicBezTo>
                <a:lnTo>
                  <a:pt x="313285" y="361109"/>
                </a:lnTo>
                <a:lnTo>
                  <a:pt x="256124" y="459661"/>
                </a:lnTo>
                <a:lnTo>
                  <a:pt x="198964" y="361109"/>
                </a:lnTo>
                <a:lnTo>
                  <a:pt x="28343" y="361109"/>
                </a:lnTo>
                <a:cubicBezTo>
                  <a:pt x="12690" y="361109"/>
                  <a:pt x="0" y="348419"/>
                  <a:pt x="0" y="332765"/>
                </a:cubicBezTo>
                <a:lnTo>
                  <a:pt x="0" y="28344"/>
                </a:lnTo>
                <a:cubicBezTo>
                  <a:pt x="0" y="12690"/>
                  <a:pt x="12690" y="0"/>
                  <a:pt x="28343" y="0"/>
                </a:cubicBezTo>
                <a:close/>
              </a:path>
            </a:pathLst>
          </a:custGeom>
          <a:solidFill>
            <a:srgbClr val="007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anchor="ctr">
            <a:normAutofit/>
          </a:bodyPr>
          <a:lstStyle/>
          <a:p>
            <a:pPr algn="ctr" eaLnBrk="1" fontAlgn="auto" hangingPunct="1">
              <a:defRPr/>
            </a:pPr>
            <a:r>
              <a:rPr lang="zh-CN" altLang="en-US" sz="20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专业课</a:t>
            </a:r>
          </a:p>
        </p:txBody>
      </p:sp>
      <p:sp>
        <p:nvSpPr>
          <p:cNvPr id="23" name="文本框 21"/>
          <p:cNvSpPr txBox="1">
            <a:spLocks noChangeArrowheads="1"/>
          </p:cNvSpPr>
          <p:nvPr/>
        </p:nvSpPr>
        <p:spPr bwMode="auto">
          <a:xfrm>
            <a:off x="1159659" y="2316785"/>
            <a:ext cx="3585304" cy="1061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范围：思修、史纲、马原、毛中特、形势与政策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题型：选择题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+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材料分析题</a:t>
            </a:r>
          </a:p>
        </p:txBody>
      </p:sp>
      <p:sp>
        <p:nvSpPr>
          <p:cNvPr id="24" name="文本框 22"/>
          <p:cNvSpPr txBox="1">
            <a:spLocks noChangeArrowheads="1"/>
          </p:cNvSpPr>
          <p:nvPr/>
        </p:nvSpPr>
        <p:spPr bwMode="auto">
          <a:xfrm>
            <a:off x="6109854" y="2275609"/>
            <a:ext cx="3752113" cy="1061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范围：海纳百川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题型：完形填空、阅读理解、英翻汉、应用型作文、材料型作文</a:t>
            </a:r>
          </a:p>
        </p:txBody>
      </p:sp>
      <p:sp>
        <p:nvSpPr>
          <p:cNvPr id="26" name="文本框 24"/>
          <p:cNvSpPr txBox="1">
            <a:spLocks noChangeArrowheads="1"/>
          </p:cNvSpPr>
          <p:nvPr/>
        </p:nvSpPr>
        <p:spPr bwMode="auto">
          <a:xfrm>
            <a:off x="1022759" y="4401707"/>
            <a:ext cx="3859105" cy="1061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范围：高等数学、线性代数、概率论与数理统计（数学一）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题型：选择题、填空题、解答题</a:t>
            </a:r>
          </a:p>
        </p:txBody>
      </p:sp>
      <p:sp>
        <p:nvSpPr>
          <p:cNvPr id="27" name="文本框 25"/>
          <p:cNvSpPr txBox="1">
            <a:spLocks noChangeArrowheads="1"/>
          </p:cNvSpPr>
          <p:nvPr/>
        </p:nvSpPr>
        <p:spPr bwMode="auto">
          <a:xfrm>
            <a:off x="6085904" y="4399009"/>
            <a:ext cx="3765968" cy="139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范围：算法与数据结构、操作系统、计算机组成原理（河海不考）、计算机网络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题型：不定</a:t>
            </a:r>
          </a:p>
        </p:txBody>
      </p:sp>
      <p:pic>
        <p:nvPicPr>
          <p:cNvPr id="29" name="图片 28" descr="364363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2440" y="228600"/>
            <a:ext cx="152400" cy="433705"/>
          </a:xfrm>
          <a:prstGeom prst="rect">
            <a:avLst/>
          </a:prstGeom>
        </p:spPr>
      </p:pic>
      <p:pic>
        <p:nvPicPr>
          <p:cNvPr id="30" name="图片 29" descr="资源 1"/>
          <p:cNvPicPr>
            <a:picLocks noChangeAspect="1"/>
          </p:cNvPicPr>
          <p:nvPr/>
        </p:nvPicPr>
        <p:blipFill>
          <a:blip r:embed="rId13"/>
          <a:srcRect r="43523"/>
          <a:stretch>
            <a:fillRect/>
          </a:stretch>
        </p:blipFill>
        <p:spPr>
          <a:xfrm>
            <a:off x="9747885" y="168910"/>
            <a:ext cx="2141220" cy="6731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1874">
        <p:random/>
      </p:transition>
    </mc:Choice>
    <mc:Fallback xmlns="">
      <p:transition spd="slow" advTm="1187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 bldLvl="0" animBg="1"/>
      <p:bldP spid="2" grpId="0" bldLvl="0" animBg="1"/>
      <p:bldP spid="3" grpId="0" bldLvl="0" animBg="1"/>
      <p:bldP spid="14" grpId="0" bldLvl="0" animBg="1"/>
      <p:bldP spid="15" grpId="0" bldLvl="0" animBg="1"/>
      <p:bldP spid="17" grpId="0" bldLvl="0" animBg="1"/>
      <p:bldP spid="18" grpId="0" bldLvl="0" animBg="1"/>
      <p:bldP spid="20" grpId="0" bldLvl="0" animBg="1"/>
      <p:bldP spid="21" grpId="0" bldLvl="0" animBg="1"/>
      <p:bldP spid="23" grpId="0"/>
      <p:bldP spid="24" grpId="0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22"/>
          <p:cNvSpPr txBox="1">
            <a:spLocks noChangeArrowheads="1"/>
          </p:cNvSpPr>
          <p:nvPr/>
        </p:nvSpPr>
        <p:spPr bwMode="auto">
          <a:xfrm>
            <a:off x="868363" y="25400"/>
            <a:ext cx="4541837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78BF"/>
                </a:solidFill>
                <a:effectLst/>
                <a:uLnTx/>
                <a:uFillTx/>
                <a:latin typeface="微软雅黑" panose="020B0503020204020204" pitchFamily="34" charset="-122"/>
              </a:rPr>
              <a:t>初试准备</a:t>
            </a: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810419"/>
            <a:ext cx="11176000" cy="0"/>
          </a:xfrm>
          <a:prstGeom prst="line">
            <a:avLst/>
          </a:prstGeom>
          <a:noFill/>
          <a:ln w="25400" cap="flat" cmpd="sng" algn="ctr">
            <a:gradFill>
              <a:gsLst>
                <a:gs pos="0">
                  <a:srgbClr val="0078B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37" name="矩形 36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0078B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1" name="组合 18"/>
          <p:cNvGrpSpPr/>
          <p:nvPr/>
        </p:nvGrpSpPr>
        <p:grpSpPr bwMode="auto">
          <a:xfrm>
            <a:off x="228600" y="126365"/>
            <a:ext cx="640080" cy="638175"/>
            <a:chOff x="1131485" y="2234042"/>
            <a:chExt cx="1607262" cy="1607262"/>
          </a:xfrm>
        </p:grpSpPr>
        <p:sp>
          <p:nvSpPr>
            <p:cNvPr id="32" name="椭圆 31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0078BF"/>
            </a:solidFill>
            <a:ln w="19050" cap="flat" cmpd="sng" algn="ctr">
              <a:solidFill>
                <a:srgbClr val="0078BF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0078BF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29" name="图片 28" descr="36436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" y="228600"/>
            <a:ext cx="152400" cy="433705"/>
          </a:xfrm>
          <a:prstGeom prst="rect">
            <a:avLst/>
          </a:prstGeom>
        </p:spPr>
      </p:pic>
      <p:cxnSp>
        <p:nvCxnSpPr>
          <p:cNvPr id="18" name="直接连接符 17"/>
          <p:cNvCxnSpPr/>
          <p:nvPr/>
        </p:nvCxnSpPr>
        <p:spPr>
          <a:xfrm>
            <a:off x="1758950" y="4191000"/>
            <a:ext cx="1562100" cy="0"/>
          </a:xfrm>
          <a:prstGeom prst="line">
            <a:avLst/>
          </a:prstGeom>
          <a:ln>
            <a:solidFill>
              <a:srgbClr val="4B64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176713" y="4191000"/>
            <a:ext cx="1562100" cy="0"/>
          </a:xfrm>
          <a:prstGeom prst="line">
            <a:avLst/>
          </a:prstGeom>
          <a:ln>
            <a:solidFill>
              <a:srgbClr val="4B64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454775" y="4191000"/>
            <a:ext cx="1562100" cy="0"/>
          </a:xfrm>
          <a:prstGeom prst="line">
            <a:avLst/>
          </a:prstGeom>
          <a:ln>
            <a:solidFill>
              <a:srgbClr val="4B64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872538" y="4191000"/>
            <a:ext cx="1562100" cy="0"/>
          </a:xfrm>
          <a:prstGeom prst="line">
            <a:avLst/>
          </a:prstGeom>
          <a:ln>
            <a:solidFill>
              <a:srgbClr val="4B64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1531141" y="4360863"/>
            <a:ext cx="1966120" cy="84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rgbClr val="808080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利用各大平台关注党的最新决议、重大会议，培养坚定的政治立场。</a:t>
            </a:r>
          </a:p>
        </p:txBody>
      </p: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3890963" y="4361588"/>
            <a:ext cx="2008187" cy="1104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rgbClr val="808080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在没有英语课后，单词不能放松，备考六级的同学可以直接背诵考研词汇，对六级降维打击</a:t>
            </a:r>
            <a:endParaRPr lang="en-US" altLang="zh-CN" sz="1400" dirty="0">
              <a:solidFill>
                <a:srgbClr val="808080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文本框 27"/>
          <p:cNvSpPr txBox="1">
            <a:spLocks noChangeArrowheads="1"/>
          </p:cNvSpPr>
          <p:nvPr/>
        </p:nvSpPr>
        <p:spPr bwMode="auto">
          <a:xfrm>
            <a:off x="6292852" y="4361588"/>
            <a:ext cx="2008187" cy="1104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rgbClr val="808080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数学最好的战术就是题海战术，题海战术的实施需要好的数理基础来支撑</a:t>
            </a: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8694741" y="4356306"/>
            <a:ext cx="2008188" cy="84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rgbClr val="808080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提高专业思维，培养代码编写逻辑，建立系统的专业知识体系</a:t>
            </a: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2128777" y="1955800"/>
            <a:ext cx="8002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78BF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政治</a:t>
            </a: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4483834" y="1955800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78BF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英语</a:t>
            </a: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823809" y="1955800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78BF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数学</a:t>
            </a: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9067046" y="1955800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78BF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专业课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828800" y="2598738"/>
            <a:ext cx="1422400" cy="1422400"/>
            <a:chOff x="1828800" y="2598738"/>
            <a:chExt cx="1422400" cy="1422400"/>
          </a:xfrm>
        </p:grpSpPr>
        <p:sp>
          <p:nvSpPr>
            <p:cNvPr id="17" name="椭圆 16"/>
            <p:cNvSpPr/>
            <p:nvPr/>
          </p:nvSpPr>
          <p:spPr>
            <a:xfrm>
              <a:off x="1828800" y="2598738"/>
              <a:ext cx="1422400" cy="1422400"/>
            </a:xfrm>
            <a:prstGeom prst="ellipse">
              <a:avLst/>
            </a:prstGeom>
            <a:solidFill>
              <a:srgbClr val="007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>
                <a:cs typeface="+mn-ea"/>
                <a:sym typeface="+mn-lt"/>
              </a:endParaRPr>
            </a:p>
          </p:txBody>
        </p:sp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11102" y="2882531"/>
              <a:ext cx="960984" cy="854813"/>
            </a:xfrm>
            <a:prstGeom prst="rect">
              <a:avLst/>
            </a:prstGeom>
          </p:spPr>
        </p:pic>
      </p:grpSp>
      <p:grpSp>
        <p:nvGrpSpPr>
          <p:cNvPr id="41" name="组合 40"/>
          <p:cNvGrpSpPr/>
          <p:nvPr/>
        </p:nvGrpSpPr>
        <p:grpSpPr>
          <a:xfrm>
            <a:off x="4176713" y="2598738"/>
            <a:ext cx="1422400" cy="1422400"/>
            <a:chOff x="4176713" y="2598738"/>
            <a:chExt cx="1422400" cy="1422400"/>
          </a:xfrm>
        </p:grpSpPr>
        <p:sp>
          <p:nvSpPr>
            <p:cNvPr id="42" name="椭圆 41"/>
            <p:cNvSpPr/>
            <p:nvPr/>
          </p:nvSpPr>
          <p:spPr>
            <a:xfrm>
              <a:off x="4176713" y="2598738"/>
              <a:ext cx="1422400" cy="1422400"/>
            </a:xfrm>
            <a:prstGeom prst="ellipse">
              <a:avLst/>
            </a:prstGeom>
            <a:solidFill>
              <a:srgbClr val="007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>
                <a:cs typeface="+mn-ea"/>
                <a:sym typeface="+mn-lt"/>
              </a:endParaRPr>
            </a:p>
          </p:txBody>
        </p:sp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69940" y="2915552"/>
              <a:ext cx="835946" cy="788772"/>
            </a:xfrm>
            <a:prstGeom prst="rect">
              <a:avLst/>
            </a:prstGeom>
          </p:spPr>
        </p:pic>
      </p:grpSp>
      <p:grpSp>
        <p:nvGrpSpPr>
          <p:cNvPr id="44" name="组合 43"/>
          <p:cNvGrpSpPr/>
          <p:nvPr/>
        </p:nvGrpSpPr>
        <p:grpSpPr>
          <a:xfrm>
            <a:off x="6524625" y="2598738"/>
            <a:ext cx="1422400" cy="1422400"/>
            <a:chOff x="6524625" y="2598738"/>
            <a:chExt cx="1422400" cy="1422400"/>
          </a:xfrm>
        </p:grpSpPr>
        <p:sp>
          <p:nvSpPr>
            <p:cNvPr id="45" name="椭圆 44"/>
            <p:cNvSpPr/>
            <p:nvPr/>
          </p:nvSpPr>
          <p:spPr>
            <a:xfrm>
              <a:off x="6524625" y="2598738"/>
              <a:ext cx="1422400" cy="1422400"/>
            </a:xfrm>
            <a:prstGeom prst="ellipse">
              <a:avLst/>
            </a:prstGeom>
            <a:solidFill>
              <a:srgbClr val="007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>
                <a:cs typeface="+mn-ea"/>
                <a:sym typeface="+mn-lt"/>
              </a:endParaRPr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52361" y="2930552"/>
              <a:ext cx="633603" cy="758769"/>
            </a:xfrm>
            <a:prstGeom prst="rect">
              <a:avLst/>
            </a:prstGeom>
          </p:spPr>
        </p:pic>
      </p:grpSp>
      <p:grpSp>
        <p:nvGrpSpPr>
          <p:cNvPr id="47" name="组合 46"/>
          <p:cNvGrpSpPr/>
          <p:nvPr/>
        </p:nvGrpSpPr>
        <p:grpSpPr>
          <a:xfrm>
            <a:off x="8926513" y="2598738"/>
            <a:ext cx="1422400" cy="1422400"/>
            <a:chOff x="8926513" y="2598738"/>
            <a:chExt cx="1422400" cy="1422400"/>
          </a:xfrm>
        </p:grpSpPr>
        <p:sp>
          <p:nvSpPr>
            <p:cNvPr id="48" name="椭圆 47"/>
            <p:cNvSpPr/>
            <p:nvPr/>
          </p:nvSpPr>
          <p:spPr>
            <a:xfrm>
              <a:off x="8926513" y="2598738"/>
              <a:ext cx="1422400" cy="1422400"/>
            </a:xfrm>
            <a:prstGeom prst="ellipse">
              <a:avLst/>
            </a:prstGeom>
            <a:solidFill>
              <a:srgbClr val="007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>
                <a:cs typeface="+mn-ea"/>
                <a:sym typeface="+mn-lt"/>
              </a:endParaRPr>
            </a:p>
          </p:txBody>
        </p:sp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243381" y="3011007"/>
              <a:ext cx="820413" cy="597858"/>
            </a:xfrm>
            <a:prstGeom prst="rect">
              <a:avLst/>
            </a:prstGeom>
          </p:spPr>
        </p:pic>
      </p:grpSp>
      <p:pic>
        <p:nvPicPr>
          <p:cNvPr id="50" name="图片 49" descr="资源 1"/>
          <p:cNvPicPr>
            <a:picLocks noChangeAspect="1"/>
          </p:cNvPicPr>
          <p:nvPr/>
        </p:nvPicPr>
        <p:blipFill>
          <a:blip r:embed="rId9"/>
          <a:srcRect r="43523"/>
          <a:stretch>
            <a:fillRect/>
          </a:stretch>
        </p:blipFill>
        <p:spPr>
          <a:xfrm>
            <a:off x="9747885" y="168910"/>
            <a:ext cx="2141220" cy="6731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1874">
        <p:random/>
      </p:transition>
    </mc:Choice>
    <mc:Fallback xmlns="">
      <p:transition spd="slow" advTm="1187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 bldLvl="0" animBg="1"/>
      <p:bldP spid="26" grpId="0"/>
      <p:bldP spid="27" grpId="0"/>
      <p:bldP spid="28" grpId="0"/>
      <p:bldP spid="2" grpId="0"/>
      <p:bldP spid="3" grpId="0"/>
      <p:bldP spid="4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5854700" y="2292350"/>
            <a:ext cx="5708650" cy="825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0078BF"/>
                </a:solidFill>
                <a:latin typeface="微软雅黑" panose="020B0503020204020204" pitchFamily="34" charset="-122"/>
              </a:rPr>
              <a:t>复试准备</a:t>
            </a:r>
          </a:p>
        </p:txBody>
      </p:sp>
      <p:sp>
        <p:nvSpPr>
          <p:cNvPr id="4" name="文本框 4"/>
          <p:cNvSpPr txBox="1">
            <a:spLocks noChangeArrowheads="1"/>
          </p:cNvSpPr>
          <p:nvPr/>
        </p:nvSpPr>
        <p:spPr bwMode="auto">
          <a:xfrm>
            <a:off x="5854700" y="3216275"/>
            <a:ext cx="5708650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808080"/>
                </a:solidFill>
                <a:latin typeface="微软雅黑" panose="020B0503020204020204" pitchFamily="34" charset="-122"/>
              </a:rPr>
              <a:t>复试流程？时间？考察点？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0" y="2232025"/>
            <a:ext cx="5619750" cy="2582863"/>
            <a:chOff x="0" y="2232025"/>
            <a:chExt cx="5619750" cy="2582863"/>
          </a:xfrm>
        </p:grpSpPr>
        <p:sp>
          <p:nvSpPr>
            <p:cNvPr id="2" name="矩形 1"/>
            <p:cNvSpPr/>
            <p:nvPr/>
          </p:nvSpPr>
          <p:spPr>
            <a:xfrm>
              <a:off x="0" y="2540000"/>
              <a:ext cx="5619750" cy="1965325"/>
            </a:xfrm>
            <a:prstGeom prst="rect">
              <a:avLst/>
            </a:prstGeom>
            <a:solidFill>
              <a:srgbClr val="007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grpSp>
          <p:nvGrpSpPr>
            <p:cNvPr id="5" name="组合 5"/>
            <p:cNvGrpSpPr/>
            <p:nvPr/>
          </p:nvGrpSpPr>
          <p:grpSpPr bwMode="auto">
            <a:xfrm>
              <a:off x="1519238" y="2232025"/>
              <a:ext cx="2581275" cy="2582863"/>
              <a:chOff x="1131485" y="2234042"/>
              <a:chExt cx="1607262" cy="1607262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1131485" y="2234042"/>
                <a:ext cx="1607262" cy="1607262"/>
              </a:xfrm>
              <a:prstGeom prst="ellipse">
                <a:avLst/>
              </a:prstGeom>
              <a:solidFill>
                <a:srgbClr val="0078BF"/>
              </a:solidFill>
              <a:ln w="19050">
                <a:solidFill>
                  <a:srgbClr val="0078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1241206" y="2343696"/>
                <a:ext cx="1387820" cy="138795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78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endParaRPr lang="zh-CN" altLang="en-US" noProof="1"/>
              </a:p>
            </p:txBody>
          </p:sp>
        </p:grpSp>
      </p:grpSp>
      <p:pic>
        <p:nvPicPr>
          <p:cNvPr id="22" name="图片 21" descr="36424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4235" y="2752725"/>
            <a:ext cx="1352550" cy="1352550"/>
          </a:xfrm>
          <a:prstGeom prst="rect">
            <a:avLst/>
          </a:prstGeom>
        </p:spPr>
      </p:pic>
      <p:pic>
        <p:nvPicPr>
          <p:cNvPr id="9" name="图片 8" descr="资源 1"/>
          <p:cNvPicPr>
            <a:picLocks noChangeAspect="1"/>
          </p:cNvPicPr>
          <p:nvPr/>
        </p:nvPicPr>
        <p:blipFill>
          <a:blip r:embed="rId5"/>
          <a:srcRect r="43739"/>
          <a:stretch>
            <a:fillRect/>
          </a:stretch>
        </p:blipFill>
        <p:spPr>
          <a:xfrm>
            <a:off x="585470" y="443865"/>
            <a:ext cx="2967355" cy="9366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625">
        <p:random/>
      </p:transition>
    </mc:Choice>
    <mc:Fallback xmlns="">
      <p:transition spd="slow" advTm="5625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毕业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SubTitle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SubTitle"/>
  <p:tag name="MH_ORDER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SubTitle"/>
  <p:tag name="MH_ORDER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Other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Other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Other"/>
  <p:tag name="MH_ORDER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Other"/>
  <p:tag name="MH_ORDER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5.2|0.9|0.8|1|0.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7|0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5.2|0.9|0.8|1|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.2|1.2|0.9|0.8|0.8|1.4"/>
  <p:tag name="KSO_WM_SLIDE_MODEL_TYPE" val="cover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5.2|0.9|0.8|1|0.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5.2|0.9|0.8|1|0.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5.2|0.9|0.8|1|0.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7|0.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5.2|0.9|0.8|1|0.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.2|1.2|0.9|0.8|0.8|1.4"/>
  <p:tag name="KSO_WM_SLIDE_MODEL_TYPE" val="cov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9|1|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7|0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5.2|0.9|0.8|1|0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8|0.8|1|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7|0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5.2|0.9|0.8|1|0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8104613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1759</Words>
  <Application>Microsoft Office PowerPoint</Application>
  <PresentationFormat>宽屏</PresentationFormat>
  <Paragraphs>121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微软雅黑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</dc:title>
  <dc:creator>lenovo</dc:creator>
  <cp:lastModifiedBy>姚 亮</cp:lastModifiedBy>
  <cp:revision>113</cp:revision>
  <dcterms:created xsi:type="dcterms:W3CDTF">2019-05-01T14:36:00Z</dcterms:created>
  <dcterms:modified xsi:type="dcterms:W3CDTF">2022-05-05T02:56:38Z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