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8" r:id="rId7"/>
    <p:sldId id="260" r:id="rId8"/>
    <p:sldId id="262" r:id="rId9"/>
    <p:sldId id="270" r:id="rId10"/>
    <p:sldId id="272" r:id="rId11"/>
    <p:sldId id="273" r:id="rId12"/>
    <p:sldId id="269" r:id="rId13"/>
    <p:sldId id="265" r:id="rId14"/>
    <p:sldId id="267" r:id="rId15"/>
  </p:sldIdLst>
  <p:sldSz cx="17556163" cy="9875838"/>
  <p:notesSz cx="9875838" cy="1755616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0" d="100"/>
          <a:sy n="50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5/4/2022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12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97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62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67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7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3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/file.101dao.com/upload/user/image/202204/b0f659c4-8e9c-4988-be54-80fa0a9b806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7878" y="1253056"/>
            <a:ext cx="6571059" cy="7497656"/>
          </a:xfrm>
          <a:prstGeom prst="rect">
            <a:avLst/>
          </a:prstGeom>
        </p:spPr>
      </p:pic>
      <p:pic>
        <p:nvPicPr>
          <p:cNvPr id="3" name="Object 2" descr="//file.101dao.com/upload/user/image/202204/54cdbe50-2cdc-46c4-825b-4d93bd2fbe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557" y="5108539"/>
            <a:ext cx="5436871" cy="364363"/>
          </a:xfrm>
          <a:prstGeom prst="rect">
            <a:avLst/>
          </a:prstGeom>
        </p:spPr>
      </p:pic>
      <p:pic>
        <p:nvPicPr>
          <p:cNvPr id="4" name="Object 3" descr="//file.101dao.com/upload/user/image/202204/43bfe806-52b1-40a8-a8cf-bbe6481290a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0894" y="5004912"/>
            <a:ext cx="1136837" cy="553328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2610186" y="2589835"/>
            <a:ext cx="5428269" cy="11887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6" name="Object5"/>
          <p:cNvSpPr/>
          <p:nvPr/>
        </p:nvSpPr>
        <p:spPr>
          <a:xfrm>
            <a:off x="2610186" y="5723206"/>
            <a:ext cx="4569583" cy="69494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1700" dirty="0">
                <a:solidFill>
                  <a:srgbClr val="7F7F7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 </a:t>
            </a:r>
            <a:endParaRPr lang="en-US" sz="1500" dirty="0"/>
          </a:p>
        </p:txBody>
      </p:sp>
      <p:sp>
        <p:nvSpPr>
          <p:cNvPr id="7" name="Object6"/>
          <p:cNvSpPr/>
          <p:nvPr/>
        </p:nvSpPr>
        <p:spPr>
          <a:xfrm>
            <a:off x="-243374" y="2773403"/>
            <a:ext cx="12070080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9000" b="1" dirty="0">
                <a:solidFill>
                  <a:srgbClr val="3C3332"/>
                </a:solidFill>
                <a:latin typeface="Noto Sans S Chinese Regular" pitchFamily="34" charset="0"/>
                <a:ea typeface="Noto Sans S Chinese Regular" pitchFamily="34" charset="-122"/>
              </a:rPr>
              <a:t>2022</a:t>
            </a:r>
            <a:r>
              <a:rPr lang="zh-CN" altLang="en-US" sz="9000" b="1" dirty="0">
                <a:solidFill>
                  <a:srgbClr val="3C3332"/>
                </a:solidFill>
                <a:latin typeface="Noto Sans S Chinese Regular" pitchFamily="34" charset="0"/>
                <a:ea typeface="Noto Sans S Chinese Regular" pitchFamily="34" charset="-122"/>
              </a:rPr>
              <a:t>年推荐免试研究生专题分享</a:t>
            </a:r>
            <a:endParaRPr lang="en-US" sz="1500" dirty="0"/>
          </a:p>
        </p:txBody>
      </p:sp>
      <p:pic>
        <p:nvPicPr>
          <p:cNvPr id="8" name="Object 7" descr="//file.101dao.com/upload/user/image/202204/059cf206-0ea4-4c27-a5a7-583ef336fac9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2792" y="6418150"/>
            <a:ext cx="4263056" cy="1085722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3376789" y="6759647"/>
            <a:ext cx="3895062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800" b="1" dirty="0">
                <a:solidFill>
                  <a:srgbClr val="333333"/>
                </a:solidFill>
                <a:latin typeface="SourceHanSansCN-Regular-2" pitchFamily="34" charset="0"/>
                <a:ea typeface="SourceHanSansCN-Regular-2" pitchFamily="34" charset="-122"/>
                <a:cs typeface="SourceHanSansCN-Regular-2" pitchFamily="34" charset="-120"/>
              </a:rPr>
              <a:t>2018</a:t>
            </a:r>
            <a:r>
              <a:rPr lang="zh-CN" altLang="en-US" sz="2800" b="1" dirty="0">
                <a:solidFill>
                  <a:srgbClr val="333333"/>
                </a:solidFill>
                <a:latin typeface="SourceHanSansCN-Regular-2" pitchFamily="34" charset="0"/>
                <a:ea typeface="SourceHanSansCN-Regular-2" pitchFamily="34" charset="-122"/>
                <a:cs typeface="SourceHanSansCN-Regular-2" pitchFamily="34" charset="-120"/>
              </a:rPr>
              <a:t>级</a:t>
            </a:r>
            <a:endParaRPr lang="en-US" altLang="zh-CN" sz="2800" b="1" dirty="0">
              <a:solidFill>
                <a:srgbClr val="333333"/>
              </a:solidFill>
              <a:latin typeface="SourceHanSansCN-Regular-2" pitchFamily="34" charset="0"/>
              <a:ea typeface="SourceHanSansCN-Regular-2" pitchFamily="34" charset="-122"/>
              <a:cs typeface="SourceHanSansCN-Regular-2" pitchFamily="34" charset="-120"/>
            </a:endParaRPr>
          </a:p>
          <a:p>
            <a:pPr algn="ctr"/>
            <a:r>
              <a:rPr lang="zh-CN" altLang="en-US" sz="2800" b="1" dirty="0">
                <a:solidFill>
                  <a:srgbClr val="333333"/>
                </a:solidFill>
                <a:latin typeface="SourceHanSansCN-Regular-2" pitchFamily="34" charset="0"/>
                <a:ea typeface="SourceHanSansCN-Regular-2" pitchFamily="34" charset="-122"/>
                <a:cs typeface="SourceHanSansCN-Regular-2" pitchFamily="34" charset="-120"/>
              </a:rPr>
              <a:t>电子信息工程   陆由贝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/file.101dao.com/upload/user/image/202204/54cdbe50-2cdc-46c4-825b-4d93bd2fbe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7734"/>
            <a:ext cx="3836147" cy="235646"/>
          </a:xfrm>
          <a:prstGeom prst="rect">
            <a:avLst/>
          </a:prstGeom>
        </p:spPr>
      </p:pic>
      <p:pic>
        <p:nvPicPr>
          <p:cNvPr id="3" name="Object 2" descr="//file.101dao.com/upload/user/image/202204/43bfe806-52b1-40a8-a8cf-bbe6481290a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570" y="729778"/>
            <a:ext cx="722289" cy="351557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480724" y="265477"/>
            <a:ext cx="3163052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solidFill>
                  <a:srgbClr val="333333"/>
                </a:solidFill>
                <a:latin typeface="SourceHanSansCN-Regular-2" pitchFamily="34" charset="0"/>
                <a:ea typeface="SourceHanSansCN-Regular-2" pitchFamily="34" charset="-122"/>
              </a:rPr>
              <a:t>      </a:t>
            </a:r>
            <a:r>
              <a:rPr lang="zh-CN" altLang="en-US" sz="4000" b="1" dirty="0">
                <a:solidFill>
                  <a:srgbClr val="333333"/>
                </a:solidFill>
                <a:latin typeface="SourceHanSansCN-Regular-2" pitchFamily="34" charset="0"/>
                <a:ea typeface="SourceHanSansCN-Regular-2" pitchFamily="34" charset="-122"/>
              </a:rPr>
              <a:t>社会工作</a:t>
            </a:r>
            <a:endParaRPr lang="en-US" sz="4000" dirty="0"/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31751" y="2230364"/>
            <a:ext cx="2102865" cy="2102865"/>
          </a:xfrm>
          <a:prstGeom prst="rect">
            <a:avLst/>
          </a:prstGeom>
        </p:spPr>
      </p:pic>
      <p:pic>
        <p:nvPicPr>
          <p:cNvPr id="6" name="Object 5" descr="//file.101dao.com/files/upload/material_file/202112/47b2550b-9a83-40ec-947f-892fa48f6944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7169" y="2921183"/>
            <a:ext cx="4351025" cy="5583992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8785194" y="3258328"/>
            <a:ext cx="3673506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600" b="1" dirty="0">
                <a:solidFill>
                  <a:srgbClr val="333333"/>
                </a:solidFill>
                <a:latin typeface="Noto Sans S Chinese Regular" pitchFamily="34" charset="0"/>
                <a:ea typeface="Noto Sans S Chinese Regular" pitchFamily="34" charset="-122"/>
              </a:rPr>
              <a:t>社会工作要争取</a:t>
            </a:r>
            <a:endParaRPr lang="en-US" sz="3600" dirty="0"/>
          </a:p>
        </p:txBody>
      </p:sp>
      <p:sp>
        <p:nvSpPr>
          <p:cNvPr id="12" name="Object11"/>
          <p:cNvSpPr/>
          <p:nvPr/>
        </p:nvSpPr>
        <p:spPr>
          <a:xfrm>
            <a:off x="8883274" y="8168030"/>
            <a:ext cx="6741455" cy="0"/>
          </a:xfrm>
          <a:custGeom>
            <a:avLst/>
            <a:gdLst/>
            <a:ahLst/>
            <a:cxnLst/>
            <a:rect l="l" t="t" r="r" b="b"/>
            <a:pathLst>
              <a:path w="6741455">
                <a:moveTo>
                  <a:pt x="0" y="0"/>
                </a:moveTo>
                <a:lnTo>
                  <a:pt x="6741455" y="0"/>
                </a:lnTo>
              </a:path>
            </a:pathLst>
          </a:custGeom>
          <a:noFill/>
          <a:ln w="28575">
            <a:solidFill>
              <a:srgbClr val="9FC1E8"/>
            </a:solidFill>
            <a:prstDash val="solid"/>
            <a:headEnd type="none"/>
            <a:tailEnd type="none"/>
          </a:ln>
        </p:spPr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F292D9-F052-4E69-BFB8-CA756879576C}"/>
              </a:ext>
            </a:extLst>
          </p:cNvPr>
          <p:cNvSpPr txBox="1"/>
          <p:nvPr/>
        </p:nvSpPr>
        <p:spPr>
          <a:xfrm>
            <a:off x="8778080" y="4333229"/>
            <a:ext cx="68463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学习之余为同学服务，对保研有帮助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主动去争取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能者多劳</a:t>
            </a:r>
          </a:p>
        </p:txBody>
      </p:sp>
    </p:spTree>
    <p:extLst>
      <p:ext uri="{BB962C8B-B14F-4D97-AF65-F5344CB8AC3E}">
        <p14:creationId xmlns:p14="http://schemas.microsoft.com/office/powerpoint/2010/main" val="3324793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/file.101dao.com/upload/user/image/202204/54cdbe50-2cdc-46c4-825b-4d93bd2fbe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7734"/>
            <a:ext cx="3836147" cy="235646"/>
          </a:xfrm>
          <a:prstGeom prst="rect">
            <a:avLst/>
          </a:prstGeom>
        </p:spPr>
      </p:pic>
      <p:pic>
        <p:nvPicPr>
          <p:cNvPr id="3" name="Object 2" descr="//file.101dao.com/upload/user/image/202204/43bfe806-52b1-40a8-a8cf-bbe6481290a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570" y="729778"/>
            <a:ext cx="722289" cy="351557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480724" y="265477"/>
            <a:ext cx="3163052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000" b="1" dirty="0">
                <a:solidFill>
                  <a:srgbClr val="333333"/>
                </a:solidFill>
                <a:latin typeface="SourceHanSansCN-Regular-2" pitchFamily="34" charset="0"/>
                <a:ea typeface="SourceHanSansCN-Regular-2" pitchFamily="34" charset="-122"/>
              </a:rPr>
              <a:t>          </a:t>
            </a:r>
            <a:r>
              <a:rPr lang="zh-CN" altLang="en-US" sz="4800" b="1" dirty="0">
                <a:solidFill>
                  <a:srgbClr val="333333"/>
                </a:solidFill>
                <a:latin typeface="SourceHanSansCN-Regular-2" pitchFamily="34" charset="0"/>
                <a:ea typeface="SourceHanSansCN-Regular-2" pitchFamily="34" charset="-122"/>
              </a:rPr>
              <a:t>其他</a:t>
            </a:r>
            <a:endParaRPr lang="en-US" sz="4800" dirty="0"/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31751" y="2230364"/>
            <a:ext cx="2102865" cy="2102865"/>
          </a:xfrm>
          <a:prstGeom prst="rect">
            <a:avLst/>
          </a:prstGeom>
        </p:spPr>
      </p:pic>
      <p:pic>
        <p:nvPicPr>
          <p:cNvPr id="6" name="Object 5" descr="//file.101dao.com/files/upload/material_file/202112/47b2550b-9a83-40ec-947f-892fa48f6944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7169" y="2921183"/>
            <a:ext cx="4351025" cy="5583992"/>
          </a:xfrm>
          <a:prstGeom prst="rect">
            <a:avLst/>
          </a:prstGeom>
        </p:spPr>
      </p:pic>
      <p:sp>
        <p:nvSpPr>
          <p:cNvPr id="12" name="Object11"/>
          <p:cNvSpPr/>
          <p:nvPr/>
        </p:nvSpPr>
        <p:spPr>
          <a:xfrm>
            <a:off x="8883274" y="8168030"/>
            <a:ext cx="6741455" cy="0"/>
          </a:xfrm>
          <a:custGeom>
            <a:avLst/>
            <a:gdLst/>
            <a:ahLst/>
            <a:cxnLst/>
            <a:rect l="l" t="t" r="r" b="b"/>
            <a:pathLst>
              <a:path w="6741455">
                <a:moveTo>
                  <a:pt x="0" y="0"/>
                </a:moveTo>
                <a:lnTo>
                  <a:pt x="6741455" y="0"/>
                </a:lnTo>
              </a:path>
            </a:pathLst>
          </a:custGeom>
          <a:noFill/>
          <a:ln w="28575">
            <a:solidFill>
              <a:srgbClr val="9FC1E8"/>
            </a:solidFill>
            <a:prstDash val="solid"/>
            <a:headEnd type="none"/>
            <a:tailEnd type="none"/>
          </a:ln>
        </p:spPr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08875D-F8A4-4AC4-8839-005C814B9745}"/>
              </a:ext>
            </a:extLst>
          </p:cNvPr>
          <p:cNvSpPr txBox="1"/>
          <p:nvPr/>
        </p:nvSpPr>
        <p:spPr>
          <a:xfrm>
            <a:off x="8778080" y="3660646"/>
            <a:ext cx="68463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六级、计算机等级考试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优秀团员等荣誉称号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各类奖学金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保研相关文件</a:t>
            </a:r>
          </a:p>
        </p:txBody>
      </p:sp>
    </p:spTree>
    <p:extLst>
      <p:ext uri="{BB962C8B-B14F-4D97-AF65-F5344CB8AC3E}">
        <p14:creationId xmlns:p14="http://schemas.microsoft.com/office/powerpoint/2010/main" val="3352664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/file.101dao.com/upload/user/image/202204/310f0990-91ba-4b33-8ea0-3757d69b61e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005" y="-1320952"/>
            <a:ext cx="3654471" cy="6700898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5522799" y="6133012"/>
            <a:ext cx="6396019" cy="11887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6000" b="1" dirty="0">
                <a:solidFill>
                  <a:srgbClr val="333333"/>
                </a:solidFill>
                <a:latin typeface="Noto Sans S Chinese Regular" pitchFamily="34" charset="0"/>
                <a:ea typeface="Noto Sans S Chinese Regular" pitchFamily="34" charset="-122"/>
              </a:rPr>
              <a:t>参加夏令营</a:t>
            </a:r>
            <a:endParaRPr lang="en-US" sz="1500" dirty="0"/>
          </a:p>
        </p:txBody>
      </p:sp>
      <p:pic>
        <p:nvPicPr>
          <p:cNvPr id="5" name="Object 4" descr="//file.101dao.com/upload/user/image/202204/54cdbe50-2cdc-46c4-825b-4d93bd2fbe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084" y="7139551"/>
            <a:ext cx="5911388" cy="364363"/>
          </a:xfrm>
          <a:prstGeom prst="rect">
            <a:avLst/>
          </a:prstGeom>
        </p:spPr>
      </p:pic>
      <p:pic>
        <p:nvPicPr>
          <p:cNvPr id="6" name="Object 5" descr="//file.101dao.com/upload/user/image/202204/43bfe806-52b1-40a8-a8cf-bbe6481290a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6938" y="7045068"/>
            <a:ext cx="1136837" cy="55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24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/file.101dao.com/upload/user/image/202204/54cdbe50-2cdc-46c4-825b-4d93bd2fbe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7734"/>
            <a:ext cx="3836147" cy="235646"/>
          </a:xfrm>
          <a:prstGeom prst="rect">
            <a:avLst/>
          </a:prstGeom>
        </p:spPr>
      </p:pic>
      <p:pic>
        <p:nvPicPr>
          <p:cNvPr id="3" name="Object 2" descr="//file.101dao.com/upload/user/image/202204/43bfe806-52b1-40a8-a8cf-bbe6481290a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570" y="729778"/>
            <a:ext cx="722289" cy="351557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480724" y="265477"/>
            <a:ext cx="3163052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000" b="1" dirty="0">
                <a:solidFill>
                  <a:srgbClr val="333333"/>
                </a:solidFill>
                <a:latin typeface="SourceHanSansCN-Regular-2" pitchFamily="34" charset="0"/>
                <a:ea typeface="SourceHanSansCN-Regular-2" pitchFamily="34" charset="-122"/>
              </a:rPr>
              <a:t>            </a:t>
            </a:r>
            <a:r>
              <a:rPr lang="en-US" altLang="zh-CN" sz="4000" b="1" dirty="0">
                <a:solidFill>
                  <a:srgbClr val="333333"/>
                </a:solidFill>
                <a:latin typeface="SourceHanSansCN-Regular-2" pitchFamily="34" charset="0"/>
                <a:ea typeface="SourceHanSansCN-Regular-2" pitchFamily="34" charset="-122"/>
              </a:rPr>
              <a:t>Tips</a:t>
            </a:r>
            <a:endParaRPr lang="en-US" sz="4000" dirty="0"/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614330" y="4047175"/>
            <a:ext cx="18785140" cy="3757822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82799" y="2813909"/>
            <a:ext cx="5956846" cy="2543253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16836" y="2807346"/>
            <a:ext cx="5956846" cy="2543253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16836" y="6533371"/>
            <a:ext cx="5956846" cy="2543253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82799" y="6533371"/>
            <a:ext cx="5956846" cy="2543253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9779488" y="3057549"/>
            <a:ext cx="3370423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准备材料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Object10"/>
          <p:cNvSpPr/>
          <p:nvPr/>
        </p:nvSpPr>
        <p:spPr>
          <a:xfrm>
            <a:off x="9608038" y="3973778"/>
            <a:ext cx="4964102" cy="129844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latin typeface="Noto Sans S Chinese Regular" pitchFamily="34" charset="0"/>
                <a:ea typeface="Noto Sans S Chinese Regular" pitchFamily="34" charset="-122"/>
              </a:rPr>
              <a:t>1.</a:t>
            </a:r>
            <a:r>
              <a:rPr lang="zh-CN" altLang="en-US" sz="2400" b="1" dirty="0">
                <a:latin typeface="Noto Sans S Chinese Regular" pitchFamily="34" charset="0"/>
                <a:ea typeface="Noto Sans S Chinese Regular" pitchFamily="34" charset="-122"/>
              </a:rPr>
              <a:t>各院校有不同的要求</a:t>
            </a:r>
            <a:endParaRPr lang="en-US" altLang="zh-CN" sz="2400" b="1" dirty="0">
              <a:latin typeface="Noto Sans S Chinese Regular" pitchFamily="34" charset="0"/>
              <a:ea typeface="Noto Sans S Chinese Regular" pitchFamily="34" charset="-122"/>
            </a:endParaRPr>
          </a:p>
          <a:p>
            <a:r>
              <a:rPr lang="zh-CN" altLang="en-US" sz="2400" b="1" dirty="0">
                <a:latin typeface="Noto Sans S Chinese Regular" pitchFamily="34" charset="0"/>
                <a:ea typeface="Noto Sans S Chinese Regular" pitchFamily="34" charset="-122"/>
              </a:rPr>
              <a:t>（</a:t>
            </a:r>
            <a:r>
              <a:rPr lang="en-US" altLang="zh-CN" sz="2400" b="1" dirty="0">
                <a:latin typeface="Noto Sans S Chinese Regular" pitchFamily="34" charset="0"/>
                <a:ea typeface="Noto Sans S Chinese Regular" pitchFamily="34" charset="-122"/>
              </a:rPr>
              <a:t>Word</a:t>
            </a:r>
            <a:r>
              <a:rPr lang="zh-CN" altLang="en-US" sz="2400" b="1" dirty="0">
                <a:latin typeface="Noto Sans S Chinese Regular" pitchFamily="34" charset="0"/>
                <a:ea typeface="Noto Sans S Chinese Regular" pitchFamily="34" charset="-122"/>
              </a:rPr>
              <a:t>、</a:t>
            </a:r>
            <a:r>
              <a:rPr lang="en-US" altLang="zh-CN" sz="2400" b="1" dirty="0">
                <a:latin typeface="Noto Sans S Chinese Regular" pitchFamily="34" charset="0"/>
                <a:ea typeface="Noto Sans S Chinese Regular" pitchFamily="34" charset="-122"/>
              </a:rPr>
              <a:t>PDF</a:t>
            </a:r>
            <a:r>
              <a:rPr lang="zh-CN" altLang="en-US" sz="2400" b="1" dirty="0">
                <a:latin typeface="Noto Sans S Chinese Regular" pitchFamily="34" charset="0"/>
                <a:ea typeface="Noto Sans S Chinese Regular" pitchFamily="34" charset="-122"/>
              </a:rPr>
              <a:t>、个人简历、推荐信）</a:t>
            </a:r>
            <a:endParaRPr lang="en-US" altLang="zh-CN" sz="2400" b="1" dirty="0">
              <a:latin typeface="Noto Sans S Chinese Regular" pitchFamily="34" charset="0"/>
              <a:ea typeface="Noto Sans S Chinese Regular" pitchFamily="34" charset="-122"/>
            </a:endParaRPr>
          </a:p>
          <a:p>
            <a:r>
              <a:rPr lang="en-US" altLang="zh-CN" sz="2400" b="1" dirty="0">
                <a:latin typeface="Noto Sans S Chinese Regular" pitchFamily="34" charset="0"/>
                <a:ea typeface="Noto Sans S Chinese Regular" pitchFamily="34" charset="-122"/>
              </a:rPr>
              <a:t>2.</a:t>
            </a:r>
            <a:r>
              <a:rPr lang="zh-CN" altLang="en-US" sz="2400" b="1" dirty="0">
                <a:latin typeface="Noto Sans S Chinese Regular" pitchFamily="34" charset="0"/>
                <a:ea typeface="Noto Sans S Chinese Regular" pitchFamily="34" charset="-122"/>
              </a:rPr>
              <a:t>成绩单、四六级、获奖证明</a:t>
            </a:r>
            <a:endParaRPr lang="en-US" altLang="zh-CN" sz="2400" b="1" dirty="0">
              <a:latin typeface="Noto Sans S Chinese Regular" pitchFamily="34" charset="0"/>
              <a:ea typeface="Noto Sans S Chinese Regular" pitchFamily="34" charset="-122"/>
            </a:endParaRPr>
          </a:p>
          <a:p>
            <a:endParaRPr lang="en-US" altLang="zh-CN" sz="1700" dirty="0">
              <a:solidFill>
                <a:srgbClr val="7F7F7F"/>
              </a:solidFill>
              <a:latin typeface="Noto Sans S Chinese Regular" pitchFamily="34" charset="0"/>
              <a:ea typeface="Noto Sans S Chinese Regular" pitchFamily="34" charset="-122"/>
            </a:endParaRPr>
          </a:p>
          <a:p>
            <a:endParaRPr lang="en-US" sz="1500" dirty="0"/>
          </a:p>
        </p:txBody>
      </p:sp>
      <p:sp>
        <p:nvSpPr>
          <p:cNvPr id="12" name="Object11"/>
          <p:cNvSpPr/>
          <p:nvPr/>
        </p:nvSpPr>
        <p:spPr>
          <a:xfrm>
            <a:off x="2813208" y="3074750"/>
            <a:ext cx="3370423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收集信息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Object13"/>
          <p:cNvSpPr/>
          <p:nvPr/>
        </p:nvSpPr>
        <p:spPr>
          <a:xfrm>
            <a:off x="2925363" y="6953389"/>
            <a:ext cx="3370423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6" name="Object15"/>
          <p:cNvSpPr/>
          <p:nvPr/>
        </p:nvSpPr>
        <p:spPr>
          <a:xfrm>
            <a:off x="2858404" y="6893290"/>
            <a:ext cx="3370423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准备面试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Object15">
            <a:extLst>
              <a:ext uri="{FF2B5EF4-FFF2-40B4-BE49-F238E27FC236}">
                <a16:creationId xmlns:a16="http://schemas.microsoft.com/office/drawing/2014/main" id="{3E46B16D-ABCC-437F-B2B6-D6CD203472E3}"/>
              </a:ext>
            </a:extLst>
          </p:cNvPr>
          <p:cNvSpPr/>
          <p:nvPr/>
        </p:nvSpPr>
        <p:spPr>
          <a:xfrm>
            <a:off x="9955237" y="6893290"/>
            <a:ext cx="3370423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选择导师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Object10">
            <a:extLst>
              <a:ext uri="{FF2B5EF4-FFF2-40B4-BE49-F238E27FC236}">
                <a16:creationId xmlns:a16="http://schemas.microsoft.com/office/drawing/2014/main" id="{76CB4D02-461B-4E68-BB32-7088FEFFCC0A}"/>
              </a:ext>
            </a:extLst>
          </p:cNvPr>
          <p:cNvSpPr/>
          <p:nvPr/>
        </p:nvSpPr>
        <p:spPr>
          <a:xfrm>
            <a:off x="2783092" y="3947210"/>
            <a:ext cx="4964102" cy="129844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latin typeface="Noto Sans S Chinese Regular" pitchFamily="34" charset="0"/>
                <a:ea typeface="Noto Sans S Chinese Regular" pitchFamily="34" charset="-122"/>
              </a:rPr>
              <a:t>1.</a:t>
            </a:r>
            <a:r>
              <a:rPr lang="zh-CN" altLang="en-US" sz="2400" b="1" dirty="0">
                <a:latin typeface="Noto Sans S Chinese Regular" pitchFamily="34" charset="0"/>
                <a:ea typeface="Noto Sans S Chinese Regular" pitchFamily="34" charset="-122"/>
              </a:rPr>
              <a:t>多关注目标院校官网，留意重要信息</a:t>
            </a:r>
            <a:endParaRPr lang="en-US" altLang="zh-CN" sz="2400" b="1" dirty="0">
              <a:latin typeface="Noto Sans S Chinese Regular" pitchFamily="34" charset="0"/>
              <a:ea typeface="Noto Sans S Chinese Regular" pitchFamily="34" charset="-122"/>
            </a:endParaRPr>
          </a:p>
          <a:p>
            <a:r>
              <a:rPr lang="en-US" altLang="zh-CN" sz="2400" b="1" dirty="0">
                <a:latin typeface="Noto Sans S Chinese Regular" pitchFamily="34" charset="0"/>
                <a:ea typeface="Noto Sans S Chinese Regular" pitchFamily="34" charset="-122"/>
              </a:rPr>
              <a:t>2.</a:t>
            </a:r>
            <a:r>
              <a:rPr lang="zh-CN" altLang="en-US" sz="2400" b="1" dirty="0">
                <a:latin typeface="Noto Sans S Chinese Regular" pitchFamily="34" charset="0"/>
                <a:ea typeface="Noto Sans S Chinese Regular" pitchFamily="34" charset="-122"/>
              </a:rPr>
              <a:t>加群，找小伙伴</a:t>
            </a:r>
            <a:endParaRPr lang="en-US" altLang="zh-CN" sz="2400" b="1" dirty="0">
              <a:latin typeface="Noto Sans S Chinese Regular" pitchFamily="34" charset="0"/>
              <a:ea typeface="Noto Sans S Chinese Regular" pitchFamily="34" charset="-122"/>
            </a:endParaRPr>
          </a:p>
          <a:p>
            <a:endParaRPr lang="en-US" altLang="zh-CN" sz="2400" b="1" dirty="0">
              <a:latin typeface="Noto Sans S Chinese Regular" pitchFamily="34" charset="0"/>
              <a:ea typeface="Noto Sans S Chinese Regular" pitchFamily="34" charset="-122"/>
            </a:endParaRPr>
          </a:p>
          <a:p>
            <a:endParaRPr lang="en-US" sz="1500" dirty="0"/>
          </a:p>
        </p:txBody>
      </p:sp>
      <p:sp>
        <p:nvSpPr>
          <p:cNvPr id="20" name="Object10">
            <a:extLst>
              <a:ext uri="{FF2B5EF4-FFF2-40B4-BE49-F238E27FC236}">
                <a16:creationId xmlns:a16="http://schemas.microsoft.com/office/drawing/2014/main" id="{BE724DB8-CF9D-4998-BA07-EED0A385EC66}"/>
              </a:ext>
            </a:extLst>
          </p:cNvPr>
          <p:cNvSpPr/>
          <p:nvPr/>
        </p:nvSpPr>
        <p:spPr>
          <a:xfrm>
            <a:off x="2641757" y="7548652"/>
            <a:ext cx="4964102" cy="129844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latin typeface="Noto Sans S Chinese Regular" pitchFamily="34" charset="0"/>
                <a:ea typeface="Noto Sans S Chinese Regular" pitchFamily="34" charset="-122"/>
              </a:rPr>
              <a:t>1.</a:t>
            </a:r>
            <a:r>
              <a:rPr lang="zh-CN" altLang="en-US" sz="2400" b="1" dirty="0">
                <a:latin typeface="Noto Sans S Chinese Regular" pitchFamily="34" charset="0"/>
                <a:ea typeface="Noto Sans S Chinese Regular" pitchFamily="34" charset="-122"/>
              </a:rPr>
              <a:t>英文自我介绍</a:t>
            </a:r>
            <a:r>
              <a:rPr lang="en-US" altLang="zh-CN" sz="2400" b="1" dirty="0">
                <a:latin typeface="Noto Sans S Chinese Regular" pitchFamily="34" charset="0"/>
                <a:ea typeface="Noto Sans S Chinese Regular" pitchFamily="34" charset="-122"/>
              </a:rPr>
              <a:t>+</a:t>
            </a:r>
            <a:r>
              <a:rPr lang="zh-CN" altLang="en-US" sz="2400" b="1" dirty="0">
                <a:latin typeface="Noto Sans S Chinese Regular" pitchFamily="34" charset="0"/>
                <a:ea typeface="Noto Sans S Chinese Regular" pitchFamily="34" charset="-122"/>
              </a:rPr>
              <a:t>相关性问题</a:t>
            </a:r>
            <a:endParaRPr lang="en-US" altLang="zh-CN" sz="2400" b="1" dirty="0">
              <a:latin typeface="Noto Sans S Chinese Regular" pitchFamily="34" charset="0"/>
              <a:ea typeface="Noto Sans S Chinese Regular" pitchFamily="34" charset="-122"/>
            </a:endParaRPr>
          </a:p>
          <a:p>
            <a:r>
              <a:rPr lang="en-US" altLang="zh-CN" sz="2400" b="1" dirty="0">
                <a:latin typeface="Noto Sans S Chinese Regular" pitchFamily="34" charset="0"/>
                <a:ea typeface="Noto Sans S Chinese Regular" pitchFamily="34" charset="-122"/>
              </a:rPr>
              <a:t>2.</a:t>
            </a:r>
            <a:r>
              <a:rPr lang="zh-CN" altLang="en-US" sz="2400" b="1" dirty="0">
                <a:latin typeface="Noto Sans S Chinese Regular" pitchFamily="34" charset="0"/>
                <a:ea typeface="Noto Sans S Chinese Regular" pitchFamily="34" charset="-122"/>
              </a:rPr>
              <a:t>提前准备，好好表现</a:t>
            </a:r>
            <a:endParaRPr lang="en-US" altLang="zh-CN" sz="2400" b="1" dirty="0">
              <a:latin typeface="Noto Sans S Chinese Regular" pitchFamily="34" charset="0"/>
              <a:ea typeface="Noto Sans S Chinese Regular" pitchFamily="34" charset="-122"/>
            </a:endParaRPr>
          </a:p>
          <a:p>
            <a:endParaRPr lang="en-US" altLang="zh-CN" sz="1700" dirty="0">
              <a:solidFill>
                <a:srgbClr val="7F7F7F"/>
              </a:solidFill>
              <a:latin typeface="Noto Sans S Chinese Regular" pitchFamily="34" charset="0"/>
              <a:ea typeface="Noto Sans S Chinese Regular" pitchFamily="34" charset="-122"/>
            </a:endParaRPr>
          </a:p>
          <a:p>
            <a:endParaRPr lang="en-US" sz="1500" dirty="0"/>
          </a:p>
        </p:txBody>
      </p:sp>
      <p:sp>
        <p:nvSpPr>
          <p:cNvPr id="21" name="Object10">
            <a:extLst>
              <a:ext uri="{FF2B5EF4-FFF2-40B4-BE49-F238E27FC236}">
                <a16:creationId xmlns:a16="http://schemas.microsoft.com/office/drawing/2014/main" id="{9A3DC2CC-5031-4FC5-832E-1C4BBB5B5A21}"/>
              </a:ext>
            </a:extLst>
          </p:cNvPr>
          <p:cNvSpPr/>
          <p:nvPr/>
        </p:nvSpPr>
        <p:spPr>
          <a:xfrm>
            <a:off x="9814390" y="7837410"/>
            <a:ext cx="5284090" cy="129844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latin typeface="Noto Sans S Chinese Regular" pitchFamily="34" charset="0"/>
                <a:ea typeface="Noto Sans S Chinese Regular" pitchFamily="34" charset="-122"/>
              </a:rPr>
              <a:t>1.</a:t>
            </a:r>
            <a:r>
              <a:rPr lang="zh-CN" altLang="en-US" sz="2400" b="1" dirty="0">
                <a:latin typeface="Noto Sans S Chinese Regular" pitchFamily="34" charset="0"/>
                <a:ea typeface="Noto Sans S Chinese Regular" pitchFamily="34" charset="-122"/>
              </a:rPr>
              <a:t>查看学院网站个人介绍</a:t>
            </a:r>
            <a:endParaRPr lang="en-US" altLang="zh-CN" sz="2400" b="1" dirty="0">
              <a:latin typeface="Noto Sans S Chinese Regular" pitchFamily="34" charset="0"/>
              <a:ea typeface="Noto Sans S Chinese Regular" pitchFamily="34" charset="-122"/>
            </a:endParaRPr>
          </a:p>
          <a:p>
            <a:r>
              <a:rPr lang="en-US" altLang="zh-CN" sz="2400" b="1" dirty="0">
                <a:latin typeface="Noto Sans S Chinese Regular" pitchFamily="34" charset="0"/>
                <a:ea typeface="Noto Sans S Chinese Regular" pitchFamily="34" charset="-122"/>
              </a:rPr>
              <a:t>2.</a:t>
            </a:r>
            <a:r>
              <a:rPr lang="zh-CN" altLang="en-US" sz="2400" b="1" dirty="0">
                <a:latin typeface="Noto Sans S Chinese Regular" pitchFamily="34" charset="0"/>
                <a:ea typeface="Noto Sans S Chinese Regular" pitchFamily="34" charset="-122"/>
              </a:rPr>
              <a:t>向学长学姐询问</a:t>
            </a:r>
            <a:endParaRPr lang="en-US" altLang="zh-CN" sz="2400" b="1" dirty="0">
              <a:latin typeface="Noto Sans S Chinese Regular" pitchFamily="34" charset="0"/>
              <a:ea typeface="Noto Sans S Chinese Regular" pitchFamily="34" charset="-122"/>
            </a:endParaRPr>
          </a:p>
          <a:p>
            <a:r>
              <a:rPr lang="en-US" altLang="zh-CN" sz="2400" b="1" dirty="0">
                <a:latin typeface="Noto Sans S Chinese Regular" pitchFamily="34" charset="0"/>
                <a:ea typeface="Noto Sans S Chinese Regular" pitchFamily="34" charset="-122"/>
              </a:rPr>
              <a:t>3.</a:t>
            </a:r>
            <a:r>
              <a:rPr lang="zh-CN" altLang="en-US" sz="2400" b="1" dirty="0">
                <a:latin typeface="Noto Sans S Chinese Regular" pitchFamily="34" charset="0"/>
                <a:ea typeface="Noto Sans S Chinese Regular" pitchFamily="34" charset="-122"/>
              </a:rPr>
              <a:t>如果是本校可以参加创训等提前了解</a:t>
            </a:r>
            <a:endParaRPr lang="en-US" altLang="zh-CN" sz="2400" b="1" dirty="0">
              <a:latin typeface="Noto Sans S Chinese Regular" pitchFamily="34" charset="0"/>
              <a:ea typeface="Noto Sans S Chinese Regular" pitchFamily="34" charset="-122"/>
            </a:endParaRPr>
          </a:p>
          <a:p>
            <a:endParaRPr lang="en-US" altLang="zh-CN" sz="1700" dirty="0">
              <a:solidFill>
                <a:srgbClr val="7F7F7F"/>
              </a:solidFill>
              <a:latin typeface="Noto Sans S Chinese Regular" pitchFamily="34" charset="0"/>
              <a:ea typeface="Noto Sans S Chinese Regular" pitchFamily="34" charset="-122"/>
            </a:endParaRPr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/file.101dao.com/upload/user/image/202204/b0f659c4-8e9c-4988-be54-80fa0a9b806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079" y="1445427"/>
            <a:ext cx="3742322" cy="4270033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3413728" y="7242875"/>
            <a:ext cx="11148121" cy="11887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3C3332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分享</a:t>
            </a:r>
            <a:r>
              <a:rPr lang="en-US" sz="4000" b="1" dirty="0">
                <a:solidFill>
                  <a:srgbClr val="3C3332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完毕 感谢聆听</a:t>
            </a:r>
            <a:endParaRPr lang="en-US" sz="4000" dirty="0"/>
          </a:p>
        </p:txBody>
      </p:sp>
      <p:sp>
        <p:nvSpPr>
          <p:cNvPr id="4" name="Object3"/>
          <p:cNvSpPr/>
          <p:nvPr/>
        </p:nvSpPr>
        <p:spPr>
          <a:xfrm>
            <a:off x="3285195" y="6357426"/>
            <a:ext cx="11405189" cy="3931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6000" b="1" dirty="0">
                <a:solidFill>
                  <a:srgbClr val="0070C0"/>
                </a:solidFill>
                <a:latin typeface="Noto Sans S Chinese Regular" pitchFamily="34" charset="0"/>
                <a:ea typeface="Noto Sans S Chinese Regular" pitchFamily="34" charset="-122"/>
              </a:rPr>
              <a:t>祝学弟学妹学业有成，前程似锦</a:t>
            </a:r>
            <a:endParaRPr lang="en-US" sz="6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/file.101dao.com/upload/user/image/202204/310f0990-91ba-4b33-8ea0-3757d69b61e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78" y="-1090106"/>
            <a:ext cx="5385816" cy="9875520"/>
          </a:xfrm>
          <a:prstGeom prst="rect">
            <a:avLst/>
          </a:prstGeom>
        </p:spPr>
      </p:pic>
      <p:pic>
        <p:nvPicPr>
          <p:cNvPr id="3" name="Object 2" descr="//file.101dao.com/upload/user/image/202204/55d1fa39-79b4-4900-be65-2484d9473a5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1250" y="3376119"/>
            <a:ext cx="4418539" cy="114437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1111157" y="2828418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000" b="1" dirty="0">
                <a:solidFill>
                  <a:srgbClr val="333333"/>
                </a:solidFill>
                <a:latin typeface="Noto Sans S Chinese Regular" pitchFamily="34" charset="0"/>
                <a:ea typeface="Noto Sans S Chinese Regular" pitchFamily="34" charset="-122"/>
              </a:rPr>
              <a:t>                  保研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1111157" y="3457476"/>
            <a:ext cx="4228631" cy="3931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1700" dirty="0">
                <a:solidFill>
                  <a:srgbClr val="7F7F7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 </a:t>
            </a:r>
            <a:endParaRPr lang="en-US" sz="1500" dirty="0"/>
          </a:p>
        </p:txBody>
      </p:sp>
      <p:pic>
        <p:nvPicPr>
          <p:cNvPr id="7" name="Object 6" descr="//file.101dao.com/upload/user/image/202204/55d1fa39-79b4-4900-be65-2484d9473a5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1250" y="5219241"/>
            <a:ext cx="4418539" cy="11443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11111157" y="4671540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000" b="1" dirty="0">
                <a:solidFill>
                  <a:srgbClr val="333333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              院内资格</a:t>
            </a:r>
            <a:endParaRPr lang="en-US" sz="1500" dirty="0"/>
          </a:p>
        </p:txBody>
      </p:sp>
      <p:sp>
        <p:nvSpPr>
          <p:cNvPr id="9" name="Object8"/>
          <p:cNvSpPr/>
          <p:nvPr/>
        </p:nvSpPr>
        <p:spPr>
          <a:xfrm>
            <a:off x="11111157" y="5300598"/>
            <a:ext cx="4228631" cy="3931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11" name="Object 10" descr="//file.101dao.com/upload/user/image/202204/55d1fa39-79b4-4900-be65-2484d9473a5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1250" y="7062363"/>
            <a:ext cx="4418539" cy="114437"/>
          </a:xfrm>
          <a:prstGeom prst="rect">
            <a:avLst/>
          </a:prstGeom>
        </p:spPr>
      </p:pic>
      <p:sp>
        <p:nvSpPr>
          <p:cNvPr id="12" name="Object11"/>
          <p:cNvSpPr/>
          <p:nvPr/>
        </p:nvSpPr>
        <p:spPr>
          <a:xfrm>
            <a:off x="11111157" y="6514662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000" b="1" dirty="0">
                <a:solidFill>
                  <a:srgbClr val="333333"/>
                </a:solidFill>
                <a:latin typeface="Noto Sans S Chinese Regular" pitchFamily="34" charset="0"/>
                <a:ea typeface="Noto Sans S Chinese Regular" pitchFamily="34" charset="-122"/>
              </a:rPr>
              <a:t>                夏令营</a:t>
            </a:r>
            <a:endParaRPr lang="en-US" sz="15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24EC84B-3580-416F-B4F0-066CDFCFEBF5}"/>
              </a:ext>
            </a:extLst>
          </p:cNvPr>
          <p:cNvSpPr txBox="1"/>
          <p:nvPr/>
        </p:nvSpPr>
        <p:spPr>
          <a:xfrm>
            <a:off x="9377606" y="2714366"/>
            <a:ext cx="1733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0" b="1" dirty="0">
                <a:latin typeface="WangQiangShouXieTi-2"/>
              </a:rPr>
              <a:t>01</a:t>
            </a:r>
            <a:endParaRPr lang="zh-CN" altLang="en-US" sz="9000" b="1" dirty="0">
              <a:latin typeface="WangQiangShouXieTi-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549A531-CA6E-4448-A722-DC7217441F07}"/>
              </a:ext>
            </a:extLst>
          </p:cNvPr>
          <p:cNvSpPr txBox="1"/>
          <p:nvPr/>
        </p:nvSpPr>
        <p:spPr>
          <a:xfrm>
            <a:off x="9377606" y="4537795"/>
            <a:ext cx="1733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0" b="1" dirty="0">
                <a:latin typeface="WangQiangShouXieTi-2"/>
              </a:rPr>
              <a:t>02</a:t>
            </a:r>
            <a:endParaRPr lang="zh-CN" altLang="en-US" sz="9000" b="1" dirty="0">
              <a:latin typeface="WangQiangShouXieTi-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B80B9DD-D71E-453E-8ACA-BB0086F2EF0A}"/>
              </a:ext>
            </a:extLst>
          </p:cNvPr>
          <p:cNvSpPr txBox="1"/>
          <p:nvPr/>
        </p:nvSpPr>
        <p:spPr>
          <a:xfrm>
            <a:off x="9377607" y="6380917"/>
            <a:ext cx="1733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0" b="1" dirty="0">
                <a:latin typeface="WangQiangShouXieTi-2"/>
              </a:rPr>
              <a:t>03</a:t>
            </a:r>
            <a:endParaRPr lang="zh-CN" altLang="en-US" sz="9000" b="1" dirty="0">
              <a:latin typeface="WangQiangShouXieTi-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/file.101dao.com/upload/user/image/202204/310f0990-91ba-4b33-8ea0-3757d69b61e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005" y="-1320952"/>
            <a:ext cx="3654471" cy="6700898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5522799" y="6133012"/>
            <a:ext cx="6396019" cy="11887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6000" b="1" dirty="0">
                <a:solidFill>
                  <a:srgbClr val="333333"/>
                </a:solidFill>
                <a:latin typeface="Noto Sans S Chinese Regular" pitchFamily="34" charset="0"/>
                <a:ea typeface="Noto Sans S Chinese Regular" pitchFamily="34" charset="-122"/>
              </a:rPr>
              <a:t>保研是什么</a:t>
            </a:r>
            <a:endParaRPr lang="en-US" sz="1500" dirty="0"/>
          </a:p>
        </p:txBody>
      </p:sp>
      <p:pic>
        <p:nvPicPr>
          <p:cNvPr id="5" name="Object 4" descr="//file.101dao.com/upload/user/image/202204/54cdbe50-2cdc-46c4-825b-4d93bd2fbe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084" y="7139551"/>
            <a:ext cx="5911388" cy="364363"/>
          </a:xfrm>
          <a:prstGeom prst="rect">
            <a:avLst/>
          </a:prstGeom>
        </p:spPr>
      </p:pic>
      <p:pic>
        <p:nvPicPr>
          <p:cNvPr id="6" name="Object 5" descr="//file.101dao.com/upload/user/image/202204/43bfe806-52b1-40a8-a8cf-bbe6481290a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6938" y="7045068"/>
            <a:ext cx="1136837" cy="5533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/file.101dao.com/upload/user/image/202204/54cdbe50-2cdc-46c4-825b-4d93bd2fbe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7734"/>
            <a:ext cx="3836147" cy="235646"/>
          </a:xfrm>
          <a:prstGeom prst="rect">
            <a:avLst/>
          </a:prstGeom>
        </p:spPr>
      </p:pic>
      <p:pic>
        <p:nvPicPr>
          <p:cNvPr id="3" name="Object 2" descr="//file.101dao.com/upload/user/image/202204/43bfe806-52b1-40a8-a8cf-bbe6481290a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570" y="729778"/>
            <a:ext cx="722289" cy="351557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480724" y="265477"/>
            <a:ext cx="3163052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b="1" dirty="0">
                <a:solidFill>
                  <a:srgbClr val="333333"/>
                </a:solidFill>
                <a:latin typeface="SourceHanSansCN-Regular-2" pitchFamily="34" charset="0"/>
                <a:ea typeface="SourceHanSansCN-Regular-2" pitchFamily="34" charset="-122"/>
              </a:rPr>
              <a:t>         </a:t>
            </a:r>
            <a:r>
              <a:rPr lang="zh-CN" altLang="en-US" sz="4800" b="1" dirty="0">
                <a:solidFill>
                  <a:srgbClr val="333333"/>
                </a:solidFill>
                <a:latin typeface="SourceHanSansCN-Regular-2" pitchFamily="34" charset="0"/>
                <a:ea typeface="SourceHanSansCN-Regular-2" pitchFamily="34" charset="-122"/>
              </a:rPr>
              <a:t>保研</a:t>
            </a:r>
            <a:endParaRPr lang="en-US" sz="4800" dirty="0"/>
          </a:p>
        </p:txBody>
      </p:sp>
      <p:pic>
        <p:nvPicPr>
          <p:cNvPr id="5" name="Object 4" descr="//file.101dao.com/upload/user/image/202204/b0f659c4-8e9c-4988-be54-80fa0a9b806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5806" y="2541384"/>
            <a:ext cx="5024068" cy="5732521"/>
          </a:xfrm>
          <a:prstGeom prst="rect">
            <a:avLst/>
          </a:prstGeom>
        </p:spPr>
      </p:pic>
      <p:pic>
        <p:nvPicPr>
          <p:cNvPr id="6" name="Object 5" descr="//file.101dao.com/files/upload/material_file/202201/ab196cbf-ece2-4994-aa0d-1e0cea5daf0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3788" y="1977759"/>
            <a:ext cx="8252671" cy="6733857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8680714" y="3717890"/>
            <a:ext cx="4749536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3200" b="1" dirty="0">
                <a:solidFill>
                  <a:srgbClr val="333333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01. </a:t>
            </a:r>
            <a:r>
              <a:rPr lang="zh-CN" altLang="en-US" sz="3200" b="1" dirty="0">
                <a:solidFill>
                  <a:srgbClr val="333333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免试推荐硕士研究生</a:t>
            </a:r>
            <a:endParaRPr lang="en-US" sz="3200" dirty="0"/>
          </a:p>
        </p:txBody>
      </p:sp>
      <p:sp>
        <p:nvSpPr>
          <p:cNvPr id="8" name="Object7"/>
          <p:cNvSpPr/>
          <p:nvPr/>
        </p:nvSpPr>
        <p:spPr>
          <a:xfrm>
            <a:off x="8680714" y="4248242"/>
            <a:ext cx="6238821" cy="69494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000" b="1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Object8"/>
          <p:cNvSpPr/>
          <p:nvPr/>
        </p:nvSpPr>
        <p:spPr>
          <a:xfrm>
            <a:off x="8680712" y="5857552"/>
            <a:ext cx="4749536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3200" b="1" dirty="0">
                <a:solidFill>
                  <a:srgbClr val="333333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02. </a:t>
            </a:r>
            <a:r>
              <a:rPr lang="zh-CN" altLang="en-US" sz="3200" b="1" dirty="0">
                <a:solidFill>
                  <a:srgbClr val="333333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保研本校和保研外校</a:t>
            </a:r>
            <a:r>
              <a:rPr lang="en-US" sz="3200" b="1" dirty="0">
                <a:solidFill>
                  <a:srgbClr val="333333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  </a:t>
            </a:r>
            <a:endParaRPr lang="en-US" sz="3200" dirty="0"/>
          </a:p>
        </p:txBody>
      </p:sp>
      <p:sp>
        <p:nvSpPr>
          <p:cNvPr id="10" name="Object9"/>
          <p:cNvSpPr/>
          <p:nvPr/>
        </p:nvSpPr>
        <p:spPr>
          <a:xfrm>
            <a:off x="8680712" y="6552614"/>
            <a:ext cx="5768043" cy="69494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3" name="Object9">
            <a:extLst>
              <a:ext uri="{FF2B5EF4-FFF2-40B4-BE49-F238E27FC236}">
                <a16:creationId xmlns:a16="http://schemas.microsoft.com/office/drawing/2014/main" id="{127FE87C-4CBA-41F6-A985-B0E578FF3D33}"/>
              </a:ext>
            </a:extLst>
          </p:cNvPr>
          <p:cNvSpPr/>
          <p:nvPr/>
        </p:nvSpPr>
        <p:spPr>
          <a:xfrm>
            <a:off x="8958961" y="4384907"/>
            <a:ext cx="6464036" cy="105742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如果保研成功，可以不参加统招考试，即使失败依旧可以参加统考，是通往研究生大门的另一条路。</a:t>
            </a:r>
            <a:endParaRPr 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Object9">
            <a:extLst>
              <a:ext uri="{FF2B5EF4-FFF2-40B4-BE49-F238E27FC236}">
                <a16:creationId xmlns:a16="http://schemas.microsoft.com/office/drawing/2014/main" id="{4566AD23-803D-41FF-9B64-F8B3C75718EF}"/>
              </a:ext>
            </a:extLst>
          </p:cNvPr>
          <p:cNvSpPr/>
          <p:nvPr/>
        </p:nvSpPr>
        <p:spPr>
          <a:xfrm>
            <a:off x="8958961" y="6548261"/>
            <a:ext cx="4985639" cy="105742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根据个人的情况进行选择，志存高远，勇攀高峰。</a:t>
            </a:r>
            <a:endParaRPr 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/file.101dao.com/upload/user/image/202204/54cdbe50-2cdc-46c4-825b-4d93bd2fbe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7734"/>
            <a:ext cx="3836147" cy="235646"/>
          </a:xfrm>
          <a:prstGeom prst="rect">
            <a:avLst/>
          </a:prstGeom>
        </p:spPr>
      </p:pic>
      <p:pic>
        <p:nvPicPr>
          <p:cNvPr id="3" name="Object 2" descr="//file.101dao.com/upload/user/image/202204/43bfe806-52b1-40a8-a8cf-bbe6481290a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570" y="729778"/>
            <a:ext cx="722289" cy="351557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480724" y="265477"/>
            <a:ext cx="3470846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600" b="1" dirty="0">
                <a:solidFill>
                  <a:srgbClr val="333333"/>
                </a:solidFill>
                <a:latin typeface="SourceHanSansCN-Regular-2" pitchFamily="34" charset="0"/>
                <a:ea typeface="SourceHanSansCN-Regular-2" pitchFamily="34" charset="-122"/>
              </a:rPr>
              <a:t>       </a:t>
            </a:r>
            <a:r>
              <a:rPr lang="zh-CN" altLang="en-US" sz="4000" b="1" dirty="0">
                <a:solidFill>
                  <a:srgbClr val="333333"/>
                </a:solidFill>
                <a:latin typeface="SourceHanSansCN-Regular-2" pitchFamily="34" charset="0"/>
                <a:ea typeface="SourceHanSansCN-Regular-2" pitchFamily="34" charset="-122"/>
              </a:rPr>
              <a:t>保研流程</a:t>
            </a:r>
            <a:endParaRPr lang="en-US" sz="4000" dirty="0"/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3328" y="5309375"/>
            <a:ext cx="3579209" cy="554693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1223328" y="5309375"/>
            <a:ext cx="3579209" cy="55469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</a:rPr>
              <a:t>确定目标院校</a:t>
            </a:r>
            <a:endParaRPr lang="en-US" sz="1500" dirty="0"/>
          </a:p>
        </p:txBody>
      </p:sp>
      <p:sp>
        <p:nvSpPr>
          <p:cNvPr id="7" name="Object6"/>
          <p:cNvSpPr/>
          <p:nvPr/>
        </p:nvSpPr>
        <p:spPr>
          <a:xfrm>
            <a:off x="4613604" y="5586721"/>
            <a:ext cx="11278228" cy="0"/>
          </a:xfrm>
          <a:custGeom>
            <a:avLst/>
            <a:gdLst/>
            <a:ahLst/>
            <a:cxnLst/>
            <a:rect l="l" t="t" r="r" b="b"/>
            <a:pathLst>
              <a:path w="11278228">
                <a:moveTo>
                  <a:pt x="0" y="0"/>
                </a:moveTo>
                <a:lnTo>
                  <a:pt x="11278228" y="0"/>
                </a:lnTo>
              </a:path>
            </a:pathLst>
          </a:custGeom>
          <a:noFill/>
          <a:ln w="28575">
            <a:solidFill>
              <a:srgbClr val="9FC1E8"/>
            </a:solidFill>
            <a:prstDash val="solid"/>
            <a:headEnd type="none"/>
            <a:tailEnd type="none"/>
          </a:ln>
        </p:spPr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85720" y="5341480"/>
            <a:ext cx="495155" cy="495155"/>
          </a:xfrm>
          <a:prstGeom prst="rect">
            <a:avLst/>
          </a:prstGeom>
        </p:spPr>
      </p:pic>
      <p:sp>
        <p:nvSpPr>
          <p:cNvPr id="9" name="Object8"/>
          <p:cNvSpPr/>
          <p:nvPr/>
        </p:nvSpPr>
        <p:spPr>
          <a:xfrm>
            <a:off x="6285720" y="5341480"/>
            <a:ext cx="495155" cy="4951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100" dirty="0">
                <a:solidFill>
                  <a:srgbClr val="333333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1</a:t>
            </a:r>
            <a:endParaRPr lang="en-US" sz="1500" dirty="0"/>
          </a:p>
        </p:txBody>
      </p:sp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10447" y="5341480"/>
            <a:ext cx="495155" cy="495155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9010447" y="5341480"/>
            <a:ext cx="495155" cy="4951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100" dirty="0">
                <a:solidFill>
                  <a:srgbClr val="333333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2</a:t>
            </a:r>
            <a:endParaRPr lang="en-US" sz="1500" dirty="0"/>
          </a:p>
        </p:txBody>
      </p:sp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459900" y="5341480"/>
            <a:ext cx="495155" cy="495155"/>
          </a:xfrm>
          <a:prstGeom prst="rect">
            <a:avLst/>
          </a:prstGeom>
        </p:spPr>
      </p:pic>
      <p:sp>
        <p:nvSpPr>
          <p:cNvPr id="13" name="Object12"/>
          <p:cNvSpPr/>
          <p:nvPr/>
        </p:nvSpPr>
        <p:spPr>
          <a:xfrm>
            <a:off x="14459900" y="5341480"/>
            <a:ext cx="495155" cy="4951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100" dirty="0">
                <a:solidFill>
                  <a:srgbClr val="333333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4</a:t>
            </a:r>
            <a:endParaRPr lang="en-US" sz="1500" dirty="0"/>
          </a:p>
        </p:txBody>
      </p:sp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35174" y="5341480"/>
            <a:ext cx="495155" cy="495155"/>
          </a:xfrm>
          <a:prstGeom prst="rect">
            <a:avLst/>
          </a:prstGeom>
        </p:spPr>
      </p:pic>
      <p:sp>
        <p:nvSpPr>
          <p:cNvPr id="15" name="Object14"/>
          <p:cNvSpPr/>
          <p:nvPr/>
        </p:nvSpPr>
        <p:spPr>
          <a:xfrm>
            <a:off x="11735174" y="5341480"/>
            <a:ext cx="495155" cy="4951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100" dirty="0">
                <a:solidFill>
                  <a:srgbClr val="333333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3</a:t>
            </a:r>
            <a:endParaRPr lang="en-US" sz="1500" dirty="0"/>
          </a:p>
        </p:txBody>
      </p:sp>
      <p:sp>
        <p:nvSpPr>
          <p:cNvPr id="16" name="Object15"/>
          <p:cNvSpPr/>
          <p:nvPr/>
        </p:nvSpPr>
        <p:spPr>
          <a:xfrm>
            <a:off x="4907624" y="6466207"/>
            <a:ext cx="3251348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400" b="1" dirty="0">
                <a:solidFill>
                  <a:srgbClr val="333333"/>
                </a:solidFill>
                <a:latin typeface="Noto Sans S Chinese Regular" pitchFamily="34" charset="0"/>
                <a:ea typeface="Noto Sans S Chinese Regular" pitchFamily="34" charset="-122"/>
              </a:rPr>
              <a:t>参加夏令营</a:t>
            </a:r>
            <a:endParaRPr lang="en-US" sz="1500" dirty="0"/>
          </a:p>
        </p:txBody>
      </p:sp>
      <p:sp>
        <p:nvSpPr>
          <p:cNvPr id="17" name="Object16"/>
          <p:cNvSpPr/>
          <p:nvPr/>
        </p:nvSpPr>
        <p:spPr>
          <a:xfrm>
            <a:off x="4907623" y="7037742"/>
            <a:ext cx="3251348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000" b="1" dirty="0">
                <a:solidFill>
                  <a:srgbClr val="0070C0"/>
                </a:solidFill>
                <a:latin typeface="Noto Sans S Chinese Regular" pitchFamily="34" charset="0"/>
                <a:ea typeface="Noto Sans S Chinese Regular" pitchFamily="34" charset="-122"/>
              </a:rPr>
              <a:t>每年的</a:t>
            </a:r>
            <a:r>
              <a:rPr lang="en-US" altLang="zh-CN" sz="2000" b="1" dirty="0">
                <a:solidFill>
                  <a:srgbClr val="0070C0"/>
                </a:solidFill>
                <a:latin typeface="Noto Sans S Chinese Regular" pitchFamily="34" charset="0"/>
                <a:ea typeface="Noto Sans S Chinese Regular" pitchFamily="34" charset="-122"/>
              </a:rPr>
              <a:t>5</a:t>
            </a:r>
            <a:r>
              <a:rPr lang="zh-CN" altLang="en-US" sz="2000" b="1" dirty="0">
                <a:solidFill>
                  <a:srgbClr val="0070C0"/>
                </a:solidFill>
                <a:latin typeface="Noto Sans S Chinese Regular" pitchFamily="34" charset="0"/>
                <a:ea typeface="Noto Sans S Chinese Regular" pitchFamily="34" charset="-122"/>
              </a:rPr>
              <a:t>月到</a:t>
            </a:r>
            <a:r>
              <a:rPr lang="en-US" altLang="zh-CN" sz="2000" b="1" dirty="0">
                <a:solidFill>
                  <a:srgbClr val="0070C0"/>
                </a:solidFill>
                <a:latin typeface="Noto Sans S Chinese Regular" pitchFamily="34" charset="0"/>
                <a:ea typeface="Noto Sans S Chinese Regular" pitchFamily="34" charset="-122"/>
              </a:rPr>
              <a:t>8</a:t>
            </a:r>
            <a:r>
              <a:rPr lang="zh-CN" altLang="en-US" sz="2000" b="1" dirty="0">
                <a:solidFill>
                  <a:srgbClr val="0070C0"/>
                </a:solidFill>
                <a:latin typeface="Noto Sans S Chinese Regular" pitchFamily="34" charset="0"/>
                <a:ea typeface="Noto Sans S Chinese Regular" pitchFamily="34" charset="-122"/>
              </a:rPr>
              <a:t>月，不同的院校有各自的时间，向目标院校提交申请，获取入营资格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18" name="Object17"/>
          <p:cNvSpPr/>
          <p:nvPr/>
        </p:nvSpPr>
        <p:spPr>
          <a:xfrm>
            <a:off x="7632351" y="3342611"/>
            <a:ext cx="3251348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400" b="1" dirty="0">
                <a:solidFill>
                  <a:srgbClr val="333333"/>
                </a:solidFill>
                <a:latin typeface="Noto Sans S Chinese Regular" pitchFamily="34" charset="0"/>
                <a:ea typeface="Noto Sans S Chinese Regular" pitchFamily="34" charset="-122"/>
              </a:rPr>
              <a:t>优秀营员</a:t>
            </a:r>
            <a:endParaRPr lang="en-US" sz="1500" dirty="0"/>
          </a:p>
        </p:txBody>
      </p:sp>
      <p:sp>
        <p:nvSpPr>
          <p:cNvPr id="19" name="Object18"/>
          <p:cNvSpPr/>
          <p:nvPr/>
        </p:nvSpPr>
        <p:spPr>
          <a:xfrm>
            <a:off x="7632351" y="3872963"/>
            <a:ext cx="3251348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700" dirty="0">
                <a:solidFill>
                  <a:srgbClr val="7F7F7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 </a:t>
            </a:r>
            <a:r>
              <a:rPr lang="zh-CN" altLang="en-US" sz="2000" b="1" dirty="0">
                <a:solidFill>
                  <a:srgbClr val="0070C0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参加目标院校的考核，考核方式不尽相同，多为面试，表现优秀者获得拟录取资格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20" name="Object19"/>
          <p:cNvSpPr/>
          <p:nvPr/>
        </p:nvSpPr>
        <p:spPr>
          <a:xfrm>
            <a:off x="10357077" y="6466207"/>
            <a:ext cx="3251348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400" b="1" dirty="0">
                <a:solidFill>
                  <a:srgbClr val="333333"/>
                </a:solidFill>
                <a:latin typeface="Noto Sans S Chinese Regular" pitchFamily="34" charset="0"/>
                <a:ea typeface="Noto Sans S Chinese Regular" pitchFamily="34" charset="-122"/>
              </a:rPr>
              <a:t>获取院内资格</a:t>
            </a:r>
            <a:endParaRPr lang="en-US" sz="1500" dirty="0"/>
          </a:p>
        </p:txBody>
      </p:sp>
      <p:sp>
        <p:nvSpPr>
          <p:cNvPr id="21" name="Object20"/>
          <p:cNvSpPr/>
          <p:nvPr/>
        </p:nvSpPr>
        <p:spPr>
          <a:xfrm>
            <a:off x="10357077" y="6996559"/>
            <a:ext cx="3251348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000" b="1" dirty="0">
                <a:solidFill>
                  <a:srgbClr val="0070C0"/>
                </a:solidFill>
                <a:latin typeface="Noto Sans S Chinese Regular" pitchFamily="34" charset="0"/>
                <a:ea typeface="Noto Sans S Chinese Regular" pitchFamily="34" charset="-122"/>
              </a:rPr>
              <a:t>每年的</a:t>
            </a:r>
            <a:r>
              <a:rPr lang="en-US" altLang="zh-CN" sz="2000" b="1" dirty="0">
                <a:solidFill>
                  <a:srgbClr val="0070C0"/>
                </a:solidFill>
                <a:latin typeface="Noto Sans S Chinese Regular" pitchFamily="34" charset="0"/>
                <a:ea typeface="Noto Sans S Chinese Regular" pitchFamily="34" charset="-122"/>
              </a:rPr>
              <a:t>9</a:t>
            </a:r>
            <a:r>
              <a:rPr lang="zh-CN" altLang="en-US" sz="2000" b="1" dirty="0">
                <a:solidFill>
                  <a:srgbClr val="0070C0"/>
                </a:solidFill>
                <a:latin typeface="Noto Sans S Chinese Regular" pitchFamily="34" charset="0"/>
                <a:ea typeface="Noto Sans S Chinese Regular" pitchFamily="34" charset="-122"/>
              </a:rPr>
              <a:t>月，向学院提交申请，加权考核确定学院各专业的保研名单</a:t>
            </a:r>
            <a:endParaRPr lang="en-US" sz="2000" b="1" dirty="0">
              <a:solidFill>
                <a:srgbClr val="0070C0"/>
              </a:solidFill>
              <a:latin typeface="Noto Sans S Chinese Regular" pitchFamily="34" charset="0"/>
              <a:ea typeface="Noto Sans S Chinese Regular" pitchFamily="34" charset="-122"/>
            </a:endParaRPr>
          </a:p>
        </p:txBody>
      </p:sp>
      <p:sp>
        <p:nvSpPr>
          <p:cNvPr id="22" name="Object21"/>
          <p:cNvSpPr/>
          <p:nvPr/>
        </p:nvSpPr>
        <p:spPr>
          <a:xfrm>
            <a:off x="13081804" y="3180187"/>
            <a:ext cx="3251348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400" b="1" dirty="0">
                <a:solidFill>
                  <a:srgbClr val="333333"/>
                </a:solidFill>
                <a:latin typeface="Noto Sans S Chinese Regular" pitchFamily="34" charset="0"/>
                <a:ea typeface="Noto Sans S Chinese Regular" pitchFamily="34" charset="-122"/>
              </a:rPr>
              <a:t>保研成功</a:t>
            </a:r>
            <a:endParaRPr lang="en-US" sz="1500" dirty="0"/>
          </a:p>
        </p:txBody>
      </p:sp>
      <p:sp>
        <p:nvSpPr>
          <p:cNvPr id="23" name="Object22"/>
          <p:cNvSpPr/>
          <p:nvPr/>
        </p:nvSpPr>
        <p:spPr>
          <a:xfrm>
            <a:off x="13081804" y="3710539"/>
            <a:ext cx="3251348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000" b="1" dirty="0">
                <a:solidFill>
                  <a:srgbClr val="0070C0"/>
                </a:solidFill>
                <a:latin typeface="Noto Sans S Chinese Regular" pitchFamily="34" charset="0"/>
                <a:ea typeface="Noto Sans S Chinese Regular" pitchFamily="34" charset="-122"/>
              </a:rPr>
              <a:t>在推免系统完成录取工作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/file.101dao.com/upload/user/image/202204/310f0990-91ba-4b33-8ea0-3757d69b61e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005" y="-1320952"/>
            <a:ext cx="3654471" cy="6700898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5522799" y="6133012"/>
            <a:ext cx="6396019" cy="11887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6000" b="1" dirty="0">
                <a:solidFill>
                  <a:srgbClr val="333333"/>
                </a:solidFill>
                <a:latin typeface="Noto Sans S Chinese Regular" pitchFamily="34" charset="0"/>
                <a:ea typeface="Noto Sans S Chinese Regular" pitchFamily="34" charset="-122"/>
              </a:rPr>
              <a:t>获取院内资格</a:t>
            </a:r>
            <a:endParaRPr lang="en-US" sz="1500" dirty="0"/>
          </a:p>
        </p:txBody>
      </p:sp>
      <p:pic>
        <p:nvPicPr>
          <p:cNvPr id="5" name="Object 4" descr="//file.101dao.com/upload/user/image/202204/54cdbe50-2cdc-46c4-825b-4d93bd2fbe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084" y="7139551"/>
            <a:ext cx="5911388" cy="364363"/>
          </a:xfrm>
          <a:prstGeom prst="rect">
            <a:avLst/>
          </a:prstGeom>
        </p:spPr>
      </p:pic>
      <p:pic>
        <p:nvPicPr>
          <p:cNvPr id="6" name="Object 5" descr="//file.101dao.com/upload/user/image/202204/43bfe806-52b1-40a8-a8cf-bbe6481290a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6938" y="7045068"/>
            <a:ext cx="1136837" cy="55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2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/file.101dao.com/upload/user/image/202204/54cdbe50-2cdc-46c4-825b-4d93bd2fbe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7734"/>
            <a:ext cx="3836147" cy="235646"/>
          </a:xfrm>
          <a:prstGeom prst="rect">
            <a:avLst/>
          </a:prstGeom>
        </p:spPr>
      </p:pic>
      <p:pic>
        <p:nvPicPr>
          <p:cNvPr id="3" name="Object 2" descr="//file.101dao.com/upload/user/image/202204/43bfe806-52b1-40a8-a8cf-bbe6481290a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570" y="729778"/>
            <a:ext cx="722289" cy="351557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480724" y="265477"/>
            <a:ext cx="3163052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000" b="1" dirty="0">
                <a:solidFill>
                  <a:srgbClr val="333333"/>
                </a:solidFill>
                <a:latin typeface="SourceHanSansCN-Regular-2" pitchFamily="34" charset="0"/>
                <a:ea typeface="SourceHanSansCN-Regular-2" pitchFamily="34" charset="-122"/>
              </a:rPr>
              <a:t>        </a:t>
            </a:r>
            <a:r>
              <a:rPr lang="zh-CN" altLang="en-US" sz="4000" b="1" dirty="0">
                <a:solidFill>
                  <a:srgbClr val="333333"/>
                </a:solidFill>
                <a:latin typeface="SourceHanSansCN-Regular-2" pitchFamily="34" charset="0"/>
                <a:ea typeface="SourceHanSansCN-Regular-2" pitchFamily="34" charset="-122"/>
              </a:rPr>
              <a:t>保研细则</a:t>
            </a:r>
            <a:endParaRPr lang="en-US" sz="4000" dirty="0"/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04841" y="3910511"/>
            <a:ext cx="2070551" cy="2070551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80271" y="3164302"/>
            <a:ext cx="1510707" cy="1510707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94100" y="5801058"/>
            <a:ext cx="1510707" cy="151070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8175392" y="4945787"/>
            <a:ext cx="677397" cy="0"/>
          </a:xfrm>
          <a:custGeom>
            <a:avLst/>
            <a:gdLst/>
            <a:ahLst/>
            <a:cxnLst/>
            <a:rect l="l" t="t" r="r" b="b"/>
            <a:pathLst>
              <a:path w="677397">
                <a:moveTo>
                  <a:pt x="0" y="0"/>
                </a:moveTo>
                <a:lnTo>
                  <a:pt x="677397" y="0"/>
                </a:lnTo>
              </a:path>
            </a:pathLst>
          </a:custGeom>
          <a:noFill/>
          <a:ln w="38100">
            <a:solidFill>
              <a:srgbClr val="9FC1E8"/>
            </a:solidFill>
            <a:prstDash val="solid"/>
            <a:headEnd type="none"/>
            <a:tailEnd type="none"/>
          </a:ln>
        </p:spPr>
      </p:sp>
      <p:sp>
        <p:nvSpPr>
          <p:cNvPr id="9" name="Object8"/>
          <p:cNvSpPr/>
          <p:nvPr/>
        </p:nvSpPr>
        <p:spPr>
          <a:xfrm>
            <a:off x="8846414" y="4445982"/>
            <a:ext cx="550160" cy="508949"/>
          </a:xfrm>
          <a:custGeom>
            <a:avLst/>
            <a:gdLst/>
            <a:ahLst/>
            <a:cxnLst/>
            <a:rect l="l" t="t" r="r" b="b"/>
            <a:pathLst>
              <a:path w="550160" h="508949">
                <a:moveTo>
                  <a:pt x="0" y="508949"/>
                </a:moveTo>
                <a:lnTo>
                  <a:pt x="550160" y="0"/>
                </a:lnTo>
              </a:path>
            </a:pathLst>
          </a:custGeom>
          <a:noFill/>
          <a:ln w="38100">
            <a:solidFill>
              <a:srgbClr val="9FC1E8"/>
            </a:solidFill>
            <a:prstDash val="solid"/>
            <a:headEnd type="none"/>
            <a:tailEnd type="none"/>
          </a:ln>
        </p:spPr>
      </p:sp>
      <p:sp>
        <p:nvSpPr>
          <p:cNvPr id="10" name="Object9"/>
          <p:cNvSpPr/>
          <p:nvPr/>
        </p:nvSpPr>
        <p:spPr>
          <a:xfrm>
            <a:off x="8875642" y="4945787"/>
            <a:ext cx="734937" cy="979727"/>
          </a:xfrm>
          <a:custGeom>
            <a:avLst/>
            <a:gdLst/>
            <a:ahLst/>
            <a:cxnLst/>
            <a:rect l="l" t="t" r="r" b="b"/>
            <a:pathLst>
              <a:path w="734937" h="979727">
                <a:moveTo>
                  <a:pt x="734937" y="979727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9FC1E8"/>
            </a:solidFill>
            <a:prstDash val="solid"/>
            <a:headEnd type="none"/>
            <a:tailEnd type="none"/>
          </a:ln>
        </p:spPr>
      </p:sp>
      <p:sp>
        <p:nvSpPr>
          <p:cNvPr id="11" name="Object10"/>
          <p:cNvSpPr/>
          <p:nvPr/>
        </p:nvSpPr>
        <p:spPr>
          <a:xfrm>
            <a:off x="10499973" y="3293204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rgbClr val="333333"/>
                </a:solidFill>
                <a:latin typeface="Noto Sans S Chinese Regular" pitchFamily="34" charset="0"/>
                <a:ea typeface="Noto Sans S Chinese Regular" pitchFamily="34" charset="-122"/>
              </a:rPr>
              <a:t>学科竞赛</a:t>
            </a:r>
            <a:endParaRPr lang="en-US" sz="4400" dirty="0"/>
          </a:p>
        </p:txBody>
      </p:sp>
      <p:sp>
        <p:nvSpPr>
          <p:cNvPr id="13" name="Object12"/>
          <p:cNvSpPr/>
          <p:nvPr/>
        </p:nvSpPr>
        <p:spPr>
          <a:xfrm>
            <a:off x="10499973" y="6781413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rgbClr val="333333"/>
                </a:solidFill>
                <a:latin typeface="Noto Sans S Chinese Regular" pitchFamily="34" charset="0"/>
                <a:ea typeface="Noto Sans S Chinese Regular" pitchFamily="34" charset="-122"/>
              </a:rPr>
              <a:t>社会工作</a:t>
            </a:r>
            <a:endParaRPr lang="en-US" sz="4400" dirty="0"/>
          </a:p>
        </p:txBody>
      </p:sp>
      <p:sp>
        <p:nvSpPr>
          <p:cNvPr id="15" name="Object14"/>
          <p:cNvSpPr/>
          <p:nvPr/>
        </p:nvSpPr>
        <p:spPr>
          <a:xfrm>
            <a:off x="3326821" y="4424579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rgbClr val="333333"/>
                </a:solidFill>
                <a:latin typeface="Noto Sans S Chinese Regular" pitchFamily="34" charset="0"/>
                <a:ea typeface="Noto Sans S Chinese Regular" pitchFamily="34" charset="-122"/>
              </a:rPr>
              <a:t>绩点</a:t>
            </a:r>
            <a:endParaRPr lang="en-US" sz="4400" dirty="0"/>
          </a:p>
        </p:txBody>
      </p:sp>
      <p:pic>
        <p:nvPicPr>
          <p:cNvPr id="17" name="Object 16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04397" y="6287344"/>
            <a:ext cx="490112" cy="556424"/>
          </a:xfrm>
          <a:prstGeom prst="rect">
            <a:avLst/>
          </a:prstGeom>
        </p:spPr>
      </p:pic>
      <p:pic>
        <p:nvPicPr>
          <p:cNvPr id="18" name="Object 17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71227" y="3668195"/>
            <a:ext cx="564247" cy="504923"/>
          </a:xfrm>
          <a:prstGeom prst="rect">
            <a:avLst/>
          </a:prstGeom>
        </p:spPr>
      </p:pic>
      <p:pic>
        <p:nvPicPr>
          <p:cNvPr id="19" name="Object 18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52395" y="4564080"/>
            <a:ext cx="822368" cy="8223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/file.101dao.com/upload/user/image/202204/54cdbe50-2cdc-46c4-825b-4d93bd2fbe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7734"/>
            <a:ext cx="3836147" cy="235646"/>
          </a:xfrm>
          <a:prstGeom prst="rect">
            <a:avLst/>
          </a:prstGeom>
        </p:spPr>
      </p:pic>
      <p:pic>
        <p:nvPicPr>
          <p:cNvPr id="3" name="Object 2" descr="//file.101dao.com/upload/user/image/202204/43bfe806-52b1-40a8-a8cf-bbe6481290a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570" y="729778"/>
            <a:ext cx="722289" cy="351557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673095" y="265477"/>
            <a:ext cx="3163052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000" b="1" dirty="0">
                <a:solidFill>
                  <a:srgbClr val="333333"/>
                </a:solidFill>
                <a:latin typeface="SourceHanSansCN-Regular-2" pitchFamily="34" charset="0"/>
                <a:ea typeface="SourceHanSansCN-Regular-2" pitchFamily="34" charset="-122"/>
              </a:rPr>
              <a:t>          </a:t>
            </a:r>
            <a:r>
              <a:rPr lang="zh-CN" altLang="en-US" sz="4800" b="1" dirty="0">
                <a:solidFill>
                  <a:srgbClr val="333333"/>
                </a:solidFill>
                <a:latin typeface="SourceHanSansCN-Regular-2" pitchFamily="34" charset="0"/>
                <a:ea typeface="SourceHanSansCN-Regular-2" pitchFamily="34" charset="-122"/>
              </a:rPr>
              <a:t>绩点</a:t>
            </a:r>
            <a:endParaRPr lang="en-US" sz="4800" dirty="0"/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31751" y="2230364"/>
            <a:ext cx="2102865" cy="2102865"/>
          </a:xfrm>
          <a:prstGeom prst="rect">
            <a:avLst/>
          </a:prstGeom>
        </p:spPr>
      </p:pic>
      <p:pic>
        <p:nvPicPr>
          <p:cNvPr id="6" name="Object 5" descr="//file.101dao.com/files/upload/material_file/202112/47b2550b-9a83-40ec-947f-892fa48f6944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7169" y="2921183"/>
            <a:ext cx="4351025" cy="5583992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8785194" y="3258328"/>
            <a:ext cx="3370423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600" b="1" dirty="0">
                <a:solidFill>
                  <a:srgbClr val="333333"/>
                </a:solidFill>
                <a:latin typeface="Noto Sans S Chinese Regular" pitchFamily="34" charset="0"/>
                <a:ea typeface="Noto Sans S Chinese Regular" pitchFamily="34" charset="-122"/>
              </a:rPr>
              <a:t>如何看待绩点</a:t>
            </a:r>
            <a:endParaRPr lang="en-US" sz="3600" dirty="0"/>
          </a:p>
        </p:txBody>
      </p:sp>
      <p:sp>
        <p:nvSpPr>
          <p:cNvPr id="12" name="Object11"/>
          <p:cNvSpPr/>
          <p:nvPr/>
        </p:nvSpPr>
        <p:spPr>
          <a:xfrm>
            <a:off x="8883274" y="8168030"/>
            <a:ext cx="6741455" cy="0"/>
          </a:xfrm>
          <a:custGeom>
            <a:avLst/>
            <a:gdLst/>
            <a:ahLst/>
            <a:cxnLst/>
            <a:rect l="l" t="t" r="r" b="b"/>
            <a:pathLst>
              <a:path w="6741455">
                <a:moveTo>
                  <a:pt x="0" y="0"/>
                </a:moveTo>
                <a:lnTo>
                  <a:pt x="6741455" y="0"/>
                </a:lnTo>
              </a:path>
            </a:pathLst>
          </a:custGeom>
          <a:noFill/>
          <a:ln w="28575">
            <a:solidFill>
              <a:srgbClr val="9FC1E8"/>
            </a:solidFill>
            <a:prstDash val="solid"/>
            <a:headEnd type="none"/>
            <a:tailEnd type="none"/>
          </a:ln>
        </p:spPr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4D258F2-A902-413B-8B9C-94E580D8F239}"/>
              </a:ext>
            </a:extLst>
          </p:cNvPr>
          <p:cNvSpPr txBox="1"/>
          <p:nvPr/>
        </p:nvSpPr>
        <p:spPr>
          <a:xfrm>
            <a:off x="8778080" y="4333229"/>
            <a:ext cx="68463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在整个考核的过程中，绩点的占比       是最高的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认真准备每一个学分，保证绩点竞  争力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/file.101dao.com/upload/user/image/202204/54cdbe50-2cdc-46c4-825b-4d93bd2fbe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7734"/>
            <a:ext cx="3836147" cy="235646"/>
          </a:xfrm>
          <a:prstGeom prst="rect">
            <a:avLst/>
          </a:prstGeom>
        </p:spPr>
      </p:pic>
      <p:pic>
        <p:nvPicPr>
          <p:cNvPr id="3" name="Object 2" descr="//file.101dao.com/upload/user/image/202204/43bfe806-52b1-40a8-a8cf-bbe6481290a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570" y="729778"/>
            <a:ext cx="722289" cy="351557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480724" y="265477"/>
            <a:ext cx="3163052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000" b="1" dirty="0">
                <a:solidFill>
                  <a:srgbClr val="333333"/>
                </a:solidFill>
                <a:latin typeface="SourceHanSansCN-Regular-2" pitchFamily="34" charset="0"/>
                <a:ea typeface="SourceHanSansCN-Regular-2" pitchFamily="34" charset="-122"/>
              </a:rPr>
              <a:t>          </a:t>
            </a:r>
            <a:r>
              <a:rPr lang="zh-CN" altLang="en-US" sz="4800" b="1" dirty="0">
                <a:solidFill>
                  <a:srgbClr val="333333"/>
                </a:solidFill>
                <a:latin typeface="SourceHanSansCN-Regular-2" pitchFamily="34" charset="0"/>
                <a:ea typeface="SourceHanSansCN-Regular-2" pitchFamily="34" charset="-122"/>
              </a:rPr>
              <a:t>竞赛</a:t>
            </a:r>
            <a:endParaRPr lang="en-US" sz="4800" dirty="0"/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31751" y="2230364"/>
            <a:ext cx="2102865" cy="2102865"/>
          </a:xfrm>
          <a:prstGeom prst="rect">
            <a:avLst/>
          </a:prstGeom>
        </p:spPr>
      </p:pic>
      <p:pic>
        <p:nvPicPr>
          <p:cNvPr id="6" name="Object 5" descr="//file.101dao.com/files/upload/material_file/202112/47b2550b-9a83-40ec-947f-892fa48f6944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7169" y="2921183"/>
            <a:ext cx="4351025" cy="5583992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8785194" y="3258328"/>
            <a:ext cx="3370423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600" b="1" dirty="0">
                <a:solidFill>
                  <a:srgbClr val="333333"/>
                </a:solidFill>
                <a:latin typeface="Noto Sans S Chinese Regular" pitchFamily="34" charset="0"/>
                <a:ea typeface="Noto Sans S Chinese Regular" pitchFamily="34" charset="-122"/>
              </a:rPr>
              <a:t>竞赛决定上限</a:t>
            </a:r>
            <a:endParaRPr lang="en-US" sz="3600" dirty="0"/>
          </a:p>
        </p:txBody>
      </p:sp>
      <p:sp>
        <p:nvSpPr>
          <p:cNvPr id="12" name="Object11"/>
          <p:cNvSpPr/>
          <p:nvPr/>
        </p:nvSpPr>
        <p:spPr>
          <a:xfrm>
            <a:off x="8883274" y="8168030"/>
            <a:ext cx="6741455" cy="0"/>
          </a:xfrm>
          <a:custGeom>
            <a:avLst/>
            <a:gdLst/>
            <a:ahLst/>
            <a:cxnLst/>
            <a:rect l="l" t="t" r="r" b="b"/>
            <a:pathLst>
              <a:path w="6741455">
                <a:moveTo>
                  <a:pt x="0" y="0"/>
                </a:moveTo>
                <a:lnTo>
                  <a:pt x="6741455" y="0"/>
                </a:lnTo>
              </a:path>
            </a:pathLst>
          </a:custGeom>
          <a:noFill/>
          <a:ln w="28575">
            <a:solidFill>
              <a:srgbClr val="9FC1E8"/>
            </a:solidFill>
            <a:prstDash val="solid"/>
            <a:headEnd type="none"/>
            <a:tailEnd type="none"/>
          </a:ln>
        </p:spPr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08875D-F8A4-4AC4-8839-005C814B9745}"/>
              </a:ext>
            </a:extLst>
          </p:cNvPr>
          <p:cNvSpPr txBox="1"/>
          <p:nvPr/>
        </p:nvSpPr>
        <p:spPr>
          <a:xfrm>
            <a:off x="8778080" y="4333229"/>
            <a:ext cx="68463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竞赛占比小但是分值很大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手里有奖，心中不慌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含金量高的竞赛是实力的证明</a:t>
            </a:r>
          </a:p>
        </p:txBody>
      </p:sp>
    </p:spTree>
    <p:extLst>
      <p:ext uri="{BB962C8B-B14F-4D97-AF65-F5344CB8AC3E}">
        <p14:creationId xmlns:p14="http://schemas.microsoft.com/office/powerpoint/2010/main" val="536495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456</Words>
  <Application>Microsoft Office PowerPoint</Application>
  <PresentationFormat>自定义</PresentationFormat>
  <Paragraphs>96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Noto Sans S Chinese Regular</vt:lpstr>
      <vt:lpstr>SourceHanSansCN-Regular-2</vt:lpstr>
      <vt:lpstr>WangQiangShouXieTi-2</vt:lpstr>
      <vt:lpstr>黑体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3352059634@qq.com</cp:lastModifiedBy>
  <cp:revision>32</cp:revision>
  <dcterms:created xsi:type="dcterms:W3CDTF">2022-05-01T12:55:00Z</dcterms:created>
  <dcterms:modified xsi:type="dcterms:W3CDTF">2022-05-04T06:46:51Z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B7C1A192F3884041B626AD37282304A4</vt:lpwstr>
  </property>
  <property fmtid="{D5CDD505-2E9C-101B-9397-08002B2CF9AE}" pid="3" name="KSOProductBuildVer">
    <vt:lpwstr>2052-11.1.0.11566</vt:lpwstr>
  </property>
</Properties>
</file>