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318" r:id="rId3"/>
    <p:sldId id="319" r:id="rId4"/>
    <p:sldId id="322" r:id="rId5"/>
    <p:sldId id="323" r:id="rId6"/>
    <p:sldId id="325" r:id="rId7"/>
    <p:sldId id="326" r:id="rId8"/>
    <p:sldId id="327" r:id="rId9"/>
    <p:sldId id="324" r:id="rId10"/>
    <p:sldId id="329" r:id="rId11"/>
    <p:sldId id="330" r:id="rId12"/>
    <p:sldId id="328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1" r:id="rId33"/>
    <p:sldId id="352" r:id="rId34"/>
    <p:sldId id="35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B4"/>
    <a:srgbClr val="E6E6E6"/>
    <a:srgbClr val="F2A4A7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7" autoAdjust="0"/>
  </p:normalViewPr>
  <p:slideViewPr>
    <p:cSldViewPr>
      <p:cViewPr varScale="1">
        <p:scale>
          <a:sx n="60" d="100"/>
          <a:sy n="60" d="100"/>
        </p:scale>
        <p:origin x="145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3480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A1C4-B687-4E30-99F7-C9A153131A64}" type="datetimeFigureOut">
              <a:rPr lang="zh-CN" altLang="en-US" smtClean="0"/>
              <a:t>2021-9-29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FC5-40E2-48B1-BC57-D9506227C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0F010-1595-4B17-88C6-2AB7A99C21FD}" type="datetimeFigureOut">
              <a:rPr lang="zh-CN" altLang="en-US" smtClean="0"/>
              <a:t>2021-9-29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EB130-C47B-4912-914A-D788548B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C6E11-19EB-4F99-8215-131B6DC77617}" type="slidenum">
              <a:rPr lang="zh-CN" altLang="zh-CN" smtClean="0"/>
              <a:pPr/>
              <a:t>10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7922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9/29/2021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918648" cy="182976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67B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算法设计与分析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动态规划：设计要素、应用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661"/>
            <a:ext cx="5761038" cy="26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908198"/>
            <a:ext cx="439261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5148263" y="2276623"/>
            <a:ext cx="295275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3716486"/>
            <a:ext cx="49434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39750" y="3860948"/>
            <a:ext cx="2592388" cy="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3800" y="3429148"/>
            <a:ext cx="4583113" cy="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132138" y="3429148"/>
            <a:ext cx="601662" cy="431800"/>
          </a:xfrm>
          <a:prstGeom prst="line">
            <a:avLst/>
          </a:prstGeom>
          <a:ln w="31750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5650" y="1342043"/>
            <a:ext cx="2016150" cy="57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4076" y="2024265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前面已算过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0453"/>
          </a:xfrm>
        </p:spPr>
        <p:txBody>
          <a:bodyPr/>
          <a:lstStyle/>
          <a:p>
            <a:r>
              <a:rPr lang="zh-CN" altLang="en-US" dirty="0" smtClean="0"/>
              <a:t>备忘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3733800" y="4077072"/>
            <a:ext cx="1414463" cy="0"/>
          </a:xfrm>
          <a:prstGeom prst="line">
            <a:avLst/>
          </a:prstGeom>
          <a:ln w="57150">
            <a:solidFill>
              <a:srgbClr val="F2A4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/>
          <p:cNvSpPr/>
          <p:nvPr/>
        </p:nvSpPr>
        <p:spPr>
          <a:xfrm>
            <a:off x="7020272" y="4624645"/>
            <a:ext cx="2054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自底向上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21" name="Rectangle 1"/>
          <p:cNvSpPr/>
          <p:nvPr/>
        </p:nvSpPr>
        <p:spPr>
          <a:xfrm>
            <a:off x="6948264" y="2527480"/>
            <a:ext cx="2054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自顶向下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310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刻画最优子结构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递归定义最优值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计算最优值，通常采用自底向上的方法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利用计算出的信息构造一个最优解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动态规划解题基本步骤</a:t>
            </a:r>
            <a:endParaRPr lang="zh-CN" altLang="en-US" dirty="0"/>
          </a:p>
        </p:txBody>
      </p:sp>
      <p:sp>
        <p:nvSpPr>
          <p:cNvPr id="4" name="Text Box 114"/>
          <p:cNvSpPr txBox="1">
            <a:spLocks noChangeArrowheads="1"/>
          </p:cNvSpPr>
          <p:nvPr/>
        </p:nvSpPr>
        <p:spPr bwMode="auto">
          <a:xfrm>
            <a:off x="1907704" y="5484071"/>
            <a:ext cx="69847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存储子问题最优解形成中的“那个选择”！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74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/>
                  <a:t>给定序列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0" dirty="0" smtClean="0"/>
                  <a:t>，若存在严格递增序列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0" dirty="0" smtClean="0"/>
                  <a:t>使得</a:t>
                </a:r>
                <a:endParaRPr lang="en-US" altLang="zh-CN" sz="2800" b="0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sz="2800" b="0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sz="2800" dirty="0" smtClean="0"/>
                  <a:t>   则称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800" b="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800" b="0" dirty="0" smtClean="0"/>
                  <a:t>的</a:t>
                </a:r>
                <a:r>
                  <a:rPr lang="zh-CN" altLang="en-US" sz="2800" b="0" dirty="0" smtClean="0">
                    <a:solidFill>
                      <a:srgbClr val="C00000"/>
                    </a:solidFill>
                  </a:rPr>
                  <a:t>子序列</a:t>
                </a:r>
                <a:endParaRPr lang="en-US" altLang="zh-CN" sz="2800" b="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800" b="0" dirty="0" smtClean="0">
                    <a:solidFill>
                      <a:schemeClr val="tx1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800" b="0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sz="2800" b="0" dirty="0" smtClean="0">
                    <a:solidFill>
                      <a:srgbClr val="C00000"/>
                    </a:solidFill>
                  </a:rPr>
                  <a:t>公共子序列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800" b="0" dirty="0" smtClean="0"/>
                  <a:t>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800" b="0" dirty="0" smtClean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的子序列</a:t>
                </a:r>
                <a:endParaRPr lang="en-US" altLang="zh-CN" sz="28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>
                    <a:solidFill>
                      <a:srgbClr val="C00000"/>
                    </a:solidFill>
                  </a:rPr>
                  <a:t>子</a:t>
                </a:r>
                <a:r>
                  <a:rPr lang="zh-CN" altLang="en-US" sz="2800" b="0" dirty="0" smtClean="0">
                    <a:solidFill>
                      <a:srgbClr val="C00000"/>
                    </a:solidFill>
                  </a:rPr>
                  <a:t>序列的长度：</a:t>
                </a:r>
                <a:r>
                  <a:rPr lang="zh-CN" altLang="en-US" sz="2800" b="0" dirty="0" smtClean="0"/>
                  <a:t>子序列的元素个数</a:t>
                </a:r>
                <a:endParaRPr lang="en-US" altLang="zh-CN" sz="2800" b="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5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最长公共子序列（</a:t>
            </a:r>
            <a:r>
              <a:rPr lang="en-US" altLang="zh-CN" dirty="0" smtClean="0"/>
              <a:t>LCS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17638"/>
            <a:ext cx="6552728" cy="3042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25144"/>
            <a:ext cx="6912768" cy="12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刻画最优子结构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5536" y="1340768"/>
            <a:ext cx="8322518" cy="39087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>
              <a:defRPr/>
            </a:pPr>
            <a:r>
              <a:rPr lang="zh-CN" altLang="en-US" sz="4400" b="1" dirty="0" smtClean="0">
                <a:ln/>
                <a:solidFill>
                  <a:schemeClr val="accent3"/>
                </a:solidFill>
              </a:rPr>
              <a:t>问题</a:t>
            </a:r>
            <a:r>
              <a:rPr lang="en-US" altLang="zh-CN" sz="4400" b="1" dirty="0" smtClean="0">
                <a:ln/>
                <a:solidFill>
                  <a:schemeClr val="accent3"/>
                </a:solidFill>
              </a:rPr>
              <a:t>5:</a:t>
            </a:r>
          </a:p>
          <a:p>
            <a:pPr lvl="0">
              <a:defRPr/>
            </a:pPr>
            <a:r>
              <a:rPr lang="zh-CN" altLang="en-US" sz="4000" b="1" dirty="0" smtClean="0">
                <a:ln/>
                <a:solidFill>
                  <a:schemeClr val="accent3"/>
                </a:solidFill>
              </a:rPr>
              <a:t>前面讲“表明问题的解中包含了一</a:t>
            </a:r>
            <a:r>
              <a:rPr lang="zh-CN" altLang="en-US" sz="4000" b="1" dirty="0">
                <a:ln/>
                <a:solidFill>
                  <a:schemeClr val="accent3"/>
                </a:solidFill>
              </a:rPr>
              <a:t>个</a:t>
            </a:r>
            <a:r>
              <a:rPr lang="zh-CN" altLang="en-US" sz="4000" b="1" dirty="0" smtClean="0">
                <a:ln/>
                <a:solidFill>
                  <a:schemeClr val="accent3"/>
                </a:solidFill>
              </a:rPr>
              <a:t>选择，做出</a:t>
            </a:r>
            <a:r>
              <a:rPr lang="zh-CN" altLang="en-US" sz="4000" b="1" dirty="0">
                <a:ln/>
                <a:solidFill>
                  <a:schemeClr val="accent3"/>
                </a:solidFill>
              </a:rPr>
              <a:t>该选择后，产生了一个或多个待解的子问题</a:t>
            </a:r>
            <a:r>
              <a:rPr lang="zh-CN" altLang="en-US" sz="4000" b="1" dirty="0" smtClean="0">
                <a:ln/>
                <a:solidFill>
                  <a:schemeClr val="accent3"/>
                </a:solidFill>
              </a:rPr>
              <a:t>”。该问题看起来不是决策问题，它存在“选择”么</a:t>
            </a:r>
            <a:r>
              <a:rPr lang="zh-CN" altLang="en-US" sz="4400" b="1" dirty="0" smtClean="0">
                <a:ln/>
                <a:solidFill>
                  <a:schemeClr val="accent3"/>
                </a:solidFill>
              </a:rPr>
              <a:t>？</a:t>
            </a:r>
            <a:endParaRPr lang="en-US" altLang="zh-CN" sz="4400" b="1" dirty="0">
              <a:ln/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114"/>
              <p:cNvSpPr txBox="1">
                <a:spLocks noChangeArrowheads="1"/>
              </p:cNvSpPr>
              <p:nvPr/>
            </p:nvSpPr>
            <p:spPr bwMode="auto">
              <a:xfrm>
                <a:off x="1835696" y="5157192"/>
                <a:ext cx="6984776" cy="10234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选择可以是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及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且两者相等，作为公共子序列的最后一个元素</a:t>
                </a:r>
                <a:endParaRPr lang="en-US" altLang="zh-CN" sz="2800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 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5157192"/>
                <a:ext cx="6984776" cy="1023485"/>
              </a:xfrm>
              <a:prstGeom prst="rect">
                <a:avLst/>
              </a:prstGeom>
              <a:blipFill>
                <a:blip r:embed="rId2"/>
                <a:stretch>
                  <a:fillRect l="-1745" t="-6548" b="-1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66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194767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假设最优解的这个选择为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及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且两者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相等，子问题变成了寻找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最长公共子</a:t>
                </a:r>
                <a:r>
                  <a:rPr lang="zh-CN" altLang="en-US" dirty="0" smtClean="0"/>
                  <a:t>序列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1947672"/>
              </a:xfrm>
              <a:blipFill>
                <a:blip r:embed="rId2"/>
                <a:stretch>
                  <a:fillRect r="-519"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刻画最优子结构</a:t>
            </a:r>
          </a:p>
        </p:txBody>
      </p:sp>
      <p:sp>
        <p:nvSpPr>
          <p:cNvPr id="4" name="Rectangle 1"/>
          <p:cNvSpPr/>
          <p:nvPr/>
        </p:nvSpPr>
        <p:spPr>
          <a:xfrm>
            <a:off x="3275856" y="3068960"/>
            <a:ext cx="45365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Arial" charset="0"/>
                <a:ea typeface="宋体" charset="-122"/>
              </a:rPr>
              <a:t>能看出子问题空间么？</a:t>
            </a:r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1043608" y="4221088"/>
            <a:ext cx="54726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最优子结构性质显然满足！</a:t>
            </a:r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4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刻画最优子结构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064896" cy="47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0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递归定义最优值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15" y="1268760"/>
            <a:ext cx="7843369" cy="35283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" y="5013176"/>
            <a:ext cx="7920880" cy="9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76672"/>
            <a:ext cx="8136904" cy="1657388"/>
          </a:xfrm>
          <a:prstGeom prst="rect">
            <a:avLst/>
          </a:prstGeom>
        </p:spPr>
      </p:pic>
      <p:sp>
        <p:nvSpPr>
          <p:cNvPr id="6" name="Rectangle 1"/>
          <p:cNvSpPr/>
          <p:nvPr/>
        </p:nvSpPr>
        <p:spPr>
          <a:xfrm>
            <a:off x="2411760" y="2564904"/>
            <a:ext cx="4248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你能看出计算次序么？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3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32656"/>
            <a:ext cx="5794992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7584" y="1268760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1:</a:t>
            </a:r>
          </a:p>
          <a:p>
            <a:pPr lvl="0">
              <a:defRPr/>
            </a:pP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回顾一下切棒问题及矩阵连乘问题的求解过程，你能总结一下动态规划解题包含了几大步骤？</a:t>
            </a:r>
            <a:endParaRPr lang="en-US" altLang="zh-C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8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构造最优解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8387328" cy="34515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972255"/>
            <a:ext cx="6336704" cy="14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5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04664"/>
            <a:ext cx="5472608" cy="61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9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34256" y="1484784"/>
                <a:ext cx="8229600" cy="45259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一个旅行者准备随身携带一个背包。可以放入背包的物品有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个，每个物品的重量和价值分别为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如果背包的最大重量限制为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，怎样选择放入背包的物品以使得总价值最大？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256" y="1484784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0-1</a:t>
            </a:r>
            <a:r>
              <a:rPr lang="zh-CN" altLang="en-US" dirty="0" smtClean="0"/>
              <a:t>背包问题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573016"/>
            <a:ext cx="332344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904775"/>
            <a:ext cx="3323446" cy="2880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560" y="397460"/>
            <a:ext cx="4464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</a:t>
            </a:r>
          </a:p>
          <a:p>
            <a:pPr lvl="0">
              <a:defRPr/>
            </a:pP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贪心策略看起来是一个不错的选择，它能确保找到最优解么？</a:t>
            </a:r>
            <a:endParaRPr lang="en-US" altLang="zh-C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4067944" y="3958376"/>
            <a:ext cx="1505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不能！</a:t>
            </a:r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828" y="5229200"/>
            <a:ext cx="87129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如果允许物品分割，价值与重量成正比，则能！</a:t>
            </a:r>
            <a:endParaRPr lang="en-US" altLang="zh-CN" sz="32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8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选择：放一个物品进背包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假设告诉你最优解的这个选择，对应的子问题：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背包重量：总重量</a:t>
            </a:r>
            <a:r>
              <a:rPr lang="en-US" altLang="zh-CN" dirty="0" smtClean="0"/>
              <a:t>-</a:t>
            </a:r>
            <a:r>
              <a:rPr lang="zh-CN" altLang="en-US" dirty="0" smtClean="0"/>
              <a:t>该物品的重量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物品集：其余物品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易见满足最优子结构</a:t>
            </a:r>
            <a:r>
              <a:rPr lang="zh-CN" altLang="en-US" dirty="0"/>
              <a:t>性质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刻画最优子结构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4797152"/>
            <a:ext cx="676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0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40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zh-CN" altLang="en-US" sz="4000" dirty="0" smtClean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：如何选择子问题空间？</a:t>
            </a:r>
            <a:endParaRPr lang="zh-CN" altLang="en-US" sz="400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3707904" y="5589240"/>
            <a:ext cx="5184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提示：“选择”中选标号最大的物品</a:t>
            </a:r>
            <a:endParaRPr lang="en-US" altLang="zh-CN" sz="24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14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子问题划分、</a:t>
            </a:r>
            <a:r>
              <a:rPr lang="zh-CN" altLang="en-US" dirty="0"/>
              <a:t>递归定义最优值</a:t>
            </a:r>
          </a:p>
        </p:txBody>
      </p:sp>
      <p:sp>
        <p:nvSpPr>
          <p:cNvPr id="6" name="Rectangle 1"/>
          <p:cNvSpPr/>
          <p:nvPr/>
        </p:nvSpPr>
        <p:spPr>
          <a:xfrm>
            <a:off x="2621157" y="3429000"/>
            <a:ext cx="4248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你能看出计算次序么？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3528" y="1268760"/>
                <a:ext cx="8651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: </a:t>
                </a:r>
                <a:r>
                  <a:rPr lang="zh-CN" altLang="en-US" sz="2800" dirty="0" smtClean="0"/>
                  <a:t>装前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个物品，总重不超过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 smtClean="0"/>
                  <a:t>，背包的最大价值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68760"/>
                <a:ext cx="8651304" cy="523220"/>
              </a:xfrm>
              <a:prstGeom prst="rect">
                <a:avLst/>
              </a:prstGeom>
              <a:blipFill>
                <a:blip r:embed="rId2"/>
                <a:stretch>
                  <a:fillRect t="-19767" r="-1128" b="-34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99216" y="2169669"/>
                <a:ext cx="8735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dirty="0" smtClean="0"/>
                  <a:t>max{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}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16" y="2169669"/>
                <a:ext cx="8735148" cy="492443"/>
              </a:xfrm>
              <a:prstGeom prst="rect">
                <a:avLst/>
              </a:prstGeom>
              <a:blipFill>
                <a:blip r:embed="rId3"/>
                <a:stretch>
                  <a:fillRect t="-23457" r="-2024" b="-50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7200" y="2852936"/>
                <a:ext cx="85763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 smtClean="0"/>
                  <a:t>,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 smtClean="0"/>
                  <a:t>,</a:t>
                </a:r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−∞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r>
                  <a:rPr lang="en-US" altLang="zh-CN" sz="3200" dirty="0" smtClean="0"/>
                  <a:t>  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52936"/>
                <a:ext cx="8576387" cy="492443"/>
              </a:xfrm>
              <a:prstGeom prst="rect">
                <a:avLst/>
              </a:prstGeom>
              <a:blipFill>
                <a:blip r:embed="rId4"/>
                <a:stretch>
                  <a:fillRect t="-22222" b="-5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/>
          <p:nvPr/>
        </p:nvSpPr>
        <p:spPr>
          <a:xfrm>
            <a:off x="1331640" y="4005064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为了构造最优解，需要记录什么信息？</a:t>
            </a:r>
            <a:endParaRPr lang="en-US" altLang="zh-CN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3020" y="4686351"/>
                <a:ext cx="9011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动态规划算法的时间复杂度、空间复杂度：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𝑛𝑏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0" y="4686351"/>
                <a:ext cx="9011344" cy="584775"/>
              </a:xfrm>
              <a:prstGeom prst="rect">
                <a:avLst/>
              </a:prstGeom>
              <a:blipFill>
                <a:blip r:embed="rId5"/>
                <a:stretch>
                  <a:fillRect l="-1691" t="-22917"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539552" y="5269091"/>
            <a:ext cx="6912768" cy="132343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>
              <a:defRPr/>
            </a:pPr>
            <a:r>
              <a:rPr lang="zh-CN" altLang="en-US" sz="4000" b="1" dirty="0" smtClean="0">
                <a:ln/>
                <a:solidFill>
                  <a:schemeClr val="accent3"/>
                </a:solidFill>
              </a:rPr>
              <a:t>问题</a:t>
            </a:r>
            <a:r>
              <a:rPr lang="en-US" altLang="zh-CN" sz="4000" b="1" dirty="0" smtClean="0">
                <a:ln/>
                <a:solidFill>
                  <a:schemeClr val="accent3"/>
                </a:solidFill>
              </a:rPr>
              <a:t>6:</a:t>
            </a:r>
          </a:p>
          <a:p>
            <a:pPr lvl="0">
              <a:defRPr/>
            </a:pPr>
            <a:r>
              <a:rPr lang="zh-CN" altLang="en-US" sz="4000" b="1" dirty="0" smtClean="0">
                <a:ln/>
                <a:solidFill>
                  <a:schemeClr val="accent3"/>
                </a:solidFill>
              </a:rPr>
              <a:t>该算法是多项式时间算法么？</a:t>
            </a:r>
            <a:endParaRPr lang="en-US" altLang="zh-CN" sz="4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38087" y="5583578"/>
            <a:ext cx="1895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32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伪多项式时间算法！</a:t>
            </a:r>
            <a:endParaRPr lang="en-US" altLang="zh-CN" sz="32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288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最大子段和问题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337128" cy="2476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35946"/>
            <a:ext cx="7128792" cy="194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：穷举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96752"/>
            <a:ext cx="6336704" cy="4285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067944" y="5805264"/>
                <a:ext cx="3551037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3200" b="0" dirty="0" smtClean="0"/>
                  <a:t>时间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复杂度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805264"/>
                <a:ext cx="3551037" cy="555858"/>
              </a:xfrm>
              <a:prstGeom prst="rect">
                <a:avLst/>
              </a:prstGeom>
              <a:blipFill>
                <a:blip r:embed="rId3"/>
                <a:stretch>
                  <a:fillRect l="-6861" t="-23077" b="-3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27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：分治策略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69" y="1340768"/>
            <a:ext cx="6856262" cy="5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：分治策略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7250998" cy="4248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589240"/>
            <a:ext cx="5472608" cy="9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9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刻画最优子结构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递归定义最优值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计算最优值，通常采用自底向上的方法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利用计算出的信息构造一个最优解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动态规划解题基本步骤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：动态规划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1" y="1340768"/>
            <a:ext cx="7149223" cy="4294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026" y="5733256"/>
            <a:ext cx="3528392" cy="7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：动态规划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340768"/>
            <a:ext cx="5864217" cy="5112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292080" y="4149080"/>
                <a:ext cx="340112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3200" b="0" dirty="0" smtClean="0"/>
                  <a:t>时间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复杂度</m:t>
                    </m:r>
                    <m:r>
                      <a:rPr lang="zh-CN" altLang="en-US" sz="3200" i="1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altLang="zh-CN" sz="3200" b="0" dirty="0" smtClean="0"/>
              </a:p>
              <a:p>
                <a:r>
                  <a:rPr lang="zh-CN" altLang="en-US" sz="3200" dirty="0"/>
                  <a:t>空</a:t>
                </a:r>
                <a:r>
                  <a:rPr lang="zh-CN" altLang="en-US" sz="3200" dirty="0" smtClean="0"/>
                  <a:t>间</a:t>
                </a:r>
                <a14:m>
                  <m:oMath xmlns:m="http://schemas.openxmlformats.org/officeDocument/2006/math">
                    <m:r>
                      <a:rPr lang="zh-CN" altLang="en-US" sz="3200" i="1">
                        <a:latin typeface="Cambria Math" panose="02040503050406030204" pitchFamily="18" charset="0"/>
                      </a:rPr>
                      <m:t>复杂度：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149080"/>
                <a:ext cx="3401124" cy="984885"/>
              </a:xfrm>
              <a:prstGeom prst="rect">
                <a:avLst/>
              </a:prstGeom>
              <a:blipFill>
                <a:blip r:embed="rId3"/>
                <a:stretch>
                  <a:fillRect l="-7168" t="-18634" b="-18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420855"/>
            <a:ext cx="806489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7:</a:t>
            </a:r>
            <a:endParaRPr lang="en-US" altLang="zh-C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>
              <a:spcBef>
                <a:spcPts val="1200"/>
              </a:spcBef>
              <a:defRPr/>
            </a:pP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为什么这三个算法一个比一个好？</a:t>
            </a:r>
            <a:endParaRPr lang="en-US" altLang="zh-C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4067944" y="3717032"/>
            <a:ext cx="39552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提示：从“子问题”的角度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求解的子问题个数</a:t>
            </a:r>
            <a:endParaRPr lang="en-US" altLang="zh-CN" sz="24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单个子问题的计算速度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53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459840"/>
          </a:xfrm>
        </p:spPr>
        <p:txBody>
          <a:bodyPr/>
          <a:lstStyle/>
          <a:p>
            <a:r>
              <a:rPr lang="zh-CN" altLang="en-US" dirty="0" smtClean="0"/>
              <a:t>对教师讲课方式评价并提出改进建议，不少于</a:t>
            </a:r>
            <a:r>
              <a:rPr lang="en-US" altLang="zh-CN" dirty="0" smtClean="0"/>
              <a:t>50</a:t>
            </a:r>
            <a:r>
              <a:rPr lang="zh-CN" altLang="en-US" dirty="0" smtClean="0"/>
              <a:t>字。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教材</a:t>
            </a:r>
            <a:r>
              <a:rPr lang="en-US" altLang="zh-CN" dirty="0" smtClean="0"/>
              <a:t>3.1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3.8</a:t>
            </a:r>
            <a:r>
              <a:rPr lang="zh-CN" altLang="en-US" dirty="0" smtClean="0"/>
              <a:t>（这是非常著名的划分问题）、</a:t>
            </a:r>
            <a:r>
              <a:rPr lang="en-US" altLang="zh-CN" dirty="0" smtClean="0"/>
              <a:t>3.9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3.12</a:t>
            </a:r>
          </a:p>
          <a:p>
            <a:endParaRPr lang="en-US" altLang="zh-CN" dirty="0"/>
          </a:p>
          <a:p>
            <a:r>
              <a:rPr lang="zh-CN" altLang="en-US" dirty="0"/>
              <a:t>参考书</a:t>
            </a:r>
            <a:r>
              <a:rPr lang="en-US" altLang="zh-CN" dirty="0" smtClean="0"/>
              <a:t>《Introduction to Algorithms》(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15.1-3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15.3-3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15.4-5 </a:t>
            </a:r>
            <a:r>
              <a:rPr lang="zh-CN" altLang="en-US" dirty="0" smtClean="0"/>
              <a:t>（见下页）</a:t>
            </a:r>
            <a:endParaRPr lang="en-US" altLang="zh-CN" dirty="0"/>
          </a:p>
          <a:p>
            <a:pPr marL="109728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8" name="Rectangle 1"/>
          <p:cNvSpPr/>
          <p:nvPr/>
        </p:nvSpPr>
        <p:spPr>
          <a:xfrm>
            <a:off x="2771800" y="5517232"/>
            <a:ext cx="39604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提交时间：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10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月</a:t>
            </a:r>
            <a:r>
              <a:rPr lang="en-US" altLang="zh-CN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13</a:t>
            </a:r>
            <a:r>
              <a:rPr lang="zh-CN" alt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  <a:ea typeface="宋体" charset="-122"/>
              </a:rPr>
              <a:t>日</a:t>
            </a:r>
            <a:endParaRPr lang="en-US" altLang="zh-CN" sz="32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79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496944" cy="154489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3528" y="2420889"/>
            <a:ext cx="8496944" cy="1470447"/>
            <a:chOff x="323528" y="2420889"/>
            <a:chExt cx="8496944" cy="147044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2420889"/>
              <a:ext cx="8496944" cy="98486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3284984"/>
              <a:ext cx="8496944" cy="606352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570480"/>
            <a:ext cx="8496944" cy="87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81834" y="620688"/>
            <a:ext cx="8064896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lvl="0">
              <a:defRPr/>
            </a:pPr>
            <a:r>
              <a:rPr lang="zh-CN" altLang="en-US" sz="4800" b="1" dirty="0" smtClean="0">
                <a:ln/>
                <a:solidFill>
                  <a:schemeClr val="accent3"/>
                </a:solidFill>
              </a:rPr>
              <a:t>问题</a:t>
            </a:r>
            <a:r>
              <a:rPr lang="en-US" altLang="zh-CN" sz="4800" b="1" dirty="0" smtClean="0">
                <a:ln/>
                <a:solidFill>
                  <a:schemeClr val="accent3"/>
                </a:solidFill>
              </a:rPr>
              <a:t>2:</a:t>
            </a:r>
          </a:p>
          <a:p>
            <a:pPr lvl="0">
              <a:defRPr/>
            </a:pPr>
            <a:r>
              <a:rPr lang="zh-CN" altLang="en-US" sz="4800" b="1" dirty="0" smtClean="0">
                <a:ln/>
                <a:solidFill>
                  <a:schemeClr val="accent3"/>
                </a:solidFill>
              </a:rPr>
              <a:t>什么叫问题具有最优子结构？</a:t>
            </a:r>
            <a:endParaRPr lang="en-US" altLang="zh-CN" sz="4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899592" y="2564904"/>
            <a:ext cx="7992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问题的最优解里包含了子问题的最优解</a:t>
            </a:r>
            <a:endParaRPr lang="en-US" altLang="zh-CN" sz="3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4110226" y="3300954"/>
            <a:ext cx="115212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 Box 114"/>
          <p:cNvSpPr txBox="1">
            <a:spLocks noChangeArrowheads="1"/>
          </p:cNvSpPr>
          <p:nvPr/>
        </p:nvSpPr>
        <p:spPr bwMode="auto">
          <a:xfrm>
            <a:off x="971600" y="3861048"/>
            <a:ext cx="720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从子问题的最优解构造原问题的最优解</a:t>
            </a:r>
            <a:endParaRPr lang="en-US" altLang="zh-CN" sz="32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80" y="4797152"/>
            <a:ext cx="63367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3:</a:t>
            </a:r>
          </a:p>
          <a:p>
            <a:pPr lvl="0">
              <a:defRPr/>
            </a:pPr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我们需要考虑哪些子问题？</a:t>
            </a:r>
            <a:endParaRPr lang="en-US" altLang="zh-C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448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916832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问题</a:t>
            </a:r>
            <a:r>
              <a:rPr lang="en-US" altLang="zh-CN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4:</a:t>
            </a:r>
          </a:p>
          <a:p>
            <a:pPr lvl="0">
              <a:defRPr/>
            </a:pPr>
            <a:r>
              <a:rPr lang="zh-CN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怎么样去发现最优子结构？</a:t>
            </a:r>
            <a:endParaRPr lang="en-US" altLang="zh-C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 Box 114"/>
          <p:cNvSpPr txBox="1">
            <a:spLocks noChangeArrowheads="1"/>
          </p:cNvSpPr>
          <p:nvPr/>
        </p:nvSpPr>
        <p:spPr bwMode="auto">
          <a:xfrm>
            <a:off x="4644008" y="4221088"/>
            <a:ext cx="35232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还记得“第一刀”么？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32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 smtClean="0"/>
              <a:t>表明问题的解中包含了一个选择；做出该选择后，产生了一个或多个待解的子问题</a:t>
            </a:r>
            <a:endParaRPr lang="en-US" altLang="zh-CN" sz="4000" dirty="0" smtClean="0"/>
          </a:p>
          <a:p>
            <a:pPr>
              <a:lnSpc>
                <a:spcPct val="120000"/>
              </a:lnSpc>
            </a:pPr>
            <a:endParaRPr lang="en-US" altLang="zh-CN" sz="4000" dirty="0" smtClean="0"/>
          </a:p>
          <a:p>
            <a:pPr>
              <a:lnSpc>
                <a:spcPct val="120000"/>
              </a:lnSpc>
            </a:pPr>
            <a:r>
              <a:rPr lang="zh-CN" altLang="en-US" sz="4000" dirty="0" smtClean="0"/>
              <a:t>假设最优解中的这个选择已经告诉你了</a:t>
            </a:r>
            <a:endParaRPr lang="en-US" altLang="zh-CN" sz="4000" dirty="0" smtClean="0"/>
          </a:p>
          <a:p>
            <a:pPr>
              <a:lnSpc>
                <a:spcPct val="120000"/>
              </a:lnSpc>
            </a:pPr>
            <a:endParaRPr lang="en-US" altLang="zh-CN" sz="4000" dirty="0" smtClean="0"/>
          </a:p>
          <a:p>
            <a:pPr>
              <a:lnSpc>
                <a:spcPct val="120000"/>
              </a:lnSpc>
            </a:pPr>
            <a:r>
              <a:rPr lang="zh-CN" altLang="en-US" sz="4000" dirty="0" smtClean="0"/>
              <a:t>确定该选择会产生哪些子问题，以及如何最好地刻画子问题空间</a:t>
            </a:r>
            <a:endParaRPr lang="en-US" altLang="zh-CN" sz="4000" dirty="0" smtClean="0"/>
          </a:p>
          <a:p>
            <a:pPr>
              <a:lnSpc>
                <a:spcPct val="120000"/>
              </a:lnSpc>
            </a:pPr>
            <a:endParaRPr lang="en-US" altLang="zh-CN" sz="4000" dirty="0" smtClean="0"/>
          </a:p>
          <a:p>
            <a:pPr>
              <a:lnSpc>
                <a:spcPct val="120000"/>
              </a:lnSpc>
            </a:pPr>
            <a:r>
              <a:rPr lang="zh-CN" altLang="en-US" sz="4000" dirty="0" smtClean="0"/>
              <a:t>利用剪切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粘贴技术证明，作为原问题最优解的组成部分，每个子问题的解就是它本身的最优解</a:t>
            </a:r>
            <a:endParaRPr lang="en-US" altLang="zh-CN" sz="40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发现最优子结构的常用模式</a:t>
            </a:r>
            <a:endParaRPr lang="zh-CN" altLang="en-US" dirty="0"/>
          </a:p>
        </p:txBody>
      </p:sp>
      <p:sp>
        <p:nvSpPr>
          <p:cNvPr id="4" name="Text Box 114"/>
          <p:cNvSpPr txBox="1">
            <a:spLocks noChangeArrowheads="1"/>
          </p:cNvSpPr>
          <p:nvPr/>
        </p:nvSpPr>
        <p:spPr bwMode="auto">
          <a:xfrm>
            <a:off x="5580112" y="6146140"/>
            <a:ext cx="17950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反证法！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9672" y="4293096"/>
            <a:ext cx="1800200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114"/>
          <p:cNvSpPr txBox="1">
            <a:spLocks noChangeArrowheads="1"/>
          </p:cNvSpPr>
          <p:nvPr/>
        </p:nvSpPr>
        <p:spPr bwMode="auto">
          <a:xfrm>
            <a:off x="3707904" y="4325198"/>
            <a:ext cx="52565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尽可能地简单，如果不够再扩展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19672" y="5229200"/>
            <a:ext cx="23762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52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刻画最优子结构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递归定义最优值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 smtClean="0"/>
              <a:t>计算最优值，通常采用自底向上的方法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利用计算出的信息构造一个最优解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动态规划解题基本步骤</a:t>
            </a:r>
            <a:endParaRPr lang="zh-CN" altLang="en-US" dirty="0"/>
          </a:p>
        </p:txBody>
      </p:sp>
      <p:sp>
        <p:nvSpPr>
          <p:cNvPr id="4" name="Text Box 114"/>
          <p:cNvSpPr txBox="1">
            <a:spLocks noChangeArrowheads="1"/>
          </p:cNvSpPr>
          <p:nvPr/>
        </p:nvSpPr>
        <p:spPr bwMode="auto">
          <a:xfrm>
            <a:off x="3995936" y="2060848"/>
            <a:ext cx="489654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数学刻画问题最优值与子问题最优值之间的关系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14"/>
          <p:cNvSpPr txBox="1">
            <a:spLocks noChangeArrowheads="1"/>
          </p:cNvSpPr>
          <p:nvPr/>
        </p:nvSpPr>
        <p:spPr bwMode="auto">
          <a:xfrm>
            <a:off x="4499992" y="3105659"/>
            <a:ext cx="28751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67B4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别忘了初始条件！</a:t>
            </a:r>
            <a:endParaRPr lang="en-US" altLang="zh-CN" sz="2800" dirty="0">
              <a:solidFill>
                <a:srgbClr val="0067B4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69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刻画最优子结构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递归定义最优值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计算最优值，通常采用自底向上的方法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 smtClean="0"/>
              <a:t>利用计算出的信息构造一个最优解</a:t>
            </a:r>
            <a:endParaRPr lang="en-US" altLang="zh-CN" sz="32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动态规划解题基本步骤</a:t>
            </a:r>
            <a:endParaRPr lang="zh-CN" altLang="en-US" dirty="0"/>
          </a:p>
        </p:txBody>
      </p:sp>
      <p:sp>
        <p:nvSpPr>
          <p:cNvPr id="4" name="Text Box 114"/>
          <p:cNvSpPr txBox="1">
            <a:spLocks noChangeArrowheads="1"/>
          </p:cNvSpPr>
          <p:nvPr/>
        </p:nvSpPr>
        <p:spPr bwMode="auto">
          <a:xfrm>
            <a:off x="4739581" y="1988840"/>
            <a:ext cx="393683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子问题重叠性</a:t>
            </a:r>
            <a:endParaRPr lang="en-US" altLang="zh-CN" sz="28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核心是子问题最优解的计算次序！</a:t>
            </a:r>
            <a:endParaRPr lang="en-US" altLang="zh-CN" sz="2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86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3568" y="1916832"/>
            <a:ext cx="80648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4:</a:t>
            </a:r>
          </a:p>
          <a:p>
            <a:pPr lvl="0">
              <a:defRPr/>
            </a:pP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有没有可能保留递归的方式，但不产生冗余计算？</a:t>
            </a:r>
            <a:endParaRPr lang="en-US" altLang="zh-C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114"/>
          <p:cNvSpPr txBox="1">
            <a:spLocks noChangeArrowheads="1"/>
          </p:cNvSpPr>
          <p:nvPr/>
        </p:nvSpPr>
        <p:spPr bwMode="auto">
          <a:xfrm>
            <a:off x="6516216" y="4509120"/>
            <a:ext cx="14401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备忘！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7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2164</TotalTime>
  <Words>814</Words>
  <Application>Microsoft Office PowerPoint</Application>
  <PresentationFormat>全屏显示(4:3)</PresentationFormat>
  <Paragraphs>135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等线</vt:lpstr>
      <vt:lpstr>黑体</vt:lpstr>
      <vt:lpstr>华文新魏</vt:lpstr>
      <vt:lpstr>华文行楷</vt:lpstr>
      <vt:lpstr>宋体</vt:lpstr>
      <vt:lpstr>微软雅黑</vt:lpstr>
      <vt:lpstr>Arial</vt:lpstr>
      <vt:lpstr>Cambria Math</vt:lpstr>
      <vt:lpstr>Lucida Sans Unicode</vt:lpstr>
      <vt:lpstr>Times New Roman</vt:lpstr>
      <vt:lpstr>Verdana</vt:lpstr>
      <vt:lpstr>Wingdings 2</vt:lpstr>
      <vt:lpstr>Wingdings 3</vt:lpstr>
      <vt:lpstr>Default Theme</vt:lpstr>
      <vt:lpstr>算法设计与分析 动态规划：设计要素、应用</vt:lpstr>
      <vt:lpstr>PowerPoint 演示文稿</vt:lpstr>
      <vt:lpstr>动态规划解题基本步骤</vt:lpstr>
      <vt:lpstr>PowerPoint 演示文稿</vt:lpstr>
      <vt:lpstr>PowerPoint 演示文稿</vt:lpstr>
      <vt:lpstr>发现最优子结构的常用模式</vt:lpstr>
      <vt:lpstr>动态规划解题基本步骤</vt:lpstr>
      <vt:lpstr>动态规划解题基本步骤</vt:lpstr>
      <vt:lpstr>PowerPoint 演示文稿</vt:lpstr>
      <vt:lpstr>备忘</vt:lpstr>
      <vt:lpstr>动态规划解题基本步骤</vt:lpstr>
      <vt:lpstr>最长公共子序列</vt:lpstr>
      <vt:lpstr>最长公共子序列（LCS）</vt:lpstr>
      <vt:lpstr>刻画最优子结构</vt:lpstr>
      <vt:lpstr>刻画最优子结构</vt:lpstr>
      <vt:lpstr>刻画最优子结构</vt:lpstr>
      <vt:lpstr>递归定义最优值</vt:lpstr>
      <vt:lpstr>PowerPoint 演示文稿</vt:lpstr>
      <vt:lpstr>PowerPoint 演示文稿</vt:lpstr>
      <vt:lpstr>构造最优解</vt:lpstr>
      <vt:lpstr>示例</vt:lpstr>
      <vt:lpstr>0-1背包问题</vt:lpstr>
      <vt:lpstr>PowerPoint 演示文稿</vt:lpstr>
      <vt:lpstr>刻画最优子结构</vt:lpstr>
      <vt:lpstr>子问题划分、递归定义最优值</vt:lpstr>
      <vt:lpstr>最大子段和问题</vt:lpstr>
      <vt:lpstr>算法1：穷举</vt:lpstr>
      <vt:lpstr>算法2：分治策略</vt:lpstr>
      <vt:lpstr>算法2：分治策略</vt:lpstr>
      <vt:lpstr>算法3：动态规划</vt:lpstr>
      <vt:lpstr>算法3：动态规划</vt:lpstr>
      <vt:lpstr>PowerPoint 演示文稿</vt:lpstr>
      <vt:lpstr>课后作业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II</dc:title>
  <dc:creator>ChenDaoxu</dc:creator>
  <cp:lastModifiedBy>TB_NJU</cp:lastModifiedBy>
  <cp:revision>233</cp:revision>
  <dcterms:created xsi:type="dcterms:W3CDTF">2017-02-17T03:54:07Z</dcterms:created>
  <dcterms:modified xsi:type="dcterms:W3CDTF">2021-09-29T02:58:44Z</dcterms:modified>
</cp:coreProperties>
</file>