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5" r:id="rId3"/>
    <p:sldId id="347" r:id="rId4"/>
    <p:sldId id="348" r:id="rId5"/>
    <p:sldId id="350" r:id="rId6"/>
    <p:sldId id="349" r:id="rId7"/>
    <p:sldId id="351" r:id="rId8"/>
    <p:sldId id="352" r:id="rId9"/>
    <p:sldId id="354" r:id="rId10"/>
    <p:sldId id="356" r:id="rId11"/>
    <p:sldId id="355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5" r:id="rId20"/>
    <p:sldId id="366" r:id="rId21"/>
    <p:sldId id="364" r:id="rId22"/>
    <p:sldId id="367" r:id="rId23"/>
    <p:sldId id="368" r:id="rId24"/>
    <p:sldId id="369" r:id="rId25"/>
    <p:sldId id="370" r:id="rId26"/>
    <p:sldId id="371" r:id="rId27"/>
    <p:sldId id="372" r:id="rId28"/>
    <p:sldId id="34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A7"/>
    <a:srgbClr val="0116B3"/>
    <a:srgbClr val="E6E6E6"/>
    <a:srgbClr val="0067B4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7" autoAdjust="0"/>
    <p:restoredTop sz="76507" autoAdjust="0"/>
  </p:normalViewPr>
  <p:slideViewPr>
    <p:cSldViewPr>
      <p:cViewPr varScale="1">
        <p:scale>
          <a:sx n="110" d="100"/>
          <a:sy n="110" d="100"/>
        </p:scale>
        <p:origin x="1098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3480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A1C4-B687-4E30-99F7-C9A153131A64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FC5-40E2-48B1-BC57-D9506227C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8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0F010-1595-4B17-88C6-2AB7A99C21FD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EB130-C47B-4912-914A-D788548B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EB130-C47B-4912-914A-D788548B02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10/13/2021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918648" cy="1829761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67B4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算法设计与分析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分支限界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对结点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，估计以其为根的子树中可行解的上界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按单位重量价值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从大到小排序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代价函数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已装入物品的价值</a:t>
                </a:r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dirty="0" smtClean="0"/>
                  <a:t>还可继续装入最大价值的上界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 smtClean="0"/>
                  <a:t>背包剩余重量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（可装其余的某种物品）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（不可</a:t>
                </a:r>
                <a:r>
                  <a:rPr lang="zh-CN" altLang="en-US" dirty="0"/>
                  <a:t>装）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代价函数设定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75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9"/>
                <a:ext cx="8229600" cy="187566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背包重量限制为</a:t>
                </a:r>
                <a:r>
                  <a:rPr lang="en-US" altLang="zh-CN" dirty="0" smtClean="0"/>
                  <a:t>10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种物品：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altLang="zh-CN" b="0" dirty="0" smtClean="0"/>
              </a:p>
              <a:p>
                <a:pPr lvl="1"/>
                <a:endParaRPr lang="en-US" altLang="zh-CN" b="0" dirty="0" smtClean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9"/>
                <a:ext cx="8229600" cy="1875664"/>
              </a:xfrm>
              <a:blipFill>
                <a:blip r:embed="rId2"/>
                <a:stretch>
                  <a:fillRect b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背包问题实例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3" y="4005064"/>
            <a:ext cx="3833275" cy="129614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85" y="4000645"/>
            <a:ext cx="3816424" cy="125778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4139952" y="4293096"/>
            <a:ext cx="648072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67944" y="50131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21687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6912768" cy="11211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20888"/>
            <a:ext cx="6840760" cy="40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最大团问题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7638"/>
            <a:ext cx="8076917" cy="4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8083316" cy="280831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1600" y="42930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不是</a:t>
            </a:r>
            <a:r>
              <a:rPr lang="zh-CN" altLang="en-US" sz="2400" dirty="0" smtClean="0"/>
              <a:t>团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2771800" y="429309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不是极大团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7236296" y="429309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极大团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213914" y="429309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最大团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656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向量，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当且仅当顶点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属于最大团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解空间：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约束条件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对任意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，当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方可同时为</a:t>
                </a:r>
                <a:r>
                  <a:rPr lang="en-US" altLang="zh-CN" dirty="0" smtClean="0"/>
                  <a:t>1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优化目标：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最大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19" b="-9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3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部分解：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界：当前已找到的团中最大顶点数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代价函数：目前部分解可能扩张为极大团的顶点数上界</a:t>
                </a:r>
                <a:endParaRPr lang="en-US" altLang="zh-CN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  <a:r>
              <a:rPr lang="zh-CN" altLang="en-US" dirty="0" smtClean="0"/>
              <a:t>限界算法设计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9912" y="4077072"/>
            <a:ext cx="936105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843808" y="5877272"/>
            <a:ext cx="1512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当前团的顶点数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635896" y="5353248"/>
            <a:ext cx="468052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004048" y="4509120"/>
            <a:ext cx="936105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292080" y="5877272"/>
            <a:ext cx="1512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图中剩余的顶点数</a:t>
            </a:r>
            <a:endParaRPr lang="zh-CN" altLang="en-US" sz="2000" dirty="0"/>
          </a:p>
        </p:txBody>
      </p:sp>
      <p:cxnSp>
        <p:nvCxnSpPr>
          <p:cNvPr id="10" name="直接箭头连接符 9"/>
          <p:cNvCxnSpPr>
            <a:endCxn id="9" idx="0"/>
          </p:cNvCxnSpPr>
          <p:nvPr/>
        </p:nvCxnSpPr>
        <p:spPr>
          <a:xfrm>
            <a:off x="5616116" y="5121188"/>
            <a:ext cx="432048" cy="7560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804248" y="5282110"/>
            <a:ext cx="20026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你能想到其它的代价函数么</a:t>
            </a:r>
            <a:r>
              <a:rPr lang="zh-CN" altLang="en-US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？与这个相比有哪些优劣？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0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最大团实例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84784"/>
            <a:ext cx="6408712" cy="459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7734289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5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个城市，已知任两个城市之间的距离，求一条每个城市恰好经过一次的回路，使得总长度最小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图论语言：给定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个节点的带权完全图，求权和最短的一条哈密尔顿回路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旅行商问题（</a:t>
            </a:r>
            <a:r>
              <a:rPr lang="en-US" altLang="zh-CN" b="0" dirty="0">
                <a:effectLst/>
              </a:rPr>
              <a:t>Travelling salesman </a:t>
            </a:r>
            <a:r>
              <a:rPr lang="en-US" altLang="zh-CN" b="0" dirty="0" err="1" smtClean="0">
                <a:effectLst/>
              </a:rPr>
              <a:t>problem,TSP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004048" y="4437112"/>
                <a:ext cx="33843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B050"/>
                    </a:solidFill>
                  </a:rPr>
                  <a:t>若城市间无直接连接的道路，则设其权为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4437112"/>
                <a:ext cx="3384376" cy="830997"/>
              </a:xfrm>
              <a:prstGeom prst="rect">
                <a:avLst/>
              </a:prstGeom>
              <a:blipFill>
                <a:blip r:embed="rId3"/>
                <a:stretch>
                  <a:fillRect l="-2883" t="-5882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20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rgbClr val="2DA2BF"/>
              </a:buClr>
            </a:pPr>
            <a:r>
              <a:rPr lang="zh-CN" altLang="en-US" sz="2500" dirty="0">
                <a:solidFill>
                  <a:prstClr val="black"/>
                </a:solidFill>
              </a:rPr>
              <a:t>应用于搜索问题、优化问题</a:t>
            </a:r>
            <a:endParaRPr lang="en-US" altLang="zh-CN" sz="25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Clr>
                <a:srgbClr val="2DA2BF"/>
              </a:buClr>
            </a:pPr>
            <a:r>
              <a:rPr lang="zh-CN" altLang="en-US" sz="2500" dirty="0">
                <a:solidFill>
                  <a:prstClr val="black"/>
                </a:solidFill>
              </a:rPr>
              <a:t>解：向量</a:t>
            </a:r>
            <a:endParaRPr lang="en-US" altLang="zh-CN" sz="25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Clr>
                <a:srgbClr val="2DA2BF"/>
              </a:buClr>
            </a:pPr>
            <a:r>
              <a:rPr lang="zh-CN" altLang="en-US" sz="2500" dirty="0">
                <a:solidFill>
                  <a:prstClr val="black"/>
                </a:solidFill>
              </a:rPr>
              <a:t>搜索空间：树</a:t>
            </a:r>
            <a:endParaRPr lang="en-US" altLang="zh-CN" sz="25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2DA2BF"/>
              </a:buClr>
            </a:pPr>
            <a:r>
              <a:rPr lang="zh-CN" altLang="en-US" sz="2100" dirty="0" smtClean="0">
                <a:solidFill>
                  <a:prstClr val="black"/>
                </a:solidFill>
              </a:rPr>
              <a:t>内部结点对应</a:t>
            </a:r>
            <a:r>
              <a:rPr lang="zh-CN" altLang="en-US" sz="2100" dirty="0">
                <a:solidFill>
                  <a:prstClr val="black"/>
                </a:solidFill>
              </a:rPr>
              <a:t>于部分解、</a:t>
            </a:r>
            <a:r>
              <a:rPr lang="zh-CN" altLang="en-US" sz="2100" dirty="0" smtClean="0">
                <a:solidFill>
                  <a:prstClr val="black"/>
                </a:solidFill>
              </a:rPr>
              <a:t>叶结点</a:t>
            </a:r>
            <a:r>
              <a:rPr lang="zh-CN" altLang="en-US" sz="2100" dirty="0">
                <a:solidFill>
                  <a:prstClr val="black"/>
                </a:solidFill>
              </a:rPr>
              <a:t>对应解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Clr>
                <a:srgbClr val="2DA2BF"/>
              </a:buClr>
            </a:pPr>
            <a:r>
              <a:rPr lang="zh-CN" altLang="en-US" sz="2500" dirty="0">
                <a:solidFill>
                  <a:prstClr val="black"/>
                </a:solidFill>
              </a:rPr>
              <a:t>搜索方法：深度优先</a:t>
            </a:r>
            <a:endParaRPr lang="en-US" altLang="zh-CN" sz="25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buClr>
                <a:srgbClr val="2DA2BF"/>
              </a:buClr>
            </a:pPr>
            <a:r>
              <a:rPr lang="zh-CN" altLang="en-US" sz="2500" dirty="0">
                <a:solidFill>
                  <a:prstClr val="black"/>
                </a:solidFill>
              </a:rPr>
              <a:t>分支与回溯条件：</a:t>
            </a:r>
            <a:endParaRPr lang="en-US" altLang="zh-CN" sz="25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2DA2BF"/>
              </a:buClr>
            </a:pPr>
            <a:r>
              <a:rPr lang="zh-CN" altLang="en-US" sz="2100" dirty="0">
                <a:solidFill>
                  <a:prstClr val="black"/>
                </a:solidFill>
              </a:rPr>
              <a:t>满足约束条件则分支扩张解向量</a:t>
            </a:r>
            <a:endParaRPr lang="en-US" altLang="zh-CN" sz="21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buClr>
                <a:srgbClr val="2DA2BF"/>
              </a:buClr>
            </a:pPr>
            <a:r>
              <a:rPr lang="zh-CN" altLang="en-US" sz="2100" dirty="0">
                <a:solidFill>
                  <a:prstClr val="black"/>
                </a:solidFill>
              </a:rPr>
              <a:t>不满足约束条件则回溯到</a:t>
            </a:r>
            <a:r>
              <a:rPr lang="zh-CN" altLang="en-US" sz="2100" dirty="0" smtClean="0">
                <a:solidFill>
                  <a:prstClr val="black"/>
                </a:solidFill>
              </a:rPr>
              <a:t>父结点</a:t>
            </a:r>
            <a:endParaRPr lang="en-US" altLang="zh-CN" sz="21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回顾上次课</a:t>
            </a:r>
            <a:r>
              <a:rPr lang="en-US" altLang="zh-CN" dirty="0" smtClean="0"/>
              <a:t>:</a:t>
            </a:r>
            <a:r>
              <a:rPr lang="zh-CN" altLang="en-US" dirty="0" smtClean="0"/>
              <a:t>回溯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7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将城市编号为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为巡回路线，不妨设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解空间：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/>
                  <a:t>的所有</a:t>
                </a:r>
                <a:r>
                  <a:rPr lang="zh-CN" altLang="en-US" dirty="0"/>
                  <a:t>首元素为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 smtClean="0"/>
                  <a:t>排列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无约束条件，即所有解均为可行解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目标函数：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ℓ(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最小</a:t>
                </a:r>
                <a:endParaRPr lang="en-US" altLang="zh-CN" dirty="0"/>
              </a:p>
              <a:p>
                <a:pPr marL="109728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</a:t>
            </a:r>
            <a:r>
              <a:rPr lang="zh-CN" altLang="en-US" dirty="0" smtClean="0"/>
              <a:t>问题</a:t>
            </a:r>
            <a:r>
              <a:rPr lang="zh-CN" altLang="en-US" dirty="0"/>
              <a:t>建模</a:t>
            </a:r>
          </a:p>
        </p:txBody>
      </p:sp>
    </p:spTree>
    <p:extLst>
      <p:ext uri="{BB962C8B-B14F-4D97-AF65-F5344CB8AC3E}">
        <p14:creationId xmlns:p14="http://schemas.microsoft.com/office/powerpoint/2010/main" val="59560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部分解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分支：令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={1,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 smtClean="0">
                    <a:latin typeface="+mj-lt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界：当前找到的最短巡回路线长度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代价函数</a:t>
                </a:r>
                <a:endParaRPr lang="en-US" altLang="zh-CN" dirty="0" smtClean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ℓ(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 marL="109728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分支限界算法设计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7664" y="3861048"/>
            <a:ext cx="2016224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835696" y="5589240"/>
            <a:ext cx="1728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部</a:t>
            </a:r>
            <a:r>
              <a:rPr lang="zh-CN" altLang="en-US" sz="2400" dirty="0" smtClean="0"/>
              <a:t>分解中的路径长度和</a:t>
            </a:r>
            <a:endParaRPr lang="zh-CN" altLang="en-US" sz="20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411760" y="5229200"/>
            <a:ext cx="288032" cy="432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851920" y="4221088"/>
            <a:ext cx="1800200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965104" y="5589239"/>
                <a:ext cx="1728192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/>
                  <a:t>从</a:t>
                </a:r>
                <a:r>
                  <a:rPr lang="zh-CN" altLang="en-US" sz="2400" dirty="0"/>
                  <a:t>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出发的最短边长度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104" y="5589239"/>
                <a:ext cx="1728192" cy="1200329"/>
              </a:xfrm>
              <a:prstGeom prst="rect">
                <a:avLst/>
              </a:prstGeom>
              <a:blipFill>
                <a:blip r:embed="rId3"/>
                <a:stretch>
                  <a:fillRect l="-5282" t="-5584" r="-4225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/>
          <p:cNvCxnSpPr/>
          <p:nvPr/>
        </p:nvCxnSpPr>
        <p:spPr>
          <a:xfrm>
            <a:off x="4788024" y="5085184"/>
            <a:ext cx="41176" cy="5040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940152" y="4077072"/>
            <a:ext cx="2232248" cy="10259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940152" y="5589239"/>
                <a:ext cx="30243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/>
                  <a:t>从不在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 smtClean="0"/>
                  <a:t>中的顶点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 smtClean="0"/>
                  <a:t>出发的最短边长度的长度和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589239"/>
                <a:ext cx="3024336" cy="1200329"/>
              </a:xfrm>
              <a:prstGeom prst="rect">
                <a:avLst/>
              </a:prstGeom>
              <a:blipFill>
                <a:blip r:embed="rId4"/>
                <a:stretch>
                  <a:fillRect l="-3018" t="-5584" r="-402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6804248" y="5229200"/>
            <a:ext cx="365212" cy="2880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4" grpId="0" animBg="1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499992" y="1481328"/>
                <a:ext cx="4186808" cy="49720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部分路线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1,3,2</m:t>
                        </m:r>
                      </m:e>
                    </m:d>
                  </m:oMath>
                </a14:m>
                <a:r>
                  <a:rPr lang="zh-CN" altLang="en-US" dirty="0" smtClean="0"/>
                  <a:t>的代价函数值为</a:t>
                </a:r>
                <a:endParaRPr lang="en-US" altLang="zh-CN" dirty="0" smtClean="0"/>
              </a:p>
              <a:p>
                <a:pPr marL="109728" indent="0" algn="ctr">
                  <a:lnSpc>
                    <a:spcPct val="150000"/>
                  </a:lnSpc>
                  <a:buNone/>
                </a:pPr>
                <a:r>
                  <a:rPr lang="en-US" altLang="zh-CN" dirty="0" smtClean="0"/>
                  <a:t>9+13+2+2=26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 smtClean="0"/>
                  <a:t>9+13</a:t>
                </a:r>
                <a:r>
                  <a:rPr lang="zh-CN" altLang="en-US" dirty="0" smtClean="0"/>
                  <a:t>为部分路线的长度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为从顶点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出发的最短边长度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第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为从</a:t>
                </a:r>
                <a:r>
                  <a:rPr lang="zh-CN" altLang="en-US" dirty="0"/>
                  <a:t>顶点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出发的最短边长度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9992" y="1481328"/>
                <a:ext cx="4186808" cy="497200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844824"/>
            <a:ext cx="3260601" cy="336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4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旅行商问题实例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00808"/>
            <a:ext cx="6146676" cy="469742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270" y="332656"/>
            <a:ext cx="244005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8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467544" y="1700808"/>
            <a:ext cx="8069161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altLang="zh-CN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对于旅行商问题，你能想到其它的代价函数么？</a:t>
            </a:r>
            <a:endParaRPr lang="en-US" altLang="zh-CN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35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部分解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分支：令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={1,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界：当前找到的最短巡回路线长度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代价函数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ℓ(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𝑀𝑆𝑇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第二种代价函数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59832" y="4653136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5872233"/>
            <a:ext cx="17281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/>
              <a:t>部</a:t>
            </a:r>
            <a:r>
              <a:rPr lang="zh-CN" altLang="en-US" sz="2000" dirty="0" smtClean="0"/>
              <a:t>分解中的路径长度和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907704" y="5607309"/>
            <a:ext cx="216024" cy="333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99592" y="4293096"/>
            <a:ext cx="1872208" cy="1215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203848" y="3559462"/>
                <a:ext cx="20162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顶点</a:t>
                </a:r>
                <a:r>
                  <a:rPr lang="en-US" altLang="zh-CN" sz="2000" dirty="0" smtClean="0"/>
                  <a:t>1</a:t>
                </a:r>
                <a:r>
                  <a:rPr lang="zh-CN" altLang="en-US" sz="20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 smtClean="0"/>
                  <a:t>中顶点的最短边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559462"/>
                <a:ext cx="2016224" cy="707886"/>
              </a:xfrm>
              <a:prstGeom prst="rect">
                <a:avLst/>
              </a:prstGeom>
              <a:blipFill>
                <a:blip r:embed="rId3"/>
                <a:stretch>
                  <a:fillRect l="-3333" t="-9483" r="-3333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V="1">
            <a:off x="3843962" y="4293096"/>
            <a:ext cx="223982" cy="2630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4652435"/>
            <a:ext cx="1512168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5436096" y="5491331"/>
            <a:ext cx="69222" cy="3809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572000" y="5845892"/>
                <a:ext cx="201622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/>
                  <a:t>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000" dirty="0" smtClean="0"/>
                  <a:t>中顶点的最短边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845892"/>
                <a:ext cx="2016224" cy="707886"/>
              </a:xfrm>
              <a:prstGeom prst="rect">
                <a:avLst/>
              </a:prstGeom>
              <a:blipFill>
                <a:blip r:embed="rId4"/>
                <a:stretch>
                  <a:fillRect l="-3021" t="-6897" r="-302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818718" y="4652435"/>
            <a:ext cx="1713721" cy="70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7956376" y="4267348"/>
            <a:ext cx="216024" cy="2888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588224" y="3555479"/>
                <a:ext cx="2016224" cy="669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的最小生成树长度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555479"/>
                <a:ext cx="2016224" cy="669992"/>
              </a:xfrm>
              <a:prstGeom prst="rect">
                <a:avLst/>
              </a:prstGeom>
              <a:blipFill>
                <a:blip r:embed="rId5"/>
                <a:stretch>
                  <a:fillRect l="-2727" t="-3636" r="-303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6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10" grpId="0"/>
      <p:bldP spid="15" grpId="0" animBg="1"/>
      <p:bldP spid="18" grpId="0"/>
      <p:bldP spid="19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139952" y="1988840"/>
                <a:ext cx="4690864" cy="331236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部分路线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zh-CN" altLang="en-US" dirty="0"/>
                  <a:t>的代价函数</a:t>
                </a:r>
                <a:r>
                  <a:rPr lang="zh-CN" altLang="en-US" dirty="0" smtClean="0"/>
                  <a:t>值</a:t>
                </a:r>
                <a:r>
                  <a:rPr lang="en-US" altLang="zh-CN" dirty="0" smtClean="0"/>
                  <a:t>:10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该部分路线长度：</a:t>
                </a:r>
                <a:r>
                  <a:rPr lang="en-US" altLang="zh-CN" dirty="0" smtClean="0"/>
                  <a:t>2+1+1=4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的最短边长度：</a:t>
                </a:r>
                <a:r>
                  <a:rPr lang="en-US" altLang="zh-CN" dirty="0" smtClean="0"/>
                  <a:t>1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的最短边长度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2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的最小生成树长度：</a:t>
                </a:r>
                <a:r>
                  <a:rPr lang="en-US" altLang="zh-CN" dirty="0" smtClean="0"/>
                  <a:t>3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9952" y="1988840"/>
                <a:ext cx="4690864" cy="3312368"/>
              </a:xfrm>
              <a:blipFill>
                <a:blip r:embed="rId2"/>
                <a:stretch>
                  <a:fillRect r="-260" b="-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旅行商问题实例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997968"/>
            <a:ext cx="347231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旅行商问题实例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13049"/>
            <a:ext cx="6552728" cy="482022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3933056"/>
            <a:ext cx="2176173" cy="21210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23928" y="63093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仅</a:t>
            </a:r>
            <a:r>
              <a:rPr lang="en-US" altLang="zh-CN" dirty="0" smtClean="0"/>
              <a:t>28</a:t>
            </a:r>
            <a:r>
              <a:rPr lang="zh-CN" altLang="en-US" dirty="0" smtClean="0"/>
              <a:t>个部分解！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5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教材</a:t>
            </a:r>
            <a:r>
              <a:rPr lang="en-US" altLang="zh-CN" dirty="0" smtClean="0"/>
              <a:t>5.1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5.11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为集合覆盖问题设计一种分支限界算法。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课后作业（提交时间：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344816" cy="30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1600" y="1412776"/>
            <a:ext cx="7493097" cy="24314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问题</a:t>
            </a:r>
            <a:r>
              <a:rPr lang="en-US" altLang="zh-CN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</a:t>
            </a:r>
            <a:r>
              <a:rPr lang="zh-CN" alt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：</a:t>
            </a:r>
            <a:endParaRPr lang="en-US" altLang="zh-CN" sz="5400" b="1" cap="none" spc="0" dirty="0" smtClean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  <a:p>
            <a:pPr>
              <a:spcBef>
                <a:spcPts val="1200"/>
              </a:spcBef>
            </a:pPr>
            <a:r>
              <a:rPr lang="zh-CN" alt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回溯算法运行效率取决于哪些因素？有哪些改进途径？</a:t>
            </a:r>
            <a:endParaRPr lang="en-US" altLang="zh-CN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6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587632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种回溯算法的变种，用于求解组合优化问题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通过在节点引入</a:t>
            </a:r>
            <a:r>
              <a:rPr lang="zh-CN" altLang="en-US" dirty="0" smtClean="0">
                <a:solidFill>
                  <a:srgbClr val="C00000"/>
                </a:solidFill>
              </a:rPr>
              <a:t>额外的约束条件</a:t>
            </a:r>
            <a:r>
              <a:rPr lang="zh-CN" altLang="en-US" dirty="0" smtClean="0"/>
              <a:t>来剪枝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分支限界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347864" y="5301208"/>
            <a:ext cx="5436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50"/>
                </a:solidFill>
              </a:rPr>
              <a:t>当部</a:t>
            </a:r>
            <a:r>
              <a:rPr lang="zh-CN" altLang="en-US" sz="2000" dirty="0">
                <a:solidFill>
                  <a:srgbClr val="00B050"/>
                </a:solidFill>
              </a:rPr>
              <a:t>分解无论怎么</a:t>
            </a:r>
            <a:r>
              <a:rPr lang="zh-CN" altLang="en-US" sz="2000" dirty="0" smtClean="0">
                <a:solidFill>
                  <a:srgbClr val="00B050"/>
                </a:solidFill>
              </a:rPr>
              <a:t>扩张都</a:t>
            </a:r>
            <a:r>
              <a:rPr lang="zh-CN" altLang="en-US" sz="2000" dirty="0">
                <a:solidFill>
                  <a:srgbClr val="00B050"/>
                </a:solidFill>
              </a:rPr>
              <a:t>不可能变成</a:t>
            </a:r>
            <a:r>
              <a:rPr lang="zh-CN" altLang="en-US" sz="2000" dirty="0" smtClean="0">
                <a:solidFill>
                  <a:srgbClr val="00B050"/>
                </a:solidFill>
              </a:rPr>
              <a:t>最优解时</a:t>
            </a:r>
            <a:endParaRPr lang="en-US" altLang="zh-CN" sz="2000" dirty="0">
              <a:solidFill>
                <a:srgbClr val="00B050"/>
              </a:solidFill>
            </a:endParaRPr>
          </a:p>
        </p:txBody>
      </p:sp>
      <p:sp>
        <p:nvSpPr>
          <p:cNvPr id="6" name="Rectangle 1"/>
          <p:cNvSpPr/>
          <p:nvPr/>
        </p:nvSpPr>
        <p:spPr>
          <a:xfrm>
            <a:off x="683568" y="2996952"/>
            <a:ext cx="8069161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en-US" altLang="zh-CN" sz="48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4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在优化问题中，对于满足约束条件的节点而言，在什么情况下能剪枝？</a:t>
            </a:r>
            <a:endParaRPr lang="en-US" altLang="zh-CN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183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200019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B050"/>
                </a:solidFill>
              </a:rPr>
              <a:t>部</a:t>
            </a:r>
            <a:r>
              <a:rPr lang="zh-CN" altLang="en-US" sz="2800" dirty="0">
                <a:solidFill>
                  <a:srgbClr val="00B050"/>
                </a:solidFill>
              </a:rPr>
              <a:t>分解无论怎么</a:t>
            </a:r>
            <a:r>
              <a:rPr lang="zh-CN" altLang="en-US" sz="2800" dirty="0" smtClean="0">
                <a:solidFill>
                  <a:srgbClr val="00B050"/>
                </a:solidFill>
              </a:rPr>
              <a:t>扩张都</a:t>
            </a:r>
            <a:r>
              <a:rPr lang="zh-CN" altLang="en-US" sz="2800" dirty="0">
                <a:solidFill>
                  <a:srgbClr val="00B050"/>
                </a:solidFill>
              </a:rPr>
              <a:t>不可能变成</a:t>
            </a:r>
            <a:r>
              <a:rPr lang="zh-CN" altLang="en-US" sz="2800" dirty="0" smtClean="0">
                <a:solidFill>
                  <a:srgbClr val="00B050"/>
                </a:solidFill>
              </a:rPr>
              <a:t>最优解</a:t>
            </a:r>
            <a:endParaRPr lang="en-US" altLang="zh-CN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67544" y="754251"/>
                <a:ext cx="7057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/>
                  <a:t>以最大化问题为例来分析，假设部分解为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54251"/>
                <a:ext cx="7057060" cy="400110"/>
              </a:xfrm>
              <a:prstGeom prst="rect">
                <a:avLst/>
              </a:prstGeom>
              <a:blipFill>
                <a:blip r:embed="rId2"/>
                <a:stretch>
                  <a:fillRect l="-951" t="-1692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2715" y="4121884"/>
                <a:ext cx="8678081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15" y="4121884"/>
                <a:ext cx="8678081" cy="531299"/>
              </a:xfrm>
              <a:prstGeom prst="rect">
                <a:avLst/>
              </a:prstGeom>
              <a:blipFill>
                <a:blip r:embed="rId3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下箭头 6"/>
          <p:cNvSpPr/>
          <p:nvPr/>
        </p:nvSpPr>
        <p:spPr>
          <a:xfrm>
            <a:off x="4331008" y="2808951"/>
            <a:ext cx="481984" cy="79208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04048" y="478786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本身要计算的，此刻根本不可能知道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72251" y="4787860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似乎需要遍历子树才知道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基于上下界的方法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2959" y="1772816"/>
                <a:ext cx="8678081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9" y="1772816"/>
                <a:ext cx="8678081" cy="531299"/>
              </a:xfrm>
              <a:prstGeom prst="rect">
                <a:avLst/>
              </a:prstGeom>
              <a:blipFill>
                <a:blip r:embed="rId2"/>
                <a:stretch>
                  <a:fillRect b="-11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32958" y="1772816"/>
            <a:ext cx="4339041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178342" y="2579671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B050"/>
                    </a:solidFill>
                  </a:rPr>
                  <a:t>考虑上界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342" y="2579671"/>
                <a:ext cx="2448272" cy="461665"/>
              </a:xfrm>
              <a:prstGeom prst="rect">
                <a:avLst/>
              </a:prstGeom>
              <a:blipFill>
                <a:blip r:embed="rId3"/>
                <a:stretch>
                  <a:fillRect l="-3731" t="-19737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40152" y="2569766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00B050"/>
                    </a:solidFill>
                  </a:rPr>
                  <a:t>考虑下界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𝑅𝐻𝑆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569766"/>
                <a:ext cx="2448272" cy="461665"/>
              </a:xfrm>
              <a:prstGeom prst="rect">
                <a:avLst/>
              </a:prstGeom>
              <a:blipFill>
                <a:blip r:embed="rId4"/>
                <a:stretch>
                  <a:fillRect l="-3731" t="-20000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860033" y="1750433"/>
            <a:ext cx="410445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115615" y="3356992"/>
                <a:ext cx="69127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𝐿𝐻𝑆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𝑅𝐻𝑆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，则上式成立，从而可以在结点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/>
                  <a:t>处剪枝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5" y="3356992"/>
                <a:ext cx="6912768" cy="954107"/>
              </a:xfrm>
              <a:prstGeom prst="rect">
                <a:avLst/>
              </a:prstGeom>
              <a:blipFill>
                <a:blip r:embed="rId5"/>
                <a:stretch>
                  <a:fillRect l="-1764" t="-8333" r="-617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40829" y="5013176"/>
                <a:ext cx="374441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C00000"/>
                    </a:solidFill>
                  </a:rPr>
                  <a:t>有一种很自然的设置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𝑅𝐻𝑆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solidFill>
                      <a:srgbClr val="C00000"/>
                    </a:solidFill>
                  </a:rPr>
                  <a:t>的办法，你能想到么？</a:t>
                </a:r>
                <a:endParaRPr lang="en-US" altLang="zh-CN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829" y="5013176"/>
                <a:ext cx="3744416" cy="830997"/>
              </a:xfrm>
              <a:prstGeom prst="rect">
                <a:avLst/>
              </a:prstGeom>
              <a:blipFill>
                <a:blip r:embed="rId6"/>
                <a:stretch>
                  <a:fillRect l="-2439" t="-8029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7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代价函数</a:t>
            </a:r>
            <a:r>
              <a:rPr lang="zh-CN" altLang="en-US" dirty="0" smtClean="0"/>
              <a:t>：该结点为根的子树中所有可行解的目标函数值的上界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其设置与问题密切相关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同一个问题，可以设置不同的代价函数，效果也不同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界（当前最优值）</a:t>
            </a:r>
            <a:r>
              <a:rPr lang="zh-CN" altLang="en-US" dirty="0" smtClean="0"/>
              <a:t>：当前最好可行解的目标值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初值可以设为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得到更好可行解时更新</a:t>
            </a:r>
            <a:endParaRPr lang="en-US" altLang="zh-CN" dirty="0" smtClean="0"/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剪枝的依据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不满足约束条件，或</a:t>
            </a:r>
            <a:endParaRPr lang="en-US" altLang="zh-CN" dirty="0" smtClean="0"/>
          </a:p>
          <a:p>
            <a:pPr lvl="1">
              <a:lnSpc>
                <a:spcPct val="160000"/>
              </a:lnSpc>
            </a:pPr>
            <a:r>
              <a:rPr lang="zh-CN" altLang="en-US" dirty="0" smtClean="0"/>
              <a:t>其代价函数值小于当前的界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分支限界技术（最大化）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7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背包问题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一个旅行者准备随身携带一个背包。可以放入背包的物品有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rgbClr val="C00000"/>
                    </a:solidFill>
                  </a:rPr>
                  <a:t>种</a:t>
                </a:r>
                <a:r>
                  <a:rPr lang="zh-CN" altLang="en-US" dirty="0" smtClean="0"/>
                  <a:t>，每种物品重量和价值分别为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/>
                  <a:t> 如果背包的最大重量限制为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，怎样选择放入背包的物品（每种物品可以放多个）以使得总价值最大？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6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解：</a:t>
                </a:r>
                <a:r>
                  <a:rPr lang="zh-CN" altLang="en-US" dirty="0" smtClean="0">
                    <a:solidFill>
                      <a:srgbClr val="0116B3"/>
                    </a:solidFill>
                  </a:rPr>
                  <a:t>向量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 表示</a:t>
                </a:r>
                <a:r>
                  <a:rPr lang="zh-CN" altLang="en-US" dirty="0"/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种物品装进背包的个数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解空间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 smtClean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约束条件：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目标函数：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 smtClean="0"/>
                  <a:t>最大化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背包问题建模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68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2922</TotalTime>
  <Words>1878</Words>
  <Application>Microsoft Office PowerPoint</Application>
  <PresentationFormat>全屏显示(4:3)</PresentationFormat>
  <Paragraphs>134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黑体</vt:lpstr>
      <vt:lpstr>华文行楷</vt:lpstr>
      <vt:lpstr>Cambria Math</vt:lpstr>
      <vt:lpstr>Lucida Sans Unicode</vt:lpstr>
      <vt:lpstr>Times New Roman</vt:lpstr>
      <vt:lpstr>Verdana</vt:lpstr>
      <vt:lpstr>Wingdings 2</vt:lpstr>
      <vt:lpstr>Wingdings 3</vt:lpstr>
      <vt:lpstr>Default Theme</vt:lpstr>
      <vt:lpstr>算法设计与分析 分支限界</vt:lpstr>
      <vt:lpstr>回顾上次课:回溯</vt:lpstr>
      <vt:lpstr>PowerPoint 演示文稿</vt:lpstr>
      <vt:lpstr>分支限界</vt:lpstr>
      <vt:lpstr>PowerPoint 演示文稿</vt:lpstr>
      <vt:lpstr>基于上下界的方法</vt:lpstr>
      <vt:lpstr>分支限界技术（最大化）</vt:lpstr>
      <vt:lpstr>背包问题</vt:lpstr>
      <vt:lpstr>背包问题建模</vt:lpstr>
      <vt:lpstr>代价函数设定</vt:lpstr>
      <vt:lpstr>背包问题实例</vt:lpstr>
      <vt:lpstr>背包问题实例</vt:lpstr>
      <vt:lpstr>最大团问题</vt:lpstr>
      <vt:lpstr>PowerPoint 演示文稿</vt:lpstr>
      <vt:lpstr>问题建模</vt:lpstr>
      <vt:lpstr>分支限界算法设计</vt:lpstr>
      <vt:lpstr>最大团实例</vt:lpstr>
      <vt:lpstr>最大团实例</vt:lpstr>
      <vt:lpstr>旅行商问题（Travelling salesman problem,TSP）</vt:lpstr>
      <vt:lpstr>旅行商问题建模</vt:lpstr>
      <vt:lpstr>分支限界算法设计</vt:lpstr>
      <vt:lpstr>旅行商问题实例</vt:lpstr>
      <vt:lpstr>旅行商问题实例</vt:lpstr>
      <vt:lpstr>PowerPoint 演示文稿</vt:lpstr>
      <vt:lpstr>第二种代价函数</vt:lpstr>
      <vt:lpstr>旅行商问题实例</vt:lpstr>
      <vt:lpstr>旅行商问题实例</vt:lpstr>
      <vt:lpstr>课后作业（提交时间：10月20日）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II</dc:title>
  <dc:creator>ChenDaoxu</dc:creator>
  <cp:lastModifiedBy>TB</cp:lastModifiedBy>
  <cp:revision>381</cp:revision>
  <dcterms:created xsi:type="dcterms:W3CDTF">2017-02-17T03:54:07Z</dcterms:created>
  <dcterms:modified xsi:type="dcterms:W3CDTF">2021-10-13T07:32:03Z</dcterms:modified>
</cp:coreProperties>
</file>