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322" r:id="rId3"/>
    <p:sldId id="321" r:id="rId4"/>
    <p:sldId id="323" r:id="rId5"/>
    <p:sldId id="324" r:id="rId6"/>
    <p:sldId id="325" r:id="rId7"/>
    <p:sldId id="326" r:id="rId8"/>
    <p:sldId id="327" r:id="rId9"/>
    <p:sldId id="328" r:id="rId10"/>
    <p:sldId id="343" r:id="rId11"/>
    <p:sldId id="332" r:id="rId12"/>
    <p:sldId id="333" r:id="rId13"/>
    <p:sldId id="335" r:id="rId14"/>
    <p:sldId id="336" r:id="rId15"/>
    <p:sldId id="330" r:id="rId16"/>
    <p:sldId id="337" r:id="rId17"/>
    <p:sldId id="338" r:id="rId18"/>
    <p:sldId id="339" r:id="rId19"/>
    <p:sldId id="329" r:id="rId20"/>
    <p:sldId id="341" r:id="rId21"/>
    <p:sldId id="331" r:id="rId22"/>
    <p:sldId id="340" r:id="rId23"/>
    <p:sldId id="34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C277"/>
    <a:srgbClr val="F2A4A7"/>
    <a:srgbClr val="0067B4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07" autoAdjust="0"/>
  </p:normalViewPr>
  <p:slideViewPr>
    <p:cSldViewPr>
      <p:cViewPr varScale="1">
        <p:scale>
          <a:sx n="83" d="100"/>
          <a:sy n="83" d="100"/>
        </p:scale>
        <p:origin x="1816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1" d="100"/>
          <a:sy n="71" d="100"/>
        </p:scale>
        <p:origin x="3480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5A1C4-B687-4E30-99F7-C9A153131A64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7EFC5-40E2-48B1-BC57-D9506227C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8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0F010-1595-4B17-88C6-2AB7A99C21FD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EB130-C47B-4912-914A-D788548B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EB130-C47B-4912-914A-D788548B02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06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EB130-C47B-4912-914A-D788548B02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302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EB130-C47B-4912-914A-D788548B02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4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10/19/2021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10/19/2021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10/19/2021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5800" y="1752601"/>
                <a:ext cx="7918648" cy="182976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67B4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算法设计与分析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dirty="0" smtClean="0"/>
                  <a:t> 完全性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5800" y="1752601"/>
                <a:ext cx="7918648" cy="18297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55776" y="1268760"/>
                <a:ext cx="404484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6000" dirty="0">
                          <a:latin typeface="Lucida Calligraphy" panose="03010101010101010101" pitchFamily="66" charset="0"/>
                        </a:rPr>
                        <m:t>P</m:t>
                      </m:r>
                      <m:r>
                        <a:rPr lang="en-US" altLang="zh-CN" sz="6000">
                          <a:latin typeface="Cambria Math" panose="02040503050406030204" pitchFamily="18" charset="0"/>
                        </a:rPr>
                        <m:t>⊆</m:t>
                      </m:r>
                      <m:r>
                        <m:rPr>
                          <m:nor/>
                        </m:rPr>
                        <a:rPr lang="en-US" altLang="zh-CN" sz="6000">
                          <a:latin typeface="Lucida Calligraphy" panose="03010101010101010101" pitchFamily="66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CN" sz="6000" dirty="0">
                          <a:latin typeface="Lucida Calligraphy" panose="03010101010101010101" pitchFamily="66" charset="0"/>
                        </a:rPr>
                        <m:t>P</m:t>
                      </m:r>
                    </m:oMath>
                  </m:oMathPara>
                </a14:m>
                <a:endParaRPr lang="zh-CN" altLang="en-US" sz="6000" dirty="0">
                  <a:latin typeface="Lucida Calligraphy" panose="03010101010101010101" pitchFamily="66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268760"/>
                <a:ext cx="4044840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043608" y="2598003"/>
            <a:ext cx="7582261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8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问题</a:t>
            </a:r>
            <a:r>
              <a:rPr lang="en-US" altLang="zh-CN" sz="4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3</a:t>
            </a:r>
            <a:r>
              <a:rPr lang="zh-CN" altLang="en-US" sz="48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：</a:t>
            </a:r>
            <a:endParaRPr lang="en-US" altLang="zh-CN" sz="4800" b="1" cap="none" spc="0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zh-CN" alt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你能证明这个结论么？</a:t>
            </a:r>
            <a:endParaRPr lang="en-US" altLang="zh-CN" sz="4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19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10" y="960120"/>
            <a:ext cx="5017162" cy="125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10" y="2348880"/>
            <a:ext cx="4851645" cy="3194521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692696"/>
            <a:ext cx="3474709" cy="511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267744" y="4149080"/>
            <a:ext cx="3207028" cy="50405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46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937" y="2636912"/>
            <a:ext cx="7704856" cy="21852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问题</a:t>
            </a:r>
            <a:r>
              <a:rPr lang="en-US" altLang="zh-CN" sz="4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4</a:t>
            </a:r>
            <a:r>
              <a:rPr lang="zh-CN" altLang="en-US" sz="4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：</a:t>
            </a:r>
            <a:endParaRPr lang="en-US" altLang="zh-CN" sz="4800" b="1" cap="none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r>
              <a:rPr lang="zh-CN" altLang="en-US" sz="4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为什么作者说这个问题比其它六个问题“更基本”？</a:t>
            </a:r>
            <a:endParaRPr lang="en-US" altLang="zh-CN" sz="4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3568" y="543950"/>
                <a:ext cx="770485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Primes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spheres, turbulence, and elementary particles are important mathematical and physical objects, and they pose deep and 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difficult problems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But 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rgbClr val="C00000"/>
                        </a:solidFill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solidFill>
                          <a:srgbClr val="C00000"/>
                        </a:solidFill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C00000"/>
                        </a:solidFill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question is about the nature of problem-solving itself. 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 phrase it as follows:</a:t>
                </a:r>
                <a:endParaRPr lang="zh-CN" altLang="en-US" sz="24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3950"/>
                <a:ext cx="7704856" cy="1938992"/>
              </a:xfrm>
              <a:prstGeom prst="rect">
                <a:avLst/>
              </a:prstGeom>
              <a:blipFill>
                <a:blip r:embed="rId2"/>
                <a:stretch>
                  <a:fillRect l="-1187" t="-2516" r="-1424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53" y="5130066"/>
            <a:ext cx="6727825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13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1590" y="692696"/>
            <a:ext cx="7992888" cy="19697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问题</a:t>
            </a:r>
            <a:r>
              <a:rPr lang="en-US" altLang="zh-CN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5</a:t>
            </a:r>
            <a:r>
              <a:rPr lang="zh-CN" alt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：</a:t>
            </a:r>
            <a:endParaRPr lang="en-US" altLang="zh-CN" sz="40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  <a:p>
            <a:pPr>
              <a:spcBef>
                <a:spcPts val="1200"/>
              </a:spcBef>
            </a:pPr>
            <a:r>
              <a:rPr lang="zh-CN" alt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既</a:t>
            </a:r>
            <a:r>
              <a:rPr lang="zh-CN" alt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然上述问题还处于“</a:t>
            </a:r>
            <a:r>
              <a:rPr lang="en-US" altLang="zh-CN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open</a:t>
            </a:r>
            <a:r>
              <a:rPr lang="zh-CN" alt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”状态，为什么主流观点倾向于等式不成立？</a:t>
            </a:r>
            <a:endParaRPr lang="en-US" altLang="zh-CN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6" y="2711669"/>
            <a:ext cx="7872588" cy="247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7584" y="5517232"/>
            <a:ext cx="7320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“后果”让人不敢相信：</a:t>
            </a:r>
            <a:r>
              <a:rPr lang="en-US" altLang="zh-CN" sz="2800" dirty="0" smtClean="0">
                <a:solidFill>
                  <a:srgbClr val="0066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demise of creativity</a:t>
            </a:r>
            <a:endParaRPr lang="zh-CN" altLang="en-US" sz="2800" dirty="0">
              <a:solidFill>
                <a:srgbClr val="0066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17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5656" y="2564904"/>
            <a:ext cx="71647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</a:t>
            </a:r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完全性：</a:t>
            </a:r>
            <a:r>
              <a:rPr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</a:t>
            </a:r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中最难的问题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51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考虑判定问题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，如果存在多项式时间算法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能够将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任一</a:t>
                </a:r>
                <a:r>
                  <a:rPr lang="zh-CN" altLang="en-US" dirty="0" smtClean="0"/>
                  <a:t>实例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 smtClean="0"/>
                  <a:t>转换为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的某个实例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，且满足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“</a:t>
                </a:r>
                <a:r>
                  <a:rPr lang="en-US" altLang="zh-CN" dirty="0" smtClean="0"/>
                  <a:t>yes</a:t>
                </a:r>
                <a:r>
                  <a:rPr lang="zh-CN" altLang="en-US" dirty="0" smtClean="0"/>
                  <a:t>”实例当且仅当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“</a:t>
                </a:r>
                <a:r>
                  <a:rPr lang="en-US" altLang="zh-CN" dirty="0"/>
                  <a:t>yes</a:t>
                </a:r>
                <a:r>
                  <a:rPr lang="zh-CN" altLang="en-US" dirty="0"/>
                  <a:t>”</a:t>
                </a:r>
                <a:r>
                  <a:rPr lang="zh-CN" altLang="en-US" dirty="0" smtClean="0"/>
                  <a:t>实例</a:t>
                </a:r>
                <a:endParaRPr lang="en-US" altLang="zh-CN" dirty="0"/>
              </a:p>
              <a:p>
                <a:pPr marL="109728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则称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多项式时间规约</a:t>
                </a:r>
                <a:r>
                  <a:rPr lang="zh-CN" altLang="en-US" dirty="0" smtClean="0"/>
                  <a:t>，且称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可多项式时间规约到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，记作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规约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衡量问题难度的手段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53136"/>
            <a:ext cx="7488832" cy="1758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88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365104"/>
                <a:ext cx="8229600" cy="1642187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可在多项式时间计算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 smtClean="0"/>
                  <a:t>存在哈密尔顿回路当且仅当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存在长度不超过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哈密尔顿回路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365104"/>
                <a:ext cx="8229600" cy="1642187"/>
              </a:xfrm>
              <a:blipFill>
                <a:blip r:embed="rId2"/>
                <a:stretch>
                  <a:fillRect t="-372" r="-222" b="-3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例：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𝐇𝐂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sub>
                    </m:sSub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𝐓𝐒𝐏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427808"/>
            <a:ext cx="7454204" cy="28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7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，若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8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8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endParaRPr lang="zh-CN" altLang="en-US" sz="2800" dirty="0">
                  <a:latin typeface="Lucida Calligraphy" panose="03010101010101010101" pitchFamily="66" charset="0"/>
                </a:endParaRPr>
              </a:p>
              <a:p>
                <a:pPr marL="109728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证明：设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的多项式时间规约。因为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8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dirty="0" smtClean="0"/>
                  <a:t>，所以存在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的多项式时间算法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 smtClean="0"/>
                  <a:t>。构造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的算法如下：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的实例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 smtClean="0"/>
                  <a:t>，计算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，其为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实例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应用</a:t>
                </a:r>
                <a:r>
                  <a:rPr lang="zh-CN" altLang="en-US" dirty="0" smtClean="0"/>
                  <a:t>算法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 smtClean="0"/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并返回该结果</a:t>
                </a:r>
                <a:endParaRPr lang="en-US" altLang="zh-CN" dirty="0" smtClean="0"/>
              </a:p>
              <a:p>
                <a:pPr marL="109728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此</a:t>
                </a:r>
                <a:r>
                  <a:rPr lang="zh-CN" altLang="en-US" dirty="0" smtClean="0"/>
                  <a:t>为多项式时间算法，得证。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1617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的性质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2"/>
              <p:cNvSpPr txBox="1">
                <a:spLocks noChangeArrowheads="1"/>
              </p:cNvSpPr>
              <p:nvPr/>
            </p:nvSpPr>
            <p:spPr bwMode="auto">
              <a:xfrm>
                <a:off x="1979712" y="5589240"/>
                <a:ext cx="6984776" cy="556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≤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意味着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的“难度”不高于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</m:oMath>
                </a14:m>
                <a:r>
                  <a:rPr lang="en-US" altLang="zh-CN" sz="280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!</a:t>
                </a:r>
                <a:endParaRPr lang="zh-CN" altLang="en-US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712" y="5589240"/>
                <a:ext cx="6984776" cy="556434"/>
              </a:xfrm>
              <a:prstGeom prst="rect">
                <a:avLst/>
              </a:prstGeom>
              <a:blipFill>
                <a:blip r:embed="rId4"/>
                <a:stretch>
                  <a:fillRect t="-12088" b="-24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27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9"/>
                <a:ext cx="8229600" cy="9395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9"/>
                <a:ext cx="8229600" cy="9395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dirty="0" smtClean="0"/>
                  <a:t>具有传递性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"/>
          <p:cNvSpPr/>
          <p:nvPr/>
        </p:nvSpPr>
        <p:spPr>
          <a:xfrm>
            <a:off x="755576" y="2996952"/>
            <a:ext cx="7704856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问题</a:t>
            </a:r>
            <a:r>
              <a:rPr lang="en-US" altLang="zh-CN" sz="4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6</a:t>
            </a:r>
            <a:r>
              <a:rPr lang="zh-CN" altLang="en-US" sz="4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：</a:t>
            </a:r>
            <a:endParaRPr lang="en-US" altLang="zh-CN" sz="4800" b="1" cap="none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r>
              <a:rPr lang="zh-CN" altLang="en-US" sz="4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你能简单解释一下原因么？</a:t>
            </a:r>
            <a:endParaRPr lang="en-US" altLang="zh-CN" sz="4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468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82799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/>
                  <a:t>若对于所有的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zh-CN" altLang="en-US" sz="2800" dirty="0" smtClean="0"/>
                  <a:t>均有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sz="2800" dirty="0" smtClean="0"/>
                  <a:t>，则称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sz="2800" dirty="0" smtClean="0"/>
                  <a:t>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sz="2800" dirty="0" smtClean="0"/>
                  <a:t>难的</a:t>
                </a:r>
                <a:endParaRPr lang="en-US" altLang="zh-CN" sz="28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sz="2800" dirty="0" smtClean="0"/>
                  <a:t>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sz="2800" dirty="0"/>
                  <a:t>难</a:t>
                </a:r>
                <a:r>
                  <a:rPr lang="zh-CN" altLang="en-US" sz="2800" dirty="0" smtClean="0"/>
                  <a:t>的，则称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</a:rPr>
                      <m:t>Π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是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sz="2800" dirty="0" smtClean="0"/>
                  <a:t>完全（</a:t>
                </a:r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dirty="0">
                        <a:latin typeface="Lucida Calligraphy" panose="03010101010101010101" pitchFamily="66" charset="0"/>
                      </a:rPr>
                      <m:t>P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/>
                  <a:t>-Complete,</a:t>
                </a:r>
                <a:r>
                  <a:rPr lang="zh-CN" altLang="en-US" sz="2800" dirty="0" smtClean="0"/>
                  <a:t>简称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 smtClean="0">
                        <a:latin typeface="Lucida Calligraphy" panose="03010101010101010101" pitchFamily="66" charset="0"/>
                      </a:rPr>
                      <m:t>NP</m:t>
                    </m:r>
                    <m:r>
                      <a:rPr lang="en-US" altLang="zh-CN" sz="2800" b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b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 smtClean="0"/>
                  <a:t>）问题</a:t>
                </a:r>
                <a:endParaRPr lang="en-US" altLang="zh-CN" sz="28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Lucida Calligraphy" panose="03010101010101010101" pitchFamily="66" charset="0"/>
                      </a:rPr>
                      <m:t>NP</m:t>
                    </m:r>
                    <m:r>
                      <a:rPr lang="en-US" altLang="zh-CN" sz="2800" b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800" dirty="0" smtClean="0"/>
                  <a:t>：</a:t>
                </a:r>
                <a:r>
                  <a:rPr lang="zh-CN" altLang="en-US" sz="2800" dirty="0"/>
                  <a:t>所有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sz="2800" dirty="0" smtClean="0"/>
                  <a:t>完全问题组成的类</a:t>
                </a:r>
                <a:endParaRPr lang="en-US" altLang="zh-CN" sz="28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rgbClr val="C00000"/>
                    </a:solidFill>
                  </a:rPr>
                  <a:t>如果存在任一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solidFill>
                          <a:srgbClr val="C00000"/>
                        </a:solidFill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C00000"/>
                        </a:solidFill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sz="2800" dirty="0" smtClean="0">
                    <a:solidFill>
                      <a:srgbClr val="C00000"/>
                    </a:solidFill>
                  </a:rPr>
                  <a:t>难</a:t>
                </a:r>
                <a:r>
                  <a:rPr lang="en-US" altLang="zh-CN" sz="2800" dirty="0" smtClean="0">
                    <a:solidFill>
                      <a:srgbClr val="C00000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solidFill>
                          <a:srgbClr val="C00000"/>
                        </a:solidFill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C00000"/>
                        </a:solidFill>
                        <a:latin typeface="Lucida Calligraphy" panose="03010101010101010101" pitchFamily="66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zh-CN" altLang="en-US" sz="2800" dirty="0" smtClean="0">
                    <a:solidFill>
                      <a:srgbClr val="C00000"/>
                    </a:solidFill>
                  </a:rPr>
                  <a:t>的</a:t>
                </a:r>
                <a:r>
                  <a:rPr lang="zh-CN" altLang="en-US" sz="2800" dirty="0">
                    <a:solidFill>
                      <a:srgbClr val="C00000"/>
                    </a:solidFill>
                  </a:rPr>
                  <a:t>问题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C00000"/>
                        </a:solidFill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C00000"/>
                        </a:solidFill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en-US" altLang="zh-CN" sz="2800" dirty="0">
                    <a:solidFill>
                      <a:srgbClr val="C0000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solidFill>
                          <a:srgbClr val="C00000"/>
                        </a:solidFill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C00000"/>
                        </a:solidFill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827991"/>
              </a:xfr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4400" b="1" i="0" dirty="0" smtClean="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44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dirty="0" smtClean="0"/>
                  <a:t>完全性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53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4" name="Rectangle 1"/>
          <p:cNvSpPr/>
          <p:nvPr/>
        </p:nvSpPr>
        <p:spPr>
          <a:xfrm>
            <a:off x="624819" y="1916832"/>
            <a:ext cx="7979630" cy="24314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问题</a:t>
            </a:r>
            <a:r>
              <a:rPr lang="en-US" altLang="zh-C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r>
              <a:rPr lang="zh-CN" alt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：</a:t>
            </a:r>
            <a:endParaRPr lang="en-US" altLang="zh-CN" sz="5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zh-CN" alt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问</a:t>
            </a:r>
            <a:r>
              <a:rPr lang="zh-CN" alt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题固有的复杂度与算法的复杂度有什么不同？</a:t>
            </a:r>
            <a:endParaRPr lang="en-US" altLang="zh-CN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56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129959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如果存在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dirty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难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dirty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rPr>
                      <m:t>C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的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问题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难的，进一步若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800" b="1" dirty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tx1"/>
                        </a:solidFill>
                        <a:latin typeface="Lucida Calligraphy" panose="03010101010101010101" pitchFamily="66" charset="0"/>
                      </a:rPr>
                      <m:t>PC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问题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109728" indent="0">
                  <a:buNone/>
                </a:pPr>
                <a:endParaRPr lang="en-US" altLang="zh-CN" dirty="0" smtClean="0"/>
              </a:p>
              <a:p>
                <a:pPr marL="109728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1299599"/>
              </a:xfrm>
              <a:blipFill>
                <a:blip r:embed="rId2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Lucida Calligraphy" panose="03010101010101010101" pitchFamily="66" charset="0"/>
                      </a:rPr>
                      <m:t>NP</m:t>
                    </m:r>
                  </m:oMath>
                </a14:m>
                <a:r>
                  <a:rPr lang="zh-CN" altLang="en-US" dirty="0" smtClean="0"/>
                  <a:t>完全性的性质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780928"/>
            <a:ext cx="7792182" cy="1512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1"/>
              <p:cNvSpPr txBox="1">
                <a:spLocks/>
              </p:cNvSpPr>
              <p:nvPr/>
            </p:nvSpPr>
            <p:spPr>
              <a:xfrm>
                <a:off x="386966" y="4324011"/>
                <a:ext cx="8229600" cy="151562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rgbClr val="C00000"/>
                    </a:solidFill>
                  </a:rPr>
                  <a:t>假设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C00000"/>
                        </a:solidFill>
                        <a:latin typeface="Lucida Calligraphy" panose="03010101010101010101" pitchFamily="66" charset="0"/>
                      </a:rPr>
                      <m:t>P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1" dirty="0">
                        <a:solidFill>
                          <a:srgbClr val="C00000"/>
                        </a:solidFill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C00000"/>
                        </a:solidFill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dirty="0" smtClean="0">
                    <a:solidFill>
                      <a:srgbClr val="C00000"/>
                    </a:solidFill>
                  </a:rPr>
                  <a:t>。若某问题是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solidFill>
                          <a:srgbClr val="C00000"/>
                        </a:solidFill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C00000"/>
                        </a:solidFill>
                        <a:latin typeface="Lucida Calligraphy" panose="03010101010101010101" pitchFamily="66" charset="0"/>
                      </a:rPr>
                      <m:t>P</m:t>
                    </m:r>
                    <m:r>
                      <a:rPr lang="en-US" altLang="zh-CN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>
                    <a:solidFill>
                      <a:srgbClr val="C00000"/>
                    </a:solidFill>
                  </a:rPr>
                  <a:t>问题，则该问题不存在多项式时间算法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marL="109728" indent="0">
                  <a:buFont typeface="Wingdings 3"/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66" y="4324011"/>
                <a:ext cx="8229600" cy="1515624"/>
              </a:xfrm>
              <a:prstGeom prst="rect">
                <a:avLst/>
              </a:prstGeom>
              <a:blipFill>
                <a:blip r:embed="rId5"/>
                <a:stretch>
                  <a:fillRect r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710135" y="5373216"/>
            <a:ext cx="59766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B050"/>
                </a:solidFill>
              </a:rPr>
              <a:t>在实际应用中，问题被证明是</a:t>
            </a:r>
            <a:r>
              <a:rPr lang="en-US" altLang="zh-CN" sz="2800" dirty="0" smtClean="0">
                <a:solidFill>
                  <a:srgbClr val="00B050"/>
                </a:solidFill>
                <a:latin typeface="Lucida Calligraphy" panose="03010101010101010101" pitchFamily="66" charset="0"/>
              </a:rPr>
              <a:t>NPC</a:t>
            </a:r>
            <a:r>
              <a:rPr lang="zh-CN" altLang="en-US" sz="2800" dirty="0" smtClean="0">
                <a:solidFill>
                  <a:srgbClr val="00B050"/>
                </a:solidFill>
              </a:rPr>
              <a:t>问题即可</a:t>
            </a:r>
            <a:r>
              <a:rPr lang="zh-CN" altLang="en-US" sz="2800" dirty="0">
                <a:solidFill>
                  <a:srgbClr val="00B050"/>
                </a:solidFill>
              </a:rPr>
              <a:t>认为</a:t>
            </a:r>
            <a:r>
              <a:rPr lang="zh-CN" altLang="en-US" sz="2800" dirty="0" smtClean="0">
                <a:solidFill>
                  <a:srgbClr val="00B050"/>
                </a:solidFill>
              </a:rPr>
              <a:t>该问题属于难解问题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306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131840" y="5517232"/>
                <a:ext cx="5904656" cy="1152128"/>
              </a:xfrm>
            </p:spPr>
            <p:txBody>
              <a:bodyPr>
                <a:normAutofit fontScale="85000" lnSpcReduction="10000"/>
              </a:bodyPr>
              <a:lstStyle/>
              <a:p>
                <a:pPr marL="109728" indent="0">
                  <a:lnSpc>
                    <a:spcPct val="160000"/>
                  </a:lnSpc>
                  <a:buNone/>
                </a:pPr>
                <a:r>
                  <a:rPr lang="zh-CN" altLang="en-US" dirty="0" smtClean="0"/>
                  <a:t>可满足性</a:t>
                </a:r>
                <a:r>
                  <a:rPr lang="en-US" altLang="zh-CN" dirty="0" smtClean="0"/>
                  <a:t>(SAT)</a:t>
                </a:r>
                <a:r>
                  <a:rPr lang="zh-CN" altLang="en-US" dirty="0" smtClean="0"/>
                  <a:t>问题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任给一个合取范式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 smtClean="0"/>
                  <a:t>，问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 smtClean="0"/>
                  <a:t>是可满足的么？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1840" y="5517232"/>
                <a:ext cx="5904656" cy="1152128"/>
              </a:xfrm>
              <a:blipFill>
                <a:blip r:embed="rId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第一个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Lucida Calligraphy" panose="03010101010101010101" pitchFamily="66" charset="0"/>
                      </a:rPr>
                      <m:t>NP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dirty="0" smtClean="0"/>
                  <a:t>问题：可满足性问题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268760"/>
            <a:ext cx="6720720" cy="412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SAT</a:t>
            </a:r>
            <a:r>
              <a:rPr lang="zh-CN" altLang="en-US" dirty="0" smtClean="0"/>
              <a:t>问题是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Cook-Levin</a:t>
            </a:r>
            <a:r>
              <a:rPr lang="zh-CN" altLang="en-US" dirty="0" smtClean="0"/>
              <a:t>定理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72" y="2135541"/>
            <a:ext cx="3890963" cy="40909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153342"/>
            <a:ext cx="324883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教材</a:t>
                </a:r>
                <a:r>
                  <a:rPr lang="en-US" altLang="zh-CN" dirty="0" smtClean="0"/>
                  <a:t>9.1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9.2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的传递性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自学上次课</a:t>
                </a:r>
                <a:r>
                  <a:rPr lang="en-US" altLang="zh-CN" dirty="0" err="1" smtClean="0"/>
                  <a:t>ppt</a:t>
                </a:r>
                <a:r>
                  <a:rPr lang="zh-CN" altLang="en-US" dirty="0" smtClean="0"/>
                  <a:t>中关于规约的部分内容（这个不用交）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课后作业（提交时间：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9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难与易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951" y="1568024"/>
            <a:ext cx="3517777" cy="177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1043608" y="3488399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任给的图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是否为欧拉图？</a:t>
            </a:r>
            <a:endParaRPr lang="zh-CN" alt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5220072" y="348839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任给的图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是否为哈密尔顿图？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3097213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"/>
          <p:cNvSpPr/>
          <p:nvPr/>
        </p:nvSpPr>
        <p:spPr>
          <a:xfrm>
            <a:off x="935195" y="4077072"/>
            <a:ext cx="7632848" cy="24314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问题</a:t>
            </a:r>
            <a:r>
              <a:rPr lang="en-US" altLang="zh-CN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：</a:t>
            </a:r>
            <a:endParaRPr lang="en-US" altLang="zh-CN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zh-CN" alt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欧拉图问题与哈密尔顿图</a:t>
            </a:r>
            <a:r>
              <a:rPr lang="en-US" altLang="zh-CN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(HC)</a:t>
            </a:r>
            <a:r>
              <a:rPr lang="zh-CN" alt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问题哪个更难？</a:t>
            </a:r>
            <a:endParaRPr lang="en-US" altLang="zh-CN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60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5259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答案只有两个：</a:t>
                </a:r>
                <a:r>
                  <a:rPr lang="en-US" altLang="zh-CN" dirty="0" smtClean="0"/>
                  <a:t>yes</a:t>
                </a:r>
                <a:r>
                  <a:rPr lang="zh-CN" altLang="en-US" dirty="0" smtClean="0"/>
                  <a:t>或者</a:t>
                </a:r>
                <a:r>
                  <a:rPr lang="en-US" altLang="zh-CN" dirty="0" smtClean="0"/>
                  <a:t>no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 (</a:t>
                </a:r>
                <a:r>
                  <a:rPr lang="zh-CN" altLang="en-US" dirty="0" smtClean="0"/>
                  <a:t>旅行商问题，</a:t>
                </a:r>
                <a:r>
                  <a:rPr lang="en-US" altLang="zh-CN" dirty="0" smtClean="0"/>
                  <a:t>TSP)</a:t>
                </a:r>
                <a:r>
                  <a:rPr lang="zh-CN" altLang="en-US" dirty="0" smtClean="0"/>
                  <a:t>：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个城市，已知任两个城市之间的</a:t>
                </a:r>
                <a:r>
                  <a:rPr lang="zh-CN" altLang="en-US" dirty="0" smtClean="0"/>
                  <a:t>距离以及数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 smtClean="0"/>
                  <a:t>，问：是否存在一</a:t>
                </a:r>
                <a:r>
                  <a:rPr lang="zh-CN" altLang="en-US" dirty="0"/>
                  <a:t>条每个城市恰好经过一次的回路，使得</a:t>
                </a:r>
                <a:r>
                  <a:rPr lang="zh-CN" altLang="en-US" dirty="0" smtClean="0"/>
                  <a:t>总长度不大于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 smtClean="0"/>
                  <a:t>？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525963"/>
              </a:xfrm>
              <a:blipFill>
                <a:blip r:embed="rId3"/>
                <a:stretch>
                  <a:fillRect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判定问题</a:t>
            </a:r>
            <a:endParaRPr lang="zh-CN" altLang="en-US" dirty="0"/>
          </a:p>
        </p:txBody>
      </p:sp>
      <p:sp>
        <p:nvSpPr>
          <p:cNvPr id="4" name="Rectangle 2"/>
          <p:cNvSpPr/>
          <p:nvPr/>
        </p:nvSpPr>
        <p:spPr>
          <a:xfrm>
            <a:off x="755576" y="4149080"/>
            <a:ext cx="8064896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问题</a:t>
            </a:r>
            <a:r>
              <a:rPr lang="en-US" altLang="zh-CN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zh-CN" alt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：</a:t>
            </a:r>
            <a:endParaRPr lang="en-US" altLang="zh-CN" sz="4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zh-CN" alt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原来讲的</a:t>
            </a:r>
            <a:r>
              <a:rPr lang="en-US" altLang="zh-CN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TSP</a:t>
            </a:r>
            <a:r>
              <a:rPr lang="zh-CN" alt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是优化问题。以此为例，你能谈谈这两者的联系么？</a:t>
            </a:r>
            <a:endParaRPr lang="en-US" altLang="zh-CN" sz="36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630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Lucida Calligraphy" panose="03010101010101010101" pitchFamily="66" charset="0"/>
                  </a:rPr>
                  <a:t>P</a:t>
                </a:r>
                <a:r>
                  <a:rPr lang="zh-CN" altLang="en-US" dirty="0" smtClean="0"/>
                  <a:t>类</a:t>
                </a:r>
                <a:r>
                  <a:rPr lang="zh-CN" altLang="en-US" dirty="0"/>
                  <a:t>：</a:t>
                </a:r>
                <a:r>
                  <a:rPr lang="zh-CN" altLang="en-US" dirty="0" smtClean="0"/>
                  <a:t>所有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多项式时间内可解决</a:t>
                </a:r>
                <a:r>
                  <a:rPr lang="zh-CN" altLang="en-US" dirty="0" smtClean="0"/>
                  <a:t>的判定问题组成的集合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多项式函数属于缓慢增长的函数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欧拉图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问题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>
                    <a:latin typeface="Lucida Calligraphy" panose="03010101010101010101" pitchFamily="66" charset="0"/>
                  </a:rPr>
                  <a:t>P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最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小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生成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>
                    <a:latin typeface="Lucida Calligraphy" panose="03010101010101010101" pitchFamily="66" charset="0"/>
                  </a:rPr>
                  <a:t>P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HC</a:t>
                </a:r>
                <a:r>
                  <a:rPr lang="zh-CN" altLang="en-US" dirty="0" smtClean="0"/>
                  <a:t>是否属于</a:t>
                </a:r>
                <a:r>
                  <a:rPr lang="en-US" altLang="zh-CN" dirty="0">
                    <a:latin typeface="Lucida Calligraphy" panose="03010101010101010101" pitchFamily="66" charset="0"/>
                  </a:rPr>
                  <a:t>P</a:t>
                </a:r>
                <a:r>
                  <a:rPr lang="zh-CN" altLang="en-US" dirty="0" smtClean="0"/>
                  <a:t>仍不清楚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Lucida Calligraphy" panose="03010101010101010101" pitchFamily="66" charset="0"/>
              </a:rPr>
              <a:t>P</a:t>
            </a:r>
            <a:r>
              <a:rPr lang="en-US" altLang="zh-CN" dirty="0"/>
              <a:t>:</a:t>
            </a:r>
            <a:r>
              <a:rPr lang="zh-CN" altLang="en-US" dirty="0" smtClean="0"/>
              <a:t> “易解”</a:t>
            </a:r>
            <a:r>
              <a:rPr lang="zh-CN" altLang="en-US" dirty="0"/>
              <a:t>的问题类</a:t>
            </a:r>
          </a:p>
        </p:txBody>
      </p:sp>
    </p:spTree>
    <p:extLst>
      <p:ext uri="{BB962C8B-B14F-4D97-AF65-F5344CB8AC3E}">
        <p14:creationId xmlns:p14="http://schemas.microsoft.com/office/powerpoint/2010/main" val="268998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65841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“多项式函数”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robustness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：加法、乘法、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复合操作下封闭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对于很多合理计算模型而言，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一种模型下可以在多项式时间被解决，则在另一种模型下同样如此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Rectangle 1"/>
          <p:cNvSpPr/>
          <p:nvPr/>
        </p:nvSpPr>
        <p:spPr>
          <a:xfrm>
            <a:off x="711656" y="620688"/>
            <a:ext cx="772068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spcBef>
                <a:spcPts val="1200"/>
              </a:spcBef>
            </a:pPr>
            <a:r>
              <a:rPr lang="zh-CN" altLang="en-US" sz="4400" b="1" cap="none" spc="0" dirty="0" smtClean="0">
                <a:ln/>
                <a:solidFill>
                  <a:schemeClr val="accent3"/>
                </a:solidFill>
                <a:effectLst/>
              </a:rPr>
              <a:t>在讨论复杂度时，多项式函数的概念至关重要</a:t>
            </a:r>
            <a:endParaRPr lang="en-US" altLang="zh-CN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859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81712" y="3208199"/>
            <a:ext cx="8229600" cy="1368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HC</a:t>
            </a:r>
            <a:r>
              <a:rPr lang="zh-CN" altLang="en-US" dirty="0" smtClean="0"/>
              <a:t>问题求解很难，但给你一条</a:t>
            </a:r>
            <a:r>
              <a:rPr lang="zh-CN" altLang="en-US" dirty="0" smtClean="0">
                <a:solidFill>
                  <a:srgbClr val="C00000"/>
                </a:solidFill>
              </a:rPr>
              <a:t>回路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结点的序列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/>
              <a:t>，验证是否是哈密尔顿回路非常容易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求解</a:t>
            </a:r>
            <a:r>
              <a:rPr lang="en-US" altLang="zh-CN" dirty="0" smtClean="0"/>
              <a:t>vs</a:t>
            </a:r>
            <a:r>
              <a:rPr lang="zh-CN" altLang="en-US" dirty="0" smtClean="0"/>
              <a:t>验证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2656"/>
            <a:ext cx="4104456" cy="2065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4"/>
          <p:cNvSpPr txBox="1"/>
          <p:nvPr/>
        </p:nvSpPr>
        <p:spPr>
          <a:xfrm>
            <a:off x="4914557" y="2591421"/>
            <a:ext cx="3696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任给的图</a:t>
            </a:r>
            <a:r>
              <a:rPr lang="en-US" altLang="zh-CN" sz="2000" dirty="0" smtClean="0"/>
              <a:t>G</a:t>
            </a:r>
            <a:r>
              <a:rPr lang="zh-CN" altLang="en-US" sz="2000" dirty="0" smtClean="0"/>
              <a:t>是否为哈密尔顿图？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5436096" y="3356992"/>
            <a:ext cx="2664295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92280" y="3925298"/>
            <a:ext cx="725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</a:rPr>
              <a:t>证据</a:t>
            </a:r>
          </a:p>
        </p:txBody>
      </p:sp>
      <p:sp>
        <p:nvSpPr>
          <p:cNvPr id="10" name="矩形 9"/>
          <p:cNvSpPr/>
          <p:nvPr/>
        </p:nvSpPr>
        <p:spPr>
          <a:xfrm>
            <a:off x="4595564" y="4003520"/>
            <a:ext cx="141659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99592" y="4592964"/>
            <a:ext cx="725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</a:rPr>
              <a:t>算法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7584" y="4017350"/>
            <a:ext cx="72008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355976" y="458203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</a:rPr>
              <a:t>验证算法高效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4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052736"/>
                <a:ext cx="8229600" cy="5606083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给定判定问题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dirty="0" smtClean="0"/>
                  <a:t>，如果存在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验证算法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：要求是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dirty="0"/>
                  <a:t>输入规模的</a:t>
                </a:r>
                <a:r>
                  <a:rPr lang="zh-CN" altLang="en-US" dirty="0" smtClean="0"/>
                  <a:t>多项式时间算法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某个多项式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 smtClean="0"/>
              </a:p>
              <a:p>
                <a:pPr marL="109728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满足</a:t>
                </a:r>
                <a:endParaRPr lang="en-US" altLang="zh-CN" dirty="0" smtClean="0"/>
              </a:p>
              <a:p>
                <a:pPr marL="109728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“yes”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实例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存在证据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，其长度不超过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， 使得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“yes”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，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109728" indent="0">
                  <a:lnSpc>
                    <a:spcPct val="150000"/>
                  </a:lnSpc>
                  <a:buNone/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那么称问题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是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多项式时间可验证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Lucida Calligraphy" panose="03010101010101010101" pitchFamily="66" charset="0"/>
                  </a:rPr>
                  <a:t>NP</a:t>
                </a:r>
                <a:r>
                  <a:rPr lang="zh-CN" altLang="en-US" dirty="0" smtClean="0"/>
                  <a:t>类：所有多项式时间可验证的判定问题组成的集合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HC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latin typeface="Lucida Calligraphy" panose="03010101010101010101" pitchFamily="66" charset="0"/>
                  </a:rPr>
                  <a:t> </a:t>
                </a:r>
                <a:r>
                  <a:rPr lang="en-US" altLang="zh-CN" dirty="0" smtClean="0">
                    <a:latin typeface="Lucida Calligraphy" panose="03010101010101010101" pitchFamily="66" charset="0"/>
                  </a:rPr>
                  <a:t>NP</a:t>
                </a:r>
                <a:r>
                  <a:rPr lang="zh-CN" altLang="en-US" dirty="0" smtClean="0">
                    <a:latin typeface="Lucida Calligraphy" panose="03010101010101010101" pitchFamily="66" charset="0"/>
                  </a:rPr>
                  <a:t>；最大团问题</a:t>
                </a:r>
                <a:r>
                  <a:rPr lang="en-US" altLang="zh-CN" dirty="0" smtClean="0">
                    <a:latin typeface="+mn-ea"/>
                  </a:rPr>
                  <a:t>(</a:t>
                </a:r>
                <a:r>
                  <a:rPr lang="zh-CN" altLang="en-US" dirty="0" smtClean="0">
                    <a:latin typeface="Lucida Calligraphy" panose="03010101010101010101" pitchFamily="66" charset="0"/>
                  </a:rPr>
                  <a:t>判定</a:t>
                </a:r>
                <a:r>
                  <a:rPr lang="zh-CN" altLang="en-US" dirty="0">
                    <a:latin typeface="Lucida Calligraphy" panose="03010101010101010101" pitchFamily="66" charset="0"/>
                  </a:rPr>
                  <a:t>版本</a:t>
                </a:r>
                <a:r>
                  <a:rPr lang="en-US" altLang="zh-CN" dirty="0" smtClean="0">
                    <a:latin typeface="+mn-ea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latin typeface="Lucida Calligraphy" panose="03010101010101010101" pitchFamily="66" charset="0"/>
                  </a:rPr>
                  <a:t> NP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109728" indent="0">
                  <a:lnSpc>
                    <a:spcPct val="150000"/>
                  </a:lnSpc>
                  <a:buNone/>
                </a:pP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052736"/>
                <a:ext cx="8229600" cy="5606083"/>
              </a:xfrm>
              <a:blipFill>
                <a:blip r:embed="rId2"/>
                <a:stretch>
                  <a:fillRect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Lucida Calligraphy" panose="03010101010101010101" pitchFamily="66" charset="0"/>
              </a:rPr>
              <a:t>NP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5076056" y="692696"/>
            <a:ext cx="368275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该定义具有非对称性，你注意到了么？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7704" y="3501008"/>
            <a:ext cx="79208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triped Right Arrow 3"/>
          <p:cNvSpPr/>
          <p:nvPr/>
        </p:nvSpPr>
        <p:spPr>
          <a:xfrm rot="9094478" flipH="1">
            <a:off x="2564698" y="2931939"/>
            <a:ext cx="738623" cy="360040"/>
          </a:xfrm>
          <a:prstGeom prst="stripedRight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15887" y="2275238"/>
            <a:ext cx="5457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</a:rPr>
              <a:t>“yes”</a:t>
            </a:r>
            <a:r>
              <a:rPr lang="zh-CN" altLang="en-US" sz="2400" dirty="0" smtClean="0">
                <a:solidFill>
                  <a:srgbClr val="00B050"/>
                </a:solidFill>
              </a:rPr>
              <a:t>实例易验证不代表</a:t>
            </a:r>
            <a:r>
              <a:rPr lang="en-US" altLang="zh-CN" sz="2400" dirty="0" smtClean="0">
                <a:solidFill>
                  <a:srgbClr val="00B050"/>
                </a:solidFill>
              </a:rPr>
              <a:t>“no”</a:t>
            </a:r>
            <a:r>
              <a:rPr lang="zh-CN" altLang="en-US" sz="2400" dirty="0" smtClean="0">
                <a:solidFill>
                  <a:srgbClr val="00B050"/>
                </a:solidFill>
              </a:rPr>
              <a:t>实例也易验证！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B050"/>
                </a:solidFill>
              </a:rPr>
              <a:t>如果这里改成</a:t>
            </a:r>
            <a:r>
              <a:rPr lang="en-US" altLang="zh-CN" sz="2400" dirty="0">
                <a:solidFill>
                  <a:srgbClr val="00B050"/>
                </a:solidFill>
              </a:rPr>
              <a:t>“no</a:t>
            </a:r>
            <a:r>
              <a:rPr lang="en-US" altLang="zh-CN" sz="2400" dirty="0" smtClean="0">
                <a:solidFill>
                  <a:srgbClr val="00B050"/>
                </a:solidFill>
              </a:rPr>
              <a:t>”</a:t>
            </a:r>
            <a:r>
              <a:rPr lang="zh-CN" altLang="en-US" sz="2400" dirty="0" smtClean="0">
                <a:solidFill>
                  <a:srgbClr val="00B050"/>
                </a:solidFill>
              </a:rPr>
              <a:t>，定义变成</a:t>
            </a:r>
            <a:r>
              <a:rPr lang="en-US" altLang="zh-CN" sz="2400" dirty="0" err="1">
                <a:solidFill>
                  <a:srgbClr val="39C277"/>
                </a:solidFill>
                <a:latin typeface="Lucida Calligraphy" panose="03010101010101010101" pitchFamily="66" charset="0"/>
              </a:rPr>
              <a:t>coNP</a:t>
            </a:r>
            <a:endParaRPr lang="zh-CN" altLang="en-US" sz="2400" dirty="0">
              <a:solidFill>
                <a:srgbClr val="39C277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4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01968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NP</a:t>
            </a:r>
            <a:r>
              <a:rPr lang="zh-CN" altLang="en-US" dirty="0" smtClean="0"/>
              <a:t>的英文全称：</a:t>
            </a:r>
            <a:r>
              <a:rPr lang="en-US" altLang="zh-CN" dirty="0" smtClean="0"/>
              <a:t>nondeterministic polynomial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“</a:t>
            </a:r>
            <a:r>
              <a:rPr lang="zh-CN" altLang="en-US" dirty="0" smtClean="0"/>
              <a:t>非确定”计算机：简单理解为拥有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both</a:t>
            </a:r>
            <a:r>
              <a:rPr lang="zh-CN" altLang="en-US" dirty="0" smtClean="0"/>
              <a:t>语句的计算机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NP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“</a:t>
            </a:r>
            <a:r>
              <a:rPr lang="zh-CN" altLang="en-US" dirty="0" smtClean="0"/>
              <a:t>非确定</a:t>
            </a:r>
            <a:r>
              <a:rPr lang="zh-CN" altLang="en-US" dirty="0"/>
              <a:t>”计算机多项式时间</a:t>
            </a:r>
            <a:r>
              <a:rPr lang="zh-CN" altLang="en-US" dirty="0" smtClean="0"/>
              <a:t>内可解的问题类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“非确定”计算机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27" y="2894051"/>
            <a:ext cx="4248472" cy="3821301"/>
          </a:xfrm>
          <a:prstGeom prst="rect">
            <a:avLst/>
          </a:prstGeom>
        </p:spPr>
      </p:pic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5796136" y="3789040"/>
            <a:ext cx="280831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0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用“非确定”计算机去遍历所有可能的证据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01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2566</TotalTime>
  <Words>1088</Words>
  <Application>Microsoft Office PowerPoint</Application>
  <PresentationFormat>全屏显示(4:3)</PresentationFormat>
  <Paragraphs>104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等线</vt:lpstr>
      <vt:lpstr>黑体</vt:lpstr>
      <vt:lpstr>华文行楷</vt:lpstr>
      <vt:lpstr>微软雅黑</vt:lpstr>
      <vt:lpstr>Arial</vt:lpstr>
      <vt:lpstr>Cambria Math</vt:lpstr>
      <vt:lpstr>Lucida Calligraphy</vt:lpstr>
      <vt:lpstr>Lucida Sans Unicode</vt:lpstr>
      <vt:lpstr>Times New Roman</vt:lpstr>
      <vt:lpstr>Verdana</vt:lpstr>
      <vt:lpstr>Wingdings 2</vt:lpstr>
      <vt:lpstr>Wingdings 3</vt:lpstr>
      <vt:lpstr>Default Theme</vt:lpstr>
      <vt:lpstr>算法设计与分析 "NP" 完全性</vt:lpstr>
      <vt:lpstr>回顾</vt:lpstr>
      <vt:lpstr>难与易</vt:lpstr>
      <vt:lpstr>判定问题</vt:lpstr>
      <vt:lpstr>P: “易解”的问题类</vt:lpstr>
      <vt:lpstr>PowerPoint 演示文稿</vt:lpstr>
      <vt:lpstr>求解vs验证</vt:lpstr>
      <vt:lpstr>NP类</vt:lpstr>
      <vt:lpstr>“非确定”计算机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规约 – 衡量问题难度的手段</vt:lpstr>
      <vt:lpstr>例：HC≤_p TSP</vt:lpstr>
      <vt:lpstr>≤_p的性质</vt:lpstr>
      <vt:lpstr>≤_p具有传递性</vt:lpstr>
      <vt:lpstr>"NP"完全性</vt:lpstr>
      <vt:lpstr>"NP"完全性的性质</vt:lpstr>
      <vt:lpstr>第一个"NP" C问题：可满足性问题</vt:lpstr>
      <vt:lpstr>Cook-Levin定理</vt:lpstr>
      <vt:lpstr>课后作业（提交时间：10月22日）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II</dc:title>
  <dc:creator>ChenDaoxu</dc:creator>
  <cp:lastModifiedBy>TB</cp:lastModifiedBy>
  <cp:revision>242</cp:revision>
  <dcterms:created xsi:type="dcterms:W3CDTF">2017-02-17T03:54:07Z</dcterms:created>
  <dcterms:modified xsi:type="dcterms:W3CDTF">2021-10-19T14:00:06Z</dcterms:modified>
</cp:coreProperties>
</file>