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56" r:id="rId2"/>
    <p:sldId id="345" r:id="rId3"/>
    <p:sldId id="346" r:id="rId4"/>
    <p:sldId id="362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6" r:id="rId14"/>
    <p:sldId id="357" r:id="rId15"/>
    <p:sldId id="359" r:id="rId16"/>
    <p:sldId id="360" r:id="rId17"/>
    <p:sldId id="364" r:id="rId18"/>
    <p:sldId id="365" r:id="rId19"/>
    <p:sldId id="366" r:id="rId20"/>
    <p:sldId id="367" r:id="rId21"/>
    <p:sldId id="368" r:id="rId22"/>
    <p:sldId id="369" r:id="rId23"/>
    <p:sldId id="372" r:id="rId24"/>
    <p:sldId id="373" r:id="rId25"/>
    <p:sldId id="375" r:id="rId26"/>
    <p:sldId id="374" r:id="rId27"/>
    <p:sldId id="370" r:id="rId28"/>
    <p:sldId id="376" r:id="rId29"/>
    <p:sldId id="377" r:id="rId30"/>
    <p:sldId id="379" r:id="rId31"/>
    <p:sldId id="378" r:id="rId32"/>
    <p:sldId id="344" r:id="rId33"/>
    <p:sldId id="38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2"/>
    <a:srgbClr val="0505AF"/>
    <a:srgbClr val="0067B4"/>
    <a:srgbClr val="39C277"/>
    <a:srgbClr val="F2A4A7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507" autoAdjust="0"/>
  </p:normalViewPr>
  <p:slideViewPr>
    <p:cSldViewPr>
      <p:cViewPr varScale="1">
        <p:scale>
          <a:sx n="71" d="100"/>
          <a:sy n="71" d="100"/>
        </p:scale>
        <p:origin x="160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1" d="100"/>
          <a:sy n="71" d="100"/>
        </p:scale>
        <p:origin x="3480" y="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45A1C4-B687-4E30-99F7-C9A153131A64}" type="datetimeFigureOut">
              <a:rPr lang="zh-CN" altLang="en-US" smtClean="0"/>
              <a:t>2021-10-21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7EFC5-40E2-48B1-BC57-D9506227C5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68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C0F010-1595-4B17-88C6-2AB7A99C21FD}" type="datetimeFigureOut">
              <a:rPr lang="zh-CN" altLang="en-US" smtClean="0"/>
              <a:t>2021-10-21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EB130-C47B-4912-914A-D788548B02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DEB130-C47B-4912-914A-D788548B026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4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10/21/2021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10/21/2021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10/21/2021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jpe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5800" y="1752601"/>
                <a:ext cx="7918648" cy="1829761"/>
              </a:xfrm>
            </p:spPr>
            <p:txBody>
              <a:bodyPr>
                <a:normAutofit fontScale="90000"/>
              </a:bodyPr>
              <a:lstStyle/>
              <a:p>
                <a:r>
                  <a:rPr lang="zh-CN" altLang="en-US" dirty="0" smtClean="0">
                    <a:solidFill>
                      <a:srgbClr val="0067B4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算法设计与分析</a:t>
                </a:r>
                <a:r>
                  <a:rPr lang="en-US" altLang="zh-CN" dirty="0" smtClean="0"/>
                  <a:t/>
                </a:r>
                <a:br>
                  <a:rPr lang="en-US" altLang="zh-CN" dirty="0" smtClean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4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44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sz="4400" dirty="0" smtClean="0"/>
                  <a:t> 完全性证明、难问题处理策略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5800" y="1752601"/>
                <a:ext cx="7918648" cy="18297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日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0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用此方法将每个简单析取式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 smtClean="0"/>
                  <a:t>转换为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∧⋯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为</a:t>
                </a:r>
                <a:r>
                  <a:rPr lang="en-US" altLang="zh-CN" dirty="0" smtClean="0"/>
                  <a:t>3-SAT</a:t>
                </a:r>
                <a:r>
                  <a:rPr lang="zh-CN" altLang="en-US" dirty="0" smtClean="0"/>
                  <a:t>的一个实例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 smtClean="0"/>
                  <a:t>的生成可在多项式时间完成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m:rPr>
                        <m:nor/>
                      </m:rPr>
                      <a:rPr lang="zh-CN" altLang="en-US" dirty="0">
                        <a:latin typeface="Cambria Math" panose="02040503050406030204" pitchFamily="18" charset="0"/>
                      </a:rPr>
                      <m:t>可满足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可满足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Cambria Math" panose="020405030504060302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solidFill>
                          <a:srgbClr val="464646"/>
                        </a:solidFill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altLang="zh-CN" b="0" i="1" dirty="0">
                            <a:solidFill>
                              <a:srgbClr val="46464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solidFill>
                              <a:srgbClr val="464646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 dirty="0">
                            <a:solidFill>
                              <a:srgbClr val="464646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dirty="0">
                        <a:solidFill>
                          <a:srgbClr val="464646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dirty="0">
                        <a:solidFill>
                          <a:srgbClr val="464646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zh-CN" b="0" dirty="0">
                        <a:solidFill>
                          <a:srgbClr val="464646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zh-CN" altLang="en-US" dirty="0">
                    <a:solidFill>
                      <a:srgbClr val="464646"/>
                    </a:solidFill>
                  </a:rPr>
                  <a:t>的证明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95736" y="5317120"/>
                <a:ext cx="5148064" cy="753861"/>
              </a:xfrm>
              <a:prstGeom prst="rect">
                <a:avLst/>
              </a:prstGeom>
            </p:spPr>
            <p:txBody>
              <a:bodyPr wrap="square">
                <a:spAutoFit/>
                <a:scene3d>
                  <a:camera prst="orthographicFront"/>
                  <a:lightRig rig="harsh" dir="t"/>
                </a:scene3d>
                <a:sp3d extrusionH="57150" prstMaterial="matte">
                  <a:bevelT w="63500" h="12700" prst="angle"/>
                  <a:contourClr>
                    <a:schemeClr val="bg1">
                      <a:lumMod val="65000"/>
                    </a:schemeClr>
                  </a:contourClr>
                </a:sp3d>
              </a:bodyPr>
              <a:lstStyle/>
              <a:p>
                <a:r>
                  <a:rPr lang="en-US" altLang="zh-CN" sz="4100" b="1" dirty="0" smtClean="0">
                    <a:ln/>
                    <a:solidFill>
                      <a:schemeClr val="accent3"/>
                    </a:solidFill>
                    <a:cs typeface="+mj-cs"/>
                  </a:rPr>
                  <a:t>3-SAT</a:t>
                </a:r>
                <a:r>
                  <a:rPr lang="zh-CN" altLang="en-US" sz="4100" b="1" dirty="0">
                    <a:ln/>
                    <a:solidFill>
                      <a:schemeClr val="accent3"/>
                    </a:solidFill>
                    <a:cs typeface="+mj-cs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400" b="1">
                        <a:ln/>
                        <a:solidFill>
                          <a:schemeClr val="accent3"/>
                        </a:solidFill>
                        <a:latin typeface="Lucida Calligraphy" panose="03010101010101010101" pitchFamily="66" charset="0"/>
                        <a:cs typeface="+mj-cs"/>
                      </a:rPr>
                      <m:t>N</m:t>
                    </m:r>
                    <m:r>
                      <m:rPr>
                        <m:nor/>
                      </m:rPr>
                      <a:rPr lang="en-US" altLang="zh-CN" sz="4400" b="1" dirty="0">
                        <a:ln/>
                        <a:solidFill>
                          <a:schemeClr val="accent3"/>
                        </a:solidFill>
                        <a:latin typeface="Lucida Calligraphy" panose="03010101010101010101" pitchFamily="66" charset="0"/>
                        <a:cs typeface="+mj-cs"/>
                      </a:rPr>
                      <m:t>P</m:t>
                    </m:r>
                  </m:oMath>
                </a14:m>
                <a:r>
                  <a:rPr lang="zh-CN" altLang="en-US" sz="4100" b="1" dirty="0">
                    <a:ln/>
                    <a:solidFill>
                      <a:schemeClr val="accent3"/>
                    </a:solidFill>
                    <a:cs typeface="+mj-cs"/>
                  </a:rPr>
                  <a:t>完全的</a:t>
                </a:r>
                <a:endParaRPr lang="zh-CN" altLang="en-US" b="1" dirty="0">
                  <a:ln/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317120"/>
                <a:ext cx="5148064" cy="753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48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最大团问题</a:t>
                </a:r>
                <a:r>
                  <a:rPr lang="en-US" altLang="zh-CN" dirty="0" smtClean="0"/>
                  <a:t>(CLIQUE)</a:t>
                </a:r>
                <a:r>
                  <a:rPr lang="zh-CN" altLang="en-US" dirty="0" smtClean="0"/>
                  <a:t>：给定无向图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和正整数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，问：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中是否存在大小为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/>
                  <a:t>的团？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显然，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8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下</a:t>
                </a:r>
                <a:r>
                  <a:rPr lang="zh-CN" altLang="en-US" dirty="0" smtClean="0"/>
                  <a:t>证：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</a:t>
                </a:r>
                <a:r>
                  <a:rPr lang="zh-CN" altLang="en-US" dirty="0" smtClean="0"/>
                  <a:t>最大团问题是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4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44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/>
                  <a:t>完全的</a:t>
                </a:r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43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  <a:spcBef>
                    <a:spcPct val="30000"/>
                  </a:spcBef>
                </a:pP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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𝐶</m:t>
                    </m:r>
                    <m:r>
                      <a:rPr lang="en-US" altLang="zh-CN" sz="2800" i="1" baseline="-25000" dirty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1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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𝐶</m:t>
                    </m:r>
                    <m:r>
                      <a:rPr lang="en-US" altLang="zh-CN" sz="2800" i="1" baseline="-25000" dirty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2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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⋯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</m:t>
                    </m:r>
                    <m:r>
                      <a:rPr lang="en-US" altLang="zh-CN" sz="2800" i="1" dirty="0" err="1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𝐶</m:t>
                    </m:r>
                    <m:r>
                      <a:rPr lang="en-US" altLang="zh-CN" sz="2800" i="1" baseline="-25000" dirty="0" err="1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𝑘</m:t>
                    </m:r>
                    <m:r>
                      <a:rPr lang="en-US" altLang="zh-CN" sz="2800" i="1" baseline="-25000" dirty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为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3-SAT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的输入，其中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𝐶</m:t>
                    </m:r>
                    <m:r>
                      <a:rPr lang="en-US" altLang="zh-CN" sz="2800" i="1" baseline="-25000" dirty="0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𝑟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=(</m:t>
                    </m:r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𝑟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∨</m:t>
                    </m:r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𝑟</m:t>
                        </m:r>
                      </m:sup>
                    </m:sSub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∨</m:t>
                    </m:r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ℓ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3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𝑟</m:t>
                        </m:r>
                      </m:sup>
                    </m:sSub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zh-CN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marL="109728" indent="0">
                  <a:lnSpc>
                    <a:spcPct val="150000"/>
                  </a:lnSpc>
                  <a:spcBef>
                    <a:spcPct val="30000"/>
                  </a:spcBef>
                  <a:buNone/>
                </a:pP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构造一幅图</a:t>
                </a: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如下</a:t>
                </a:r>
                <a:endParaRPr lang="en-US" altLang="zh-CN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  <a:spcBef>
                    <a:spcPct val="30000"/>
                  </a:spcBef>
                </a:pP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对每个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2800" dirty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𝐶</m:t>
                        </m:r>
                      </m:e>
                      <m:sub>
                        <m:r>
                          <a:rPr lang="en-US" altLang="zh-CN" sz="2800" dirty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，构造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3</a:t>
                </a: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个顶点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𝑟</m:t>
                        </m:r>
                      </m:sup>
                    </m:sSub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,</m:t>
                    </m:r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2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3</m:t>
                        </m:r>
                      </m:sub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, </a:t>
                </a:r>
              </a:p>
              <a:p>
                <a:pPr>
                  <a:lnSpc>
                    <a:spcPct val="150000"/>
                  </a:lnSpc>
                  <a:spcBef>
                    <a:spcPct val="30000"/>
                  </a:spcBef>
                </a:pP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当且仅当满足如下条件时在</a:t>
                </a:r>
                <a:r>
                  <a:rPr lang="zh-CN" altLang="en-US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顶点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𝑟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和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j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 pitchFamily="18" charset="2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间增加边</a:t>
                </a:r>
                <a:endParaRPr lang="en-US" altLang="zh-CN" sz="28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lvl="1">
                  <a:lnSpc>
                    <a:spcPct val="150000"/>
                  </a:lnSpc>
                  <a:spcBef>
                    <a:spcPct val="30000"/>
                  </a:spcBef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它们在不同的三元组里，即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𝑠</m:t>
                    </m:r>
                  </m:oMath>
                </a14:m>
                <a:endParaRPr lang="en-US" altLang="zh-CN" sz="24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lvl="1">
                  <a:lnSpc>
                    <a:spcPct val="150000"/>
                  </a:lnSpc>
                  <a:spcBef>
                    <a:spcPct val="30000"/>
                  </a:spcBef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它们不对应互为否的两个字母</a:t>
                </a:r>
                <a:endParaRPr lang="en-US" altLang="zh-CN" sz="2400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>
                  <a:lnSpc>
                    <a:spcPct val="150000"/>
                  </a:lnSpc>
                  <a:spcBef>
                    <a:spcPct val="30000"/>
                  </a:spcBef>
                </a:pP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构造过程可在多项式时间完成</a:t>
                </a:r>
                <a:endParaRPr lang="en-US" altLang="zh-CN" sz="2800" dirty="0">
                  <a:sym typeface="Symbol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zh-CN" b="0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zh-CN" altLang="en-US" dirty="0" smtClean="0"/>
                  <a:t>的证明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97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45" descr="白色大理石"/>
          <p:cNvSpPr>
            <a:spLocks noChangeArrowheads="1"/>
          </p:cNvSpPr>
          <p:nvPr/>
        </p:nvSpPr>
        <p:spPr bwMode="auto">
          <a:xfrm>
            <a:off x="3805238" y="3387725"/>
            <a:ext cx="1042987" cy="2271713"/>
          </a:xfrm>
          <a:prstGeom prst="ellips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3" name="Oval 44" descr="信纸"/>
          <p:cNvSpPr>
            <a:spLocks noChangeArrowheads="1"/>
          </p:cNvSpPr>
          <p:nvPr/>
        </p:nvSpPr>
        <p:spPr bwMode="auto">
          <a:xfrm>
            <a:off x="509588" y="3459163"/>
            <a:ext cx="990600" cy="2286000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4" name="Oval 43" descr="蓝色砂纸"/>
          <p:cNvSpPr>
            <a:spLocks noChangeArrowheads="1"/>
          </p:cNvSpPr>
          <p:nvPr/>
        </p:nvSpPr>
        <p:spPr bwMode="auto">
          <a:xfrm>
            <a:off x="1285875" y="2235200"/>
            <a:ext cx="2743200" cy="838200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7676" y="274638"/>
            <a:ext cx="7781924" cy="1143000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endParaRPr lang="en-US" altLang="zh-CN" dirty="0" smtClean="0"/>
          </a:p>
        </p:txBody>
      </p:sp>
      <p:sp>
        <p:nvSpPr>
          <p:cNvPr id="25607" name="Oval 4"/>
          <p:cNvSpPr>
            <a:spLocks noChangeArrowheads="1"/>
          </p:cNvSpPr>
          <p:nvPr/>
        </p:nvSpPr>
        <p:spPr bwMode="auto">
          <a:xfrm>
            <a:off x="1695450" y="246380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8" name="Text Box 5"/>
              <p:cNvSpPr txBox="1">
                <a:spLocks noChangeArrowheads="1"/>
              </p:cNvSpPr>
              <p:nvPr/>
            </p:nvSpPr>
            <p:spPr bwMode="auto">
              <a:xfrm>
                <a:off x="1690688" y="2435225"/>
                <a:ext cx="428625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𝑥</m:t>
                      </m:r>
                      <m:r>
                        <a:rPr lang="en-US" altLang="zh-CN" i="1" baseline="-25000" dirty="0">
                          <a:latin typeface="Cambria Math" panose="02040503050406030204" pitchFamily="18" charset="0"/>
                          <a:sym typeface="Symbol" pitchFamily="18" charset="2"/>
                        </a:rPr>
                        <m:t>1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560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0688" y="2435225"/>
                <a:ext cx="428625" cy="366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2457450" y="246380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10" name="Text Box 9"/>
              <p:cNvSpPr txBox="1">
                <a:spLocks noChangeArrowheads="1"/>
              </p:cNvSpPr>
              <p:nvPr/>
            </p:nvSpPr>
            <p:spPr bwMode="auto">
              <a:xfrm>
                <a:off x="2366963" y="2435225"/>
                <a:ext cx="61436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561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6963" y="2435225"/>
                <a:ext cx="614363" cy="369332"/>
              </a:xfrm>
              <a:prstGeom prst="rect">
                <a:avLst/>
              </a:prstGeom>
              <a:blipFill>
                <a:blip r:embed="rId6"/>
                <a:stretch>
                  <a:fillRect r="-108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3219450" y="246380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12" name="Text Box 12"/>
              <p:cNvSpPr txBox="1">
                <a:spLocks noChangeArrowheads="1"/>
              </p:cNvSpPr>
              <p:nvPr/>
            </p:nvSpPr>
            <p:spPr bwMode="auto">
              <a:xfrm>
                <a:off x="3128963" y="2420938"/>
                <a:ext cx="582612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5612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8963" y="2420938"/>
                <a:ext cx="582612" cy="369332"/>
              </a:xfrm>
              <a:prstGeom prst="rect">
                <a:avLst/>
              </a:prstGeom>
              <a:blipFill>
                <a:blip r:embed="rId7"/>
                <a:stretch>
                  <a:fillRect r="-135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3" name="Oval 26"/>
          <p:cNvSpPr>
            <a:spLocks noChangeArrowheads="1"/>
          </p:cNvSpPr>
          <p:nvPr/>
        </p:nvSpPr>
        <p:spPr bwMode="auto">
          <a:xfrm>
            <a:off x="752475" y="3711575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14" name="Text Box 27"/>
              <p:cNvSpPr txBox="1">
                <a:spLocks noChangeArrowheads="1"/>
              </p:cNvSpPr>
              <p:nvPr/>
            </p:nvSpPr>
            <p:spPr bwMode="auto">
              <a:xfrm>
                <a:off x="676275" y="3683000"/>
                <a:ext cx="52863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5614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275" y="3683000"/>
                <a:ext cx="528638" cy="369332"/>
              </a:xfrm>
              <a:prstGeom prst="rect">
                <a:avLst/>
              </a:prstGeom>
              <a:blipFill>
                <a:blip r:embed="rId8"/>
                <a:stretch>
                  <a:fillRect r="-1954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5" name="Oval 29"/>
          <p:cNvSpPr>
            <a:spLocks noChangeArrowheads="1"/>
          </p:cNvSpPr>
          <p:nvPr/>
        </p:nvSpPr>
        <p:spPr bwMode="auto">
          <a:xfrm>
            <a:off x="752475" y="4411663"/>
            <a:ext cx="360363" cy="3603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16" name="Text Box 30"/>
              <p:cNvSpPr txBox="1">
                <a:spLocks noChangeArrowheads="1"/>
              </p:cNvSpPr>
              <p:nvPr/>
            </p:nvSpPr>
            <p:spPr bwMode="auto">
              <a:xfrm>
                <a:off x="733425" y="4397375"/>
                <a:ext cx="379413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𝑥</m:t>
                      </m:r>
                      <m:r>
                        <a:rPr lang="en-US" altLang="zh-CN" i="1" baseline="-25000" dirty="0">
                          <a:latin typeface="Cambria Math" panose="02040503050406030204" pitchFamily="18" charset="0"/>
                          <a:sym typeface="Symbol" pitchFamily="18" charset="2"/>
                        </a:rPr>
                        <m:t>2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5616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3425" y="4397375"/>
                <a:ext cx="379413" cy="36671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7" name="Oval 32"/>
          <p:cNvSpPr>
            <a:spLocks noChangeArrowheads="1"/>
          </p:cNvSpPr>
          <p:nvPr/>
        </p:nvSpPr>
        <p:spPr bwMode="auto">
          <a:xfrm>
            <a:off x="752475" y="5083175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18" name="Text Box 33"/>
              <p:cNvSpPr txBox="1">
                <a:spLocks noChangeArrowheads="1"/>
              </p:cNvSpPr>
              <p:nvPr/>
            </p:nvSpPr>
            <p:spPr bwMode="auto">
              <a:xfrm>
                <a:off x="762000" y="5054600"/>
                <a:ext cx="379413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𝑥</m:t>
                      </m:r>
                      <m:r>
                        <a:rPr lang="en-US" altLang="zh-CN" i="1" baseline="-25000" dirty="0">
                          <a:latin typeface="Cambria Math" panose="02040503050406030204" pitchFamily="18" charset="0"/>
                          <a:sym typeface="Symbol" pitchFamily="18" charset="2"/>
                        </a:rPr>
                        <m:t>3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5618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5054600"/>
                <a:ext cx="379413" cy="366713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9" name="Oval 35"/>
          <p:cNvSpPr>
            <a:spLocks noChangeArrowheads="1"/>
          </p:cNvSpPr>
          <p:nvPr/>
        </p:nvSpPr>
        <p:spPr bwMode="auto">
          <a:xfrm>
            <a:off x="4105275" y="366395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20" name="Text Box 36"/>
              <p:cNvSpPr txBox="1">
                <a:spLocks noChangeArrowheads="1"/>
              </p:cNvSpPr>
              <p:nvPr/>
            </p:nvSpPr>
            <p:spPr bwMode="auto">
              <a:xfrm>
                <a:off x="4086225" y="3635375"/>
                <a:ext cx="447676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𝑥</m:t>
                      </m:r>
                      <m:r>
                        <a:rPr lang="en-US" altLang="zh-CN" i="1" baseline="-25000" dirty="0">
                          <a:latin typeface="Cambria Math" panose="02040503050406030204" pitchFamily="18" charset="0"/>
                          <a:sym typeface="Symbol" pitchFamily="18" charset="2"/>
                        </a:rPr>
                        <m:t>1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5620" name="Text 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86225" y="3635375"/>
                <a:ext cx="447676" cy="3667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21" name="Oval 38"/>
          <p:cNvSpPr>
            <a:spLocks noChangeArrowheads="1"/>
          </p:cNvSpPr>
          <p:nvPr/>
        </p:nvSpPr>
        <p:spPr bwMode="auto">
          <a:xfrm>
            <a:off x="4105275" y="434975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22" name="Text Box 39"/>
              <p:cNvSpPr txBox="1">
                <a:spLocks noChangeArrowheads="1"/>
              </p:cNvSpPr>
              <p:nvPr/>
            </p:nvSpPr>
            <p:spPr bwMode="auto">
              <a:xfrm>
                <a:off x="4129088" y="4306888"/>
                <a:ext cx="342900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𝑥</m:t>
                      </m:r>
                      <m:r>
                        <a:rPr lang="en-US" altLang="zh-CN" i="1" baseline="-25000" dirty="0">
                          <a:latin typeface="Cambria Math" panose="02040503050406030204" pitchFamily="18" charset="0"/>
                          <a:sym typeface="Symbol" pitchFamily="18" charset="2"/>
                        </a:rPr>
                        <m:t>2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5622" name="Text 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9088" y="4306888"/>
                <a:ext cx="342900" cy="366712"/>
              </a:xfrm>
              <a:prstGeom prst="rect">
                <a:avLst/>
              </a:prstGeom>
              <a:blipFill>
                <a:blip r:embed="rId12"/>
                <a:stretch>
                  <a:fillRect r="-17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23" name="Oval 41"/>
          <p:cNvSpPr>
            <a:spLocks noChangeArrowheads="1"/>
          </p:cNvSpPr>
          <p:nvPr/>
        </p:nvSpPr>
        <p:spPr bwMode="auto">
          <a:xfrm>
            <a:off x="4105275" y="5035550"/>
            <a:ext cx="360363" cy="3603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24" name="Text Box 42"/>
              <p:cNvSpPr txBox="1">
                <a:spLocks noChangeArrowheads="1"/>
              </p:cNvSpPr>
              <p:nvPr/>
            </p:nvSpPr>
            <p:spPr bwMode="auto">
              <a:xfrm>
                <a:off x="4100513" y="5021263"/>
                <a:ext cx="404813" cy="3667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𝑥</m:t>
                      </m:r>
                      <m:r>
                        <a:rPr lang="en-US" altLang="zh-CN" i="1" baseline="-25000" dirty="0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3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5624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0513" y="5021263"/>
                <a:ext cx="404813" cy="36671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25" name="Line 46"/>
          <p:cNvSpPr>
            <a:spLocks noChangeShapeType="1"/>
          </p:cNvSpPr>
          <p:nvPr/>
        </p:nvSpPr>
        <p:spPr bwMode="auto">
          <a:xfrm flipH="1">
            <a:off x="1033463" y="2830513"/>
            <a:ext cx="785812" cy="1614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6" name="Line 47"/>
          <p:cNvSpPr>
            <a:spLocks noChangeShapeType="1"/>
          </p:cNvSpPr>
          <p:nvPr/>
        </p:nvSpPr>
        <p:spPr bwMode="auto">
          <a:xfrm flipH="1">
            <a:off x="1019175" y="2830513"/>
            <a:ext cx="857250" cy="22717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7" name="Line 48"/>
          <p:cNvSpPr>
            <a:spLocks noChangeShapeType="1"/>
          </p:cNvSpPr>
          <p:nvPr/>
        </p:nvSpPr>
        <p:spPr bwMode="auto">
          <a:xfrm flipH="1">
            <a:off x="1090613" y="2701925"/>
            <a:ext cx="1385887" cy="1100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8" name="Line 49"/>
          <p:cNvSpPr>
            <a:spLocks noChangeShapeType="1"/>
          </p:cNvSpPr>
          <p:nvPr/>
        </p:nvSpPr>
        <p:spPr bwMode="auto">
          <a:xfrm flipH="1">
            <a:off x="1076325" y="2801938"/>
            <a:ext cx="1457325" cy="23574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29" name="Line 50"/>
          <p:cNvSpPr>
            <a:spLocks noChangeShapeType="1"/>
          </p:cNvSpPr>
          <p:nvPr/>
        </p:nvSpPr>
        <p:spPr bwMode="auto">
          <a:xfrm flipH="1">
            <a:off x="1104900" y="2716213"/>
            <a:ext cx="2128838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0" name="Line 51"/>
          <p:cNvSpPr>
            <a:spLocks noChangeShapeType="1"/>
          </p:cNvSpPr>
          <p:nvPr/>
        </p:nvSpPr>
        <p:spPr bwMode="auto">
          <a:xfrm flipH="1">
            <a:off x="1062038" y="2759075"/>
            <a:ext cx="2200275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1" name="Line 52"/>
          <p:cNvSpPr>
            <a:spLocks noChangeShapeType="1"/>
          </p:cNvSpPr>
          <p:nvPr/>
        </p:nvSpPr>
        <p:spPr bwMode="auto">
          <a:xfrm>
            <a:off x="2062163" y="2701925"/>
            <a:ext cx="2057400" cy="10572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2" name="Line 53"/>
          <p:cNvSpPr>
            <a:spLocks noChangeShapeType="1"/>
          </p:cNvSpPr>
          <p:nvPr/>
        </p:nvSpPr>
        <p:spPr bwMode="auto">
          <a:xfrm>
            <a:off x="2033588" y="2744788"/>
            <a:ext cx="2085975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3" name="Line 54"/>
          <p:cNvSpPr>
            <a:spLocks noChangeShapeType="1"/>
          </p:cNvSpPr>
          <p:nvPr/>
        </p:nvSpPr>
        <p:spPr bwMode="auto">
          <a:xfrm>
            <a:off x="1990725" y="2787650"/>
            <a:ext cx="2143125" cy="231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4" name="Line 55"/>
          <p:cNvSpPr>
            <a:spLocks noChangeShapeType="1"/>
          </p:cNvSpPr>
          <p:nvPr/>
        </p:nvSpPr>
        <p:spPr bwMode="auto">
          <a:xfrm>
            <a:off x="2790825" y="2759075"/>
            <a:ext cx="1371600" cy="94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5" name="Line 56"/>
          <p:cNvSpPr>
            <a:spLocks noChangeShapeType="1"/>
          </p:cNvSpPr>
          <p:nvPr/>
        </p:nvSpPr>
        <p:spPr bwMode="auto">
          <a:xfrm>
            <a:off x="2733675" y="2801938"/>
            <a:ext cx="1443038" cy="227171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6" name="Line 57"/>
          <p:cNvSpPr>
            <a:spLocks noChangeShapeType="1"/>
          </p:cNvSpPr>
          <p:nvPr/>
        </p:nvSpPr>
        <p:spPr bwMode="auto">
          <a:xfrm>
            <a:off x="3519488" y="2787650"/>
            <a:ext cx="714375" cy="88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7" name="Line 58"/>
          <p:cNvSpPr>
            <a:spLocks noChangeShapeType="1"/>
          </p:cNvSpPr>
          <p:nvPr/>
        </p:nvSpPr>
        <p:spPr bwMode="auto">
          <a:xfrm>
            <a:off x="3448050" y="2830513"/>
            <a:ext cx="728663" cy="155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8" name="Line 59"/>
          <p:cNvSpPr>
            <a:spLocks noChangeShapeType="1"/>
          </p:cNvSpPr>
          <p:nvPr/>
        </p:nvSpPr>
        <p:spPr bwMode="auto">
          <a:xfrm>
            <a:off x="1119188" y="3930650"/>
            <a:ext cx="298608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39" name="Line 60"/>
          <p:cNvSpPr>
            <a:spLocks noChangeShapeType="1"/>
          </p:cNvSpPr>
          <p:nvPr/>
        </p:nvSpPr>
        <p:spPr bwMode="auto">
          <a:xfrm>
            <a:off x="1104900" y="3973513"/>
            <a:ext cx="3043238" cy="1185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0" name="Line 61"/>
          <p:cNvSpPr>
            <a:spLocks noChangeShapeType="1"/>
          </p:cNvSpPr>
          <p:nvPr/>
        </p:nvSpPr>
        <p:spPr bwMode="auto">
          <a:xfrm flipV="1">
            <a:off x="1119188" y="3859213"/>
            <a:ext cx="2986087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1" name="Line 62"/>
          <p:cNvSpPr>
            <a:spLocks noChangeShapeType="1"/>
          </p:cNvSpPr>
          <p:nvPr/>
        </p:nvSpPr>
        <p:spPr bwMode="auto">
          <a:xfrm flipV="1">
            <a:off x="1104900" y="4573588"/>
            <a:ext cx="302895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2" name="Line 63"/>
          <p:cNvSpPr>
            <a:spLocks noChangeShapeType="1"/>
          </p:cNvSpPr>
          <p:nvPr/>
        </p:nvSpPr>
        <p:spPr bwMode="auto">
          <a:xfrm>
            <a:off x="1119188" y="4645025"/>
            <a:ext cx="3000375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3" name="Line 64"/>
          <p:cNvSpPr>
            <a:spLocks noChangeShapeType="1"/>
          </p:cNvSpPr>
          <p:nvPr/>
        </p:nvSpPr>
        <p:spPr bwMode="auto">
          <a:xfrm flipV="1">
            <a:off x="1119188" y="3916363"/>
            <a:ext cx="3028950" cy="13001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4" name="Line 65"/>
          <p:cNvSpPr>
            <a:spLocks noChangeShapeType="1"/>
          </p:cNvSpPr>
          <p:nvPr/>
        </p:nvSpPr>
        <p:spPr bwMode="auto">
          <a:xfrm flipV="1">
            <a:off x="1119188" y="4630738"/>
            <a:ext cx="3028950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5" name="Line 66"/>
          <p:cNvSpPr>
            <a:spLocks noChangeShapeType="1"/>
          </p:cNvSpPr>
          <p:nvPr/>
        </p:nvSpPr>
        <p:spPr bwMode="auto">
          <a:xfrm>
            <a:off x="1119188" y="5316538"/>
            <a:ext cx="301466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646" name="Text Box 67"/>
          <p:cNvSpPr txBox="1">
            <a:spLocks noChangeArrowheads="1"/>
          </p:cNvSpPr>
          <p:nvPr/>
        </p:nvSpPr>
        <p:spPr bwMode="auto">
          <a:xfrm>
            <a:off x="4029075" y="2235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C</a:t>
            </a:r>
            <a:r>
              <a:rPr lang="en-US" altLang="zh-CN" baseline="-25000"/>
              <a:t>1</a:t>
            </a:r>
            <a:endParaRPr lang="en-US" altLang="zh-CN" i="1"/>
          </a:p>
        </p:txBody>
      </p:sp>
      <p:sp>
        <p:nvSpPr>
          <p:cNvPr id="25647" name="Text Box 68"/>
          <p:cNvSpPr txBox="1">
            <a:spLocks noChangeArrowheads="1"/>
          </p:cNvSpPr>
          <p:nvPr/>
        </p:nvSpPr>
        <p:spPr bwMode="auto">
          <a:xfrm>
            <a:off x="447675" y="3073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/>
              <a:t>C</a:t>
            </a:r>
            <a:r>
              <a:rPr lang="en-US" altLang="zh-CN" baseline="-25000"/>
              <a:t>2</a:t>
            </a:r>
            <a:endParaRPr lang="en-US" altLang="zh-CN" i="1"/>
          </a:p>
        </p:txBody>
      </p:sp>
      <p:sp>
        <p:nvSpPr>
          <p:cNvPr id="25648" name="Text Box 69"/>
          <p:cNvSpPr txBox="1">
            <a:spLocks noChangeArrowheads="1"/>
          </p:cNvSpPr>
          <p:nvPr/>
        </p:nvSpPr>
        <p:spPr bwMode="auto">
          <a:xfrm>
            <a:off x="4225928" y="5659438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 dirty="0"/>
              <a:t>C</a:t>
            </a:r>
            <a:r>
              <a:rPr lang="en-US" altLang="zh-CN" baseline="-25000" dirty="0"/>
              <a:t>3</a:t>
            </a:r>
            <a:endParaRPr lang="en-US" altLang="zh-CN" i="1" dirty="0"/>
          </a:p>
        </p:txBody>
      </p:sp>
      <p:sp>
        <p:nvSpPr>
          <p:cNvPr id="25649" name="Text Box 70"/>
          <p:cNvSpPr txBox="1">
            <a:spLocks noChangeArrowheads="1"/>
          </p:cNvSpPr>
          <p:nvPr/>
        </p:nvSpPr>
        <p:spPr bwMode="auto">
          <a:xfrm>
            <a:off x="5004048" y="3082924"/>
            <a:ext cx="3984625" cy="1723549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/>
              <a:t>此例子有两</a:t>
            </a:r>
            <a:r>
              <a:rPr lang="zh-CN" altLang="en-US" sz="2000" dirty="0" smtClean="0"/>
              <a:t>个真赋值</a:t>
            </a:r>
            <a:r>
              <a:rPr lang="en-US" altLang="zh-CN" sz="2000" dirty="0" smtClean="0"/>
              <a:t>:</a:t>
            </a:r>
            <a:endParaRPr lang="en-US" altLang="zh-CN" sz="2000" dirty="0"/>
          </a:p>
          <a:p>
            <a:pPr algn="ctr" eaLnBrk="1" hangingPunct="1">
              <a:spcBef>
                <a:spcPct val="10000"/>
              </a:spcBef>
            </a:pPr>
            <a:r>
              <a:rPr lang="en-US" altLang="zh-CN" sz="2000" i="1" dirty="0">
                <a:solidFill>
                  <a:srgbClr val="006600"/>
                </a:solidFill>
              </a:rPr>
              <a:t>x</a:t>
            </a:r>
            <a:r>
              <a:rPr lang="en-US" altLang="zh-CN" sz="2000" baseline="-25000" dirty="0">
                <a:solidFill>
                  <a:srgbClr val="006600"/>
                </a:solidFill>
              </a:rPr>
              <a:t>1</a:t>
            </a:r>
            <a:r>
              <a:rPr lang="en-US" altLang="zh-CN" sz="2000" dirty="0">
                <a:solidFill>
                  <a:srgbClr val="006600"/>
                </a:solidFill>
              </a:rPr>
              <a:t>=1/0, </a:t>
            </a:r>
            <a:r>
              <a:rPr lang="en-US" altLang="zh-CN" sz="2000" i="1" dirty="0">
                <a:solidFill>
                  <a:srgbClr val="006600"/>
                </a:solidFill>
              </a:rPr>
              <a:t>x</a:t>
            </a:r>
            <a:r>
              <a:rPr lang="en-US" altLang="zh-CN" sz="2000" baseline="-25000" dirty="0">
                <a:solidFill>
                  <a:srgbClr val="006600"/>
                </a:solidFill>
              </a:rPr>
              <a:t>2</a:t>
            </a:r>
            <a:r>
              <a:rPr lang="en-US" altLang="zh-CN" sz="2000" dirty="0">
                <a:solidFill>
                  <a:srgbClr val="006600"/>
                </a:solidFill>
              </a:rPr>
              <a:t>=0; </a:t>
            </a:r>
            <a:r>
              <a:rPr lang="en-US" altLang="zh-CN" sz="2000" i="1" dirty="0">
                <a:solidFill>
                  <a:srgbClr val="006600"/>
                </a:solidFill>
              </a:rPr>
              <a:t>x</a:t>
            </a:r>
            <a:r>
              <a:rPr lang="en-US" altLang="zh-CN" sz="2000" baseline="-25000" dirty="0">
                <a:solidFill>
                  <a:srgbClr val="006600"/>
                </a:solidFill>
              </a:rPr>
              <a:t>3</a:t>
            </a:r>
            <a:r>
              <a:rPr lang="en-US" altLang="zh-CN" sz="2000" dirty="0">
                <a:solidFill>
                  <a:srgbClr val="006600"/>
                </a:solidFill>
              </a:rPr>
              <a:t>=1</a:t>
            </a:r>
            <a:r>
              <a:rPr lang="en-US" altLang="zh-CN" sz="2000" dirty="0"/>
              <a:t>, or</a:t>
            </a:r>
          </a:p>
          <a:p>
            <a:pPr algn="ctr" eaLnBrk="1" hangingPunct="1">
              <a:spcBef>
                <a:spcPct val="10000"/>
              </a:spcBef>
            </a:pPr>
            <a:r>
              <a:rPr lang="en-US" altLang="zh-CN" sz="2000" i="1" dirty="0">
                <a:solidFill>
                  <a:srgbClr val="FF0000"/>
                </a:solidFill>
              </a:rPr>
              <a:t>x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000" dirty="0">
                <a:solidFill>
                  <a:srgbClr val="FF0000"/>
                </a:solidFill>
              </a:rPr>
              <a:t>=1, </a:t>
            </a:r>
            <a:r>
              <a:rPr lang="en-US" altLang="zh-CN" sz="2000" i="1" dirty="0">
                <a:solidFill>
                  <a:srgbClr val="FF0000"/>
                </a:solidFill>
              </a:rPr>
              <a:t>x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2</a:t>
            </a:r>
            <a:r>
              <a:rPr lang="en-US" altLang="zh-CN" sz="2000" dirty="0">
                <a:solidFill>
                  <a:srgbClr val="FF0000"/>
                </a:solidFill>
              </a:rPr>
              <a:t>=1/0, </a:t>
            </a:r>
            <a:r>
              <a:rPr lang="en-US" altLang="zh-CN" sz="2000" i="1" dirty="0">
                <a:solidFill>
                  <a:srgbClr val="FF0000"/>
                </a:solidFill>
              </a:rPr>
              <a:t>x</a:t>
            </a:r>
            <a:r>
              <a:rPr lang="en-US" altLang="zh-CN" sz="2000" baseline="-25000" dirty="0">
                <a:solidFill>
                  <a:srgbClr val="FF0000"/>
                </a:solidFill>
              </a:rPr>
              <a:t>3</a:t>
            </a:r>
            <a:r>
              <a:rPr lang="en-US" altLang="zh-CN" sz="2000" dirty="0">
                <a:solidFill>
                  <a:srgbClr val="FF0000"/>
                </a:solidFill>
              </a:rPr>
              <a:t>=1</a:t>
            </a:r>
            <a:endParaRPr lang="en-US" altLang="zh-CN" sz="2000" i="1" dirty="0">
              <a:solidFill>
                <a:srgbClr val="FF0000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z="2000" dirty="0"/>
              <a:t>从各三元组中各选一个</a:t>
            </a:r>
            <a:r>
              <a:rPr lang="zh-CN" altLang="en-US" sz="2000" dirty="0" smtClean="0"/>
              <a:t>为真的</a:t>
            </a:r>
            <a:r>
              <a:rPr lang="zh-CN" altLang="en-US" sz="2000" dirty="0"/>
              <a:t>顶点，一定可以构成一</a:t>
            </a:r>
            <a:r>
              <a:rPr lang="zh-CN" altLang="en-US" sz="2000" dirty="0" smtClean="0"/>
              <a:t>个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团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-108520" y="1363375"/>
                <a:ext cx="938090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1363375"/>
                <a:ext cx="9380909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9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zh-CN" b="0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zh-CN" altLang="en-US" dirty="0"/>
                  <a:t>的证明</a:t>
                </a:r>
                <a:endParaRPr lang="en-US" altLang="zh-CN" i="1" dirty="0" smtClean="0">
                  <a:ea typeface="华文新魏" pitchFamily="2" charset="-122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662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288" y="1484313"/>
                <a:ext cx="8208962" cy="434340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具有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个简单析取式的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𝜙</m:t>
                    </m:r>
                  </m:oMath>
                </a14:m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可满足当且仅当对应的</a:t>
                </a:r>
                <a:r>
                  <a:rPr lang="en-US" altLang="zh-CN" sz="2800" i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G</a:t>
                </a:r>
                <a:r>
                  <a:rPr lang="zh-CN" altLang="en-US" sz="2800" i="0" dirty="0" smtClean="0">
                    <a:latin typeface="+mj-lt"/>
                    <a:cs typeface="Times New Roman" pitchFamily="18" charset="0"/>
                    <a:sym typeface="Symbol" pitchFamily="18" charset="2"/>
                  </a:rPr>
                  <a:t>具有大小为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zh-CN" altLang="en-US" sz="2800" i="0" dirty="0" smtClean="0">
                    <a:latin typeface="+mj-lt"/>
                    <a:cs typeface="Times New Roman" pitchFamily="18" charset="0"/>
                    <a:sym typeface="Symbol" pitchFamily="18" charset="2"/>
                  </a:rPr>
                  <a:t>的团</a:t>
                </a:r>
                <a:endParaRPr lang="en-US" altLang="zh-C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ct val="40000"/>
                  </a:spcBef>
                </a:pP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证明：</a:t>
                </a:r>
                <a:r>
                  <a:rPr lang="en-US" altLang="zh-CN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</a:t>
                </a:r>
              </a:p>
              <a:p>
                <a:pPr lvl="1">
                  <a:lnSpc>
                    <a:spcPct val="150000"/>
                  </a:lnSpc>
                  <a:spcBef>
                    <a:spcPct val="40000"/>
                  </a:spcBef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𝜙</m:t>
                    </m:r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</a:rPr>
                  <a:t>可满足</a:t>
                </a:r>
                <a:endParaRPr lang="en-US" altLang="zh-CN" sz="2400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lvl="1">
                  <a:lnSpc>
                    <a:spcPct val="150000"/>
                  </a:lnSpc>
                  <a:spcBef>
                    <a:spcPct val="40000"/>
                  </a:spcBef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那么</a:t>
                </a:r>
                <a:r>
                  <a:rPr lang="zh-CN" altLang="en-US" sz="2400" dirty="0" smtClean="0">
                    <a:solidFill>
                      <a:srgbClr val="0000C2"/>
                    </a:solidFill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每个简单析取式中至少存在一个为真的字母</a:t>
                </a:r>
                <a:r>
                  <a:rPr lang="zh-CN" altLang="en-US" sz="24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。</a:t>
                </a:r>
                <a:r>
                  <a:rPr lang="en-US" altLang="zh-CN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从每个简单析取式中选取这样的字母，可证明它们在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𝐺</m:t>
                    </m:r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中对应的顶点构成了团，因为任意这样的两个顶点在不同的三元组里，且不互为补。</a:t>
                </a:r>
                <a:endParaRPr lang="en-US" altLang="zh-CN" sz="2400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288" y="1484313"/>
                <a:ext cx="8208962" cy="4343400"/>
              </a:xfrm>
              <a:blipFill>
                <a:blip r:embed="rId3"/>
                <a:stretch>
                  <a:fillRect t="-140" r="-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7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626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zh-CN" b="0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zh-CN" altLang="en-US" dirty="0"/>
                  <a:t>的证明</a:t>
                </a:r>
                <a:endParaRPr lang="en-US" altLang="zh-CN" i="1" dirty="0" smtClean="0">
                  <a:ea typeface="华文新魏" pitchFamily="2" charset="-122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2662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5288" y="1484313"/>
                <a:ext cx="8208962" cy="4343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具有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个简单析取式的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𝜙</m:t>
                    </m:r>
                  </m:oMath>
                </a14:m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可满足当且仅当对应的</a:t>
                </a:r>
                <a:r>
                  <a:rPr lang="en-US" altLang="zh-CN" sz="2800" i="1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G</a:t>
                </a:r>
                <a:r>
                  <a:rPr lang="zh-CN" altLang="en-US" sz="2800" i="0" dirty="0" smtClean="0">
                    <a:latin typeface="+mj-lt"/>
                    <a:cs typeface="Times New Roman" pitchFamily="18" charset="0"/>
                    <a:sym typeface="Symbol" pitchFamily="18" charset="2"/>
                  </a:rPr>
                  <a:t>具有大小为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zh-CN" altLang="en-US" sz="2800" i="0" dirty="0" smtClean="0">
                    <a:latin typeface="+mj-lt"/>
                    <a:cs typeface="Times New Roman" pitchFamily="18" charset="0"/>
                    <a:sym typeface="Symbol" pitchFamily="18" charset="2"/>
                  </a:rPr>
                  <a:t>的团</a:t>
                </a:r>
                <a:endParaRPr lang="en-US" altLang="zh-CN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zh-CN" altLang="en-US" sz="28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证明：</a:t>
                </a:r>
                <a:r>
                  <a:rPr lang="en-US" altLang="zh-CN" sz="2800" dirty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</a:t>
                </a:r>
              </a:p>
              <a:p>
                <a:pPr lvl="1">
                  <a:lnSpc>
                    <a:spcPct val="150000"/>
                  </a:lnSpc>
                  <a:spcBef>
                    <a:spcPct val="40000"/>
                  </a:spcBef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𝐺</m:t>
                    </m:r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具有大小为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𝑘</m:t>
                    </m:r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的团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′</m:t>
                    </m:r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′</m:t>
                    </m:r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恰好包含每个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三元组</m:t>
                    </m:r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的一个顶点</a:t>
                </a:r>
                <a:endParaRPr lang="en-US" altLang="zh-CN" sz="2400" dirty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  <a:p>
                <a:pPr lvl="1">
                  <a:lnSpc>
                    <a:spcPct val="150000"/>
                  </a:lnSpc>
                  <a:spcBef>
                    <a:spcPct val="40000"/>
                  </a:spcBef>
                </a:pPr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′</m:t>
                    </m:r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中的顶点均赋“真”值。其余变量（对应的顶点不在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′</m:t>
                    </m:r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中）可任意赋值。根据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𝐺</m:t>
                    </m:r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的生成方法，这种赋值是合理的。因此，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itchFamily="18" charset="0"/>
                        <a:sym typeface="Symbol" pitchFamily="18" charset="2"/>
                      </a:rPr>
                      <m:t>𝜙</m:t>
                    </m:r>
                  </m:oMath>
                </a14:m>
                <a:r>
                  <a:rPr lang="zh-CN" altLang="en-US" sz="2400" dirty="0" smtClean="0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可满足</a:t>
                </a:r>
                <a:endParaRPr lang="en-US" altLang="zh-CN" sz="2400" dirty="0" smtClean="0">
                  <a:latin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5288" y="1484313"/>
                <a:ext cx="8208962" cy="4343400"/>
              </a:xfrm>
              <a:blipFill>
                <a:blip r:embed="rId3"/>
                <a:stretch>
                  <a:fillRect r="-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835696" y="5827713"/>
                <a:ext cx="5852884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4100" b="1" dirty="0">
                    <a:ln/>
                    <a:solidFill>
                      <a:schemeClr val="accent3"/>
                    </a:solidFill>
                    <a:cs typeface="+mj-cs"/>
                  </a:rPr>
                  <a:t>最大团问题是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000" b="1">
                        <a:ln/>
                        <a:solidFill>
                          <a:schemeClr val="accent3"/>
                        </a:solidFill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4000" b="1" dirty="0">
                        <a:ln/>
                        <a:solidFill>
                          <a:schemeClr val="accent3"/>
                        </a:solidFill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sz="4100" b="1" dirty="0">
                    <a:ln/>
                    <a:solidFill>
                      <a:schemeClr val="accent3"/>
                    </a:solidFill>
                    <a:cs typeface="+mj-cs"/>
                  </a:rPr>
                  <a:t>完全的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827713"/>
                <a:ext cx="5852884" cy="723275"/>
              </a:xfrm>
              <a:prstGeom prst="rect">
                <a:avLst/>
              </a:prstGeom>
              <a:blipFill>
                <a:blip r:embed="rId4"/>
                <a:stretch>
                  <a:fillRect l="-3750" t="-25210" r="-2917" b="-260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/>
              <p:cNvSpPr/>
              <p:nvPr/>
            </p:nvSpPr>
            <p:spPr>
              <a:xfrm>
                <a:off x="899592" y="1484784"/>
                <a:ext cx="7720688" cy="38318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zh-CN" altLang="en-US" sz="5400" b="1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如果对实际问题建模后发现问题是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5400" b="1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5400" b="1" dirty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sz="5400" b="1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难的，该怎么处理呢？</a:t>
                </a:r>
                <a:endParaRPr lang="en-US" altLang="zh-CN" sz="54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484784"/>
                <a:ext cx="7720688" cy="3831818"/>
              </a:xfrm>
              <a:prstGeom prst="rect">
                <a:avLst/>
              </a:prstGeom>
              <a:blipFill>
                <a:blip r:embed="rId2"/>
                <a:stretch>
                  <a:fillRect l="-4660" r="-3239" b="-4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NP</a:t>
            </a:r>
            <a:r>
              <a:rPr lang="zh-CN" altLang="en-US" dirty="0" smtClean="0"/>
              <a:t>难是对于最坏情况而言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通常</a:t>
            </a:r>
            <a:r>
              <a:rPr lang="zh-CN" altLang="en-US" dirty="0"/>
              <a:t>最难的问题实例远非自然的，因此它们</a:t>
            </a:r>
            <a:r>
              <a:rPr lang="zh-CN" altLang="en-US" dirty="0" smtClean="0"/>
              <a:t>不太会</a:t>
            </a:r>
            <a:r>
              <a:rPr lang="zh-CN" altLang="en-US" dirty="0"/>
              <a:t>出现在</a:t>
            </a:r>
            <a:r>
              <a:rPr lang="zh-CN" altLang="en-US" dirty="0" smtClean="0"/>
              <a:t>应用中 </a:t>
            </a:r>
            <a:endParaRPr lang="en-US" altLang="zh-CN" dirty="0" smtClean="0"/>
          </a:p>
          <a:p>
            <a:pPr marL="109728" indent="0"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根据</a:t>
            </a:r>
            <a:r>
              <a:rPr lang="zh-CN" altLang="en-US" dirty="0" smtClean="0"/>
              <a:t>难度对特定的问题实例进行分类可能有帮助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概念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：难问题实例</a:t>
            </a:r>
            <a:r>
              <a:rPr lang="en-US" altLang="zh-CN" dirty="0" smtClean="0"/>
              <a:t>vs</a:t>
            </a:r>
            <a:r>
              <a:rPr lang="zh-CN" altLang="en-US" dirty="0" smtClean="0"/>
              <a:t>典型问题实例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69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在真实的输入规模面前，有些指数级函数的值并不是特别</a:t>
            </a:r>
            <a:r>
              <a:rPr lang="zh-CN" altLang="en-US" dirty="0" smtClean="0"/>
              <a:t>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可以设计高效的指数级算法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：指数级算法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564904"/>
            <a:ext cx="7704856" cy="232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0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lnSpc>
                <a:spcPct val="150000"/>
              </a:lnSpc>
              <a:buNone/>
            </a:pPr>
            <a:r>
              <a:rPr lang="zh-CN" altLang="en-US" dirty="0" smtClean="0"/>
              <a:t>可以用</a:t>
            </a:r>
            <a:r>
              <a:rPr lang="zh-CN" altLang="en-US" dirty="0"/>
              <a:t>不同的</a:t>
            </a:r>
            <a:r>
              <a:rPr lang="zh-CN" altLang="en-US" dirty="0" smtClean="0"/>
              <a:t>方式</a:t>
            </a:r>
            <a:r>
              <a:rPr lang="zh-CN" altLang="en-US" dirty="0" smtClean="0"/>
              <a:t>偏离“保证</a:t>
            </a:r>
            <a:r>
              <a:rPr lang="zh-CN" altLang="en-US" dirty="0"/>
              <a:t>计算正确</a:t>
            </a:r>
            <a:r>
              <a:rPr lang="zh-CN" altLang="en-US" dirty="0" smtClean="0"/>
              <a:t>结果”这一要求</a:t>
            </a:r>
            <a:r>
              <a:rPr lang="zh-CN" altLang="en-US" dirty="0" smtClean="0"/>
              <a:t>，譬如：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随机算法：允许计算结果在一定概率下不正确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近似算法：不追求最优解，允许解的目标值在一定程度上偏离最优值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概念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：弱化要求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2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判定问题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多项式时间规约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 smtClean="0"/>
                  <a:t>难、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 smtClean="0"/>
                  <a:t>完全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</a:p>
        </p:txBody>
      </p:sp>
    </p:spTree>
    <p:extLst>
      <p:ext uri="{BB962C8B-B14F-4D97-AF65-F5344CB8AC3E}">
        <p14:creationId xmlns:p14="http://schemas.microsoft.com/office/powerpoint/2010/main" val="5952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61196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 smtClean="0"/>
                  <a:t>0-1</a:t>
                </a:r>
                <a:r>
                  <a:rPr lang="zh-CN" altLang="en-US" dirty="0" smtClean="0"/>
                  <a:t>背包问题是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zh-CN" altLang="en-US" dirty="0" smtClean="0"/>
                  <a:t>完全问题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动态规划算法：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物品个数</a:t>
                </a:r>
                <a:r>
                  <a:rPr lang="en-US" altLang="zh-CN" dirty="0" smtClean="0"/>
                  <a:t>;</a:t>
                </a:r>
                <a:r>
                  <a:rPr lang="en-US" altLang="zh-CN" b="0" i="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 smtClean="0"/>
                  <a:t>:</a:t>
                </a:r>
                <a:r>
                  <a:rPr lang="zh-CN" altLang="en-US" i="0" dirty="0" smtClean="0">
                    <a:latin typeface="+mj-lt"/>
                  </a:rPr>
                  <a:t>背包</a:t>
                </a:r>
                <a:r>
                  <a:rPr lang="zh-CN" altLang="en-US" dirty="0" smtClean="0"/>
                  <a:t>重量限制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动态规划算法是伪多项式时间算法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61196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伪多项式时间算法</a:t>
            </a:r>
            <a:endParaRPr lang="zh-CN" altLang="en-US" dirty="0"/>
          </a:p>
        </p:txBody>
      </p:sp>
      <p:sp>
        <p:nvSpPr>
          <p:cNvPr id="5" name="Rectangle 2"/>
          <p:cNvSpPr/>
          <p:nvPr/>
        </p:nvSpPr>
        <p:spPr>
          <a:xfrm>
            <a:off x="539552" y="4149080"/>
            <a:ext cx="3942105" cy="1415772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3</a:t>
            </a:r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：</a:t>
            </a:r>
            <a:endParaRPr lang="en-US" altLang="zh-CN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为什么是</a:t>
            </a:r>
            <a:r>
              <a:rPr lang="zh-CN" altLang="en-US" sz="3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“伪”</a:t>
            </a:r>
            <a:r>
              <a:rPr lang="zh-CN" altLang="en-US" sz="36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  <a:ea typeface="宋体" charset="-122"/>
              </a:rPr>
              <a:t>？</a:t>
            </a:r>
            <a:endParaRPr lang="en-US" altLang="zh-CN" sz="3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826282" y="5677370"/>
            <a:ext cx="446881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看上去“是”；其实“不是”；有的时候也可以“是”！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6096" y="4308191"/>
            <a:ext cx="339170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问题</a:t>
            </a:r>
            <a:r>
              <a:rPr lang="en-US" altLang="zh-CN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4</a:t>
            </a:r>
            <a:r>
              <a:rPr lang="zh-CN" altLang="en-US" sz="36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：</a:t>
            </a:r>
            <a:endParaRPr lang="en-US" altLang="zh-CN" sz="36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32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Arial" charset="0"/>
                <a:ea typeface="宋体" charset="-122"/>
              </a:rPr>
              <a:t>什么时候“也可以是 ”？</a:t>
            </a:r>
            <a:endParaRPr lang="en-US" altLang="zh-CN" sz="32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90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给定无向图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，对于顶点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dirty="0" smtClean="0"/>
                  <a:t>中每条边均与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中某顶点关联，则称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 smtClean="0"/>
                  <a:t>是图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点覆盖。</a:t>
                </a:r>
                <a:r>
                  <a:rPr lang="zh-CN" altLang="en-US" dirty="0" smtClean="0"/>
                  <a:t>要求：找出</a:t>
                </a:r>
                <a:r>
                  <a:rPr lang="zh-CN" altLang="en-US" dirty="0" smtClean="0"/>
                  <a:t>顶点数最少的点覆盖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最小点覆盖问题</a:t>
                </a:r>
                <a:r>
                  <a:rPr lang="en-US" altLang="zh-CN" dirty="0" smtClean="0"/>
                  <a:t>(Min-VCP)</a:t>
                </a:r>
                <a:r>
                  <a:rPr lang="zh-CN" altLang="en-US" dirty="0" smtClean="0"/>
                  <a:t>（判定版本）是</a:t>
                </a:r>
                <a:r>
                  <a:rPr lang="en-US" altLang="zh-CN" dirty="0" smtClean="0"/>
                  <a:t>NPC</a:t>
                </a:r>
                <a:r>
                  <a:rPr lang="zh-CN" altLang="en-US" dirty="0" smtClean="0"/>
                  <a:t>问题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5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弱化需求：图的最小点覆盖问题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3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2169" y="1916832"/>
            <a:ext cx="6896492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5:</a:t>
            </a:r>
            <a:endParaRPr lang="en-US" altLang="zh-CN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你还记得什么是匹配吗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  <a:r>
              <a:rPr lang="zh-CN" altLang="en-US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它和点覆盖是什么关系</a:t>
            </a:r>
            <a:r>
              <a:rPr lang="en-US" altLang="zh-CN" sz="48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Arial" charset="0"/>
                <a:ea typeface="宋体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743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1155700"/>
            <a:ext cx="6772275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3" name="标题 1"/>
          <p:cNvSpPr>
            <a:spLocks noGrp="1"/>
          </p:cNvSpPr>
          <p:nvPr>
            <p:ph type="title" idx="4294967295"/>
          </p:nvPr>
        </p:nvSpPr>
        <p:spPr>
          <a:xfrm>
            <a:off x="539552" y="277813"/>
            <a:ext cx="7690048" cy="918939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利用匹配间接解</a:t>
            </a:r>
            <a:r>
              <a:rPr lang="en-US" altLang="zh-CN" dirty="0" smtClean="0"/>
              <a:t>Min-VCP</a:t>
            </a:r>
            <a:endParaRPr lang="zh-CN" altLang="en-US" dirty="0" smtClean="0"/>
          </a:p>
        </p:txBody>
      </p:sp>
      <p:cxnSp>
        <p:nvCxnSpPr>
          <p:cNvPr id="5" name="直接连接符 4"/>
          <p:cNvCxnSpPr/>
          <p:nvPr/>
        </p:nvCxnSpPr>
        <p:spPr>
          <a:xfrm>
            <a:off x="2938463" y="4872038"/>
            <a:ext cx="28797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extBox 5"/>
          <p:cNvSpPr txBox="1">
            <a:spLocks noChangeArrowheads="1"/>
          </p:cNvSpPr>
          <p:nvPr/>
        </p:nvSpPr>
        <p:spPr bwMode="auto">
          <a:xfrm>
            <a:off x="5818188" y="4075113"/>
            <a:ext cx="287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通过找匹配来找点覆盖。</a:t>
            </a:r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5532438" y="4364038"/>
            <a:ext cx="431800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957513" y="5557838"/>
            <a:ext cx="28797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2" name="TextBox 9"/>
          <p:cNvSpPr txBox="1">
            <a:spLocks noChangeArrowheads="1"/>
          </p:cNvSpPr>
          <p:nvPr/>
        </p:nvSpPr>
        <p:spPr bwMode="auto">
          <a:xfrm>
            <a:off x="5716588" y="5865813"/>
            <a:ext cx="2517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保证得到的是匹配。</a:t>
            </a:r>
          </a:p>
        </p:txBody>
      </p:sp>
      <p:cxnSp>
        <p:nvCxnSpPr>
          <p:cNvPr id="12" name="直接箭头连接符 11"/>
          <p:cNvCxnSpPr/>
          <p:nvPr/>
        </p:nvCxnSpPr>
        <p:spPr>
          <a:xfrm flipH="1" flipV="1">
            <a:off x="5310188" y="5572125"/>
            <a:ext cx="555625" cy="263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43213" y="2527300"/>
            <a:ext cx="172878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626100" y="3243263"/>
            <a:ext cx="17287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7738" y="3983038"/>
            <a:ext cx="245427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9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1560" y="476672"/>
            <a:ext cx="7806012" cy="243143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问题</a:t>
            </a:r>
            <a:r>
              <a:rPr lang="en-US" altLang="zh-CN" sz="5400" b="1" dirty="0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6:</a:t>
            </a:r>
            <a:endParaRPr lang="en-US" altLang="zh-CN" sz="5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  <a:p>
            <a:pPr>
              <a:spcBef>
                <a:spcPts val="1200"/>
              </a:spcBef>
              <a:defRPr/>
            </a:pPr>
            <a:r>
              <a:rPr lang="zh-CN" altLang="en-US" sz="4400" b="1" dirty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latin typeface="Arial" charset="0"/>
                <a:ea typeface="宋体" charset="-122"/>
              </a:rPr>
              <a:t>读这样一个算法，你会想到什么问题？</a:t>
            </a:r>
            <a:endParaRPr lang="en-US" altLang="zh-CN" sz="4400" b="1" dirty="0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  <a:latin typeface="Arial" charset="0"/>
              <a:ea typeface="宋体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044575" y="3343275"/>
            <a:ext cx="2335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为什么是匹配？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2275" y="3990975"/>
            <a:ext cx="5400675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为什么循环结束时，</a:t>
            </a:r>
            <a:r>
              <a:rPr lang="en-US" altLang="zh-CN" sz="2400" i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C</a:t>
            </a:r>
            <a:r>
              <a:rPr lang="zh-CN" altLang="en-US" sz="2400" i="1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是可行解？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414588" y="4567238"/>
            <a:ext cx="5616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为什么我们需要知道解的误差有多大？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05163" y="5214938"/>
            <a:ext cx="43926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为什么这是一个多项式算法？</a:t>
            </a:r>
          </a:p>
        </p:txBody>
      </p:sp>
    </p:spTree>
    <p:extLst>
      <p:ext uri="{BB962C8B-B14F-4D97-AF65-F5344CB8AC3E}">
        <p14:creationId xmlns:p14="http://schemas.microsoft.com/office/powerpoint/2010/main" val="39112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32656"/>
            <a:ext cx="5664939" cy="29262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429000"/>
            <a:ext cx="8496944" cy="321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1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考虑最小化问题。对于实例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 smtClean="0"/>
                  <a:t>，记其最优值为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，而算法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返回的解的值为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。算法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的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近似率</a:t>
                </a:r>
                <a:r>
                  <a:rPr lang="en-US" altLang="zh-CN" dirty="0" smtClean="0"/>
                  <a:t>(approximation ratio)</a:t>
                </a:r>
                <a:r>
                  <a:rPr lang="zh-CN" altLang="en-US" dirty="0" smtClean="0"/>
                  <a:t>定义为</a:t>
                </a:r>
                <a:endParaRPr lang="en-US" altLang="zh-CN" dirty="0" smtClean="0"/>
              </a:p>
              <a:p>
                <a:pPr marL="109728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𝑂𝑃𝑇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如何表示误差？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229200"/>
            <a:ext cx="4945062" cy="1011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54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VCA</a:t>
            </a:r>
            <a:r>
              <a:rPr lang="zh-CN" altLang="en-US" dirty="0" smtClean="0"/>
              <a:t>算法是</a:t>
            </a:r>
            <a:r>
              <a:rPr lang="en-US" altLang="zh-CN" dirty="0" smtClean="0"/>
              <a:t>2-</a:t>
            </a:r>
            <a:r>
              <a:rPr lang="zh-CN" altLang="en-US" dirty="0" smtClean="0"/>
              <a:t>近似算法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算法找到的极大匹配</a:t>
                </a:r>
                <a:r>
                  <a:rPr lang="en-US" altLang="zh-CN" dirty="0" smtClean="0"/>
                  <a:t>;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算法找到的点覆盖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为了覆盖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 smtClean="0"/>
                  <a:t>中的边，至少需要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dirty="0" smtClean="0"/>
                  <a:t>个顶点，因此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近似率</a:t>
                </a:r>
                <a:endParaRPr lang="en-US" altLang="zh-CN" dirty="0" smtClean="0"/>
              </a:p>
              <a:p>
                <a:pPr marL="109728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𝑂𝑃𝑇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153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以最小化问题为例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启发式方法：局部搜索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8352927" cy="1512168"/>
          </a:xfrm>
          <a:prstGeom prst="rect">
            <a:avLst/>
          </a:prstGeom>
        </p:spPr>
      </p:pic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3923928" y="4048694"/>
            <a:ext cx="4321175" cy="204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>
                <a:solidFill>
                  <a:schemeClr val="tx1"/>
                </a:solidFill>
                <a:latin typeface="Lucida Sans Unicode" panose="020B0602030504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Neighborhood: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latin typeface="Cambria" panose="02040503050406030204" pitchFamily="18" charset="0"/>
                <a:ea typeface="宋体" panose="02010600030101010101" pitchFamily="2" charset="-122"/>
              </a:rPr>
              <a:t>谁”的</a:t>
            </a: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neighborhood?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Neighborhood</a:t>
            </a:r>
            <a:r>
              <a:rPr lang="zh-CN" altLang="en-US" sz="2000" dirty="0">
                <a:latin typeface="Cambria" panose="02040503050406030204" pitchFamily="18" charset="0"/>
                <a:ea typeface="宋体" panose="02010600030101010101" pitchFamily="2" charset="-122"/>
              </a:rPr>
              <a:t>的数学意义是什么？</a:t>
            </a:r>
            <a:endParaRPr lang="en-US" altLang="zh-CN" sz="2000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Cambria" panose="02040503050406030204" pitchFamily="18" charset="0"/>
                <a:ea typeface="宋体" panose="02010600030101010101" pitchFamily="2" charset="-122"/>
              </a:rPr>
              <a:t>Neighborhood</a:t>
            </a:r>
            <a:r>
              <a:rPr lang="zh-CN" altLang="en-US" sz="2000" dirty="0">
                <a:latin typeface="Cambria" panose="02040503050406030204" pitchFamily="18" charset="0"/>
                <a:ea typeface="宋体" panose="02010600030101010101" pitchFamily="2" charset="-122"/>
              </a:rPr>
              <a:t>的算法意义何在？</a:t>
            </a:r>
          </a:p>
        </p:txBody>
      </p:sp>
      <p:sp>
        <p:nvSpPr>
          <p:cNvPr id="6" name="矩形 5"/>
          <p:cNvSpPr/>
          <p:nvPr/>
        </p:nvSpPr>
        <p:spPr>
          <a:xfrm>
            <a:off x="6146921" y="2803338"/>
            <a:ext cx="1881463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2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问题为例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基于</a:t>
                </a:r>
                <a:r>
                  <a:rPr lang="en-US" altLang="zh-CN" dirty="0" smtClean="0"/>
                  <a:t>2-</a:t>
                </a:r>
                <a:r>
                  <a:rPr lang="zh-CN" altLang="en-US" dirty="0" smtClean="0"/>
                  <a:t>交换的邻居关系：任取两条不相交的边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假设回路是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，换成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567333" y="3645024"/>
            <a:ext cx="8119467" cy="2248753"/>
            <a:chOff x="512266" y="3067251"/>
            <a:chExt cx="8119467" cy="2248753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2266" y="3212976"/>
              <a:ext cx="8119467" cy="183928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511711" y="3067251"/>
                  <a:ext cx="2160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1711" y="3067251"/>
                  <a:ext cx="216024" cy="400110"/>
                </a:xfrm>
                <a:prstGeom prst="rect">
                  <a:avLst/>
                </a:prstGeom>
                <a:blipFill>
                  <a:blip r:embed="rId4"/>
                  <a:stretch>
                    <a:fillRect r="-4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2159783" y="4915894"/>
                  <a:ext cx="2160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783" y="4915894"/>
                  <a:ext cx="216024" cy="400110"/>
                </a:xfrm>
                <a:prstGeom prst="rect">
                  <a:avLst/>
                </a:prstGeom>
                <a:blipFill>
                  <a:blip r:embed="rId5"/>
                  <a:stretch>
                    <a:fillRect r="-36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2159783" y="3090871"/>
                  <a:ext cx="2160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783" y="3090871"/>
                  <a:ext cx="216024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5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291495" y="4915894"/>
                  <a:ext cx="6564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1495" y="4915894"/>
                  <a:ext cx="65645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736432" y="3067251"/>
                  <a:ext cx="2160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432" y="3067251"/>
                  <a:ext cx="216024" cy="400110"/>
                </a:xfrm>
                <a:prstGeom prst="rect">
                  <a:avLst/>
                </a:prstGeom>
                <a:blipFill>
                  <a:blip r:embed="rId8"/>
                  <a:stretch>
                    <a:fillRect r="-3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7384504" y="4915894"/>
                  <a:ext cx="2160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504" y="4915894"/>
                  <a:ext cx="216024" cy="400110"/>
                </a:xfrm>
                <a:prstGeom prst="rect">
                  <a:avLst/>
                </a:prstGeom>
                <a:blipFill>
                  <a:blip r:embed="rId9"/>
                  <a:stretch>
                    <a:fillRect r="-36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7384504" y="3090871"/>
                  <a:ext cx="21602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504" y="3090871"/>
                  <a:ext cx="216024" cy="400110"/>
                </a:xfrm>
                <a:prstGeom prst="rect">
                  <a:avLst/>
                </a:prstGeom>
                <a:blipFill>
                  <a:blip r:embed="rId10"/>
                  <a:stretch>
                    <a:fillRect r="-5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6516216" y="4915894"/>
                  <a:ext cx="65645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216" y="4915894"/>
                  <a:ext cx="656456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57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欲证明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 smtClean="0"/>
                  <a:t>完全问题，需要两步：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证明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8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找一个已知的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/>
                  <a:t>完全</a:t>
                </a:r>
                <a:r>
                  <a:rPr lang="zh-CN" altLang="en-US" dirty="0" smtClean="0"/>
                  <a:t>问题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，并证明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4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44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 smtClean="0"/>
                  <a:t>完全性证明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059832" y="3933056"/>
                <a:ext cx="4752528" cy="977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 smtClean="0">
                    <a:solidFill>
                      <a:srgbClr val="C00000"/>
                    </a:solidFill>
                  </a:rPr>
                  <a:t>任何一个已知的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sz="2000" dirty="0">
                    <a:solidFill>
                      <a:srgbClr val="C00000"/>
                    </a:solidFill>
                  </a:rPr>
                  <a:t>完全</a:t>
                </a:r>
                <a:r>
                  <a:rPr lang="zh-CN" altLang="en-US" sz="2000" dirty="0" smtClean="0">
                    <a:solidFill>
                      <a:srgbClr val="C00000"/>
                    </a:solidFill>
                  </a:rPr>
                  <a:t>问题均可以，但设计规约的难度不一样！</a:t>
                </a:r>
                <a:endParaRPr lang="zh-CN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933056"/>
                <a:ext cx="4752528" cy="977127"/>
              </a:xfrm>
              <a:prstGeom prst="rect">
                <a:avLst/>
              </a:prstGeom>
              <a:blipFill>
                <a:blip r:embed="rId4"/>
                <a:stretch>
                  <a:fillRect l="-1410" r="-256" b="-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8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运行时间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与邻居关系的定义有关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与问题相关，有些问题易分析，有些问题难分析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结果性能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返回的是局部最优，通常不是全局最优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与全局最优相比，性能常常缺乏保障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局部搜索的常见局限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80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局部最优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556792"/>
            <a:ext cx="6192688" cy="473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3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证明：最大团问题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最小点覆盖问题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证明：</a:t>
                </a:r>
                <a:r>
                  <a:rPr lang="en-US" altLang="zh-CN" dirty="0" smtClean="0"/>
                  <a:t>2-SAT</a:t>
                </a:r>
                <a:r>
                  <a:rPr lang="zh-CN" altLang="en-US" dirty="0" smtClean="0"/>
                  <a:t>（即每个简单析取式恰有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个文字）属于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图的最大割问题定义如下：给定无向图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的划分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（即满足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=∅,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zh-CN" altLang="en-US" dirty="0" smtClean="0"/>
                  <a:t>）被称为割，其代价定义为</a:t>
                </a:r>
                <a:endParaRPr lang="en-US" altLang="zh-CN" dirty="0" smtClean="0"/>
              </a:p>
              <a:p>
                <a:pPr marL="109728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}|</m:t>
                      </m:r>
                    </m:oMath>
                  </m:oMathPara>
                </a14:m>
                <a:endParaRPr lang="en-US" altLang="zh-CN" dirty="0" smtClean="0"/>
              </a:p>
              <a:p>
                <a:pPr marL="109728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即一个端点属于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 smtClean="0"/>
                  <a:t>，另一个端点属于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的边数，求图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 smtClean="0"/>
                  <a:t>中最大的割。考虑如下局部搜索算法：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课后作业（提交时间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27</a:t>
            </a:r>
            <a:r>
              <a:rPr lang="zh-CN" altLang="en-US" dirty="0" smtClean="0"/>
              <a:t>日）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892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4235085"/>
            <a:ext cx="8229600" cy="2506283"/>
          </a:xfrm>
        </p:spPr>
        <p:txBody>
          <a:bodyPr/>
          <a:lstStyle/>
          <a:p>
            <a:pPr marL="109728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/>
              <a:t>1</a:t>
            </a:r>
            <a:r>
              <a:rPr lang="zh-CN" altLang="en-US" dirty="0" smtClean="0"/>
              <a:t>）该算法中，</a:t>
            </a:r>
            <a:r>
              <a:rPr lang="en-US" altLang="zh-CN" dirty="0" smtClean="0"/>
              <a:t>neighborhood</a:t>
            </a:r>
            <a:r>
              <a:rPr lang="zh-CN" altLang="en-US" dirty="0" smtClean="0"/>
              <a:t>是怎么定义的？</a:t>
            </a:r>
            <a:endParaRPr lang="en-US" altLang="zh-CN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）分析该算法的时间复杂度；</a:t>
            </a:r>
            <a:endParaRPr lang="en-US" altLang="zh-CN" dirty="0" smtClean="0"/>
          </a:p>
          <a:p>
            <a:pPr marL="109728" indent="0">
              <a:lnSpc>
                <a:spcPct val="150000"/>
              </a:lnSpc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）分析该算法的近似率。</a:t>
            </a:r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27584" y="620688"/>
            <a:ext cx="7128792" cy="3384376"/>
            <a:chOff x="2305256" y="3199607"/>
            <a:chExt cx="6375282" cy="287551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0751" y="3199607"/>
              <a:ext cx="2289788" cy="305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3464" y="3646850"/>
              <a:ext cx="762474" cy="236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75" y="3895594"/>
              <a:ext cx="5602683" cy="1750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5575" y="5645672"/>
              <a:ext cx="2150979" cy="408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ounded Rectangle 2"/>
            <p:cNvSpPr/>
            <p:nvPr/>
          </p:nvSpPr>
          <p:spPr>
            <a:xfrm>
              <a:off x="2305256" y="3199607"/>
              <a:ext cx="6375282" cy="2875516"/>
            </a:xfrm>
            <a:prstGeom prst="roundRect">
              <a:avLst/>
            </a:prstGeom>
            <a:noFill/>
            <a:ln w="38100" cmpd="tri">
              <a:solidFill>
                <a:srgbClr val="C00000"/>
              </a:solidFill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111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716016" y="2492896"/>
            <a:ext cx="3682752" cy="1800200"/>
          </a:xfrm>
        </p:spPr>
        <p:txBody>
          <a:bodyPr>
            <a:normAutofit/>
          </a:bodyPr>
          <a:lstStyle/>
          <a:p>
            <a:pPr marL="109728" indent="0">
              <a:lnSpc>
                <a:spcPct val="150000"/>
              </a:lnSpc>
              <a:buNone/>
            </a:pPr>
            <a:r>
              <a:rPr lang="zh-CN" altLang="en-US" sz="3200" dirty="0" smtClean="0"/>
              <a:t>汇总了大量的</a:t>
            </a:r>
            <a:r>
              <a:rPr lang="en-US" altLang="zh-CN" sz="3200" dirty="0" smtClean="0"/>
              <a:t>NP</a:t>
            </a:r>
            <a:r>
              <a:rPr lang="zh-CN" altLang="en-US" sz="3200" dirty="0" smtClean="0"/>
              <a:t>完全问题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4744"/>
            <a:ext cx="327414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77"/>
                <a:ext cx="8229600" cy="452596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任给一</a:t>
                </a:r>
                <a:r>
                  <a:rPr lang="zh-CN" altLang="en-US" dirty="0" smtClean="0"/>
                  <a:t>个</a:t>
                </a:r>
                <a:r>
                  <a:rPr lang="en-US" altLang="zh-CN" dirty="0" smtClean="0"/>
                  <a:t>3-</a:t>
                </a:r>
                <a:r>
                  <a:rPr lang="zh-CN" altLang="en-US" dirty="0" smtClean="0"/>
                  <a:t>合取范式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 smtClean="0"/>
                  <a:t>即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 smtClean="0"/>
                  <a:t>中每个简单析取式均由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个文字（变元</a:t>
                </a:r>
                <a:r>
                  <a:rPr lang="zh-CN" altLang="en-US" dirty="0" smtClean="0"/>
                  <a:t>或变</a:t>
                </a:r>
                <a:r>
                  <a:rPr lang="zh-CN" altLang="en-US" dirty="0" smtClean="0"/>
                  <a:t>元的否）构成，问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 smtClean="0"/>
                  <a:t>可满足么？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: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109728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pPr marL="109728" indent="0">
                  <a:lnSpc>
                    <a:spcPct val="150000"/>
                  </a:lnSpc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77"/>
                <a:ext cx="8229600" cy="4525963"/>
              </a:xfrm>
              <a:blipFill>
                <a:blip r:embed="rId2"/>
                <a:stretch>
                  <a:fillRect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3-SAT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"/>
              <p:cNvSpPr/>
              <p:nvPr/>
            </p:nvSpPr>
            <p:spPr>
              <a:xfrm>
                <a:off x="323528" y="3645024"/>
                <a:ext cx="8496944" cy="283154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bevelT w="25400" h="55880" prst="artDeco"/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r>
                  <a:rPr lang="zh-CN" altLang="en-US" sz="4800" b="1" cap="none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问题</a:t>
                </a:r>
                <a:r>
                  <a:rPr lang="en-US" altLang="zh-CN" sz="4800" b="1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1</a:t>
                </a:r>
                <a:r>
                  <a:rPr lang="zh-CN" altLang="en-US" sz="4800" b="1" cap="none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：</a:t>
                </a:r>
                <a:endParaRPr lang="en-US" altLang="zh-CN" sz="4800" b="1" cap="none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altLang="zh-CN" sz="4000" b="1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3-SAT</a:t>
                </a:r>
                <a:r>
                  <a:rPr lang="zh-CN" altLang="en-US" sz="4000" b="1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是</a:t>
                </a:r>
                <a:r>
                  <a:rPr lang="en-US" altLang="zh-CN" sz="4000" b="1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SAT</a:t>
                </a:r>
                <a:r>
                  <a:rPr lang="zh-CN" altLang="en-US" sz="4000" b="1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的特例</a:t>
                </a:r>
                <a:r>
                  <a:rPr lang="zh-CN" altLang="en-US" sz="4000" b="1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。</a:t>
                </a:r>
                <a:r>
                  <a:rPr lang="zh-CN" altLang="en-US" sz="4000" b="1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已知</a:t>
                </a:r>
                <a:r>
                  <a:rPr lang="en-US" altLang="zh-CN" sz="4000" b="1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SAT</a:t>
                </a:r>
                <a:r>
                  <a:rPr lang="zh-CN" altLang="en-US" sz="4000" b="1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000" smtClean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4000" dirty="0" smtClean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PC</m:t>
                    </m:r>
                  </m:oMath>
                </a14:m>
                <a:r>
                  <a:rPr lang="zh-CN" altLang="en-US" sz="4000" b="1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问题，能直接得出</a:t>
                </a:r>
                <a:r>
                  <a:rPr lang="en-US" altLang="zh-CN" sz="4000" b="1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3-SAT</a:t>
                </a:r>
                <a:r>
                  <a:rPr lang="zh-CN" altLang="en-US" sz="4000" b="1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00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4000" dirty="0">
                        <a:solidFill>
                          <a:srgbClr val="C00000"/>
                        </a:solidFill>
                        <a:latin typeface="Lucida Calligraphy" panose="03010101010101010101" pitchFamily="66" charset="0"/>
                      </a:rPr>
                      <m:t>PC</m:t>
                    </m:r>
                  </m:oMath>
                </a14:m>
                <a:r>
                  <a:rPr lang="zh-CN" altLang="en-US" sz="4000" b="1" spc="50" dirty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问题这个结论么</a:t>
                </a:r>
                <a:r>
                  <a:rPr lang="zh-CN" altLang="en-US" sz="4000" b="1" spc="5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</a:rPr>
                  <a:t>？</a:t>
                </a:r>
                <a:endParaRPr lang="en-US" altLang="zh-CN" sz="40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645024"/>
                <a:ext cx="8496944" cy="28315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668344" y="6021288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9C277"/>
                </a:solidFill>
              </a:rPr>
              <a:t>不能！</a:t>
            </a:r>
            <a:endParaRPr lang="zh-CN" altLang="en-US" dirty="0">
              <a:solidFill>
                <a:srgbClr val="39C2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1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lnSpc>
                    <a:spcPct val="150000"/>
                  </a:lnSpc>
                  <a:buNone/>
                </a:pPr>
                <a:r>
                  <a:rPr lang="zh-CN" altLang="en-US" dirty="0" smtClean="0"/>
                  <a:t>若问题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 smtClean="0"/>
                  <a:t>的所有实例均是</a:t>
                </a:r>
                <a:r>
                  <a:rPr lang="zh-CN" altLang="en-US" dirty="0"/>
                  <a:t>问题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的实例，则称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的特例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性质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：若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性质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</a:t>
                </a:r>
                <a:r>
                  <a:rPr lang="zh-CN" altLang="en-US" dirty="0"/>
                  <a:t>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性质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：若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latin typeface="Lucida Calligraphy" panose="03010101010101010101" pitchFamily="66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2400" b="0" i="0" dirty="0" smtClean="0">
                        <a:latin typeface="Lucida Calligraphy" panose="03010101010101010101" pitchFamily="66" charset="0"/>
                      </a:rPr>
                      <m:t>C</m:t>
                    </m:r>
                  </m:oMath>
                </a14:m>
                <a:r>
                  <a:rPr lang="zh-CN" altLang="en-US" dirty="0" smtClean="0"/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8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dirty="0">
                        <a:latin typeface="Lucida Calligraphy" panose="03010101010101010101" pitchFamily="66" charset="0"/>
                      </a:rPr>
                      <m:t>PC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特例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40152" y="5013176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39C277"/>
                </a:solidFill>
              </a:rPr>
              <a:t>逆命题均不成立！</a:t>
            </a:r>
            <a:endParaRPr lang="zh-CN" altLang="en-US" dirty="0">
              <a:solidFill>
                <a:srgbClr val="39C2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步骤</a:t>
                </a:r>
                <a:r>
                  <a:rPr lang="en-US" altLang="zh-CN" b="0" i="0" dirty="0" smtClean="0">
                    <a:latin typeface="+mj-lt"/>
                  </a:rPr>
                  <a:t>1</a:t>
                </a:r>
                <a:r>
                  <a:rPr lang="zh-CN" altLang="en-US" i="0" dirty="0" smtClean="0">
                    <a:latin typeface="+mj-lt"/>
                  </a:rPr>
                  <a:t>：证明：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0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0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/>
                  <a:t>，所以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0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0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步骤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：</a:t>
                </a:r>
                <a:r>
                  <a:rPr lang="zh-CN" altLang="en-US" dirty="0"/>
                  <a:t>证明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</a:t>
                </a:r>
                <a:r>
                  <a:rPr lang="en-US" altLang="zh-CN" dirty="0" smtClean="0"/>
                  <a:t>3-SAT</a:t>
                </a:r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4400">
                        <a:latin typeface="Lucida Calligraphy" panose="03010101010101010101" pitchFamily="66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4400" dirty="0">
                        <a:latin typeface="Lucida Calligraphy" panose="03010101010101010101" pitchFamily="66" charset="0"/>
                      </a:rPr>
                      <m:t>P</m:t>
                    </m:r>
                  </m:oMath>
                </a14:m>
                <a:r>
                  <a:rPr lang="zh-CN" altLang="en-US" dirty="0" smtClean="0"/>
                  <a:t>完全的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355976" y="4293096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顺便问一句，这个式子什么含义？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6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1328"/>
                <a:ext cx="8229600" cy="475598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要证：任给合取范式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 smtClean="0"/>
                  <a:t>生成</a:t>
                </a:r>
                <a:r>
                  <a:rPr lang="en-US" altLang="zh-CN" dirty="0" smtClean="0"/>
                  <a:t>3-</a:t>
                </a:r>
                <a:r>
                  <a:rPr lang="zh-CN" altLang="en-US" dirty="0" smtClean="0"/>
                  <a:t>合取范式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，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每个简单析取式由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个文字构成，且满足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可在多项式时间生成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m:rPr>
                        <m:nor/>
                      </m:rPr>
                      <a:rPr lang="zh-CN" altLang="en-US" dirty="0" smtClean="0"/>
                      <m:t>可满足</m:t>
                    </m:r>
                  </m:oMath>
                </a14:m>
                <a:r>
                  <a:rPr lang="zh-CN" altLang="en-US" dirty="0" smtClean="0"/>
                  <a:t>当且</a:t>
                </a:r>
                <a:r>
                  <a:rPr lang="zh-CN" altLang="en-US" i="0" dirty="0" smtClean="0">
                    <a:latin typeface="+mj-lt"/>
                  </a:rPr>
                  <a:t>仅当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 smtClean="0"/>
                  <a:t>可满足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 smtClean="0"/>
                  <a:t>基本思路：将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 smtClean="0"/>
                  <a:t>中的每个简单析取</a:t>
                </a:r>
                <a:r>
                  <a:rPr lang="zh-CN" altLang="en-US" dirty="0" smtClean="0"/>
                  <a:t>式转换成</a:t>
                </a:r>
                <a:r>
                  <a:rPr lang="en-US" altLang="zh-CN" dirty="0" smtClean="0"/>
                  <a:t>3-</a:t>
                </a:r>
                <a:r>
                  <a:rPr lang="zh-CN" altLang="en-US" dirty="0" smtClean="0"/>
                  <a:t>合取范式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1328"/>
                <a:ext cx="8229600" cy="475598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zh-CN" b="0" dirty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zh-CN" altLang="en-US" dirty="0" smtClean="0"/>
                  <a:t>的证明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51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zh-CN" altLang="en-US" dirty="0" smtClean="0"/>
                  <a:t>考虑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 smtClean="0"/>
                  <a:t>中简单</a:t>
                </a:r>
                <a:r>
                  <a:rPr lang="zh-CN" altLang="en-US" dirty="0"/>
                  <a:t>析取</a:t>
                </a:r>
                <a:r>
                  <a:rPr lang="zh-CN" altLang="en-US" dirty="0" smtClean="0"/>
                  <a:t>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∨⋯∨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=1:</m:t>
                    </m:r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i="0" dirty="0" smtClean="0">
                    <a:latin typeface="+mj-lt"/>
                  </a:rPr>
                  <a:t>转换成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转换成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不需要处理</a:t>
                </a:r>
                <a:endParaRPr lang="en-US" altLang="zh-CN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zh-CN" dirty="0" smtClean="0"/>
                  <a:t>: </a:t>
                </a:r>
                <a:r>
                  <a:rPr lang="zh-CN" altLang="en-US" dirty="0" smtClean="0"/>
                  <a:t>增加冗余变元</a:t>
                </a:r>
                <a:endParaRPr lang="en-US" altLang="zh-CN" dirty="0" smtClean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 smtClean="0"/>
                  <a:t>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zh-CN" altLang="en-US" dirty="0" smtClean="0"/>
                  <a:t>转换成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∧(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为新的变元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标题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altLang="zh-CN" b="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altLang="zh-CN" b="0" dirty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zh-CN" altLang="en-US" dirty="0"/>
                  <a:t>的证明</a:t>
                </a:r>
              </a:p>
            </p:txBody>
          </p:sp>
        </mc:Choice>
        <mc:Fallback>
          <p:sp>
            <p:nvSpPr>
              <p:cNvPr id="3" name="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427984" y="5877272"/>
                <a:ext cx="43924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问题</a:t>
                </a:r>
                <a:r>
                  <a:rPr lang="en-US" altLang="zh-CN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</a:t>
                </a:r>
                <a:r>
                  <a:rPr lang="zh-CN" altLang="en-US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：如何推广到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800" i="1" smtClean="0">
                        <a:ln w="0"/>
                        <a:solidFill>
                          <a:schemeClr val="accent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sz="2800" dirty="0" smtClean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?</a:t>
                </a:r>
                <a:endParaRPr lang="zh-CN" altLang="en-US" sz="28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5877272"/>
                <a:ext cx="4392488" cy="523220"/>
              </a:xfrm>
              <a:prstGeom prst="rect">
                <a:avLst/>
              </a:prstGeom>
              <a:blipFill>
                <a:blip r:embed="rId4"/>
                <a:stretch>
                  <a:fillRect l="-3190" t="-20930" b="-40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580112" y="524960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这个转换具有什么性质？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42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3062</TotalTime>
  <Words>1171</Words>
  <Application>Microsoft Office PowerPoint</Application>
  <PresentationFormat>全屏显示(4:3)</PresentationFormat>
  <Paragraphs>189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51" baseType="lpstr">
      <vt:lpstr>等线</vt:lpstr>
      <vt:lpstr>黑体</vt:lpstr>
      <vt:lpstr>华文楷体</vt:lpstr>
      <vt:lpstr>华文新魏</vt:lpstr>
      <vt:lpstr>华文行楷</vt:lpstr>
      <vt:lpstr>宋体</vt:lpstr>
      <vt:lpstr>微软雅黑</vt:lpstr>
      <vt:lpstr>Arial</vt:lpstr>
      <vt:lpstr>Cambria</vt:lpstr>
      <vt:lpstr>Cambria Math</vt:lpstr>
      <vt:lpstr>Lucida Calligraphy</vt:lpstr>
      <vt:lpstr>Lucida Sans Unicode</vt:lpstr>
      <vt:lpstr>Symbol</vt:lpstr>
      <vt:lpstr>Times New Roman</vt:lpstr>
      <vt:lpstr>Verdana</vt:lpstr>
      <vt:lpstr>Wingdings 2</vt:lpstr>
      <vt:lpstr>Wingdings 3</vt:lpstr>
      <vt:lpstr>Default Theme</vt:lpstr>
      <vt:lpstr>算法设计与分析 "NP" 完全性证明、难问题处理策略</vt:lpstr>
      <vt:lpstr>回顾</vt:lpstr>
      <vt:lpstr>"NP"完全性证明</vt:lpstr>
      <vt:lpstr>PowerPoint 演示文稿</vt:lpstr>
      <vt:lpstr>3-SAT</vt:lpstr>
      <vt:lpstr>特例</vt:lpstr>
      <vt:lpstr>证明3-SAT是"NP"完全的</vt:lpstr>
      <vt:lpstr>SAT≤_p 3-SAT的证明</vt:lpstr>
      <vt:lpstr>SAT≤_p 3-SAT的证明</vt:lpstr>
      <vt:lpstr>SAT≤_p 3-SAT的证明</vt:lpstr>
      <vt:lpstr>证明最大团问题是"NP"完全的</vt:lpstr>
      <vt:lpstr>3-SAT≤_p CLIQUE的证明</vt:lpstr>
      <vt:lpstr>示例</vt:lpstr>
      <vt:lpstr>3-SAT≤_p CLIQUE的证明</vt:lpstr>
      <vt:lpstr>3-SAT≤_p CLIQUE的证明</vt:lpstr>
      <vt:lpstr>PowerPoint 演示文稿</vt:lpstr>
      <vt:lpstr>概念1：难问题实例vs典型问题实例</vt:lpstr>
      <vt:lpstr>概念2：指数级算法</vt:lpstr>
      <vt:lpstr>概念3：弱化要求</vt:lpstr>
      <vt:lpstr>伪多项式时间算法</vt:lpstr>
      <vt:lpstr>弱化需求：图的最小点覆盖问题</vt:lpstr>
      <vt:lpstr>PowerPoint 演示文稿</vt:lpstr>
      <vt:lpstr>利用匹配间接解Min-VCP</vt:lpstr>
      <vt:lpstr>PowerPoint 演示文稿</vt:lpstr>
      <vt:lpstr>PowerPoint 演示文稿</vt:lpstr>
      <vt:lpstr>如何表示误差？</vt:lpstr>
      <vt:lpstr>VCA算法是2-近似算法</vt:lpstr>
      <vt:lpstr>启发式方法：局部搜索</vt:lpstr>
      <vt:lpstr>以TSP问题为例</vt:lpstr>
      <vt:lpstr>局部搜索的常见局限</vt:lpstr>
      <vt:lpstr>局部最优</vt:lpstr>
      <vt:lpstr>课后作业（提交时间：10月27日）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计算机问题求解 II</dc:title>
  <dc:creator>ChenDaoxu</dc:creator>
  <cp:lastModifiedBy>TB</cp:lastModifiedBy>
  <cp:revision>331</cp:revision>
  <dcterms:created xsi:type="dcterms:W3CDTF">2017-02-17T03:54:07Z</dcterms:created>
  <dcterms:modified xsi:type="dcterms:W3CDTF">2021-10-21T15:13:10Z</dcterms:modified>
</cp:coreProperties>
</file>