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56" r:id="rId2"/>
    <p:sldId id="316" r:id="rId3"/>
    <p:sldId id="287" r:id="rId4"/>
    <p:sldId id="317" r:id="rId5"/>
    <p:sldId id="318" r:id="rId6"/>
    <p:sldId id="319" r:id="rId7"/>
    <p:sldId id="320" r:id="rId8"/>
    <p:sldId id="322" r:id="rId9"/>
    <p:sldId id="323" r:id="rId10"/>
    <p:sldId id="324" r:id="rId11"/>
    <p:sldId id="321" r:id="rId12"/>
    <p:sldId id="325" r:id="rId13"/>
    <p:sldId id="326" r:id="rId14"/>
    <p:sldId id="331" r:id="rId15"/>
    <p:sldId id="327" r:id="rId16"/>
    <p:sldId id="328" r:id="rId17"/>
    <p:sldId id="329" r:id="rId18"/>
    <p:sldId id="330" r:id="rId19"/>
    <p:sldId id="332" r:id="rId20"/>
    <p:sldId id="333" r:id="rId21"/>
    <p:sldId id="334" r:id="rId22"/>
    <p:sldId id="335" r:id="rId23"/>
    <p:sldId id="336" r:id="rId24"/>
    <p:sldId id="337" r:id="rId25"/>
    <p:sldId id="339" r:id="rId26"/>
    <p:sldId id="340" r:id="rId27"/>
    <p:sldId id="341" r:id="rId28"/>
    <p:sldId id="342" r:id="rId29"/>
    <p:sldId id="343" r:id="rId30"/>
    <p:sldId id="34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4A7"/>
    <a:srgbClr val="0116B3"/>
    <a:srgbClr val="E6E6E6"/>
    <a:srgbClr val="0067B4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8" autoAdjust="0"/>
    <p:restoredTop sz="76507" autoAdjust="0"/>
  </p:normalViewPr>
  <p:slideViewPr>
    <p:cSldViewPr>
      <p:cViewPr varScale="1">
        <p:scale>
          <a:sx n="94" d="100"/>
          <a:sy n="94" d="100"/>
        </p:scale>
        <p:origin x="25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1" d="100"/>
          <a:sy n="71" d="100"/>
        </p:scale>
        <p:origin x="3480" y="2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45A1C4-B687-4E30-99F7-C9A153131A64}" type="datetimeFigureOut">
              <a:rPr lang="zh-CN" altLang="en-US" smtClean="0"/>
              <a:t>2021-10-8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7EFC5-40E2-48B1-BC57-D9506227C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68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0F010-1595-4B17-88C6-2AB7A99C21FD}" type="datetimeFigureOut">
              <a:rPr lang="zh-CN" altLang="en-US" smtClean="0"/>
              <a:t>2021-10-8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EB130-C47B-4912-914A-D788548B0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1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EB130-C47B-4912-914A-D788548B026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830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altLang="zh-CN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10/8/2021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altLang="zh-CN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10/8/2021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  <a:p>
            <a:pPr lvl="1" eaLnBrk="1" latinLnBrk="0" hangingPunct="1"/>
            <a:r>
              <a:rPr kumimoji="0" lang="en-US" altLang="zh-CN" smtClean="0"/>
              <a:t>Second level</a:t>
            </a:r>
          </a:p>
          <a:p>
            <a:pPr lvl="2" eaLnBrk="1" latinLnBrk="0" hangingPunct="1"/>
            <a:r>
              <a:rPr kumimoji="0" lang="en-US" altLang="zh-CN" smtClean="0"/>
              <a:t>Third level</a:t>
            </a:r>
          </a:p>
          <a:p>
            <a:pPr lvl="3" eaLnBrk="1" latinLnBrk="0" hangingPunct="1"/>
            <a:r>
              <a:rPr kumimoji="0" lang="en-US" altLang="zh-CN" smtClean="0"/>
              <a:t>Fourth level</a:t>
            </a:r>
          </a:p>
          <a:p>
            <a:pPr lvl="4" eaLnBrk="1" latinLnBrk="0" hangingPunct="1"/>
            <a:r>
              <a:rPr kumimoji="0" lang="en-US" altLang="zh-CN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10/8/2021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918648" cy="1829761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67B4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算法设计与分析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回溯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日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0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539552" y="836712"/>
            <a:ext cx="820891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问题</a:t>
            </a:r>
            <a:r>
              <a:rPr lang="en-US" altLang="zh-CN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4</a:t>
            </a:r>
            <a:r>
              <a:rPr lang="zh-CN" alt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：</a:t>
            </a:r>
            <a:endParaRPr lang="en-US" altLang="zh-CN" sz="5400" b="1" cap="none" spc="0" dirty="0" smtClean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  <a:p>
            <a:pPr>
              <a:spcBef>
                <a:spcPts val="1200"/>
              </a:spcBef>
            </a:pPr>
            <a:r>
              <a:rPr lang="zh-CN" altLang="en-US" sz="4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搜索问题和优化问题有哪些联系？</a:t>
            </a:r>
            <a:endParaRPr lang="en-US" altLang="zh-CN" sz="4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35696" y="3212976"/>
            <a:ext cx="67687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00B050"/>
                </a:solidFill>
              </a:rPr>
              <a:t>搜索问题可看成优化问题的一种特例</a:t>
            </a:r>
            <a:endParaRPr lang="en-US" altLang="zh-CN" sz="2800" dirty="0" smtClean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00B050"/>
                </a:solidFill>
              </a:rPr>
              <a:t>优化问题也可以转化为搜索问题</a:t>
            </a:r>
            <a:endParaRPr lang="zh-CN" alt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24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解：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物品</m:t>
                    </m:r>
                  </m:oMath>
                </a14:m>
                <a:r>
                  <a:rPr lang="zh-CN" altLang="en-US" dirty="0"/>
                  <a:t>的集合，</a:t>
                </a:r>
                <a:r>
                  <a:rPr lang="zh-CN" altLang="en-US" dirty="0" smtClean="0"/>
                  <a:t>可用</a:t>
                </a:r>
                <a:r>
                  <a:rPr lang="zh-CN" altLang="en-US" dirty="0">
                    <a:solidFill>
                      <a:srgbClr val="0116B3"/>
                    </a:solidFill>
                  </a:rPr>
                  <a:t>位向量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表示</a:t>
                </a:r>
                <a:endParaRPr lang="en-US" altLang="zh-CN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表示第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个物品被选中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解空间</a:t>
                </a:r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约束条件：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目标函数：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 smtClean="0"/>
                  <a:t>最大化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0-1</a:t>
            </a:r>
            <a:r>
              <a:rPr lang="zh-CN" altLang="en-US" dirty="0" smtClean="0"/>
              <a:t>背包问题建模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089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441665"/>
            <a:ext cx="6984776" cy="2708073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解空间的树形表示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229600" cy="1371608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部分解：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所有部分解</a:t>
                </a:r>
                <a:r>
                  <a:rPr lang="en-US" altLang="zh-CN" dirty="0" smtClean="0"/>
                  <a:t>&amp;</a:t>
                </a:r>
                <a:r>
                  <a:rPr lang="zh-CN" altLang="en-US" dirty="0" smtClean="0"/>
                  <a:t>解构成高度为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的完全二叉树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229600" cy="1371608"/>
              </a:xfrm>
              <a:blipFill>
                <a:blip r:embed="rId3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2780928"/>
            <a:ext cx="6338208" cy="51885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491880" y="623731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价值为</a:t>
            </a:r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076056" y="623731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价值为</a:t>
            </a:r>
            <a:r>
              <a:rPr lang="en-US" altLang="zh-CN" dirty="0" smtClean="0"/>
              <a:t>28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063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1329"/>
                <a:ext cx="8229600" cy="353184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按深度优先策略遍历树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当遍历结点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zh-CN" altLang="en-US" dirty="0"/>
                  <a:t>时，判断</a:t>
                </a:r>
                <a:r>
                  <a:rPr lang="en-US" altLang="zh-CN" dirty="0"/>
                  <a:t>v</a:t>
                </a:r>
                <a:r>
                  <a:rPr lang="zh-CN" altLang="en-US" dirty="0"/>
                  <a:t>是否满足约束条件</a:t>
                </a:r>
                <a:endParaRPr lang="en-US" altLang="zh-CN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/>
                  <a:t>若不满足，则跳过以</a:t>
                </a:r>
                <a:r>
                  <a:rPr lang="en-US" altLang="zh-CN" dirty="0"/>
                  <a:t>v</a:t>
                </a:r>
                <a:r>
                  <a:rPr lang="zh-CN" altLang="en-US" dirty="0"/>
                  <a:t>为根的子树，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回溯</a:t>
                </a:r>
                <a:r>
                  <a:rPr lang="zh-CN" altLang="en-US" dirty="0"/>
                  <a:t>到</a:t>
                </a:r>
                <a:r>
                  <a:rPr lang="zh-CN" altLang="en-US" dirty="0" smtClean="0"/>
                  <a:t>父</a:t>
                </a:r>
                <a:r>
                  <a:rPr lang="zh-CN" altLang="en-US" dirty="0"/>
                  <a:t>结</a:t>
                </a:r>
                <a:r>
                  <a:rPr lang="zh-CN" altLang="en-US" dirty="0" smtClean="0"/>
                  <a:t>点</a:t>
                </a:r>
                <a:endParaRPr lang="en-US" altLang="zh-CN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/>
                  <a:t>否则</a:t>
                </a:r>
                <a:r>
                  <a:rPr lang="zh-CN" altLang="en-US" dirty="0" smtClean="0"/>
                  <a:t>，计算其价值；若</a:t>
                </a:r>
                <a:r>
                  <a:rPr lang="en-US" altLang="zh-CN" dirty="0" smtClean="0"/>
                  <a:t>v</a:t>
                </a:r>
                <a:r>
                  <a:rPr lang="zh-CN" altLang="en-US" dirty="0"/>
                  <a:t>为叶</a:t>
                </a:r>
                <a:r>
                  <a:rPr lang="zh-CN" altLang="en-US" dirty="0" smtClean="0"/>
                  <a:t>结点，判断是否为当前最大价值，若是则更新记录</a:t>
                </a:r>
                <a:endParaRPr lang="zh-CN" altLang="en-US" strike="sngStrike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1329"/>
                <a:ext cx="8229600" cy="353184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0-1</a:t>
            </a:r>
            <a:r>
              <a:rPr lang="zh-CN" altLang="en-US" dirty="0" smtClean="0"/>
              <a:t>背包问题回溯算法思想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660232" y="1268760"/>
            <a:ext cx="23093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B050"/>
                </a:solidFill>
              </a:rPr>
              <a:t>新增的物品重量是否</a:t>
            </a:r>
            <a:r>
              <a:rPr lang="zh-CN" altLang="en-US" sz="2000" dirty="0" smtClean="0">
                <a:solidFill>
                  <a:srgbClr val="00B050"/>
                </a:solidFill>
              </a:rPr>
              <a:t>超出背包剩余重量</a:t>
            </a:r>
            <a:r>
              <a:rPr lang="en-US" altLang="zh-CN" sz="2000" dirty="0" smtClean="0">
                <a:solidFill>
                  <a:srgbClr val="00B050"/>
                </a:solidFill>
              </a:rPr>
              <a:t>(</a:t>
            </a:r>
            <a:r>
              <a:rPr lang="zh-CN" altLang="en-US" sz="2000" dirty="0" smtClean="0">
                <a:solidFill>
                  <a:srgbClr val="00B050"/>
                </a:solidFill>
              </a:rPr>
              <a:t>相对于父节点</a:t>
            </a:r>
            <a:r>
              <a:rPr lang="en-US" altLang="zh-CN" sz="2000" dirty="0" smtClean="0">
                <a:solidFill>
                  <a:srgbClr val="00B050"/>
                </a:solidFill>
              </a:rPr>
              <a:t>)</a:t>
            </a:r>
            <a:r>
              <a:rPr lang="zh-CN" altLang="en-US" sz="2000" dirty="0" smtClean="0">
                <a:solidFill>
                  <a:srgbClr val="00B050"/>
                </a:solidFill>
              </a:rPr>
              <a:t>？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39952" y="2266646"/>
            <a:ext cx="302433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835696" y="4437112"/>
                <a:ext cx="6629854" cy="1871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 sz="2800" dirty="0" smtClean="0">
                    <a:solidFill>
                      <a:schemeClr val="tx1"/>
                    </a:solidFill>
                  </a:rPr>
                  <a:t>树的结点数：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sz="2800" dirty="0" smtClean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 sz="2800" dirty="0" smtClean="0">
                    <a:solidFill>
                      <a:schemeClr val="tx1"/>
                    </a:solidFill>
                  </a:rPr>
                  <a:t>判断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v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是否满足约束条件：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altLang="zh-CN" sz="2800" dirty="0" smtClean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 sz="2800" dirty="0" smtClean="0"/>
                  <a:t>计算结点价值：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altLang="zh-CN" sz="2800" dirty="0" smtClean="0"/>
                  <a:t> </a:t>
                </a:r>
                <a:r>
                  <a:rPr lang="zh-CN" altLang="en-US" sz="2800" dirty="0" smtClean="0"/>
                  <a:t>（增量式计算）</a:t>
                </a:r>
                <a:endParaRPr lang="en-US" altLang="zh-CN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 sz="2800" dirty="0" smtClean="0">
                    <a:solidFill>
                      <a:schemeClr val="tx1"/>
                    </a:solidFill>
                  </a:rPr>
                  <a:t>最坏情形下算法时间复杂度：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800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4437112"/>
                <a:ext cx="6629854" cy="1871346"/>
              </a:xfrm>
              <a:prstGeom prst="rect">
                <a:avLst/>
              </a:prstGeom>
              <a:blipFill>
                <a:blip r:embed="rId3"/>
                <a:stretch>
                  <a:fillRect l="-1654" t="-5863" b="-29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971600" y="6211669"/>
            <a:ext cx="80329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C00000"/>
                </a:solidFill>
              </a:rPr>
              <a:t>同样由于剪枝，实际运行时间要少得多</a:t>
            </a:r>
            <a:endParaRPr lang="en-US" altLang="zh-C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05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1484784"/>
            <a:ext cx="80648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4800" dirty="0" smtClean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回溯</a:t>
            </a:r>
            <a:r>
              <a:rPr lang="en-US" altLang="zh-CN" sz="4800" dirty="0" smtClean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(backtracking)</a:t>
            </a:r>
            <a:r>
              <a:rPr lang="zh-CN" altLang="en-US" sz="4800" dirty="0" smtClean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：是一种遵照某种规则（</a:t>
            </a:r>
            <a:r>
              <a:rPr lang="zh-CN" altLang="en-US" sz="48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避免遗漏</a:t>
            </a:r>
            <a:r>
              <a:rPr lang="zh-CN" altLang="en-US" sz="4800" dirty="0" smtClean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）、跳跃式（</a:t>
            </a:r>
            <a:r>
              <a:rPr lang="zh-CN" altLang="en-US" sz="48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带裁剪</a:t>
            </a:r>
            <a:r>
              <a:rPr lang="zh-CN" altLang="en-US" sz="4800" dirty="0" smtClean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）地搜索解空间的技术。</a:t>
            </a:r>
            <a:endParaRPr lang="zh-CN" altLang="en-US" sz="480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753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个城市，已知任两个城市之间的距离，求一条每个城市恰好经过一次的回路，使得总长度最小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图论语言：给定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个节点的带权完全图，求权和最短的一条哈密尔顿回路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旅行商问题（</a:t>
            </a:r>
            <a:r>
              <a:rPr lang="en-US" altLang="zh-CN" b="0" dirty="0">
                <a:effectLst/>
              </a:rPr>
              <a:t>Travelling salesman </a:t>
            </a:r>
            <a:r>
              <a:rPr lang="en-US" altLang="zh-CN" b="0" dirty="0" err="1" smtClean="0">
                <a:effectLst/>
              </a:rPr>
              <a:t>problem,TSP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004048" y="4437112"/>
                <a:ext cx="338437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rgbClr val="00B050"/>
                    </a:solidFill>
                  </a:rPr>
                  <a:t>若城市间无直接连接的道路，则设其权为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zh-CN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4437112"/>
                <a:ext cx="3384376" cy="830997"/>
              </a:xfrm>
              <a:prstGeom prst="rect">
                <a:avLst/>
              </a:prstGeom>
              <a:blipFill>
                <a:blip r:embed="rId3"/>
                <a:stretch>
                  <a:fillRect l="-2883" t="-5882" b="-110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414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将城市编号为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1,2,…,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解：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为巡回路线，不妨设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解空间：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1,2,…,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的所有</a:t>
                </a:r>
                <a:r>
                  <a:rPr lang="zh-CN" altLang="en-US" dirty="0"/>
                  <a:t>首元素为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的</a:t>
                </a:r>
                <a:r>
                  <a:rPr lang="zh-CN" altLang="en-US" dirty="0" smtClean="0"/>
                  <a:t>排列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无约束条件，即所有解均为可行解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目标函数：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ℓ(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ℓ(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最小</a:t>
                </a:r>
                <a:endParaRPr lang="en-US" altLang="zh-CN" dirty="0"/>
              </a:p>
              <a:p>
                <a:pPr marL="109728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旅行商</a:t>
            </a:r>
            <a:r>
              <a:rPr lang="zh-CN" altLang="en-US" dirty="0" smtClean="0"/>
              <a:t>问题</a:t>
            </a:r>
            <a:r>
              <a:rPr lang="zh-CN" altLang="en-US" dirty="0"/>
              <a:t>建模</a:t>
            </a:r>
          </a:p>
        </p:txBody>
      </p:sp>
    </p:spTree>
    <p:extLst>
      <p:ext uri="{BB962C8B-B14F-4D97-AF65-F5344CB8AC3E}">
        <p14:creationId xmlns:p14="http://schemas.microsoft.com/office/powerpoint/2010/main" val="187462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37312"/>
                <a:ext cx="8229600" cy="1443616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部分解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部分解</a:t>
                </a:r>
                <a:r>
                  <a:rPr lang="en-US" altLang="zh-CN" dirty="0" smtClean="0"/>
                  <a:t>&amp;</a:t>
                </a:r>
                <a:r>
                  <a:rPr lang="zh-CN" altLang="en-US" dirty="0" smtClean="0"/>
                  <a:t>解组成高度为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的排列树，叶结点数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37312"/>
                <a:ext cx="8229600" cy="144361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解空间的树形表示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502568"/>
            <a:ext cx="6979593" cy="28813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899592" y="5338290"/>
                <a:ext cx="7329186" cy="13310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1,2,4,3</m:t>
                        </m:r>
                      </m:e>
                    </m:d>
                  </m:oMath>
                </a14:m>
                <a:r>
                  <a:rPr lang="zh-CN" altLang="en-US" sz="2800" dirty="0" smtClean="0"/>
                  <a:t>对应于巡回路线：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1→2→4→3→1</m:t>
                    </m:r>
                  </m:oMath>
                </a14:m>
                <a:endParaRPr lang="en-US" altLang="zh-CN" sz="2800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dirty="0" smtClean="0"/>
                  <a:t>长度：</a:t>
                </a:r>
                <a:r>
                  <a:rPr lang="en-US" altLang="zh-CN" sz="2800" dirty="0" smtClean="0"/>
                  <a:t>5+2+7+9=23</a:t>
                </a:r>
                <a:endParaRPr lang="en-US" altLang="zh-CN" sz="28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5338290"/>
                <a:ext cx="7329186" cy="1331070"/>
              </a:xfrm>
              <a:prstGeom prst="rect">
                <a:avLst/>
              </a:prstGeom>
              <a:blipFill>
                <a:blip r:embed="rId4"/>
                <a:stretch>
                  <a:fillRect l="-1747" b="-133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13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331582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按深度优先搜索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访问每个结点时，计算结点对应的路径长度（父节点的路径长度</a:t>
            </a:r>
            <a:r>
              <a:rPr lang="en-US" altLang="zh-CN" dirty="0" smtClean="0"/>
              <a:t>+</a:t>
            </a:r>
            <a:r>
              <a:rPr lang="zh-CN" altLang="en-US" dirty="0" smtClean="0"/>
              <a:t>父节点与该节点之间的距离；若结点为叶节点，判断是否为当前最短回路；若是，则记录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旅行商问题回溯算法思想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051720" y="4473057"/>
                <a:ext cx="5629811" cy="6481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3200" dirty="0" smtClean="0"/>
                  <a:t>算法时间复杂度：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d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4473057"/>
                <a:ext cx="5629811" cy="648191"/>
              </a:xfrm>
              <a:prstGeom prst="rect">
                <a:avLst/>
              </a:prstGeom>
              <a:blipFill>
                <a:blip r:embed="rId2"/>
                <a:stretch>
                  <a:fillRect l="-2817" t="-13208" b="-198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509769" y="5121248"/>
            <a:ext cx="860772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4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问题</a:t>
            </a:r>
            <a:r>
              <a:rPr lang="en-US" altLang="zh-CN" sz="4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5:</a:t>
            </a:r>
            <a:endParaRPr lang="en-US" altLang="zh-CN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lvl="0">
              <a:spcBef>
                <a:spcPts val="1200"/>
              </a:spcBef>
              <a:defRPr/>
            </a:pPr>
            <a:r>
              <a:rPr lang="zh-CN" altLang="en-US" sz="4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该算法哪里体现出回溯的思想？</a:t>
            </a:r>
            <a:endParaRPr lang="en-US" altLang="zh-CN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31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应用于搜索问题、优化问题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解：向量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搜索空间：树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内部节点对应于部分解、叶节点对应解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搜索方法：深度优先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分支与回溯条件：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满足约束条件则分支扩张解向量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不满足约束条件则回溯到父节点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回溯</a:t>
            </a:r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436096" y="3861048"/>
            <a:ext cx="3564904" cy="2880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问题</a:t>
            </a:r>
            <a:r>
              <a:rPr lang="en-US" altLang="zh-CN" sz="4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6:</a:t>
            </a:r>
          </a:p>
          <a:p>
            <a:pPr lvl="0">
              <a:defRPr/>
            </a:pPr>
            <a:r>
              <a:rPr lang="zh-CN" alt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为什么搜索方法通常用深度优先？</a:t>
            </a:r>
            <a:endParaRPr lang="en-US" altLang="zh-CN" sz="4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754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91264" cy="4525963"/>
          </a:xfrm>
        </p:spPr>
        <p:txBody>
          <a:bodyPr/>
          <a:lstStyle/>
          <a:p>
            <a:r>
              <a:rPr lang="zh-CN" altLang="en-US" dirty="0" smtClean="0"/>
              <a:t>在国际象棋棋盘上放置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个皇后，使得皇后之间不能互相攻击。找出所有可行的放置方法。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</a:t>
            </a:r>
            <a:r>
              <a:rPr lang="zh-CN" altLang="en-US" dirty="0" smtClean="0"/>
              <a:t>皇后问题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2420888"/>
            <a:ext cx="2808312" cy="28260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429316"/>
            <a:ext cx="2782370" cy="28175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907704" y="538148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皇后的攻击范围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724128" y="538148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一种放置方法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835696" y="5955633"/>
                <a:ext cx="58326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 smtClean="0">
                    <a:solidFill>
                      <a:srgbClr val="C00000"/>
                    </a:solidFill>
                  </a:rPr>
                  <a:t>皇后问题：在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 smtClean="0">
                    <a:solidFill>
                      <a:srgbClr val="C00000"/>
                    </a:solidFill>
                  </a:rPr>
                  <a:t>的棋盘上放置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 smtClean="0">
                    <a:solidFill>
                      <a:srgbClr val="C00000"/>
                    </a:solidFill>
                  </a:rPr>
                  <a:t>个皇后</a:t>
                </a:r>
                <a:endParaRPr lang="zh-CN" alt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5955633"/>
                <a:ext cx="5832648" cy="461665"/>
              </a:xfrm>
              <a:prstGeom prst="rect">
                <a:avLst/>
              </a:prstGeom>
              <a:blipFill>
                <a:blip r:embed="rId4"/>
                <a:stretch>
                  <a:fillRect t="-19737" r="-1672"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82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9476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C00000"/>
                </a:solidFill>
              </a:rPr>
              <a:t>若某节点（部分解）不满足约束条件，则以其为根的子树中每个节点（部分解的扩张）均不满足约束条件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回溯算法适用条件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717032"/>
            <a:ext cx="7992888" cy="190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76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229600" cy="4968552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求不等式的整数解</a:t>
                </a:r>
                <a:endParaRPr lang="en-US" altLang="zh-CN" dirty="0" smtClean="0"/>
              </a:p>
              <a:p>
                <a:pPr marL="109728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≤10, 1≤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≤3,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=1,2,3</m:t>
                      </m:r>
                    </m:oMath>
                  </m:oMathPara>
                </a14:m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: </a:t>
                </a:r>
                <a:r>
                  <a:rPr lang="zh-CN" altLang="en-US" dirty="0" smtClean="0"/>
                  <a:t>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代入</m:t>
                    </m:r>
                  </m:oMath>
                </a14:m>
                <a:r>
                  <a:rPr lang="zh-CN" altLang="en-US" dirty="0" smtClean="0"/>
                  <a:t>不等式的相应部分，部分和小于等于</a:t>
                </a:r>
                <a:r>
                  <a:rPr lang="en-US" altLang="zh-CN" dirty="0" smtClean="0"/>
                  <a:t>10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>
                    <a:solidFill>
                      <a:srgbClr val="C00000"/>
                    </a:solidFill>
                  </a:rPr>
                  <a:t>不满足多米诺性质：</a:t>
                </a:r>
                <a:endParaRPr lang="en-US" altLang="zh-CN" dirty="0" smtClean="0">
                  <a:solidFill>
                    <a:srgbClr val="C00000"/>
                  </a:solidFill>
                </a:endParaRPr>
              </a:p>
              <a:p>
                <a:pPr marL="109728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≤10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⇏5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≤10</m:t>
                      </m:r>
                    </m:oMath>
                  </m:oMathPara>
                </a14:m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>
                    <a:solidFill>
                      <a:srgbClr val="C00000"/>
                    </a:solidFill>
                  </a:rPr>
                  <a:t>变换使问题满足多米诺性质：</a:t>
                </a:r>
                <a:r>
                  <a:rPr lang="zh-CN" altLang="en-US" dirty="0" smtClean="0"/>
                  <a:t>令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问题变成：</a:t>
                </a:r>
                <a:endParaRPr lang="en-US" altLang="zh-CN" dirty="0" smtClean="0"/>
              </a:p>
              <a:p>
                <a:pPr marL="109728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≤13, 0≤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≤3, 0≤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≤2 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229600" cy="4968552"/>
              </a:xfrm>
              <a:blipFill>
                <a:blip r:embed="rId2"/>
                <a:stretch>
                  <a:fillRect r="-5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一个反例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123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定义解向量和每个分量的取值范围</a:t>
                </a:r>
                <a:endParaRPr lang="en-US" altLang="zh-CN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/>
                  <a:t>解</a:t>
                </a:r>
                <a:r>
                  <a:rPr lang="zh-CN" altLang="en-US" dirty="0" smtClean="0"/>
                  <a:t>向量为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 smtClean="0"/>
                  <a:t>确定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的取值集合为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确定时，计算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 smtClean="0"/>
                  <a:t>取值集合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确定子</a:t>
                </a:r>
                <a:r>
                  <a:rPr lang="zh-CN" altLang="en-US" dirty="0"/>
                  <a:t>结点</a:t>
                </a:r>
                <a:r>
                  <a:rPr lang="zh-CN" altLang="en-US" dirty="0" smtClean="0"/>
                  <a:t>的排列规则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确定每个结点分支的约束条件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判断是否满足多米诺性质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确定搜索策略：通常用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深度优先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确定存储搜索路径的数据结构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回溯算法的设计步骤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381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回溯算法递归实现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268760"/>
            <a:ext cx="5112568" cy="50668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686201" y="3051497"/>
                <a:ext cx="3528392" cy="11802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58775" indent="-358775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800" dirty="0" smtClean="0">
                    <a:solidFill>
                      <a:srgbClr val="C00000"/>
                    </a:solidFill>
                  </a:rPr>
                  <a:t>这里考虑约束条件</a:t>
                </a:r>
                <a:endParaRPr lang="en-US" altLang="zh-CN" sz="2800" dirty="0" smtClean="0">
                  <a:solidFill>
                    <a:srgbClr val="C00000"/>
                  </a:solidFill>
                </a:endParaRPr>
              </a:p>
              <a:p>
                <a:pPr marL="358775" indent="-358775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solidFill>
                      <a:srgbClr val="C00000"/>
                    </a:solidFill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8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8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zh-CN" altLang="en-US" sz="2800" dirty="0">
                    <a:solidFill>
                      <a:srgbClr val="C00000"/>
                    </a:solidFill>
                  </a:rPr>
                  <a:t>则回溯</a:t>
                </a:r>
                <a:endParaRPr lang="en-US" altLang="zh-CN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6201" y="3051497"/>
                <a:ext cx="3528392" cy="1180260"/>
              </a:xfrm>
              <a:prstGeom prst="rect">
                <a:avLst/>
              </a:prstGeom>
              <a:blipFill>
                <a:blip r:embed="rId3"/>
                <a:stretch>
                  <a:fillRect l="-3109" t="-1554" b="-98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3232757" y="3284984"/>
            <a:ext cx="1224136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Striped Right Arrow 3"/>
          <p:cNvSpPr/>
          <p:nvPr/>
        </p:nvSpPr>
        <p:spPr>
          <a:xfrm rot="1106116">
            <a:off x="4725651" y="3439534"/>
            <a:ext cx="902650" cy="360040"/>
          </a:xfrm>
          <a:prstGeom prst="stripedRightArrow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0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回溯算法迭代实现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340768"/>
            <a:ext cx="5220580" cy="495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97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3239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最坏情况下，回溯算法的剪枝策略几乎没有用处，和蛮力搜索策略一样，要遍历整个搜索空间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平均情况下，回溯算法时间开销要好得多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回溯算法的时间开销取决于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olidFill>
                  <a:srgbClr val="C00000"/>
                </a:solidFill>
              </a:rPr>
              <a:t>搜索空间中真正遍历的结点个数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每个结点的工作量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回溯算法效率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580112" y="4149080"/>
            <a:ext cx="2592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B050"/>
                </a:solidFill>
              </a:rPr>
              <a:t>回溯算法效率估计的关键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59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4784"/>
            <a:ext cx="8507288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C00000"/>
                </a:solidFill>
              </a:rPr>
              <a:t>实际搜索空间</a:t>
            </a:r>
            <a:r>
              <a:rPr lang="zh-CN" altLang="en-US" dirty="0" smtClean="0"/>
              <a:t>：可能被访问的结点构成的树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如何在不执行整个回溯算法的前提下估计这棵树的结点数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回溯算法效率估计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924944"/>
            <a:ext cx="3703761" cy="295232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91680" y="5841468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4</a:t>
            </a:r>
            <a:r>
              <a:rPr lang="zh-CN" altLang="en-US" sz="2400" dirty="0" smtClean="0"/>
              <a:t>后问题的实际搜索空间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2369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115558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基本想法：通过大量重复采样去估计实际搜索空间的结点数</a:t>
            </a: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蒙特卡洛</a:t>
            </a:r>
            <a:r>
              <a:rPr lang="en-US" altLang="zh-CN" dirty="0" smtClean="0"/>
              <a:t>(Monte Carlo)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687480"/>
            <a:ext cx="6696744" cy="124557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55576" y="2771659"/>
            <a:ext cx="122413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solidFill>
                  <a:srgbClr val="C00000"/>
                </a:solidFill>
              </a:rPr>
              <a:t>采样方法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57200" y="4149080"/>
                <a:ext cx="8147248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800" dirty="0" smtClean="0">
                    <a:solidFill>
                      <a:schemeClr val="tx1"/>
                    </a:solidFill>
                  </a:rPr>
                  <a:t>每次采样希望得到一个</a:t>
                </a:r>
                <a:r>
                  <a:rPr lang="zh-CN" altLang="en-US" sz="2800" dirty="0" smtClean="0">
                    <a:solidFill>
                      <a:srgbClr val="C00000"/>
                    </a:solidFill>
                  </a:rPr>
                  <a:t>无偏估计量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，即其期望</a:t>
                </a:r>
                <a:endParaRPr lang="en-US" altLang="zh-CN" sz="2800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800" dirty="0" smtClean="0">
                    <a:solidFill>
                      <a:schemeClr val="tx1"/>
                    </a:solidFill>
                  </a:rPr>
                  <a:t>=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实际搜索空间的结点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数</a:t>
                </a:r>
                <a:endParaRPr lang="en-US" altLang="zh-CN" sz="2800" dirty="0" smtClean="0">
                  <a:solidFill>
                    <a:schemeClr val="tx1"/>
                  </a:solidFill>
                </a:endParaRP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800" dirty="0" smtClean="0">
                    <a:solidFill>
                      <a:schemeClr val="tx1"/>
                    </a:solidFill>
                  </a:rPr>
                  <a:t>重复大量采样，取平均值，根据</a:t>
                </a:r>
                <a:r>
                  <a:rPr lang="zh-CN" altLang="en-US" sz="2800" dirty="0" smtClean="0">
                    <a:solidFill>
                      <a:srgbClr val="C00000"/>
                    </a:solidFill>
                  </a:rPr>
                  <a:t>大数定律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，平均值会非常接近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实际搜索空间的结点数</a:t>
                </a:r>
                <a:endParaRPr lang="en-US" altLang="zh-CN" sz="28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149080"/>
                <a:ext cx="8147248" cy="3323987"/>
              </a:xfrm>
              <a:prstGeom prst="rect">
                <a:avLst/>
              </a:prstGeom>
              <a:blipFill>
                <a:blip r:embed="rId3"/>
                <a:stretch>
                  <a:fillRect l="-1347" r="-1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76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无偏估计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" y="2033471"/>
            <a:ext cx="3426655" cy="2731442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V="1">
            <a:off x="1901528" y="1556792"/>
            <a:ext cx="1806376" cy="60825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3712117" y="980728"/>
                <a:ext cx="5184576" cy="5117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dirty="0" smtClean="0">
                    <a:solidFill>
                      <a:schemeClr val="tx1"/>
                    </a:solidFill>
                  </a:rPr>
                  <a:t>在访问它时，能算出它有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4</a:t>
                </a:r>
                <a:r>
                  <a:rPr lang="zh-CN" altLang="en-US" sz="2400" dirty="0" smtClean="0">
                    <a:solidFill>
                      <a:schemeClr val="tx1"/>
                    </a:solidFill>
                  </a:rPr>
                  <a:t>个分支，每个分支的结点数记为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altLang="zh-CN" sz="2400" dirty="0" smtClean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dirty="0" smtClean="0">
                    <a:solidFill>
                      <a:schemeClr val="tx1"/>
                    </a:solidFill>
                  </a:rPr>
                  <a:t>假设有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</a:rPr>
                  <a:t>的</a:t>
                </a:r>
                <a:r>
                  <a:rPr lang="zh-CN" altLang="en-US" sz="2400" dirty="0" smtClean="0">
                    <a:solidFill>
                      <a:schemeClr val="tx1"/>
                    </a:solidFill>
                  </a:rPr>
                  <a:t>无偏估计量</a:t>
                </a:r>
                <a:r>
                  <a:rPr lang="zh-CN" altLang="en-US" sz="2400" dirty="0" smtClean="0"/>
                  <a:t>，</a:t>
                </a:r>
                <a:r>
                  <a:rPr lang="zh-CN" altLang="en-US" sz="2400" dirty="0" smtClean="0"/>
                  <a:t>那么</a:t>
                </a:r>
                <a:endParaRPr lang="en-US" altLang="zh-CN" sz="2400" dirty="0" smtClean="0"/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400" dirty="0" smtClean="0"/>
                  <a:t>1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/>
                  <a:t>    是</a:t>
                </a:r>
                <a:r>
                  <a:rPr lang="zh-CN" altLang="en-US" sz="2400" dirty="0"/>
                  <a:t>整个树结点数的</a:t>
                </a:r>
                <a:r>
                  <a:rPr lang="zh-CN" altLang="en-US" sz="2400" dirty="0" smtClean="0"/>
                  <a:t>无偏估计</a:t>
                </a:r>
                <a:endParaRPr lang="en-US" altLang="zh-CN" sz="2400" dirty="0" smtClean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dirty="0" smtClean="0">
                    <a:solidFill>
                      <a:srgbClr val="FF0000"/>
                    </a:solidFill>
                  </a:rPr>
                  <a:t>随机取一个第</a:t>
                </a:r>
                <a:r>
                  <a:rPr lang="en-US" altLang="zh-CN" sz="2400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𝐽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个</a:t>
                </a:r>
                <a:r>
                  <a:rPr lang="zh-CN" altLang="en-US" sz="2400" dirty="0" smtClean="0">
                    <a:solidFill>
                      <a:srgbClr val="FF0000"/>
                    </a:solidFill>
                  </a:rPr>
                  <a:t>分支，</a:t>
                </a:r>
                <a:r>
                  <a:rPr lang="zh-CN" altLang="en-US" sz="2400" dirty="0" smtClean="0">
                    <a:solidFill>
                      <a:srgbClr val="FF0000"/>
                    </a:solidFill>
                  </a:rPr>
                  <a:t>那么</a:t>
                </a:r>
                <a:endParaRPr lang="en-US" altLang="zh-CN" sz="2400" dirty="0" smtClean="0">
                  <a:solidFill>
                    <a:srgbClr val="FF0000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2400" dirty="0" smtClean="0">
                    <a:solidFill>
                      <a:srgbClr val="FF0000"/>
                    </a:solidFill>
                  </a:rPr>
                  <a:t>4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solidFill>
                      <a:srgbClr val="FF0000"/>
                    </a:solidFill>
                  </a:rPr>
                  <a:t>+</a:t>
                </a:r>
                <a:r>
                  <a:rPr lang="en-US" altLang="zh-CN" sz="2400" dirty="0" smtClean="0">
                    <a:solidFill>
                      <a:srgbClr val="FF0000"/>
                    </a:solidFill>
                  </a:rPr>
                  <a:t>1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solidFill>
                      <a:srgbClr val="FF0000"/>
                    </a:solidFill>
                  </a:rPr>
                  <a:t>    是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整个树结点数的</a:t>
                </a:r>
                <a:r>
                  <a:rPr lang="zh-CN" altLang="en-US" sz="2400" dirty="0" smtClean="0">
                    <a:solidFill>
                      <a:srgbClr val="FF0000"/>
                    </a:solidFill>
                  </a:rPr>
                  <a:t>无偏估计量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117" y="980728"/>
                <a:ext cx="5184576" cy="5117170"/>
              </a:xfrm>
              <a:prstGeom prst="rect">
                <a:avLst/>
              </a:prstGeom>
              <a:blipFill>
                <a:blip r:embed="rId3"/>
                <a:stretch>
                  <a:fillRect l="-1647" r="-3765" b="-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7092280" y="4941168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B050"/>
                </a:solidFill>
              </a:rPr>
              <a:t>你会证明么？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30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无偏估计计算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227" y="1743446"/>
            <a:ext cx="4968552" cy="396051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5229363" y="2204864"/>
                <a:ext cx="3679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363" y="2204864"/>
                <a:ext cx="367921" cy="276999"/>
              </a:xfrm>
              <a:prstGeom prst="rect">
                <a:avLst/>
              </a:prstGeom>
              <a:blipFill>
                <a:blip r:embed="rId3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4957237" y="3140968"/>
                <a:ext cx="5442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1,4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237" y="3140968"/>
                <a:ext cx="544252" cy="276999"/>
              </a:xfrm>
              <a:prstGeom prst="rect">
                <a:avLst/>
              </a:prstGeom>
              <a:blipFill>
                <a:blip r:embed="rId4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4365267" y="4077072"/>
                <a:ext cx="7205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1,4,2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267" y="4077072"/>
                <a:ext cx="720582" cy="276999"/>
              </a:xfrm>
              <a:prstGeom prst="rect">
                <a:avLst/>
              </a:prstGeom>
              <a:blipFill>
                <a:blip r:embed="rId5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椭圆 8"/>
          <p:cNvSpPr/>
          <p:nvPr/>
        </p:nvSpPr>
        <p:spPr>
          <a:xfrm>
            <a:off x="4945523" y="4365584"/>
            <a:ext cx="432048" cy="432048"/>
          </a:xfrm>
          <a:prstGeom prst="ellipse">
            <a:avLst/>
          </a:prstGeom>
          <a:noFill/>
          <a:ln w="29591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797315" y="3501008"/>
            <a:ext cx="728464" cy="1456814"/>
          </a:xfrm>
          <a:prstGeom prst="ellipse">
            <a:avLst/>
          </a:prstGeom>
          <a:noFill/>
          <a:ln w="29591" cmpd="sng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054027" y="2852936"/>
            <a:ext cx="1542100" cy="2478796"/>
          </a:xfrm>
          <a:prstGeom prst="ellipse">
            <a:avLst/>
          </a:prstGeom>
          <a:noFill/>
          <a:ln w="29591" cmpd="sng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501171" y="1844824"/>
            <a:ext cx="5463317" cy="3960440"/>
          </a:xfrm>
          <a:prstGeom prst="ellipse">
            <a:avLst/>
          </a:prstGeom>
          <a:noFill/>
          <a:ln w="29591" cmpd="sng">
            <a:solidFill>
              <a:srgbClr val="F2A4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5004048" y="1167135"/>
                <a:ext cx="34563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/>
                  <a:t>假设采样路径是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1,4,2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1167135"/>
                <a:ext cx="3456384" cy="461665"/>
              </a:xfrm>
              <a:prstGeom prst="rect">
                <a:avLst/>
              </a:prstGeom>
              <a:blipFill>
                <a:blip r:embed="rId6"/>
                <a:stretch>
                  <a:fillRect l="-2822" t="-19737"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/>
          <p:cNvCxnSpPr/>
          <p:nvPr/>
        </p:nvCxnSpPr>
        <p:spPr>
          <a:xfrm flipH="1">
            <a:off x="3313956" y="4785571"/>
            <a:ext cx="1813683" cy="10076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051720" y="562059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估计量：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2807804" y="4459763"/>
            <a:ext cx="1989512" cy="4412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22372" y="4785571"/>
            <a:ext cx="1960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估计量：</a:t>
            </a:r>
            <a:r>
              <a:rPr lang="en-US" altLang="zh-CN" dirty="0" smtClean="0"/>
              <a:t>1+1=2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07504" y="3950544"/>
            <a:ext cx="2246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估计量：</a:t>
            </a:r>
            <a:r>
              <a:rPr lang="en-US" altLang="zh-CN" dirty="0" smtClean="0"/>
              <a:t>2</a:t>
            </a:r>
            <a:r>
              <a:rPr lang="zh-CN" altLang="en-US" dirty="0" smtClean="0"/>
              <a:t>*</a:t>
            </a:r>
            <a:r>
              <a:rPr lang="en-US" altLang="zh-CN" dirty="0" smtClean="0"/>
              <a:t>2+1=5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2271983" y="3663906"/>
            <a:ext cx="1795244" cy="4535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2509942" y="2412579"/>
            <a:ext cx="1795244" cy="1415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50664" y="2342714"/>
            <a:ext cx="235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估计量：</a:t>
            </a:r>
            <a:r>
              <a:rPr lang="en-US" altLang="zh-CN" dirty="0" smtClean="0"/>
              <a:t>4</a:t>
            </a:r>
            <a:r>
              <a:rPr lang="zh-CN" altLang="en-US" dirty="0" smtClean="0"/>
              <a:t>*</a:t>
            </a:r>
            <a:r>
              <a:rPr lang="en-US" altLang="zh-CN" dirty="0" smtClean="0"/>
              <a:t>5+1=21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3832172" y="6188631"/>
            <a:ext cx="5032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B050"/>
                </a:solidFill>
              </a:rPr>
              <a:t>教材给出的是循环计算方法，你现在能看懂了吧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98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6" grpId="0"/>
      <p:bldP spid="19" grpId="0"/>
      <p:bldP spid="20" grpId="0"/>
      <p:bldP spid="26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1600" y="349493"/>
            <a:ext cx="7493097" cy="31085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问题</a:t>
            </a:r>
            <a:r>
              <a:rPr lang="en-US" altLang="zh-CN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1</a:t>
            </a:r>
            <a:r>
              <a:rPr lang="zh-CN" alt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：</a:t>
            </a:r>
            <a:endParaRPr lang="en-US" altLang="zh-CN" sz="5400" b="1" cap="none" spc="0" dirty="0" smtClean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  <a:p>
            <a:pPr>
              <a:spcBef>
                <a:spcPts val="1200"/>
              </a:spcBef>
            </a:pPr>
            <a:r>
              <a:rPr lang="en-US" altLang="zh-CN" sz="4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n</a:t>
            </a:r>
            <a:r>
              <a:rPr lang="zh-CN" altLang="en-US" sz="4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皇后问题是一个搜索问题。对于搜索问题而言，建模时有哪些关键要素？</a:t>
            </a:r>
            <a:endParaRPr lang="en-US" altLang="zh-CN" sz="4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99992" y="3486255"/>
            <a:ext cx="44644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rgbClr val="C00000"/>
                </a:solidFill>
              </a:rPr>
              <a:t>解</a:t>
            </a:r>
            <a:endParaRPr lang="en-US" altLang="zh-CN" sz="3200" dirty="0" smtClean="0">
              <a:solidFill>
                <a:srgbClr val="C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rgbClr val="C00000"/>
                </a:solidFill>
              </a:rPr>
              <a:t>解空间</a:t>
            </a:r>
            <a:r>
              <a:rPr lang="en-US" altLang="zh-CN" sz="3200" dirty="0" smtClean="0">
                <a:solidFill>
                  <a:srgbClr val="C00000"/>
                </a:solidFill>
              </a:rPr>
              <a:t>(</a:t>
            </a:r>
            <a:r>
              <a:rPr lang="zh-CN" altLang="en-US" sz="3200" dirty="0" smtClean="0">
                <a:solidFill>
                  <a:srgbClr val="C00000"/>
                </a:solidFill>
              </a:rPr>
              <a:t>亦称搜索空间</a:t>
            </a:r>
            <a:r>
              <a:rPr lang="en-US" altLang="zh-CN" sz="3200" dirty="0" smtClean="0">
                <a:solidFill>
                  <a:srgbClr val="C00000"/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rgbClr val="C00000"/>
                </a:solidFill>
              </a:rPr>
              <a:t>约束条件</a:t>
            </a:r>
            <a:endParaRPr lang="en-US" altLang="zh-CN" sz="3200" dirty="0" smtClean="0">
              <a:solidFill>
                <a:srgbClr val="C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47664" y="5013176"/>
            <a:ext cx="7094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候选解：解空间里的元素</a:t>
            </a:r>
            <a:endParaRPr lang="en-US" altLang="zh-CN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可行解：满足约束条件的候选解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545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观看屈老师关于回溯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个例子（装载问题、着色问题）的视频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结合教材，思考回溯算法可能的改进途径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课后作业（无需提交）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032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解：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维向量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表示第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行放置皇后的列号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解空间：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∣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约束条件</a:t>
                </a:r>
                <a:endParaRPr lang="en-US" altLang="zh-CN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/>
                  <a:t>同一</a:t>
                </a:r>
                <a:r>
                  <a:rPr lang="zh-CN" altLang="en-US" dirty="0" smtClean="0"/>
                  <a:t>列只能有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个皇后：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zh-CN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en-US" altLang="zh-CN" dirty="0" smtClean="0"/>
                  <a:t>45/135</a:t>
                </a:r>
                <a:r>
                  <a:rPr lang="zh-CN" altLang="en-US" dirty="0" smtClean="0"/>
                  <a:t>度斜线上只能有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个皇后：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标题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皇后问题建模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051720" y="5661248"/>
                <a:ext cx="546175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 smtClean="0"/>
                  <a:t>图</a:t>
                </a:r>
                <a:r>
                  <a:rPr lang="zh-CN" altLang="en-US" sz="2800" dirty="0"/>
                  <a:t>给出的可行解</a:t>
                </a:r>
                <a:r>
                  <a:rPr lang="zh-CN" altLang="en-US" sz="2800" dirty="0" smtClean="0"/>
                  <a:t>为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(6,4,7,1,8,2,5,3)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5661248"/>
                <a:ext cx="5461752" cy="523220"/>
              </a:xfrm>
              <a:prstGeom prst="rect">
                <a:avLst/>
              </a:prstGeom>
              <a:blipFill>
                <a:blip r:embed="rId4"/>
                <a:stretch>
                  <a:fillRect l="-2344" t="-20930" b="-232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6875" y="453085"/>
            <a:ext cx="2118597" cy="211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49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332876"/>
            <a:ext cx="3667328" cy="31683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88841"/>
                <a:ext cx="8229600" cy="1296144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>
                    <a:solidFill>
                      <a:srgbClr val="0116B3"/>
                    </a:solidFill>
                  </a:rPr>
                  <a:t>部分解</a:t>
                </a:r>
                <a:r>
                  <a:rPr lang="zh-CN" altLang="en-US" dirty="0">
                    <a:solidFill>
                      <a:srgbClr val="0116B3"/>
                    </a:solidFill>
                  </a:rPr>
                  <a:t>：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，即前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个分量构成的向量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对于</a:t>
                </a:r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皇后问题，用</a:t>
                </a:r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叉树表示搜索空间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88841"/>
                <a:ext cx="8229600" cy="1296144"/>
              </a:xfrm>
              <a:blipFill>
                <a:blip r:embed="rId3"/>
                <a:stretch>
                  <a:fillRect b="-10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搜索空间的树形表示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096" y="3287017"/>
            <a:ext cx="1696117" cy="17140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475656" y="1178168"/>
                <a:ext cx="6387261" cy="738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：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178168"/>
                <a:ext cx="6387261" cy="738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4756874" y="5229200"/>
            <a:ext cx="43871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C00000"/>
                </a:solidFill>
              </a:rPr>
              <a:t>叶结点与解一一对应</a:t>
            </a:r>
            <a:endParaRPr lang="en-US" altLang="zh-CN" sz="2800" dirty="0" smtClean="0">
              <a:solidFill>
                <a:srgbClr val="C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C00000"/>
                </a:solidFill>
              </a:rPr>
              <a:t>所有叶节点构成解空间</a:t>
            </a:r>
            <a:endParaRPr lang="en-US" altLang="zh-CN" sz="2800" dirty="0" smtClean="0">
              <a:solidFill>
                <a:srgbClr val="C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C00000"/>
                </a:solidFill>
              </a:rPr>
              <a:t>内部结点：部分解</a:t>
            </a:r>
            <a:endParaRPr lang="en-US" altLang="zh-CN" sz="28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24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3568" y="692696"/>
            <a:ext cx="7992888" cy="212365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lvl="0">
              <a:defRPr/>
            </a:pPr>
            <a:r>
              <a:rPr lang="zh-CN" altLang="en-US" sz="4400" b="1" dirty="0" smtClean="0">
                <a:ln/>
                <a:solidFill>
                  <a:schemeClr val="accent3"/>
                </a:solidFill>
              </a:rPr>
              <a:t>问题</a:t>
            </a:r>
            <a:r>
              <a:rPr lang="en-US" altLang="zh-CN" sz="4400" b="1" dirty="0" smtClean="0">
                <a:ln/>
                <a:solidFill>
                  <a:schemeClr val="accent3"/>
                </a:solidFill>
              </a:rPr>
              <a:t>2: </a:t>
            </a:r>
          </a:p>
          <a:p>
            <a:pPr lvl="0">
              <a:defRPr/>
            </a:pPr>
            <a:r>
              <a:rPr lang="zh-CN" altLang="en-US" sz="4400" b="1" dirty="0" smtClean="0">
                <a:ln/>
                <a:solidFill>
                  <a:schemeClr val="accent3"/>
                </a:solidFill>
              </a:rPr>
              <a:t>结合</a:t>
            </a:r>
            <a:r>
              <a:rPr lang="en-US" altLang="zh-CN" sz="4400" b="1" dirty="0" smtClean="0">
                <a:ln/>
                <a:solidFill>
                  <a:schemeClr val="accent3"/>
                </a:solidFill>
              </a:rPr>
              <a:t>n</a:t>
            </a:r>
            <a:r>
              <a:rPr lang="zh-CN" altLang="en-US" sz="4400" b="1" dirty="0" smtClean="0">
                <a:ln/>
                <a:solidFill>
                  <a:schemeClr val="accent3"/>
                </a:solidFill>
              </a:rPr>
              <a:t>皇后问题，你能说说用树表示的好处么？</a:t>
            </a:r>
            <a:endParaRPr lang="en-US" altLang="zh-CN" sz="6000" b="1" dirty="0">
              <a:ln/>
              <a:solidFill>
                <a:schemeClr val="accent3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7544" y="3294856"/>
            <a:ext cx="82089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反映了部分解、解之间的</a:t>
            </a:r>
            <a:r>
              <a:rPr lang="zh-CN" altLang="en-US" sz="2800" dirty="0" smtClean="0">
                <a:solidFill>
                  <a:srgbClr val="C00000"/>
                </a:solidFill>
              </a:rPr>
              <a:t>扩张关系</a:t>
            </a:r>
            <a:endParaRPr lang="en-US" altLang="zh-CN" sz="2800" dirty="0" smtClean="0">
              <a:solidFill>
                <a:srgbClr val="C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如果某结点（部分解）违背了约束条件，则以该结点为根的子树中的每个结点均违背了约束条件</a:t>
            </a:r>
            <a:endParaRPr lang="en-US" altLang="zh-CN" sz="2800" dirty="0" smtClean="0"/>
          </a:p>
        </p:txBody>
      </p:sp>
      <p:sp>
        <p:nvSpPr>
          <p:cNvPr id="6" name="矩形 5"/>
          <p:cNvSpPr/>
          <p:nvPr/>
        </p:nvSpPr>
        <p:spPr>
          <a:xfrm>
            <a:off x="2350152" y="5373216"/>
            <a:ext cx="67938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C00000"/>
                </a:solidFill>
              </a:rPr>
              <a:t>剪枝：裁剪搜索空间</a:t>
            </a:r>
            <a:r>
              <a:rPr lang="en-US" altLang="zh-CN" sz="3600" dirty="0" smtClean="0">
                <a:solidFill>
                  <a:srgbClr val="C00000"/>
                </a:solidFill>
              </a:rPr>
              <a:t>,</a:t>
            </a:r>
            <a:r>
              <a:rPr lang="zh-CN" altLang="en-US" sz="3600" dirty="0" smtClean="0">
                <a:solidFill>
                  <a:srgbClr val="C00000"/>
                </a:solidFill>
              </a:rPr>
              <a:t>提高效率！</a:t>
            </a:r>
            <a:endParaRPr lang="en-US" altLang="zh-C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14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按深度优先策略遍历树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当遍历结点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zh-CN" altLang="en-US" dirty="0" smtClean="0"/>
                  <a:t>时，判断</a:t>
                </a:r>
                <a:r>
                  <a:rPr lang="en-US" altLang="zh-CN" dirty="0" smtClean="0"/>
                  <a:t>v</a:t>
                </a:r>
                <a:r>
                  <a:rPr lang="zh-CN" altLang="en-US" dirty="0" smtClean="0"/>
                  <a:t>是否满足约束条件</a:t>
                </a:r>
                <a:endParaRPr lang="en-US" altLang="zh-CN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 smtClean="0"/>
                  <a:t>若不满足，则跳过以</a:t>
                </a:r>
                <a:r>
                  <a:rPr lang="en-US" altLang="zh-CN" dirty="0" smtClean="0"/>
                  <a:t>v</a:t>
                </a:r>
                <a:r>
                  <a:rPr lang="zh-CN" altLang="en-US" dirty="0" smtClean="0"/>
                  <a:t>为根的子树，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回溯</a:t>
                </a:r>
                <a:r>
                  <a:rPr lang="zh-CN" altLang="en-US" dirty="0" smtClean="0"/>
                  <a:t>到</a:t>
                </a:r>
                <a:r>
                  <a:rPr lang="zh-CN" altLang="en-US" dirty="0"/>
                  <a:t>父结点</a:t>
                </a:r>
                <a:endParaRPr lang="en-US" altLang="zh-CN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 smtClean="0"/>
                  <a:t>否则，若</a:t>
                </a:r>
                <a:r>
                  <a:rPr lang="en-US" altLang="zh-CN" dirty="0" smtClean="0"/>
                  <a:t>v</a:t>
                </a:r>
                <a:r>
                  <a:rPr lang="zh-CN" altLang="en-US" dirty="0" smtClean="0"/>
                  <a:t>为</a:t>
                </a:r>
                <a:r>
                  <a:rPr lang="zh-CN" altLang="en-US" dirty="0"/>
                  <a:t>叶结点</a:t>
                </a:r>
                <a:r>
                  <a:rPr lang="zh-CN" altLang="en-US" dirty="0" smtClean="0"/>
                  <a:t>，则输出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5609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n</a:t>
            </a:r>
            <a:r>
              <a:rPr lang="zh-CN" altLang="en-US" dirty="0" smtClean="0"/>
              <a:t>皇后求解回溯算法思想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39952" y="2276873"/>
            <a:ext cx="302433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804248" y="1196752"/>
            <a:ext cx="23093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B050"/>
                </a:solidFill>
              </a:rPr>
              <a:t>与父节点相比，新放置的皇后是否违背不攻击原则？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57200" y="4149080"/>
                <a:ext cx="7344816" cy="1440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 sz="2800" dirty="0" smtClean="0">
                    <a:solidFill>
                      <a:schemeClr val="tx1"/>
                    </a:solidFill>
                  </a:rPr>
                  <a:t>树的结点数：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+⋯+</m:t>
                    </m:r>
                    <m:sSup>
                      <m:sSup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≤2</m:t>
                    </m:r>
                    <m:sSup>
                      <m:sSup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800" dirty="0" smtClean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 sz="2800" dirty="0" smtClean="0">
                    <a:solidFill>
                      <a:schemeClr val="tx1"/>
                    </a:solidFill>
                  </a:rPr>
                  <a:t>判断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v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是否满足约束条件：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dirty="0" smtClean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 sz="2800" dirty="0" smtClean="0">
                    <a:solidFill>
                      <a:schemeClr val="tx1"/>
                    </a:solidFill>
                  </a:rPr>
                  <a:t>最坏情形下算法时间复杂度：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800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149080"/>
                <a:ext cx="7344816" cy="1440459"/>
              </a:xfrm>
              <a:prstGeom prst="rect">
                <a:avLst/>
              </a:prstGeom>
              <a:blipFill>
                <a:blip r:embed="rId3"/>
                <a:stretch>
                  <a:fillRect l="-1494" t="-7627" b="-6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1115616" y="5684125"/>
            <a:ext cx="75713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C00000"/>
                </a:solidFill>
              </a:rPr>
              <a:t>由于剪枝，实际运行的时间要少得多</a:t>
            </a:r>
            <a:endParaRPr lang="en-US" altLang="zh-C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12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34256" y="1484784"/>
                <a:ext cx="8229600" cy="4525963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一个旅行者准备随身携带一个背包。可以放入背包的物品有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个，每个物品的重量和价值分别为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dirty="0" smtClean="0"/>
                  <a:t> 如果背包的最大重量限制为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 smtClean="0"/>
                  <a:t>，怎样选择放入背包的物品以使得总价值最大？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4256" y="1484784"/>
                <a:ext cx="8229600" cy="45259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0-1</a:t>
            </a:r>
            <a:r>
              <a:rPr lang="zh-CN" altLang="en-US" dirty="0" smtClean="0"/>
              <a:t>背包问题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573016"/>
            <a:ext cx="3323446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83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395536" y="349493"/>
            <a:ext cx="806916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问题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：</a:t>
            </a:r>
            <a:endParaRPr lang="en-US" altLang="zh-CN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spcBef>
                <a:spcPts val="1200"/>
              </a:spcBef>
            </a:pP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优化问题建模时有哪些关键要素？</a:t>
            </a:r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1560" y="2091406"/>
            <a:ext cx="806489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rgbClr val="C00000"/>
                </a:solidFill>
              </a:rPr>
              <a:t>解</a:t>
            </a:r>
            <a:endParaRPr lang="en-US" altLang="zh-CN" sz="3200" dirty="0" smtClean="0">
              <a:solidFill>
                <a:srgbClr val="C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rgbClr val="C00000"/>
                </a:solidFill>
              </a:rPr>
              <a:t>解空间</a:t>
            </a:r>
            <a:r>
              <a:rPr lang="en-US" altLang="zh-CN" sz="3200" dirty="0" smtClean="0">
                <a:solidFill>
                  <a:srgbClr val="C00000"/>
                </a:solidFill>
              </a:rPr>
              <a:t>(</a:t>
            </a:r>
            <a:r>
              <a:rPr lang="zh-CN" altLang="en-US" sz="3200" dirty="0" smtClean="0">
                <a:solidFill>
                  <a:srgbClr val="C00000"/>
                </a:solidFill>
              </a:rPr>
              <a:t>亦称搜索空间</a:t>
            </a:r>
            <a:r>
              <a:rPr lang="en-US" altLang="zh-CN" sz="3200" dirty="0" smtClean="0">
                <a:solidFill>
                  <a:srgbClr val="C00000"/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rgbClr val="C00000"/>
                </a:solidFill>
              </a:rPr>
              <a:t>约束条件</a:t>
            </a:r>
            <a:endParaRPr lang="en-US" altLang="zh-CN" sz="3200" dirty="0" smtClean="0">
              <a:solidFill>
                <a:srgbClr val="C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rgbClr val="C00000"/>
                </a:solidFill>
              </a:rPr>
              <a:t>目标函数（最大化</a:t>
            </a:r>
            <a:r>
              <a:rPr lang="en-US" altLang="zh-CN" sz="3200" dirty="0" smtClean="0">
                <a:solidFill>
                  <a:srgbClr val="C00000"/>
                </a:solidFill>
              </a:rPr>
              <a:t>/</a:t>
            </a:r>
            <a:r>
              <a:rPr lang="zh-CN" altLang="en-US" sz="3200" dirty="0" smtClean="0">
                <a:solidFill>
                  <a:srgbClr val="C00000"/>
                </a:solidFill>
              </a:rPr>
              <a:t>最小化）</a:t>
            </a:r>
            <a:endParaRPr lang="en-US" altLang="zh-CN" sz="3200" dirty="0" smtClean="0">
              <a:solidFill>
                <a:srgbClr val="C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59632" y="4365104"/>
            <a:ext cx="7848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候选解：解空间里的元素</a:t>
            </a:r>
            <a:endParaRPr lang="en-US" altLang="zh-CN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可行解：满足约束条件的候选解</a:t>
            </a:r>
            <a:endParaRPr lang="en-US" altLang="zh-CN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最优解：目标函数值最大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最小的可行解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4667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2431</TotalTime>
  <Words>1125</Words>
  <Application>Microsoft Office PowerPoint</Application>
  <PresentationFormat>全屏显示(4:3)</PresentationFormat>
  <Paragraphs>190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1" baseType="lpstr">
      <vt:lpstr>等线</vt:lpstr>
      <vt:lpstr>黑体</vt:lpstr>
      <vt:lpstr>华文行楷</vt:lpstr>
      <vt:lpstr>Arial</vt:lpstr>
      <vt:lpstr>Cambria Math</vt:lpstr>
      <vt:lpstr>Lucida Sans Unicode</vt:lpstr>
      <vt:lpstr>Times New Roman</vt:lpstr>
      <vt:lpstr>Verdana</vt:lpstr>
      <vt:lpstr>Wingdings 2</vt:lpstr>
      <vt:lpstr>Wingdings 3</vt:lpstr>
      <vt:lpstr>Default Theme</vt:lpstr>
      <vt:lpstr>算法设计与分析 回溯</vt:lpstr>
      <vt:lpstr>8皇后问题</vt:lpstr>
      <vt:lpstr>PowerPoint 演示文稿</vt:lpstr>
      <vt:lpstr>n皇后问题建模</vt:lpstr>
      <vt:lpstr>搜索空间的树形表示</vt:lpstr>
      <vt:lpstr>PowerPoint 演示文稿</vt:lpstr>
      <vt:lpstr>n皇后求解回溯算法思想</vt:lpstr>
      <vt:lpstr>0-1背包问题</vt:lpstr>
      <vt:lpstr>PowerPoint 演示文稿</vt:lpstr>
      <vt:lpstr>PowerPoint 演示文稿</vt:lpstr>
      <vt:lpstr>0-1背包问题建模</vt:lpstr>
      <vt:lpstr>解空间的树形表示</vt:lpstr>
      <vt:lpstr>0-1背包问题回溯算法思想</vt:lpstr>
      <vt:lpstr>PowerPoint 演示文稿</vt:lpstr>
      <vt:lpstr>旅行商问题（Travelling salesman problem,TSP）</vt:lpstr>
      <vt:lpstr>旅行商问题建模</vt:lpstr>
      <vt:lpstr>解空间的树形表示</vt:lpstr>
      <vt:lpstr>旅行商问题回溯算法思想</vt:lpstr>
      <vt:lpstr>回溯小结</vt:lpstr>
      <vt:lpstr>回溯算法适用条件</vt:lpstr>
      <vt:lpstr>一个反例</vt:lpstr>
      <vt:lpstr>回溯算法的设计步骤</vt:lpstr>
      <vt:lpstr>回溯算法递归实现</vt:lpstr>
      <vt:lpstr>回溯算法迭代实现</vt:lpstr>
      <vt:lpstr>回溯算法效率</vt:lpstr>
      <vt:lpstr>回溯算法效率估计</vt:lpstr>
      <vt:lpstr>蒙特卡洛(Monte Carlo)方法</vt:lpstr>
      <vt:lpstr>无偏估计</vt:lpstr>
      <vt:lpstr>无偏估计计算</vt:lpstr>
      <vt:lpstr>课后作业（无需提交）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计算机问题求解 II</dc:title>
  <dc:creator>ChenDaoxu</dc:creator>
  <cp:lastModifiedBy>TB</cp:lastModifiedBy>
  <cp:revision>300</cp:revision>
  <dcterms:created xsi:type="dcterms:W3CDTF">2017-02-17T03:54:07Z</dcterms:created>
  <dcterms:modified xsi:type="dcterms:W3CDTF">2021-10-07T16:52:28Z</dcterms:modified>
</cp:coreProperties>
</file>