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602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582" r:id="rId26"/>
    <p:sldId id="583" r:id="rId27"/>
    <p:sldId id="584" r:id="rId28"/>
    <p:sldId id="585" r:id="rId29"/>
    <p:sldId id="548" r:id="rId30"/>
    <p:sldId id="588" r:id="rId31"/>
    <p:sldId id="597" r:id="rId32"/>
    <p:sldId id="589" r:id="rId33"/>
    <p:sldId id="590" r:id="rId34"/>
    <p:sldId id="591" r:id="rId35"/>
    <p:sldId id="598" r:id="rId36"/>
    <p:sldId id="599" r:id="rId37"/>
    <p:sldId id="592" r:id="rId38"/>
    <p:sldId id="600" r:id="rId39"/>
    <p:sldId id="546" r:id="rId40"/>
    <p:sldId id="593" r:id="rId41"/>
    <p:sldId id="601" r:id="rId42"/>
    <p:sldId id="594" r:id="rId4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00"/>
    <a:srgbClr val="CC3300"/>
    <a:srgbClr val="003399"/>
    <a:srgbClr val="A5E088"/>
    <a:srgbClr val="9EDE7E"/>
    <a:srgbClr val="91DA6C"/>
    <a:srgbClr val="FFFF99"/>
    <a:srgbClr val="2A7E54"/>
    <a:srgbClr val="119B28"/>
    <a:srgbClr val="3296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780" autoAdjust="0"/>
    <p:restoredTop sz="92069" autoAdjust="0"/>
  </p:normalViewPr>
  <p:slideViewPr>
    <p:cSldViewPr>
      <p:cViewPr varScale="1">
        <p:scale>
          <a:sx n="65" d="100"/>
          <a:sy n="65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6462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9</a:t>
            </a:r>
            <a:r>
              <a:rPr lang="zh-CN" altLang="en-US" sz="3000" dirty="0" smtClean="0"/>
              <a:t>：</a:t>
            </a:r>
            <a:r>
              <a:rPr lang="en-US" sz="3000" dirty="0" smtClean="0"/>
              <a:t>(</a:t>
            </a:r>
            <a:r>
              <a:rPr lang="zh-CN" altLang="en-US" sz="3000" dirty="0" smtClean="0"/>
              <a:t>顺序</a:t>
            </a:r>
            <a:r>
              <a:rPr lang="en-US" sz="3000" dirty="0" smtClean="0"/>
              <a:t>)</a:t>
            </a:r>
            <a:r>
              <a:rPr lang="zh-CN" altLang="en-US" sz="3000" dirty="0" smtClean="0"/>
              <a:t>循环队列</a:t>
            </a:r>
            <a:r>
              <a:rPr lang="en-US" sz="3000" dirty="0" err="1" smtClean="0"/>
              <a:t>sequ</a:t>
            </a:r>
            <a:r>
              <a:rPr lang="en-US" sz="3000" dirty="0" smtClean="0"/>
              <a:t>[m]</a:t>
            </a:r>
            <a:r>
              <a:rPr lang="zh-CN" altLang="en-US" sz="3000" dirty="0" smtClean="0"/>
              <a:t>，令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rear</a:t>
            </a:r>
            <a:r>
              <a:rPr lang="zh-CN" altLang="en-US" sz="3000" dirty="0" smtClean="0"/>
              <a:t>：队尾元素的位置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</a:t>
            </a:r>
            <a:r>
              <a:rPr lang="en-US" sz="3000" dirty="0" err="1" smtClean="0"/>
              <a:t>quelen</a:t>
            </a:r>
            <a:r>
              <a:rPr lang="zh-CN" altLang="en-US" sz="3000" dirty="0" smtClean="0"/>
              <a:t>：队列中元素个数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队空条件：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队满条件？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∵ </a:t>
            </a:r>
            <a:r>
              <a:rPr lang="en-US" sz="3000" dirty="0" smtClean="0"/>
              <a:t>rear</a:t>
            </a:r>
            <a:r>
              <a:rPr lang="zh-CN" altLang="en-US" sz="3000" dirty="0" smtClean="0"/>
              <a:t>指向最后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个元素，</a:t>
            </a:r>
            <a:r>
              <a:rPr lang="zh-CN" altLang="en-US" sz="3000" dirty="0" smtClean="0">
                <a:solidFill>
                  <a:srgbClr val="C00000"/>
                </a:solidFill>
              </a:rPr>
              <a:t>不是空位置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  </a:t>
            </a:r>
            <a:r>
              <a:rPr lang="zh-CN" altLang="en-US" sz="3000" dirty="0" smtClean="0"/>
              <a:t>首元素下标：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/>
              <a:t>队满时：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>
                <a:sym typeface="Wingdings"/>
              </a:rPr>
              <a:t>      </a:t>
            </a:r>
            <a:r>
              <a:rPr lang="zh-CN" altLang="en-US" sz="3000" dirty="0" smtClean="0"/>
              <a:t>队满条件：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0" y="2895600"/>
            <a:ext cx="3048000" cy="1126462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注意：与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105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环形队列的区别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2820435"/>
            <a:ext cx="259718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000" dirty="0" err="1" smtClean="0"/>
              <a:t>quelen</a:t>
            </a:r>
            <a:r>
              <a:rPr lang="en-US" sz="3000" dirty="0" smtClean="0"/>
              <a:t> == 0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3505200" y="4698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front = (rear-quelen</a:t>
            </a:r>
            <a:r>
              <a:rPr lang="en-US" altLang="zh-CN" sz="3000" dirty="0" smtClean="0">
                <a:solidFill>
                  <a:srgbClr val="008000"/>
                </a:solidFill>
              </a:rPr>
              <a:t>+1</a:t>
            </a:r>
            <a:r>
              <a:rPr lang="en-US" sz="3000" dirty="0" smtClean="0">
                <a:solidFill>
                  <a:srgbClr val="008000"/>
                </a:solidFill>
              </a:rPr>
              <a:t>+m)%m;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1666" y="5334000"/>
            <a:ext cx="44611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(rear+1)%m == front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589073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8000"/>
                </a:solidFill>
              </a:rPr>
              <a:t>quelen</a:t>
            </a:r>
            <a:r>
              <a:rPr lang="en-US" sz="3000" dirty="0" smtClean="0">
                <a:solidFill>
                  <a:srgbClr val="008000"/>
                </a:solidFill>
              </a:rPr>
              <a:t> == m </a:t>
            </a:r>
            <a:endParaRPr lang="zh-CN" altLang="en-US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2. </a:t>
            </a:r>
            <a:r>
              <a:rPr lang="zh-CN" altLang="en-US" sz="3000" dirty="0" smtClean="0">
                <a:solidFill>
                  <a:srgbClr val="0000CC"/>
                </a:solidFill>
              </a:rPr>
              <a:t>非递归思想：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</a:t>
            </a:r>
            <a:r>
              <a:rPr lang="en-US" altLang="zh-CN" sz="3000" dirty="0" smtClean="0">
                <a:solidFill>
                  <a:srgbClr val="990099"/>
                </a:solidFill>
              </a:rPr>
              <a:t>2.1  </a:t>
            </a:r>
            <a:r>
              <a:rPr lang="zh-CN" altLang="en-US" sz="3000" dirty="0" smtClean="0">
                <a:solidFill>
                  <a:srgbClr val="990099"/>
                </a:solidFill>
              </a:rPr>
              <a:t>后根非递归遍历</a:t>
            </a:r>
            <a:r>
              <a:rPr lang="zh-CN" altLang="en-US" sz="3000" dirty="0" smtClean="0"/>
              <a:t>二叉树的过程中，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栈的最大高度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，即是。</a:t>
            </a:r>
            <a:r>
              <a:rPr lang="en-US" altLang="zh-CN" sz="3000" dirty="0" smtClean="0">
                <a:solidFill>
                  <a:srgbClr val="008A00"/>
                </a:solidFill>
              </a:rPr>
              <a:t>(</a:t>
            </a:r>
            <a:r>
              <a:rPr lang="zh-CN" altLang="en-US" sz="3000" dirty="0" smtClean="0">
                <a:solidFill>
                  <a:srgbClr val="008A00"/>
                </a:solidFill>
              </a:rPr>
              <a:t>设树根高度为</a:t>
            </a:r>
            <a:r>
              <a:rPr lang="en-US" altLang="zh-CN" sz="3000" dirty="0" smtClean="0">
                <a:solidFill>
                  <a:srgbClr val="008A00"/>
                </a:solidFill>
              </a:rPr>
              <a:t>0)</a:t>
            </a:r>
          </a:p>
          <a:p>
            <a:pPr marL="622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</a:t>
            </a:r>
            <a:r>
              <a:rPr lang="en-US" altLang="zh-CN" sz="3000" dirty="0" smtClean="0">
                <a:solidFill>
                  <a:srgbClr val="990099"/>
                </a:solidFill>
              </a:rPr>
              <a:t>2.2  </a:t>
            </a:r>
            <a:r>
              <a:rPr lang="zh-CN" altLang="en-US" sz="3000" dirty="0" smtClean="0">
                <a:solidFill>
                  <a:srgbClr val="990099"/>
                </a:solidFill>
              </a:rPr>
              <a:t>广度优先遍历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</a:t>
            </a:r>
            <a:r>
              <a:rPr lang="en-US" altLang="zh-CN" sz="3000" dirty="0" smtClean="0">
                <a:solidFill>
                  <a:srgbClr val="0000CC"/>
                </a:solidFill>
              </a:rPr>
              <a:t> (</a:t>
            </a:r>
            <a:r>
              <a:rPr lang="zh-CN" altLang="en-US" sz="3000" dirty="0" smtClean="0">
                <a:solidFill>
                  <a:srgbClr val="0000CC"/>
                </a:solidFill>
              </a:rPr>
              <a:t>法</a:t>
            </a:r>
            <a:r>
              <a:rPr lang="en-US" altLang="zh-CN" sz="3000" dirty="0" smtClean="0">
                <a:solidFill>
                  <a:srgbClr val="0000CC"/>
                </a:solidFill>
              </a:rPr>
              <a:t>1) </a:t>
            </a:r>
            <a:r>
              <a:rPr lang="zh-CN" altLang="en-US" sz="3000" dirty="0" smtClean="0"/>
              <a:t>结点入队时，</a:t>
            </a:r>
            <a:r>
              <a:rPr lang="zh-CN" altLang="en-US" sz="3000" dirty="0" smtClean="0">
                <a:solidFill>
                  <a:srgbClr val="C00000"/>
                </a:solidFill>
              </a:rPr>
              <a:t>附加：层次属性，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</a:t>
            </a:r>
            <a:r>
              <a:rPr lang="en-US" altLang="zh-CN" sz="3000" dirty="0" smtClean="0">
                <a:solidFill>
                  <a:srgbClr val="0000CC"/>
                </a:solidFill>
              </a:rPr>
              <a:t>(</a:t>
            </a:r>
            <a:r>
              <a:rPr lang="zh-CN" altLang="en-US" sz="3000" dirty="0" smtClean="0">
                <a:solidFill>
                  <a:srgbClr val="0000CC"/>
                </a:solidFill>
              </a:rPr>
              <a:t>法</a:t>
            </a:r>
            <a:r>
              <a:rPr lang="en-US" altLang="zh-CN" sz="3000" dirty="0" smtClean="0">
                <a:solidFill>
                  <a:srgbClr val="0000CC"/>
                </a:solidFill>
              </a:rPr>
              <a:t>2) </a:t>
            </a:r>
            <a:r>
              <a:rPr lang="zh-CN" altLang="en-US" sz="3000" dirty="0" smtClean="0"/>
              <a:t>借助标志，记录每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层结束，并计层数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非递归深度优先遍历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对比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610600" cy="49930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边访问边进栈，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去栈顶右孩子处，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出栈；</a:t>
            </a:r>
            <a:endParaRPr lang="en-US" altLang="zh-CN" sz="3000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访问栈顶，去栈顶右孩子处，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出栈；</a:t>
            </a:r>
            <a:endParaRPr lang="en-US" altLang="zh-CN" sz="3000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 smtClean="0"/>
              <a:t>向左下方走不动时，分析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若无右子树，或右子树已被访问过，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出栈、</a:t>
            </a:r>
            <a:r>
              <a:rPr lang="zh-CN" altLang="en-US" sz="3000" dirty="0" smtClean="0">
                <a:solidFill>
                  <a:srgbClr val="008000"/>
                </a:solidFill>
              </a:rPr>
              <a:t>继续考察栈顶；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</a:t>
            </a:r>
            <a:r>
              <a:rPr lang="zh-CN" altLang="en-US" sz="3000" dirty="0" smtClean="0">
                <a:solidFill>
                  <a:srgbClr val="C00000"/>
                </a:solidFill>
              </a:rPr>
              <a:t>去右子树，不出栈；</a:t>
            </a:r>
            <a:endParaRPr lang="en-US" altLang="zh-CN" sz="3000" dirty="0" smtClean="0">
              <a:solidFill>
                <a:srgbClr val="C0000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646331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对比于先根、中根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069007"/>
            <a:ext cx="8763000" cy="4455772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280213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25657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72325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22140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313407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07540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669863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711242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442322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457021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401401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377999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0664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3915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487067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7068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423025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288206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2905927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675411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421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459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621707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837848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697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3837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459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695806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079764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279951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791194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791194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301293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76789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30129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600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600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600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600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586462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4439677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r>
              <a:rPr lang="en-US" altLang="zh-CN" sz="3000" dirty="0" smtClean="0">
                <a:solidFill>
                  <a:srgbClr val="003399"/>
                </a:solidFill>
              </a:rPr>
              <a:t>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栈顶的右孩子，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访问栈顶，</a:t>
            </a:r>
            <a:r>
              <a:rPr lang="zh-CN" altLang="en-US" sz="3000" dirty="0" smtClean="0"/>
              <a:t>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055812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78006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54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31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7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667656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709035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40115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54814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99194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75792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0642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391320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484860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70461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420818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2859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2903720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673204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419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457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619500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835641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3815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457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693599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0775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27774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78898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78898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299086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76568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299086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54864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548641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54864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596609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167110"/>
            <a:ext cx="8763000" cy="5386090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指向树根，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a. </a:t>
            </a:r>
            <a:r>
              <a:rPr lang="zh-CN" altLang="en-US" sz="3000" dirty="0" smtClean="0">
                <a:solidFill>
                  <a:srgbClr val="003399"/>
                </a:solidFill>
              </a:rPr>
              <a:t>若栈顶无右孩子，或右孩子刚被访问，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访问栈顶，退栈，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令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p=Null(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继续考察栈顶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b.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否则，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p=p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的右孩子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112987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60535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13514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57018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22424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198624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580699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622078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353158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367857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312237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288835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19772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2826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397903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61765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333861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1990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1816763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586247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332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748684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608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2945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370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606642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9906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1535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5652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10807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56527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1080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04664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52040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520409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52040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520409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194794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p=Null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457200"/>
            <a:ext cx="8991600" cy="6380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void </a:t>
            </a:r>
            <a:r>
              <a:rPr lang="en-US" altLang="zh-CN" sz="3000" dirty="0" err="1" smtClean="0"/>
              <a:t>PostOrder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BinTree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Stack s =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000" dirty="0" smtClean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BinTree</a:t>
            </a:r>
            <a:r>
              <a:rPr lang="en-US" altLang="zh-CN" sz="3000" dirty="0" smtClean="0"/>
              <a:t> q=Null,  p=t;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 p == Null)  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en-US" altLang="zh-CN" sz="3000" dirty="0" smtClean="0">
                <a:solidFill>
                  <a:srgbClr val="008000"/>
                </a:solidFill>
              </a:rPr>
              <a:t>{   </a:t>
            </a:r>
            <a:r>
              <a:rPr lang="en-US" altLang="zh-CN" sz="3000" dirty="0" smtClean="0">
                <a:solidFill>
                  <a:srgbClr val="990099"/>
                </a:solidFill>
              </a:rPr>
              <a:t>push</a:t>
            </a:r>
            <a:r>
              <a:rPr lang="en-US" altLang="zh-CN" sz="3000" dirty="0" smtClean="0"/>
              <a:t>(s, p);  p=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000" dirty="0" smtClean="0"/>
              <a:t>(p);</a:t>
            </a:r>
            <a:r>
              <a:rPr lang="en-US" altLang="zh-CN" sz="3000" dirty="0" smtClean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</a:t>
            </a:r>
            <a:r>
              <a:rPr lang="en-US" altLang="zh-CN" sz="3000" dirty="0" smtClean="0">
                <a:solidFill>
                  <a:srgbClr val="990099"/>
                </a:solidFill>
              </a:rPr>
              <a:t>top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 (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(p)==Null ||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{   </a:t>
            </a:r>
            <a:r>
              <a:rPr lang="en-US" altLang="zh-CN" sz="3000" dirty="0" smtClean="0">
                <a:solidFill>
                  <a:srgbClr val="C00000"/>
                </a:solidFill>
              </a:rPr>
              <a:t>visit</a:t>
            </a:r>
            <a:r>
              <a:rPr lang="en-US" altLang="zh-CN" sz="3000" dirty="0" smtClean="0"/>
              <a:t>(root(p)); </a:t>
            </a:r>
            <a:r>
              <a:rPr lang="en-US" altLang="zh-CN" sz="3000" dirty="0" smtClean="0">
                <a:solidFill>
                  <a:srgbClr val="990099"/>
                </a:solidFill>
              </a:rPr>
              <a:t>pop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</a:t>
            </a:r>
            <a:r>
              <a:rPr lang="en-US" altLang="zh-CN" sz="3000" dirty="0" smtClean="0">
                <a:solidFill>
                  <a:srgbClr val="0000CC"/>
                </a:solidFill>
              </a:rPr>
              <a:t>q=p;</a:t>
            </a:r>
            <a:r>
              <a:rPr lang="en-US" altLang="zh-CN" sz="3000" dirty="0" smtClean="0"/>
              <a:t> p=Null; </a:t>
            </a:r>
            <a:r>
              <a:rPr lang="en-US" altLang="zh-CN" sz="3000" dirty="0" smtClean="0">
                <a:solidFill>
                  <a:srgbClr val="7030A0"/>
                </a:solidFill>
              </a:rPr>
              <a:t>}</a:t>
            </a:r>
            <a:r>
              <a:rPr lang="en-US" altLang="zh-CN" sz="3000" dirty="0" smtClean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  p=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}</a:t>
            </a:r>
            <a:r>
              <a:rPr lang="en-US" altLang="zh-CN" sz="3000" dirty="0" smtClean="0"/>
              <a:t>while( !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isEmptyStack</a:t>
            </a:r>
            <a:r>
              <a:rPr lang="en-US" altLang="zh-CN" sz="30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15" name="矩形 14"/>
          <p:cNvSpPr/>
          <p:nvPr/>
        </p:nvSpPr>
        <p:spPr>
          <a:xfrm>
            <a:off x="4114800" y="1295400"/>
            <a:ext cx="509145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en-US" altLang="zh-CN" dirty="0" smtClean="0">
                <a:solidFill>
                  <a:srgbClr val="0000CC"/>
                </a:solidFill>
              </a:rPr>
              <a:t>q: </a:t>
            </a:r>
            <a:r>
              <a:rPr lang="zh-CN" altLang="en-US" dirty="0" smtClean="0">
                <a:solidFill>
                  <a:srgbClr val="008A00"/>
                </a:solidFill>
              </a:rPr>
              <a:t>用于记录被访问的上一结点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79677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//p</a:t>
            </a:r>
            <a:r>
              <a:rPr lang="zh-CN" altLang="en-US" dirty="0" smtClean="0">
                <a:solidFill>
                  <a:srgbClr val="003399"/>
                </a:solidFill>
              </a:rPr>
              <a:t>一直走向左下方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9800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去左孩子处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7000" y="3276600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 2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种情况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87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 smtClean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30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//2.</a:t>
            </a:r>
            <a:r>
              <a:rPr lang="zh-CN" altLang="en-US" dirty="0" smtClean="0">
                <a:solidFill>
                  <a:srgbClr val="008A00"/>
                </a:solidFill>
              </a:rPr>
              <a:t>去栈顶的右孩子处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055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直到栈空且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空，结束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4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</a:t>
            </a:r>
            <a:r>
              <a:rPr lang="en-US" altLang="zh-CN" sz="3000" dirty="0" smtClean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000546" y="4322058"/>
            <a:ext cx="4219654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//1.</a:t>
            </a:r>
            <a:r>
              <a:rPr lang="zh-CN" altLang="en-US" dirty="0" smtClean="0">
                <a:solidFill>
                  <a:srgbClr val="008A00"/>
                </a:solidFill>
              </a:rPr>
              <a:t>无右子</a:t>
            </a:r>
            <a:r>
              <a:rPr lang="en-US" altLang="zh-CN" dirty="0" smtClean="0">
                <a:solidFill>
                  <a:srgbClr val="008A00"/>
                </a:solidFill>
              </a:rPr>
              <a:t>or</a:t>
            </a:r>
            <a:r>
              <a:rPr lang="zh-CN" altLang="en-US" dirty="0" smtClean="0">
                <a:solidFill>
                  <a:srgbClr val="008A00"/>
                </a:solidFill>
              </a:rPr>
              <a:t>刚访问过右子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二叉树的非递归后根遍历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6084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队头的</a:t>
            </a:r>
            <a:r>
              <a:rPr lang="zh-CN" altLang="en-US" sz="3000" dirty="0" smtClean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 smtClean="0"/>
              <a:t>进队，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20108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7728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59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3939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3819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31397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59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31544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91998" y="438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flipH="1">
            <a:off x="7907998" y="3963535"/>
            <a:ext cx="105268" cy="4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48400" y="438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>
            <a:off x="8318736" y="3963535"/>
            <a:ext cx="245664" cy="4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7638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6128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32606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86600" y="4404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>
            <a:off x="7128936" y="3963535"/>
            <a:ext cx="173664" cy="4407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9856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6033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3728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5352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3953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41573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41573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41573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3932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6143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038600" y="55708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5708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5708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5708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5708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5708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5708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5708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5708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762000" y="4961286"/>
          <a:ext cx="8382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685800" y="4876800"/>
            <a:ext cx="118654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(A,0)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11589" y="49399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00200" y="4876800"/>
            <a:ext cx="107273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(B,1)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514600" y="4876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(C,1)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29000" y="4876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(D,2)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4343400" y="4876800"/>
            <a:ext cx="107273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(E,2)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5257800" y="4876800"/>
            <a:ext cx="100322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(F,2)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6096000" y="4876800"/>
            <a:ext cx="11176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(G,3)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7058228" y="4876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(H,3)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8001000" y="4876800"/>
            <a:ext cx="91242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(I,3)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533400" y="969258"/>
            <a:ext cx="8610600" cy="630942"/>
          </a:xfrm>
          <a:prstGeom prst="rect">
            <a:avLst/>
          </a:prstGeom>
          <a:solidFill>
            <a:srgbClr val="008A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r>
              <a:rPr lang="en-US" altLang="zh-CN" dirty="0" smtClean="0">
                <a:solidFill>
                  <a:schemeClr val="bg1"/>
                </a:solidFill>
              </a:rPr>
              <a:t>1)</a:t>
            </a:r>
            <a:r>
              <a:rPr lang="zh-CN" altLang="en-US" dirty="0" smtClean="0">
                <a:solidFill>
                  <a:schemeClr val="bg1"/>
                </a:solidFill>
              </a:rPr>
              <a:t>结点入队时，附加：层次属性，以统计树的高度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18235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772400" y="28194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370000" y="3675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369480" y="31893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8199591" y="32525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057200" y="36660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467600" y="4481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410906" y="41727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664200" y="45084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817510" y="41949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8065200" y="45084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8178890" y="42435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2133600"/>
            <a:ext cx="9144000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 err="1" smtClean="0">
                <a:solidFill>
                  <a:srgbClr val="C00000"/>
                </a:solidFill>
              </a:rPr>
              <a:t>lastwidth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层的宽度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用于指示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层结点进队结束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 err="1" smtClean="0">
                <a:solidFill>
                  <a:srgbClr val="C00000"/>
                </a:solidFill>
              </a:rPr>
              <a:t>tempwidth</a:t>
            </a:r>
            <a:r>
              <a:rPr lang="zh-CN" altLang="en-US" dirty="0" smtClean="0"/>
              <a:t>：用于记录当前层的结点数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level</a:t>
            </a:r>
            <a:r>
              <a:rPr lang="zh-CN" altLang="en-US" dirty="0" smtClean="0"/>
              <a:t>：二叉树的高度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=0; level= -1;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while(</a:t>
            </a:r>
            <a:r>
              <a:rPr lang="zh-CN" altLang="en-US" dirty="0" smtClean="0"/>
              <a:t>队不空</a:t>
            </a:r>
            <a:r>
              <a:rPr lang="en-US" altLang="zh-CN" dirty="0" smtClean="0"/>
              <a:t>)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{    </a:t>
            </a:r>
            <a:r>
              <a:rPr lang="en-US" altLang="zh-CN" dirty="0" smtClean="0">
                <a:solidFill>
                  <a:srgbClr val="0000CC"/>
                </a:solidFill>
              </a:rPr>
              <a:t>while(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{    </a:t>
            </a:r>
            <a:r>
              <a:rPr lang="zh-CN" altLang="en-US" dirty="0" smtClean="0"/>
              <a:t>队头的所有孩子进队，更新</a:t>
            </a:r>
            <a:r>
              <a:rPr lang="en-US" altLang="zh-CN" dirty="0" err="1" smtClean="0"/>
              <a:t>tempwidth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       队头出队，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--;</a:t>
            </a:r>
            <a:r>
              <a:rPr lang="zh-CN" altLang="en-US" dirty="0" smtClean="0"/>
              <a:t>   </a:t>
            </a:r>
            <a:r>
              <a:rPr lang="en-US" altLang="zh-CN" dirty="0" smtClean="0"/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=0; </a:t>
            </a:r>
            <a:r>
              <a:rPr lang="en-US" altLang="zh-CN" dirty="0" smtClean="0">
                <a:solidFill>
                  <a:srgbClr val="C00000"/>
                </a:solidFill>
              </a:rPr>
              <a:t>level++; </a:t>
            </a:r>
            <a:r>
              <a:rPr lang="en-US" altLang="zh-CN" dirty="0" smtClean="0"/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5867400" y="609600"/>
            <a:ext cx="3276600" cy="1651414"/>
          </a:xfrm>
          <a:prstGeom prst="rect">
            <a:avLst/>
          </a:prstGeom>
          <a:solidFill>
            <a:srgbClr val="008A00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借助标志</a:t>
            </a:r>
            <a:r>
              <a:rPr lang="en-US" altLang="zh-CN" dirty="0" err="1" smtClean="0">
                <a:solidFill>
                  <a:schemeClr val="bg1"/>
                </a:solidFill>
              </a:rPr>
              <a:t>lastwidth</a:t>
            </a:r>
            <a:r>
              <a:rPr lang="zh-CN" altLang="en-US" dirty="0" smtClean="0">
                <a:solidFill>
                  <a:schemeClr val="bg1"/>
                </a:solidFill>
              </a:rPr>
              <a:t>，获知每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层结束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18235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772400" y="28194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370000" y="3675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369480" y="31893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8199591" y="32525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057200" y="36660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467600" y="4481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410906" y="41727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664200" y="45084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817510" y="41949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8065200" y="45084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8178890" y="42435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2133600"/>
            <a:ext cx="9144000" cy="444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=0; level= -1;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while(</a:t>
            </a:r>
            <a:r>
              <a:rPr lang="zh-CN" altLang="en-US" dirty="0" smtClean="0"/>
              <a:t>队不空</a:t>
            </a:r>
            <a:r>
              <a:rPr lang="en-US" altLang="zh-CN" dirty="0" smtClean="0"/>
              <a:t>)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{    </a:t>
            </a:r>
            <a:r>
              <a:rPr lang="en-US" altLang="zh-CN" dirty="0" smtClean="0">
                <a:solidFill>
                  <a:srgbClr val="0000CC"/>
                </a:solidFill>
              </a:rPr>
              <a:t>while(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{    if( </a:t>
            </a:r>
            <a:r>
              <a:rPr lang="zh-CN" altLang="en-US" dirty="0" smtClean="0"/>
              <a:t>队头有左孩子 </a:t>
            </a:r>
            <a:r>
              <a:rPr lang="en-US" altLang="zh-CN" dirty="0" smtClean="0"/>
              <a:t>)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左孩子进队，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++;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if( </a:t>
            </a:r>
            <a:r>
              <a:rPr lang="zh-CN" altLang="en-US" dirty="0" smtClean="0"/>
              <a:t>队头有右孩子 </a:t>
            </a:r>
            <a:r>
              <a:rPr lang="en-US" altLang="zh-CN" dirty="0" smtClean="0"/>
              <a:t>)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右孩子进队，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++;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       队头出队，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 --;</a:t>
            </a:r>
            <a:r>
              <a:rPr lang="zh-CN" altLang="en-US" dirty="0" smtClean="0"/>
              <a:t>   </a:t>
            </a:r>
            <a:r>
              <a:rPr lang="en-US" altLang="zh-CN" dirty="0" smtClean="0"/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=0; </a:t>
            </a:r>
            <a:r>
              <a:rPr lang="en-US" altLang="zh-CN" dirty="0" smtClean="0">
                <a:solidFill>
                  <a:srgbClr val="C00000"/>
                </a:solidFill>
              </a:rPr>
              <a:t>level++; </a:t>
            </a:r>
            <a:r>
              <a:rPr lang="en-US" altLang="zh-CN" dirty="0" smtClean="0"/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5867400" y="609600"/>
            <a:ext cx="3276600" cy="1651414"/>
          </a:xfrm>
          <a:prstGeom prst="rect">
            <a:avLst/>
          </a:prstGeom>
          <a:solidFill>
            <a:srgbClr val="008A00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借助标志</a:t>
            </a:r>
            <a:r>
              <a:rPr lang="en-US" altLang="zh-CN" dirty="0" err="1" smtClean="0">
                <a:solidFill>
                  <a:schemeClr val="bg1"/>
                </a:solidFill>
              </a:rPr>
              <a:t>lastwidth</a:t>
            </a:r>
            <a:r>
              <a:rPr lang="zh-CN" altLang="en-US" dirty="0" smtClean="0">
                <a:solidFill>
                  <a:schemeClr val="bg1"/>
                </a:solidFill>
              </a:rPr>
              <a:t>，获知每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层结束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3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9437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72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45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68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01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51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45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883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34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381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5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495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56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396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59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388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18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14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391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65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099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577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37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2581264" y="30101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438400" y="43975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2133600" y="50498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33600" y="56594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6400800" y="56167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601169"/>
            <a:ext cx="8839200" cy="1126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教材</a:t>
            </a:r>
            <a:r>
              <a:rPr lang="zh-CN" altLang="en-US" dirty="0" smtClean="0"/>
              <a:t>循环队列：</a:t>
            </a:r>
            <a:r>
              <a:rPr lang="en-US" altLang="zh-CN" dirty="0" smtClean="0"/>
              <a:t>rear—</a:t>
            </a:r>
            <a:r>
              <a:rPr lang="zh-CN" altLang="en-US" dirty="0" smtClean="0"/>
              <a:t>队尾的下一个位置，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队头，为了区分</a:t>
            </a:r>
            <a:r>
              <a:rPr lang="zh-CN" altLang="en-US" dirty="0" smtClean="0">
                <a:solidFill>
                  <a:srgbClr val="C00000"/>
                </a:solidFill>
              </a:rPr>
              <a:t>空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满     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745092"/>
            <a:ext cx="8839200" cy="1150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当队列中有</a:t>
            </a:r>
            <a:r>
              <a:rPr lang="en-US" altLang="zh-CN" dirty="0" smtClean="0">
                <a:sym typeface="Wingdings" pitchFamily="2" charset="2"/>
              </a:rPr>
              <a:t>M-1</a:t>
            </a:r>
            <a:r>
              <a:rPr lang="zh-CN" altLang="en-US" dirty="0" smtClean="0">
                <a:sym typeface="Wingdings" pitchFamily="2" charset="2"/>
              </a:rPr>
              <a:t>个元素时，就说队满，</a:t>
            </a:r>
            <a:endParaRPr lang="en-US" altLang="zh-CN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即队满的条件：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-&gt;r+1)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== 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-&gt;f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940748"/>
            <a:ext cx="5638800" cy="384105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3070217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3093148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861744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699944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50581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535602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535602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6049222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4243468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280844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4243469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3189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3095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6103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61793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341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4267705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51343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9379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474148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404544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464748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693348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2940748"/>
            <a:ext cx="3200400" cy="12464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队空的条件：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2405659"/>
            <a:ext cx="8686800" cy="3975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while(p-&gt;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99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72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95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28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78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72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91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61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408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8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522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83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423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86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415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45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41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418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92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126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604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64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3918290" y="52578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286762" y="41502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1987"/>
            <a:ext cx="86868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6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根据先序和对称序列，创建二叉树。</a:t>
            </a:r>
            <a:endParaRPr lang="en-US" altLang="zh-CN" sz="3000" dirty="0" smtClean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1749225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先根序列：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A, B, D, F, G, C, E, H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57200" y="2817638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中根序列：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B, F, D, G, A, C, E, H 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8153400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递归过程：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在先根序列中</a:t>
            </a:r>
            <a:r>
              <a:rPr lang="zh-CN" altLang="en-US" sz="3000" dirty="0" smtClean="0">
                <a:solidFill>
                  <a:srgbClr val="C00000"/>
                </a:solidFill>
              </a:rPr>
              <a:t>找根</a:t>
            </a:r>
            <a:r>
              <a:rPr lang="en-US" altLang="zh-CN" sz="3000" dirty="0" smtClean="0">
                <a:solidFill>
                  <a:srgbClr val="C00000"/>
                </a:solidFill>
              </a:rPr>
              <a:t>(</a:t>
            </a:r>
            <a:r>
              <a:rPr lang="zh-CN" altLang="en-US" sz="3000" dirty="0" smtClean="0">
                <a:solidFill>
                  <a:srgbClr val="C00000"/>
                </a:solidFill>
              </a:rPr>
              <a:t>最左为根</a:t>
            </a:r>
            <a:r>
              <a:rPr lang="en-US" altLang="zh-CN" sz="3000" dirty="0" smtClean="0">
                <a:solidFill>
                  <a:srgbClr val="C00000"/>
                </a:solidFill>
              </a:rPr>
              <a:t>)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在中根序列中，</a:t>
            </a:r>
            <a:r>
              <a:rPr lang="zh-CN" altLang="en-US" sz="3000" dirty="0" smtClean="0">
                <a:solidFill>
                  <a:srgbClr val="C00000"/>
                </a:solidFill>
              </a:rPr>
              <a:t>划分左、右子树：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根的左侧为其左子树，右侧为其右子树；</a:t>
            </a:r>
            <a:endParaRPr lang="en-US" altLang="zh-CN" sz="3000" dirty="0" smtClean="0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6489000" y="1755765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221600" y="2640765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6071380" y="2140377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6968991" y="2136155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7725600" y="34297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5"/>
            <a:endCxn id="69" idx="0"/>
          </p:cNvCxnSpPr>
          <p:nvPr/>
        </p:nvCxnSpPr>
        <p:spPr bwMode="auto">
          <a:xfrm rot="16200000" flipH="1">
            <a:off x="7635285" y="3087461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182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077785" y="3937972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773800" y="263180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184200" y="35059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6098106" y="3167881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5773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4" idx="3"/>
            <a:endCxn id="76" idx="0"/>
          </p:cNvCxnSpPr>
          <p:nvPr/>
        </p:nvCxnSpPr>
        <p:spPr bwMode="auto">
          <a:xfrm rot="5400000">
            <a:off x="5962495" y="3999473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6414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4" idx="5"/>
            <a:endCxn id="78" idx="0"/>
          </p:cNvCxnSpPr>
          <p:nvPr/>
        </p:nvCxnSpPr>
        <p:spPr bwMode="auto">
          <a:xfrm rot="16200000" flipH="1">
            <a:off x="6574485" y="3976072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71" grpId="0" animBg="1"/>
      <p:bldP spid="73" grpId="0" animBg="1"/>
      <p:bldP spid="74" grpId="0" animBg="1"/>
      <p:bldP spid="76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29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FF0000"/>
                </a:solidFill>
              </a:rPr>
              <a:t>附加题：</a:t>
            </a:r>
            <a:r>
              <a:rPr lang="zh-CN" altLang="en-US" sz="3000" dirty="0" smtClean="0"/>
              <a:t>如何计算二叉树的宽度？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此时，统计队列的长度，</a:t>
            </a:r>
            <a:r>
              <a:rPr lang="zh-CN" altLang="en-US" sz="3000" dirty="0" smtClean="0">
                <a:solidFill>
                  <a:srgbClr val="990099"/>
                </a:solidFill>
              </a:rPr>
              <a:t>所有长度的最大值即是。</a:t>
            </a:r>
            <a:endParaRPr lang="en-US" altLang="zh-CN" sz="3000" dirty="0" smtClean="0">
              <a:solidFill>
                <a:srgbClr val="9900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509000" y="457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106600" y="131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106080" y="8271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7936191" y="8903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793800" y="13038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200" y="2119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147506" y="18105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400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554110" y="18327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801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7915490" y="18813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3352800"/>
            <a:ext cx="9144000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en-US" altLang="zh-CN" dirty="0" err="1" smtClean="0">
                <a:solidFill>
                  <a:srgbClr val="C00000"/>
                </a:solidFill>
              </a:rPr>
              <a:t>lastwidth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层的宽度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用于指示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层结点进队结束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tempwidth</a:t>
            </a:r>
            <a:r>
              <a:rPr lang="zh-CN" altLang="en-US" dirty="0" smtClean="0"/>
              <a:t>：用于记录当前层的结点数</a:t>
            </a:r>
            <a:endParaRPr lang="en-US" altLang="zh-CN" dirty="0" smtClean="0"/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rgbClr val="0000CC"/>
                </a:solidFill>
              </a:rPr>
              <a:t>while(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            { </a:t>
            </a:r>
            <a:r>
              <a:rPr lang="zh-CN" altLang="en-US" dirty="0" smtClean="0">
                <a:solidFill>
                  <a:srgbClr val="0000CC"/>
                </a:solidFill>
              </a:rPr>
              <a:t>队头的孩子进队、更新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                      队头出队， 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--;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             更新：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2400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FF0000"/>
                </a:solidFill>
              </a:rPr>
              <a:t>附加题：</a:t>
            </a:r>
            <a:r>
              <a:rPr lang="zh-CN" altLang="en-US" sz="3000" dirty="0" smtClean="0"/>
              <a:t>如何计算二叉树的宽度？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</a:t>
            </a:r>
            <a:r>
              <a:rPr lang="zh-CN" altLang="en-US" sz="3000" dirty="0" smtClean="0"/>
              <a:t>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此时，统计队列的长度</a:t>
            </a:r>
            <a:endParaRPr lang="en-US" altLang="zh-CN" sz="3000" dirty="0" smtClean="0">
              <a:solidFill>
                <a:srgbClr val="9900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509000" y="1616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106600" y="24725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106080" y="1986890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7936191" y="2050168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793800" y="24636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200" y="3278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147506" y="2970294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400800" y="3306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554110" y="2992501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801800" y="3306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7915490" y="3041080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0" y="2718506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=0; width=0;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while(</a:t>
            </a:r>
            <a:r>
              <a:rPr lang="zh-CN" altLang="en-US" dirty="0" smtClean="0"/>
              <a:t>队不空</a:t>
            </a:r>
            <a:r>
              <a:rPr lang="en-US" altLang="zh-CN" dirty="0" smtClean="0"/>
              <a:t>)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{    </a:t>
            </a:r>
            <a:r>
              <a:rPr lang="en-US" altLang="zh-CN" dirty="0" smtClean="0">
                <a:solidFill>
                  <a:srgbClr val="0000CC"/>
                </a:solidFill>
              </a:rPr>
              <a:t>while(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{    if( </a:t>
            </a:r>
            <a:r>
              <a:rPr lang="zh-CN" altLang="en-US" dirty="0" smtClean="0"/>
              <a:t>队头有左孩子 </a:t>
            </a:r>
            <a:r>
              <a:rPr lang="en-US" altLang="zh-CN" dirty="0" smtClean="0"/>
              <a:t>)      </a:t>
            </a:r>
            <a:r>
              <a:rPr lang="zh-CN" altLang="en-US" dirty="0" smtClean="0"/>
              <a:t>左孩子进队，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++;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if( </a:t>
            </a:r>
            <a:r>
              <a:rPr lang="zh-CN" altLang="en-US" dirty="0" smtClean="0"/>
              <a:t>队头有右孩子 </a:t>
            </a:r>
            <a:r>
              <a:rPr lang="en-US" altLang="zh-CN" dirty="0" smtClean="0"/>
              <a:t>)      </a:t>
            </a:r>
            <a:r>
              <a:rPr lang="zh-CN" altLang="en-US" dirty="0" smtClean="0"/>
              <a:t>右孩子进队，</a:t>
            </a:r>
            <a:r>
              <a:rPr lang="en-US" altLang="zh-CN" dirty="0" err="1" smtClean="0"/>
              <a:t>tempwidth</a:t>
            </a:r>
            <a:r>
              <a:rPr lang="en-US" altLang="zh-CN" dirty="0" smtClean="0"/>
              <a:t>++;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       队头出队， </a:t>
            </a:r>
            <a:r>
              <a:rPr lang="en-US" altLang="zh-CN" dirty="0" err="1" smtClean="0"/>
              <a:t>lastwidth</a:t>
            </a:r>
            <a:r>
              <a:rPr lang="en-US" altLang="zh-CN" dirty="0" smtClean="0"/>
              <a:t> --;</a:t>
            </a:r>
            <a:r>
              <a:rPr lang="zh-CN" altLang="en-US" dirty="0" smtClean="0"/>
              <a:t>   </a:t>
            </a:r>
            <a:r>
              <a:rPr lang="en-US" altLang="zh-CN" dirty="0" smtClean="0"/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        if(</a:t>
            </a:r>
            <a:r>
              <a:rPr lang="en-US" altLang="zh-CN" dirty="0" err="1" smtClean="0">
                <a:solidFill>
                  <a:srgbClr val="990099"/>
                </a:solidFill>
              </a:rPr>
              <a:t>tempwidth</a:t>
            </a:r>
            <a:r>
              <a:rPr lang="en-US" altLang="zh-CN" dirty="0" smtClean="0">
                <a:solidFill>
                  <a:srgbClr val="990099"/>
                </a:solidFill>
              </a:rPr>
              <a:t>&gt;width)   width=</a:t>
            </a:r>
            <a:r>
              <a:rPr lang="en-US" altLang="zh-CN" dirty="0" err="1" smtClean="0">
                <a:solidFill>
                  <a:srgbClr val="990099"/>
                </a:solidFill>
              </a:rPr>
              <a:t>tempwidth</a:t>
            </a:r>
            <a:r>
              <a:rPr lang="en-US" altLang="zh-CN" dirty="0" smtClean="0">
                <a:solidFill>
                  <a:srgbClr val="990099"/>
                </a:solidFill>
              </a:rPr>
              <a:t>; //</a:t>
            </a:r>
            <a:r>
              <a:rPr lang="zh-CN" altLang="en-US" dirty="0" smtClean="0">
                <a:solidFill>
                  <a:srgbClr val="990099"/>
                </a:solidFill>
              </a:rPr>
              <a:t>最大层宽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=0; </a:t>
            </a: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在后序线索二叉树中，找后序前驱、后继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在中序线索二叉树中，找先序后继、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                       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39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81264" y="27815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212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308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400800" y="53881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228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7030A0"/>
                </a:solidFill>
              </a:rPr>
              <a:t>while(p-&gt;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7030A0"/>
                </a:solidFill>
              </a:rPr>
              <a:t>           p=p-&gt;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rlink</a:t>
            </a:r>
            <a:r>
              <a:rPr lang="en-US" altLang="zh-CN" sz="3200" dirty="0" smtClean="0">
                <a:solidFill>
                  <a:srgbClr val="7030A0"/>
                </a:solidFill>
              </a:rPr>
              <a:t>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810000" y="51602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86762" y="39624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3429000" y="5562600"/>
            <a:ext cx="58544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沿着</a:t>
            </a:r>
            <a:r>
              <a:rPr lang="en-US" altLang="zh-CN" dirty="0" err="1" smtClean="0">
                <a:solidFill>
                  <a:srgbClr val="7030A0"/>
                </a:solidFill>
              </a:rPr>
              <a:t>rlink</a:t>
            </a:r>
            <a:r>
              <a:rPr lang="zh-CN" altLang="en-US" dirty="0" smtClean="0">
                <a:solidFill>
                  <a:srgbClr val="7030A0"/>
                </a:solidFill>
              </a:rPr>
              <a:t>找到第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zh-CN" altLang="en-US" dirty="0" smtClean="0">
                <a:solidFill>
                  <a:srgbClr val="7030A0"/>
                </a:solidFill>
              </a:rPr>
              <a:t>个没有</a:t>
            </a:r>
            <a:r>
              <a:rPr lang="en-US" altLang="zh-CN" dirty="0" err="1" smtClean="0">
                <a:solidFill>
                  <a:srgbClr val="7030A0"/>
                </a:solidFill>
              </a:rPr>
              <a:t>rlink</a:t>
            </a:r>
            <a:r>
              <a:rPr lang="zh-CN" altLang="en-US" dirty="0" smtClean="0">
                <a:solidFill>
                  <a:srgbClr val="7030A0"/>
                </a:solidFill>
              </a:rPr>
              <a:t>的结点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lphaLcParenR"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    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14600" y="2781579"/>
            <a:ext cx="165462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的右子树的“最左下”结点</a:t>
            </a:r>
            <a:r>
              <a:rPr lang="en-US" altLang="zh-CN" sz="3200" dirty="0" smtClean="0"/>
              <a:t>, 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10913"/>
            <a:ext cx="301076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52939"/>
            <a:ext cx="7010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>
                <a:solidFill>
                  <a:srgbClr val="003399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021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return 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7030A0"/>
                </a:solidFill>
              </a:rPr>
              <a:t>while(p-&gt;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7030A0"/>
                </a:solidFill>
              </a:rPr>
              <a:t>           p= 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llink</a:t>
            </a:r>
            <a:r>
              <a:rPr lang="en-US" altLang="zh-CN" sz="3200" dirty="0" smtClean="0">
                <a:solidFill>
                  <a:srgbClr val="7030A0"/>
                </a:solidFill>
              </a:rPr>
              <a:t>;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459998" y="38454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去右子树处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86200" y="4953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找右子树的“最左下”结点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3429000" y="5410200"/>
            <a:ext cx="58144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沿着</a:t>
            </a:r>
            <a:r>
              <a:rPr lang="en-US" altLang="zh-CN" dirty="0" err="1" smtClean="0">
                <a:solidFill>
                  <a:srgbClr val="7030A0"/>
                </a:solidFill>
              </a:rPr>
              <a:t>llink</a:t>
            </a:r>
            <a:r>
              <a:rPr lang="zh-CN" altLang="en-US" dirty="0" smtClean="0">
                <a:solidFill>
                  <a:srgbClr val="7030A0"/>
                </a:solidFill>
              </a:rPr>
              <a:t>找到第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zh-CN" altLang="en-US" dirty="0" smtClean="0">
                <a:solidFill>
                  <a:srgbClr val="7030A0"/>
                </a:solidFill>
              </a:rPr>
              <a:t>个没有</a:t>
            </a:r>
            <a:r>
              <a:rPr lang="en-US" altLang="zh-CN" dirty="0" err="1" smtClean="0">
                <a:solidFill>
                  <a:srgbClr val="7030A0"/>
                </a:solidFill>
              </a:rPr>
              <a:t>llink</a:t>
            </a:r>
            <a:r>
              <a:rPr lang="zh-CN" altLang="en-US" dirty="0" smtClean="0">
                <a:solidFill>
                  <a:srgbClr val="7030A0"/>
                </a:solidFill>
              </a:rPr>
              <a:t>的结点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在后序线索二叉树中，找后序前驱、后继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在中序线索二叉树中，找先序后继、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                       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400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Queue</a:t>
            </a:r>
            <a:endParaRPr lang="zh-CN" altLang="en-US" sz="3000" dirty="0" smtClean="0">
              <a:solidFill>
                <a:srgbClr val="008000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Datatype</a:t>
            </a:r>
            <a:r>
              <a:rPr lang="en-US" sz="3000" dirty="0" smtClean="0"/>
              <a:t> * </a:t>
            </a:r>
            <a:r>
              <a:rPr lang="en-US" sz="3000" dirty="0" err="1" smtClean="0">
                <a:solidFill>
                  <a:srgbClr val="7030A0"/>
                </a:solidFill>
              </a:rPr>
              <a:t>sequ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 </a:t>
            </a:r>
            <a:r>
              <a:rPr lang="en-US" sz="3000" dirty="0" err="1" smtClean="0"/>
              <a:t>int</a:t>
            </a:r>
            <a:r>
              <a:rPr lang="en-US" sz="3000" dirty="0" smtClean="0"/>
              <a:t> rear, </a:t>
            </a:r>
            <a:r>
              <a:rPr lang="en-US" sz="3000" dirty="0" err="1" smtClean="0"/>
              <a:t>quelen</a:t>
            </a:r>
            <a:r>
              <a:rPr lang="en-US" sz="3000" dirty="0" smtClean="0"/>
              <a:t>; }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99"/>
                </a:solidFill>
              </a:rPr>
              <a:t>typedef</a:t>
            </a:r>
            <a:r>
              <a:rPr lang="en-US" sz="3000" dirty="0" smtClean="0"/>
              <a:t> </a:t>
            </a:r>
            <a:r>
              <a:rPr lang="en-US" sz="3000" dirty="0" err="1" smtClean="0"/>
              <a:t>struct</a:t>
            </a:r>
            <a:r>
              <a:rPr lang="en-US" sz="3000" dirty="0" smtClean="0"/>
              <a:t> Queue * </a:t>
            </a:r>
            <a:r>
              <a:rPr lang="en-US" sz="3000" dirty="0" err="1" smtClean="0"/>
              <a:t>PQueue</a:t>
            </a:r>
            <a:r>
              <a:rPr lang="en-US" sz="3000" dirty="0" smtClean="0"/>
              <a:t>;</a:t>
            </a:r>
            <a:endParaRPr lang="zh-CN" altLang="en-US" sz="30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3456985"/>
            <a:ext cx="8763000" cy="2977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9700" defTabSz="914400" eaLnBrk="1" latinLnBrk="0" hangingPunct="1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creatEmptyQueue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m)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{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PQueue</a:t>
            </a:r>
            <a:r>
              <a:rPr lang="en-US" altLang="zh-CN" sz="3000" dirty="0" smtClean="0"/>
              <a:t> Q=(</a:t>
            </a: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Q-&gt;</a:t>
            </a:r>
            <a:r>
              <a:rPr lang="en-US" altLang="zh-CN" sz="3000" dirty="0" err="1" smtClean="0"/>
              <a:t>sequ</a:t>
            </a:r>
            <a:r>
              <a:rPr lang="en-US" altLang="zh-CN" sz="3000" dirty="0" smtClean="0"/>
              <a:t>=(</a:t>
            </a:r>
            <a:r>
              <a:rPr lang="en-US" altLang="zh-CN" sz="3000" dirty="0" err="1" smtClean="0"/>
              <a:t>Datatype</a:t>
            </a:r>
            <a:r>
              <a:rPr lang="en-US" altLang="zh-CN" sz="3000" dirty="0" smtClean="0"/>
              <a:t> *)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(……)*m);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C00000"/>
                </a:solidFill>
              </a:rPr>
              <a:t>Q-&gt;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quelen</a:t>
            </a:r>
            <a:r>
              <a:rPr lang="en-US" altLang="zh-CN" sz="3000" dirty="0" smtClean="0">
                <a:solidFill>
                  <a:srgbClr val="C00000"/>
                </a:solidFill>
              </a:rPr>
              <a:t> =0;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return Q; }</a:t>
            </a:r>
          </a:p>
        </p:txBody>
      </p:sp>
      <p:sp>
        <p:nvSpPr>
          <p:cNvPr id="12" name="矩形 11"/>
          <p:cNvSpPr/>
          <p:nvPr/>
        </p:nvSpPr>
        <p:spPr>
          <a:xfrm>
            <a:off x="2971800" y="10668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队列，数据结构定义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7600" y="2169004"/>
            <a:ext cx="56053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两个属性：队尾位置，实际长度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800" y="3483858"/>
            <a:ext cx="2895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建空顺序队列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85671" y="5257800"/>
            <a:ext cx="4181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400"/>
                </a:solidFill>
              </a:rPr>
              <a:t>//</a:t>
            </a:r>
            <a:r>
              <a:rPr lang="zh-CN" altLang="en-US" dirty="0" smtClean="0">
                <a:solidFill>
                  <a:srgbClr val="006400"/>
                </a:solidFill>
              </a:rPr>
              <a:t>空队标志：没有元素</a:t>
            </a:r>
            <a:endParaRPr lang="zh-CN" altLang="en-US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08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是结点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 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3.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501436" y="1960288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50011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2098131" y="4267200"/>
            <a:ext cx="15520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03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>
            <a:off x="8212500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6485735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L</a:t>
            </a:r>
            <a:endParaRPr lang="en-US" altLang="zh-CN" sz="3200" dirty="0"/>
          </a:p>
        </p:txBody>
      </p:sp>
      <p:cxnSp>
        <p:nvCxnSpPr>
          <p:cNvPr id="60" name="直接箭头连接符 59"/>
          <p:cNvCxnSpPr/>
          <p:nvPr/>
        </p:nvCxnSpPr>
        <p:spPr bwMode="auto">
          <a:xfrm rot="16200000" flipH="1">
            <a:off x="6697757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845735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endCxn id="34" idx="2"/>
          </p:cNvCxnSpPr>
          <p:nvPr/>
        </p:nvCxnSpPr>
        <p:spPr bwMode="auto">
          <a:xfrm>
            <a:off x="7150535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91" grpId="0"/>
      <p:bldP spid="33" grpId="0" animBg="1"/>
      <p:bldP spid="37" grpId="0"/>
      <p:bldP spid="39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是结点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 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向右走不动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则向左走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L</a:t>
            </a:r>
            <a:r>
              <a:rPr lang="zh-CN" altLang="en-US" dirty="0" smtClean="0">
                <a:solidFill>
                  <a:srgbClr val="008A00"/>
                </a:solidFill>
              </a:rPr>
              <a:t>开始，右优先找第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个叶子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50000" y="411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50" idx="5"/>
            <a:endCxn id="37" idx="0"/>
          </p:cNvCxnSpPr>
          <p:nvPr/>
        </p:nvCxnSpPr>
        <p:spPr bwMode="auto">
          <a:xfrm rot="16200000" flipH="1">
            <a:off x="7880735" y="3829534"/>
            <a:ext cx="3170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534400" y="1828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5400000">
            <a:off x="8343900" y="24003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05600" y="2203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L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7" name="直接箭头连接符 66"/>
          <p:cNvCxnSpPr>
            <a:endCxn id="45" idx="1"/>
          </p:cNvCxnSpPr>
          <p:nvPr/>
        </p:nvCxnSpPr>
        <p:spPr bwMode="auto">
          <a:xfrm rot="16200000" flipH="1">
            <a:off x="6917622" y="24549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8001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>
            <a:off x="7810500" y="150374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6236135" y="11608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L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H="1">
            <a:off x="6448157" y="148882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620000" y="480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37" idx="3"/>
            <a:endCxn id="74" idx="0"/>
          </p:cNvCxnSpPr>
          <p:nvPr/>
        </p:nvCxnSpPr>
        <p:spPr bwMode="auto">
          <a:xfrm rot="5400000">
            <a:off x="7766101" y="4553435"/>
            <a:ext cx="3170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L)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s=L;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while(s-&gt;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s=s-&gt;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if(s-&gt;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else  s= s-&gt;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939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==0, </a:t>
            </a:r>
            <a:r>
              <a:rPr lang="zh-CN" altLang="en-US" sz="3200" dirty="0" smtClean="0"/>
              <a:t>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有右孩子：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307780" y="2590800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2286000" y="4495800"/>
            <a:ext cx="395813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其左孩子：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3505200" y="5148139"/>
            <a:ext cx="411683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其右孩子：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8625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</a:t>
            </a:r>
            <a:r>
              <a:rPr lang="zh-CN" altLang="en-US" sz="3200" dirty="0" smtClean="0"/>
              <a:t>，即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zh-CN" altLang="en-US" sz="3200" dirty="0" smtClean="0"/>
              <a:t>    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300"/>
              </a:spcBef>
              <a:buNone/>
            </a:pPr>
            <a:r>
              <a:rPr lang="zh-CN" altLang="en-US" sz="3200" dirty="0" smtClean="0"/>
              <a:t>    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5.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76464" y="2568714"/>
            <a:ext cx="1609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2209800" y="4419600"/>
            <a:ext cx="400301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其右孩子：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3505200" y="5062661"/>
            <a:ext cx="45272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/>
              <a:t>其左孩子：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    </a:t>
            </a:r>
          </a:p>
        </p:txBody>
      </p:sp>
      <p:cxnSp>
        <p:nvCxnSpPr>
          <p:cNvPr id="126" name="曲线连接符 125"/>
          <p:cNvCxnSpPr>
            <a:stCxn id="137" idx="3"/>
            <a:endCxn id="13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7" idx="3"/>
            <a:endCxn id="13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127" idx="5"/>
            <a:endCxn id="12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33" name="直接连接符 132"/>
          <p:cNvCxnSpPr>
            <a:stCxn id="128" idx="3"/>
            <a:endCxn id="13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133"/>
          <p:cNvCxnSpPr>
            <a:stCxn id="128" idx="5"/>
            <a:endCxn id="13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1" idx="3"/>
            <a:endCxn id="13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9" name="直接连接符 138"/>
          <p:cNvCxnSpPr>
            <a:stCxn id="137" idx="5"/>
            <a:endCxn id="13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41" name="直接连接符 140"/>
          <p:cNvCxnSpPr>
            <a:stCxn id="135" idx="5"/>
            <a:endCxn id="14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曲线连接符 108"/>
          <p:cNvCxnSpPr>
            <a:stCxn id="13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3" name="曲线连接符 104"/>
          <p:cNvCxnSpPr>
            <a:stCxn id="138" idx="7"/>
            <a:endCxn id="13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4" name="曲线连接符 143"/>
          <p:cNvCxnSpPr>
            <a:stCxn id="135" idx="4"/>
            <a:endCxn id="14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5" name="曲线连接符 121"/>
          <p:cNvCxnSpPr>
            <a:stCxn id="140" idx="3"/>
            <a:endCxn id="13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6" name="曲线连接符 104"/>
          <p:cNvCxnSpPr>
            <a:stCxn id="140" idx="6"/>
            <a:endCxn id="13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7" name="曲线连接符 104"/>
          <p:cNvCxnSpPr>
            <a:stCxn id="132" idx="6"/>
            <a:endCxn id="12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8" name="曲线连接符 104"/>
          <p:cNvCxnSpPr>
            <a:stCxn id="131" idx="5"/>
            <a:endCxn id="14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9" name="曲线连接符 121"/>
          <p:cNvCxnSpPr>
            <a:stCxn id="132" idx="1"/>
            <a:endCxn id="13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249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的右孩子，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 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6.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3" name="曲线连接符 32"/>
          <p:cNvCxnSpPr>
            <a:stCxn id="67" idx="3"/>
            <a:endCxn id="6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6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37" idx="5"/>
            <a:endCxn id="3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8" idx="3"/>
            <a:endCxn id="6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8" idx="5"/>
            <a:endCxn id="6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1" idx="3"/>
            <a:endCxn id="6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7" idx="5"/>
            <a:endCxn id="6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5" idx="5"/>
            <a:endCxn id="7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曲线连接符 108"/>
          <p:cNvCxnSpPr>
            <a:stCxn id="6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3" name="曲线连接符 104"/>
          <p:cNvCxnSpPr>
            <a:stCxn id="68" idx="7"/>
            <a:endCxn id="6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4" name="曲线连接符 73"/>
          <p:cNvCxnSpPr>
            <a:stCxn id="65" idx="4"/>
            <a:endCxn id="7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21"/>
          <p:cNvCxnSpPr>
            <a:stCxn id="70" idx="3"/>
            <a:endCxn id="6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04"/>
          <p:cNvCxnSpPr>
            <a:stCxn id="70" idx="6"/>
            <a:endCxn id="6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04"/>
          <p:cNvCxnSpPr>
            <a:stCxn id="62" idx="6"/>
            <a:endCxn id="3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61" idx="5"/>
            <a:endCxn id="7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21"/>
          <p:cNvCxnSpPr>
            <a:stCxn id="62" idx="1"/>
            <a:endCxn id="6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4572000" y="1978132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51535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133600" y="4266165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03000" y="9840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rot="5400000">
            <a:off x="8127565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400800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rot="16200000" flipH="1">
            <a:off x="6612822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760800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065600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40" grpId="0" animBg="1"/>
      <p:bldP spid="41" grpId="0"/>
      <p:bldP spid="43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向左走不动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则向右走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R</a:t>
            </a:r>
            <a:r>
              <a:rPr lang="zh-CN" altLang="en-US" dirty="0" smtClean="0">
                <a:solidFill>
                  <a:srgbClr val="008A00"/>
                </a:solidFill>
              </a:rPr>
              <a:t>开始，左优先找第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个叶子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8089465" y="103669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>
            <a:off x="7898965" y="15621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61722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6200000" flipH="1">
            <a:off x="6384222" y="15471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68135" y="526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6972935" y="7619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1744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950000" y="419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0" idx="5"/>
            <a:endCxn id="65" idx="0"/>
          </p:cNvCxnSpPr>
          <p:nvPr/>
        </p:nvCxnSpPr>
        <p:spPr bwMode="auto">
          <a:xfrm rot="16200000" flipH="1">
            <a:off x="7842635" y="3867634"/>
            <a:ext cx="3932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R)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s=R;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while(s-&gt;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s=s-&gt;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if(s-&gt;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else  s= s-&gt;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在后序线索二叉树中，找后续前驱、后继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在中序线索二叉树中，找先序后继、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                       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中序后继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最先有右孩子的结点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rlink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86" name="矩形 85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08625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7.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00400" y="2185694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4" grpId="0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中序后继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最先有右孩子的结点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rlink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86" name="矩形 85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08625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7.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00400" y="2185694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矩形 34"/>
          <p:cNvSpPr/>
          <p:nvPr/>
        </p:nvSpPr>
        <p:spPr>
          <a:xfrm>
            <a:off x="457200" y="1643111"/>
            <a:ext cx="5486400" cy="2354491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注释：当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是叶子，则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作为其所在的某棵“左子树”中先序最后被访问的结点，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则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的先序后继为“该左子树”的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父亲的右孩子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4" grpId="0"/>
      <p:bldP spid="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115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FirstLinkTree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 !=Null)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if( 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</a:t>
            </a:r>
            <a:r>
              <a:rPr lang="en-US" altLang="zh-CN" sz="3000" dirty="0" smtClean="0"/>
              <a:t>7.  </a:t>
            </a:r>
            <a:r>
              <a:rPr lang="zh-CN" altLang="en-US" sz="3000" dirty="0" smtClean="0"/>
              <a:t>在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000" dirty="0" smtClean="0"/>
              <a:t>二叉树中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先序后继</a:t>
            </a:r>
            <a:r>
              <a:rPr lang="en-US" altLang="zh-CN" sz="3000" dirty="0" smtClean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43400" y="3102858"/>
            <a:ext cx="47339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个有右孩子的祖先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4191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若有右孩子，则返回该右子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0000" y="3657600"/>
            <a:ext cx="473238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去中序后继处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即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的祖先处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没找到，则后继是</a:t>
            </a:r>
            <a:r>
              <a:rPr lang="en-US" altLang="zh-CN" dirty="0" smtClean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9600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973862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enQueue</a:t>
            </a:r>
            <a:r>
              <a:rPr lang="en-US" sz="3200" dirty="0" smtClean="0"/>
              <a:t>(</a:t>
            </a:r>
            <a:r>
              <a:rPr lang="en-US" sz="3200" dirty="0" err="1" smtClean="0"/>
              <a:t>PQueue</a:t>
            </a:r>
            <a:r>
              <a:rPr lang="en-US" sz="3200" dirty="0" smtClean="0"/>
              <a:t> Q,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x)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{ if(Q-&gt;</a:t>
            </a:r>
            <a:r>
              <a:rPr lang="en-US" sz="3200" dirty="0" err="1" smtClean="0"/>
              <a:t>quelen</a:t>
            </a:r>
            <a:r>
              <a:rPr lang="en-US" sz="3200" dirty="0" smtClean="0"/>
              <a:t>==m)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  {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(“overflow!\n”);   return 0;}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990099"/>
                </a:solidFill>
              </a:rPr>
              <a:t>Q-&gt;rear = (Q-&gt;rear+1)%m;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990099"/>
                </a:solidFill>
              </a:rPr>
              <a:t>Q-&gt;</a:t>
            </a:r>
            <a:r>
              <a:rPr lang="en-US" sz="3200" dirty="0" err="1" smtClean="0">
                <a:solidFill>
                  <a:srgbClr val="990099"/>
                </a:solidFill>
              </a:rPr>
              <a:t>sequ</a:t>
            </a:r>
            <a:r>
              <a:rPr lang="en-US" sz="3200" dirty="0" smtClean="0">
                <a:solidFill>
                  <a:srgbClr val="990099"/>
                </a:solidFill>
              </a:rPr>
              <a:t>[Q-&gt;rear] =x;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C00000"/>
                </a:solidFill>
              </a:rPr>
              <a:t>Q-&gt;</a:t>
            </a:r>
            <a:r>
              <a:rPr lang="en-US" sz="3200" dirty="0" err="1" smtClean="0">
                <a:solidFill>
                  <a:srgbClr val="C00000"/>
                </a:solidFill>
              </a:rPr>
              <a:t>quelen</a:t>
            </a:r>
            <a:r>
              <a:rPr lang="en-US" sz="3200" dirty="0" smtClean="0">
                <a:solidFill>
                  <a:srgbClr val="C00000"/>
                </a:solidFill>
              </a:rPr>
              <a:t> ++; </a:t>
            </a:r>
            <a:endParaRPr lang="zh-CN" altLang="en-US" sz="3200" dirty="0" smtClean="0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return 1;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}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162800" y="1143000"/>
            <a:ext cx="12811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//x</a:t>
            </a:r>
            <a:r>
              <a:rPr lang="zh-CN" altLang="en-US" dirty="0" smtClean="0">
                <a:solidFill>
                  <a:srgbClr val="003399"/>
                </a:solidFill>
              </a:rPr>
              <a:t>入队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38100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放入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1200" y="3155757"/>
            <a:ext cx="2438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altLang="zh-CN" dirty="0" smtClean="0">
                <a:solidFill>
                  <a:srgbClr val="008000"/>
                </a:solidFill>
              </a:rPr>
              <a:t>rear</a:t>
            </a:r>
            <a:r>
              <a:rPr lang="zh-CN" altLang="en-US" dirty="0" smtClean="0">
                <a:solidFill>
                  <a:srgbClr val="008000"/>
                </a:solidFill>
              </a:rPr>
              <a:t>后移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5200" y="44958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长度改变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1828800"/>
            <a:ext cx="175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判满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5715001" y="426640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6553201" y="510460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cxnSp>
        <p:nvCxnSpPr>
          <p:cNvPr id="48" name="直接连接符 47"/>
          <p:cNvCxnSpPr>
            <a:stCxn id="45" idx="4"/>
            <a:endCxn id="46" idx="4"/>
          </p:cNvCxnSpPr>
          <p:nvPr/>
        </p:nvCxnSpPr>
        <p:spPr bwMode="auto">
          <a:xfrm rot="5400000" flipH="1">
            <a:off x="6645179" y="645388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5"/>
          </p:cNvCxnSpPr>
          <p:nvPr/>
        </p:nvCxnSpPr>
        <p:spPr bwMode="auto">
          <a:xfrm rot="5400000" flipH="1">
            <a:off x="7412199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6"/>
            <a:endCxn id="46" idx="6"/>
          </p:cNvCxnSpPr>
          <p:nvPr/>
        </p:nvCxnSpPr>
        <p:spPr bwMode="auto">
          <a:xfrm flipH="1">
            <a:off x="75438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5" idx="7"/>
            <a:endCxn id="46" idx="7"/>
          </p:cNvCxnSpPr>
          <p:nvPr/>
        </p:nvCxnSpPr>
        <p:spPr bwMode="auto">
          <a:xfrm rot="16200000" flipH="1" flipV="1">
            <a:off x="7396421" y="464813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45" idx="3"/>
          </p:cNvCxnSpPr>
          <p:nvPr/>
        </p:nvCxnSpPr>
        <p:spPr bwMode="auto">
          <a:xfrm rot="5400000">
            <a:off x="6119042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5" idx="0"/>
            <a:endCxn id="46" idx="0"/>
          </p:cNvCxnSpPr>
          <p:nvPr/>
        </p:nvCxnSpPr>
        <p:spPr bwMode="auto">
          <a:xfrm rot="16200000" flipH="1">
            <a:off x="6629401" y="468550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45" idx="1"/>
            <a:endCxn id="46" idx="1"/>
          </p:cNvCxnSpPr>
          <p:nvPr/>
        </p:nvCxnSpPr>
        <p:spPr bwMode="auto">
          <a:xfrm rot="16200000" flipH="1">
            <a:off x="6103263" y="464813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5" idx="2"/>
            <a:endCxn id="46" idx="2"/>
          </p:cNvCxnSpPr>
          <p:nvPr/>
        </p:nvCxnSpPr>
        <p:spPr bwMode="auto">
          <a:xfrm rot="10800000" flipH="1" flipV="1">
            <a:off x="57150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2390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65532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019801" y="553897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6019801" y="479980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6477000" y="442043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f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162800" y="43670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g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086600" y="3651532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7517267" y="4088795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696200" y="48242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x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772400" y="4244269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5400000">
            <a:off x="8203067" y="4721529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69" grpId="0"/>
      <p:bldP spid="73" grpId="0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后序前驱为：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中序前驱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最先有左孩子的结点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llink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126462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8.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38954" y="2185694"/>
            <a:ext cx="156164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183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矩形 34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后序前驱为：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中序前驱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最先有左孩子的结点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llink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126462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8.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38954" y="2185694"/>
            <a:ext cx="156164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183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矩形 34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1643111"/>
            <a:ext cx="5486400" cy="2354491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注释：当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是叶子，则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作为其所在的某棵“右子树”中后序最先被访问的结点，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则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的后序前驱为“该右子树”的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父亲的左孩子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078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LastLinkTree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!=Null)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if 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</a:t>
            </a:r>
            <a:r>
              <a:rPr lang="en-US" altLang="zh-CN" sz="3000" dirty="0" smtClean="0"/>
              <a:t>8.  </a:t>
            </a:r>
            <a:r>
              <a:rPr lang="zh-CN" altLang="en-US" sz="3000" dirty="0" smtClean="0"/>
              <a:t>在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000" dirty="0" smtClean="0"/>
              <a:t>二叉树中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后序前驱：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544862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105400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3102858"/>
            <a:ext cx="473398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个有左孩子的祖先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5490" y="42458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若有左孩子，则返回该左子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39126" y="3657600"/>
            <a:ext cx="473238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去中序前驱处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即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的祖先处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没找到，则前驱是</a:t>
            </a:r>
            <a:r>
              <a:rPr lang="en-US" altLang="zh-CN" dirty="0" smtClean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032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Datatype</a:t>
            </a:r>
            <a:r>
              <a:rPr lang="en-US" sz="3000" dirty="0" smtClean="0"/>
              <a:t> </a:t>
            </a:r>
            <a:r>
              <a:rPr lang="en-US" sz="3000" dirty="0" err="1" smtClean="0"/>
              <a:t>deQueue</a:t>
            </a:r>
            <a:r>
              <a:rPr lang="en-US" sz="3000" dirty="0" smtClean="0"/>
              <a:t>(</a:t>
            </a:r>
            <a:r>
              <a:rPr lang="en-US" sz="3000" dirty="0" err="1" smtClean="0"/>
              <a:t>PQueue</a:t>
            </a:r>
            <a:r>
              <a:rPr lang="en-US" sz="3000" dirty="0" smtClean="0"/>
              <a:t> Q)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{ if(Q-&gt;</a:t>
            </a:r>
            <a:r>
              <a:rPr lang="en-US" sz="3000" dirty="0" err="1" smtClean="0"/>
              <a:t>quelen</a:t>
            </a:r>
            <a:r>
              <a:rPr lang="en-US" sz="3000" dirty="0" smtClean="0"/>
              <a:t>==0)  </a:t>
            </a: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(“Empty!\n”);    return 0;}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front;   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990099"/>
                </a:solidFill>
              </a:rPr>
              <a:t>  front = (Q-&gt;rear - Q-&gt;</a:t>
            </a:r>
            <a:r>
              <a:rPr lang="en-US" sz="3000" dirty="0" err="1" smtClean="0">
                <a:solidFill>
                  <a:srgbClr val="990099"/>
                </a:solidFill>
              </a:rPr>
              <a:t>quelen</a:t>
            </a:r>
            <a:r>
              <a:rPr lang="en-US" sz="3000" dirty="0" smtClean="0">
                <a:solidFill>
                  <a:srgbClr val="990099"/>
                </a:solidFill>
              </a:rPr>
              <a:t> +1 +m)%m;</a:t>
            </a:r>
            <a:endParaRPr lang="zh-CN" altLang="en-US" sz="3000" dirty="0" smtClean="0">
              <a:solidFill>
                <a:srgbClr val="990099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C00000"/>
                </a:solidFill>
              </a:rPr>
              <a:t>Q-&gt;</a:t>
            </a:r>
            <a:r>
              <a:rPr lang="en-US" sz="3000" dirty="0" err="1" smtClean="0">
                <a:solidFill>
                  <a:srgbClr val="C00000"/>
                </a:solidFill>
              </a:rPr>
              <a:t>quelen</a:t>
            </a:r>
            <a:r>
              <a:rPr lang="en-US" sz="3000" dirty="0" smtClean="0">
                <a:solidFill>
                  <a:srgbClr val="C00000"/>
                </a:solidFill>
              </a:rPr>
              <a:t> --;  </a:t>
            </a:r>
            <a:endParaRPr lang="zh-CN" altLang="en-US" sz="3000" dirty="0" smtClean="0">
              <a:solidFill>
                <a:srgbClr val="C000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return(Q-&gt;</a:t>
            </a:r>
            <a:r>
              <a:rPr lang="en-US" sz="3000" dirty="0" err="1" smtClean="0"/>
              <a:t>sequ</a:t>
            </a:r>
            <a:r>
              <a:rPr lang="en-US" sz="3000" dirty="0" smtClean="0"/>
              <a:t>[front]); </a:t>
            </a:r>
          </a:p>
          <a:p>
            <a:pPr marL="108000">
              <a:spcBef>
                <a:spcPts val="0"/>
              </a:spcBef>
              <a:buNone/>
            </a:pPr>
            <a:r>
              <a:rPr lang="en-US" sz="3000" dirty="0" smtClean="0"/>
              <a:t>} </a:t>
            </a:r>
            <a:endParaRPr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5715000" y="11978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出队，返回出队者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3673" y="4346600"/>
            <a:ext cx="427392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删除元素：即，长度减</a:t>
            </a:r>
            <a:r>
              <a:rPr lang="en-US" dirty="0" smtClean="0">
                <a:solidFill>
                  <a:srgbClr val="008000"/>
                </a:solidFill>
              </a:rPr>
              <a:t>1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1886858"/>
            <a:ext cx="175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3800" y="3715658"/>
            <a:ext cx="190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取队头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12174"/>
            <a:ext cx="8763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建立表达式二叉树：</a:t>
            </a:r>
          </a:p>
          <a:p>
            <a:pPr marL="108000">
              <a:spcBef>
                <a:spcPts val="1200"/>
              </a:spcBef>
              <a:buAutoNum type="arabicParenBoth"/>
            </a:pPr>
            <a:r>
              <a:rPr lang="zh-CN" altLang="en-US" sz="3000" dirty="0" smtClean="0"/>
              <a:t> 寻找</a:t>
            </a:r>
            <a:r>
              <a:rPr lang="zh-CN" altLang="en-US" sz="3000" dirty="0" smtClean="0">
                <a:solidFill>
                  <a:srgbClr val="C00000"/>
                </a:solidFill>
              </a:rPr>
              <a:t>优先级最低的运算符</a:t>
            </a:r>
            <a:r>
              <a:rPr lang="zh-CN" altLang="en-US" sz="3000" dirty="0" smtClean="0"/>
              <a:t>，作为根，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其左、右两侧的表达式分别为左、右子树；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sz="3000" dirty="0" smtClean="0"/>
              <a:t>(2) </a:t>
            </a:r>
            <a:r>
              <a:rPr lang="zh-CN" altLang="en-US" sz="3000" dirty="0" smtClean="0"/>
              <a:t>在左、右子树中，重复过程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如此递归，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只剩数据，则将其作为叶子</a:t>
            </a:r>
            <a:r>
              <a:rPr lang="en-US" sz="3000" dirty="0" smtClean="0"/>
              <a:t>.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a+b</a:t>
            </a:r>
            <a:r>
              <a:rPr lang="en-US" altLang="zh-CN" sz="3000" dirty="0" smtClean="0"/>
              <a:t>)*(</a:t>
            </a:r>
            <a:r>
              <a:rPr lang="en-US" altLang="zh-CN" sz="3000" dirty="0" err="1" smtClean="0"/>
              <a:t>c+d</a:t>
            </a:r>
            <a:r>
              <a:rPr lang="en-US" altLang="zh-CN" sz="3000" dirty="0" smtClean="0"/>
              <a:t>)*(e-f)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  <p:sp>
        <p:nvSpPr>
          <p:cNvPr id="9" name="矩形 8"/>
          <p:cNvSpPr/>
          <p:nvPr/>
        </p:nvSpPr>
        <p:spPr>
          <a:xfrm>
            <a:off x="381000" y="6019800"/>
            <a:ext cx="51816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后缀表达式求值</a:t>
            </a:r>
            <a:r>
              <a:rPr lang="en-US" dirty="0" smtClean="0">
                <a:solidFill>
                  <a:schemeClr val="bg1"/>
                </a:solidFill>
              </a:rPr>
              <a:t>P101~102.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1138" name="对象 1"/>
          <p:cNvPicPr>
            <a:picLocks noChangeArrowheads="1"/>
          </p:cNvPicPr>
          <p:nvPr/>
        </p:nvPicPr>
        <p:blipFill>
          <a:blip r:embed="rId3" cstate="print"/>
          <a:srcRect l="-2946" t="-10709" r="-1299" b="-2138"/>
          <a:stretch>
            <a:fillRect/>
          </a:stretch>
        </p:blipFill>
        <p:spPr bwMode="auto">
          <a:xfrm>
            <a:off x="5181600" y="28956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60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16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判断哪些是堆，哪些不是？</a:t>
            </a:r>
            <a:endParaRPr lang="en-US" altLang="zh-CN" sz="3000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3000" dirty="0" smtClean="0"/>
              <a:t> </a:t>
            </a:r>
            <a:r>
              <a:rPr lang="zh-CN" altLang="en-US" sz="3000" dirty="0" smtClean="0">
                <a:solidFill>
                  <a:srgbClr val="008000"/>
                </a:solidFill>
              </a:rPr>
              <a:t>堆：特殊的</a:t>
            </a:r>
            <a:r>
              <a:rPr lang="zh-CN" altLang="en-US" sz="3000" dirty="0" smtClean="0">
                <a:solidFill>
                  <a:srgbClr val="C00000"/>
                </a:solidFill>
              </a:rPr>
              <a:t>完全二叉树</a:t>
            </a:r>
            <a:r>
              <a:rPr lang="zh-CN" altLang="en-US" sz="3000" dirty="0" smtClean="0">
                <a:solidFill>
                  <a:srgbClr val="008000"/>
                </a:solidFill>
              </a:rPr>
              <a:t>，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dirty="0" smtClean="0">
                <a:solidFill>
                  <a:srgbClr val="008000"/>
                </a:solidFill>
              </a:rPr>
              <a:t>要求结点与孩子之间大小关系一致</a:t>
            </a:r>
            <a:r>
              <a:rPr lang="zh-CN" altLang="en-US" sz="3000" dirty="0" smtClean="0">
                <a:solidFill>
                  <a:srgbClr val="C00000"/>
                </a:solidFill>
              </a:rPr>
              <a:t>（堆序性）</a:t>
            </a:r>
          </a:p>
          <a:p>
            <a:pPr lvl="0">
              <a:spcBef>
                <a:spcPts val="1800"/>
              </a:spcBef>
              <a:buNone/>
            </a:pPr>
            <a:r>
              <a:rPr lang="en-US" altLang="zh-CN" sz="3000" dirty="0" smtClean="0"/>
              <a:t>        (a)</a:t>
            </a:r>
            <a:r>
              <a:rPr lang="zh-CN" altLang="en-US" sz="3000" dirty="0" smtClean="0"/>
              <a:t>不是，      </a:t>
            </a:r>
            <a:r>
              <a:rPr lang="en-US" sz="3000" dirty="0" smtClean="0"/>
              <a:t>(b)</a:t>
            </a:r>
            <a:r>
              <a:rPr lang="zh-CN" altLang="en-US" sz="3000" dirty="0" smtClean="0"/>
              <a:t>是，   </a:t>
            </a:r>
            <a:r>
              <a:rPr lang="en-US" sz="3000" dirty="0" smtClean="0"/>
              <a:t>(c)</a:t>
            </a:r>
            <a:r>
              <a:rPr lang="zh-CN" altLang="en-US" sz="3000" dirty="0" smtClean="0"/>
              <a:t>不是，    </a:t>
            </a:r>
            <a:r>
              <a:rPr lang="en-US" sz="3000" dirty="0" smtClean="0"/>
              <a:t>(d)</a:t>
            </a:r>
            <a:r>
              <a:rPr lang="zh-CN" altLang="en-US" sz="3000" dirty="0" smtClean="0"/>
              <a:t>是</a:t>
            </a:r>
            <a:endParaRPr lang="en-US" altLang="zh-CN" sz="30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zh-CN" altLang="en-US" sz="32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3580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0"/>
          </p:cNvCxnSpPr>
          <p:nvPr/>
        </p:nvCxnSpPr>
        <p:spPr bwMode="auto">
          <a:xfrm rot="16200000" flipH="1">
            <a:off x="2231647" y="44835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1748400" y="39834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12192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1458601" y="45237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977000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6" idx="3"/>
            <a:endCxn id="25" idx="0"/>
          </p:cNvCxnSpPr>
          <p:nvPr/>
        </p:nvCxnSpPr>
        <p:spPr bwMode="auto">
          <a:xfrm rot="5400000">
            <a:off x="2142301" y="5512204"/>
            <a:ext cx="422753" cy="1773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2820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0" idx="5"/>
            <a:endCxn id="28" idx="0"/>
          </p:cNvCxnSpPr>
          <p:nvPr/>
        </p:nvCxnSpPr>
        <p:spPr bwMode="auto">
          <a:xfrm rot="16200000" flipH="1">
            <a:off x="6155647" y="44499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72400" y="3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1432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3"/>
            <a:endCxn id="31" idx="0"/>
          </p:cNvCxnSpPr>
          <p:nvPr/>
        </p:nvCxnSpPr>
        <p:spPr bwMode="auto">
          <a:xfrm rot="5400000">
            <a:off x="5382601" y="44901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638800" y="57786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cxnSpLocks noChangeShapeType="1"/>
            <a:stCxn id="31" idx="5"/>
            <a:endCxn id="33" idx="0"/>
          </p:cNvCxnSpPr>
          <p:nvPr/>
        </p:nvCxnSpPr>
        <p:spPr bwMode="auto">
          <a:xfrm rot="16200000" flipH="1">
            <a:off x="5569447" y="5421303"/>
            <a:ext cx="422753" cy="291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8353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31" idx="3"/>
            <a:endCxn id="36" idx="0"/>
          </p:cNvCxnSpPr>
          <p:nvPr/>
        </p:nvCxnSpPr>
        <p:spPr bwMode="auto">
          <a:xfrm rot="5400000">
            <a:off x="4893777" y="5478480"/>
            <a:ext cx="456353" cy="211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57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递归思想：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若二叉树为空，则其深度为</a:t>
            </a:r>
            <a:r>
              <a:rPr lang="en-US" sz="3000" dirty="0" smtClean="0"/>
              <a:t>-1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否则，等于左、右子树的最大深度值加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；</a:t>
            </a:r>
            <a:endParaRPr lang="en-US" sz="3000" dirty="0" smtClean="0"/>
          </a:p>
          <a:p>
            <a:pPr marL="144000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本教材约定：</a:t>
            </a:r>
            <a:r>
              <a:rPr lang="zh-CN" altLang="en-US" sz="3000" dirty="0" smtClean="0"/>
              <a:t>空树的高度为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      </a:t>
            </a:r>
            <a:r>
              <a:rPr lang="zh-CN" altLang="en-US" sz="3000" dirty="0" smtClean="0"/>
              <a:t>只有根的树，高度为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endParaRPr lang="en-US" sz="3000" dirty="0" smtClean="0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8335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cxnSpLocks noChangeShapeType="1"/>
            <a:stCxn id="9" idx="5"/>
            <a:endCxn id="5" idx="0"/>
          </p:cNvCxnSpPr>
          <p:nvPr/>
        </p:nvCxnSpPr>
        <p:spPr bwMode="auto">
          <a:xfrm rot="16200000" flipH="1">
            <a:off x="8281791" y="4829390"/>
            <a:ext cx="3318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878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7411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cxnSp>
        <p:nvCxnSpPr>
          <p:cNvPr id="11" name="直接连接符 10"/>
          <p:cNvCxnSpPr>
            <a:cxnSpLocks noChangeShapeType="1"/>
            <a:stCxn id="9" idx="3"/>
            <a:endCxn id="10" idx="0"/>
          </p:cNvCxnSpPr>
          <p:nvPr/>
        </p:nvCxnSpPr>
        <p:spPr bwMode="auto">
          <a:xfrm rot="5400000">
            <a:off x="7641901" y="4824891"/>
            <a:ext cx="331809" cy="28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77844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3" name="直接连接符 12"/>
          <p:cNvCxnSpPr>
            <a:cxnSpLocks noChangeShapeType="1"/>
            <a:stCxn id="10" idx="5"/>
            <a:endCxn id="12" idx="0"/>
          </p:cNvCxnSpPr>
          <p:nvPr/>
        </p:nvCxnSpPr>
        <p:spPr bwMode="auto">
          <a:xfrm rot="16200000" flipH="1">
            <a:off x="7773291" y="5633690"/>
            <a:ext cx="331809" cy="19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986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10" idx="3"/>
            <a:endCxn id="14" idx="0"/>
          </p:cNvCxnSpPr>
          <p:nvPr/>
        </p:nvCxnSpPr>
        <p:spPr bwMode="auto">
          <a:xfrm rot="5400000">
            <a:off x="7252201" y="5663391"/>
            <a:ext cx="331809" cy="135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52400" y="611624"/>
            <a:ext cx="8991600" cy="6260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</a:rPr>
              <a:t>第</a:t>
            </a:r>
            <a:r>
              <a:rPr lang="en-US" altLang="zh-CN" sz="3000" dirty="0" smtClean="0">
                <a:solidFill>
                  <a:srgbClr val="008000"/>
                </a:solidFill>
              </a:rPr>
              <a:t>5</a:t>
            </a:r>
            <a:r>
              <a:rPr lang="zh-CN" altLang="en-US" sz="3000" dirty="0" smtClean="0">
                <a:solidFill>
                  <a:srgbClr val="008000"/>
                </a:solidFill>
              </a:rPr>
              <a:t>章，算法题</a:t>
            </a:r>
            <a:r>
              <a:rPr lang="en-US" altLang="zh-CN" sz="3000" dirty="0" smtClean="0">
                <a:solidFill>
                  <a:srgbClr val="008000"/>
                </a:solidFill>
              </a:rPr>
              <a:t>2</a:t>
            </a:r>
            <a:r>
              <a:rPr lang="zh-CN" altLang="en-US" sz="3000" dirty="0" smtClean="0">
                <a:solidFill>
                  <a:srgbClr val="008000"/>
                </a:solidFill>
              </a:rPr>
              <a:t>，递归：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</a:t>
            </a:r>
            <a:r>
              <a:rPr lang="en-US" sz="3000" dirty="0" err="1" smtClean="0"/>
              <a:t>BinTree</a:t>
            </a:r>
            <a:r>
              <a:rPr lang="en-US" sz="3000" dirty="0" smtClean="0"/>
              <a:t> t)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int</a:t>
            </a:r>
            <a:r>
              <a:rPr lang="en-US" sz="3000" dirty="0" smtClean="0"/>
              <a:t>  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,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if(t == Null)      </a:t>
            </a:r>
            <a:r>
              <a:rPr lang="en-US" sz="3000" dirty="0" smtClean="0">
                <a:solidFill>
                  <a:srgbClr val="FF0000"/>
                </a:solidFill>
              </a:rPr>
              <a:t>return -1;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/>
              <a:t>  else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=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lchild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=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rchild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if(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&gt;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)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return 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els</a:t>
            </a:r>
            <a:r>
              <a:rPr lang="en-US" altLang="zh-CN" sz="3000" dirty="0" smtClean="0"/>
              <a:t>e     </a:t>
            </a:r>
            <a:r>
              <a:rPr lang="en-US" sz="3000" dirty="0" smtClean="0"/>
              <a:t>return (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   }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}</a:t>
            </a:r>
            <a:endParaRPr lang="zh-CN" altLang="en-US" sz="3000" dirty="0" smtClean="0"/>
          </a:p>
        </p:txBody>
      </p:sp>
      <p:sp>
        <p:nvSpPr>
          <p:cNvPr id="6" name="矩形 5"/>
          <p:cNvSpPr/>
          <p:nvPr/>
        </p:nvSpPr>
        <p:spPr>
          <a:xfrm>
            <a:off x="5334000" y="22098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递归出口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1800" y="3276600"/>
            <a:ext cx="236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左子树高度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3854643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右子树高度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10889</TotalTime>
  <Words>4729</Words>
  <Application>Microsoft Office PowerPoint</Application>
  <PresentationFormat>全屏显示(4:3)</PresentationFormat>
  <Paragraphs>914</Paragraphs>
  <Slides>42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默认设计模板</vt:lpstr>
      <vt:lpstr>第4章 作业总结</vt:lpstr>
      <vt:lpstr>幻灯片 2</vt:lpstr>
      <vt:lpstr>第4章 作业总结</vt:lpstr>
      <vt:lpstr>第4章 作业总结</vt:lpstr>
      <vt:lpstr>第4章 作业总结</vt:lpstr>
      <vt:lpstr>第5章 作业总结</vt:lpstr>
      <vt:lpstr>第5章 作业总结</vt:lpstr>
      <vt:lpstr>第5章 作业总结</vt:lpstr>
      <vt:lpstr>幻灯片 9</vt:lpstr>
      <vt:lpstr>第5章 作业总结</vt:lpstr>
      <vt:lpstr>非递归深度优先遍历—对比</vt:lpstr>
      <vt:lpstr>1. 先根遍历--非递归算法2</vt:lpstr>
      <vt:lpstr>2. 中根遍历--非递归算法</vt:lpstr>
      <vt:lpstr>幻灯片 14</vt:lpstr>
      <vt:lpstr>幻灯片 15</vt:lpstr>
      <vt:lpstr>广度优先遍历--非递归算法</vt:lpstr>
      <vt:lpstr>幻灯片 17</vt:lpstr>
      <vt:lpstr>幻灯片 18</vt:lpstr>
      <vt:lpstr>第5章 作业总结</vt:lpstr>
      <vt:lpstr>第5章 作业总结</vt:lpstr>
      <vt:lpstr>第5章 作业总结</vt:lpstr>
      <vt:lpstr>幻灯片 22</vt:lpstr>
      <vt:lpstr>幻灯片 23</vt:lpstr>
      <vt:lpstr>补充内容</vt:lpstr>
      <vt:lpstr>幻灯片 25</vt:lpstr>
      <vt:lpstr>幻灯片 26</vt:lpstr>
      <vt:lpstr>幻灯片 27</vt:lpstr>
      <vt:lpstr>幻灯片 28</vt:lpstr>
      <vt:lpstr>补充内容</vt:lpstr>
      <vt:lpstr>幻灯片 30</vt:lpstr>
      <vt:lpstr>幻灯片 31</vt:lpstr>
      <vt:lpstr>幻灯片 32</vt:lpstr>
      <vt:lpstr>幻灯片 33</vt:lpstr>
      <vt:lpstr>幻灯片 34</vt:lpstr>
      <vt:lpstr>幻灯片 35</vt:lpstr>
      <vt:lpstr>补充内容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2112</cp:revision>
  <cp:lastPrinted>1601-01-01T00:00:00Z</cp:lastPrinted>
  <dcterms:created xsi:type="dcterms:W3CDTF">1601-01-01T00:00:00Z</dcterms:created>
  <dcterms:modified xsi:type="dcterms:W3CDTF">2018-04-28T05:23:25Z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