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661" r:id="rId3"/>
    <p:sldId id="662" r:id="rId4"/>
    <p:sldId id="663" r:id="rId5"/>
    <p:sldId id="602" r:id="rId6"/>
    <p:sldId id="691" r:id="rId7"/>
    <p:sldId id="692" r:id="rId8"/>
    <p:sldId id="603" r:id="rId9"/>
    <p:sldId id="604" r:id="rId10"/>
    <p:sldId id="694" r:id="rId11"/>
    <p:sldId id="693" r:id="rId12"/>
    <p:sldId id="605" r:id="rId13"/>
    <p:sldId id="608" r:id="rId14"/>
    <p:sldId id="667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614" r:id="rId25"/>
    <p:sldId id="616" r:id="rId26"/>
    <p:sldId id="619" r:id="rId27"/>
    <p:sldId id="620" r:id="rId28"/>
    <p:sldId id="622" r:id="rId29"/>
    <p:sldId id="623" r:id="rId30"/>
    <p:sldId id="618" r:id="rId31"/>
    <p:sldId id="626" r:id="rId32"/>
    <p:sldId id="627" r:id="rId33"/>
    <p:sldId id="628" r:id="rId34"/>
    <p:sldId id="629" r:id="rId35"/>
    <p:sldId id="630" r:id="rId36"/>
    <p:sldId id="631" r:id="rId37"/>
    <p:sldId id="632" r:id="rId38"/>
    <p:sldId id="669" r:id="rId39"/>
    <p:sldId id="670" r:id="rId40"/>
    <p:sldId id="671" r:id="rId41"/>
    <p:sldId id="672" r:id="rId42"/>
    <p:sldId id="673" r:id="rId43"/>
    <p:sldId id="674" r:id="rId44"/>
    <p:sldId id="675" r:id="rId45"/>
    <p:sldId id="676" r:id="rId46"/>
    <p:sldId id="677" r:id="rId47"/>
    <p:sldId id="678" r:id="rId48"/>
    <p:sldId id="679" r:id="rId49"/>
    <p:sldId id="680" r:id="rId50"/>
    <p:sldId id="681" r:id="rId51"/>
    <p:sldId id="682" r:id="rId52"/>
    <p:sldId id="683" r:id="rId53"/>
    <p:sldId id="684" r:id="rId54"/>
    <p:sldId id="685" r:id="rId55"/>
    <p:sldId id="686" r:id="rId56"/>
    <p:sldId id="687" r:id="rId57"/>
    <p:sldId id="688" r:id="rId58"/>
    <p:sldId id="689" r:id="rId59"/>
    <p:sldId id="690" r:id="rId60"/>
    <p:sldId id="659" r:id="rId61"/>
    <p:sldId id="668" r:id="rId62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6600"/>
    <a:srgbClr val="246E24"/>
    <a:srgbClr val="23476B"/>
    <a:srgbClr val="2D5A87"/>
    <a:srgbClr val="003F7E"/>
    <a:srgbClr val="008000"/>
    <a:srgbClr val="000099"/>
    <a:srgbClr val="003366"/>
    <a:srgbClr val="D0F7C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1944" autoAdjust="0"/>
  </p:normalViewPr>
  <p:slideViewPr>
    <p:cSldViewPr>
      <p:cViewPr>
        <p:scale>
          <a:sx n="67" d="100"/>
          <a:sy n="67" d="100"/>
        </p:scale>
        <p:origin x="-1242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2020-4-13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15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16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17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18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19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457D6F-5E89-48EF-A842-7BC39EC013B6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20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BBA8946-B481-49E8-93CD-D0E417F276F9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21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E9CA574-8003-4EA7-A092-6DED028E3C5C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22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7979C5-3C1D-4226-81D7-C1ABDAF6034C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23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BEBA188-A871-4896-BE0F-4F5D89C4B0D2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6</a:t>
            </a:fld>
            <a:endParaRPr lang="zh-CN" altLang="en-US" smtClean="0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429941"/>
            <a:ext cx="9144000" cy="192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17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讲：堆与优先队列，树的遍历</a:t>
            </a:r>
            <a:endParaRPr kumimoji="1" lang="en-US" altLang="zh-CN" sz="36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  <p:graphicFrame>
        <p:nvGraphicFramePr>
          <p:cNvPr id="6" name="Group 129"/>
          <p:cNvGraphicFramePr>
            <a:graphicFrameLocks noGrp="1"/>
          </p:cNvGraphicFramePr>
          <p:nvPr/>
        </p:nvGraphicFramePr>
        <p:xfrm>
          <a:off x="1600201" y="3733800"/>
          <a:ext cx="7467599" cy="2590802"/>
        </p:xfrm>
        <a:graphic>
          <a:graphicData uri="http://schemas.openxmlformats.org/drawingml/2006/table">
            <a:tbl>
              <a:tblPr/>
              <a:tblGrid>
                <a:gridCol w="1406824"/>
                <a:gridCol w="370217"/>
                <a:gridCol w="5690558"/>
              </a:tblGrid>
              <a:tr h="61861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讲解人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王彦芳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497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单位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计信院，勤学楼</a:t>
                      </a: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4511</a:t>
                      </a:r>
                      <a:endParaRPr kumimoji="0" lang="en-US" altLang="zh-CN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2" charset="-122"/>
                        <a:ea typeface="黑体" pitchFamily="2" charset="-122"/>
                        <a:cs typeface="Arial Unicode MS" pitchFamily="34" charset="-122"/>
                      </a:endParaRP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861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电话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15150561295</a:t>
                      </a:r>
                    </a:p>
                  </a:txBody>
                  <a:tcPr marT="9000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861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邮箱</a:t>
                      </a:r>
                    </a:p>
                  </a:txBody>
                  <a:tcPr marR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2" charset="-122"/>
                          <a:ea typeface="黑体" pitchFamily="2" charset="-122"/>
                          <a:cs typeface="Arial Unicode MS" pitchFamily="34" charset="-122"/>
                        </a:rPr>
                        <a:t>：</a:t>
                      </a:r>
                    </a:p>
                  </a:txBody>
                  <a:tcPr marL="0"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20140056@hhu.edu.cn</a:t>
                      </a:r>
                    </a:p>
                  </a:txBody>
                  <a:tcPr marT="900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堆的存储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51594"/>
            <a:ext cx="8763000" cy="7534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堆的存储方式：</a:t>
            </a:r>
            <a:r>
              <a:rPr lang="zh-CN" altLang="en-US" sz="3200" dirty="0" smtClean="0">
                <a:solidFill>
                  <a:srgbClr val="003399"/>
                </a:solidFill>
              </a:rPr>
              <a:t>顺序存储</a:t>
            </a:r>
            <a:r>
              <a:rPr lang="en-US" altLang="zh-CN" sz="3200" dirty="0" smtClean="0">
                <a:solidFill>
                  <a:srgbClr val="003399"/>
                </a:solidFill>
              </a:rPr>
              <a:t>                    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209800" y="2286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939400" y="3022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559000" y="3803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916067" y="2675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802119" y="2615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763901" y="3548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346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336400" y="3547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575000" y="3048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219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412715" y="3586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892066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940066" y="3605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38200" y="4665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1014601" y="4381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027349" y="5334000"/>
          <a:ext cx="70404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58970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数组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k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8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5105400" y="1905000"/>
            <a:ext cx="4038600" cy="251460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下标为</a:t>
            </a:r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r>
              <a:rPr lang="zh-CN" altLang="en-US" dirty="0" smtClean="0">
                <a:solidFill>
                  <a:schemeClr val="bg1"/>
                </a:solidFill>
              </a:rPr>
              <a:t>的元素，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其左孩子下标为</a:t>
            </a:r>
            <a:r>
              <a:rPr lang="en-US" altLang="zh-CN" dirty="0" smtClean="0">
                <a:solidFill>
                  <a:schemeClr val="bg1"/>
                </a:solidFill>
              </a:rPr>
              <a:t>2i+1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</a:rPr>
              <a:t>右孩子下标为</a:t>
            </a:r>
            <a:r>
              <a:rPr lang="en-US" altLang="zh-CN" dirty="0" smtClean="0">
                <a:solidFill>
                  <a:schemeClr val="bg1"/>
                </a:solidFill>
              </a:rPr>
              <a:t>2i+2</a:t>
            </a:r>
            <a:r>
              <a:rPr lang="zh-CN" altLang="en-US" dirty="0" smtClean="0">
                <a:solidFill>
                  <a:schemeClr val="bg1"/>
                </a:solidFill>
              </a:rPr>
              <a:t>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</a:rPr>
              <a:t>父亲下标为</a:t>
            </a:r>
            <a:r>
              <a:rPr lang="zh-CN" altLang="en-US" b="1" dirty="0" smtClean="0">
                <a:solidFill>
                  <a:srgbClr val="FFC000"/>
                </a:solidFill>
                <a:sym typeface="Symbol"/>
              </a:rPr>
              <a:t></a:t>
            </a:r>
            <a:r>
              <a:rPr lang="en-US" altLang="zh-CN" dirty="0" smtClean="0">
                <a:solidFill>
                  <a:srgbClr val="FFC000"/>
                </a:solidFill>
              </a:rPr>
              <a:t>(i-1)/2</a:t>
            </a:r>
            <a:r>
              <a:rPr lang="en-US" altLang="zh-CN" b="1" dirty="0" smtClean="0">
                <a:solidFill>
                  <a:srgbClr val="FFC000"/>
                </a:solidFill>
                <a:sym typeface="Symbol"/>
              </a:rPr>
              <a:t></a:t>
            </a:r>
            <a:r>
              <a:rPr lang="zh-CN" altLang="en-US" dirty="0" smtClean="0">
                <a:solidFill>
                  <a:srgbClr val="FFC000"/>
                </a:solidFill>
              </a:rPr>
              <a:t>；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小根堆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151595"/>
            <a:ext cx="8153400" cy="13726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将小根堆顺序存储，则满足：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                                                 </a:t>
            </a:r>
          </a:p>
        </p:txBody>
      </p:sp>
      <p:sp>
        <p:nvSpPr>
          <p:cNvPr id="48" name="左大括号 47"/>
          <p:cNvSpPr/>
          <p:nvPr/>
        </p:nvSpPr>
        <p:spPr bwMode="auto">
          <a:xfrm>
            <a:off x="6324600" y="1452670"/>
            <a:ext cx="180000" cy="8382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200" y="1757470"/>
            <a:ext cx="181652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≤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2i+2</a:t>
            </a:r>
          </a:p>
        </p:txBody>
      </p:sp>
      <p:sp>
        <p:nvSpPr>
          <p:cNvPr id="50" name="矩形 49"/>
          <p:cNvSpPr/>
          <p:nvPr/>
        </p:nvSpPr>
        <p:spPr>
          <a:xfrm>
            <a:off x="6553200" y="1071670"/>
            <a:ext cx="18165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≤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2i+1</a:t>
            </a:r>
            <a:endParaRPr lang="zh-CN" altLang="en-US" sz="3600" baseline="-25000" dirty="0">
              <a:solidFill>
                <a:srgbClr val="003399"/>
              </a:solidFill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209800" y="2286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939400" y="3022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559000" y="3803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1916067" y="2675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2802119" y="2615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2763901" y="3548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3346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3336400" y="3547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1575000" y="3048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1219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1412715" y="3586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1892066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1940066" y="3605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838200" y="4665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1014601" y="4381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027349" y="5334000"/>
          <a:ext cx="70404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58970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数组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k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8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68580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大根堆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大根堆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867400" y="32004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30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597000" y="3937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16600" y="4717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5573667" y="35902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6459719" y="35299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6421501" y="44632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0038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6994000" y="44620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5232600" y="39630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48768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070315" y="45004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549666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5597666" y="45198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4958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4672201" y="52963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2830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7" idx="5"/>
            <a:endCxn id="43" idx="0"/>
          </p:cNvCxnSpPr>
          <p:nvPr/>
        </p:nvCxnSpPr>
        <p:spPr bwMode="auto">
          <a:xfrm rot="16200000" flipH="1">
            <a:off x="5256719" y="52837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153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将大根堆顺序存储，则满足：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                                                 </a:t>
            </a:r>
          </a:p>
        </p:txBody>
      </p:sp>
      <p:sp>
        <p:nvSpPr>
          <p:cNvPr id="48" name="左大括号 47"/>
          <p:cNvSpPr/>
          <p:nvPr/>
        </p:nvSpPr>
        <p:spPr bwMode="auto">
          <a:xfrm>
            <a:off x="6324600" y="1452670"/>
            <a:ext cx="180000" cy="8382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200" y="1757470"/>
            <a:ext cx="181652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≥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2i+2</a:t>
            </a:r>
          </a:p>
        </p:txBody>
      </p:sp>
      <p:sp>
        <p:nvSpPr>
          <p:cNvPr id="50" name="矩形 49"/>
          <p:cNvSpPr/>
          <p:nvPr/>
        </p:nvSpPr>
        <p:spPr>
          <a:xfrm>
            <a:off x="6553200" y="1071670"/>
            <a:ext cx="18165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600" dirty="0" err="1" smtClean="0">
                <a:solidFill>
                  <a:srgbClr val="003399"/>
                </a:solidFill>
              </a:rPr>
              <a:t>k</a:t>
            </a:r>
            <a:r>
              <a:rPr lang="en-US" altLang="zh-CN" sz="3600" baseline="-25000" dirty="0" err="1" smtClean="0">
                <a:solidFill>
                  <a:srgbClr val="003399"/>
                </a:solidFill>
              </a:rPr>
              <a:t>i</a:t>
            </a:r>
            <a:r>
              <a:rPr lang="en-US" altLang="zh-CN" sz="3600" dirty="0" smtClean="0">
                <a:solidFill>
                  <a:srgbClr val="003399"/>
                </a:solidFill>
              </a:rPr>
              <a:t> ≥ k</a:t>
            </a:r>
            <a:r>
              <a:rPr lang="en-US" altLang="zh-CN" sz="3600" baseline="-25000" dirty="0" smtClean="0">
                <a:solidFill>
                  <a:srgbClr val="003399"/>
                </a:solidFill>
              </a:rPr>
              <a:t>2i+1</a:t>
            </a:r>
            <a:endParaRPr lang="zh-CN" altLang="en-US" sz="3600" baseline="-250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堆的数据结构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1000" y="1219200"/>
            <a:ext cx="8763000" cy="419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PriorityQueue</a:t>
            </a:r>
            <a:endParaRPr lang="en-US" altLang="zh-CN" sz="3200" dirty="0" smtClean="0"/>
          </a:p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MaxNum</a:t>
            </a:r>
            <a:r>
              <a:rPr lang="en-US" altLang="zh-CN" sz="3200" dirty="0" smtClean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n</a:t>
            </a:r>
            <a:r>
              <a:rPr lang="en-US" altLang="zh-CN" sz="3200" dirty="0" smtClean="0"/>
              <a:t>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DataType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*pq</a:t>
            </a:r>
            <a:r>
              <a:rPr lang="en-US" altLang="zh-CN" sz="3200" dirty="0" smtClean="0"/>
              <a:t>; };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08000" eaLnBrk="1" hangingPunct="1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typedef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err="1"/>
              <a:t>struct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PriorityQueue</a:t>
            </a:r>
            <a:r>
              <a:rPr lang="en-US" altLang="zh-CN" sz="3200" dirty="0"/>
              <a:t> *</a:t>
            </a:r>
            <a:r>
              <a:rPr lang="en-US" altLang="zh-CN" sz="3200" dirty="0" err="1"/>
              <a:t>PPriorityQueue</a:t>
            </a:r>
            <a:r>
              <a:rPr lang="en-US" altLang="zh-CN" sz="3200" dirty="0" smtClean="0"/>
              <a:t>;</a:t>
            </a:r>
          </a:p>
        </p:txBody>
      </p:sp>
      <p:sp>
        <p:nvSpPr>
          <p:cNvPr id="12" name="矩形 11"/>
          <p:cNvSpPr/>
          <p:nvPr/>
        </p:nvSpPr>
        <p:spPr>
          <a:xfrm>
            <a:off x="3188635" y="2016604"/>
            <a:ext cx="397416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堆中元素个数的最大值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752600" y="2743200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实际元素个数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62400" y="3407658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指针</a:t>
            </a:r>
            <a:r>
              <a:rPr lang="en-US" altLang="zh-CN" dirty="0" smtClean="0">
                <a:solidFill>
                  <a:srgbClr val="008A00"/>
                </a:solidFill>
              </a:rPr>
              <a:t>pq</a:t>
            </a:r>
            <a:r>
              <a:rPr lang="zh-CN" altLang="en-US" dirty="0" smtClean="0">
                <a:solidFill>
                  <a:srgbClr val="008A00"/>
                </a:solidFill>
              </a:rPr>
              <a:t>指向数组</a:t>
            </a:r>
            <a:r>
              <a:rPr lang="en-US" altLang="zh-CN" dirty="0" smtClean="0">
                <a:solidFill>
                  <a:srgbClr val="008A00"/>
                </a:solidFill>
              </a:rPr>
              <a:t>(</a:t>
            </a:r>
            <a:r>
              <a:rPr lang="zh-CN" altLang="en-US" dirty="0" smtClean="0">
                <a:solidFill>
                  <a:srgbClr val="008A00"/>
                </a:solidFill>
              </a:rPr>
              <a:t>堆中元素</a:t>
            </a:r>
            <a:r>
              <a:rPr lang="en-US" altLang="zh-CN" dirty="0" smtClean="0">
                <a:solidFill>
                  <a:srgbClr val="008A00"/>
                </a:solidFill>
              </a:rPr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638800" y="4724400"/>
            <a:ext cx="3952238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指向堆的指针类型</a:t>
            </a:r>
            <a:endParaRPr lang="en-US" altLang="zh-CN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小顶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堆的操作实现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81000" y="1143000"/>
            <a:ext cx="8763000" cy="5638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22350" indent="-514350" eaLnBrk="1" hangingPunct="1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sz="3200" dirty="0" smtClean="0"/>
              <a:t>插入元素；</a:t>
            </a:r>
            <a:endParaRPr lang="en-US" altLang="zh-CN" sz="3200" dirty="0" smtClean="0"/>
          </a:p>
          <a:p>
            <a:pPr marL="622350" indent="-514350" eaLnBrk="1" hangingPunct="1">
              <a:lnSpc>
                <a:spcPct val="140000"/>
              </a:lnSpc>
              <a:spcBef>
                <a:spcPts val="600"/>
              </a:spcBef>
              <a:buAutoNum type="arabicPeriod"/>
            </a:pPr>
            <a:r>
              <a:rPr lang="zh-CN" altLang="en-US" sz="3200" dirty="0" smtClean="0"/>
              <a:t>删除最小元素；</a:t>
            </a:r>
            <a:endParaRPr lang="en-US" altLang="zh-CN" sz="3200" dirty="0" smtClean="0"/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5419204" y="299484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6629404" y="2209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7641604" y="306324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4735800" y="3920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8034604" y="3886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7239004" y="3920401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9" idx="7"/>
          </p:cNvCxnSpPr>
          <p:nvPr/>
        </p:nvCxnSpPr>
        <p:spPr bwMode="auto">
          <a:xfrm rot="5400000">
            <a:off x="6123427" y="2488871"/>
            <a:ext cx="377754" cy="8029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0" idx="5"/>
            <a:endCxn id="13" idx="0"/>
          </p:cNvCxnSpPr>
          <p:nvPr/>
        </p:nvCxnSpPr>
        <p:spPr bwMode="auto">
          <a:xfrm rot="16200000" flipH="1">
            <a:off x="7344427" y="2478070"/>
            <a:ext cx="361801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9" idx="3"/>
            <a:endCxn id="15" idx="0"/>
          </p:cNvCxnSpPr>
          <p:nvPr/>
        </p:nvCxnSpPr>
        <p:spPr bwMode="auto">
          <a:xfrm rot="5400000">
            <a:off x="5046727" y="3463569"/>
            <a:ext cx="433905" cy="4797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3" idx="3"/>
            <a:endCxn id="19" idx="0"/>
          </p:cNvCxnSpPr>
          <p:nvPr/>
        </p:nvCxnSpPr>
        <p:spPr bwMode="auto">
          <a:xfrm rot="5400000">
            <a:off x="7443728" y="3638172"/>
            <a:ext cx="365506" cy="1989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3" idx="5"/>
            <a:endCxn id="16" idx="0"/>
          </p:cNvCxnSpPr>
          <p:nvPr/>
        </p:nvCxnSpPr>
        <p:spPr bwMode="auto">
          <a:xfrm rot="16200000" flipH="1">
            <a:off x="8062275" y="3625870"/>
            <a:ext cx="331305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6062404" y="3920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9" idx="5"/>
            <a:endCxn id="25" idx="0"/>
          </p:cNvCxnSpPr>
          <p:nvPr/>
        </p:nvCxnSpPr>
        <p:spPr bwMode="auto">
          <a:xfrm rot="16200000" flipH="1">
            <a:off x="5913675" y="3483670"/>
            <a:ext cx="43390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354800" y="477301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15" idx="3"/>
            <a:endCxn id="27" idx="0"/>
          </p:cNvCxnSpPr>
          <p:nvPr/>
        </p:nvCxnSpPr>
        <p:spPr bwMode="auto">
          <a:xfrm rot="5400000">
            <a:off x="4550996" y="4503852"/>
            <a:ext cx="360963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0" idx="0"/>
            <a:endCxn id="15" idx="5"/>
          </p:cNvCxnSpPr>
          <p:nvPr/>
        </p:nvCxnSpPr>
        <p:spPr bwMode="auto">
          <a:xfrm rot="16200000" flipV="1">
            <a:off x="5101138" y="4538357"/>
            <a:ext cx="375973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5062800" y="478802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724004" y="477301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11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stCxn id="25" idx="3"/>
            <a:endCxn id="31" idx="0"/>
          </p:cNvCxnSpPr>
          <p:nvPr/>
        </p:nvCxnSpPr>
        <p:spPr bwMode="auto">
          <a:xfrm rot="5400000">
            <a:off x="5898900" y="4525152"/>
            <a:ext cx="360963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34" idx="0"/>
            <a:endCxn id="25" idx="5"/>
          </p:cNvCxnSpPr>
          <p:nvPr/>
        </p:nvCxnSpPr>
        <p:spPr bwMode="auto">
          <a:xfrm rot="16200000" flipV="1">
            <a:off x="6462247" y="4503852"/>
            <a:ext cx="360963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6443404" y="477301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16</a:t>
            </a:r>
            <a:endParaRPr lang="en-US" altLang="zh-CN" sz="3200" dirty="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609596" y="5516880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391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值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左大括号 35"/>
          <p:cNvSpPr/>
          <p:nvPr/>
        </p:nvSpPr>
        <p:spPr bwMode="auto">
          <a:xfrm flipH="1" flipV="1">
            <a:off x="3898800" y="1447800"/>
            <a:ext cx="216000" cy="972000"/>
          </a:xfrm>
          <a:prstGeom prst="leftBrace">
            <a:avLst/>
          </a:prstGeom>
          <a:noFill/>
          <a:ln w="28575" cap="flat" cmpd="sng" algn="ctr">
            <a:solidFill>
              <a:srgbClr val="1F5F3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91000" y="1561002"/>
            <a:ext cx="49530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完成后，仍满足堆序性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7174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sp>
        <p:nvSpPr>
          <p:cNvPr id="7177" name="Oval 29"/>
          <p:cNvSpPr>
            <a:spLocks noChangeArrowheads="1"/>
          </p:cNvSpPr>
          <p:nvPr/>
        </p:nvSpPr>
        <p:spPr bwMode="auto">
          <a:xfrm>
            <a:off x="3271838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7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  <a:endCxn id="7174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  <a:stCxn id="7174" idx="3"/>
            <a:endCxn id="7177" idx="0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stCxn id="7174" idx="5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724400" y="2133600"/>
            <a:ext cx="4800600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暂放最后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, </a:t>
            </a:r>
            <a:r>
              <a:rPr lang="zh-CN" altLang="en-US" dirty="0" smtClean="0">
                <a:latin typeface="+mj-lt"/>
                <a:ea typeface="黑体" pitchFamily="2" charset="-122"/>
              </a:rPr>
              <a:t>下标</a:t>
            </a:r>
            <a:r>
              <a:rPr lang="en-US" altLang="zh-CN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dirty="0" smtClean="0">
                <a:latin typeface="+mj-lt"/>
                <a:ea typeface="黑体" pitchFamily="2" charset="-122"/>
              </a:rPr>
              <a:t>=11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5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检查堆序性：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若父亲</a:t>
            </a:r>
            <a:r>
              <a:rPr lang="en-US" altLang="zh-CN" dirty="0">
                <a:latin typeface="+mj-lt"/>
                <a:ea typeface="黑体" pitchFamily="2" charset="-122"/>
              </a:rPr>
              <a:t>&gt;x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    则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将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与父亲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交换；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7174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sp>
        <p:nvSpPr>
          <p:cNvPr id="7177" name="Oval 29"/>
          <p:cNvSpPr>
            <a:spLocks noChangeArrowheads="1"/>
          </p:cNvSpPr>
          <p:nvPr/>
        </p:nvSpPr>
        <p:spPr bwMode="auto">
          <a:xfrm>
            <a:off x="3271838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7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  <a:endCxn id="7174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  <a:stCxn id="7174" idx="3"/>
            <a:endCxn id="7177" idx="0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stCxn id="7174" idx="5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048000" y="4648200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8458200" y="5602288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黑体" pitchFamily="49" charset="-122"/>
              </a:rPr>
              <a:t>i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8305800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4770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832182">
            <a:off x="2963102" y="3772928"/>
            <a:ext cx="914400" cy="144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33" grpId="0" animBg="1"/>
      <p:bldP spid="35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724400" y="2133600"/>
            <a:ext cx="4800600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暂放最后</a:t>
            </a:r>
            <a:r>
              <a:rPr lang="en-US" altLang="zh-CN" dirty="0" smtClean="0">
                <a:solidFill>
                  <a:srgbClr val="003399"/>
                </a:solidFill>
                <a:ea typeface="黑体" pitchFamily="2" charset="-122"/>
              </a:rPr>
              <a:t>, </a:t>
            </a:r>
            <a:r>
              <a:rPr lang="zh-CN" altLang="en-US" dirty="0" smtClean="0">
                <a:ea typeface="黑体" pitchFamily="2" charset="-122"/>
              </a:rPr>
              <a:t>下标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=11</a:t>
            </a:r>
            <a:r>
              <a:rPr lang="zh-CN" altLang="en-US" dirty="0" smtClean="0">
                <a:ea typeface="黑体" pitchFamily="2" charset="-122"/>
              </a:rPr>
              <a:t>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5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检查堆序性：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若父亲</a:t>
            </a:r>
            <a:r>
              <a:rPr lang="en-US" altLang="zh-CN" dirty="0">
                <a:latin typeface="+mj-lt"/>
                <a:ea typeface="黑体" pitchFamily="2" charset="-122"/>
              </a:rPr>
              <a:t>&gt;x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    则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将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与父亲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交换；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7174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  <a:endCxn id="7174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  <a:stCxn id="7174" idx="3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stCxn id="7174" idx="5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2924175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230562" y="3732212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</a:t>
            </a:r>
            <a:endParaRPr lang="zh-CN" altLang="en-US" sz="3200" dirty="0">
              <a:ea typeface="黑体" pitchFamily="49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8458200" y="5602288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黑体" pitchFamily="49" charset="-122"/>
              </a:rPr>
              <a:t>i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305800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4770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724400" y="2133600"/>
            <a:ext cx="4800600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暂放最后</a:t>
            </a:r>
            <a:r>
              <a:rPr lang="en-US" altLang="zh-CN" dirty="0" smtClean="0">
                <a:solidFill>
                  <a:srgbClr val="003399"/>
                </a:solidFill>
                <a:ea typeface="黑体" pitchFamily="2" charset="-122"/>
              </a:rPr>
              <a:t>, </a:t>
            </a:r>
            <a:r>
              <a:rPr lang="zh-CN" altLang="en-US" dirty="0" smtClean="0">
                <a:ea typeface="黑体" pitchFamily="2" charset="-122"/>
              </a:rPr>
              <a:t>下标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=11</a:t>
            </a:r>
            <a:r>
              <a:rPr lang="zh-CN" altLang="en-US" dirty="0" smtClean="0">
                <a:ea typeface="黑体" pitchFamily="2" charset="-122"/>
              </a:rPr>
              <a:t>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5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检查堆序性：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若父亲</a:t>
            </a:r>
            <a:r>
              <a:rPr lang="en-US" altLang="zh-CN" dirty="0">
                <a:latin typeface="+mj-lt"/>
                <a:ea typeface="黑体" pitchFamily="2" charset="-122"/>
              </a:rPr>
              <a:t>&gt;x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    则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将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与父亲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交换；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5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3. </a:t>
            </a:r>
            <a:r>
              <a:rPr lang="zh-CN" altLang="en-US" dirty="0">
                <a:latin typeface="+mj-lt"/>
                <a:ea typeface="黑体" pitchFamily="2" charset="-122"/>
              </a:rPr>
              <a:t>重复</a:t>
            </a:r>
            <a:r>
              <a:rPr lang="en-US" altLang="zh-CN" dirty="0">
                <a:latin typeface="+mj-lt"/>
                <a:ea typeface="黑体" pitchFamily="2" charset="-122"/>
              </a:rPr>
              <a:t>2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直到</a:t>
            </a:r>
            <a:r>
              <a:rPr lang="zh-CN" altLang="en-US" dirty="0" smtClean="0">
                <a:latin typeface="+mj-lt"/>
                <a:ea typeface="黑体" pitchFamily="2" charset="-122"/>
              </a:rPr>
              <a:t>满足</a:t>
            </a:r>
            <a:r>
              <a:rPr lang="zh-CN" altLang="en-US" dirty="0">
                <a:latin typeface="+mj-lt"/>
                <a:ea typeface="黑体" pitchFamily="2" charset="-122"/>
              </a:rPr>
              <a:t>堆序</a:t>
            </a:r>
            <a:r>
              <a:rPr lang="zh-CN" altLang="en-US" dirty="0" smtClean="0">
                <a:latin typeface="+mj-lt"/>
                <a:ea typeface="黑体" pitchFamily="2" charset="-122"/>
              </a:rPr>
              <a:t>性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</a:t>
            </a:r>
          </a:p>
        </p:txBody>
      </p:sp>
      <p:sp>
        <p:nvSpPr>
          <p:cNvPr id="7174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  <a:endCxn id="7174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  <a:stCxn id="7174" idx="3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stCxn id="7174" idx="5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800" b="0" kern="1200" dirty="0" smtClean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4906962" y="5602288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黑体" pitchFamily="49" charset="-122"/>
              </a:rPr>
              <a:t>i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770000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2924175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230562" y="3732212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3058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椭圆 38"/>
          <p:cNvSpPr/>
          <p:nvPr/>
        </p:nvSpPr>
        <p:spPr bwMode="auto">
          <a:xfrm rot="1417765">
            <a:off x="3263906" y="2831097"/>
            <a:ext cx="792000" cy="16002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30132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724400" y="2133600"/>
            <a:ext cx="4800600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暂放最后</a:t>
            </a:r>
            <a:r>
              <a:rPr lang="en-US" altLang="zh-CN" dirty="0" smtClean="0">
                <a:solidFill>
                  <a:srgbClr val="003399"/>
                </a:solidFill>
                <a:ea typeface="黑体" pitchFamily="2" charset="-122"/>
              </a:rPr>
              <a:t>, </a:t>
            </a:r>
            <a:r>
              <a:rPr lang="zh-CN" altLang="en-US" dirty="0" smtClean="0">
                <a:ea typeface="黑体" pitchFamily="2" charset="-122"/>
              </a:rPr>
              <a:t>下标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=11</a:t>
            </a:r>
            <a:r>
              <a:rPr lang="zh-CN" altLang="en-US" dirty="0" smtClean="0">
                <a:ea typeface="黑体" pitchFamily="2" charset="-122"/>
              </a:rPr>
              <a:t>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5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检查堆序性：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若父亲</a:t>
            </a:r>
            <a:r>
              <a:rPr lang="en-US" altLang="zh-CN" dirty="0">
                <a:latin typeface="+mj-lt"/>
                <a:ea typeface="黑体" pitchFamily="2" charset="-122"/>
              </a:rPr>
              <a:t>&gt;x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    则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将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与父亲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交换；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5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3. </a:t>
            </a:r>
            <a:r>
              <a:rPr lang="zh-CN" altLang="en-US" dirty="0">
                <a:latin typeface="+mj-lt"/>
                <a:ea typeface="黑体" pitchFamily="2" charset="-122"/>
              </a:rPr>
              <a:t>重复</a:t>
            </a:r>
            <a:r>
              <a:rPr lang="en-US" altLang="zh-CN" dirty="0">
                <a:latin typeface="+mj-lt"/>
                <a:ea typeface="黑体" pitchFamily="2" charset="-122"/>
              </a:rPr>
              <a:t>2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直到</a:t>
            </a:r>
            <a:r>
              <a:rPr lang="zh-CN" altLang="en-US" dirty="0" smtClean="0">
                <a:latin typeface="+mj-lt"/>
                <a:ea typeface="黑体" pitchFamily="2" charset="-122"/>
              </a:rPr>
              <a:t>满足</a:t>
            </a:r>
            <a:r>
              <a:rPr lang="zh-CN" altLang="en-US" dirty="0">
                <a:latin typeface="+mj-lt"/>
                <a:ea typeface="黑体" pitchFamily="2" charset="-122"/>
              </a:rPr>
              <a:t>堆序</a:t>
            </a:r>
            <a:r>
              <a:rPr lang="zh-CN" altLang="en-US" dirty="0" smtClean="0">
                <a:latin typeface="+mj-lt"/>
                <a:ea typeface="黑体" pitchFamily="2" charset="-122"/>
              </a:rPr>
              <a:t>性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800" b="0" kern="1200" dirty="0" smtClean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4906962" y="5602288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dirty="0" err="1">
                <a:ea typeface="黑体" pitchFamily="49" charset="-122"/>
              </a:rPr>
              <a:t>i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4770000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2924175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3230563" y="376396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11562" y="2894012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83058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0132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回顾：哈夫曼树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57200" y="1066800"/>
            <a:ext cx="8686800" cy="5791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latin typeface="+mj-lt"/>
              </a:rPr>
              <a:t>给定</a:t>
            </a:r>
            <a:r>
              <a:rPr lang="en-US" altLang="zh-CN" sz="3000" dirty="0" smtClean="0">
                <a:latin typeface="+mj-lt"/>
              </a:rPr>
              <a:t>m</a:t>
            </a:r>
            <a:r>
              <a:rPr lang="zh-CN" altLang="en-US" sz="3000" dirty="0" smtClean="0">
                <a:latin typeface="+mj-lt"/>
              </a:rPr>
              <a:t>个带权的结点，</a:t>
            </a:r>
            <a:endParaRPr lang="en-US" altLang="zh-CN" sz="3000" dirty="0" smtClean="0">
              <a:latin typeface="+mj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以其为</a:t>
            </a:r>
            <a:r>
              <a:rPr lang="zh-CN" altLang="en-US" sz="3000" dirty="0" smtClean="0">
                <a:solidFill>
                  <a:srgbClr val="003399"/>
                </a:solidFill>
              </a:rPr>
              <a:t>外部结点</a:t>
            </a:r>
            <a:r>
              <a:rPr lang="en-US" altLang="zh-CN" sz="3000" dirty="0" smtClean="0">
                <a:solidFill>
                  <a:srgbClr val="003399"/>
                </a:solidFill>
              </a:rPr>
              <a:t>(</a:t>
            </a:r>
            <a:r>
              <a:rPr lang="zh-CN" altLang="en-US" sz="3000" dirty="0" smtClean="0">
                <a:solidFill>
                  <a:srgbClr val="003399"/>
                </a:solidFill>
              </a:rPr>
              <a:t>叶子</a:t>
            </a:r>
            <a:r>
              <a:rPr lang="en-US" altLang="zh-CN" sz="3000" dirty="0" smtClean="0">
                <a:solidFill>
                  <a:srgbClr val="003399"/>
                </a:solidFill>
              </a:rPr>
              <a:t>)</a:t>
            </a:r>
            <a:r>
              <a:rPr lang="zh-CN" altLang="en-US" sz="3000" dirty="0" smtClean="0"/>
              <a:t>建立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扩充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二叉树，其中</a:t>
            </a:r>
            <a:endParaRPr lang="en-US" altLang="zh-CN" sz="3000" dirty="0" smtClean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带权外部路径长度</a:t>
            </a:r>
            <a:r>
              <a:rPr lang="en-US" altLang="zh-CN" sz="3000" dirty="0" smtClean="0"/>
              <a:t>WPL</a:t>
            </a:r>
            <a:r>
              <a:rPr lang="zh-CN" altLang="en-US" sz="3000" dirty="0" smtClean="0"/>
              <a:t>最小的是</a:t>
            </a:r>
            <a:endParaRPr lang="en-US" altLang="zh-CN" sz="3000" dirty="0" smtClean="0"/>
          </a:p>
        </p:txBody>
      </p:sp>
      <p:sp>
        <p:nvSpPr>
          <p:cNvPr id="32" name="矩形 31"/>
          <p:cNvSpPr/>
          <p:nvPr/>
        </p:nvSpPr>
        <p:spPr bwMode="auto">
          <a:xfrm>
            <a:off x="47244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7150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056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696200" y="12444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77000" y="2341602"/>
            <a:ext cx="24384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哈夫曼树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13248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19050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39" name="直接连接符 38"/>
          <p:cNvCxnSpPr>
            <a:stCxn id="38" idx="3"/>
            <a:endCxn id="37" idx="0"/>
          </p:cNvCxnSpPr>
          <p:nvPr/>
        </p:nvCxnSpPr>
        <p:spPr bwMode="auto">
          <a:xfrm rot="5400000">
            <a:off x="1596001" y="33615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8" idx="5"/>
            <a:endCxn id="44" idx="0"/>
          </p:cNvCxnSpPr>
          <p:nvPr/>
        </p:nvCxnSpPr>
        <p:spPr bwMode="auto">
          <a:xfrm rot="16200000" flipH="1">
            <a:off x="22953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7" idx="3"/>
            <a:endCxn id="45" idx="0"/>
          </p:cNvCxnSpPr>
          <p:nvPr/>
        </p:nvCxnSpPr>
        <p:spPr bwMode="auto">
          <a:xfrm rot="5400000">
            <a:off x="10524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17820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43" name="直接连接符 42"/>
          <p:cNvCxnSpPr>
            <a:stCxn id="37" idx="5"/>
            <a:endCxn id="42" idx="0"/>
          </p:cNvCxnSpPr>
          <p:nvPr/>
        </p:nvCxnSpPr>
        <p:spPr bwMode="auto">
          <a:xfrm rot="16200000" flipH="1">
            <a:off x="16872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 bwMode="auto">
          <a:xfrm>
            <a:off x="23622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7620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连接符 45"/>
          <p:cNvCxnSpPr>
            <a:stCxn id="42" idx="3"/>
            <a:endCxn id="48" idx="0"/>
          </p:cNvCxnSpPr>
          <p:nvPr/>
        </p:nvCxnSpPr>
        <p:spPr bwMode="auto">
          <a:xfrm rot="5400000">
            <a:off x="15681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2" idx="5"/>
            <a:endCxn id="49" idx="0"/>
          </p:cNvCxnSpPr>
          <p:nvPr/>
        </p:nvCxnSpPr>
        <p:spPr bwMode="auto">
          <a:xfrm rot="16200000" flipH="1">
            <a:off x="20829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13710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0952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2204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51" name="Oval 27"/>
          <p:cNvSpPr>
            <a:spLocks noChangeArrowheads="1"/>
          </p:cNvSpPr>
          <p:nvPr/>
        </p:nvSpPr>
        <p:spPr bwMode="auto">
          <a:xfrm>
            <a:off x="48006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52" name="直接连接符 51"/>
          <p:cNvCxnSpPr>
            <a:stCxn id="51" idx="3"/>
            <a:endCxn id="50" idx="0"/>
          </p:cNvCxnSpPr>
          <p:nvPr/>
        </p:nvCxnSpPr>
        <p:spPr bwMode="auto">
          <a:xfrm rot="5400000">
            <a:off x="4491601" y="3361535"/>
            <a:ext cx="3170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51" idx="5"/>
            <a:endCxn id="57" idx="0"/>
          </p:cNvCxnSpPr>
          <p:nvPr/>
        </p:nvCxnSpPr>
        <p:spPr bwMode="auto">
          <a:xfrm rot="16200000" flipH="1">
            <a:off x="51909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0" idx="3"/>
            <a:endCxn id="58" idx="0"/>
          </p:cNvCxnSpPr>
          <p:nvPr/>
        </p:nvCxnSpPr>
        <p:spPr bwMode="auto">
          <a:xfrm rot="5400000">
            <a:off x="39480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46776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56" name="直接连接符 55"/>
          <p:cNvCxnSpPr>
            <a:stCxn id="50" idx="5"/>
            <a:endCxn id="55" idx="0"/>
          </p:cNvCxnSpPr>
          <p:nvPr/>
        </p:nvCxnSpPr>
        <p:spPr bwMode="auto">
          <a:xfrm rot="16200000" flipH="1">
            <a:off x="45828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52578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36576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9" name="直接连接符 58"/>
          <p:cNvCxnSpPr>
            <a:stCxn id="55" idx="3"/>
            <a:endCxn id="61" idx="0"/>
          </p:cNvCxnSpPr>
          <p:nvPr/>
        </p:nvCxnSpPr>
        <p:spPr bwMode="auto">
          <a:xfrm rot="5400000">
            <a:off x="44637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5" idx="5"/>
            <a:endCxn id="62" idx="0"/>
          </p:cNvCxnSpPr>
          <p:nvPr/>
        </p:nvCxnSpPr>
        <p:spPr bwMode="auto">
          <a:xfrm rot="16200000" flipH="1">
            <a:off x="49785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矩形 60"/>
          <p:cNvSpPr/>
          <p:nvPr/>
        </p:nvSpPr>
        <p:spPr bwMode="auto">
          <a:xfrm>
            <a:off x="42666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49908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7113600" y="37338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sz="3200" dirty="0"/>
          </a:p>
        </p:txBody>
      </p: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7696200" y="30480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endParaRPr lang="en-US" altLang="zh-CN" sz="3200" dirty="0"/>
          </a:p>
        </p:txBody>
      </p:sp>
      <p:cxnSp>
        <p:nvCxnSpPr>
          <p:cNvPr id="65" name="直接连接符 64"/>
          <p:cNvCxnSpPr>
            <a:stCxn id="64" idx="3"/>
            <a:endCxn id="63" idx="0"/>
          </p:cNvCxnSpPr>
          <p:nvPr/>
        </p:nvCxnSpPr>
        <p:spPr bwMode="auto">
          <a:xfrm rot="5400000">
            <a:off x="7386001" y="3360335"/>
            <a:ext cx="317065" cy="429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4" idx="5"/>
            <a:endCxn id="70" idx="0"/>
          </p:cNvCxnSpPr>
          <p:nvPr/>
        </p:nvCxnSpPr>
        <p:spPr bwMode="auto">
          <a:xfrm rot="16200000" flipH="1">
            <a:off x="8086535" y="3395134"/>
            <a:ext cx="351265" cy="39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3" idx="3"/>
            <a:endCxn id="71" idx="0"/>
          </p:cNvCxnSpPr>
          <p:nvPr/>
        </p:nvCxnSpPr>
        <p:spPr bwMode="auto">
          <a:xfrm rot="5400000">
            <a:off x="6841201" y="4118135"/>
            <a:ext cx="351265" cy="32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7570800" y="4419600"/>
            <a:ext cx="432000" cy="43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cxnSp>
        <p:nvCxnSpPr>
          <p:cNvPr id="69" name="直接连接符 68"/>
          <p:cNvCxnSpPr>
            <a:stCxn id="63" idx="5"/>
            <a:endCxn id="68" idx="0"/>
          </p:cNvCxnSpPr>
          <p:nvPr/>
        </p:nvCxnSpPr>
        <p:spPr bwMode="auto">
          <a:xfrm rot="16200000" flipH="1">
            <a:off x="7476035" y="4108834"/>
            <a:ext cx="3170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矩形 69"/>
          <p:cNvSpPr/>
          <p:nvPr/>
        </p:nvSpPr>
        <p:spPr bwMode="auto">
          <a:xfrm>
            <a:off x="8153400" y="37680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9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6550800" y="445380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4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2" name="直接连接符 71"/>
          <p:cNvCxnSpPr>
            <a:stCxn id="68" idx="3"/>
            <a:endCxn id="74" idx="0"/>
          </p:cNvCxnSpPr>
          <p:nvPr/>
        </p:nvCxnSpPr>
        <p:spPr bwMode="auto">
          <a:xfrm rot="5400000">
            <a:off x="7356906" y="4897230"/>
            <a:ext cx="386055" cy="16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68" idx="5"/>
            <a:endCxn id="75" idx="0"/>
          </p:cNvCxnSpPr>
          <p:nvPr/>
        </p:nvCxnSpPr>
        <p:spPr bwMode="auto">
          <a:xfrm rot="16200000" flipH="1">
            <a:off x="7871740" y="4856129"/>
            <a:ext cx="386055" cy="250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矩形 73"/>
          <p:cNvSpPr/>
          <p:nvPr/>
        </p:nvSpPr>
        <p:spPr bwMode="auto">
          <a:xfrm>
            <a:off x="71598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7884000" y="5174390"/>
            <a:ext cx="612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6" name="Rectangle 4"/>
          <p:cNvSpPr>
            <a:spLocks noChangeArrowheads="1"/>
          </p:cNvSpPr>
          <p:nvPr/>
        </p:nvSpPr>
        <p:spPr bwMode="auto">
          <a:xfrm>
            <a:off x="3810000" y="57150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9+3*2+6*3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=33</a:t>
            </a:r>
          </a:p>
        </p:txBody>
      </p:sp>
      <p:sp>
        <p:nvSpPr>
          <p:cNvPr id="77" name="Rectangle 4"/>
          <p:cNvSpPr>
            <a:spLocks noChangeArrowheads="1"/>
          </p:cNvSpPr>
          <p:nvPr/>
        </p:nvSpPr>
        <p:spPr bwMode="auto">
          <a:xfrm>
            <a:off x="838200" y="5715000"/>
            <a:ext cx="2514600" cy="838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2+3*2+13*3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=47</a:t>
            </a:r>
          </a:p>
        </p:txBody>
      </p:sp>
      <p:sp>
        <p:nvSpPr>
          <p:cNvPr id="78" name="Rectangle 4"/>
          <p:cNvSpPr>
            <a:spLocks noChangeArrowheads="1"/>
          </p:cNvSpPr>
          <p:nvPr/>
        </p:nvSpPr>
        <p:spPr bwMode="auto">
          <a:xfrm>
            <a:off x="6629400" y="5715000"/>
            <a:ext cx="2514600" cy="685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9+4*2+5*3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=32</a:t>
            </a:r>
          </a:p>
        </p:txBody>
      </p:sp>
      <p:sp>
        <p:nvSpPr>
          <p:cNvPr id="79" name="Rectangle 2"/>
          <p:cNvSpPr txBox="1">
            <a:spLocks noChangeArrowheads="1"/>
          </p:cNvSpPr>
          <p:nvPr/>
        </p:nvSpPr>
        <p:spPr bwMode="auto">
          <a:xfrm>
            <a:off x="72390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0" name="Rectangle 2"/>
          <p:cNvSpPr txBox="1">
            <a:spLocks noChangeArrowheads="1"/>
          </p:cNvSpPr>
          <p:nvPr/>
        </p:nvSpPr>
        <p:spPr bwMode="auto">
          <a:xfrm>
            <a:off x="83058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1" name="Rectangle 2"/>
          <p:cNvSpPr txBox="1">
            <a:spLocks noChangeArrowheads="1"/>
          </p:cNvSpPr>
          <p:nvPr/>
        </p:nvSpPr>
        <p:spPr bwMode="auto">
          <a:xfrm>
            <a:off x="67056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2" name="Rectangle 2"/>
          <p:cNvSpPr txBox="1">
            <a:spLocks noChangeArrowheads="1"/>
          </p:cNvSpPr>
          <p:nvPr/>
        </p:nvSpPr>
        <p:spPr bwMode="auto">
          <a:xfrm>
            <a:off x="76962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3" name="Rectangle 2"/>
          <p:cNvSpPr txBox="1">
            <a:spLocks noChangeArrowheads="1"/>
          </p:cNvSpPr>
          <p:nvPr/>
        </p:nvSpPr>
        <p:spPr bwMode="auto">
          <a:xfrm>
            <a:off x="72390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4" name="Rectangle 2"/>
          <p:cNvSpPr txBox="1">
            <a:spLocks noChangeArrowheads="1"/>
          </p:cNvSpPr>
          <p:nvPr/>
        </p:nvSpPr>
        <p:spPr bwMode="auto">
          <a:xfrm>
            <a:off x="81534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5" name="Rectangle 2"/>
          <p:cNvSpPr txBox="1">
            <a:spLocks noChangeArrowheads="1"/>
          </p:cNvSpPr>
          <p:nvPr/>
        </p:nvSpPr>
        <p:spPr bwMode="auto">
          <a:xfrm>
            <a:off x="43434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6" name="Rectangle 2"/>
          <p:cNvSpPr txBox="1">
            <a:spLocks noChangeArrowheads="1"/>
          </p:cNvSpPr>
          <p:nvPr/>
        </p:nvSpPr>
        <p:spPr bwMode="auto">
          <a:xfrm>
            <a:off x="54102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7" name="Rectangle 2"/>
          <p:cNvSpPr txBox="1">
            <a:spLocks noChangeArrowheads="1"/>
          </p:cNvSpPr>
          <p:nvPr/>
        </p:nvSpPr>
        <p:spPr bwMode="auto">
          <a:xfrm>
            <a:off x="38100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 bwMode="auto">
          <a:xfrm>
            <a:off x="48006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9" name="Rectangle 2"/>
          <p:cNvSpPr txBox="1">
            <a:spLocks noChangeArrowheads="1"/>
          </p:cNvSpPr>
          <p:nvPr/>
        </p:nvSpPr>
        <p:spPr bwMode="auto">
          <a:xfrm>
            <a:off x="43434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0" name="Rectangle 2"/>
          <p:cNvSpPr txBox="1">
            <a:spLocks noChangeArrowheads="1"/>
          </p:cNvSpPr>
          <p:nvPr/>
        </p:nvSpPr>
        <p:spPr bwMode="auto">
          <a:xfrm>
            <a:off x="52578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1" name="Rectangle 2"/>
          <p:cNvSpPr txBox="1">
            <a:spLocks noChangeArrowheads="1"/>
          </p:cNvSpPr>
          <p:nvPr/>
        </p:nvSpPr>
        <p:spPr bwMode="auto">
          <a:xfrm>
            <a:off x="14478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2" name="Rectangle 2"/>
          <p:cNvSpPr txBox="1">
            <a:spLocks noChangeArrowheads="1"/>
          </p:cNvSpPr>
          <p:nvPr/>
        </p:nvSpPr>
        <p:spPr bwMode="auto">
          <a:xfrm>
            <a:off x="2514600" y="3124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3" name="Rectangle 2"/>
          <p:cNvSpPr txBox="1">
            <a:spLocks noChangeArrowheads="1"/>
          </p:cNvSpPr>
          <p:nvPr/>
        </p:nvSpPr>
        <p:spPr bwMode="auto">
          <a:xfrm>
            <a:off x="9144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4" name="Rectangle 2"/>
          <p:cNvSpPr txBox="1">
            <a:spLocks noChangeArrowheads="1"/>
          </p:cNvSpPr>
          <p:nvPr/>
        </p:nvSpPr>
        <p:spPr bwMode="auto">
          <a:xfrm>
            <a:off x="1905000" y="38862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14478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0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96" name="Rectangle 2"/>
          <p:cNvSpPr txBox="1">
            <a:spLocks noChangeArrowheads="1"/>
          </p:cNvSpPr>
          <p:nvPr/>
        </p:nvSpPr>
        <p:spPr bwMode="auto">
          <a:xfrm>
            <a:off x="2362200" y="4572000"/>
            <a:ext cx="45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j-lt"/>
              </a:rPr>
              <a:t>1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要求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724400" y="2133600"/>
            <a:ext cx="4800600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暂放最后</a:t>
            </a:r>
            <a:r>
              <a:rPr lang="en-US" altLang="zh-CN" dirty="0" smtClean="0">
                <a:solidFill>
                  <a:srgbClr val="003399"/>
                </a:solidFill>
                <a:ea typeface="黑体" pitchFamily="2" charset="-122"/>
              </a:rPr>
              <a:t>, </a:t>
            </a:r>
            <a:r>
              <a:rPr lang="zh-CN" altLang="en-US" dirty="0" smtClean="0">
                <a:ea typeface="黑体" pitchFamily="2" charset="-122"/>
              </a:rPr>
              <a:t>下标</a:t>
            </a:r>
            <a:r>
              <a:rPr lang="en-US" altLang="zh-CN" dirty="0" err="1" smtClean="0">
                <a:ea typeface="黑体" pitchFamily="2" charset="-122"/>
              </a:rPr>
              <a:t>i</a:t>
            </a:r>
            <a:r>
              <a:rPr lang="en-US" altLang="zh-CN" dirty="0" smtClean="0">
                <a:ea typeface="黑体" pitchFamily="2" charset="-122"/>
              </a:rPr>
              <a:t>=11</a:t>
            </a:r>
            <a:r>
              <a:rPr lang="zh-CN" altLang="en-US" dirty="0" smtClean="0">
                <a:ea typeface="黑体" pitchFamily="2" charset="-122"/>
              </a:rPr>
              <a:t>；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spcBef>
                <a:spcPts val="15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检查堆序性：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zh-CN" altLang="en-US" dirty="0">
                <a:latin typeface="+mj-lt"/>
                <a:ea typeface="黑体" pitchFamily="2" charset="-122"/>
              </a:rPr>
              <a:t>若父亲</a:t>
            </a:r>
            <a:r>
              <a:rPr lang="en-US" altLang="zh-CN" dirty="0">
                <a:latin typeface="+mj-lt"/>
                <a:ea typeface="黑体" pitchFamily="2" charset="-122"/>
              </a:rPr>
              <a:t>&gt;x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Arial" charset="0"/>
                <a:ea typeface="黑体" pitchFamily="2" charset="-122"/>
              </a:rPr>
              <a:t>    则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将</a:t>
            </a: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x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与父亲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交换；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15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3. </a:t>
            </a:r>
            <a:r>
              <a:rPr lang="zh-CN" altLang="en-US" dirty="0">
                <a:latin typeface="+mj-lt"/>
                <a:ea typeface="黑体" pitchFamily="2" charset="-122"/>
              </a:rPr>
              <a:t>重复</a:t>
            </a:r>
            <a:r>
              <a:rPr lang="en-US" altLang="zh-CN" dirty="0">
                <a:latin typeface="+mj-lt"/>
                <a:ea typeface="黑体" pitchFamily="2" charset="-122"/>
              </a:rPr>
              <a:t>2</a:t>
            </a:r>
            <a:r>
              <a:rPr lang="zh-CN" altLang="en-US" dirty="0">
                <a:latin typeface="+mj-lt"/>
                <a:ea typeface="黑体" pitchFamily="2" charset="-122"/>
              </a:rPr>
              <a:t>，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直到</a:t>
            </a:r>
            <a:r>
              <a:rPr lang="zh-CN" altLang="en-US" dirty="0" smtClean="0">
                <a:latin typeface="+mj-lt"/>
                <a:ea typeface="黑体" pitchFamily="2" charset="-122"/>
              </a:rPr>
              <a:t>满足</a:t>
            </a:r>
            <a:r>
              <a:rPr lang="zh-CN" altLang="en-US" dirty="0">
                <a:latin typeface="+mj-lt"/>
                <a:ea typeface="黑体" pitchFamily="2" charset="-122"/>
              </a:rPr>
              <a:t>堆序</a:t>
            </a:r>
            <a:r>
              <a:rPr lang="zh-CN" altLang="en-US" dirty="0" smtClean="0">
                <a:latin typeface="+mj-lt"/>
                <a:ea typeface="黑体" pitchFamily="2" charset="-122"/>
              </a:rPr>
              <a:t>性</a:t>
            </a: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7172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7173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7178" name="直接连接符 19"/>
          <p:cNvCxnSpPr>
            <a:cxnSpLocks noChangeShapeType="1"/>
            <a:stCxn id="7173" idx="3"/>
            <a:endCxn id="7172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直接连接符 20"/>
          <p:cNvCxnSpPr>
            <a:cxnSpLocks noChangeShapeType="1"/>
            <a:stCxn id="7173" idx="5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21"/>
          <p:cNvCxnSpPr>
            <a:cxnSpLocks noChangeShapeType="1"/>
            <a:stCxn id="7172" idx="3"/>
            <a:endCxn id="7175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直接连接符 22"/>
          <p:cNvCxnSpPr>
            <a:cxnSpLocks noChangeShapeType="1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直接连接符 23"/>
          <p:cNvCxnSpPr>
            <a:cxnSpLocks noChangeShapeType="1"/>
            <a:endCxn id="7176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7184" name="直接连接符 25"/>
          <p:cNvCxnSpPr>
            <a:cxnSpLocks noChangeShapeType="1"/>
            <a:stCxn id="7172" idx="5"/>
            <a:endCxn id="7183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7186" name="直接连接符 27"/>
          <p:cNvCxnSpPr>
            <a:cxnSpLocks noChangeShapeType="1"/>
            <a:stCxn id="7175" idx="3"/>
            <a:endCxn id="7185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7" name="直接连接符 28"/>
          <p:cNvCxnSpPr>
            <a:cxnSpLocks noChangeShapeType="1"/>
            <a:stCxn id="7188" idx="0"/>
            <a:endCxn id="7175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7190" name="直接连接符 31"/>
          <p:cNvCxnSpPr>
            <a:cxnSpLocks noChangeShapeType="1"/>
            <a:stCxn id="7183" idx="3"/>
            <a:endCxn id="7189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1" name="直接连接符 32"/>
          <p:cNvCxnSpPr>
            <a:cxnSpLocks noChangeShapeType="1"/>
            <a:stCxn id="7192" idx="0"/>
            <a:endCxn id="7183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2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71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19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7195" name="矩形 48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800" b="0" kern="1200" dirty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800" b="0" kern="1200" dirty="0" smtClean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直接连接符 51"/>
          <p:cNvCxnSpPr>
            <a:cxnSpLocks noChangeShapeType="1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矩形 52"/>
          <p:cNvSpPr>
            <a:spLocks noChangeArrowheads="1"/>
          </p:cNvSpPr>
          <p:nvPr/>
        </p:nvSpPr>
        <p:spPr bwMode="auto">
          <a:xfrm>
            <a:off x="3138924" y="5602288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dirty="0" err="1">
                <a:ea typeface="黑体" pitchFamily="49" charset="-122"/>
              </a:rPr>
              <a:t>i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3001962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2924175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3230563" y="376396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611562" y="2894012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770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3058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 rot="18307602">
            <a:off x="2912270" y="1820842"/>
            <a:ext cx="864000" cy="1980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10400" y="1143000"/>
            <a:ext cx="2133600" cy="5580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solidFill>
                  <a:srgbClr val="FFC000"/>
                </a:solidFill>
                <a:latin typeface="Arial" charset="0"/>
                <a:ea typeface="黑体" pitchFamily="2" charset="-122"/>
              </a:rPr>
              <a:t>问</a:t>
            </a:r>
            <a:r>
              <a:rPr lang="zh-CN" altLang="en-US" dirty="0" smtClean="0">
                <a:solidFill>
                  <a:srgbClr val="FFC000"/>
                </a:solidFill>
                <a:latin typeface="Arial" charset="0"/>
                <a:ea typeface="黑体" pitchFamily="2" charset="-122"/>
              </a:rPr>
              <a:t>：简化</a:t>
            </a:r>
            <a:r>
              <a:rPr lang="zh-CN" altLang="en-US" dirty="0">
                <a:solidFill>
                  <a:srgbClr val="FFC000"/>
                </a:solidFill>
                <a:latin typeface="Arial" charset="0"/>
                <a:ea typeface="黑体" pitchFamily="2" charset="-122"/>
              </a:rPr>
              <a:t>？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18288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133600" y="1185739"/>
            <a:ext cx="39624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latin typeface="Arial" charset="0"/>
                <a:ea typeface="黑体" pitchFamily="2" charset="-122"/>
              </a:rPr>
              <a:t>保持堆序性；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3" grpId="0" animBg="1"/>
      <p:bldP spid="4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目的</a:t>
            </a:r>
            <a:r>
              <a:rPr lang="zh-CN" altLang="en-US" sz="3200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：</a:t>
            </a:r>
            <a:r>
              <a:rPr lang="zh-CN" altLang="en-US" sz="3200" dirty="0" smtClean="0">
                <a:latin typeface="Arial" charset="0"/>
                <a:ea typeface="黑体" pitchFamily="2" charset="-122"/>
              </a:rPr>
              <a:t>为</a:t>
            </a:r>
            <a:r>
              <a:rPr lang="en-US" altLang="zh-CN" sz="3200" dirty="0" smtClean="0">
                <a:latin typeface="Arial" charset="0"/>
                <a:ea typeface="黑体" pitchFamily="2" charset="-122"/>
              </a:rPr>
              <a:t>x</a:t>
            </a:r>
            <a:r>
              <a:rPr lang="zh-CN" altLang="en-US" sz="3200" dirty="0" smtClean="0">
                <a:latin typeface="Arial" charset="0"/>
                <a:ea typeface="黑体" pitchFamily="2" charset="-122"/>
              </a:rPr>
              <a:t>找位置</a:t>
            </a:r>
            <a:endParaRPr lang="en-US" altLang="zh-CN" sz="3200" dirty="0" smtClean="0">
              <a:latin typeface="Arial" charset="0"/>
              <a:ea typeface="黑体" pitchFamily="2" charset="-122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800600" y="1601788"/>
            <a:ext cx="4343400" cy="525938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初始位置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>
                <a:latin typeface="Arial" charset="0"/>
                <a:ea typeface="黑体" pitchFamily="2" charset="-122"/>
              </a:rPr>
              <a:t>=11;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堆序性判断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：父亲</a:t>
            </a:r>
            <a:r>
              <a:rPr lang="en-US" altLang="zh-CN" dirty="0" smtClean="0">
                <a:latin typeface="+mj-lt"/>
                <a:ea typeface="黑体" pitchFamily="2" charset="-122"/>
              </a:rPr>
              <a:t>&gt; 4</a:t>
            </a:r>
            <a:r>
              <a:rPr lang="zh-CN" altLang="en-US" dirty="0">
                <a:latin typeface="+mj-lt"/>
                <a:ea typeface="黑体" pitchFamily="2" charset="-122"/>
              </a:rPr>
              <a:t>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--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是，</a:t>
            </a:r>
            <a:r>
              <a:rPr lang="zh-CN" altLang="en-US" dirty="0">
                <a:latin typeface="+mj-lt"/>
                <a:ea typeface="黑体" pitchFamily="2" charset="-122"/>
              </a:rPr>
              <a:t>则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父亲下沉，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                 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空位置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上升；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8458200" y="5602288"/>
            <a:ext cx="264816" cy="48013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dirty="0" err="1" smtClean="0">
                <a:ea typeface="黑体" pitchFamily="49" charset="-122"/>
              </a:rPr>
              <a:t>i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8243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8244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8245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8246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8247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sp>
        <p:nvSpPr>
          <p:cNvPr id="8248" name="Oval 29"/>
          <p:cNvSpPr>
            <a:spLocks noChangeArrowheads="1"/>
          </p:cNvSpPr>
          <p:nvPr/>
        </p:nvSpPr>
        <p:spPr bwMode="auto">
          <a:xfrm>
            <a:off x="3271838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7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8249" name="直接连接符 114"/>
          <p:cNvCxnSpPr>
            <a:cxnSpLocks noChangeShapeType="1"/>
            <a:stCxn id="8244" idx="3"/>
            <a:endCxn id="8243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0" name="直接连接符 115"/>
          <p:cNvCxnSpPr>
            <a:cxnSpLocks noChangeShapeType="1"/>
            <a:stCxn id="8244" idx="5"/>
            <a:endCxn id="8245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1" name="直接连接符 116"/>
          <p:cNvCxnSpPr>
            <a:cxnSpLocks noChangeShapeType="1"/>
            <a:stCxn id="8243" idx="3"/>
            <a:endCxn id="8246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2" name="直接连接符 117"/>
          <p:cNvCxnSpPr>
            <a:cxnSpLocks noChangeShapeType="1"/>
            <a:stCxn id="8245" idx="3"/>
            <a:endCxn id="8248" idx="0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3" name="直接连接符 118"/>
          <p:cNvCxnSpPr>
            <a:cxnSpLocks noChangeShapeType="1"/>
            <a:stCxn id="8245" idx="5"/>
            <a:endCxn id="8247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54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8255" name="直接连接符 120"/>
          <p:cNvCxnSpPr>
            <a:cxnSpLocks noChangeShapeType="1"/>
            <a:stCxn id="8243" idx="5"/>
            <a:endCxn id="8254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56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8257" name="直接连接符 122"/>
          <p:cNvCxnSpPr>
            <a:cxnSpLocks noChangeShapeType="1"/>
            <a:stCxn id="8246" idx="3"/>
            <a:endCxn id="8256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58" name="直接连接符 123"/>
          <p:cNvCxnSpPr>
            <a:cxnSpLocks noChangeShapeType="1"/>
            <a:stCxn id="8259" idx="0"/>
            <a:endCxn id="8246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59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8260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8261" name="直接连接符 126"/>
          <p:cNvCxnSpPr>
            <a:cxnSpLocks noChangeShapeType="1"/>
            <a:stCxn id="8254" idx="3"/>
            <a:endCxn id="8260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62" name="直接连接符 127"/>
          <p:cNvCxnSpPr>
            <a:cxnSpLocks noChangeShapeType="1"/>
            <a:stCxn id="8263" idx="0"/>
            <a:endCxn id="8254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63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8264" name="矩形 129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131" name="矩形 130"/>
          <p:cNvSpPr>
            <a:spLocks noChangeArrowheads="1"/>
          </p:cNvSpPr>
          <p:nvPr/>
        </p:nvSpPr>
        <p:spPr bwMode="auto">
          <a:xfrm>
            <a:off x="3048000" y="4648200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132" name="直接连接符 131"/>
          <p:cNvCxnSpPr>
            <a:cxnSpLocks noChangeShapeType="1"/>
            <a:stCxn id="8248" idx="3"/>
          </p:cNvCxnSpPr>
          <p:nvPr/>
        </p:nvCxnSpPr>
        <p:spPr bwMode="auto">
          <a:xfrm flipH="1">
            <a:off x="3200400" y="4217988"/>
            <a:ext cx="146050" cy="4508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矩形 32"/>
          <p:cNvSpPr/>
          <p:nvPr/>
        </p:nvSpPr>
        <p:spPr bwMode="auto">
          <a:xfrm>
            <a:off x="4770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410200" y="4038600"/>
            <a:ext cx="3733800" cy="1295400"/>
          </a:xfrm>
          <a:prstGeom prst="rect">
            <a:avLst/>
          </a:prstGeom>
          <a:solidFill>
            <a:srgbClr val="23476B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  <a:latin typeface="+mn-lt"/>
              </a:rPr>
              <a:t>pq[</a:t>
            </a:r>
            <a:r>
              <a:rPr lang="en-US" altLang="zh-CN" sz="3000" dirty="0" err="1" smtClean="0">
                <a:solidFill>
                  <a:schemeClr val="bg1"/>
                </a:solidFill>
                <a:latin typeface="+mn-lt"/>
              </a:rPr>
              <a:t>i</a:t>
            </a:r>
            <a:r>
              <a:rPr lang="en-US" altLang="zh-CN" sz="3000" dirty="0" smtClean="0">
                <a:solidFill>
                  <a:schemeClr val="bg1"/>
                </a:solidFill>
                <a:latin typeface="+mn-lt"/>
              </a:rPr>
              <a:t>] = p</a:t>
            </a:r>
            <a:r>
              <a:rPr lang="en-US" altLang="zh-CN" sz="3000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q[(i-1)/2];</a:t>
            </a:r>
          </a:p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sz="3000" dirty="0" smtClean="0">
                <a:solidFill>
                  <a:schemeClr val="bg1"/>
                </a:solidFill>
                <a:latin typeface="+mn-lt"/>
                <a:ea typeface="黑体" pitchFamily="2" charset="-122"/>
              </a:rPr>
              <a:t> = (i-1)/2;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31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目的：</a:t>
            </a:r>
            <a:r>
              <a:rPr lang="zh-CN" altLang="en-US" sz="3200" dirty="0">
                <a:latin typeface="Arial" charset="0"/>
                <a:ea typeface="黑体" pitchFamily="2" charset="-122"/>
              </a:rPr>
              <a:t>为</a:t>
            </a:r>
            <a:r>
              <a:rPr lang="en-US" altLang="zh-CN" sz="3200" dirty="0">
                <a:latin typeface="Arial" charset="0"/>
                <a:ea typeface="黑体" pitchFamily="2" charset="-122"/>
              </a:rPr>
              <a:t>x</a:t>
            </a:r>
            <a:r>
              <a:rPr lang="zh-CN" altLang="en-US" sz="3200" dirty="0">
                <a:latin typeface="Arial" charset="0"/>
                <a:ea typeface="黑体" pitchFamily="2" charset="-122"/>
              </a:rPr>
              <a:t>找位置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800600" y="1601788"/>
            <a:ext cx="4343400" cy="525938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初始位置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>
                <a:latin typeface="Arial" charset="0"/>
                <a:ea typeface="黑体" pitchFamily="2" charset="-122"/>
              </a:rPr>
              <a:t>=11;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堆序性判断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：父亲</a:t>
            </a:r>
            <a:r>
              <a:rPr lang="en-US" altLang="zh-CN" dirty="0" smtClean="0">
                <a:latin typeface="+mj-lt"/>
                <a:ea typeface="黑体" pitchFamily="2" charset="-122"/>
              </a:rPr>
              <a:t>&gt; 4</a:t>
            </a:r>
            <a:r>
              <a:rPr lang="zh-CN" altLang="en-US" dirty="0">
                <a:latin typeface="+mj-lt"/>
                <a:ea typeface="黑体" pitchFamily="2" charset="-122"/>
              </a:rPr>
              <a:t>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--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是，</a:t>
            </a:r>
            <a:r>
              <a:rPr lang="zh-CN" altLang="en-US" dirty="0">
                <a:latin typeface="+mj-lt"/>
                <a:ea typeface="黑体" pitchFamily="2" charset="-122"/>
              </a:rPr>
              <a:t>则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父亲下沉，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                 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空位置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上升；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dirty="0">
                <a:latin typeface="Arial" charset="0"/>
                <a:ea typeface="黑体" pitchFamily="2" charset="-122"/>
              </a:rPr>
              <a:t>3. </a:t>
            </a:r>
            <a:r>
              <a:rPr lang="zh-CN" altLang="en-US" dirty="0">
                <a:latin typeface="Arial" charset="0"/>
                <a:ea typeface="黑体" pitchFamily="2" charset="-122"/>
              </a:rPr>
              <a:t>判断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：父亲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&gt; 4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？</a:t>
            </a:r>
            <a:r>
              <a:rPr lang="en-US" altLang="zh-CN" b="1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…...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800" b="0" kern="1200" dirty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66" name="矩形 41"/>
          <p:cNvSpPr>
            <a:spLocks noChangeArrowheads="1"/>
          </p:cNvSpPr>
          <p:nvPr/>
        </p:nvSpPr>
        <p:spPr bwMode="auto">
          <a:xfrm>
            <a:off x="4876800" y="5638800"/>
            <a:ext cx="264816" cy="480131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dirty="0" err="1" smtClean="0">
                <a:ea typeface="黑体" pitchFamily="49" charset="-122"/>
              </a:rPr>
              <a:t>i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9267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9268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9269" name="Oval 28"/>
          <p:cNvSpPr>
            <a:spLocks noChangeArrowheads="1"/>
          </p:cNvSpPr>
          <p:nvPr/>
        </p:nvSpPr>
        <p:spPr bwMode="auto">
          <a:xfrm>
            <a:off x="3611563" y="29559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9270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9271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9272" name="直接连接符 114"/>
          <p:cNvCxnSpPr>
            <a:cxnSpLocks noChangeShapeType="1"/>
            <a:stCxn id="9268" idx="3"/>
            <a:endCxn id="9267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3" name="直接连接符 115"/>
          <p:cNvCxnSpPr>
            <a:cxnSpLocks noChangeShapeType="1"/>
            <a:stCxn id="9268" idx="5"/>
            <a:endCxn id="9269" idx="0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4" name="直接连接符 116"/>
          <p:cNvCxnSpPr>
            <a:cxnSpLocks noChangeShapeType="1"/>
            <a:stCxn id="9267" idx="3"/>
            <a:endCxn id="9270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5" name="直接连接符 117"/>
          <p:cNvCxnSpPr>
            <a:cxnSpLocks noChangeShapeType="1"/>
            <a:stCxn id="9269" idx="3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76" name="直接连接符 118"/>
          <p:cNvCxnSpPr>
            <a:cxnSpLocks noChangeShapeType="1"/>
            <a:stCxn id="9269" idx="5"/>
            <a:endCxn id="9271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77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9278" name="直接连接符 120"/>
          <p:cNvCxnSpPr>
            <a:cxnSpLocks noChangeShapeType="1"/>
            <a:stCxn id="9267" idx="5"/>
            <a:endCxn id="9277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79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9280" name="直接连接符 122"/>
          <p:cNvCxnSpPr>
            <a:cxnSpLocks noChangeShapeType="1"/>
            <a:stCxn id="9270" idx="3"/>
            <a:endCxn id="9279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81" name="直接连接符 123"/>
          <p:cNvCxnSpPr>
            <a:cxnSpLocks noChangeShapeType="1"/>
            <a:stCxn id="9282" idx="0"/>
            <a:endCxn id="9270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82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9283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9284" name="直接连接符 126"/>
          <p:cNvCxnSpPr>
            <a:cxnSpLocks noChangeShapeType="1"/>
            <a:stCxn id="9277" idx="3"/>
            <a:endCxn id="9283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85" name="直接连接符 127"/>
          <p:cNvCxnSpPr>
            <a:cxnSpLocks noChangeShapeType="1"/>
            <a:stCxn id="9286" idx="0"/>
            <a:endCxn id="9277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86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9287" name="矩形 129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9288" name="矩形 130"/>
          <p:cNvSpPr>
            <a:spLocks noChangeArrowheads="1"/>
          </p:cNvSpPr>
          <p:nvPr/>
        </p:nvSpPr>
        <p:spPr bwMode="auto">
          <a:xfrm>
            <a:off x="3200400" y="3733800"/>
            <a:ext cx="503238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9289" name="直接连接符 131"/>
          <p:cNvCxnSpPr>
            <a:cxnSpLocks noChangeShapeType="1"/>
            <a:stCxn id="9288" idx="2"/>
          </p:cNvCxnSpPr>
          <p:nvPr/>
        </p:nvCxnSpPr>
        <p:spPr bwMode="auto">
          <a:xfrm flipH="1">
            <a:off x="3200400" y="4268788"/>
            <a:ext cx="252413" cy="4000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90" name="Oval 29"/>
          <p:cNvSpPr>
            <a:spLocks noChangeArrowheads="1"/>
          </p:cNvSpPr>
          <p:nvPr/>
        </p:nvSpPr>
        <p:spPr bwMode="auto">
          <a:xfrm>
            <a:off x="29718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7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8316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0132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81000" y="1098000"/>
            <a:ext cx="8763000" cy="57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80000" indent="-514350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目的：</a:t>
            </a:r>
            <a:r>
              <a:rPr lang="zh-CN" altLang="en-US" sz="3200" dirty="0">
                <a:latin typeface="Arial" charset="0"/>
                <a:ea typeface="黑体" pitchFamily="2" charset="-122"/>
              </a:rPr>
              <a:t>为</a:t>
            </a:r>
            <a:r>
              <a:rPr lang="en-US" altLang="zh-CN" sz="3200" dirty="0">
                <a:latin typeface="Arial" charset="0"/>
                <a:ea typeface="黑体" pitchFamily="2" charset="-122"/>
              </a:rPr>
              <a:t>x</a:t>
            </a:r>
            <a:r>
              <a:rPr lang="zh-CN" altLang="en-US" sz="3200" dirty="0">
                <a:latin typeface="Arial" charset="0"/>
                <a:ea typeface="黑体" pitchFamily="2" charset="-122"/>
              </a:rPr>
              <a:t>找位置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向小根堆中插入元素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x</a:t>
            </a:r>
            <a:endParaRPr lang="zh-CN" altLang="en-US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0245" name="Oval 26"/>
          <p:cNvSpPr>
            <a:spLocks noChangeArrowheads="1"/>
          </p:cNvSpPr>
          <p:nvPr/>
        </p:nvSpPr>
        <p:spPr bwMode="auto">
          <a:xfrm>
            <a:off x="1371600" y="28876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3</a:t>
            </a:r>
          </a:p>
        </p:txBody>
      </p:sp>
      <p:sp>
        <p:nvSpPr>
          <p:cNvPr id="10246" name="Oval 27"/>
          <p:cNvSpPr>
            <a:spLocks noChangeArrowheads="1"/>
          </p:cNvSpPr>
          <p:nvPr/>
        </p:nvSpPr>
        <p:spPr bwMode="auto">
          <a:xfrm>
            <a:off x="2544763" y="2133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>
                <a:ea typeface="黑体" pitchFamily="49" charset="-122"/>
              </a:rPr>
              <a:t>2</a:t>
            </a:r>
          </a:p>
        </p:txBody>
      </p:sp>
      <p:sp>
        <p:nvSpPr>
          <p:cNvPr id="10247" name="Oval 29"/>
          <p:cNvSpPr>
            <a:spLocks noChangeArrowheads="1"/>
          </p:cNvSpPr>
          <p:nvPr/>
        </p:nvSpPr>
        <p:spPr bwMode="auto">
          <a:xfrm>
            <a:off x="676275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9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10248" name="Oval 30"/>
          <p:cNvSpPr>
            <a:spLocks noChangeArrowheads="1"/>
          </p:cNvSpPr>
          <p:nvPr/>
        </p:nvSpPr>
        <p:spPr bwMode="auto">
          <a:xfrm>
            <a:off x="3992563" y="37528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8</a:t>
            </a:r>
          </a:p>
        </p:txBody>
      </p:sp>
      <p:cxnSp>
        <p:nvCxnSpPr>
          <p:cNvPr id="10249" name="直接连接符 114"/>
          <p:cNvCxnSpPr>
            <a:cxnSpLocks noChangeShapeType="1"/>
            <a:stCxn id="10246" idx="3"/>
            <a:endCxn id="10245" idx="7"/>
          </p:cNvCxnSpPr>
          <p:nvPr/>
        </p:nvCxnSpPr>
        <p:spPr bwMode="auto">
          <a:xfrm flipH="1">
            <a:off x="1801813" y="2563813"/>
            <a:ext cx="815975" cy="3968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0" name="直接连接符 115"/>
          <p:cNvCxnSpPr>
            <a:cxnSpLocks noChangeShapeType="1"/>
            <a:stCxn id="10246" idx="5"/>
          </p:cNvCxnSpPr>
          <p:nvPr/>
        </p:nvCxnSpPr>
        <p:spPr bwMode="auto">
          <a:xfrm>
            <a:off x="2974975" y="2563813"/>
            <a:ext cx="887413" cy="3921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1" name="直接连接符 116"/>
          <p:cNvCxnSpPr>
            <a:cxnSpLocks noChangeShapeType="1"/>
            <a:stCxn id="10245" idx="3"/>
            <a:endCxn id="10247" idx="0"/>
          </p:cNvCxnSpPr>
          <p:nvPr/>
        </p:nvCxnSpPr>
        <p:spPr bwMode="auto">
          <a:xfrm flipH="1">
            <a:off x="928688" y="3317875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2" name="直接连接符 117"/>
          <p:cNvCxnSpPr>
            <a:cxnSpLocks noChangeShapeType="1"/>
          </p:cNvCxnSpPr>
          <p:nvPr/>
        </p:nvCxnSpPr>
        <p:spPr bwMode="auto">
          <a:xfrm flipH="1">
            <a:off x="3524250" y="3386138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3" name="直接连接符 118"/>
          <p:cNvCxnSpPr>
            <a:cxnSpLocks noChangeShapeType="1"/>
            <a:endCxn id="10248" idx="0"/>
          </p:cNvCxnSpPr>
          <p:nvPr/>
        </p:nvCxnSpPr>
        <p:spPr bwMode="auto">
          <a:xfrm>
            <a:off x="4041775" y="3386138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4" name="Oval 29"/>
          <p:cNvSpPr>
            <a:spLocks noChangeArrowheads="1"/>
          </p:cNvSpPr>
          <p:nvPr/>
        </p:nvSpPr>
        <p:spPr bwMode="auto">
          <a:xfrm>
            <a:off x="2005013" y="37877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10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10255" name="直接连接符 120"/>
          <p:cNvCxnSpPr>
            <a:cxnSpLocks noChangeShapeType="1"/>
            <a:stCxn id="10245" idx="5"/>
            <a:endCxn id="10254" idx="0"/>
          </p:cNvCxnSpPr>
          <p:nvPr/>
        </p:nvCxnSpPr>
        <p:spPr bwMode="auto">
          <a:xfrm>
            <a:off x="1801813" y="3317875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6" name="Oval 30"/>
          <p:cNvSpPr>
            <a:spLocks noChangeArrowheads="1"/>
          </p:cNvSpPr>
          <p:nvPr/>
        </p:nvSpPr>
        <p:spPr bwMode="auto">
          <a:xfrm>
            <a:off x="338138" y="464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14</a:t>
            </a:r>
          </a:p>
        </p:txBody>
      </p:sp>
      <p:cxnSp>
        <p:nvCxnSpPr>
          <p:cNvPr id="10257" name="直接连接符 122"/>
          <p:cNvCxnSpPr>
            <a:cxnSpLocks noChangeShapeType="1"/>
            <a:stCxn id="10247" idx="3"/>
            <a:endCxn id="10256" idx="0"/>
          </p:cNvCxnSpPr>
          <p:nvPr/>
        </p:nvCxnSpPr>
        <p:spPr bwMode="auto">
          <a:xfrm flipH="1">
            <a:off x="590550" y="4217988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8" name="直接连接符 123"/>
          <p:cNvCxnSpPr>
            <a:cxnSpLocks noChangeShapeType="1"/>
            <a:stCxn id="10259" idx="0"/>
            <a:endCxn id="10247" idx="5"/>
          </p:cNvCxnSpPr>
          <p:nvPr/>
        </p:nvCxnSpPr>
        <p:spPr bwMode="auto">
          <a:xfrm flipH="1" flipV="1">
            <a:off x="1106488" y="4217988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9" name="Oval 30"/>
          <p:cNvSpPr>
            <a:spLocks noChangeArrowheads="1"/>
          </p:cNvSpPr>
          <p:nvPr/>
        </p:nvSpPr>
        <p:spPr bwMode="auto">
          <a:xfrm>
            <a:off x="10239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12</a:t>
            </a:r>
          </a:p>
        </p:txBody>
      </p:sp>
      <p:sp>
        <p:nvSpPr>
          <p:cNvPr id="10260" name="Oval 30"/>
          <p:cNvSpPr>
            <a:spLocks noChangeArrowheads="1"/>
          </p:cNvSpPr>
          <p:nvPr/>
        </p:nvSpPr>
        <p:spPr bwMode="auto">
          <a:xfrm>
            <a:off x="16764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11</a:t>
            </a:r>
          </a:p>
        </p:txBody>
      </p:sp>
      <p:cxnSp>
        <p:nvCxnSpPr>
          <p:cNvPr id="10261" name="直接连接符 126"/>
          <p:cNvCxnSpPr>
            <a:cxnSpLocks noChangeShapeType="1"/>
            <a:stCxn id="10254" idx="3"/>
            <a:endCxn id="10260" idx="0"/>
          </p:cNvCxnSpPr>
          <p:nvPr/>
        </p:nvCxnSpPr>
        <p:spPr bwMode="auto">
          <a:xfrm flipH="1">
            <a:off x="1928813" y="4217988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62" name="直接连接符 127"/>
          <p:cNvCxnSpPr>
            <a:cxnSpLocks noChangeShapeType="1"/>
            <a:stCxn id="10263" idx="0"/>
            <a:endCxn id="10254" idx="5"/>
          </p:cNvCxnSpPr>
          <p:nvPr/>
        </p:nvCxnSpPr>
        <p:spPr bwMode="auto">
          <a:xfrm flipH="1" flipV="1">
            <a:off x="2435225" y="4217988"/>
            <a:ext cx="136525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3" name="Oval 30"/>
          <p:cNvSpPr>
            <a:spLocks noChangeArrowheads="1"/>
          </p:cNvSpPr>
          <p:nvPr/>
        </p:nvSpPr>
        <p:spPr bwMode="auto">
          <a:xfrm>
            <a:off x="2319338" y="46624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16</a:t>
            </a:r>
          </a:p>
        </p:txBody>
      </p:sp>
      <p:sp>
        <p:nvSpPr>
          <p:cNvPr id="130" name="矩形 129"/>
          <p:cNvSpPr>
            <a:spLocks noChangeArrowheads="1"/>
          </p:cNvSpPr>
          <p:nvPr/>
        </p:nvSpPr>
        <p:spPr bwMode="auto">
          <a:xfrm>
            <a:off x="871538" y="2159000"/>
            <a:ext cx="504825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cxnSp>
        <p:nvCxnSpPr>
          <p:cNvPr id="10265" name="直接连接符 131"/>
          <p:cNvCxnSpPr>
            <a:cxnSpLocks noChangeShapeType="1"/>
            <a:stCxn id="10314" idx="4"/>
            <a:endCxn id="10266" idx="0"/>
          </p:cNvCxnSpPr>
          <p:nvPr/>
        </p:nvCxnSpPr>
        <p:spPr bwMode="auto">
          <a:xfrm flipH="1">
            <a:off x="3224213" y="4267200"/>
            <a:ext cx="2286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66" name="Oval 29"/>
          <p:cNvSpPr>
            <a:spLocks noChangeArrowheads="1"/>
          </p:cNvSpPr>
          <p:nvPr/>
        </p:nvSpPr>
        <p:spPr bwMode="auto">
          <a:xfrm>
            <a:off x="29718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7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4800600" y="1600200"/>
            <a:ext cx="4343400" cy="5257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1. </a:t>
            </a:r>
            <a:r>
              <a:rPr lang="zh-CN" altLang="en-US" dirty="0">
                <a:latin typeface="+mj-lt"/>
                <a:ea typeface="黑体" pitchFamily="2" charset="-122"/>
              </a:rPr>
              <a:t>初始位置</a:t>
            </a:r>
            <a:r>
              <a:rPr lang="en-US" altLang="zh-CN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dirty="0">
                <a:latin typeface="Arial" charset="0"/>
                <a:ea typeface="黑体" pitchFamily="2" charset="-122"/>
              </a:rPr>
              <a:t>=11;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2. </a:t>
            </a:r>
            <a:r>
              <a:rPr lang="zh-CN" altLang="en-US" dirty="0">
                <a:latin typeface="+mj-lt"/>
                <a:ea typeface="黑体" pitchFamily="2" charset="-122"/>
              </a:rPr>
              <a:t>堆序性判断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：父亲</a:t>
            </a:r>
            <a:r>
              <a:rPr lang="en-US" altLang="zh-CN" dirty="0" smtClean="0">
                <a:latin typeface="+mj-lt"/>
                <a:ea typeface="黑体" pitchFamily="2" charset="-122"/>
              </a:rPr>
              <a:t>&gt; 4</a:t>
            </a:r>
            <a:r>
              <a:rPr lang="zh-CN" altLang="en-US" dirty="0">
                <a:latin typeface="+mj-lt"/>
                <a:ea typeface="黑体" pitchFamily="2" charset="-122"/>
              </a:rPr>
              <a:t>？</a:t>
            </a:r>
            <a:endParaRPr lang="en-US" altLang="zh-CN" dirty="0"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    </a:t>
            </a:r>
            <a:r>
              <a:rPr lang="en-US" altLang="zh-CN" dirty="0" smtClean="0">
                <a:latin typeface="+mj-lt"/>
                <a:ea typeface="黑体" pitchFamily="2" charset="-122"/>
              </a:rPr>
              <a:t>--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是，</a:t>
            </a:r>
            <a:r>
              <a:rPr lang="zh-CN" altLang="en-US" dirty="0">
                <a:latin typeface="+mj-lt"/>
                <a:ea typeface="黑体" pitchFamily="2" charset="-122"/>
              </a:rPr>
              <a:t>则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父亲下沉，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solidFill>
                  <a:srgbClr val="003399"/>
                </a:solidFill>
                <a:latin typeface="+mj-lt"/>
                <a:ea typeface="黑体" pitchFamily="2" charset="-122"/>
              </a:rPr>
              <a:t>                  </a:t>
            </a:r>
            <a:r>
              <a:rPr lang="zh-CN" altLang="en-US" dirty="0">
                <a:solidFill>
                  <a:srgbClr val="003399"/>
                </a:solidFill>
                <a:latin typeface="+mj-lt"/>
                <a:ea typeface="黑体" pitchFamily="2" charset="-122"/>
              </a:rPr>
              <a:t>空位置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上升；</a:t>
            </a:r>
            <a:endParaRPr lang="en-US" altLang="zh-CN" dirty="0">
              <a:solidFill>
                <a:srgbClr val="003399"/>
              </a:solidFill>
              <a:latin typeface="+mj-lt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dirty="0">
                <a:latin typeface="Arial" charset="0"/>
                <a:ea typeface="黑体" pitchFamily="2" charset="-122"/>
              </a:rPr>
              <a:t>3. </a:t>
            </a:r>
            <a:r>
              <a:rPr lang="zh-CN" altLang="en-US" dirty="0">
                <a:latin typeface="Arial" charset="0"/>
                <a:ea typeface="黑体" pitchFamily="2" charset="-122"/>
              </a:rPr>
              <a:t>判断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：父亲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&gt; 4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？</a:t>
            </a:r>
            <a:r>
              <a:rPr lang="en-US" altLang="zh-CN" b="1" dirty="0" smtClean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…...</a:t>
            </a:r>
            <a:endParaRPr lang="en-US" altLang="zh-CN" b="1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dirty="0">
                <a:latin typeface="Arial" charset="0"/>
                <a:ea typeface="黑体" pitchFamily="2" charset="-122"/>
              </a:rPr>
              <a:t>4. </a:t>
            </a:r>
            <a:r>
              <a:rPr lang="zh-CN" altLang="en-US" dirty="0">
                <a:latin typeface="Arial" charset="0"/>
                <a:ea typeface="黑体" pitchFamily="2" charset="-122"/>
              </a:rPr>
              <a:t>判断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：父亲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&gt; 4</a:t>
            </a:r>
            <a:r>
              <a:rPr lang="zh-CN" altLang="en-US" dirty="0">
                <a:latin typeface="Arial" charset="0"/>
                <a:ea typeface="黑体" pitchFamily="2" charset="-122"/>
              </a:rPr>
              <a:t>？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Arial" charset="0"/>
                <a:ea typeface="黑体" pitchFamily="2" charset="-122"/>
              </a:rPr>
              <a:t>    </a:t>
            </a:r>
            <a:r>
              <a:rPr lang="en-US" altLang="zh-CN" dirty="0" smtClean="0">
                <a:latin typeface="Arial" charset="0"/>
                <a:ea typeface="黑体" pitchFamily="2" charset="-122"/>
              </a:rPr>
              <a:t>--</a:t>
            </a:r>
            <a:r>
              <a:rPr lang="zh-CN" altLang="en-US" dirty="0" smtClean="0">
                <a:latin typeface="Arial" charset="0"/>
                <a:ea typeface="黑体" pitchFamily="2" charset="-122"/>
              </a:rPr>
              <a:t>否，</a:t>
            </a:r>
            <a:r>
              <a:rPr lang="zh-CN" altLang="en-US" dirty="0">
                <a:latin typeface="Arial" charset="0"/>
                <a:ea typeface="黑体" pitchFamily="2" charset="-122"/>
              </a:rPr>
              <a:t>放置</a:t>
            </a:r>
            <a:r>
              <a:rPr lang="en-US" altLang="zh-CN" dirty="0">
                <a:latin typeface="Arial" charset="0"/>
                <a:ea typeface="黑体" pitchFamily="2" charset="-122"/>
              </a:rPr>
              <a:t>x</a:t>
            </a:r>
            <a:r>
              <a:rPr lang="zh-CN" altLang="en-US" dirty="0">
                <a:latin typeface="Arial" charset="0"/>
                <a:ea typeface="黑体" pitchFamily="2" charset="-122"/>
              </a:rPr>
              <a:t>，结束。</a:t>
            </a:r>
            <a:endParaRPr lang="en-US" altLang="zh-CN" b="1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>
              <a:latin typeface="+mj-lt"/>
              <a:ea typeface="黑体" pitchFamily="2" charset="-122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9600" y="5592763"/>
          <a:ext cx="8229604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795"/>
                <a:gridCol w="595091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  <a:gridCol w="587338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2800" b="0" kern="1200" dirty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14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0" kern="1200" dirty="0" smtClean="0">
                          <a:solidFill>
                            <a:srgbClr val="003399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2800" b="0" kern="1200" dirty="0">
                        <a:solidFill>
                          <a:srgbClr val="003399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312" name="矩形 42"/>
          <p:cNvSpPr>
            <a:spLocks noChangeArrowheads="1"/>
          </p:cNvSpPr>
          <p:nvPr/>
        </p:nvSpPr>
        <p:spPr bwMode="auto">
          <a:xfrm>
            <a:off x="3124200" y="5638800"/>
            <a:ext cx="265113" cy="479425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ea typeface="黑体" pitchFamily="49" charset="-122"/>
              </a:rPr>
              <a:t>i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10313" name="矩形 31"/>
          <p:cNvSpPr>
            <a:spLocks noChangeArrowheads="1"/>
          </p:cNvSpPr>
          <p:nvPr/>
        </p:nvSpPr>
        <p:spPr bwMode="auto">
          <a:xfrm>
            <a:off x="3611563" y="2895600"/>
            <a:ext cx="503237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>
              <a:ea typeface="黑体" pitchFamily="49" charset="-122"/>
            </a:endParaRPr>
          </a:p>
        </p:txBody>
      </p:sp>
      <p:sp>
        <p:nvSpPr>
          <p:cNvPr id="10314" name="Oval 28"/>
          <p:cNvSpPr>
            <a:spLocks noChangeArrowheads="1"/>
          </p:cNvSpPr>
          <p:nvPr/>
        </p:nvSpPr>
        <p:spPr bwMode="auto">
          <a:xfrm>
            <a:off x="3200400" y="37639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5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3611563" y="2895600"/>
            <a:ext cx="503237" cy="534988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>
                <a:ea typeface="黑体" pitchFamily="49" charset="-122"/>
              </a:rPr>
              <a:t>4</a:t>
            </a:r>
            <a:endParaRPr lang="zh-CN" altLang="en-US" sz="3200">
              <a:ea typeface="黑体" pitchFamily="49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001962" y="6149269"/>
            <a:ext cx="503238" cy="480131"/>
          </a:xfrm>
          <a:prstGeom prst="rec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4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316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7700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1828800" y="5638800"/>
            <a:ext cx="504000" cy="97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43600" y="1091599"/>
            <a:ext cx="32004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2400" dirty="0" smtClean="0">
                <a:solidFill>
                  <a:schemeClr val="bg1"/>
                </a:solidFill>
              </a:rPr>
              <a:t>复杂度：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162800" y="1091599"/>
            <a:ext cx="1760533" cy="508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en-US" altLang="zh-CN" sz="2400" i="1" dirty="0" smtClean="0">
                <a:solidFill>
                  <a:schemeClr val="bg1"/>
                </a:solidFill>
              </a:rPr>
              <a:t>O</a:t>
            </a:r>
            <a:r>
              <a:rPr lang="en-US" altLang="zh-CN" sz="2400" dirty="0" smtClean="0">
                <a:solidFill>
                  <a:schemeClr val="bg1"/>
                </a:solidFill>
              </a:rPr>
              <a:t>(log</a:t>
            </a:r>
            <a:r>
              <a:rPr lang="en-US" altLang="zh-CN" sz="24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4" grpId="0" animBg="1"/>
      <p:bldP spid="37" grpId="0" animBg="1"/>
      <p:bldP spid="37" grpId="1" animBg="1"/>
      <p:bldP spid="38" grpId="0" animBg="1"/>
      <p:bldP spid="4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381000" y="685800"/>
            <a:ext cx="5257800" cy="523220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1. </a:t>
            </a:r>
            <a:r>
              <a:rPr lang="zh-CN" altLang="en-US" dirty="0" smtClean="0">
                <a:solidFill>
                  <a:srgbClr val="008000"/>
                </a:solidFill>
              </a:rPr>
              <a:t>向优先队列中插入元素</a:t>
            </a:r>
            <a:r>
              <a:rPr lang="en-US" altLang="zh-CN" dirty="0" smtClean="0">
                <a:solidFill>
                  <a:srgbClr val="008000"/>
                </a:solidFill>
              </a:rPr>
              <a:t>x</a:t>
            </a:r>
            <a:r>
              <a:rPr lang="zh-CN" altLang="en-US" dirty="0" smtClean="0">
                <a:solidFill>
                  <a:srgbClr val="008000"/>
                </a:solidFill>
              </a:rPr>
              <a:t>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7630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add_heap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PPriorityQueue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,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DatyType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x)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;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if(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-&gt;n &gt;=MaxNum-1)</a:t>
            </a:r>
            <a:r>
              <a:rPr lang="en-US" altLang="zh-CN" sz="3000" kern="0" dirty="0" smtClean="0"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(“Full!\n”); return;}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for(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=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-&gt;n; 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     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&gt;0 &amp;&amp; 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-&gt;pq[(i-1)/2]&gt;x); 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     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</a:rPr>
              <a:t>= (i-1)/2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-&gt;pq[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=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-&gt;pq[(i-1)/2]; 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-&gt;pq[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= x; </a:t>
            </a:r>
          </a:p>
          <a:p>
            <a:pPr marL="144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 n++; </a:t>
            </a:r>
          </a:p>
          <a:p>
            <a:pPr marL="144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05200" y="2895600"/>
            <a:ext cx="39741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初始：空位置放在最后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2971800" y="4017258"/>
            <a:ext cx="617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若是，则父亲下沉，空位置上升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1671103" y="1807458"/>
            <a:ext cx="29770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为空位置的下标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6248400" y="3483858"/>
            <a:ext cx="317586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父亲是否大于</a:t>
            </a:r>
            <a:r>
              <a:rPr lang="en-US" altLang="zh-CN" kern="0" dirty="0" smtClean="0">
                <a:solidFill>
                  <a:srgbClr val="008A00"/>
                </a:solidFill>
              </a:rPr>
              <a:t>x</a:t>
            </a:r>
            <a:r>
              <a:rPr lang="zh-CN" altLang="en-US" kern="0" dirty="0" smtClean="0">
                <a:solidFill>
                  <a:srgbClr val="008A00"/>
                </a:solidFill>
              </a:rPr>
              <a:t>？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3581400" y="5105400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向空位置赋值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1" grpId="0"/>
      <p:bldP spid="64" grpId="0"/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95800" y="1981200"/>
            <a:ext cx="4648200" cy="4038600"/>
          </a:xfrm>
          <a:prstGeom prst="rect">
            <a:avLst/>
          </a:prstGeom>
          <a:solidFill>
            <a:srgbClr val="D0F7C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sz="3000" dirty="0" smtClean="0">
                <a:latin typeface="+mj-lt"/>
              </a:rPr>
              <a:t>从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最后元素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x</a:t>
            </a:r>
            <a:r>
              <a:rPr lang="zh-CN" altLang="en-US" sz="3000" dirty="0" smtClean="0">
                <a:latin typeface="+mj-lt"/>
              </a:rPr>
              <a:t>、</a:t>
            </a:r>
            <a:endParaRPr lang="en-US" altLang="zh-CN" sz="3000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空位置</a:t>
            </a:r>
            <a:r>
              <a:rPr lang="en-US" altLang="zh-CN" sz="3000" dirty="0" err="1" smtClean="0">
                <a:latin typeface="+mj-lt"/>
                <a:ea typeface="黑体" pitchFamily="2" charset="-122"/>
              </a:rPr>
              <a:t>i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的孩子</a:t>
            </a:r>
            <a:r>
              <a:rPr lang="zh-CN" altLang="en-US" sz="3000" dirty="0" smtClean="0">
                <a:latin typeface="+mj-lt"/>
              </a:rPr>
              <a:t>中，</a:t>
            </a:r>
            <a:endParaRPr lang="en-US" altLang="zh-CN" sz="3000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选择最小的，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</a:t>
            </a:r>
            <a:r>
              <a:rPr lang="zh-CN" altLang="en-US" sz="3000" dirty="0" smtClean="0">
                <a:latin typeface="+mj-lt"/>
              </a:rPr>
              <a:t>与空位置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zh-CN" altLang="en-US" sz="3000" dirty="0" smtClean="0">
                <a:latin typeface="+mj-lt"/>
              </a:rPr>
              <a:t>交换；</a:t>
            </a:r>
            <a:endParaRPr lang="en-US" altLang="zh-CN" sz="3000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2.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重复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1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，直到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x 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≤ 空位置的孩子</a:t>
            </a:r>
            <a:r>
              <a:rPr lang="zh-CN" altLang="en-US" sz="3000" dirty="0" smtClean="0">
                <a:latin typeface="+mj-lt"/>
              </a:rPr>
              <a:t>，则</a:t>
            </a:r>
            <a:endParaRPr lang="en-US" altLang="zh-CN" sz="3000" dirty="0" smtClean="0">
              <a:latin typeface="+mj-lt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将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放入空位置，结束。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12192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2514600" y="18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3526800" y="2949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533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39198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3157800" y="3996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3"/>
            <a:endCxn id="9" idx="7"/>
          </p:cNvCxnSpPr>
          <p:nvPr/>
        </p:nvCxnSpPr>
        <p:spPr bwMode="auto">
          <a:xfrm rot="5400000">
            <a:off x="1865518" y="2199376"/>
            <a:ext cx="578764" cy="88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0" idx="5"/>
            <a:endCxn id="13" idx="0"/>
          </p:cNvCxnSpPr>
          <p:nvPr/>
        </p:nvCxnSpPr>
        <p:spPr bwMode="auto">
          <a:xfrm rot="16200000" flipH="1">
            <a:off x="3112618" y="22476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9" idx="3"/>
            <a:endCxn id="15" idx="0"/>
          </p:cNvCxnSpPr>
          <p:nvPr/>
        </p:nvCxnSpPr>
        <p:spPr bwMode="auto">
          <a:xfrm rot="5400000">
            <a:off x="751030" y="34104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3" idx="3"/>
            <a:endCxn id="19" idx="0"/>
          </p:cNvCxnSpPr>
          <p:nvPr/>
        </p:nvCxnSpPr>
        <p:spPr bwMode="auto">
          <a:xfrm rot="5400000">
            <a:off x="3251229" y="36360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3" idx="5"/>
            <a:endCxn id="16" idx="0"/>
          </p:cNvCxnSpPr>
          <p:nvPr/>
        </p:nvCxnSpPr>
        <p:spPr bwMode="auto">
          <a:xfrm rot="16200000" flipH="1">
            <a:off x="3835875" y="36240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18624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9" idx="5"/>
            <a:endCxn id="25" idx="0"/>
          </p:cNvCxnSpPr>
          <p:nvPr/>
        </p:nvCxnSpPr>
        <p:spPr bwMode="auto">
          <a:xfrm rot="16200000" flipH="1">
            <a:off x="16191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52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15" idx="3"/>
            <a:endCxn id="27" idx="0"/>
          </p:cNvCxnSpPr>
          <p:nvPr/>
        </p:nvCxnSpPr>
        <p:spPr bwMode="auto">
          <a:xfrm rot="5400000">
            <a:off x="2518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0" idx="0"/>
            <a:endCxn id="15" idx="5"/>
          </p:cNvCxnSpPr>
          <p:nvPr/>
        </p:nvCxnSpPr>
        <p:spPr bwMode="auto">
          <a:xfrm rot="16200000" flipV="1">
            <a:off x="8019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8604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5240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stCxn id="25" idx="3"/>
            <a:endCxn id="31" idx="0"/>
          </p:cNvCxnSpPr>
          <p:nvPr/>
        </p:nvCxnSpPr>
        <p:spPr bwMode="auto">
          <a:xfrm rot="5400000">
            <a:off x="16021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34" idx="0"/>
            <a:endCxn id="25" idx="5"/>
          </p:cNvCxnSpPr>
          <p:nvPr/>
        </p:nvCxnSpPr>
        <p:spPr bwMode="auto">
          <a:xfrm rot="16200000" flipV="1">
            <a:off x="21366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2200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533400" y="1143000"/>
            <a:ext cx="86106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删除根</a:t>
            </a: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堆顶</a:t>
            </a:r>
            <a:r>
              <a:rPr lang="en-US" altLang="zh-CN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将剩余部分调整成小顶堆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2539200" y="1862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048000" y="5410200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rgbClr val="0033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2853000" y="5029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19" idx="4"/>
            <a:endCxn id="37" idx="0"/>
          </p:cNvCxnSpPr>
          <p:nvPr/>
        </p:nvCxnSpPr>
        <p:spPr bwMode="auto">
          <a:xfrm rot="5400000">
            <a:off x="3064800" y="46482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>
          <a:xfrm>
            <a:off x="4495800" y="6106180"/>
            <a:ext cx="4648200" cy="523220"/>
          </a:xfrm>
          <a:prstGeom prst="rect">
            <a:avLst/>
          </a:prstGeom>
          <a:solidFill>
            <a:srgbClr val="22684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空孩子的值为无穷大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6" grpId="0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(3, 4, 7)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不是，则位置</a:t>
            </a:r>
            <a:r>
              <a:rPr lang="zh-CN" altLang="en-US" dirty="0" smtClean="0">
                <a:latin typeface="+mj-lt"/>
                <a:ea typeface="黑体" pitchFamily="2" charset="-122"/>
              </a:rPr>
              <a:t>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1371600" y="23576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90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88" idx="3"/>
            <a:endCxn id="87" idx="7"/>
          </p:cNvCxnSpPr>
          <p:nvPr/>
        </p:nvCxnSpPr>
        <p:spPr bwMode="auto">
          <a:xfrm rot="5400000">
            <a:off x="2017918" y="1708576"/>
            <a:ext cx="578764" cy="88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>
            <a:stCxn id="88" idx="5"/>
            <a:endCxn id="89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7" idx="3"/>
            <a:endCxn id="90" idx="0"/>
          </p:cNvCxnSpPr>
          <p:nvPr/>
        </p:nvCxnSpPr>
        <p:spPr bwMode="auto">
          <a:xfrm rot="5400000">
            <a:off x="903430" y="29196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89" idx="3"/>
            <a:endCxn id="92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>
            <a:stCxn id="89" idx="5"/>
            <a:endCxn id="91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9"/>
          <p:cNvSpPr>
            <a:spLocks noChangeArrowheads="1"/>
          </p:cNvSpPr>
          <p:nvPr/>
        </p:nvSpPr>
        <p:spPr bwMode="auto">
          <a:xfrm>
            <a:off x="2014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99" name="直接连接符 98"/>
          <p:cNvCxnSpPr>
            <a:stCxn id="87" idx="5"/>
            <a:endCxn id="98" idx="0"/>
          </p:cNvCxnSpPr>
          <p:nvPr/>
        </p:nvCxnSpPr>
        <p:spPr bwMode="auto">
          <a:xfrm rot="16200000" flipH="1">
            <a:off x="1771576" y="29409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101" name="直接连接符 100"/>
          <p:cNvCxnSpPr>
            <a:stCxn id="90" idx="3"/>
            <a:endCxn id="100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>
            <a:stCxn id="103" idx="0"/>
            <a:endCxn id="90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105" name="直接连接符 104"/>
          <p:cNvCxnSpPr>
            <a:stCxn id="98" idx="3"/>
            <a:endCxn id="104" idx="0"/>
          </p:cNvCxnSpPr>
          <p:nvPr/>
        </p:nvCxnSpPr>
        <p:spPr bwMode="auto">
          <a:xfrm rot="5400000">
            <a:off x="1754530" y="41737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107" idx="0"/>
            <a:endCxn id="98" idx="5"/>
          </p:cNvCxnSpPr>
          <p:nvPr/>
        </p:nvCxnSpPr>
        <p:spPr bwMode="auto">
          <a:xfrm rot="16200000" flipV="1">
            <a:off x="2289072" y="41812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108" name="矩形 107"/>
          <p:cNvSpPr/>
          <p:nvPr/>
        </p:nvSpPr>
        <p:spPr bwMode="auto">
          <a:xfrm>
            <a:off x="2691600" y="13716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0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11" name="直接连接符 110"/>
          <p:cNvCxnSpPr>
            <a:stCxn id="92" idx="4"/>
            <a:endCxn id="110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(3, 4, 7)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(9, 4, 7)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6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60" idx="2"/>
            <a:endCxn id="42" idx="0"/>
          </p:cNvCxnSpPr>
          <p:nvPr/>
        </p:nvCxnSpPr>
        <p:spPr bwMode="auto">
          <a:xfrm rot="5400000">
            <a:off x="1032900" y="2845500"/>
            <a:ext cx="567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2014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60" idx="2"/>
            <a:endCxn id="50" idx="0"/>
          </p:cNvCxnSpPr>
          <p:nvPr/>
        </p:nvCxnSpPr>
        <p:spPr bwMode="auto">
          <a:xfrm rot="16200000" flipH="1">
            <a:off x="1697400" y="2866800"/>
            <a:ext cx="567600" cy="643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stCxn id="50" idx="3"/>
            <a:endCxn id="56" idx="0"/>
          </p:cNvCxnSpPr>
          <p:nvPr/>
        </p:nvCxnSpPr>
        <p:spPr bwMode="auto">
          <a:xfrm rot="5400000">
            <a:off x="1754530" y="41737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9" idx="0"/>
            <a:endCxn id="50" idx="5"/>
          </p:cNvCxnSpPr>
          <p:nvPr/>
        </p:nvCxnSpPr>
        <p:spPr bwMode="auto">
          <a:xfrm rot="16200000" flipV="1">
            <a:off x="2289072" y="41812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1371600" y="23286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(3, 4, 7)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(9, 4, 7)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(10, 6, 7)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5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50" idx="3"/>
            <a:endCxn id="42" idx="0"/>
          </p:cNvCxnSpPr>
          <p:nvPr/>
        </p:nvCxnSpPr>
        <p:spPr bwMode="auto">
          <a:xfrm rot="5400000">
            <a:off x="888901" y="2905147"/>
            <a:ext cx="651953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371600" y="2328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0" idx="5"/>
            <a:endCxn id="60" idx="0"/>
          </p:cNvCxnSpPr>
          <p:nvPr/>
        </p:nvCxnSpPr>
        <p:spPr bwMode="auto">
          <a:xfrm rot="16200000" flipH="1">
            <a:off x="1795447" y="2888046"/>
            <a:ext cx="575153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stCxn id="60" idx="2"/>
            <a:endCxn id="56" idx="0"/>
          </p:cNvCxnSpPr>
          <p:nvPr/>
        </p:nvCxnSpPr>
        <p:spPr bwMode="auto">
          <a:xfrm rot="5400000">
            <a:off x="1860129" y="4075671"/>
            <a:ext cx="546942" cy="338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59" idx="0"/>
            <a:endCxn id="60" idx="2"/>
          </p:cNvCxnSpPr>
          <p:nvPr/>
        </p:nvCxnSpPr>
        <p:spPr bwMode="auto">
          <a:xfrm rot="16200000" flipV="1">
            <a:off x="2191024" y="4083176"/>
            <a:ext cx="561952" cy="338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3532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2014800" y="3395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(3, 4, 7)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(9, 4, 7)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(10, 6, 7)</a:t>
            </a:r>
            <a:r>
              <a:rPr lang="zh-CN" altLang="en-US" dirty="0" smtClean="0"/>
              <a:t>中的最小值 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空位置无孩子，停止比较；</a:t>
            </a:r>
            <a:endParaRPr lang="en-US" altLang="zh-CN" dirty="0" smtClean="0"/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zh-CN" dirty="0" smtClean="0"/>
              <a:t>5.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放入空位置，结束。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667000" y="13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3679200" y="24590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85800" y="3472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072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310200" y="3505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9" idx="3"/>
            <a:endCxn id="50" idx="0"/>
          </p:cNvCxnSpPr>
          <p:nvPr/>
        </p:nvCxnSpPr>
        <p:spPr bwMode="auto">
          <a:xfrm rot="5400000">
            <a:off x="1972801" y="1550047"/>
            <a:ext cx="465353" cy="1091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39" idx="5"/>
            <a:endCxn id="40" idx="0"/>
          </p:cNvCxnSpPr>
          <p:nvPr/>
        </p:nvCxnSpPr>
        <p:spPr bwMode="auto">
          <a:xfrm rot="16200000" flipH="1">
            <a:off x="3265018" y="17568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50" idx="3"/>
            <a:endCxn id="42" idx="0"/>
          </p:cNvCxnSpPr>
          <p:nvPr/>
        </p:nvCxnSpPr>
        <p:spPr bwMode="auto">
          <a:xfrm rot="5400000">
            <a:off x="888901" y="2905147"/>
            <a:ext cx="651953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4" idx="0"/>
          </p:cNvCxnSpPr>
          <p:nvPr/>
        </p:nvCxnSpPr>
        <p:spPr bwMode="auto">
          <a:xfrm rot="5400000">
            <a:off x="3403629" y="31452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0" idx="5"/>
            <a:endCxn id="43" idx="0"/>
          </p:cNvCxnSpPr>
          <p:nvPr/>
        </p:nvCxnSpPr>
        <p:spPr bwMode="auto">
          <a:xfrm rot="16200000" flipH="1">
            <a:off x="3988275" y="31332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371600" y="2328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0" idx="5"/>
            <a:endCxn id="59" idx="0"/>
          </p:cNvCxnSpPr>
          <p:nvPr/>
        </p:nvCxnSpPr>
        <p:spPr bwMode="auto">
          <a:xfrm rot="16200000" flipH="1">
            <a:off x="1757347" y="2926146"/>
            <a:ext cx="651353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048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53" name="直接连接符 52"/>
          <p:cNvCxnSpPr>
            <a:stCxn id="42" idx="3"/>
            <a:endCxn id="52" idx="0"/>
          </p:cNvCxnSpPr>
          <p:nvPr/>
        </p:nvCxnSpPr>
        <p:spPr bwMode="auto">
          <a:xfrm rot="5400000">
            <a:off x="404230" y="41524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5" idx="0"/>
            <a:endCxn id="42" idx="5"/>
          </p:cNvCxnSpPr>
          <p:nvPr/>
        </p:nvCxnSpPr>
        <p:spPr bwMode="auto">
          <a:xfrm rot="16200000" flipV="1">
            <a:off x="954372" y="41869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12800" y="45333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1676400" y="45183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stCxn id="59" idx="3"/>
            <a:endCxn id="56" idx="0"/>
          </p:cNvCxnSpPr>
          <p:nvPr/>
        </p:nvCxnSpPr>
        <p:spPr bwMode="auto">
          <a:xfrm rot="5400000">
            <a:off x="1754230" y="4173418"/>
            <a:ext cx="5550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0" idx="0"/>
            <a:endCxn id="59" idx="5"/>
          </p:cNvCxnSpPr>
          <p:nvPr/>
        </p:nvCxnSpPr>
        <p:spPr bwMode="auto">
          <a:xfrm rot="16200000" flipV="1">
            <a:off x="2290748" y="4178947"/>
            <a:ext cx="575153" cy="143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014800" y="3471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60" name="矩形 59"/>
          <p:cNvSpPr/>
          <p:nvPr/>
        </p:nvSpPr>
        <p:spPr bwMode="auto">
          <a:xfrm>
            <a:off x="2362200" y="45384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3200400" y="50204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3005400" y="4538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44" idx="4"/>
            <a:endCxn id="62" idx="0"/>
          </p:cNvCxnSpPr>
          <p:nvPr/>
        </p:nvCxnSpPr>
        <p:spPr bwMode="auto">
          <a:xfrm rot="5400000">
            <a:off x="3217200" y="41574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2438400" y="4500579"/>
            <a:ext cx="41229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990600" y="5638800"/>
            <a:ext cx="3429000" cy="630942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复杂度：</a:t>
            </a:r>
            <a:endParaRPr lang="en-US" altLang="zh-CN" sz="3000" dirty="0" smtClean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590800" y="5638800"/>
            <a:ext cx="1608133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O(log</a:t>
            </a:r>
            <a:r>
              <a:rPr lang="en-US" altLang="zh-CN" sz="3000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sz="3000" dirty="0" smtClean="0">
                <a:solidFill>
                  <a:schemeClr val="bg1"/>
                </a:solidFill>
              </a:rPr>
              <a:t>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 animBg="1"/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回顾：哈夫曼树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457200" y="1143000"/>
            <a:ext cx="8686800" cy="36576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45000"/>
              </a:lnSpc>
              <a:spcBef>
                <a:spcPts val="0"/>
              </a:spcBef>
            </a:pPr>
            <a:r>
              <a:rPr lang="zh-CN" altLang="en-US" sz="3200" dirty="0" smtClean="0">
                <a:latin typeface="+mj-lt"/>
              </a:rPr>
              <a:t>哈夫曼树一定是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zh-CN" altLang="en-US" sz="3200" dirty="0" smtClean="0">
                <a:latin typeface="+mj-lt"/>
              </a:rPr>
              <a:t>树（结点度只能是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zh-CN" altLang="en-US" sz="3200" dirty="0" smtClean="0">
                <a:latin typeface="+mj-lt"/>
              </a:rPr>
              <a:t>、</a:t>
            </a:r>
            <a:r>
              <a:rPr lang="en-US" altLang="zh-CN" sz="3200" dirty="0" smtClean="0">
                <a:latin typeface="+mj-lt"/>
              </a:rPr>
              <a:t>0</a:t>
            </a:r>
            <a:r>
              <a:rPr lang="zh-CN" altLang="en-US" sz="3200" dirty="0" smtClean="0">
                <a:latin typeface="+mj-lt"/>
              </a:rPr>
              <a:t>）；</a:t>
            </a:r>
            <a:endParaRPr lang="en-US" altLang="zh-CN" sz="3200" dirty="0" smtClean="0">
              <a:latin typeface="+mj-lt"/>
            </a:endParaRPr>
          </a:p>
          <a:p>
            <a:pPr marL="342900" indent="-342900">
              <a:lnSpc>
                <a:spcPct val="145000"/>
              </a:lnSpc>
              <a:spcBef>
                <a:spcPts val="0"/>
              </a:spcBef>
            </a:pPr>
            <a:r>
              <a:rPr lang="zh-CN" altLang="en-US" sz="3200" dirty="0" smtClean="0">
                <a:latin typeface="+mj-lt"/>
              </a:rPr>
              <a:t>给定</a:t>
            </a:r>
            <a:r>
              <a:rPr lang="en-US" altLang="zh-CN" sz="3200" dirty="0" smtClean="0">
                <a:latin typeface="+mj-lt"/>
              </a:rPr>
              <a:t>m</a:t>
            </a:r>
            <a:r>
              <a:rPr lang="zh-CN" altLang="en-US" sz="3200" dirty="0" smtClean="0">
                <a:latin typeface="+mj-lt"/>
              </a:rPr>
              <a:t>个外部结点</a:t>
            </a:r>
            <a:r>
              <a:rPr lang="en-US" altLang="zh-CN" sz="3200" dirty="0" smtClean="0">
                <a:latin typeface="+mj-lt"/>
              </a:rPr>
              <a:t>(</a:t>
            </a:r>
            <a:r>
              <a:rPr lang="zh-CN" altLang="en-US" sz="3200" dirty="0" smtClean="0">
                <a:latin typeface="+mj-lt"/>
              </a:rPr>
              <a:t>叶子</a:t>
            </a:r>
            <a:r>
              <a:rPr lang="en-US" altLang="zh-CN" sz="3200" dirty="0" smtClean="0">
                <a:latin typeface="+mj-lt"/>
              </a:rPr>
              <a:t>)</a:t>
            </a:r>
            <a:r>
              <a:rPr lang="zh-CN" altLang="en-US" sz="3200" dirty="0" smtClean="0">
                <a:latin typeface="+mj-lt"/>
              </a:rPr>
              <a:t>，</a:t>
            </a:r>
            <a:endParaRPr lang="en-US" altLang="zh-CN" sz="3200" dirty="0" smtClean="0">
              <a:latin typeface="+mj-lt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哈夫曼树结点总数：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  <a:sym typeface="Wingdings" pitchFamily="2" charset="2"/>
              </a:rPr>
              <a:t>   </a:t>
            </a:r>
            <a:r>
              <a:rPr lang="zh-CN" altLang="en-US" sz="3200" dirty="0" smtClean="0">
                <a:latin typeface="+mj-lt"/>
                <a:ea typeface="黑体" pitchFamily="2" charset="-122"/>
                <a:sym typeface="Wingdings" pitchFamily="2" charset="2"/>
              </a:rPr>
              <a:t>常用存储方式：</a:t>
            </a:r>
            <a:endParaRPr lang="en-US" altLang="zh-CN" sz="3200" dirty="0" smtClean="0">
              <a:latin typeface="+mj-lt"/>
              <a:ea typeface="黑体" pitchFamily="2" charset="-122"/>
              <a:sym typeface="Wingdings" pitchFamily="2" charset="2"/>
            </a:endParaRPr>
          </a:p>
          <a:p>
            <a:pPr marL="342900" indent="-342900" eaLnBrk="1" hangingPunct="1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建立哈夫曼树过程：</a:t>
            </a:r>
            <a:r>
              <a:rPr lang="zh-CN" altLang="en-US" sz="3200" dirty="0" smtClean="0">
                <a:solidFill>
                  <a:srgbClr val="246E24"/>
                </a:solidFill>
                <a:latin typeface="+mj-lt"/>
                <a:sym typeface="Wingdings" pitchFamily="2" charset="2"/>
              </a:rPr>
              <a:t>前</a:t>
            </a:r>
            <a:r>
              <a:rPr lang="en-US" altLang="zh-CN" sz="3200" dirty="0" smtClean="0">
                <a:solidFill>
                  <a:srgbClr val="246E24"/>
                </a:solidFill>
                <a:latin typeface="+mj-lt"/>
                <a:sym typeface="Wingdings" pitchFamily="2" charset="2"/>
              </a:rPr>
              <a:t>m</a:t>
            </a:r>
            <a:r>
              <a:rPr lang="zh-CN" altLang="en-US" sz="3200" dirty="0" smtClean="0">
                <a:solidFill>
                  <a:srgbClr val="246E24"/>
                </a:solidFill>
                <a:latin typeface="+mj-lt"/>
                <a:sym typeface="Wingdings" pitchFamily="2" charset="2"/>
              </a:rPr>
              <a:t>、后</a:t>
            </a:r>
            <a:r>
              <a:rPr lang="en-US" altLang="zh-CN" sz="3200" dirty="0" smtClean="0">
                <a:solidFill>
                  <a:srgbClr val="246E24"/>
                </a:solidFill>
                <a:latin typeface="+mj-lt"/>
                <a:sym typeface="Wingdings" pitchFamily="2" charset="2"/>
              </a:rPr>
              <a:t>m-1</a:t>
            </a:r>
            <a:r>
              <a:rPr lang="zh-CN" altLang="en-US" sz="3200" dirty="0" smtClean="0">
                <a:solidFill>
                  <a:srgbClr val="246E24"/>
                </a:solidFill>
                <a:latin typeface="+mj-lt"/>
                <a:sym typeface="Wingdings" pitchFamily="2" charset="2"/>
              </a:rPr>
              <a:t>个结点</a:t>
            </a:r>
            <a:endParaRPr lang="en-US" altLang="zh-CN" sz="3200" dirty="0" smtClean="0">
              <a:solidFill>
                <a:srgbClr val="246E24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953000" y="2633539"/>
            <a:ext cx="1471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246E24"/>
                </a:solidFill>
                <a:sym typeface="Wingdings" pitchFamily="2" charset="2"/>
              </a:rPr>
              <a:t>m+m-1</a:t>
            </a:r>
            <a:endParaRPr lang="en-US" altLang="zh-CN" sz="3200" dirty="0" smtClean="0">
              <a:solidFill>
                <a:srgbClr val="246E24"/>
              </a:solidFill>
            </a:endParaRPr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901673" y="4953000"/>
          <a:ext cx="7556527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81200"/>
                <a:gridCol w="1703705"/>
                <a:gridCol w="1966622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lindex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左子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ww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rindex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右子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父亲的</a:t>
                      </a:r>
                      <a:r>
                        <a:rPr lang="zh-CN" altLang="en-US" sz="2800" b="0" dirty="0" smtClean="0">
                          <a:solidFill>
                            <a:srgbClr val="FF33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rgbClr val="FF33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>
                        <a:alpha val="6274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2" name="矩形 81"/>
          <p:cNvSpPr/>
          <p:nvPr/>
        </p:nvSpPr>
        <p:spPr>
          <a:xfrm>
            <a:off x="4191000" y="3352800"/>
            <a:ext cx="1415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246E24"/>
                </a:solidFill>
              </a:rPr>
              <a:t>顺序表</a:t>
            </a:r>
            <a:endParaRPr lang="en-US" altLang="zh-CN" sz="3200" dirty="0" smtClean="0">
              <a:solidFill>
                <a:srgbClr val="246E2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457200" y="457200"/>
            <a:ext cx="8686800" cy="6400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v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oid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removeMin_heap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PPriorityQueue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=0</a:t>
            </a:r>
            <a:r>
              <a:rPr lang="en-US" altLang="zh-CN" sz="3000" kern="0" dirty="0" smtClean="0">
                <a:latin typeface="+mj-lt"/>
              </a:rPr>
              <a:t>, 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=1, s=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-&gt;n-1;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en-US" altLang="zh-CN" sz="3000" kern="0" dirty="0" err="1" smtClean="0"/>
              <a:t>DataType</a:t>
            </a:r>
            <a:r>
              <a:rPr lang="en-US" altLang="zh-CN" sz="3000" kern="0" dirty="0" smtClean="0"/>
              <a:t>  temp=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-&gt;pq[s];    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en-US" altLang="zh-CN" sz="3000" kern="0" baseline="0" dirty="0" smtClean="0">
                <a:latin typeface="+mj-lt"/>
              </a:rPr>
              <a:t>while(</a:t>
            </a:r>
            <a:r>
              <a:rPr lang="en-US" altLang="zh-CN" sz="3000" kern="0" baseline="0" dirty="0" err="1" smtClean="0">
                <a:latin typeface="+mj-lt"/>
              </a:rPr>
              <a:t>ch</a:t>
            </a:r>
            <a:r>
              <a:rPr lang="en-US" altLang="zh-CN" sz="3000" kern="0" baseline="0" dirty="0" smtClean="0">
                <a:latin typeface="+mj-lt"/>
              </a:rPr>
              <a:t>&lt;s)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if(</a:t>
            </a:r>
            <a:r>
              <a:rPr kumimoji="0" lang="en-US" altLang="zh-CN" sz="30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&lt;s-1 &amp;&amp; </a:t>
            </a:r>
            <a:r>
              <a:rPr kumimoji="0" lang="en-US" altLang="zh-CN" sz="30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-&gt;pq[</a:t>
            </a:r>
            <a:r>
              <a:rPr kumimoji="0" lang="en-US" altLang="zh-CN" sz="30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&gt;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-&gt;pq[ch+1]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j-lt"/>
              </a:rPr>
              <a:t>         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++; </a:t>
            </a:r>
            <a:endParaRPr kumimoji="0" lang="en-US" altLang="zh-CN" sz="3000" b="0" i="0" u="none" strike="noStrike" kern="0" cap="none" spc="0" normalizeH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if(temp &gt; 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-&gt;pq[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])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   {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-&gt;pq[</a:t>
            </a:r>
            <a:r>
              <a:rPr lang="en-US" altLang="zh-CN" sz="3000" kern="0" dirty="0" err="1" smtClean="0">
                <a:latin typeface="+mj-lt"/>
              </a:rPr>
              <a:t>i</a:t>
            </a:r>
            <a:r>
              <a:rPr lang="en-US" altLang="zh-CN" sz="3000" kern="0" dirty="0" smtClean="0">
                <a:latin typeface="+mj-lt"/>
              </a:rPr>
              <a:t>] = </a:t>
            </a:r>
            <a:r>
              <a:rPr lang="en-US" altLang="zh-CN" sz="3000" kern="0" dirty="0" err="1" smtClean="0">
                <a:latin typeface="+mj-lt"/>
              </a:rPr>
              <a:t>papq</a:t>
            </a:r>
            <a:r>
              <a:rPr lang="en-US" altLang="zh-CN" sz="3000" kern="0" dirty="0" smtClean="0">
                <a:latin typeface="+mj-lt"/>
              </a:rPr>
              <a:t>-&gt;pq[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];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     </a:t>
            </a:r>
            <a:r>
              <a:rPr lang="en-US" altLang="zh-CN" sz="3000" kern="0" dirty="0" err="1" smtClean="0">
                <a:latin typeface="+mj-lt"/>
              </a:rPr>
              <a:t>i</a:t>
            </a:r>
            <a:r>
              <a:rPr lang="en-US" altLang="zh-CN" sz="3000" kern="0" dirty="0" smtClean="0">
                <a:latin typeface="+mj-lt"/>
              </a:rPr>
              <a:t>=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;  </a:t>
            </a:r>
            <a:r>
              <a:rPr lang="en-US" altLang="zh-CN" sz="3000" kern="0" dirty="0" err="1" smtClean="0">
                <a:latin typeface="+mj-lt"/>
              </a:rPr>
              <a:t>ch</a:t>
            </a:r>
            <a:r>
              <a:rPr lang="en-US" altLang="zh-CN" sz="3000" kern="0" dirty="0" smtClean="0">
                <a:latin typeface="+mj-lt"/>
              </a:rPr>
              <a:t>=2*i+1;}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else break;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p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-&gt;pq[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=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temp; 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181600" y="3896380"/>
            <a:ext cx="396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内容比</a:t>
            </a:r>
            <a:r>
              <a:rPr lang="en-US" altLang="zh-CN" kern="0" dirty="0" smtClean="0">
                <a:solidFill>
                  <a:srgbClr val="003399"/>
                </a:solidFill>
              </a:rPr>
              <a:t>temp</a:t>
            </a:r>
            <a:r>
              <a:rPr lang="zh-CN" altLang="en-US" kern="0" dirty="0" smtClean="0">
                <a:solidFill>
                  <a:srgbClr val="003399"/>
                </a:solidFill>
              </a:rPr>
              <a:t>更小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43200" y="3286780"/>
            <a:ext cx="624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为空位置的较小孩子的下标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37690" y="1076980"/>
            <a:ext cx="38063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初为空位置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i</a:t>
            </a:r>
            <a:r>
              <a:rPr lang="zh-CN" altLang="en-US" kern="0" dirty="0" smtClean="0">
                <a:solidFill>
                  <a:srgbClr val="003399"/>
                </a:solidFill>
              </a:rPr>
              <a:t>的左子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14400" y="2587732"/>
            <a:ext cx="429926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{</a:t>
            </a:r>
            <a:endParaRPr lang="zh-CN" altLang="en-US" sz="3000" dirty="0"/>
          </a:p>
        </p:txBody>
      </p:sp>
      <p:sp>
        <p:nvSpPr>
          <p:cNvPr id="17" name="矩形 16"/>
          <p:cNvSpPr/>
          <p:nvPr/>
        </p:nvSpPr>
        <p:spPr>
          <a:xfrm>
            <a:off x="3048000" y="54102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}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5943600" y="1610380"/>
            <a:ext cx="31542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//temp:</a:t>
            </a:r>
            <a:r>
              <a:rPr lang="zh-CN" altLang="en-US" kern="0" dirty="0" smtClean="0">
                <a:solidFill>
                  <a:srgbClr val="008A00"/>
                </a:solidFill>
              </a:rPr>
              <a:t>最后结点值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276600" y="5499648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内容不小于</a:t>
            </a:r>
            <a:r>
              <a:rPr lang="en-US" altLang="zh-CN" kern="0" dirty="0" smtClean="0">
                <a:solidFill>
                  <a:srgbClr val="003399"/>
                </a:solidFill>
              </a:rPr>
              <a:t>temp</a:t>
            </a:r>
            <a:r>
              <a:rPr lang="zh-CN" altLang="en-US" kern="0" dirty="0" smtClean="0">
                <a:solidFill>
                  <a:srgbClr val="003399"/>
                </a:solidFill>
              </a:rPr>
              <a:t>，则停止</a:t>
            </a:r>
            <a:endParaRPr lang="zh-CN" altLang="en-US" dirty="0" smtClean="0">
              <a:solidFill>
                <a:srgbClr val="0033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72000" y="4953000"/>
            <a:ext cx="312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空位置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下降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324600" y="4419600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孩子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上升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61391" y="6096000"/>
            <a:ext cx="4882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将</a:t>
            </a:r>
            <a:r>
              <a:rPr lang="en-US" altLang="zh-CN" kern="0" dirty="0" smtClean="0">
                <a:solidFill>
                  <a:srgbClr val="008A00"/>
                </a:solidFill>
              </a:rPr>
              <a:t>temp</a:t>
            </a:r>
            <a:r>
              <a:rPr lang="zh-CN" altLang="en-US" kern="0" dirty="0" smtClean="0">
                <a:solidFill>
                  <a:srgbClr val="008A00"/>
                </a:solidFill>
              </a:rPr>
              <a:t>装入空位置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20" grpId="0"/>
      <p:bldP spid="21" grpId="0"/>
      <p:bldP spid="2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4495800" y="2438400"/>
            <a:ext cx="4648200" cy="4343400"/>
          </a:xfrm>
          <a:prstGeom prst="rect">
            <a:avLst/>
          </a:prstGeom>
          <a:solidFill>
            <a:srgbClr val="D0F7C5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待调整元素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与其孩子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满足堆序性吗？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latin typeface="+mj-lt"/>
              </a:rPr>
              <a:t>    -- </a:t>
            </a:r>
            <a:r>
              <a:rPr lang="zh-CN" altLang="en-US" sz="3000" dirty="0" smtClean="0">
                <a:latin typeface="+mj-lt"/>
              </a:rPr>
              <a:t>若不满足，则</a:t>
            </a:r>
            <a:endParaRPr lang="en-US" altLang="zh-CN" sz="3000" dirty="0" smtClean="0">
              <a:latin typeface="+mj-lt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      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较小的孩子上升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1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层，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  </a:t>
            </a:r>
            <a:r>
              <a:rPr lang="zh-CN" altLang="en-US" sz="3000" dirty="0" smtClean="0">
                <a:latin typeface="+mj-lt"/>
              </a:rPr>
              <a:t>空位置下降</a:t>
            </a:r>
            <a:r>
              <a:rPr lang="en-US" altLang="zh-CN" sz="3000" dirty="0" smtClean="0">
                <a:latin typeface="+mj-lt"/>
              </a:rPr>
              <a:t>1</a:t>
            </a:r>
            <a:r>
              <a:rPr lang="zh-CN" altLang="en-US" sz="3000" dirty="0" smtClean="0">
                <a:latin typeface="+mj-lt"/>
              </a:rPr>
              <a:t>层；</a:t>
            </a:r>
            <a:endParaRPr lang="en-US" altLang="zh-CN" sz="3000" dirty="0" smtClean="0">
              <a:latin typeface="+mj-lt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latin typeface="+mj-lt"/>
                <a:ea typeface="黑体" pitchFamily="2" charset="-122"/>
              </a:rPr>
              <a:t>2.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重复</a:t>
            </a:r>
            <a:r>
              <a:rPr lang="en-US" altLang="zh-CN" sz="3000" dirty="0" smtClean="0">
                <a:latin typeface="+mj-lt"/>
                <a:ea typeface="黑体" pitchFamily="2" charset="-122"/>
              </a:rPr>
              <a:t>1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，直到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</a:t>
            </a:r>
            <a:r>
              <a:rPr lang="zh-CN" altLang="en-US" sz="3000" dirty="0" smtClean="0">
                <a:latin typeface="+mj-lt"/>
                <a:ea typeface="黑体" pitchFamily="2" charset="-122"/>
              </a:rPr>
              <a:t>满足堆序性，结束。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  <a:p>
            <a:pPr marL="514350" indent="-51435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 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  <p:sp>
        <p:nvSpPr>
          <p:cNvPr id="79" name="Rectangle 4"/>
          <p:cNvSpPr>
            <a:spLocks noChangeArrowheads="1"/>
          </p:cNvSpPr>
          <p:nvPr/>
        </p:nvSpPr>
        <p:spPr bwMode="auto">
          <a:xfrm>
            <a:off x="381000" y="1143000"/>
            <a:ext cx="87630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  <a:latin typeface="+mj-lt"/>
                <a:ea typeface="黑体" pitchFamily="2" charset="-122"/>
              </a:rPr>
              <a:t>-- </a:t>
            </a:r>
            <a:r>
              <a:rPr lang="zh-CN" altLang="en-US" sz="3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删除根</a:t>
            </a:r>
            <a:r>
              <a:rPr lang="en-US" altLang="zh-CN" sz="3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3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堆顶</a:t>
            </a:r>
            <a:r>
              <a:rPr lang="en-US" altLang="zh-CN" sz="3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30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将最后元素</a:t>
            </a:r>
            <a:r>
              <a:rPr lang="zh-CN" altLang="en-US" sz="30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“放入空位置”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，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黑体" pitchFamily="2" charset="-122"/>
              </a:rPr>
              <a:t>                </a:t>
            </a:r>
            <a:r>
              <a:rPr lang="zh-CN" altLang="en-US" sz="3000" dirty="0" smtClean="0">
                <a:latin typeface="黑体" pitchFamily="2" charset="-122"/>
              </a:rPr>
              <a:t>从下标</a:t>
            </a:r>
            <a:r>
              <a:rPr lang="en-US" altLang="zh-CN" sz="3000" dirty="0" smtClean="0">
                <a:latin typeface="黑体" pitchFamily="2" charset="-122"/>
              </a:rPr>
              <a:t>0</a:t>
            </a:r>
            <a:r>
              <a:rPr lang="zh-CN" altLang="en-US" sz="3000" dirty="0" smtClean="0">
                <a:latin typeface="黑体" pitchFamily="2" charset="-122"/>
              </a:rPr>
              <a:t>开始，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调整小顶堆：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1219200" y="33818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35" name="Oval 27"/>
          <p:cNvSpPr>
            <a:spLocks noChangeArrowheads="1"/>
          </p:cNvSpPr>
          <p:nvPr/>
        </p:nvSpPr>
        <p:spPr bwMode="auto">
          <a:xfrm>
            <a:off x="2514600" y="23958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526800" y="3483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533400" y="4496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919800" y="4529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3157800" y="4529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5" idx="3"/>
            <a:endCxn id="34" idx="7"/>
          </p:cNvCxnSpPr>
          <p:nvPr/>
        </p:nvCxnSpPr>
        <p:spPr bwMode="auto">
          <a:xfrm rot="5400000">
            <a:off x="1865518" y="2732776"/>
            <a:ext cx="578764" cy="8881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5" idx="5"/>
            <a:endCxn id="36" idx="0"/>
          </p:cNvCxnSpPr>
          <p:nvPr/>
        </p:nvCxnSpPr>
        <p:spPr bwMode="auto">
          <a:xfrm rot="16200000" flipH="1">
            <a:off x="3112618" y="2781075"/>
            <a:ext cx="595810" cy="808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4" idx="3"/>
            <a:endCxn id="37" idx="0"/>
          </p:cNvCxnSpPr>
          <p:nvPr/>
        </p:nvCxnSpPr>
        <p:spPr bwMode="auto">
          <a:xfrm rot="5400000">
            <a:off x="751030" y="39438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251229" y="4169476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835875" y="4157475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1862400" y="4496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34" idx="5"/>
            <a:endCxn id="69" idx="0"/>
          </p:cNvCxnSpPr>
          <p:nvPr/>
        </p:nvCxnSpPr>
        <p:spPr bwMode="auto">
          <a:xfrm rot="16200000" flipH="1">
            <a:off x="1619176" y="39651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152400" y="55425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251830" y="51766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801972" y="52111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60400" y="55575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524000" y="55425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69" idx="3"/>
            <a:endCxn id="75" idx="0"/>
          </p:cNvCxnSpPr>
          <p:nvPr/>
        </p:nvCxnSpPr>
        <p:spPr bwMode="auto">
          <a:xfrm rot="5400000">
            <a:off x="1602130" y="51979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69" idx="5"/>
          </p:cNvCxnSpPr>
          <p:nvPr/>
        </p:nvCxnSpPr>
        <p:spPr bwMode="auto">
          <a:xfrm rot="16200000" flipV="1">
            <a:off x="2136672" y="52054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200800" y="55575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80" name="矩形 79"/>
          <p:cNvSpPr/>
          <p:nvPr/>
        </p:nvSpPr>
        <p:spPr bwMode="auto">
          <a:xfrm>
            <a:off x="2514600" y="2395800"/>
            <a:ext cx="576000" cy="576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2853000" y="5562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41" idx="4"/>
            <a:endCxn id="82" idx="0"/>
          </p:cNvCxnSpPr>
          <p:nvPr/>
        </p:nvCxnSpPr>
        <p:spPr bwMode="auto">
          <a:xfrm rot="5400000">
            <a:off x="3064800" y="5181600"/>
            <a:ext cx="4572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2514600" y="24720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1846686" y="2057400"/>
            <a:ext cx="744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=0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2209800" y="2590800"/>
            <a:ext cx="304800" cy="2065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438446" y="2743200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ch</a:t>
            </a:r>
            <a:r>
              <a:rPr lang="en-US" altLang="zh-CN" sz="3200" dirty="0" smtClean="0">
                <a:solidFill>
                  <a:srgbClr val="008A00"/>
                </a:solidFill>
              </a:rPr>
              <a:t>=1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1066800" y="3200400"/>
            <a:ext cx="381000" cy="2065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矩形 94"/>
          <p:cNvSpPr/>
          <p:nvPr/>
        </p:nvSpPr>
        <p:spPr bwMode="auto">
          <a:xfrm>
            <a:off x="3048000" y="60446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6" name="Oval 29"/>
          <p:cNvSpPr>
            <a:spLocks noChangeArrowheads="1"/>
          </p:cNvSpPr>
          <p:nvPr/>
        </p:nvSpPr>
        <p:spPr bwMode="auto">
          <a:xfrm>
            <a:off x="2853000" y="55626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80" grpId="0" animBg="1"/>
      <p:bldP spid="80" grpId="1" animBg="1"/>
      <p:bldP spid="82" grpId="0" animBg="1"/>
      <p:bldP spid="85" grpId="0" animBg="1"/>
      <p:bldP spid="86" grpId="0"/>
      <p:bldP spid="90" grpId="0"/>
      <p:bldP spid="9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1371600" y="2848458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85" idx="3"/>
            <a:endCxn id="34" idx="7"/>
          </p:cNvCxnSpPr>
          <p:nvPr/>
        </p:nvCxnSpPr>
        <p:spPr bwMode="auto">
          <a:xfrm rot="5400000">
            <a:off x="1954075" y="2305819"/>
            <a:ext cx="536164" cy="71782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85" idx="5"/>
            <a:endCxn id="36" idx="0"/>
          </p:cNvCxnSpPr>
          <p:nvPr/>
        </p:nvCxnSpPr>
        <p:spPr bwMode="auto">
          <a:xfrm rot="16200000" flipH="1">
            <a:off x="3037804" y="2347203"/>
            <a:ext cx="498953" cy="5978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4" idx="3"/>
            <a:endCxn id="37" idx="0"/>
          </p:cNvCxnSpPr>
          <p:nvPr/>
        </p:nvCxnSpPr>
        <p:spPr bwMode="auto">
          <a:xfrm rot="5400000">
            <a:off x="903430" y="3410476"/>
            <a:ext cx="622895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2014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34" idx="5"/>
            <a:endCxn id="69" idx="0"/>
          </p:cNvCxnSpPr>
          <p:nvPr/>
        </p:nvCxnSpPr>
        <p:spPr bwMode="auto">
          <a:xfrm rot="16200000" flipH="1">
            <a:off x="1771576" y="3431775"/>
            <a:ext cx="622895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69" idx="3"/>
            <a:endCxn id="75" idx="0"/>
          </p:cNvCxnSpPr>
          <p:nvPr/>
        </p:nvCxnSpPr>
        <p:spPr bwMode="auto">
          <a:xfrm rot="5400000">
            <a:off x="17545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69" idx="5"/>
          </p:cNvCxnSpPr>
          <p:nvPr/>
        </p:nvCxnSpPr>
        <p:spPr bwMode="auto">
          <a:xfrm rot="16200000" flipV="1">
            <a:off x="22890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2496714" y="19050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1389486" y="1676400"/>
            <a:ext cx="744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=0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>
            <a:off x="2115714" y="2057400"/>
            <a:ext cx="381000" cy="541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590846" y="2209800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ch</a:t>
            </a:r>
            <a:r>
              <a:rPr lang="en-US" altLang="zh-CN" sz="3200" dirty="0" smtClean="0">
                <a:solidFill>
                  <a:srgbClr val="008A00"/>
                </a:solidFill>
              </a:rPr>
              <a:t>=1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>
            <a:off x="1219200" y="2667000"/>
            <a:ext cx="381000" cy="206514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(7, 3, 4)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2200" y="1786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4" idx="3"/>
            <a:endCxn id="85" idx="0"/>
          </p:cNvCxnSpPr>
          <p:nvPr/>
        </p:nvCxnSpPr>
        <p:spPr bwMode="auto">
          <a:xfrm rot="5400000">
            <a:off x="1722901" y="2171947"/>
            <a:ext cx="617753" cy="82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2911147" y="2220546"/>
            <a:ext cx="617753" cy="73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85" idx="3"/>
            <a:endCxn id="37" idx="0"/>
          </p:cNvCxnSpPr>
          <p:nvPr/>
        </p:nvCxnSpPr>
        <p:spPr bwMode="auto">
          <a:xfrm rot="5400000">
            <a:off x="905701" y="3455347"/>
            <a:ext cx="575753" cy="4395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2014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85" idx="5"/>
            <a:endCxn id="69" idx="0"/>
          </p:cNvCxnSpPr>
          <p:nvPr/>
        </p:nvCxnSpPr>
        <p:spPr bwMode="auto">
          <a:xfrm rot="16200000" flipH="1">
            <a:off x="1773847" y="3434046"/>
            <a:ext cx="575753" cy="482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69" idx="3"/>
            <a:endCxn id="75" idx="0"/>
          </p:cNvCxnSpPr>
          <p:nvPr/>
        </p:nvCxnSpPr>
        <p:spPr bwMode="auto">
          <a:xfrm rot="5400000">
            <a:off x="1754530" y="4664518"/>
            <a:ext cx="55449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69" idx="5"/>
          </p:cNvCxnSpPr>
          <p:nvPr/>
        </p:nvCxnSpPr>
        <p:spPr bwMode="auto">
          <a:xfrm rot="16200000" flipV="1">
            <a:off x="2289072" y="4672023"/>
            <a:ext cx="569505" cy="134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329000" y="28956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889686" y="2171979"/>
            <a:ext cx="74411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=1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>
            <a:endCxn id="85" idx="1"/>
          </p:cNvCxnSpPr>
          <p:nvPr/>
        </p:nvCxnSpPr>
        <p:spPr bwMode="auto">
          <a:xfrm rot="16200000" flipH="1">
            <a:off x="1138500" y="2705099"/>
            <a:ext cx="312953" cy="23675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57446" y="3200400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ch</a:t>
            </a:r>
            <a:r>
              <a:rPr lang="en-US" altLang="zh-CN" sz="3200" dirty="0" smtClean="0">
                <a:solidFill>
                  <a:srgbClr val="008A00"/>
                </a:solidFill>
              </a:rPr>
              <a:t>=3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/>
          <p:nvPr/>
        </p:nvCxnSpPr>
        <p:spPr bwMode="auto">
          <a:xfrm rot="16200000" flipH="1">
            <a:off x="533400" y="3810000"/>
            <a:ext cx="381000" cy="76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(7, 3, 4)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+mj-lt"/>
              </a:rPr>
              <a:t>2. </a:t>
            </a:r>
            <a:r>
              <a:rPr lang="zh-CN" altLang="en-US" dirty="0" smtClean="0">
                <a:latin typeface="+mj-lt"/>
              </a:rPr>
              <a:t>判断</a:t>
            </a:r>
            <a:r>
              <a:rPr lang="en-US" altLang="zh-CN" dirty="0" smtClean="0">
                <a:latin typeface="+mj-lt"/>
              </a:rPr>
              <a:t>(7, 9, 4)</a:t>
            </a:r>
            <a:r>
              <a:rPr lang="zh-CN" altLang="en-US" dirty="0" smtClean="0">
                <a:latin typeface="+mj-lt"/>
              </a:rPr>
              <a:t>中的最小值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latin typeface="+mj-lt"/>
                <a:ea typeface="黑体" pitchFamily="2" charset="-122"/>
              </a:rPr>
              <a:t>吗？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不是，则位置交换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2200" y="1786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4" idx="3"/>
            <a:endCxn id="69" idx="0"/>
          </p:cNvCxnSpPr>
          <p:nvPr/>
        </p:nvCxnSpPr>
        <p:spPr bwMode="auto">
          <a:xfrm rot="5400000">
            <a:off x="1799101" y="2171947"/>
            <a:ext cx="541553" cy="75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2911147" y="2220546"/>
            <a:ext cx="617753" cy="73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9" idx="3"/>
            <a:endCxn id="37" idx="0"/>
          </p:cNvCxnSpPr>
          <p:nvPr/>
        </p:nvCxnSpPr>
        <p:spPr bwMode="auto">
          <a:xfrm rot="5400000">
            <a:off x="905701" y="3379147"/>
            <a:ext cx="651953" cy="515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1405200" y="2819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9" idx="5"/>
            <a:endCxn id="85" idx="0"/>
          </p:cNvCxnSpPr>
          <p:nvPr/>
        </p:nvCxnSpPr>
        <p:spPr bwMode="auto">
          <a:xfrm rot="16200000" flipH="1">
            <a:off x="1757347" y="3450546"/>
            <a:ext cx="651353" cy="37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85" idx="3"/>
            <a:endCxn id="75" idx="0"/>
          </p:cNvCxnSpPr>
          <p:nvPr/>
        </p:nvCxnSpPr>
        <p:spPr bwMode="auto">
          <a:xfrm rot="5400000">
            <a:off x="1737430" y="4681018"/>
            <a:ext cx="555095" cy="101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78" idx="0"/>
            <a:endCxn id="85" idx="5"/>
          </p:cNvCxnSpPr>
          <p:nvPr/>
        </p:nvCxnSpPr>
        <p:spPr bwMode="auto">
          <a:xfrm rot="16200000" flipV="1">
            <a:off x="2271972" y="4654923"/>
            <a:ext cx="570105" cy="168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23532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981200" y="39624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2133600" y="3276600"/>
            <a:ext cx="74411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=4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>
            <a:endCxn id="85" idx="7"/>
          </p:cNvCxnSpPr>
          <p:nvPr/>
        </p:nvCxnSpPr>
        <p:spPr bwMode="auto">
          <a:xfrm rot="5400000">
            <a:off x="2337248" y="3869400"/>
            <a:ext cx="312953" cy="41753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1124246" y="5600979"/>
            <a:ext cx="108555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ch</a:t>
            </a:r>
            <a:r>
              <a:rPr lang="en-US" altLang="zh-CN" sz="3200" dirty="0" smtClean="0">
                <a:solidFill>
                  <a:srgbClr val="008A00"/>
                </a:solidFill>
              </a:rPr>
              <a:t>=9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91" name="直接箭头连接符 90"/>
          <p:cNvCxnSpPr>
            <a:endCxn id="75" idx="4"/>
          </p:cNvCxnSpPr>
          <p:nvPr/>
        </p:nvCxnSpPr>
        <p:spPr bwMode="auto">
          <a:xfrm rot="5400000" flipH="1" flipV="1">
            <a:off x="1717371" y="5620371"/>
            <a:ext cx="282258" cy="211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(7, 3, 4)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+mj-lt"/>
              </a:rPr>
              <a:t>2. </a:t>
            </a:r>
            <a:r>
              <a:rPr lang="zh-CN" altLang="en-US" dirty="0" smtClean="0">
                <a:latin typeface="+mj-lt"/>
              </a:rPr>
              <a:t>判断</a:t>
            </a:r>
            <a:r>
              <a:rPr lang="en-US" altLang="zh-CN" dirty="0" smtClean="0">
                <a:latin typeface="+mj-lt"/>
              </a:rPr>
              <a:t>(7, 9, 4)</a:t>
            </a:r>
            <a:r>
              <a:rPr lang="zh-CN" altLang="en-US" dirty="0" smtClean="0">
                <a:latin typeface="+mj-lt"/>
              </a:rPr>
              <a:t>中的最小值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latin typeface="+mj-lt"/>
                <a:ea typeface="黑体" pitchFamily="2" charset="-122"/>
              </a:rPr>
              <a:t>吗？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不是，则位置交换</a:t>
            </a:r>
            <a:r>
              <a:rPr lang="en-US" altLang="zh-CN" dirty="0" smtClean="0">
                <a:latin typeface="+mj-lt"/>
              </a:rPr>
              <a:t>;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(7, 10, 6)</a:t>
            </a:r>
            <a:r>
              <a:rPr lang="zh-CN" altLang="en-US" dirty="0" smtClean="0"/>
              <a:t>中的最小值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2362200" y="17862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3298200" y="28956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685800" y="39630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691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929200" y="3941743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34" idx="3"/>
            <a:endCxn id="69" idx="0"/>
          </p:cNvCxnSpPr>
          <p:nvPr/>
        </p:nvCxnSpPr>
        <p:spPr bwMode="auto">
          <a:xfrm rot="5400000">
            <a:off x="1799101" y="2171947"/>
            <a:ext cx="541553" cy="75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2911147" y="2220546"/>
            <a:ext cx="617753" cy="73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9" idx="3"/>
            <a:endCxn id="37" idx="0"/>
          </p:cNvCxnSpPr>
          <p:nvPr/>
        </p:nvCxnSpPr>
        <p:spPr bwMode="auto">
          <a:xfrm rot="5400000">
            <a:off x="905701" y="3379147"/>
            <a:ext cx="651953" cy="5157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6" idx="3"/>
            <a:endCxn id="41" idx="0"/>
          </p:cNvCxnSpPr>
          <p:nvPr/>
        </p:nvCxnSpPr>
        <p:spPr bwMode="auto">
          <a:xfrm rot="5400000">
            <a:off x="3022629" y="3581819"/>
            <a:ext cx="554496" cy="165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36" idx="5"/>
            <a:endCxn id="38" idx="0"/>
          </p:cNvCxnSpPr>
          <p:nvPr/>
        </p:nvCxnSpPr>
        <p:spPr bwMode="auto">
          <a:xfrm rot="16200000" flipH="1">
            <a:off x="3607275" y="3569818"/>
            <a:ext cx="554496" cy="189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1405200" y="2819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9" idx="5"/>
            <a:endCxn id="78" idx="0"/>
          </p:cNvCxnSpPr>
          <p:nvPr/>
        </p:nvCxnSpPr>
        <p:spPr bwMode="auto">
          <a:xfrm rot="16200000" flipH="1">
            <a:off x="1757347" y="3450546"/>
            <a:ext cx="651353" cy="372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3048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7" idx="3"/>
            <a:endCxn id="71" idx="0"/>
          </p:cNvCxnSpPr>
          <p:nvPr/>
        </p:nvCxnSpPr>
        <p:spPr bwMode="auto">
          <a:xfrm rot="5400000">
            <a:off x="404230" y="4643218"/>
            <a:ext cx="554495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7" idx="5"/>
          </p:cNvCxnSpPr>
          <p:nvPr/>
        </p:nvCxnSpPr>
        <p:spPr bwMode="auto">
          <a:xfrm rot="16200000" flipV="1">
            <a:off x="954372" y="4677723"/>
            <a:ext cx="569505" cy="123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1012800" y="502415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1676400" y="5009142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78" idx="3"/>
            <a:endCxn id="75" idx="0"/>
          </p:cNvCxnSpPr>
          <p:nvPr/>
        </p:nvCxnSpPr>
        <p:spPr bwMode="auto">
          <a:xfrm rot="5400000">
            <a:off x="1737430" y="4681018"/>
            <a:ext cx="555095" cy="1011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85" idx="0"/>
            <a:endCxn id="78" idx="5"/>
          </p:cNvCxnSpPr>
          <p:nvPr/>
        </p:nvCxnSpPr>
        <p:spPr bwMode="auto">
          <a:xfrm rot="16200000" flipV="1">
            <a:off x="2273948" y="4652947"/>
            <a:ext cx="575153" cy="17735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1981200" y="3962400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23622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2608686" y="4343400"/>
            <a:ext cx="97174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i</a:t>
            </a:r>
            <a:r>
              <a:rPr lang="en-US" altLang="zh-CN" sz="3200" dirty="0" smtClean="0">
                <a:solidFill>
                  <a:srgbClr val="008A00"/>
                </a:solidFill>
              </a:rPr>
              <a:t>=10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cxnSp>
        <p:nvCxnSpPr>
          <p:cNvPr id="87" name="直接箭头连接符 86"/>
          <p:cNvCxnSpPr>
            <a:endCxn id="85" idx="7"/>
          </p:cNvCxnSpPr>
          <p:nvPr/>
        </p:nvCxnSpPr>
        <p:spPr bwMode="auto">
          <a:xfrm rot="5400000">
            <a:off x="2765292" y="4889156"/>
            <a:ext cx="312953" cy="13584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矩形 89"/>
          <p:cNvSpPr/>
          <p:nvPr/>
        </p:nvSpPr>
        <p:spPr>
          <a:xfrm>
            <a:off x="1676400" y="5638800"/>
            <a:ext cx="1438214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 smtClean="0">
                <a:solidFill>
                  <a:srgbClr val="008A00"/>
                </a:solidFill>
              </a:rPr>
              <a:t>ch</a:t>
            </a:r>
            <a:r>
              <a:rPr lang="zh-CN" altLang="en-US" sz="3200" dirty="0" smtClean="0">
                <a:solidFill>
                  <a:srgbClr val="008A00"/>
                </a:solidFill>
              </a:rPr>
              <a:t>非法</a:t>
            </a:r>
            <a:endParaRPr lang="zh-CN" altLang="en-US" sz="3200" dirty="0">
              <a:solidFill>
                <a:srgbClr val="008A00"/>
              </a:solidFill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990600"/>
            <a:ext cx="4724400" cy="5867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1. </a:t>
            </a:r>
            <a:r>
              <a:rPr lang="zh-CN" altLang="en-US" dirty="0" smtClean="0">
                <a:latin typeface="+mj-lt"/>
                <a:ea typeface="黑体" pitchFamily="2" charset="-122"/>
              </a:rPr>
              <a:t>判断</a:t>
            </a:r>
            <a:r>
              <a:rPr lang="en-US" altLang="zh-CN" dirty="0" smtClean="0"/>
              <a:t>(7, 3, 4)</a:t>
            </a:r>
            <a:r>
              <a:rPr lang="zh-CN" altLang="en-US" dirty="0" smtClean="0"/>
              <a:t>中的最小值 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</a:t>
            </a:r>
            <a:r>
              <a:rPr lang="zh-CN" altLang="en-US" dirty="0" smtClean="0">
                <a:latin typeface="+mj-lt"/>
              </a:rPr>
              <a:t>是</a:t>
            </a:r>
            <a:r>
              <a:rPr lang="en-US" altLang="zh-CN" dirty="0" smtClean="0">
                <a:latin typeface="+mj-lt"/>
              </a:rPr>
              <a:t>X</a:t>
            </a:r>
            <a:r>
              <a:rPr lang="zh-CN" altLang="en-US" dirty="0" smtClean="0">
                <a:latin typeface="+mj-lt"/>
              </a:rPr>
              <a:t>吗？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</a:t>
            </a:r>
            <a:r>
              <a:rPr lang="zh-CN" altLang="en-US" dirty="0" smtClean="0">
                <a:latin typeface="+mj-lt"/>
                <a:ea typeface="黑体" pitchFamily="2" charset="-122"/>
              </a:rPr>
              <a:t>位置交换；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+mj-lt"/>
              </a:rPr>
              <a:t>2. </a:t>
            </a:r>
            <a:r>
              <a:rPr lang="zh-CN" altLang="en-US" dirty="0" smtClean="0">
                <a:latin typeface="+mj-lt"/>
              </a:rPr>
              <a:t>判断</a:t>
            </a:r>
            <a:r>
              <a:rPr lang="en-US" altLang="zh-CN" dirty="0" smtClean="0">
                <a:latin typeface="+mj-lt"/>
              </a:rPr>
              <a:t>(7, 9, 4)</a:t>
            </a:r>
            <a:r>
              <a:rPr lang="zh-CN" altLang="en-US" dirty="0" smtClean="0">
                <a:latin typeface="+mj-lt"/>
              </a:rPr>
              <a:t>中的最小值</a:t>
            </a:r>
            <a:endParaRPr lang="en-US" altLang="zh-CN" dirty="0" smtClean="0">
              <a:latin typeface="+mj-lt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    </a:t>
            </a:r>
            <a:r>
              <a:rPr lang="zh-CN" altLang="en-US" dirty="0" smtClean="0">
                <a:latin typeface="+mj-lt"/>
                <a:ea typeface="黑体" pitchFamily="2" charset="-122"/>
              </a:rPr>
              <a:t>是</a:t>
            </a:r>
            <a:r>
              <a:rPr lang="en-US" altLang="zh-CN" dirty="0" smtClean="0">
                <a:latin typeface="+mj-lt"/>
                <a:ea typeface="黑体" pitchFamily="2" charset="-122"/>
              </a:rPr>
              <a:t>X</a:t>
            </a:r>
            <a:r>
              <a:rPr lang="zh-CN" altLang="en-US" dirty="0" smtClean="0">
                <a:latin typeface="+mj-lt"/>
                <a:ea typeface="黑体" pitchFamily="2" charset="-122"/>
              </a:rPr>
              <a:t>吗？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</a:rPr>
              <a:t>    --</a:t>
            </a:r>
            <a:r>
              <a:rPr lang="zh-CN" altLang="en-US" dirty="0" smtClean="0">
                <a:latin typeface="+mj-lt"/>
              </a:rPr>
              <a:t>不是，则位置交换</a:t>
            </a:r>
            <a:r>
              <a:rPr lang="en-US" altLang="zh-CN" dirty="0" smtClean="0">
                <a:latin typeface="+mj-lt"/>
              </a:rPr>
              <a:t>;</a:t>
            </a:r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判断</a:t>
            </a:r>
            <a:r>
              <a:rPr lang="en-US" altLang="zh-CN" dirty="0" smtClean="0"/>
              <a:t>(7, 10, 6)</a:t>
            </a:r>
            <a:r>
              <a:rPr lang="zh-CN" altLang="en-US" dirty="0" smtClean="0"/>
              <a:t>中的最小值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吗？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不是，则位置交换；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下标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=10</a:t>
            </a:r>
            <a:r>
              <a:rPr lang="zh-CN" altLang="en-US" dirty="0" smtClean="0"/>
              <a:t>的结点无孩子，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结束，将</a:t>
            </a:r>
            <a:r>
              <a:rPr lang="en-US" altLang="zh-CN" dirty="0" smtClean="0"/>
              <a:t>X</a:t>
            </a:r>
            <a:r>
              <a:rPr lang="zh-CN" altLang="en-US" dirty="0" smtClean="0"/>
              <a:t>放入结点。</a:t>
            </a:r>
            <a:endParaRPr lang="en-US" altLang="zh-CN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3200400" y="5511225"/>
            <a:ext cx="540000" cy="58477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X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3005400" y="5029200"/>
            <a:ext cx="576000" cy="576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2438400" y="4991379"/>
            <a:ext cx="41229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从优先队列中删除元素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257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removeMin_heap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PPriorityQueue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s;</a:t>
            </a: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if(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isEmpty_heap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))</a:t>
            </a: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(“Full!\n”);  return;}</a:t>
            </a: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s=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-&gt;n-1;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-&gt;pq[0] 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-&gt;pq[s];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sift(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, s, 0);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}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638800" y="4683604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最后结点放入空位置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3429000" y="5312658"/>
            <a:ext cx="5562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堆调整函数</a:t>
            </a:r>
            <a:r>
              <a:rPr lang="en-US" altLang="zh-CN" kern="0" dirty="0" smtClean="0">
                <a:solidFill>
                  <a:srgbClr val="003399"/>
                </a:solidFill>
              </a:rPr>
              <a:t>sift, </a:t>
            </a:r>
            <a:r>
              <a:rPr lang="zh-CN" altLang="en-US" kern="0" dirty="0" smtClean="0">
                <a:solidFill>
                  <a:srgbClr val="003399"/>
                </a:solidFill>
              </a:rPr>
              <a:t>从下标</a:t>
            </a:r>
            <a:r>
              <a:rPr lang="en-US" altLang="zh-CN" kern="0" dirty="0" smtClean="0">
                <a:solidFill>
                  <a:srgbClr val="003399"/>
                </a:solidFill>
              </a:rPr>
              <a:t>0</a:t>
            </a:r>
            <a:r>
              <a:rPr lang="zh-CN" altLang="en-US" kern="0" dirty="0" smtClean="0">
                <a:solidFill>
                  <a:srgbClr val="003399"/>
                </a:solidFill>
              </a:rPr>
              <a:t>开始调整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6468000" y="256018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8263200" y="260732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5892000" y="32978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85680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79920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29" idx="3"/>
            <a:endCxn id="9" idx="7"/>
          </p:cNvCxnSpPr>
          <p:nvPr/>
        </p:nvCxnSpPr>
        <p:spPr bwMode="auto">
          <a:xfrm rot="5400000">
            <a:off x="7059301" y="2203481"/>
            <a:ext cx="269399" cy="5916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9" idx="5"/>
            <a:endCxn id="10" idx="0"/>
          </p:cNvCxnSpPr>
          <p:nvPr/>
        </p:nvCxnSpPr>
        <p:spPr bwMode="auto">
          <a:xfrm rot="16200000" flipH="1">
            <a:off x="8059329" y="2151452"/>
            <a:ext cx="242732" cy="66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1" idx="0"/>
          </p:cNvCxnSpPr>
          <p:nvPr/>
        </p:nvCxnSpPr>
        <p:spPr bwMode="auto">
          <a:xfrm rot="5400000">
            <a:off x="6189163" y="2945210"/>
            <a:ext cx="307485" cy="397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0" idx="3"/>
            <a:endCxn id="13" idx="0"/>
          </p:cNvCxnSpPr>
          <p:nvPr/>
        </p:nvCxnSpPr>
        <p:spPr bwMode="auto">
          <a:xfrm rot="5400000">
            <a:off x="8170962" y="3110553"/>
            <a:ext cx="239086" cy="93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0" idx="5"/>
            <a:endCxn id="12" idx="0"/>
          </p:cNvCxnSpPr>
          <p:nvPr/>
        </p:nvCxnSpPr>
        <p:spPr bwMode="auto">
          <a:xfrm rot="16200000" flipH="1">
            <a:off x="8637152" y="3093752"/>
            <a:ext cx="239086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7153800" y="32978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9" idx="5"/>
            <a:endCxn id="19" idx="0"/>
          </p:cNvCxnSpPr>
          <p:nvPr/>
        </p:nvCxnSpPr>
        <p:spPr bwMode="auto">
          <a:xfrm rot="16200000" flipH="1">
            <a:off x="6998253" y="2890309"/>
            <a:ext cx="307485" cy="507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587200" y="404066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14</a:t>
            </a:r>
            <a:endParaRPr lang="en-US" altLang="zh-CN" sz="3200" dirty="0"/>
          </a:p>
        </p:txBody>
      </p:sp>
      <p:cxnSp>
        <p:nvCxnSpPr>
          <p:cNvPr id="22" name="直接连接符 21"/>
          <p:cNvCxnSpPr>
            <a:stCxn id="11" idx="3"/>
            <a:endCxn id="21" idx="0"/>
          </p:cNvCxnSpPr>
          <p:nvPr/>
        </p:nvCxnSpPr>
        <p:spPr bwMode="auto">
          <a:xfrm rot="5400000">
            <a:off x="5764196" y="3839053"/>
            <a:ext cx="312619" cy="90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24" idx="0"/>
            <a:endCxn id="11" idx="5"/>
          </p:cNvCxnSpPr>
          <p:nvPr/>
        </p:nvCxnSpPr>
        <p:spPr bwMode="auto">
          <a:xfrm rot="16200000" flipV="1">
            <a:off x="6239682" y="3810558"/>
            <a:ext cx="327629" cy="162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196800" y="405567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6849000" y="404066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26" name="直接连接符 25"/>
          <p:cNvCxnSpPr>
            <a:stCxn id="19" idx="3"/>
            <a:endCxn id="25" idx="0"/>
          </p:cNvCxnSpPr>
          <p:nvPr/>
        </p:nvCxnSpPr>
        <p:spPr bwMode="auto">
          <a:xfrm rot="5400000">
            <a:off x="7025996" y="3839053"/>
            <a:ext cx="312619" cy="90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>
            <a:stCxn id="28" idx="0"/>
            <a:endCxn id="19" idx="5"/>
          </p:cNvCxnSpPr>
          <p:nvPr/>
        </p:nvCxnSpPr>
        <p:spPr bwMode="auto">
          <a:xfrm rot="16200000" flipV="1">
            <a:off x="7483482" y="3828558"/>
            <a:ext cx="32762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458600" y="405567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</a:t>
            </a:r>
            <a:endParaRPr lang="en-US" altLang="zh-CN" sz="3200" dirty="0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416000" y="1934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81000" y="762000"/>
            <a:ext cx="8763000" cy="609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sift(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</a:rPr>
              <a:t>PPriorityQueue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,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s,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p)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=p,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=2*i+1;  </a:t>
            </a:r>
          </a:p>
          <a:p>
            <a:pPr marL="342900" lvl="0" indent="-34290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DataType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temp</a:t>
            </a:r>
            <a:r>
              <a:rPr lang="en-US" altLang="zh-CN" sz="3000" kern="0" dirty="0" smtClean="0"/>
              <a:t>=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-&gt;pq[p];</a:t>
            </a:r>
            <a:endParaRPr kumimoji="0" lang="en-US" altLang="zh-CN" sz="30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while(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&lt;s)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{if(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&lt;s-1 &amp;&amp;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-&gt;pq[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 &gt;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papq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-&gt;pq[ch+1])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7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</a:t>
            </a:r>
            <a:r>
              <a:rPr kumimoji="0" lang="en-US" altLang="zh-CN" sz="3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30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++; </a:t>
            </a:r>
          </a:p>
          <a:p>
            <a:pPr marL="342900" lvl="0" indent="-342900">
              <a:lnSpc>
                <a:spcPct val="117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     </a:t>
            </a:r>
            <a:r>
              <a:rPr lang="en-US" altLang="zh-CN" sz="3000" kern="0" dirty="0" smtClean="0"/>
              <a:t>if(temp &gt; 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-&gt;pq[</a:t>
            </a:r>
            <a:r>
              <a:rPr lang="en-US" altLang="zh-CN" sz="3000" kern="0" dirty="0" err="1" smtClean="0"/>
              <a:t>ch</a:t>
            </a:r>
            <a:r>
              <a:rPr lang="en-US" altLang="zh-CN" sz="3000" kern="0" dirty="0" smtClean="0"/>
              <a:t>] )</a:t>
            </a:r>
          </a:p>
          <a:p>
            <a:pPr marL="342900" lvl="0" indent="-342900">
              <a:lnSpc>
                <a:spcPct val="117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  { 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-&gt;pq[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 = 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-&gt;pq[</a:t>
            </a:r>
            <a:r>
              <a:rPr lang="en-US" altLang="zh-CN" sz="3000" kern="0" dirty="0" err="1" smtClean="0"/>
              <a:t>ch</a:t>
            </a:r>
            <a:r>
              <a:rPr lang="en-US" altLang="zh-CN" sz="3000" kern="0" dirty="0" smtClean="0"/>
              <a:t>]; </a:t>
            </a:r>
          </a:p>
          <a:p>
            <a:pPr marL="342900" lvl="0" indent="-342900">
              <a:lnSpc>
                <a:spcPct val="117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    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=</a:t>
            </a:r>
            <a:r>
              <a:rPr lang="en-US" altLang="zh-CN" sz="3000" kern="0" dirty="0" err="1" smtClean="0"/>
              <a:t>ch</a:t>
            </a:r>
            <a:r>
              <a:rPr lang="en-US" altLang="zh-CN" sz="3000" kern="0" dirty="0" smtClean="0"/>
              <a:t>;    </a:t>
            </a:r>
            <a:r>
              <a:rPr lang="en-US" altLang="zh-CN" sz="3000" kern="0" dirty="0" err="1" smtClean="0"/>
              <a:t>ch</a:t>
            </a:r>
            <a:r>
              <a:rPr lang="en-US" altLang="zh-CN" sz="3000" kern="0" dirty="0" smtClean="0"/>
              <a:t> =2*i+1; }</a:t>
            </a:r>
          </a:p>
          <a:p>
            <a:pPr marL="342900" lvl="0" indent="-342900">
              <a:lnSpc>
                <a:spcPct val="117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else  break;}</a:t>
            </a:r>
          </a:p>
          <a:p>
            <a:pPr marL="342900" lvl="0" indent="-342900">
              <a:lnSpc>
                <a:spcPct val="117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papq</a:t>
            </a:r>
            <a:r>
              <a:rPr lang="en-US" altLang="zh-CN" sz="3000" kern="0" dirty="0" smtClean="0"/>
              <a:t>-&gt;pq[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 = temp; }</a:t>
            </a:r>
            <a:endParaRPr kumimoji="0" lang="en-US" altLang="zh-CN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0817" y="1295400"/>
            <a:ext cx="558318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 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en-US" altLang="zh-CN" kern="0" dirty="0" smtClean="0">
                <a:solidFill>
                  <a:srgbClr val="008A00"/>
                </a:solidFill>
              </a:rPr>
              <a:t>: </a:t>
            </a:r>
            <a:r>
              <a:rPr lang="zh-CN" altLang="en-US" kern="0" dirty="0" smtClean="0">
                <a:solidFill>
                  <a:srgbClr val="008A00"/>
                </a:solidFill>
              </a:rPr>
              <a:t>待调整的位置</a:t>
            </a:r>
            <a:r>
              <a:rPr lang="en-US" altLang="zh-CN" kern="0" dirty="0" smtClean="0">
                <a:solidFill>
                  <a:srgbClr val="008A00"/>
                </a:solidFill>
              </a:rPr>
              <a:t>, 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为其左子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83654" y="1883658"/>
            <a:ext cx="3688946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//temp: </a:t>
            </a:r>
            <a:r>
              <a:rPr lang="zh-CN" altLang="en-US" kern="0" dirty="0" smtClean="0">
                <a:solidFill>
                  <a:srgbClr val="003399"/>
                </a:solidFill>
              </a:rPr>
              <a:t>待调整元素值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3916" y="396240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内容比</a:t>
            </a:r>
            <a:r>
              <a:rPr lang="en-US" altLang="zh-CN" kern="0" dirty="0" smtClean="0">
                <a:solidFill>
                  <a:srgbClr val="003399"/>
                </a:solidFill>
              </a:rPr>
              <a:t>temp</a:t>
            </a:r>
            <a:r>
              <a:rPr lang="zh-CN" altLang="en-US" kern="0" dirty="0" smtClean="0">
                <a:solidFill>
                  <a:srgbClr val="003399"/>
                </a:solidFill>
              </a:rPr>
              <a:t>更小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6600" y="5562600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ch</a:t>
            </a:r>
            <a:r>
              <a:rPr lang="zh-CN" altLang="en-US" kern="0" dirty="0" smtClean="0">
                <a:solidFill>
                  <a:srgbClr val="003399"/>
                </a:solidFill>
              </a:rPr>
              <a:t>内容不小于</a:t>
            </a:r>
            <a:r>
              <a:rPr lang="en-US" altLang="zh-CN" kern="0" dirty="0" smtClean="0">
                <a:solidFill>
                  <a:srgbClr val="003399"/>
                </a:solidFill>
              </a:rPr>
              <a:t>temp</a:t>
            </a:r>
            <a:r>
              <a:rPr lang="zh-CN" altLang="en-US" kern="0" dirty="0" smtClean="0">
                <a:solidFill>
                  <a:srgbClr val="003399"/>
                </a:solidFill>
              </a:rPr>
              <a:t>，则停止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261391" y="6096000"/>
            <a:ext cx="4882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待调整元素放入堆中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34000" y="5029200"/>
            <a:ext cx="3352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空位置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下降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798257" y="4495800"/>
            <a:ext cx="2040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上升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r>
              <a:rPr lang="zh-CN" altLang="en-US" kern="0" dirty="0" smtClean="0">
                <a:solidFill>
                  <a:srgbClr val="008A00"/>
                </a:solidFill>
              </a:rPr>
              <a:t>层</a:t>
            </a:r>
            <a:endParaRPr lang="zh-CN" altLang="en-US" dirty="0"/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572000" y="292200"/>
            <a:ext cx="4572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2D872D"/>
                </a:solidFill>
              </a:rPr>
              <a:t>小顶堆调整算法</a:t>
            </a:r>
            <a:r>
              <a:rPr lang="en-US" altLang="zh-CN" dirty="0" smtClean="0">
                <a:solidFill>
                  <a:srgbClr val="2D872D"/>
                </a:solidFill>
              </a:rPr>
              <a:t>sift</a:t>
            </a:r>
          </a:p>
        </p:txBody>
      </p:sp>
      <p:sp>
        <p:nvSpPr>
          <p:cNvPr id="16" name="矩形 15"/>
          <p:cNvSpPr/>
          <p:nvPr/>
        </p:nvSpPr>
        <p:spPr>
          <a:xfrm>
            <a:off x="2743200" y="3439180"/>
            <a:ext cx="624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kern="0" dirty="0" smtClean="0">
                <a:solidFill>
                  <a:srgbClr val="008A00"/>
                </a:solidFill>
              </a:rPr>
              <a:t>为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i</a:t>
            </a:r>
            <a:r>
              <a:rPr lang="zh-CN" altLang="en-US" kern="0" dirty="0" smtClean="0">
                <a:solidFill>
                  <a:srgbClr val="008A00"/>
                </a:solidFill>
              </a:rPr>
              <a:t>位置的较小孩子的下标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24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5.5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47800" y="1600200"/>
            <a:ext cx="6705600" cy="231755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600" dirty="0" smtClean="0"/>
              <a:t> 树及其抽象数据类型；</a:t>
            </a:r>
            <a:endParaRPr lang="en-US" altLang="zh-CN" sz="3600" dirty="0" smtClean="0"/>
          </a:p>
          <a:p>
            <a:pPr marL="108000">
              <a:lnSpc>
                <a:spcPct val="180000"/>
              </a:lnSpc>
              <a:spcBef>
                <a:spcPts val="1800"/>
              </a:spcBef>
              <a:buFontTx/>
              <a:buAutoNum type="arabicParenBoth"/>
            </a:pPr>
            <a:r>
              <a:rPr lang="en-US" altLang="zh-CN" sz="3600" dirty="0" smtClean="0"/>
              <a:t> </a:t>
            </a:r>
            <a:r>
              <a:rPr lang="zh-CN" altLang="en-US" sz="3600" dirty="0" smtClean="0"/>
              <a:t>树的遍历；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5.5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610600" cy="467820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树的特点：</a:t>
            </a:r>
            <a:r>
              <a:rPr lang="en-US" altLang="zh-CN" sz="3200" dirty="0" smtClean="0"/>
              <a:t> </a:t>
            </a:r>
          </a:p>
          <a:p>
            <a:pPr marL="108000">
              <a:lnSpc>
                <a:spcPct val="16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现实中的树结构：</a:t>
            </a:r>
            <a:endParaRPr lang="en-US" altLang="zh-CN" sz="3200" dirty="0" smtClean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课本目录</a:t>
            </a:r>
            <a:endParaRPr lang="en-US" altLang="zh-CN" sz="3200" dirty="0" smtClean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家族成员</a:t>
            </a:r>
            <a:endParaRPr lang="en-US" altLang="zh-CN" sz="3200" dirty="0" smtClean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行政区划分</a:t>
            </a:r>
            <a:endParaRPr lang="en-US" altLang="zh-CN" sz="3200" dirty="0" smtClean="0"/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5443534" y="3335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6400800" y="2362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7319400" y="3335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0104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5" idx="0"/>
          </p:cNvCxnSpPr>
          <p:nvPr/>
        </p:nvCxnSpPr>
        <p:spPr bwMode="auto">
          <a:xfrm rot="5400000">
            <a:off x="5759268" y="2631202"/>
            <a:ext cx="605064" cy="804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" idx="5"/>
            <a:endCxn id="10" idx="0"/>
          </p:cNvCxnSpPr>
          <p:nvPr/>
        </p:nvCxnSpPr>
        <p:spPr bwMode="auto">
          <a:xfrm rot="16200000" flipH="1">
            <a:off x="6849935" y="2650534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0" idx="3"/>
            <a:endCxn id="11" idx="0"/>
          </p:cNvCxnSpPr>
          <p:nvPr/>
        </p:nvCxnSpPr>
        <p:spPr bwMode="auto">
          <a:xfrm rot="5400000">
            <a:off x="7010700" y="3920435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5544934" y="434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5" idx="4"/>
            <a:endCxn id="15" idx="0"/>
          </p:cNvCxnSpPr>
          <p:nvPr/>
        </p:nvCxnSpPr>
        <p:spPr bwMode="auto">
          <a:xfrm rot="16200000" flipH="1">
            <a:off x="5422534" y="4004999"/>
            <a:ext cx="575401" cy="101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281734" y="4356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5" idx="5"/>
            <a:endCxn id="17" idx="0"/>
          </p:cNvCxnSpPr>
          <p:nvPr/>
        </p:nvCxnSpPr>
        <p:spPr bwMode="auto">
          <a:xfrm rot="16200000" flipH="1">
            <a:off x="5829068" y="3687934"/>
            <a:ext cx="651866" cy="68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77214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5"/>
            <a:endCxn id="19" idx="0"/>
          </p:cNvCxnSpPr>
          <p:nvPr/>
        </p:nvCxnSpPr>
        <p:spPr bwMode="auto">
          <a:xfrm rot="16200000" flipH="1">
            <a:off x="7518934" y="3873934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5181600" y="5206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5" idx="3"/>
            <a:endCxn id="21" idx="0"/>
          </p:cNvCxnSpPr>
          <p:nvPr/>
        </p:nvCxnSpPr>
        <p:spPr bwMode="auto">
          <a:xfrm rot="5400000">
            <a:off x="5255568" y="4854168"/>
            <a:ext cx="494665" cy="2105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4800600" y="4368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5" idx="3"/>
            <a:endCxn id="25" idx="0"/>
          </p:cNvCxnSpPr>
          <p:nvPr/>
        </p:nvCxnSpPr>
        <p:spPr bwMode="auto">
          <a:xfrm rot="5400000">
            <a:off x="4929767" y="3791568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2971800" y="1295400"/>
            <a:ext cx="369524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逻辑上，可以</a:t>
            </a:r>
            <a:r>
              <a:rPr lang="en-US" altLang="zh-CN" sz="3200" dirty="0" smtClean="0">
                <a:solidFill>
                  <a:srgbClr val="003399"/>
                </a:solidFill>
              </a:rPr>
              <a:t>1</a:t>
            </a:r>
            <a:r>
              <a:rPr lang="zh-CN" altLang="en-US" sz="3200" dirty="0" smtClean="0">
                <a:solidFill>
                  <a:srgbClr val="003399"/>
                </a:solidFill>
              </a:rPr>
              <a:t>对多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5" grpId="0" animBg="1"/>
      <p:bldP spid="17" grpId="0" animBg="1"/>
      <p:bldP spid="19" grpId="0" animBg="1"/>
      <p:bldP spid="21" grpId="0" animBg="1"/>
      <p:bldP spid="25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1214400"/>
            <a:ext cx="4419600" cy="1676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32000" eaLnBrk="1" hangingPunct="1"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例：已知一组权值</a:t>
            </a:r>
            <a:endParaRPr lang="en-US" altLang="zh-CN" dirty="0" smtClean="0">
              <a:latin typeface="+mj-lt"/>
            </a:endParaRPr>
          </a:p>
          <a:p>
            <a:pPr marL="432000" eaLnBrk="1" hangingPunct="1">
              <a:spcBef>
                <a:spcPts val="0"/>
              </a:spcBef>
              <a:buNone/>
            </a:pPr>
            <a:r>
              <a:rPr lang="en-US" altLang="zh-CN" dirty="0" smtClean="0">
                <a:latin typeface="+mj-lt"/>
                <a:ea typeface="黑体" pitchFamily="2" charset="-122"/>
              </a:rPr>
              <a:t>{2,3,5,7,11}</a:t>
            </a:r>
            <a:r>
              <a:rPr lang="zh-CN" altLang="en-US" dirty="0" smtClean="0">
                <a:latin typeface="+mj-lt"/>
                <a:ea typeface="黑体" pitchFamily="2" charset="-122"/>
              </a:rPr>
              <a:t>，</a:t>
            </a:r>
            <a:endParaRPr lang="en-US" altLang="zh-CN" dirty="0" smtClean="0">
              <a:latin typeface="+mj-lt"/>
              <a:ea typeface="黑体" pitchFamily="2" charset="-122"/>
            </a:endParaRPr>
          </a:p>
          <a:p>
            <a:pPr marL="432000" eaLnBrk="1" hangingPunct="1"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构造哈夫曼树的过程：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34001" y="1961160"/>
          <a:ext cx="35051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9"/>
                <a:gridCol w="914400"/>
                <a:gridCol w="914400"/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4419600" y="1961160"/>
          <a:ext cx="9144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246E24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1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4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5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7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rgbClr val="246E24"/>
                          </a:solidFill>
                        </a:rPr>
                        <a:t>8</a:t>
                      </a:r>
                      <a:endParaRPr lang="zh-CN" altLang="en-US" sz="2800" dirty="0">
                        <a:solidFill>
                          <a:srgbClr val="246E24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419600" y="135156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2600" dirty="0" smtClean="0">
                <a:solidFill>
                  <a:srgbClr val="246E24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sz="2600" dirty="0" smtClean="0">
              <a:solidFill>
                <a:srgbClr val="246E24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5257800" y="135156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2600" dirty="0" smtClean="0">
                <a:latin typeface="+mj-lt"/>
              </a:rPr>
              <a:t>权值</a:t>
            </a:r>
            <a:endParaRPr lang="en-US" altLang="zh-CN" sz="2600" dirty="0" smtClean="0">
              <a:latin typeface="+mj-lt"/>
              <a:ea typeface="黑体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019800" y="112296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600" dirty="0" smtClean="0">
                <a:latin typeface="+mj-lt"/>
              </a:rPr>
              <a:t>parent</a:t>
            </a:r>
            <a:endParaRPr lang="en-US" altLang="zh-CN" sz="2600" dirty="0" smtClean="0">
              <a:latin typeface="+mj-lt"/>
              <a:ea typeface="黑体" pitchFamily="2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934200" y="135156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600" dirty="0" err="1" smtClean="0">
                <a:latin typeface="+mj-lt"/>
              </a:rPr>
              <a:t>lindex</a:t>
            </a:r>
            <a:endParaRPr lang="en-US" altLang="zh-CN" sz="2600" dirty="0" smtClean="0">
              <a:latin typeface="+mj-lt"/>
              <a:ea typeface="黑体" pitchFamily="2" charset="-12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7848600" y="112296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2600" dirty="0" err="1" smtClean="0">
                <a:latin typeface="+mj-lt"/>
              </a:rPr>
              <a:t>rindex</a:t>
            </a:r>
            <a:endParaRPr lang="en-US" altLang="zh-CN" sz="2600" dirty="0" smtClean="0">
              <a:latin typeface="+mj-lt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410200" y="45951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6248400" y="19863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248400" y="25197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162800" y="45951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0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8038800" y="4595160"/>
            <a:ext cx="648000" cy="432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410200" y="51171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10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48400" y="30279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6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248400" y="45951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6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162800" y="51171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077200" y="5117160"/>
            <a:ext cx="648000" cy="43200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5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410200" y="56391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6248400" y="35613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248400" y="51171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7162800" y="56391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3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8077200" y="5639160"/>
            <a:ext cx="648000" cy="4320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6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5410200" y="61611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28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7162800" y="61611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8077200" y="61611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7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248400" y="40911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8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248400" y="5639160"/>
            <a:ext cx="648000" cy="432000"/>
          </a:xfrm>
          <a:prstGeom prst="rect">
            <a:avLst/>
          </a:prstGeom>
          <a:solidFill>
            <a:srgbClr val="FF66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 smtClean="0"/>
              <a:t>8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1552800" y="44241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2169600" y="36621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17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8" idx="3"/>
            <a:endCxn id="57" idx="0"/>
          </p:cNvCxnSpPr>
          <p:nvPr/>
        </p:nvCxnSpPr>
        <p:spPr bwMode="auto">
          <a:xfrm rot="5400000">
            <a:off x="1885201" y="4060694"/>
            <a:ext cx="301081" cy="42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8" idx="5"/>
            <a:endCxn id="64" idx="0"/>
          </p:cNvCxnSpPr>
          <p:nvPr/>
        </p:nvCxnSpPr>
        <p:spPr bwMode="auto">
          <a:xfrm rot="16200000" flipH="1">
            <a:off x="2652119" y="4101493"/>
            <a:ext cx="335281" cy="378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992400" y="526958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7" idx="3"/>
            <a:endCxn id="62" idx="0"/>
          </p:cNvCxnSpPr>
          <p:nvPr/>
        </p:nvCxnSpPr>
        <p:spPr bwMode="auto">
          <a:xfrm rot="5400000">
            <a:off x="1254896" y="4892599"/>
            <a:ext cx="384491" cy="36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矩形 63"/>
          <p:cNvSpPr/>
          <p:nvPr/>
        </p:nvSpPr>
        <p:spPr bwMode="auto">
          <a:xfrm>
            <a:off x="2703000" y="4458375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6" name="直接连接符 65"/>
          <p:cNvCxnSpPr>
            <a:stCxn id="62" idx="3"/>
            <a:endCxn id="68" idx="0"/>
          </p:cNvCxnSpPr>
          <p:nvPr/>
        </p:nvCxnSpPr>
        <p:spPr bwMode="auto">
          <a:xfrm rot="5400000">
            <a:off x="796093" y="5850012"/>
            <a:ext cx="394896" cy="15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62" idx="5"/>
            <a:endCxn id="69" idx="0"/>
          </p:cNvCxnSpPr>
          <p:nvPr/>
        </p:nvCxnSpPr>
        <p:spPr bwMode="auto">
          <a:xfrm rot="16200000" flipH="1">
            <a:off x="1366811" y="5817011"/>
            <a:ext cx="394896" cy="221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矩形 67"/>
          <p:cNvSpPr/>
          <p:nvPr/>
        </p:nvSpPr>
        <p:spPr bwMode="auto">
          <a:xfrm>
            <a:off x="609600" y="61254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1369200" y="61254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连接符 70"/>
          <p:cNvCxnSpPr>
            <a:stCxn id="57" idx="5"/>
            <a:endCxn id="72" idx="0"/>
          </p:cNvCxnSpPr>
          <p:nvPr/>
        </p:nvCxnSpPr>
        <p:spPr bwMode="auto">
          <a:xfrm rot="16200000" flipH="1">
            <a:off x="1929306" y="4969506"/>
            <a:ext cx="402106" cy="233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矩形 71"/>
          <p:cNvSpPr/>
          <p:nvPr/>
        </p:nvSpPr>
        <p:spPr bwMode="auto">
          <a:xfrm>
            <a:off x="1941000" y="5287200"/>
            <a:ext cx="612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Oval 27"/>
          <p:cNvSpPr>
            <a:spLocks noChangeArrowheads="1"/>
          </p:cNvSpPr>
          <p:nvPr/>
        </p:nvSpPr>
        <p:spPr bwMode="auto">
          <a:xfrm>
            <a:off x="2893200" y="28908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28</a:t>
            </a:r>
            <a:endParaRPr lang="en-US" altLang="zh-CN" sz="3200" dirty="0"/>
          </a:p>
        </p:txBody>
      </p:sp>
      <p:cxnSp>
        <p:nvCxnSpPr>
          <p:cNvPr id="74" name="直接连接符 73"/>
          <p:cNvCxnSpPr>
            <a:stCxn id="73" idx="3"/>
            <a:endCxn id="58" idx="0"/>
          </p:cNvCxnSpPr>
          <p:nvPr/>
        </p:nvCxnSpPr>
        <p:spPr bwMode="auto">
          <a:xfrm rot="5400000">
            <a:off x="2550713" y="3240607"/>
            <a:ext cx="310456" cy="532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3" idx="5"/>
            <a:endCxn id="76" idx="0"/>
          </p:cNvCxnSpPr>
          <p:nvPr/>
        </p:nvCxnSpPr>
        <p:spPr bwMode="auto">
          <a:xfrm rot="16200000" flipH="1">
            <a:off x="3402719" y="3303118"/>
            <a:ext cx="335281" cy="43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矩形 75"/>
          <p:cNvSpPr/>
          <p:nvPr/>
        </p:nvSpPr>
        <p:spPr bwMode="auto">
          <a:xfrm>
            <a:off x="3426600" y="3687000"/>
            <a:ext cx="720000" cy="50400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 smtClean="0"/>
              <a:t>11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回顾：哈夫曼树的实现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7" grpId="0" animBg="1"/>
      <p:bldP spid="58" grpId="0" animBg="1"/>
      <p:bldP spid="62" grpId="0" animBg="1"/>
      <p:bldP spid="7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基本概念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610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5000"/>
              </a:lnSpc>
              <a:spcBef>
                <a:spcPts val="0"/>
              </a:spcBef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树：</a:t>
            </a:r>
            <a:r>
              <a:rPr lang="zh-CN" altLang="en-US" sz="3200" dirty="0" smtClean="0"/>
              <a:t>有限个结点及其关系的集合，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      </a:t>
            </a:r>
            <a:r>
              <a:rPr lang="zh-CN" altLang="en-US" sz="3200" dirty="0" smtClean="0">
                <a:solidFill>
                  <a:srgbClr val="003399"/>
                </a:solidFill>
              </a:rPr>
              <a:t>可以是空树，</a:t>
            </a:r>
            <a:r>
              <a:rPr lang="zh-CN" altLang="en-US" sz="3200" dirty="0" smtClean="0"/>
              <a:t>否则满足：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(1) </a:t>
            </a:r>
            <a:r>
              <a:rPr lang="zh-CN" altLang="en-US" sz="3200" dirty="0" smtClean="0"/>
              <a:t>有且仅有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个根；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(2) </a:t>
            </a:r>
            <a:r>
              <a:rPr lang="zh-CN" altLang="en-US" sz="3200" dirty="0" smtClean="0"/>
              <a:t>除根外，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</a:t>
            </a:r>
            <a:r>
              <a:rPr lang="zh-CN" altLang="en-US" sz="3200" dirty="0" smtClean="0"/>
              <a:t>其余结点分为</a:t>
            </a:r>
            <a:r>
              <a:rPr lang="zh-CN" altLang="en-US" sz="3200" dirty="0" smtClean="0">
                <a:solidFill>
                  <a:srgbClr val="006600"/>
                </a:solidFill>
              </a:rPr>
              <a:t>若干不相交的集合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T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T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……, T</a:t>
            </a:r>
            <a:r>
              <a:rPr lang="en-US" altLang="zh-CN" sz="3200" baseline="-25000" dirty="0" smtClean="0"/>
              <a:t>m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>
                <a:solidFill>
                  <a:srgbClr val="006600"/>
                </a:solidFill>
              </a:rPr>
              <a:t>每个集合是</a:t>
            </a:r>
            <a:r>
              <a:rPr lang="en-US" altLang="zh-CN" sz="3200" dirty="0" smtClean="0">
                <a:solidFill>
                  <a:srgbClr val="006600"/>
                </a:solidFill>
              </a:rPr>
              <a:t>1</a:t>
            </a:r>
            <a:r>
              <a:rPr lang="zh-CN" altLang="en-US" sz="3200" dirty="0" smtClean="0">
                <a:solidFill>
                  <a:srgbClr val="006600"/>
                </a:solidFill>
              </a:rPr>
              <a:t>棵树，称为根的子树。</a:t>
            </a:r>
            <a:endParaRPr lang="en-US" altLang="zh-CN" sz="3200" dirty="0" smtClean="0">
              <a:solidFill>
                <a:srgbClr val="006600"/>
              </a:solidFill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383134" y="24093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239000" y="143553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8157600" y="24093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848600" y="3365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4" idx="3"/>
            <a:endCxn id="23" idx="0"/>
          </p:cNvCxnSpPr>
          <p:nvPr/>
        </p:nvCxnSpPr>
        <p:spPr bwMode="auto">
          <a:xfrm rot="5400000">
            <a:off x="6648168" y="1755237"/>
            <a:ext cx="605064" cy="703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4" idx="5"/>
            <a:endCxn id="27" idx="0"/>
          </p:cNvCxnSpPr>
          <p:nvPr/>
        </p:nvCxnSpPr>
        <p:spPr bwMode="auto">
          <a:xfrm rot="16200000" flipH="1">
            <a:off x="7688135" y="1723869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3"/>
            <a:endCxn id="28" idx="0"/>
          </p:cNvCxnSpPr>
          <p:nvPr/>
        </p:nvCxnSpPr>
        <p:spPr bwMode="auto">
          <a:xfrm rot="5400000">
            <a:off x="7848900" y="2993770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426000" y="3416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3" idx="4"/>
            <a:endCxn id="33" idx="0"/>
          </p:cNvCxnSpPr>
          <p:nvPr/>
        </p:nvCxnSpPr>
        <p:spPr bwMode="auto">
          <a:xfrm rot="16200000" flipH="1">
            <a:off x="6332867" y="3107601"/>
            <a:ext cx="575401" cy="428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7111800" y="3429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3" idx="5"/>
            <a:endCxn id="35" idx="0"/>
          </p:cNvCxnSpPr>
          <p:nvPr/>
        </p:nvCxnSpPr>
        <p:spPr bwMode="auto">
          <a:xfrm rot="16200000" flipH="1">
            <a:off x="6713901" y="2816036"/>
            <a:ext cx="651866" cy="5759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8559600" y="3365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27" idx="5"/>
            <a:endCxn id="37" idx="0"/>
          </p:cNvCxnSpPr>
          <p:nvPr/>
        </p:nvCxnSpPr>
        <p:spPr bwMode="auto">
          <a:xfrm rot="16200000" flipH="1">
            <a:off x="8357134" y="2947269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7556399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28" idx="3"/>
            <a:endCxn id="39" idx="0"/>
          </p:cNvCxnSpPr>
          <p:nvPr/>
        </p:nvCxnSpPr>
        <p:spPr bwMode="auto">
          <a:xfrm rot="5400000">
            <a:off x="7563167" y="3943702"/>
            <a:ext cx="557930" cy="1394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5740200" y="3441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23" idx="3"/>
            <a:endCxn id="41" idx="0"/>
          </p:cNvCxnSpPr>
          <p:nvPr/>
        </p:nvCxnSpPr>
        <p:spPr bwMode="auto">
          <a:xfrm rot="5400000">
            <a:off x="5869367" y="2864903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结点的度：</a:t>
            </a:r>
            <a:r>
              <a:rPr lang="zh-CN" altLang="en-US" sz="3200" dirty="0" smtClean="0">
                <a:latin typeface="+mj-lt"/>
              </a:rPr>
              <a:t>该结点的孩子个数；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树的度：</a:t>
            </a:r>
            <a:r>
              <a:rPr lang="zh-CN" altLang="en-US" sz="3200" dirty="0" smtClean="0">
                <a:latin typeface="+mj-lt"/>
              </a:rPr>
              <a:t>树中结点度的最大值；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兄弟：</a:t>
            </a:r>
            <a:r>
              <a:rPr lang="zh-CN" altLang="en-US" sz="3200" dirty="0" smtClean="0">
                <a:latin typeface="+mj-lt"/>
              </a:rPr>
              <a:t>有共同的父结点；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无序树：</a:t>
            </a:r>
            <a:r>
              <a:rPr lang="zh-CN" altLang="en-US" sz="3200" dirty="0" smtClean="0">
                <a:latin typeface="+mj-lt"/>
              </a:rPr>
              <a:t>兄弟间无左右次序；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有序树：</a:t>
            </a:r>
            <a:r>
              <a:rPr lang="zh-CN" altLang="en-US" sz="3200" dirty="0" smtClean="0">
                <a:latin typeface="+mj-lt"/>
              </a:rPr>
              <a:t>兄弟分左右；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长子：</a:t>
            </a:r>
            <a:r>
              <a:rPr lang="zh-CN" altLang="en-US" sz="3200" dirty="0" smtClean="0">
                <a:latin typeface="+mj-lt"/>
              </a:rPr>
              <a:t>最左子结点；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次子：</a:t>
            </a:r>
            <a:r>
              <a:rPr lang="zh-CN" altLang="en-US" sz="3200" dirty="0" smtClean="0">
                <a:latin typeface="+mj-lt"/>
              </a:rPr>
              <a:t>长子的右邻；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左、右兄弟</a:t>
            </a:r>
            <a:endParaRPr lang="en-US" altLang="zh-CN" sz="3200" dirty="0" smtClean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常用术语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205534" y="2954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61400" y="1981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7980000" y="2954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671000" y="391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4" idx="3"/>
            <a:endCxn id="23" idx="0"/>
          </p:cNvCxnSpPr>
          <p:nvPr/>
        </p:nvCxnSpPr>
        <p:spPr bwMode="auto">
          <a:xfrm rot="5400000">
            <a:off x="6470568" y="2300902"/>
            <a:ext cx="605064" cy="703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4" idx="5"/>
            <a:endCxn id="27" idx="0"/>
          </p:cNvCxnSpPr>
          <p:nvPr/>
        </p:nvCxnSpPr>
        <p:spPr bwMode="auto">
          <a:xfrm rot="16200000" flipH="1">
            <a:off x="7510535" y="2269534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3"/>
            <a:endCxn id="28" idx="0"/>
          </p:cNvCxnSpPr>
          <p:nvPr/>
        </p:nvCxnSpPr>
        <p:spPr bwMode="auto">
          <a:xfrm rot="5400000">
            <a:off x="7671300" y="3539435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248400" y="396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3" idx="4"/>
            <a:endCxn id="33" idx="0"/>
          </p:cNvCxnSpPr>
          <p:nvPr/>
        </p:nvCxnSpPr>
        <p:spPr bwMode="auto">
          <a:xfrm rot="16200000" flipH="1">
            <a:off x="6155267" y="3653266"/>
            <a:ext cx="575401" cy="428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6934200" y="397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3" idx="5"/>
            <a:endCxn id="35" idx="0"/>
          </p:cNvCxnSpPr>
          <p:nvPr/>
        </p:nvCxnSpPr>
        <p:spPr bwMode="auto">
          <a:xfrm rot="16200000" flipH="1">
            <a:off x="6536301" y="3361701"/>
            <a:ext cx="651866" cy="5759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8382000" y="391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27" idx="5"/>
            <a:endCxn id="37" idx="0"/>
          </p:cNvCxnSpPr>
          <p:nvPr/>
        </p:nvCxnSpPr>
        <p:spPr bwMode="auto">
          <a:xfrm rot="16200000" flipH="1">
            <a:off x="8179534" y="3492934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931000" y="491359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3" idx="3"/>
            <a:endCxn id="39" idx="0"/>
          </p:cNvCxnSpPr>
          <p:nvPr/>
        </p:nvCxnSpPr>
        <p:spPr bwMode="auto">
          <a:xfrm rot="5400000">
            <a:off x="5938103" y="4540033"/>
            <a:ext cx="582460" cy="16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55626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23" idx="3"/>
            <a:endCxn id="41" idx="0"/>
          </p:cNvCxnSpPr>
          <p:nvPr/>
        </p:nvCxnSpPr>
        <p:spPr bwMode="auto">
          <a:xfrm rot="5400000">
            <a:off x="5691767" y="3410568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6693000" y="491359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35" idx="3"/>
            <a:endCxn id="22" idx="0"/>
          </p:cNvCxnSpPr>
          <p:nvPr/>
        </p:nvCxnSpPr>
        <p:spPr bwMode="auto">
          <a:xfrm rot="5400000">
            <a:off x="6668603" y="4584733"/>
            <a:ext cx="569260" cy="88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302599" y="492492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5" idx="5"/>
            <a:endCxn id="43" idx="0"/>
          </p:cNvCxnSpPr>
          <p:nvPr/>
        </p:nvCxnSpPr>
        <p:spPr bwMode="auto">
          <a:xfrm rot="16200000" flipH="1">
            <a:off x="7120472" y="4526798"/>
            <a:ext cx="580590" cy="2156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椭圆 48"/>
          <p:cNvSpPr/>
          <p:nvPr/>
        </p:nvSpPr>
        <p:spPr bwMode="auto">
          <a:xfrm rot="5400000">
            <a:off x="7219200" y="3256800"/>
            <a:ext cx="1980000" cy="12600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5181600" y="5715000"/>
            <a:ext cx="38862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32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2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及其子树的右边</a:t>
            </a:r>
            <a:endParaRPr lang="en-US" altLang="zh-CN" sz="3200" dirty="0" smtClean="0">
              <a:solidFill>
                <a:srgbClr val="008A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1" name="直接箭头连接符 50"/>
          <p:cNvCxnSpPr>
            <a:stCxn id="49" idx="6"/>
          </p:cNvCxnSpPr>
          <p:nvPr/>
        </p:nvCxnSpPr>
        <p:spPr bwMode="auto">
          <a:xfrm rot="5400000">
            <a:off x="7686000" y="5191800"/>
            <a:ext cx="838200" cy="208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树类型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Tree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&lt;=&gt;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结点类型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Node</a:t>
            </a: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/>
              <a:t>Tree </a:t>
            </a:r>
            <a:r>
              <a:rPr lang="en-US" altLang="zh-CN" sz="3200" dirty="0" err="1" smtClean="0"/>
              <a:t>consTree</a:t>
            </a:r>
            <a:r>
              <a:rPr lang="en-US" altLang="zh-CN" sz="3200" dirty="0" smtClean="0"/>
              <a:t>(Node p, Tree t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…, Tree </a:t>
            </a:r>
            <a:r>
              <a:rPr lang="en-US" altLang="zh-CN" sz="3200" dirty="0" err="1" smtClean="0"/>
              <a:t>t</a:t>
            </a:r>
            <a:r>
              <a:rPr lang="en-US" altLang="zh-CN" sz="3200" baseline="-25000" dirty="0" err="1" smtClean="0"/>
              <a:t>i</a:t>
            </a:r>
            <a:r>
              <a:rPr lang="en-US" altLang="zh-CN" sz="3200" dirty="0" smtClean="0"/>
              <a:t>) 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dirty="0" smtClean="0">
                <a:solidFill>
                  <a:srgbClr val="008A00"/>
                </a:solidFill>
              </a:rPr>
              <a:t>  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以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为根，</a:t>
            </a:r>
            <a:r>
              <a:rPr lang="en-US" altLang="zh-CN" dirty="0" smtClean="0">
                <a:solidFill>
                  <a:srgbClr val="008A00"/>
                </a:solidFill>
              </a:rPr>
              <a:t>t1, …, </a:t>
            </a:r>
            <a:r>
              <a:rPr lang="en-US" altLang="zh-CN" dirty="0" err="1" smtClean="0">
                <a:solidFill>
                  <a:srgbClr val="008A00"/>
                </a:solidFill>
              </a:rPr>
              <a:t>t</a:t>
            </a:r>
            <a:r>
              <a:rPr lang="en-US" altLang="zh-CN" baseline="-25000" dirty="0" err="1" smtClean="0">
                <a:solidFill>
                  <a:srgbClr val="008A00"/>
                </a:solidFill>
              </a:rPr>
              <a:t>i</a:t>
            </a:r>
            <a:r>
              <a:rPr lang="zh-CN" altLang="en-US" dirty="0" smtClean="0">
                <a:solidFill>
                  <a:srgbClr val="008A00"/>
                </a:solidFill>
              </a:rPr>
              <a:t>为子树，建树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isNull</a:t>
            </a:r>
            <a:r>
              <a:rPr lang="en-US" altLang="zh-CN" sz="3200" dirty="0" smtClean="0"/>
              <a:t>(Tree t) 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判空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Node root(Tree t) 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返回树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的根结点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Node </a:t>
            </a:r>
            <a:r>
              <a:rPr lang="en-US" altLang="zh-CN" sz="3200" dirty="0" smtClean="0">
                <a:solidFill>
                  <a:srgbClr val="003399"/>
                </a:solidFill>
              </a:rPr>
              <a:t>parent</a:t>
            </a:r>
            <a:r>
              <a:rPr lang="en-US" altLang="zh-CN" sz="3200" dirty="0" smtClean="0"/>
              <a:t>(Node p)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求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的父亲结点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Tree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leftChild</a:t>
            </a:r>
            <a:r>
              <a:rPr lang="en-US" altLang="zh-CN" sz="3200" dirty="0" smtClean="0"/>
              <a:t>(Tree t)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求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的长子树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Tree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rightSibling</a:t>
            </a:r>
            <a:r>
              <a:rPr lang="en-US" altLang="zh-CN" sz="3200" dirty="0" smtClean="0"/>
              <a:t>(Tree t)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求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的右邻兄弟树</a:t>
            </a:r>
            <a:endParaRPr lang="en-US" altLang="zh-CN" dirty="0" smtClean="0">
              <a:latin typeface="+mj-lt"/>
            </a:endParaRPr>
          </a:p>
          <a:p>
            <a:pPr marL="7200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zh-CN" altLang="en-US" sz="3200" dirty="0" smtClean="0">
                <a:latin typeface="+mj-lt"/>
              </a:rPr>
              <a:t> 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抽象数据类型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7462535" y="242387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29"/>
          <p:cNvSpPr>
            <a:spLocks noChangeArrowheads="1"/>
          </p:cNvSpPr>
          <p:nvPr/>
        </p:nvSpPr>
        <p:spPr bwMode="auto">
          <a:xfrm>
            <a:off x="7505401" y="32536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5" idx="4"/>
            <a:endCxn id="6" idx="0"/>
          </p:cNvCxnSpPr>
          <p:nvPr/>
        </p:nvCxnSpPr>
        <p:spPr bwMode="auto">
          <a:xfrm rot="16200000" flipH="1">
            <a:off x="7501068" y="3033341"/>
            <a:ext cx="397801" cy="428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8191201" y="32668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5" idx="5"/>
            <a:endCxn id="10" idx="0"/>
          </p:cNvCxnSpPr>
          <p:nvPr/>
        </p:nvCxnSpPr>
        <p:spPr bwMode="auto">
          <a:xfrm rot="16200000" flipH="1">
            <a:off x="7882102" y="2741776"/>
            <a:ext cx="474266" cy="5759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6819601" y="32788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5" idx="3"/>
            <a:endCxn id="14" idx="0"/>
          </p:cNvCxnSpPr>
          <p:nvPr/>
        </p:nvCxnSpPr>
        <p:spPr bwMode="auto">
          <a:xfrm rot="5400000">
            <a:off x="7037568" y="2790643"/>
            <a:ext cx="4862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924800" y="420487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0" idx="3"/>
            <a:endCxn id="16" idx="0"/>
          </p:cNvCxnSpPr>
          <p:nvPr/>
        </p:nvCxnSpPr>
        <p:spPr bwMode="auto">
          <a:xfrm rot="5400000">
            <a:off x="7913003" y="3863407"/>
            <a:ext cx="569260" cy="1136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8559600" y="421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0" idx="5"/>
            <a:endCxn id="18" idx="0"/>
          </p:cNvCxnSpPr>
          <p:nvPr/>
        </p:nvCxnSpPr>
        <p:spPr bwMode="auto">
          <a:xfrm rot="16200000" flipH="1">
            <a:off x="8377473" y="3818073"/>
            <a:ext cx="580590" cy="2156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462588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深度优先遍历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先根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    --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中根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中序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遍历；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 后根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后序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800"/>
              </a:spcBef>
            </a:pPr>
            <a:r>
              <a:rPr lang="zh-CN" altLang="en-US" sz="3200" dirty="0" smtClean="0">
                <a:solidFill>
                  <a:srgbClr val="003399"/>
                </a:solidFill>
              </a:rPr>
              <a:t> 广度优先遍历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endParaRPr lang="en-US" altLang="zh-CN" sz="3200" dirty="0" smtClean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836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915046" y="416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677046" y="40997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1"/>
          </p:cNvCxnSpPr>
          <p:nvPr/>
        </p:nvCxnSpPr>
        <p:spPr bwMode="auto">
          <a:xfrm rot="16200000" flipH="1">
            <a:off x="7118339" y="2101014"/>
            <a:ext cx="862818" cy="7215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11"/>
          <p:cNvCxnSpPr>
            <a:cxnSpLocks noChangeShapeType="1"/>
            <a:stCxn id="19" idx="5"/>
            <a:endCxn id="10" idx="0"/>
          </p:cNvCxnSpPr>
          <p:nvPr/>
        </p:nvCxnSpPr>
        <p:spPr bwMode="auto">
          <a:xfrm rot="16200000" flipH="1">
            <a:off x="6242637" y="3413328"/>
            <a:ext cx="7890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9" idx="4"/>
            <a:endCxn id="9" idx="0"/>
          </p:cNvCxnSpPr>
          <p:nvPr/>
        </p:nvCxnSpPr>
        <p:spPr bwMode="auto">
          <a:xfrm rot="5400000">
            <a:off x="5774521" y="3777063"/>
            <a:ext cx="78505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5487246" y="5222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5" name="直接连接符 30"/>
          <p:cNvCxnSpPr>
            <a:cxnSpLocks noChangeShapeType="1"/>
            <a:stCxn id="9" idx="3"/>
            <a:endCxn id="14" idx="0"/>
          </p:cNvCxnSpPr>
          <p:nvPr/>
        </p:nvCxnSpPr>
        <p:spPr bwMode="auto">
          <a:xfrm rot="5400000">
            <a:off x="5552503" y="4786523"/>
            <a:ext cx="623096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1"/>
          <p:cNvCxnSpPr>
            <a:cxnSpLocks noChangeShapeType="1"/>
            <a:stCxn id="17" idx="0"/>
            <a:endCxn id="9" idx="5"/>
          </p:cNvCxnSpPr>
          <p:nvPr/>
        </p:nvCxnSpPr>
        <p:spPr bwMode="auto">
          <a:xfrm rot="16200000" flipV="1">
            <a:off x="6173194" y="4771822"/>
            <a:ext cx="623096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372246" y="5222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6758771" y="1600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150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6074740" y="2122697"/>
            <a:ext cx="850147" cy="665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335200" y="405052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cxnSpLocks noChangeShapeType="1"/>
            <a:stCxn id="6" idx="5"/>
            <a:endCxn id="21" idx="0"/>
          </p:cNvCxnSpPr>
          <p:nvPr/>
        </p:nvCxnSpPr>
        <p:spPr bwMode="auto">
          <a:xfrm rot="16200000" flipH="1">
            <a:off x="8026591" y="3489916"/>
            <a:ext cx="800935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7439046" y="4079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cxnSpLocks noChangeShapeType="1"/>
            <a:stCxn id="6" idx="3"/>
            <a:endCxn id="23" idx="0"/>
          </p:cNvCxnSpPr>
          <p:nvPr/>
        </p:nvCxnSpPr>
        <p:spPr bwMode="auto">
          <a:xfrm rot="5400000">
            <a:off x="7385648" y="3554989"/>
            <a:ext cx="830284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5182446" y="4134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9" idx="3"/>
            <a:endCxn id="25" idx="0"/>
          </p:cNvCxnSpPr>
          <p:nvPr/>
        </p:nvCxnSpPr>
        <p:spPr bwMode="auto">
          <a:xfrm rot="5400000">
            <a:off x="5299684" y="3445492"/>
            <a:ext cx="823934" cy="55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深度优先遍历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5366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先根遍历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先根遍历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后根遍历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后根遍历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  <a:endParaRPr lang="en-US" altLang="zh-CN" sz="3200" dirty="0" smtClean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34200" y="1978041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7" idx="3"/>
            <a:endCxn id="30" idx="3"/>
          </p:cNvCxnSpPr>
          <p:nvPr/>
        </p:nvCxnSpPr>
        <p:spPr bwMode="auto">
          <a:xfrm rot="5400000">
            <a:off x="6113392" y="2492408"/>
            <a:ext cx="826058" cy="1026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3" idx="3"/>
            <a:endCxn id="27" idx="5"/>
          </p:cNvCxnSpPr>
          <p:nvPr/>
        </p:nvCxnSpPr>
        <p:spPr bwMode="auto">
          <a:xfrm rot="16200000" flipV="1">
            <a:off x="7610989" y="2530370"/>
            <a:ext cx="791581" cy="9160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云形 29"/>
          <p:cNvSpPr/>
          <p:nvPr/>
        </p:nvSpPr>
        <p:spPr bwMode="auto">
          <a:xfrm>
            <a:off x="5473200" y="3367200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云形 30"/>
          <p:cNvSpPr/>
          <p:nvPr/>
        </p:nvSpPr>
        <p:spPr bwMode="auto">
          <a:xfrm>
            <a:off x="67056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>
            <a:stCxn id="31" idx="3"/>
            <a:endCxn id="27" idx="4"/>
          </p:cNvCxnSpPr>
          <p:nvPr/>
        </p:nvCxnSpPr>
        <p:spPr bwMode="auto">
          <a:xfrm rot="5400000" flipH="1" flipV="1">
            <a:off x="6926830" y="3016811"/>
            <a:ext cx="686140" cy="4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云形 32"/>
          <p:cNvSpPr/>
          <p:nvPr/>
        </p:nvSpPr>
        <p:spPr bwMode="auto">
          <a:xfrm>
            <a:off x="79248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2288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先根遍历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先根遍历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22" idx="5"/>
            <a:endCxn id="12" idx="1"/>
          </p:cNvCxnSpPr>
          <p:nvPr/>
        </p:nvCxnSpPr>
        <p:spPr bwMode="auto">
          <a:xfrm rot="16200000" flipH="1">
            <a:off x="7434653" y="2294328"/>
            <a:ext cx="681018" cy="516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23" idx="5"/>
            <a:endCxn id="14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23" idx="4"/>
            <a:endCxn id="13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9" name="直接连接符 30"/>
          <p:cNvCxnSpPr>
            <a:cxnSpLocks noChangeShapeType="1"/>
            <a:stCxn id="13" idx="3"/>
            <a:endCxn id="18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31"/>
          <p:cNvCxnSpPr>
            <a:cxnSpLocks noChangeShapeType="1"/>
            <a:stCxn id="21" idx="0"/>
            <a:endCxn id="13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0866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cxnSpLocks noChangeShapeType="1"/>
            <a:stCxn id="22" idx="3"/>
            <a:endCxn id="23" idx="0"/>
          </p:cNvCxnSpPr>
          <p:nvPr/>
        </p:nvCxnSpPr>
        <p:spPr bwMode="auto">
          <a:xfrm rot="5400000">
            <a:off x="6558155" y="22782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2" idx="5"/>
            <a:endCxn id="25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cxnSpLocks noChangeShapeType="1"/>
            <a:stCxn id="12" idx="3"/>
            <a:endCxn id="34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23" idx="3"/>
            <a:endCxn id="36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33400" y="3700200"/>
            <a:ext cx="48006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2" name="下箭头 41"/>
          <p:cNvSpPr/>
          <p:nvPr/>
        </p:nvSpPr>
        <p:spPr bwMode="auto">
          <a:xfrm>
            <a:off x="2819400" y="33528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90600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1447194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533400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1958152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2415352" y="41910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I,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2887723" y="4195221"/>
            <a:ext cx="617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3810000" y="4195221"/>
            <a:ext cx="708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4320352" y="4195221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4807894" y="4195221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533400" y="4843200"/>
            <a:ext cx="4800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‘根’在序列的最左侧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3352800" y="41910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609600" y="1206000"/>
            <a:ext cx="4572000" cy="553998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// </a:t>
            </a:r>
            <a:r>
              <a:rPr lang="zh-CN" altLang="en-US" sz="3000" dirty="0" smtClean="0">
                <a:solidFill>
                  <a:srgbClr val="008A00"/>
                </a:solidFill>
              </a:rPr>
              <a:t>先根遍历 </a:t>
            </a:r>
            <a:r>
              <a:rPr lang="en-US" altLang="zh-CN" sz="3000" dirty="0" smtClean="0">
                <a:solidFill>
                  <a:srgbClr val="008A00"/>
                </a:solidFill>
              </a:rPr>
              <a:t>-- </a:t>
            </a:r>
            <a:r>
              <a:rPr lang="zh-CN" altLang="en-US" sz="3000" dirty="0" smtClean="0">
                <a:solidFill>
                  <a:srgbClr val="008A00"/>
                </a:solidFill>
              </a:rPr>
              <a:t>递归算法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609600" y="1714750"/>
            <a:ext cx="8534400" cy="43765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 smtClean="0"/>
              <a:t>preOrder</a:t>
            </a:r>
            <a:r>
              <a:rPr lang="en-US" altLang="zh-CN" sz="3200" dirty="0" smtClean="0"/>
              <a:t>(Tree t)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visit(root(t));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Tree c= </a:t>
            </a:r>
            <a:r>
              <a:rPr lang="en-US" altLang="zh-CN" sz="3200" dirty="0" err="1" smtClean="0"/>
              <a:t>leftChild</a:t>
            </a:r>
            <a:r>
              <a:rPr lang="en-US" altLang="zh-CN" sz="3200" dirty="0" smtClean="0"/>
              <a:t>(t); 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while(c!= Null)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err="1" smtClean="0"/>
              <a:t>preOrder</a:t>
            </a:r>
            <a:r>
              <a:rPr lang="en-US" altLang="zh-CN" sz="3200" dirty="0" smtClean="0"/>
              <a:t>(c);  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c=</a:t>
            </a:r>
            <a:r>
              <a:rPr lang="en-US" altLang="zh-CN" sz="3200" dirty="0" err="1" smtClean="0"/>
              <a:t>rightSibling</a:t>
            </a:r>
            <a:r>
              <a:rPr lang="en-US" altLang="zh-CN" sz="3200" dirty="0" smtClean="0"/>
              <a:t>(c);</a:t>
            </a:r>
          </a:p>
          <a:p>
            <a:pPr marL="108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71" name="矩形 70"/>
          <p:cNvSpPr/>
          <p:nvPr/>
        </p:nvSpPr>
        <p:spPr>
          <a:xfrm>
            <a:off x="3352800" y="2438400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访问根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191000" y="434340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先根遍历当前子树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572000" y="31028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去跟的长子树处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105400" y="5007858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去当前子树的右兄弟处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5800" y="22860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1431049" y="42672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{ 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4859076" y="49151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648200" y="1788004"/>
            <a:ext cx="19191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假设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不空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33400" y="1715393"/>
            <a:ext cx="8610600" cy="463203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(1) </a:t>
            </a:r>
            <a:r>
              <a:rPr lang="zh-CN" altLang="en-US" sz="3200" dirty="0" smtClean="0"/>
              <a:t>从根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开始，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     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</a:t>
            </a:r>
            <a:r>
              <a:rPr lang="zh-CN" altLang="en-US" sz="3200" dirty="0" smtClean="0">
                <a:solidFill>
                  <a:srgbClr val="003399"/>
                </a:solidFill>
              </a:rPr>
              <a:t>其长子，</a:t>
            </a:r>
            <a:r>
              <a:rPr lang="zh-CN" altLang="en-US" sz="3200" dirty="0" smtClean="0"/>
              <a:t>重复，直到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为空；</a:t>
            </a:r>
            <a:endParaRPr lang="en-US" altLang="zh-CN" sz="3200" dirty="0" smtClean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 smtClean="0"/>
              <a:t>(2)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为栈顶的</a:t>
            </a:r>
            <a:r>
              <a:rPr lang="zh-CN" altLang="en-US" sz="3200" dirty="0" smtClean="0">
                <a:solidFill>
                  <a:srgbClr val="003399"/>
                </a:solidFill>
              </a:rPr>
              <a:t>右兄弟，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栈顶退栈；</a:t>
            </a:r>
            <a:endParaRPr lang="en-US" altLang="zh-CN" sz="3200" dirty="0" smtClean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 smtClean="0"/>
              <a:t>(3)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(1)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(2)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直到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空且栈空。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4495800" cy="584775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000"/>
                </a:solidFill>
              </a:rPr>
              <a:t>非递归，借助</a:t>
            </a:r>
            <a:endParaRPr lang="en-US" altLang="zh-CN" sz="3200" dirty="0" smtClean="0">
              <a:solidFill>
                <a:srgbClr val="008000"/>
              </a:solidFill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959725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249246" y="49665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963600" y="49530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44" idx="5"/>
            <a:endCxn id="34" idx="1"/>
          </p:cNvCxnSpPr>
          <p:nvPr/>
        </p:nvCxnSpPr>
        <p:spPr bwMode="auto">
          <a:xfrm rot="16200000" flipH="1">
            <a:off x="7483886" y="3410361"/>
            <a:ext cx="528618" cy="5706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5" idx="5"/>
            <a:endCxn id="36" idx="0"/>
          </p:cNvCxnSpPr>
          <p:nvPr/>
        </p:nvCxnSpPr>
        <p:spPr bwMode="auto">
          <a:xfrm rot="16200000" flipH="1">
            <a:off x="6659757" y="4397208"/>
            <a:ext cx="575522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45" idx="4"/>
            <a:endCxn id="35" idx="0"/>
          </p:cNvCxnSpPr>
          <p:nvPr/>
        </p:nvCxnSpPr>
        <p:spPr bwMode="auto">
          <a:xfrm rot="5400000">
            <a:off x="6243659" y="4708925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5821446" y="57912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1" name="直接连接符 30"/>
          <p:cNvCxnSpPr>
            <a:cxnSpLocks noChangeShapeType="1"/>
            <a:stCxn id="35" idx="3"/>
            <a:endCxn id="40" idx="0"/>
          </p:cNvCxnSpPr>
          <p:nvPr/>
        </p:nvCxnSpPr>
        <p:spPr bwMode="auto">
          <a:xfrm rot="5400000">
            <a:off x="6000978" y="5469173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1"/>
          <p:cNvCxnSpPr>
            <a:cxnSpLocks noChangeShapeType="1"/>
            <a:stCxn id="43" idx="0"/>
            <a:endCxn id="35" idx="5"/>
          </p:cNvCxnSpPr>
          <p:nvPr/>
        </p:nvCxnSpPr>
        <p:spPr bwMode="auto">
          <a:xfrm rot="16200000" flipV="1">
            <a:off x="6621669" y="5454473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6706446" y="57912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7032666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6249246" y="3947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6" name="直接连接符 45"/>
          <p:cNvCxnSpPr>
            <a:cxnSpLocks noChangeShapeType="1"/>
            <a:stCxn id="44" idx="3"/>
            <a:endCxn id="45" idx="0"/>
          </p:cNvCxnSpPr>
          <p:nvPr/>
        </p:nvCxnSpPr>
        <p:spPr bwMode="auto">
          <a:xfrm rot="5400000">
            <a:off x="6545888" y="3386750"/>
            <a:ext cx="515947" cy="6052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8335200" y="48768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cxnSpLocks noChangeShapeType="1"/>
            <a:stCxn id="34" idx="5"/>
            <a:endCxn id="47" idx="0"/>
          </p:cNvCxnSpPr>
          <p:nvPr/>
        </p:nvCxnSpPr>
        <p:spPr bwMode="auto">
          <a:xfrm rot="16200000" flipH="1">
            <a:off x="8208328" y="4497979"/>
            <a:ext cx="560460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6200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34" idx="3"/>
            <a:endCxn id="49" idx="0"/>
          </p:cNvCxnSpPr>
          <p:nvPr/>
        </p:nvCxnSpPr>
        <p:spPr bwMode="auto">
          <a:xfrm rot="5400000">
            <a:off x="7672563" y="4515828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545200" y="4931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5" idx="3"/>
            <a:endCxn id="51" idx="0"/>
          </p:cNvCxnSpPr>
          <p:nvPr/>
        </p:nvCxnSpPr>
        <p:spPr bwMode="auto">
          <a:xfrm rot="5400000">
            <a:off x="5783099" y="4391631"/>
            <a:ext cx="554059" cy="525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箭头连接符 24"/>
          <p:cNvCxnSpPr/>
          <p:nvPr/>
        </p:nvCxnSpPr>
        <p:spPr bwMode="auto">
          <a:xfrm rot="10800000" flipV="1">
            <a:off x="7337466" y="2895599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7413666" y="2687157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27" name="矩形 26"/>
          <p:cNvSpPr/>
          <p:nvPr/>
        </p:nvSpPr>
        <p:spPr>
          <a:xfrm>
            <a:off x="3124200" y="11430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栈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29000" y="1719139"/>
            <a:ext cx="3512500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访问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并让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进栈；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1294656"/>
            <a:ext cx="8763000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置树根为当前结点</a:t>
            </a:r>
            <a:r>
              <a:rPr lang="en-US" altLang="zh-CN" sz="3000" dirty="0" smtClean="0"/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en-US" altLang="zh-CN" sz="3000" dirty="0" smtClean="0"/>
              <a:t>, 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</a:t>
            </a:r>
            <a:r>
              <a:rPr lang="en-US" altLang="zh-CN" sz="3000" dirty="0" smtClean="0">
                <a:solidFill>
                  <a:srgbClr val="C00000"/>
                </a:solidFill>
              </a:rPr>
              <a:t>, 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的长子；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3)</a:t>
            </a:r>
            <a:r>
              <a:rPr lang="zh-CN" altLang="en-US" sz="3000" dirty="0" smtClean="0"/>
              <a:t> 当栈不空，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p=</a:t>
            </a:r>
            <a:r>
              <a:rPr lang="zh-CN" altLang="en-US" sz="3000" dirty="0" smtClean="0">
                <a:solidFill>
                  <a:srgbClr val="003399"/>
                </a:solidFill>
              </a:rPr>
              <a:t>栈顶的右兄弟，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>
                <a:solidFill>
                  <a:srgbClr val="003399"/>
                </a:solidFill>
              </a:rPr>
              <a:t>栈顶退栈，</a:t>
            </a:r>
            <a:r>
              <a:rPr lang="zh-CN" altLang="en-US" sz="3000" dirty="0" smtClean="0"/>
              <a:t>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81000" y="740658"/>
            <a:ext cx="5791200" cy="553998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树的非递归先根遍历：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689004"/>
          <a:ext cx="1905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648200" y="2220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18534" y="17210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18534" y="121920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181600" y="1709916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53000" y="11978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62600" y="1176516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257800" y="121920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19800" y="11978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7883525" y="31033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733246" y="41836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6582600" y="41701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36" idx="5"/>
            <a:endCxn id="20" idx="1"/>
          </p:cNvCxnSpPr>
          <p:nvPr/>
        </p:nvCxnSpPr>
        <p:spPr bwMode="auto">
          <a:xfrm rot="16200000" flipH="1">
            <a:off x="7331486" y="2551260"/>
            <a:ext cx="452419" cy="7992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直接连接符 29"/>
          <p:cNvCxnSpPr>
            <a:cxnSpLocks noChangeShapeType="1"/>
            <a:stCxn id="37" idx="5"/>
            <a:endCxn id="22" idx="0"/>
          </p:cNvCxnSpPr>
          <p:nvPr/>
        </p:nvCxnSpPr>
        <p:spPr bwMode="auto">
          <a:xfrm rot="16200000" flipH="1">
            <a:off x="6211257" y="3546808"/>
            <a:ext cx="575522" cy="671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30"/>
          <p:cNvCxnSpPr>
            <a:cxnSpLocks noChangeShapeType="1"/>
            <a:stCxn id="37" idx="4"/>
            <a:endCxn id="21" idx="0"/>
          </p:cNvCxnSpPr>
          <p:nvPr/>
        </p:nvCxnSpPr>
        <p:spPr bwMode="auto">
          <a:xfrm rot="5400000">
            <a:off x="5727659" y="3926025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5305446" y="50083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33" name="直接连接符 30"/>
          <p:cNvCxnSpPr>
            <a:cxnSpLocks noChangeShapeType="1"/>
            <a:stCxn id="21" idx="3"/>
            <a:endCxn id="32" idx="0"/>
          </p:cNvCxnSpPr>
          <p:nvPr/>
        </p:nvCxnSpPr>
        <p:spPr bwMode="auto">
          <a:xfrm rot="5400000">
            <a:off x="5484978" y="4686273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31"/>
          <p:cNvCxnSpPr>
            <a:cxnSpLocks noChangeShapeType="1"/>
            <a:stCxn id="35" idx="0"/>
            <a:endCxn id="21" idx="5"/>
          </p:cNvCxnSpPr>
          <p:nvPr/>
        </p:nvCxnSpPr>
        <p:spPr bwMode="auto">
          <a:xfrm rot="16200000" flipV="1">
            <a:off x="6105669" y="4671573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190446" y="50083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727866" y="22944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5733246" y="31644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6" idx="3"/>
            <a:endCxn id="37" idx="0"/>
          </p:cNvCxnSpPr>
          <p:nvPr/>
        </p:nvCxnSpPr>
        <p:spPr bwMode="auto">
          <a:xfrm rot="5400000">
            <a:off x="6173587" y="2536350"/>
            <a:ext cx="439748" cy="8164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8335200" y="40939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cxnSpLocks noChangeShapeType="1"/>
            <a:stCxn id="20" idx="5"/>
            <a:endCxn id="39" idx="0"/>
          </p:cNvCxnSpPr>
          <p:nvPr/>
        </p:nvCxnSpPr>
        <p:spPr bwMode="auto">
          <a:xfrm rot="16200000" flipH="1">
            <a:off x="8170228" y="3676979"/>
            <a:ext cx="560460" cy="2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7543800" y="40939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cxnSpLocks noChangeShapeType="1"/>
            <a:stCxn id="20" idx="3"/>
            <a:endCxn id="41" idx="0"/>
          </p:cNvCxnSpPr>
          <p:nvPr/>
        </p:nvCxnSpPr>
        <p:spPr bwMode="auto">
          <a:xfrm rot="5400000">
            <a:off x="7596363" y="3732928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4800600" y="41486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cxnSpLocks noChangeShapeType="1"/>
            <a:stCxn id="37" idx="3"/>
            <a:endCxn id="43" idx="0"/>
          </p:cNvCxnSpPr>
          <p:nvPr/>
        </p:nvCxnSpPr>
        <p:spPr bwMode="auto">
          <a:xfrm rot="5400000">
            <a:off x="5152799" y="3494431"/>
            <a:ext cx="554059" cy="7544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直接箭头连接符 44"/>
          <p:cNvCxnSpPr/>
          <p:nvPr/>
        </p:nvCxnSpPr>
        <p:spPr bwMode="auto">
          <a:xfrm rot="10800000" flipV="1">
            <a:off x="7032666" y="2188898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7108866" y="1980456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381000" y="5866656"/>
            <a:ext cx="8763000" cy="587661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</p:txBody>
      </p:sp>
      <p:sp>
        <p:nvSpPr>
          <p:cNvPr id="49" name="矩形 48"/>
          <p:cNvSpPr/>
          <p:nvPr/>
        </p:nvSpPr>
        <p:spPr>
          <a:xfrm>
            <a:off x="2438400" y="584605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 bwMode="auto">
          <a:xfrm rot="10800000" flipV="1">
            <a:off x="6096000" y="3026657"/>
            <a:ext cx="381000" cy="1686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2895600" y="58460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rot="10800000" flipV="1">
            <a:off x="5181600" y="3941059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矩形 53"/>
          <p:cNvSpPr/>
          <p:nvPr/>
        </p:nvSpPr>
        <p:spPr>
          <a:xfrm>
            <a:off x="3310286" y="584605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 bwMode="auto">
          <a:xfrm rot="5400000">
            <a:off x="4610101" y="4588758"/>
            <a:ext cx="30479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019801" y="3941059"/>
            <a:ext cx="304800" cy="304799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746648" y="58460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 bwMode="auto">
          <a:xfrm rot="10800000" flipV="1">
            <a:off x="5638801" y="47792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矩形 58"/>
          <p:cNvSpPr/>
          <p:nvPr/>
        </p:nvSpPr>
        <p:spPr>
          <a:xfrm>
            <a:off x="4148486" y="5846058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049948" y="664458"/>
            <a:ext cx="2840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 bwMode="auto">
          <a:xfrm rot="5400000">
            <a:off x="5143500" y="542695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10800000" flipV="1">
            <a:off x="6629400" y="49316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4440348" y="5846058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274598" y="664458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 bwMode="auto">
          <a:xfrm rot="5400000">
            <a:off x="6096000" y="554125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>
            <a:off x="6705600" y="5388858"/>
            <a:ext cx="3048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6926080" y="3872978"/>
            <a:ext cx="321041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矩形 68"/>
          <p:cNvSpPr/>
          <p:nvPr/>
        </p:nvSpPr>
        <p:spPr>
          <a:xfrm>
            <a:off x="4817398" y="5846058"/>
            <a:ext cx="40427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 bwMode="auto">
          <a:xfrm rot="5400000">
            <a:off x="6591300" y="4588757"/>
            <a:ext cx="30480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7010400" y="44744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10800000" flipV="1">
            <a:off x="8229600" y="28742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>
            <a:off x="7802380" y="3834878"/>
            <a:ext cx="3210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5234522" y="58460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651648" y="5846058"/>
            <a:ext cx="46358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 bwMode="auto">
          <a:xfrm rot="5400000">
            <a:off x="7505700" y="458875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 rot="5400000">
            <a:off x="8526280" y="3872978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6165812" y="58460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 bwMode="auto">
          <a:xfrm rot="5400000">
            <a:off x="8145279" y="4558779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8686800" y="43982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8305800" y="33314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>
            <a:off x="7162800" y="2567870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6629400" y="827038"/>
            <a:ext cx="2514600" cy="52322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栈的高度？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46" grpId="0"/>
      <p:bldP spid="49" grpId="0"/>
      <p:bldP spid="52" grpId="0"/>
      <p:bldP spid="54" grpId="0"/>
      <p:bldP spid="57" grpId="0"/>
      <p:bldP spid="59" grpId="0"/>
      <p:bldP spid="60" grpId="0"/>
      <p:bldP spid="60" grpId="1"/>
      <p:bldP spid="63" grpId="0"/>
      <p:bldP spid="64" grpId="0"/>
      <p:bldP spid="64" grpId="1"/>
      <p:bldP spid="69" grpId="0"/>
      <p:bldP spid="78" grpId="0"/>
      <p:bldP spid="79" grpId="0"/>
      <p:bldP spid="8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787598"/>
            <a:ext cx="8763000" cy="5755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 smtClean="0"/>
              <a:t>nPreOrder</a:t>
            </a:r>
            <a:r>
              <a:rPr lang="en-US" altLang="zh-CN" sz="3200" dirty="0" smtClean="0"/>
              <a:t>(Tree t); </a:t>
            </a:r>
            <a:endParaRPr lang="en-US" altLang="zh-CN" sz="3200" dirty="0"/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Node p =root(t);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Stack s = </a:t>
            </a:r>
            <a:r>
              <a:rPr lang="en-US" altLang="zh-CN" sz="3200" dirty="0" err="1" smtClean="0"/>
              <a:t>createEmptyStack</a:t>
            </a:r>
            <a:r>
              <a:rPr lang="en-US" altLang="zh-CN" sz="3200" dirty="0" smtClean="0"/>
              <a:t>();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while(p!=Null)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{ visit(p);  push(s, p);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  p = </a:t>
            </a:r>
            <a:r>
              <a:rPr lang="en-US" altLang="zh-CN" sz="3200" dirty="0" err="1" smtClean="0"/>
              <a:t>leftChild</a:t>
            </a:r>
            <a:r>
              <a:rPr lang="en-US" altLang="zh-CN" sz="3200" dirty="0" smtClean="0"/>
              <a:t>(p); }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p=top(s);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p=</a:t>
            </a:r>
            <a:r>
              <a:rPr lang="en-US" altLang="zh-CN" sz="3200" dirty="0" err="1" smtClean="0"/>
              <a:t>rightSibling</a:t>
            </a:r>
            <a:r>
              <a:rPr lang="en-US" altLang="zh-CN" sz="3200" dirty="0" smtClean="0"/>
              <a:t>(p);  pop(s);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}while( !</a:t>
            </a:r>
            <a:r>
              <a:rPr lang="en-US" altLang="zh-CN" sz="3200" dirty="0" err="1" smtClean="0"/>
              <a:t>isEmptyStack</a:t>
            </a:r>
            <a:r>
              <a:rPr lang="en-US" altLang="zh-CN" sz="3200" dirty="0" smtClean="0"/>
              <a:t>(s) || p!=Null)</a:t>
            </a:r>
            <a:endParaRPr lang="en-US" altLang="zh-CN" sz="3200" dirty="0"/>
          </a:p>
          <a:p>
            <a:pPr marL="108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12" name="矩形 11"/>
          <p:cNvSpPr/>
          <p:nvPr/>
        </p:nvSpPr>
        <p:spPr>
          <a:xfrm>
            <a:off x="6324600" y="2020425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10000" y="1451621"/>
            <a:ext cx="166103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</a:t>
            </a:r>
            <a:r>
              <a:rPr lang="zh-CN" altLang="en-US" dirty="0" smtClean="0">
                <a:solidFill>
                  <a:srgbClr val="008A00"/>
                </a:solidFill>
              </a:rPr>
              <a:t>为树根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43600" y="3737621"/>
            <a:ext cx="251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//p=p</a:t>
            </a:r>
            <a:r>
              <a:rPr lang="zh-CN" altLang="en-US" dirty="0" smtClean="0">
                <a:solidFill>
                  <a:srgbClr val="008A00"/>
                </a:solidFill>
              </a:rPr>
              <a:t>的长子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53968" y="2594621"/>
            <a:ext cx="16610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当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不空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8400" y="3204221"/>
            <a:ext cx="24192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访问</a:t>
            </a:r>
            <a:r>
              <a:rPr lang="en-US" altLang="zh-CN" dirty="0" smtClean="0">
                <a:solidFill>
                  <a:srgbClr val="008A00"/>
                </a:solidFill>
              </a:rPr>
              <a:t>p, p</a:t>
            </a:r>
            <a:r>
              <a:rPr lang="zh-CN" altLang="en-US" dirty="0" smtClean="0">
                <a:solidFill>
                  <a:srgbClr val="008A00"/>
                </a:solidFill>
              </a:rPr>
              <a:t>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24200" y="4388078"/>
            <a:ext cx="5867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否则</a:t>
            </a:r>
            <a:r>
              <a:rPr lang="en-US" altLang="zh-CN" dirty="0" smtClean="0">
                <a:solidFill>
                  <a:srgbClr val="003399"/>
                </a:solidFill>
              </a:rPr>
              <a:t>, p=</a:t>
            </a:r>
            <a:r>
              <a:rPr lang="zh-CN" altLang="en-US" dirty="0" smtClean="0">
                <a:solidFill>
                  <a:srgbClr val="003399"/>
                </a:solidFill>
              </a:rPr>
              <a:t>栈顶的右兄弟，栈顶出栈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32932" y="5933420"/>
            <a:ext cx="381546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直到栈空且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空，结束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8609" y="2518421"/>
            <a:ext cx="89159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do{ </a:t>
            </a:r>
            <a:endParaRPr lang="zh-CN" altLang="en-US" sz="3200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876800" y="533400"/>
            <a:ext cx="4267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树的非递归先根遍历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二叉树的应用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1676400" y="1744278"/>
            <a:ext cx="5791200" cy="275152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哈夫曼树；</a:t>
            </a:r>
            <a:endParaRPr lang="en-US" altLang="zh-CN" sz="3200" dirty="0" smtClean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堆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特殊的完全二叉树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80000">
              <a:lnSpc>
                <a:spcPct val="18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优先队列；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533400" y="3526405"/>
            <a:ext cx="5638800" cy="1274195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1229601"/>
            <a:ext cx="8229600" cy="204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沿长子方向，边访问边进栈，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走不动时，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去栈顶的右兄弟处，栈顶退栈；</a:t>
            </a:r>
            <a:endParaRPr lang="en-US" altLang="zh-CN" sz="3200" dirty="0" smtClean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5105400" cy="62895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1, 2, 3, 5, 8, 9, 6, 10, 4, 7</a:t>
            </a:r>
          </a:p>
        </p:txBody>
      </p:sp>
      <p:sp>
        <p:nvSpPr>
          <p:cNvPr id="35" name="下箭头 34"/>
          <p:cNvSpPr/>
          <p:nvPr/>
        </p:nvSpPr>
        <p:spPr bwMode="auto">
          <a:xfrm>
            <a:off x="2895600" y="3225600"/>
            <a:ext cx="3048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668200" y="377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995475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285925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6231000" y="46149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5</a:t>
            </a:r>
            <a:endParaRPr lang="en-US" altLang="zh-CN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6026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cxnSpLocks noChangeShapeType="1"/>
            <a:stCxn id="50" idx="3"/>
            <a:endCxn id="36" idx="7"/>
          </p:cNvCxnSpPr>
          <p:nvPr/>
        </p:nvCxnSpPr>
        <p:spPr bwMode="auto">
          <a:xfrm rot="5400000">
            <a:off x="6153954" y="3117828"/>
            <a:ext cx="675493" cy="786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41"/>
          <p:cNvCxnSpPr>
            <a:cxnSpLocks noChangeShapeType="1"/>
            <a:stCxn id="50" idx="5"/>
            <a:endCxn id="37" idx="1"/>
          </p:cNvCxnSpPr>
          <p:nvPr/>
        </p:nvCxnSpPr>
        <p:spPr bwMode="auto">
          <a:xfrm rot="16200000" flipH="1">
            <a:off x="7338228" y="3076553"/>
            <a:ext cx="634218" cy="82789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42"/>
          <p:cNvCxnSpPr>
            <a:cxnSpLocks noChangeShapeType="1"/>
            <a:stCxn id="40" idx="3"/>
            <a:endCxn id="38" idx="0"/>
          </p:cNvCxnSpPr>
          <p:nvPr/>
        </p:nvCxnSpPr>
        <p:spPr bwMode="auto">
          <a:xfrm rot="5400000">
            <a:off x="7350363" y="5265953"/>
            <a:ext cx="513609" cy="138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43"/>
          <p:cNvCxnSpPr>
            <a:cxnSpLocks noChangeShapeType="1"/>
            <a:stCxn id="51" idx="5"/>
            <a:endCxn id="40" idx="0"/>
          </p:cNvCxnSpPr>
          <p:nvPr/>
        </p:nvCxnSpPr>
        <p:spPr bwMode="auto">
          <a:xfrm rot="16200000" flipH="1">
            <a:off x="7347166" y="4140766"/>
            <a:ext cx="442934" cy="571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直接连接符 44"/>
          <p:cNvCxnSpPr>
            <a:cxnSpLocks noChangeShapeType="1"/>
            <a:stCxn id="51" idx="3"/>
            <a:endCxn id="39" idx="0"/>
          </p:cNvCxnSpPr>
          <p:nvPr/>
        </p:nvCxnSpPr>
        <p:spPr bwMode="auto">
          <a:xfrm rot="5400000">
            <a:off x="6499819" y="4188447"/>
            <a:ext cx="409647" cy="443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850000" y="558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47" name="直接连接符 30"/>
          <p:cNvCxnSpPr>
            <a:cxnSpLocks noChangeShapeType="1"/>
            <a:stCxn id="39" idx="3"/>
            <a:endCxn id="46" idx="0"/>
          </p:cNvCxnSpPr>
          <p:nvPr/>
        </p:nvCxnSpPr>
        <p:spPr bwMode="auto">
          <a:xfrm rot="5400000">
            <a:off x="5932720" y="5214385"/>
            <a:ext cx="541371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直接连接符 31"/>
          <p:cNvCxnSpPr>
            <a:cxnSpLocks noChangeShapeType="1"/>
            <a:stCxn id="49" idx="0"/>
            <a:endCxn id="39" idx="5"/>
          </p:cNvCxnSpPr>
          <p:nvPr/>
        </p:nvCxnSpPr>
        <p:spPr bwMode="auto">
          <a:xfrm rot="16200000" flipV="1">
            <a:off x="6491911" y="5214385"/>
            <a:ext cx="541371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12000" y="558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11200" y="2743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852475" y="377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cxnSp>
        <p:nvCxnSpPr>
          <p:cNvPr id="52" name="直接连接符 51"/>
          <p:cNvCxnSpPr>
            <a:cxnSpLocks noChangeShapeType="1"/>
            <a:stCxn id="50" idx="4"/>
            <a:endCxn id="51" idx="0"/>
          </p:cNvCxnSpPr>
          <p:nvPr/>
        </p:nvCxnSpPr>
        <p:spPr bwMode="auto">
          <a:xfrm rot="16200000" flipH="1">
            <a:off x="6819900" y="3490499"/>
            <a:ext cx="527875" cy="412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84582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cxnSpLocks noChangeShapeType="1"/>
            <a:stCxn id="37" idx="5"/>
            <a:endCxn id="72" idx="0"/>
          </p:cNvCxnSpPr>
          <p:nvPr/>
        </p:nvCxnSpPr>
        <p:spPr bwMode="auto">
          <a:xfrm rot="16200000" flipH="1">
            <a:off x="8363929" y="4225728"/>
            <a:ext cx="408009" cy="284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深度优先遍历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5366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先根遍历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先根遍历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后根遍历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后根遍历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  <a:endParaRPr lang="en-US" altLang="zh-CN" sz="3200" dirty="0" smtClean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34200" y="1978041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7" idx="3"/>
            <a:endCxn id="30" idx="3"/>
          </p:cNvCxnSpPr>
          <p:nvPr/>
        </p:nvCxnSpPr>
        <p:spPr bwMode="auto">
          <a:xfrm rot="5400000">
            <a:off x="6113392" y="2492408"/>
            <a:ext cx="826058" cy="1026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3" idx="3"/>
            <a:endCxn id="27" idx="5"/>
          </p:cNvCxnSpPr>
          <p:nvPr/>
        </p:nvCxnSpPr>
        <p:spPr bwMode="auto">
          <a:xfrm rot="16200000" flipV="1">
            <a:off x="7610989" y="2530370"/>
            <a:ext cx="791581" cy="9160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云形 29"/>
          <p:cNvSpPr/>
          <p:nvPr/>
        </p:nvSpPr>
        <p:spPr bwMode="auto">
          <a:xfrm>
            <a:off x="5473200" y="3367200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云形 30"/>
          <p:cNvSpPr/>
          <p:nvPr/>
        </p:nvSpPr>
        <p:spPr bwMode="auto">
          <a:xfrm>
            <a:off x="67056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>
            <a:stCxn id="31" idx="3"/>
            <a:endCxn id="27" idx="4"/>
          </p:cNvCxnSpPr>
          <p:nvPr/>
        </p:nvCxnSpPr>
        <p:spPr bwMode="auto">
          <a:xfrm rot="5400000" flipH="1" flipV="1">
            <a:off x="6926830" y="3016811"/>
            <a:ext cx="686140" cy="4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云形 32"/>
          <p:cNvSpPr/>
          <p:nvPr/>
        </p:nvSpPr>
        <p:spPr bwMode="auto">
          <a:xfrm>
            <a:off x="79248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9182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后根遍历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后根遍历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33400" y="3700200"/>
            <a:ext cx="48006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2" name="下箭头 41"/>
          <p:cNvSpPr/>
          <p:nvPr/>
        </p:nvSpPr>
        <p:spPr bwMode="auto">
          <a:xfrm>
            <a:off x="2819400" y="33528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94994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533400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4800600" y="41910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1905000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974480" y="4211782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I,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439923" y="4191000"/>
            <a:ext cx="617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4320352" y="4191000"/>
            <a:ext cx="708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3352800" y="41910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3886200" y="4191000"/>
            <a:ext cx="59503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</a:t>
            </a:r>
            <a:endParaRPr lang="zh-CN" altLang="en-US" sz="3200" dirty="0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533400" y="4843200"/>
            <a:ext cx="4800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‘根’在序列的最右侧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438400" y="41910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77" idx="5"/>
            <a:endCxn id="67" idx="0"/>
          </p:cNvCxnSpPr>
          <p:nvPr/>
        </p:nvCxnSpPr>
        <p:spPr bwMode="auto">
          <a:xfrm rot="16200000" flipH="1">
            <a:off x="7613454" y="2221128"/>
            <a:ext cx="607209" cy="589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70"/>
          <p:cNvCxnSpPr>
            <a:cxnSpLocks noChangeShapeType="1"/>
            <a:stCxn id="78" idx="5"/>
            <a:endCxn id="69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直接连接符 71"/>
          <p:cNvCxnSpPr>
            <a:cxnSpLocks noChangeShapeType="1"/>
            <a:stCxn id="78" idx="4"/>
            <a:endCxn id="68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74" name="直接连接符 30"/>
          <p:cNvCxnSpPr>
            <a:cxnSpLocks noChangeShapeType="1"/>
            <a:stCxn id="68" idx="3"/>
            <a:endCxn id="73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直接连接符 31"/>
          <p:cNvCxnSpPr>
            <a:cxnSpLocks noChangeShapeType="1"/>
            <a:stCxn id="76" idx="0"/>
            <a:endCxn id="68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77" name="Oval 27"/>
          <p:cNvSpPr>
            <a:spLocks noChangeArrowheads="1"/>
          </p:cNvSpPr>
          <p:nvPr/>
        </p:nvSpPr>
        <p:spPr bwMode="auto">
          <a:xfrm>
            <a:off x="71922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79" name="直接连接符 78"/>
          <p:cNvCxnSpPr>
            <a:cxnSpLocks noChangeShapeType="1"/>
            <a:stCxn id="77" idx="3"/>
            <a:endCxn id="78" idx="0"/>
          </p:cNvCxnSpPr>
          <p:nvPr/>
        </p:nvCxnSpPr>
        <p:spPr bwMode="auto">
          <a:xfrm rot="5400000">
            <a:off x="6610955" y="2225483"/>
            <a:ext cx="668347" cy="6417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cxnSpLocks noChangeShapeType="1"/>
            <a:stCxn id="67" idx="5"/>
            <a:endCxn id="80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cxnSpLocks noChangeShapeType="1"/>
            <a:stCxn id="67" idx="3"/>
            <a:endCxn id="82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cxnSpLocks noChangeShapeType="1"/>
            <a:stCxn id="78" idx="3"/>
            <a:endCxn id="84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箭头连接符 85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609600" y="1229380"/>
            <a:ext cx="4572000" cy="523220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 </a:t>
            </a:r>
            <a:r>
              <a:rPr lang="zh-CN" altLang="en-US" dirty="0" smtClean="0">
                <a:solidFill>
                  <a:srgbClr val="008A00"/>
                </a:solidFill>
              </a:rPr>
              <a:t>先根遍历 </a:t>
            </a:r>
            <a:r>
              <a:rPr lang="en-US" altLang="zh-CN" dirty="0" smtClean="0">
                <a:solidFill>
                  <a:srgbClr val="008A00"/>
                </a:solidFill>
              </a:rPr>
              <a:t>-- </a:t>
            </a:r>
            <a:r>
              <a:rPr lang="zh-CN" altLang="en-US" dirty="0" smtClean="0">
                <a:solidFill>
                  <a:srgbClr val="008A00"/>
                </a:solidFill>
              </a:rPr>
              <a:t>递归算法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609600" y="1752600"/>
            <a:ext cx="8534400" cy="4327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 smtClean="0"/>
              <a:t>postOrder</a:t>
            </a:r>
            <a:r>
              <a:rPr lang="en-US" altLang="zh-CN" sz="3200" dirty="0" smtClean="0"/>
              <a:t>(Tree t)</a:t>
            </a:r>
            <a:endParaRPr lang="en-US" altLang="zh-CN" sz="3200" dirty="0"/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Tree c= </a:t>
            </a:r>
            <a:r>
              <a:rPr lang="en-US" altLang="zh-CN" sz="3200" dirty="0" err="1" smtClean="0"/>
              <a:t>leftChild</a:t>
            </a:r>
            <a:r>
              <a:rPr lang="en-US" altLang="zh-CN" sz="3200" dirty="0" smtClean="0"/>
              <a:t>(t); </a:t>
            </a:r>
            <a:endParaRPr lang="en-US" altLang="zh-CN" sz="3200" dirty="0"/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while(c </a:t>
            </a:r>
            <a:r>
              <a:rPr lang="en-US" altLang="zh-CN" sz="3200" dirty="0"/>
              <a:t>!= </a:t>
            </a:r>
            <a:r>
              <a:rPr lang="en-US" altLang="zh-CN" sz="3200" dirty="0" smtClean="0"/>
              <a:t>Null)</a:t>
            </a:r>
            <a:endParaRPr lang="en-US" altLang="zh-CN" sz="3200" dirty="0"/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</a:t>
            </a:r>
            <a:r>
              <a:rPr lang="en-US" altLang="zh-CN" sz="3200" dirty="0" err="1" smtClean="0"/>
              <a:t>postOrder</a:t>
            </a:r>
            <a:r>
              <a:rPr lang="en-US" altLang="zh-CN" sz="3200" dirty="0" smtClean="0"/>
              <a:t>(c);  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c=</a:t>
            </a:r>
            <a:r>
              <a:rPr lang="en-US" altLang="zh-CN" sz="3200" dirty="0" err="1" smtClean="0"/>
              <a:t>rightSibling</a:t>
            </a:r>
            <a:r>
              <a:rPr lang="en-US" altLang="zh-CN" sz="3200" dirty="0" smtClean="0"/>
              <a:t>(c); 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visit(root(t));</a:t>
            </a:r>
            <a:endParaRPr lang="en-US" altLang="zh-CN" sz="3200" dirty="0"/>
          </a:p>
          <a:p>
            <a:pPr marL="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55" name="矩形 54"/>
          <p:cNvSpPr/>
          <p:nvPr/>
        </p:nvSpPr>
        <p:spPr>
          <a:xfrm>
            <a:off x="5105400" y="1828800"/>
            <a:ext cx="19191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假设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不空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05200" y="5064604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访问根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53000" y="37886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后根遍历长子树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800600" y="24384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去根的长子树处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410200" y="4398258"/>
            <a:ext cx="39637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去长子树的右兄弟处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905000" y="36959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5240076" y="43055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4495800" cy="523220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 后根遍历，非递归思想：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" y="1116000"/>
            <a:ext cx="4495800" cy="523220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 先根遍历，非递归思想：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33400" y="4140600"/>
            <a:ext cx="8229600" cy="1955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沿长子方向，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走不动时，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去栈顶的右兄弟处，栈顶退栈；</a:t>
            </a:r>
            <a:endParaRPr lang="en-US" altLang="zh-CN" sz="3000" dirty="0" smtClean="0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8229600" cy="1905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沿长子方向，</a:t>
            </a:r>
            <a:r>
              <a:rPr lang="zh-CN" altLang="en-US" sz="3000" dirty="0" smtClean="0">
                <a:solidFill>
                  <a:srgbClr val="003399"/>
                </a:solidFill>
              </a:rPr>
              <a:t>边访问边进栈，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走不动时，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去栈顶的右兄弟处，栈顶退栈；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非递归后根遍历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05725" y="3104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6495246" y="418435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209600" y="41708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cxnSpLocks noChangeShapeType="1"/>
            <a:stCxn id="25" idx="5"/>
            <a:endCxn id="15" idx="1"/>
          </p:cNvCxnSpPr>
          <p:nvPr/>
        </p:nvCxnSpPr>
        <p:spPr bwMode="auto">
          <a:xfrm rot="16200000" flipH="1">
            <a:off x="7729886" y="2628204"/>
            <a:ext cx="528618" cy="5706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26" idx="5"/>
            <a:endCxn id="17" idx="0"/>
          </p:cNvCxnSpPr>
          <p:nvPr/>
        </p:nvCxnSpPr>
        <p:spPr bwMode="auto">
          <a:xfrm rot="16200000" flipH="1">
            <a:off x="6905757" y="3615051"/>
            <a:ext cx="575522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19"/>
          <p:cNvCxnSpPr>
            <a:cxnSpLocks noChangeShapeType="1"/>
            <a:stCxn id="26" idx="4"/>
            <a:endCxn id="16" idx="0"/>
          </p:cNvCxnSpPr>
          <p:nvPr/>
        </p:nvCxnSpPr>
        <p:spPr bwMode="auto">
          <a:xfrm rot="5400000">
            <a:off x="6489659" y="3926768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067446" y="5009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22" name="直接连接符 30"/>
          <p:cNvCxnSpPr>
            <a:cxnSpLocks noChangeShapeType="1"/>
            <a:stCxn id="16" idx="3"/>
            <a:endCxn id="21" idx="0"/>
          </p:cNvCxnSpPr>
          <p:nvPr/>
        </p:nvCxnSpPr>
        <p:spPr bwMode="auto">
          <a:xfrm rot="5400000">
            <a:off x="6246978" y="4687016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直接连接符 31"/>
          <p:cNvCxnSpPr>
            <a:cxnSpLocks noChangeShapeType="1"/>
            <a:stCxn id="24" idx="0"/>
            <a:endCxn id="16" idx="5"/>
          </p:cNvCxnSpPr>
          <p:nvPr/>
        </p:nvCxnSpPr>
        <p:spPr bwMode="auto">
          <a:xfrm rot="16200000" flipV="1">
            <a:off x="6867669" y="4672316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952446" y="5009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7278666" y="2219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495246" y="316518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6"/>
          <p:cNvCxnSpPr>
            <a:cxnSpLocks noChangeShapeType="1"/>
            <a:stCxn id="25" idx="3"/>
            <a:endCxn id="26" idx="0"/>
          </p:cNvCxnSpPr>
          <p:nvPr/>
        </p:nvCxnSpPr>
        <p:spPr bwMode="auto">
          <a:xfrm rot="5400000">
            <a:off x="6791888" y="2604593"/>
            <a:ext cx="515947" cy="6052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8534400" y="4094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15" idx="5"/>
            <a:endCxn id="28" idx="0"/>
          </p:cNvCxnSpPr>
          <p:nvPr/>
        </p:nvCxnSpPr>
        <p:spPr bwMode="auto">
          <a:xfrm rot="16200000" flipH="1">
            <a:off x="8430928" y="3739222"/>
            <a:ext cx="560460" cy="150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866000" y="40946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cxnSpLocks noChangeShapeType="1"/>
            <a:stCxn id="15" idx="3"/>
            <a:endCxn id="30" idx="0"/>
          </p:cNvCxnSpPr>
          <p:nvPr/>
        </p:nvCxnSpPr>
        <p:spPr bwMode="auto">
          <a:xfrm rot="5400000">
            <a:off x="7918563" y="3733671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5791200" y="414943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cxnSpLocks noChangeShapeType="1"/>
            <a:stCxn id="26" idx="3"/>
            <a:endCxn id="32" idx="0"/>
          </p:cNvCxnSpPr>
          <p:nvPr/>
        </p:nvCxnSpPr>
        <p:spPr bwMode="auto">
          <a:xfrm rot="5400000">
            <a:off x="6029099" y="3609474"/>
            <a:ext cx="554059" cy="525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箭头连接符 33"/>
          <p:cNvCxnSpPr/>
          <p:nvPr/>
        </p:nvCxnSpPr>
        <p:spPr bwMode="auto">
          <a:xfrm rot="10800000" flipV="1">
            <a:off x="7583466" y="211344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7659666" y="190500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41" name="矩形 40"/>
          <p:cNvSpPr/>
          <p:nvPr/>
        </p:nvSpPr>
        <p:spPr>
          <a:xfrm>
            <a:off x="2945090" y="4750200"/>
            <a:ext cx="210826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访问栈顶，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81000" y="1270980"/>
            <a:ext cx="8763000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置树根为当前结点</a:t>
            </a:r>
            <a:r>
              <a:rPr lang="en-US" altLang="zh-CN" sz="3000" dirty="0" smtClean="0"/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en-US" altLang="zh-CN" sz="3000" dirty="0" smtClean="0"/>
              <a:t>, 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</a:t>
            </a:r>
            <a:r>
              <a:rPr lang="en-US" altLang="zh-CN" sz="3000" dirty="0" smtClean="0">
                <a:solidFill>
                  <a:srgbClr val="C00000"/>
                </a:solidFill>
              </a:rPr>
              <a:t>, 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的长子；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3)</a:t>
            </a:r>
            <a:r>
              <a:rPr lang="zh-CN" altLang="en-US" sz="3000" dirty="0" smtClean="0"/>
              <a:t> 当栈不空，</a:t>
            </a:r>
            <a:r>
              <a:rPr lang="zh-CN" altLang="en-US" sz="3000" dirty="0" smtClean="0">
                <a:solidFill>
                  <a:srgbClr val="003399"/>
                </a:solidFill>
              </a:rPr>
              <a:t>访问栈顶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p=</a:t>
            </a:r>
            <a:r>
              <a:rPr lang="zh-CN" altLang="en-US" sz="3000" dirty="0" smtClean="0">
                <a:solidFill>
                  <a:srgbClr val="003399"/>
                </a:solidFill>
              </a:rPr>
              <a:t>栈顶的右兄弟，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栈顶退栈，返回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81000" y="716982"/>
            <a:ext cx="5791200" cy="553998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树的非递归后根遍历：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4572000" y="665328"/>
          <a:ext cx="1905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4648200" y="219633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618534" y="16973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618534" y="1195524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575448" y="168624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953000" y="11741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62600" y="1152840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257800" y="1195524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019800" y="11741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883525" y="30796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5733246" y="41599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582600" y="414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cxnSpLocks noChangeShapeType="1"/>
            <a:stCxn id="62" idx="5"/>
            <a:endCxn id="52" idx="1"/>
          </p:cNvCxnSpPr>
          <p:nvPr/>
        </p:nvCxnSpPr>
        <p:spPr bwMode="auto">
          <a:xfrm rot="16200000" flipH="1">
            <a:off x="7331486" y="2527584"/>
            <a:ext cx="452419" cy="7992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直接连接符 55"/>
          <p:cNvCxnSpPr>
            <a:cxnSpLocks noChangeShapeType="1"/>
            <a:stCxn id="63" idx="5"/>
            <a:endCxn id="54" idx="0"/>
          </p:cNvCxnSpPr>
          <p:nvPr/>
        </p:nvCxnSpPr>
        <p:spPr bwMode="auto">
          <a:xfrm rot="16200000" flipH="1">
            <a:off x="6211257" y="3523132"/>
            <a:ext cx="575522" cy="671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56"/>
          <p:cNvCxnSpPr>
            <a:cxnSpLocks noChangeShapeType="1"/>
            <a:stCxn id="63" idx="4"/>
            <a:endCxn id="53" idx="0"/>
          </p:cNvCxnSpPr>
          <p:nvPr/>
        </p:nvCxnSpPr>
        <p:spPr bwMode="auto">
          <a:xfrm rot="5400000">
            <a:off x="5727659" y="3902349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5305446" y="498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9" name="直接连接符 30"/>
          <p:cNvCxnSpPr>
            <a:cxnSpLocks noChangeShapeType="1"/>
            <a:stCxn id="53" idx="3"/>
            <a:endCxn id="58" idx="0"/>
          </p:cNvCxnSpPr>
          <p:nvPr/>
        </p:nvCxnSpPr>
        <p:spPr bwMode="auto">
          <a:xfrm rot="5400000">
            <a:off x="5484978" y="4662597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31"/>
          <p:cNvCxnSpPr>
            <a:cxnSpLocks noChangeShapeType="1"/>
            <a:stCxn id="61" idx="0"/>
            <a:endCxn id="53" idx="5"/>
          </p:cNvCxnSpPr>
          <p:nvPr/>
        </p:nvCxnSpPr>
        <p:spPr bwMode="auto">
          <a:xfrm rot="16200000" flipV="1">
            <a:off x="6105669" y="4647897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190446" y="498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6727866" y="227082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5733246" y="31407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4" name="直接连接符 63"/>
          <p:cNvCxnSpPr>
            <a:cxnSpLocks noChangeShapeType="1"/>
            <a:stCxn id="62" idx="3"/>
            <a:endCxn id="63" idx="0"/>
          </p:cNvCxnSpPr>
          <p:nvPr/>
        </p:nvCxnSpPr>
        <p:spPr bwMode="auto">
          <a:xfrm rot="5400000">
            <a:off x="6173587" y="2512674"/>
            <a:ext cx="439748" cy="8164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335200" y="4070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52" idx="5"/>
            <a:endCxn id="65" idx="0"/>
          </p:cNvCxnSpPr>
          <p:nvPr/>
        </p:nvCxnSpPr>
        <p:spPr bwMode="auto">
          <a:xfrm rot="16200000" flipH="1">
            <a:off x="8170228" y="3653303"/>
            <a:ext cx="560460" cy="2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7543800" y="40702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cxnSpLocks noChangeShapeType="1"/>
            <a:stCxn id="52" idx="3"/>
            <a:endCxn id="67" idx="0"/>
          </p:cNvCxnSpPr>
          <p:nvPr/>
        </p:nvCxnSpPr>
        <p:spPr bwMode="auto">
          <a:xfrm rot="5400000">
            <a:off x="7596363" y="3709252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800600" y="412501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63" idx="3"/>
            <a:endCxn id="69" idx="0"/>
          </p:cNvCxnSpPr>
          <p:nvPr/>
        </p:nvCxnSpPr>
        <p:spPr bwMode="auto">
          <a:xfrm rot="5400000">
            <a:off x="5152799" y="3470755"/>
            <a:ext cx="554059" cy="7544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箭头连接符 70"/>
          <p:cNvCxnSpPr/>
          <p:nvPr/>
        </p:nvCxnSpPr>
        <p:spPr bwMode="auto">
          <a:xfrm rot="10800000" flipV="1">
            <a:off x="7032666" y="216522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7108866" y="195678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381000" y="5842980"/>
            <a:ext cx="8763000" cy="634020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</p:txBody>
      </p:sp>
      <p:sp>
        <p:nvSpPr>
          <p:cNvPr id="74" name="矩形 73"/>
          <p:cNvSpPr/>
          <p:nvPr/>
        </p:nvSpPr>
        <p:spPr>
          <a:xfrm>
            <a:off x="6510686" y="5822382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 bwMode="auto">
          <a:xfrm rot="10800000" flipV="1">
            <a:off x="6096000" y="3002981"/>
            <a:ext cx="381000" cy="1686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4572000" y="58223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 bwMode="auto">
          <a:xfrm rot="10800000" flipV="1">
            <a:off x="5181600" y="3917383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2438400" y="582238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 bwMode="auto">
          <a:xfrm rot="5400000">
            <a:off x="4610101" y="4565082"/>
            <a:ext cx="30479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 rot="5400000">
            <a:off x="6019801" y="3917383"/>
            <a:ext cx="304800" cy="304799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3691286" y="58223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82" name="直接箭头连接符 81"/>
          <p:cNvCxnSpPr/>
          <p:nvPr/>
        </p:nvCxnSpPr>
        <p:spPr bwMode="auto">
          <a:xfrm rot="10800000" flipV="1">
            <a:off x="5638801" y="47555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2916348" y="5822382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049948" y="640782"/>
            <a:ext cx="2840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cxnSp>
        <p:nvCxnSpPr>
          <p:cNvPr id="85" name="直接箭头连接符 84"/>
          <p:cNvCxnSpPr/>
          <p:nvPr/>
        </p:nvCxnSpPr>
        <p:spPr bwMode="auto">
          <a:xfrm rot="5400000">
            <a:off x="5143500" y="540328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10800000" flipV="1">
            <a:off x="6629400" y="49079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3276600" y="5822382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5274598" y="640782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89" name="直接箭头连接符 88"/>
          <p:cNvCxnSpPr/>
          <p:nvPr/>
        </p:nvCxnSpPr>
        <p:spPr bwMode="auto">
          <a:xfrm rot="5400000">
            <a:off x="6096000" y="5517582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6705600" y="5365182"/>
            <a:ext cx="3048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rot="5400000">
            <a:off x="6926080" y="3849302"/>
            <a:ext cx="321041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4191000" y="5822382"/>
            <a:ext cx="40427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93" name="直接箭头连接符 92"/>
          <p:cNvCxnSpPr/>
          <p:nvPr/>
        </p:nvCxnSpPr>
        <p:spPr bwMode="auto">
          <a:xfrm rot="5400000">
            <a:off x="6591300" y="4565081"/>
            <a:ext cx="30480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7010400" y="44507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rot="10800000" flipV="1">
            <a:off x="8229600" y="28505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7802380" y="3811202"/>
            <a:ext cx="3210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019800" y="58223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029200" y="5822382"/>
            <a:ext cx="46358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99" name="直接箭头连接符 98"/>
          <p:cNvCxnSpPr/>
          <p:nvPr/>
        </p:nvCxnSpPr>
        <p:spPr bwMode="auto">
          <a:xfrm rot="5400000">
            <a:off x="7505700" y="456508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rot="5400000">
            <a:off x="8526280" y="3849302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5562600" y="58223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102" name="直接箭头连接符 101"/>
          <p:cNvCxnSpPr/>
          <p:nvPr/>
        </p:nvCxnSpPr>
        <p:spPr bwMode="auto">
          <a:xfrm rot="5400000">
            <a:off x="8145279" y="4535103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>
            <a:off x="8686800" y="43745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>
            <a:off x="8305800" y="33077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>
            <a:off x="7162800" y="2544194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629400" y="803362"/>
            <a:ext cx="2514600" cy="52322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栈的高度？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72" grpId="0"/>
      <p:bldP spid="74" grpId="0"/>
      <p:bldP spid="76" grpId="0"/>
      <p:bldP spid="78" grpId="0"/>
      <p:bldP spid="81" grpId="0"/>
      <p:bldP spid="83" grpId="0"/>
      <p:bldP spid="84" grpId="0"/>
      <p:bldP spid="84" grpId="1"/>
      <p:bldP spid="87" grpId="0"/>
      <p:bldP spid="88" grpId="0"/>
      <p:bldP spid="88" grpId="1"/>
      <p:bldP spid="92" grpId="0"/>
      <p:bldP spid="97" grpId="0"/>
      <p:bldP spid="98" grpId="0"/>
      <p:bldP spid="10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381000" y="2950800"/>
            <a:ext cx="8229600" cy="1295400"/>
          </a:xfrm>
          <a:prstGeom prst="rect">
            <a:avLst/>
          </a:prstGeom>
          <a:solidFill>
            <a:srgbClr val="D4EEF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000" dirty="0" smtClean="0"/>
              <a:t>例，后根中，</a:t>
            </a:r>
            <a:r>
              <a:rPr lang="en-US" altLang="zh-CN" sz="3000" dirty="0" smtClean="0"/>
              <a:t>x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y</a:t>
            </a:r>
            <a:r>
              <a:rPr lang="zh-CN" altLang="en-US" sz="3000" dirty="0" smtClean="0"/>
              <a:t>的子孙的充要条件：</a:t>
            </a: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post(y) – </a:t>
            </a:r>
            <a:r>
              <a:rPr lang="en-US" altLang="zh-CN" sz="3000" dirty="0" err="1" smtClean="0"/>
              <a:t>desc</a:t>
            </a:r>
            <a:r>
              <a:rPr lang="en-US" altLang="zh-CN" sz="3000" dirty="0" smtClean="0"/>
              <a:t>(y) ≤post(x) &lt;post(y)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219200" y="4419600"/>
            <a:ext cx="4876800" cy="189282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4568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先根序列 ：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A, B, D, E, I, J, F, C, G, H</a:t>
            </a:r>
          </a:p>
          <a:p>
            <a:pPr marL="18000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后根序列 ：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D, I, J, E, F, B, G, H, C, 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深度优先遍历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11240"/>
            <a:ext cx="8229600" cy="17081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9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</a:rPr>
              <a:t>小结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先根序列中，</a:t>
            </a: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后根序列中，</a:t>
            </a:r>
            <a:endParaRPr lang="en-US" altLang="zh-CN" sz="3000" dirty="0" smtClean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8217725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6812046" y="5177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403400" y="516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22" idx="5"/>
            <a:endCxn id="12" idx="0"/>
          </p:cNvCxnSpPr>
          <p:nvPr/>
        </p:nvCxnSpPr>
        <p:spPr bwMode="auto">
          <a:xfrm rot="16200000" flipH="1">
            <a:off x="7909554" y="3431628"/>
            <a:ext cx="607209" cy="5131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23" idx="5"/>
            <a:endCxn id="14" idx="0"/>
          </p:cNvCxnSpPr>
          <p:nvPr/>
        </p:nvCxnSpPr>
        <p:spPr bwMode="auto">
          <a:xfrm rot="16200000" flipH="1">
            <a:off x="7108283" y="46170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23" idx="4"/>
            <a:endCxn id="13" idx="0"/>
          </p:cNvCxnSpPr>
          <p:nvPr/>
        </p:nvCxnSpPr>
        <p:spPr bwMode="auto">
          <a:xfrm rot="5400000">
            <a:off x="6753684" y="48673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384246" y="612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9" name="直接连接符 30"/>
          <p:cNvCxnSpPr>
            <a:cxnSpLocks noChangeShapeType="1"/>
            <a:stCxn id="13" idx="3"/>
            <a:endCxn id="18" idx="0"/>
          </p:cNvCxnSpPr>
          <p:nvPr/>
        </p:nvCxnSpPr>
        <p:spPr bwMode="auto">
          <a:xfrm rot="5400000">
            <a:off x="6502278" y="57418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31"/>
          <p:cNvCxnSpPr>
            <a:cxnSpLocks noChangeShapeType="1"/>
            <a:stCxn id="21" idx="0"/>
            <a:endCxn id="13" idx="5"/>
          </p:cNvCxnSpPr>
          <p:nvPr/>
        </p:nvCxnSpPr>
        <p:spPr bwMode="auto">
          <a:xfrm rot="16200000" flipV="1">
            <a:off x="7122969" y="57271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7269246" y="612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526400" y="295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812046" y="40529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cxnSpLocks noChangeShapeType="1"/>
            <a:stCxn id="22" idx="3"/>
            <a:endCxn id="23" idx="0"/>
          </p:cNvCxnSpPr>
          <p:nvPr/>
        </p:nvCxnSpPr>
        <p:spPr bwMode="auto">
          <a:xfrm rot="5400000">
            <a:off x="6997955" y="34506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563800" y="508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2" idx="5"/>
            <a:endCxn id="25" idx="0"/>
          </p:cNvCxnSpPr>
          <p:nvPr/>
        </p:nvCxnSpPr>
        <p:spPr bwMode="auto">
          <a:xfrm rot="16200000" flipH="1">
            <a:off x="8398854" y="4671053"/>
            <a:ext cx="666009" cy="1678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983600" y="50879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cxnSpLocks noChangeShapeType="1"/>
            <a:stCxn id="12" idx="3"/>
            <a:endCxn id="34" idx="0"/>
          </p:cNvCxnSpPr>
          <p:nvPr/>
        </p:nvCxnSpPr>
        <p:spPr bwMode="auto">
          <a:xfrm rot="5400000">
            <a:off x="7930588" y="4727003"/>
            <a:ext cx="665958" cy="55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184200" y="51427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23" idx="3"/>
            <a:endCxn id="36" idx="0"/>
          </p:cNvCxnSpPr>
          <p:nvPr/>
        </p:nvCxnSpPr>
        <p:spPr bwMode="auto">
          <a:xfrm rot="5400000">
            <a:off x="6331224" y="4588106"/>
            <a:ext cx="659608" cy="4496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下箭头 72"/>
          <p:cNvSpPr/>
          <p:nvPr/>
        </p:nvSpPr>
        <p:spPr bwMode="auto">
          <a:xfrm>
            <a:off x="4267200" y="26670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24200" y="1586963"/>
            <a:ext cx="4416594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子孙紧密排列在结点右侧</a:t>
            </a:r>
            <a:endParaRPr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54751" y="2140763"/>
            <a:ext cx="4489049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子孙</a:t>
            </a:r>
            <a:r>
              <a:rPr lang="en-US" altLang="zh-CN" sz="3000" dirty="0" smtClean="0">
                <a:solidFill>
                  <a:srgbClr val="003399"/>
                </a:solidFill>
              </a:rPr>
              <a:t>…………………</a:t>
            </a:r>
            <a:r>
              <a:rPr lang="zh-CN" altLang="en-US" sz="3000" dirty="0" smtClean="0">
                <a:solidFill>
                  <a:srgbClr val="003399"/>
                </a:solidFill>
              </a:rPr>
              <a:t>左侧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11240"/>
            <a:ext cx="8229600" cy="201285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广度优先遍历：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   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层开始，逐层向下；</a:t>
            </a:r>
            <a:endParaRPr lang="en-US" altLang="zh-CN" sz="32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每层内部，从左向右遍历；</a:t>
            </a:r>
            <a:endParaRPr lang="en-US" altLang="zh-CN" sz="3200" dirty="0" smtClean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43" idx="5"/>
            <a:endCxn id="29" idx="1"/>
          </p:cNvCxnSpPr>
          <p:nvPr/>
        </p:nvCxnSpPr>
        <p:spPr bwMode="auto">
          <a:xfrm rot="16200000" flipH="1">
            <a:off x="7434653" y="2294328"/>
            <a:ext cx="681018" cy="516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2"/>
          <p:cNvCxnSpPr>
            <a:cxnSpLocks noChangeShapeType="1"/>
            <a:stCxn id="44" idx="5"/>
            <a:endCxn id="31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4" idx="4"/>
            <a:endCxn id="30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0" name="直接连接符 30"/>
          <p:cNvCxnSpPr>
            <a:cxnSpLocks noChangeShapeType="1"/>
            <a:stCxn id="30" idx="3"/>
            <a:endCxn id="39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1"/>
          <p:cNvCxnSpPr>
            <a:cxnSpLocks noChangeShapeType="1"/>
            <a:stCxn id="42" idx="0"/>
            <a:endCxn id="30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0866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43" idx="3"/>
            <a:endCxn id="44" idx="0"/>
          </p:cNvCxnSpPr>
          <p:nvPr/>
        </p:nvCxnSpPr>
        <p:spPr bwMode="auto">
          <a:xfrm rot="5400000">
            <a:off x="6558155" y="22782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29" idx="5"/>
            <a:endCxn id="46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29" idx="3"/>
            <a:endCxn id="49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4" idx="3"/>
            <a:endCxn id="51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3624000"/>
            <a:ext cx="4800600" cy="11757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广度优先序列：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64" name="下箭头 63"/>
          <p:cNvSpPr/>
          <p:nvPr/>
        </p:nvSpPr>
        <p:spPr bwMode="auto">
          <a:xfrm>
            <a:off x="2895600" y="32004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1194" y="41148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609600" y="41148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4876800" y="4114800"/>
            <a:ext cx="38985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1981200" y="41148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990600" y="4135582"/>
            <a:ext cx="8002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B,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1516123" y="41148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4503094" y="4114800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3429000" y="41148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3962400" y="4114800"/>
            <a:ext cx="59503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</a:t>
            </a:r>
            <a:endParaRPr lang="zh-CN" altLang="en-US" sz="3200" dirty="0"/>
          </a:p>
        </p:txBody>
      </p:sp>
      <p:sp>
        <p:nvSpPr>
          <p:cNvPr id="78" name="矩形 77"/>
          <p:cNvSpPr/>
          <p:nvPr/>
        </p:nvSpPr>
        <p:spPr>
          <a:xfrm>
            <a:off x="2514600" y="41148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79" name="云形 78"/>
          <p:cNvSpPr/>
          <p:nvPr/>
        </p:nvSpPr>
        <p:spPr bwMode="auto">
          <a:xfrm>
            <a:off x="609600" y="5244600"/>
            <a:ext cx="5040000" cy="1080000"/>
          </a:xfrm>
          <a:prstGeom prst="cloud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/>
              <a:t>非递归，借助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下箭头 79"/>
          <p:cNvSpPr/>
          <p:nvPr/>
        </p:nvSpPr>
        <p:spPr bwMode="auto">
          <a:xfrm>
            <a:off x="2895600" y="4897800"/>
            <a:ext cx="360000" cy="360000"/>
          </a:xfrm>
          <a:prstGeom prst="downArrow">
            <a:avLst/>
          </a:prstGeom>
          <a:solidFill>
            <a:srgbClr val="BFEE9C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92989" y="539355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4" grpId="0"/>
      <p:bldP spid="77" grpId="0"/>
      <p:bldP spid="78" grpId="0"/>
      <p:bldP spid="8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533400" y="5309580"/>
            <a:ext cx="8610600" cy="6340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广度优先序列：</a:t>
            </a:r>
            <a:endParaRPr lang="en-US" altLang="zh-CN" sz="3200" dirty="0" smtClean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1306989" y="4656486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</a:tr>
            </a:tbl>
          </a:graphicData>
        </a:graphic>
      </p:graphicFrame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33400" y="1219201"/>
            <a:ext cx="8610600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根结点进队；</a:t>
            </a:r>
            <a:endParaRPr lang="en-US" altLang="zh-CN" sz="3000" dirty="0" smtClean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000" dirty="0" smtClean="0"/>
              <a:t>2)</a:t>
            </a:r>
            <a:r>
              <a:rPr lang="zh-CN" altLang="en-US" sz="3000" dirty="0" smtClean="0"/>
              <a:t> 当队不空，访问队头，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队头的孩子</a:t>
            </a:r>
            <a:r>
              <a:rPr lang="zh-CN" altLang="en-US" sz="3000" dirty="0" smtClean="0">
                <a:solidFill>
                  <a:srgbClr val="C00000"/>
                </a:solidFill>
              </a:rPr>
              <a:t>从左至右</a:t>
            </a:r>
            <a:r>
              <a:rPr lang="zh-CN" altLang="en-US" sz="3000" dirty="0" smtClean="0"/>
              <a:t>依次进队，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队头出队；</a:t>
            </a:r>
            <a:endParaRPr lang="en-US" altLang="zh-CN" sz="3000" dirty="0" smtClean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直到队空；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8112125" y="2254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24646" y="33488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7116000" y="333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43" idx="5"/>
            <a:endCxn id="29" idx="1"/>
          </p:cNvCxnSpPr>
          <p:nvPr/>
        </p:nvCxnSpPr>
        <p:spPr bwMode="auto">
          <a:xfrm rot="16200000" flipH="1">
            <a:off x="7717222" y="1859359"/>
            <a:ext cx="496880" cy="4405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2"/>
          <p:cNvCxnSpPr>
            <a:cxnSpLocks noChangeShapeType="1"/>
            <a:stCxn id="44" idx="5"/>
            <a:endCxn id="31" idx="0"/>
          </p:cNvCxnSpPr>
          <p:nvPr/>
        </p:nvCxnSpPr>
        <p:spPr bwMode="auto">
          <a:xfrm rot="16200000" flipH="1">
            <a:off x="6866514" y="2833913"/>
            <a:ext cx="589809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4" idx="4"/>
            <a:endCxn id="30" idx="0"/>
          </p:cNvCxnSpPr>
          <p:nvPr/>
        </p:nvCxnSpPr>
        <p:spPr bwMode="auto">
          <a:xfrm rot="5400000">
            <a:off x="6511915" y="3084131"/>
            <a:ext cx="5294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6096846" y="419792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0" name="直接连接符 30"/>
          <p:cNvCxnSpPr>
            <a:cxnSpLocks noChangeShapeType="1"/>
            <a:stCxn id="30" idx="3"/>
            <a:endCxn id="39" idx="0"/>
          </p:cNvCxnSpPr>
          <p:nvPr/>
        </p:nvCxnSpPr>
        <p:spPr bwMode="auto">
          <a:xfrm rot="5400000">
            <a:off x="6264214" y="3863686"/>
            <a:ext cx="418875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1"/>
          <p:cNvCxnSpPr>
            <a:cxnSpLocks noChangeShapeType="1"/>
            <a:stCxn id="42" idx="0"/>
            <a:endCxn id="30" idx="5"/>
          </p:cNvCxnSpPr>
          <p:nvPr/>
        </p:nvCxnSpPr>
        <p:spPr bwMode="auto">
          <a:xfrm rot="16200000" flipV="1">
            <a:off x="6884905" y="3848986"/>
            <a:ext cx="418875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981846" y="419792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315200" y="140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524646" y="231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43" idx="3"/>
            <a:endCxn id="44" idx="0"/>
          </p:cNvCxnSpPr>
          <p:nvPr/>
        </p:nvCxnSpPr>
        <p:spPr bwMode="auto">
          <a:xfrm rot="5400000">
            <a:off x="6840724" y="1767114"/>
            <a:ext cx="484209" cy="6123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8487600" y="3259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29" idx="5"/>
            <a:endCxn id="46" idx="0"/>
          </p:cNvCxnSpPr>
          <p:nvPr/>
        </p:nvCxnSpPr>
        <p:spPr bwMode="auto">
          <a:xfrm rot="16200000" flipH="1">
            <a:off x="8353585" y="2873184"/>
            <a:ext cx="574747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772400" y="32591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29" idx="3"/>
            <a:endCxn id="49" idx="0"/>
          </p:cNvCxnSpPr>
          <p:nvPr/>
        </p:nvCxnSpPr>
        <p:spPr bwMode="auto">
          <a:xfrm rot="5400000">
            <a:off x="7817819" y="2891034"/>
            <a:ext cx="574696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867400" y="33139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4" idx="3"/>
            <a:endCxn id="51" idx="0"/>
          </p:cNvCxnSpPr>
          <p:nvPr/>
        </p:nvCxnSpPr>
        <p:spPr bwMode="auto">
          <a:xfrm rot="5400000">
            <a:off x="6074755" y="2790237"/>
            <a:ext cx="568346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7581900" y="1181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896100" y="213996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2103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8199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6418119" y="4000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277100" y="400742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4295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343900" y="206376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8115300" y="3039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8724900" y="3039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矩形 72"/>
          <p:cNvSpPr/>
          <p:nvPr/>
        </p:nvSpPr>
        <p:spPr>
          <a:xfrm>
            <a:off x="40386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4495194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35052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79" name="矩形 78"/>
          <p:cNvSpPr/>
          <p:nvPr/>
        </p:nvSpPr>
        <p:spPr>
          <a:xfrm>
            <a:off x="5006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80" name="矩形 79"/>
          <p:cNvSpPr/>
          <p:nvPr/>
        </p:nvSpPr>
        <p:spPr>
          <a:xfrm>
            <a:off x="5463352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81" name="矩形 80"/>
          <p:cNvSpPr/>
          <p:nvPr/>
        </p:nvSpPr>
        <p:spPr>
          <a:xfrm>
            <a:off x="6012500" y="5266086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6400800" y="5266086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6911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7474894" y="5266086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1611789" y="4618665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87" name="矩形 86"/>
          <p:cNvSpPr/>
          <p:nvPr/>
        </p:nvSpPr>
        <p:spPr>
          <a:xfrm>
            <a:off x="480378" y="463514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队头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402989" y="463514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队尾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068989" y="4618665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0" name="矩形 89"/>
          <p:cNvSpPr/>
          <p:nvPr/>
        </p:nvSpPr>
        <p:spPr>
          <a:xfrm>
            <a:off x="2526189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3035567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3492767" y="46344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93" name="矩形 92"/>
          <p:cNvSpPr/>
          <p:nvPr/>
        </p:nvSpPr>
        <p:spPr>
          <a:xfrm>
            <a:off x="4002751" y="4618665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4407797" y="4618665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948467" y="4634400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5504309" y="4618665"/>
            <a:ext cx="2984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5873720" y="4626114"/>
            <a:ext cx="389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7817308" y="5257800"/>
            <a:ext cx="50366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76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6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304800" y="533400"/>
            <a:ext cx="8839200" cy="624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levelOrder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 Tree t)</a:t>
            </a:r>
            <a:endParaRPr kumimoji="0" lang="zh-CN" altLang="en-US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Node p</a:t>
            </a:r>
            <a:r>
              <a:rPr lang="en-US" altLang="zh-CN" sz="3000" kern="0" dirty="0" smtClean="0">
                <a:latin typeface="+mj-lt"/>
              </a:rPr>
              <a:t> = root(t);</a:t>
            </a:r>
            <a:r>
              <a:rPr lang="zh-CN" altLang="en-US" sz="3000" kern="0" dirty="0" smtClean="0">
                <a:latin typeface="+mj-lt"/>
              </a:rPr>
              <a:t>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Queue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Q =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createEmptyQueue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();</a:t>
            </a: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(Q, p);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while(!</a:t>
            </a:r>
            <a:r>
              <a:rPr lang="en-US" altLang="zh-CN" sz="3000" dirty="0" err="1" smtClean="0">
                <a:latin typeface="+mj-lt"/>
              </a:rPr>
              <a:t>isEmptyQueue</a:t>
            </a:r>
            <a:r>
              <a:rPr lang="en-US" altLang="zh-CN" sz="3000" dirty="0" smtClean="0">
                <a:latin typeface="+mj-lt"/>
              </a:rPr>
              <a:t>(Q))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p=</a:t>
            </a:r>
            <a:r>
              <a:rPr lang="en-US" altLang="zh-CN" sz="3000" dirty="0" err="1" smtClean="0">
                <a:latin typeface="+mj-lt"/>
              </a:rPr>
              <a:t>frontQueue</a:t>
            </a:r>
            <a:r>
              <a:rPr lang="en-US" altLang="zh-CN" sz="3000" dirty="0" smtClean="0">
                <a:latin typeface="+mj-lt"/>
              </a:rPr>
              <a:t>(Q); 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</a:t>
            </a:r>
            <a:r>
              <a:rPr lang="en-US" altLang="zh-CN" sz="3000" dirty="0" smtClean="0"/>
              <a:t>visit(p);</a:t>
            </a:r>
            <a:r>
              <a:rPr lang="zh-CN" altLang="en-US" sz="3000" dirty="0" smtClean="0"/>
              <a:t>  </a:t>
            </a:r>
            <a:r>
              <a:rPr lang="en-US" altLang="zh-CN" sz="3000" dirty="0" err="1" smtClean="0">
                <a:latin typeface="+mj-lt"/>
              </a:rPr>
              <a:t>deQueue</a:t>
            </a:r>
            <a:r>
              <a:rPr lang="en-US" altLang="zh-CN" sz="3000" dirty="0" smtClean="0">
                <a:latin typeface="+mj-lt"/>
              </a:rPr>
              <a:t>(Q);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p= </a:t>
            </a:r>
            <a:r>
              <a:rPr lang="en-US" altLang="zh-CN" sz="3000" dirty="0" err="1" smtClean="0">
                <a:latin typeface="+mj-lt"/>
              </a:rPr>
              <a:t>leftChild</a:t>
            </a:r>
            <a:r>
              <a:rPr lang="en-US" altLang="zh-CN" sz="3000" dirty="0" smtClean="0">
                <a:latin typeface="+mj-lt"/>
              </a:rPr>
              <a:t>(p);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while(p != Null)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        { </a:t>
            </a:r>
            <a:r>
              <a:rPr lang="en-US" altLang="zh-CN" sz="3000" dirty="0" err="1" smtClean="0">
                <a:latin typeface="+mj-lt"/>
              </a:rPr>
              <a:t>enQueue</a:t>
            </a:r>
            <a:r>
              <a:rPr lang="en-US" altLang="zh-CN" sz="3000" dirty="0" smtClean="0">
                <a:latin typeface="+mj-lt"/>
              </a:rPr>
              <a:t>(Q, p);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          p= </a:t>
            </a:r>
            <a:r>
              <a:rPr lang="en-US" altLang="zh-CN" sz="3000" dirty="0" err="1" smtClean="0">
                <a:latin typeface="+mj-lt"/>
              </a:rPr>
              <a:t>rightSibling</a:t>
            </a:r>
            <a:r>
              <a:rPr lang="en-US" altLang="zh-CN" sz="3000" dirty="0" smtClean="0">
                <a:latin typeface="+mj-lt"/>
              </a:rPr>
              <a:t>(p);}</a:t>
            </a:r>
          </a:p>
          <a:p>
            <a:pPr marL="144000" algn="just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} 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2744" y="1578858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建空队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1400" y="20928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树根进队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0180" y="472440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所有孩子依次进队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19600" y="4169658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从队头的长子开始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24077" y="2645658"/>
            <a:ext cx="4272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当队不空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则访问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出队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…</a:t>
            </a:r>
            <a:endParaRPr lang="zh-CN" altLang="en-US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1091" y="3048000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 </a:t>
            </a:r>
            <a:endParaRPr lang="zh-CN" altLang="en-US" sz="300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15000" y="457200"/>
            <a:ext cx="3429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树的广度优先遍历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队列、优先队列</a:t>
            </a: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381000" y="1096963"/>
            <a:ext cx="8763000" cy="576103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buSzPct val="75000"/>
              <a:buFont typeface="Wingdings" pitchFamily="2" charset="2"/>
              <a:buChar char="p"/>
              <a:defRPr/>
            </a:pPr>
            <a:r>
              <a:rPr lang="en-US" altLang="zh-CN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队列：</a:t>
            </a:r>
            <a:endParaRPr lang="en-US" altLang="zh-CN" sz="3200" dirty="0">
              <a:latin typeface="Arial" charset="0"/>
              <a:ea typeface="黑体" pitchFamily="2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SzPct val="75000"/>
              <a:buFont typeface="Wingdings" pitchFamily="2" charset="2"/>
              <a:buChar char="p"/>
              <a:defRPr/>
            </a:pPr>
            <a:r>
              <a:rPr lang="en-US" altLang="zh-CN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20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优先队列：</a:t>
            </a: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endParaRPr lang="en-US" altLang="zh-CN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973263" y="1198563"/>
            <a:ext cx="6750566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</a:pPr>
            <a:r>
              <a:rPr lang="zh-CN" altLang="en-US" sz="3200">
                <a:ea typeface="黑体" pitchFamily="49" charset="-122"/>
              </a:rPr>
              <a:t>先进先出的线性结构（不能插队）；</a:t>
            </a: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2590800" y="1960563"/>
            <a:ext cx="5929828" cy="69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SzPct val="75000"/>
              <a:buNone/>
            </a:pP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‘优先级高’者先出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可插队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sz="3200" dirty="0">
              <a:ea typeface="黑体" pitchFamily="49" charset="-122"/>
            </a:endParaRPr>
          </a:p>
        </p:txBody>
      </p:sp>
      <p:pic>
        <p:nvPicPr>
          <p:cNvPr id="30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9150" y="3001963"/>
            <a:ext cx="36004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0" name="矩形 17"/>
          <p:cNvSpPr>
            <a:spLocks noChangeArrowheads="1"/>
          </p:cNvSpPr>
          <p:nvPr/>
        </p:nvSpPr>
        <p:spPr bwMode="auto">
          <a:xfrm>
            <a:off x="1947863" y="5287963"/>
            <a:ext cx="9017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SzPct val="75000"/>
              <a:buNone/>
            </a:pPr>
            <a:r>
              <a:rPr lang="zh-CN" altLang="en-US">
                <a:ea typeface="黑体" pitchFamily="49" charset="-122"/>
              </a:rPr>
              <a:t>队列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953000" y="5287963"/>
            <a:ext cx="3775075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  <a:buSzPct val="75000"/>
              <a:buNone/>
            </a:pPr>
            <a:r>
              <a:rPr lang="zh-CN" altLang="en-US">
                <a:ea typeface="黑体" pitchFamily="49" charset="-122"/>
              </a:rPr>
              <a:t>优先队列（老人优先）</a:t>
            </a:r>
            <a:endParaRPr lang="en-US" altLang="zh-CN">
              <a:ea typeface="黑体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011488"/>
            <a:ext cx="35718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灯片编号占位符 44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altLang="zh-CN" sz="2000" dirty="0" smtClean="0">
                <a:solidFill>
                  <a:schemeClr val="bg2">
                    <a:lumMod val="50000"/>
                  </a:schemeClr>
                </a:solidFill>
              </a:rPr>
              <a:t>1/14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763000" cy="506888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2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掌握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堆、优先队列的概念；</a:t>
            </a:r>
            <a:endParaRPr lang="en-US" altLang="zh-CN" sz="3200" dirty="0" smtClean="0"/>
          </a:p>
          <a:p>
            <a:pPr marL="252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dirty="0" smtClean="0">
                <a:solidFill>
                  <a:srgbClr val="003399"/>
                </a:solidFill>
              </a:rPr>
              <a:t>掌握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向优先队列中插入、删除元素；</a:t>
            </a:r>
            <a:endParaRPr lang="en-US" altLang="zh-CN" sz="3200" dirty="0" smtClean="0"/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‘堆序性’的调整算法</a:t>
            </a:r>
            <a:r>
              <a:rPr lang="en-US" altLang="zh-CN" sz="3200" dirty="0" smtClean="0"/>
              <a:t>sift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25200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dirty="0" smtClean="0">
                <a:solidFill>
                  <a:srgbClr val="003399"/>
                </a:solidFill>
              </a:rPr>
              <a:t>掌握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树的先根、后根遍历；</a:t>
            </a:r>
            <a:endParaRPr lang="en-US" altLang="zh-CN" sz="3200" dirty="0" smtClean="0"/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树的广度优先遍历；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章  作业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533400" y="1295400"/>
            <a:ext cx="8229600" cy="485671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P167--169</a:t>
            </a:r>
          </a:p>
          <a:p>
            <a:pPr marL="18000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sz="3200" dirty="0" smtClean="0"/>
              <a:t>复习题 ：</a:t>
            </a: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6, 8, 13, 16, 17, 18</a:t>
            </a:r>
          </a:p>
          <a:p>
            <a:pPr marL="180000">
              <a:lnSpc>
                <a:spcPct val="130000"/>
              </a:lnSpc>
              <a:spcBef>
                <a:spcPts val="2400"/>
              </a:spcBef>
              <a:buNone/>
            </a:pPr>
            <a:r>
              <a:rPr lang="zh-CN" altLang="en-US" sz="3200" dirty="0" smtClean="0"/>
              <a:t>算法题： 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，（思考</a:t>
            </a:r>
            <a:r>
              <a:rPr lang="en-US" altLang="zh-CN" sz="3200" dirty="0" smtClean="0"/>
              <a:t>4, 5, 6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3600"/>
              </a:spcBef>
              <a:buNone/>
            </a:pPr>
            <a:r>
              <a:rPr lang="zh-CN" altLang="en-US" sz="3200" dirty="0" smtClean="0">
                <a:solidFill>
                  <a:srgbClr val="008000"/>
                </a:solidFill>
              </a:rPr>
              <a:t>附加： 思考二叉树高度、宽度的计算；</a:t>
            </a:r>
            <a:endParaRPr lang="en-US" altLang="zh-CN" sz="3200" dirty="0" smtClean="0">
              <a:solidFill>
                <a:srgbClr val="008000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</a:rPr>
              <a:t>            </a:t>
            </a:r>
            <a:r>
              <a:rPr lang="zh-CN" altLang="en-US" sz="3200" dirty="0" smtClean="0">
                <a:solidFill>
                  <a:srgbClr val="008000"/>
                </a:solidFill>
              </a:rPr>
              <a:t>       树的高度、宽度的计算；</a:t>
            </a:r>
            <a:endParaRPr lang="en-US" altLang="zh-CN" sz="3200" dirty="0" smtClean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14800" y="1325420"/>
            <a:ext cx="4648200" cy="523220"/>
          </a:xfrm>
          <a:prstGeom prst="rect">
            <a:avLst/>
          </a:prstGeom>
          <a:solidFill>
            <a:srgbClr val="22684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抓紧时间，下次课总结作业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优先队列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381000" y="990600"/>
            <a:ext cx="87630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8000" indent="-342900" eaLnBrk="1" hangingPunct="1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-- </a:t>
            </a:r>
            <a:r>
              <a:rPr lang="zh-CN" altLang="en-US" sz="3200" dirty="0" smtClean="0">
                <a:latin typeface="+mj-lt"/>
              </a:rPr>
              <a:t>优先队列的基本操作：</a:t>
            </a:r>
            <a:endParaRPr lang="en-US" altLang="zh-CN" sz="3200" dirty="0" smtClean="0">
              <a:latin typeface="+mj-lt"/>
            </a:endParaRPr>
          </a:p>
          <a:p>
            <a:pPr marL="288000" indent="-342900" eaLnBrk="1" hangingPunct="1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sz="3200" dirty="0" smtClean="0">
                <a:latin typeface="+mj-lt"/>
              </a:rPr>
              <a:t>   (1) </a:t>
            </a:r>
            <a:r>
              <a:rPr lang="zh-CN" altLang="en-US" sz="3200" dirty="0" smtClean="0">
                <a:latin typeface="+mj-lt"/>
              </a:rPr>
              <a:t>插入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个元素；</a:t>
            </a:r>
            <a:endParaRPr lang="en-US" altLang="zh-CN" sz="3200" dirty="0" smtClean="0">
              <a:latin typeface="+mj-lt"/>
            </a:endParaRPr>
          </a:p>
          <a:p>
            <a:pPr marL="288000" indent="-342900" eaLnBrk="1" hangingPunct="1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latin typeface="+mj-lt"/>
              </a:rPr>
              <a:t>   (2) </a:t>
            </a:r>
            <a:r>
              <a:rPr lang="zh-CN" altLang="en-US" sz="3200" dirty="0" smtClean="0">
                <a:latin typeface="+mj-lt"/>
              </a:rPr>
              <a:t>删除 “优先级最高”的元素；</a:t>
            </a:r>
            <a:endParaRPr lang="en-US" altLang="zh-CN" sz="3200" dirty="0" smtClean="0">
              <a:latin typeface="+mj-lt"/>
            </a:endParaRPr>
          </a:p>
          <a:p>
            <a:pPr marL="288000" indent="-342900" eaLnBrk="1" hangingPunct="1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latin typeface="+mj-lt"/>
              </a:rPr>
              <a:t>   (3) </a:t>
            </a:r>
            <a:r>
              <a:rPr lang="zh-CN" altLang="en-US" sz="3200" dirty="0" smtClean="0">
                <a:latin typeface="+mj-lt"/>
              </a:rPr>
              <a:t>查找 “优先级最高”的元素；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438400" y="2590800"/>
            <a:ext cx="2590800" cy="1477328"/>
          </a:xfrm>
          <a:prstGeom prst="rect">
            <a:avLst/>
          </a:prstGeom>
          <a:noFill/>
          <a:ln w="28575">
            <a:solidFill>
              <a:srgbClr val="003399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70104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大根堆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242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小根堆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优先队列的实现 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055941"/>
            <a:ext cx="8534400" cy="2003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</a:rPr>
              <a:t>堆：</a:t>
            </a:r>
            <a:r>
              <a:rPr lang="zh-CN" altLang="en-US" sz="3000" dirty="0" smtClean="0"/>
              <a:t>一棵完全二叉树，且具有 </a:t>
            </a:r>
            <a:r>
              <a:rPr lang="zh-CN" altLang="en-US" sz="3000" dirty="0" smtClean="0">
                <a:solidFill>
                  <a:srgbClr val="003399"/>
                </a:solidFill>
              </a:rPr>
              <a:t>堆序性：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342900" indent="-342900" eaLnBrk="1" hangingPunct="1">
              <a:spcBef>
                <a:spcPts val="600"/>
              </a:spcBef>
              <a:buNone/>
            </a:pPr>
            <a:r>
              <a:rPr lang="en-US" altLang="zh-CN" sz="3000" dirty="0" smtClean="0"/>
              <a:t>           </a:t>
            </a:r>
            <a:r>
              <a:rPr lang="zh-CN" altLang="en-US" sz="3000" dirty="0" smtClean="0"/>
              <a:t>每个非叶子结点均 </a:t>
            </a:r>
            <a:r>
              <a:rPr lang="zh-CN" altLang="en-US" sz="3000" b="1" dirty="0" smtClean="0">
                <a:solidFill>
                  <a:srgbClr val="003399"/>
                </a:solidFill>
                <a:latin typeface="黑体" pitchFamily="2" charset="-122"/>
              </a:rPr>
              <a:t>≤</a:t>
            </a:r>
            <a:r>
              <a:rPr lang="zh-CN" altLang="en-US" sz="3000" dirty="0" smtClean="0">
                <a:latin typeface="黑体" pitchFamily="2" charset="-122"/>
              </a:rPr>
              <a:t>其左、右孩子；</a:t>
            </a:r>
            <a:endParaRPr lang="en-US" altLang="zh-CN" sz="3000" dirty="0" smtClean="0">
              <a:latin typeface="黑体" pitchFamily="2" charset="-122"/>
            </a:endParaRPr>
          </a:p>
          <a:p>
            <a:pPr marL="342900" indent="-342900" eaLnBrk="1" hangingPunct="1">
              <a:spcBef>
                <a:spcPts val="600"/>
              </a:spcBef>
              <a:buNone/>
            </a:pPr>
            <a:r>
              <a:rPr lang="en-US" altLang="zh-CN" sz="3000" dirty="0" smtClean="0">
                <a:latin typeface="黑体" pitchFamily="2" charset="-122"/>
              </a:rPr>
              <a:t>   </a:t>
            </a:r>
            <a:r>
              <a:rPr lang="en-US" altLang="zh-CN" sz="3000" dirty="0" smtClean="0">
                <a:latin typeface="+mj-lt"/>
              </a:rPr>
              <a:t>or  </a:t>
            </a:r>
            <a:r>
              <a:rPr lang="zh-CN" altLang="en-US" sz="3000" dirty="0" smtClean="0">
                <a:latin typeface="+mj-lt"/>
              </a:rPr>
              <a:t>每</a:t>
            </a:r>
            <a:r>
              <a:rPr lang="zh-CN" altLang="en-US" sz="3000" dirty="0" smtClean="0"/>
              <a:t>个非叶子结点均 </a:t>
            </a:r>
            <a:r>
              <a:rPr lang="zh-CN" altLang="en-US" sz="3000" b="1" dirty="0" smtClean="0">
                <a:solidFill>
                  <a:srgbClr val="003399"/>
                </a:solidFill>
                <a:latin typeface="黑体" pitchFamily="2" charset="-122"/>
              </a:rPr>
              <a:t>≥</a:t>
            </a:r>
            <a:r>
              <a:rPr lang="zh-CN" altLang="en-US" sz="3000" dirty="0" smtClean="0">
                <a:latin typeface="黑体" pitchFamily="2" charset="-122"/>
              </a:rPr>
              <a:t>其左、右孩子；</a:t>
            </a:r>
            <a:endParaRPr lang="en-US" altLang="zh-CN" sz="3000" dirty="0" smtClean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133600" y="32525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863200" y="39893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482800" y="47699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839867" y="36424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725919" y="35820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687701" y="45153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2700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260200" y="45141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498800" y="40152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1430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336515" y="45526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815866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863866" y="45720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620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938401" y="53485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15492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7" idx="5"/>
            <a:endCxn id="23" idx="0"/>
          </p:cNvCxnSpPr>
          <p:nvPr/>
        </p:nvCxnSpPr>
        <p:spPr bwMode="auto">
          <a:xfrm rot="16200000" flipH="1">
            <a:off x="1522919" y="53359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19800" y="32004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30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749400" y="3937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369000" y="4717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5726067" y="35902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6612119" y="35299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6573901" y="44632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1562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7146400" y="44620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5385000" y="39630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50292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222715" y="45004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702066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5750066" y="45198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6482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4824601" y="52963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4354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7" idx="5"/>
            <a:endCxn id="43" idx="0"/>
          </p:cNvCxnSpPr>
          <p:nvPr/>
        </p:nvCxnSpPr>
        <p:spPr bwMode="auto">
          <a:xfrm rot="16200000" flipH="1">
            <a:off x="5409119" y="52837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6934200" y="5791200"/>
            <a:ext cx="22098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存储方式？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9" grpId="0" animBg="1"/>
      <p:bldP spid="21" grpId="0" animBg="1"/>
      <p:bldP spid="23" grpId="0" animBg="1"/>
      <p:bldP spid="28" grpId="0" animBg="1"/>
      <p:bldP spid="29" grpId="0" animBg="1"/>
      <p:bldP spid="30" grpId="0" animBg="1"/>
      <p:bldP spid="34" grpId="0" animBg="1"/>
      <p:bldP spid="36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堆的存储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51595"/>
            <a:ext cx="8763000" cy="73250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堆的存储方式：</a:t>
            </a:r>
            <a:r>
              <a:rPr lang="zh-CN" altLang="en-US" sz="3200" dirty="0" smtClean="0">
                <a:solidFill>
                  <a:srgbClr val="003399"/>
                </a:solidFill>
              </a:rPr>
              <a:t>顺序存储</a:t>
            </a:r>
            <a:r>
              <a:rPr lang="en-US" altLang="zh-CN" sz="3200" dirty="0" smtClean="0">
                <a:solidFill>
                  <a:srgbClr val="003399"/>
                </a:solidFill>
              </a:rPr>
              <a:t>                          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209800" y="2286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939400" y="3022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559000" y="3803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916067" y="2675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802119" y="2615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763901" y="3548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346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336400" y="3547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575000" y="3048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219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412715" y="3586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892066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940066" y="3605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38200" y="4665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1014601" y="4381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800600" y="1857613"/>
            <a:ext cx="434340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∵完全二叉树的性质：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246E24"/>
                </a:solidFill>
              </a:rPr>
              <a:t>按</a:t>
            </a:r>
            <a:r>
              <a:rPr lang="en-US" altLang="zh-CN" dirty="0" smtClean="0">
                <a:solidFill>
                  <a:srgbClr val="246E24"/>
                </a:solidFill>
              </a:rPr>
              <a:t>”</a:t>
            </a:r>
            <a:r>
              <a:rPr lang="zh-CN" altLang="en-US" dirty="0" smtClean="0">
                <a:solidFill>
                  <a:srgbClr val="246E24"/>
                </a:solidFill>
              </a:rPr>
              <a:t>从上到下，从左到右</a:t>
            </a:r>
            <a:r>
              <a:rPr lang="en-US" altLang="zh-CN" dirty="0" smtClean="0">
                <a:solidFill>
                  <a:srgbClr val="246E24"/>
                </a:solidFill>
              </a:rPr>
              <a:t>”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246E24"/>
                </a:solidFill>
              </a:rPr>
              <a:t>将结点从</a:t>
            </a:r>
            <a:r>
              <a:rPr lang="en-US" altLang="zh-CN" dirty="0" smtClean="0">
                <a:solidFill>
                  <a:srgbClr val="246E24"/>
                </a:solidFill>
              </a:rPr>
              <a:t>0</a:t>
            </a:r>
            <a:r>
              <a:rPr lang="zh-CN" altLang="en-US" dirty="0" smtClean="0">
                <a:solidFill>
                  <a:srgbClr val="246E24"/>
                </a:solidFill>
              </a:rPr>
              <a:t>开始编号，</a:t>
            </a:r>
            <a:endParaRPr lang="en-US" altLang="zh-CN" dirty="0" smtClean="0">
              <a:solidFill>
                <a:srgbClr val="246E24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246E24"/>
                </a:solidFill>
              </a:rPr>
              <a:t>则：</a:t>
            </a:r>
            <a:endParaRPr lang="en-US" altLang="zh-CN" dirty="0" smtClean="0">
              <a:solidFill>
                <a:srgbClr val="246E24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父亲与左、右孩子的编号之间满足一定规律。</a:t>
            </a:r>
            <a:endParaRPr lang="en-US" altLang="zh-CN" dirty="0" smtClean="0">
              <a:solidFill>
                <a:srgbClr val="003399"/>
              </a:solidFill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027349" y="5334000"/>
          <a:ext cx="70404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658970"/>
                <a:gridCol w="650383"/>
                <a:gridCol w="650383"/>
                <a:gridCol w="650383"/>
                <a:gridCol w="650383"/>
                <a:gridCol w="650383"/>
                <a:gridCol w="650383"/>
                <a:gridCol w="65038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数组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k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8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12711</TotalTime>
  <Words>4968</Words>
  <Application>Microsoft Office PowerPoint</Application>
  <PresentationFormat>全屏显示(4:3)</PresentationFormat>
  <Paragraphs>1640</Paragraphs>
  <Slides>61</Slides>
  <Notes>60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2" baseType="lpstr">
      <vt:lpstr>默认设计模板</vt:lpstr>
      <vt:lpstr>幻灯片 1</vt:lpstr>
      <vt:lpstr>回顾：哈夫曼树</vt:lpstr>
      <vt:lpstr>回顾：哈夫曼树</vt:lpstr>
      <vt:lpstr>回顾：哈夫曼树的实现</vt:lpstr>
      <vt:lpstr>二叉树的应用</vt:lpstr>
      <vt:lpstr>队列、优先队列</vt:lpstr>
      <vt:lpstr>优先队列</vt:lpstr>
      <vt:lpstr>优先队列的实现 -- 堆</vt:lpstr>
      <vt:lpstr>堆的存储</vt:lpstr>
      <vt:lpstr>堆的存储</vt:lpstr>
      <vt:lpstr>小根堆</vt:lpstr>
      <vt:lpstr>大根堆</vt:lpstr>
      <vt:lpstr>堆的数据结构</vt:lpstr>
      <vt:lpstr>(小顶)堆的操作实现</vt:lpstr>
      <vt:lpstr>1.向小根堆中插入元素x</vt:lpstr>
      <vt:lpstr>1.向小根堆中插入元素x</vt:lpstr>
      <vt:lpstr>1.向小根堆中插入元素x</vt:lpstr>
      <vt:lpstr>1.向小根堆中插入元素x</vt:lpstr>
      <vt:lpstr>1.向小根堆中插入元素x</vt:lpstr>
      <vt:lpstr>1.向小根堆中插入元素x</vt:lpstr>
      <vt:lpstr>1.向小根堆中插入元素x</vt:lpstr>
      <vt:lpstr>1.向小根堆中插入元素x</vt:lpstr>
      <vt:lpstr>1.向小根堆中插入元素x</vt:lpstr>
      <vt:lpstr>幻灯片 24</vt:lpstr>
      <vt:lpstr>2.从优先队列中删除元素—法1</vt:lpstr>
      <vt:lpstr>2.从优先队列中删除元素—法1</vt:lpstr>
      <vt:lpstr>2.从优先队列中删除元素—法1</vt:lpstr>
      <vt:lpstr>2.从优先队列中删除元素—法1</vt:lpstr>
      <vt:lpstr>2.从优先队列中删除元素—法1</vt:lpstr>
      <vt:lpstr>幻灯片 30</vt:lpstr>
      <vt:lpstr>2.从优先队列中删除元素—法2</vt:lpstr>
      <vt:lpstr>2.从优先队列中删除元素—法2</vt:lpstr>
      <vt:lpstr>2.从优先队列中删除元素—法2</vt:lpstr>
      <vt:lpstr>2.从优先队列中删除元素—法2</vt:lpstr>
      <vt:lpstr>2.从优先队列中删除元素—法2</vt:lpstr>
      <vt:lpstr>2.从优先队列中删除元素—法2</vt:lpstr>
      <vt:lpstr>幻灯片 37</vt:lpstr>
      <vt:lpstr>5.5 树</vt:lpstr>
      <vt:lpstr>5.5 树</vt:lpstr>
      <vt:lpstr>树--基本概念</vt:lpstr>
      <vt:lpstr>树--常用术语</vt:lpstr>
      <vt:lpstr>树--抽象数据类型</vt:lpstr>
      <vt:lpstr>树的遍历</vt:lpstr>
      <vt:lpstr>树--深度优先遍历</vt:lpstr>
      <vt:lpstr>树--先根遍历</vt:lpstr>
      <vt:lpstr>树--先根遍历</vt:lpstr>
      <vt:lpstr>树--非递归先根遍历</vt:lpstr>
      <vt:lpstr>幻灯片 48</vt:lpstr>
      <vt:lpstr>幻灯片 49</vt:lpstr>
      <vt:lpstr>树--非递归先根遍历</vt:lpstr>
      <vt:lpstr>树--深度优先遍历</vt:lpstr>
      <vt:lpstr>树--后根遍历</vt:lpstr>
      <vt:lpstr>树--后根遍历</vt:lpstr>
      <vt:lpstr>树--非递归后根遍历</vt:lpstr>
      <vt:lpstr>幻灯片 55</vt:lpstr>
      <vt:lpstr>树--深度优先遍历</vt:lpstr>
      <vt:lpstr>树--广度优先遍历</vt:lpstr>
      <vt:lpstr>树--广度优先遍历</vt:lpstr>
      <vt:lpstr>幻灯片 59</vt:lpstr>
      <vt:lpstr>小结</vt:lpstr>
      <vt:lpstr>第5章  作业2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lenovo-</cp:lastModifiedBy>
  <cp:revision>2283</cp:revision>
  <cp:lastPrinted>1601-01-01T00:00:00Z</cp:lastPrinted>
  <dcterms:created xsi:type="dcterms:W3CDTF">1601-01-01T00:00:00Z</dcterms:created>
  <dcterms:modified xsi:type="dcterms:W3CDTF">2020-04-13T13:37:16Z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