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660" r:id="rId3"/>
    <p:sldId id="661" r:id="rId4"/>
    <p:sldId id="670" r:id="rId5"/>
    <p:sldId id="718" r:id="rId6"/>
    <p:sldId id="719" r:id="rId7"/>
    <p:sldId id="720" r:id="rId8"/>
    <p:sldId id="721" r:id="rId9"/>
    <p:sldId id="722" r:id="rId10"/>
    <p:sldId id="723" r:id="rId11"/>
    <p:sldId id="724" r:id="rId12"/>
    <p:sldId id="725" r:id="rId13"/>
    <p:sldId id="701" r:id="rId14"/>
    <p:sldId id="699" r:id="rId15"/>
    <p:sldId id="700" r:id="rId16"/>
    <p:sldId id="702" r:id="rId17"/>
    <p:sldId id="704" r:id="rId18"/>
    <p:sldId id="703" r:id="rId19"/>
    <p:sldId id="705" r:id="rId20"/>
    <p:sldId id="707" r:id="rId21"/>
    <p:sldId id="706" r:id="rId22"/>
    <p:sldId id="726" r:id="rId23"/>
    <p:sldId id="709" r:id="rId24"/>
    <p:sldId id="710" r:id="rId25"/>
    <p:sldId id="711" r:id="rId26"/>
    <p:sldId id="727" r:id="rId27"/>
    <p:sldId id="728" r:id="rId28"/>
    <p:sldId id="729" r:id="rId29"/>
    <p:sldId id="730" r:id="rId30"/>
    <p:sldId id="731" r:id="rId31"/>
    <p:sldId id="732" r:id="rId32"/>
    <p:sldId id="733" r:id="rId33"/>
    <p:sldId id="712" r:id="rId34"/>
    <p:sldId id="734" r:id="rId35"/>
    <p:sldId id="736" r:id="rId36"/>
    <p:sldId id="738" r:id="rId37"/>
    <p:sldId id="739" r:id="rId38"/>
    <p:sldId id="741" r:id="rId39"/>
    <p:sldId id="753" r:id="rId40"/>
    <p:sldId id="756" r:id="rId41"/>
    <p:sldId id="757" r:id="rId42"/>
    <p:sldId id="766" r:id="rId43"/>
    <p:sldId id="758" r:id="rId44"/>
    <p:sldId id="754" r:id="rId45"/>
    <p:sldId id="755" r:id="rId46"/>
    <p:sldId id="744" r:id="rId47"/>
    <p:sldId id="747" r:id="rId48"/>
    <p:sldId id="749" r:id="rId49"/>
    <p:sldId id="750" r:id="rId50"/>
    <p:sldId id="748" r:id="rId51"/>
    <p:sldId id="765" r:id="rId52"/>
    <p:sldId id="751" r:id="rId53"/>
    <p:sldId id="761" r:id="rId54"/>
    <p:sldId id="762" r:id="rId55"/>
    <p:sldId id="763" r:id="rId56"/>
    <p:sldId id="767" r:id="rId57"/>
    <p:sldId id="764" r:id="rId5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  <a:srgbClr val="FF99FF"/>
    <a:srgbClr val="FFE9A3"/>
    <a:srgbClr val="006400"/>
    <a:srgbClr val="CCFFCC"/>
    <a:srgbClr val="008000"/>
    <a:srgbClr val="1A5236"/>
    <a:srgbClr val="1F5F3F"/>
    <a:srgbClr val="25714B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2069" autoAdjust="0"/>
  </p:normalViewPr>
  <p:slideViewPr>
    <p:cSldViewPr>
      <p:cViewPr varScale="1">
        <p:scale>
          <a:sx n="65" d="100"/>
          <a:sy n="65" d="100"/>
        </p:scale>
        <p:origin x="-13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2020-4-17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6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ts val="36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18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讲：树的实现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algn="ctr" eaLnBrk="0" hangingPunct="0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             4,5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章作业总结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09600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例，“父亲数组” 表示的树中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的结点的右兄弟。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1637534"/>
            <a:ext cx="9144000" cy="483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rightSibling_partree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PParTree</a:t>
            </a:r>
            <a:r>
              <a:rPr lang="en-US" altLang="zh-CN" sz="3200" dirty="0"/>
              <a:t> t,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p)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if(p&gt;=0 </a:t>
            </a:r>
            <a:r>
              <a:rPr lang="en-US" altLang="zh-CN" sz="3200" dirty="0"/>
              <a:t>&amp;&amp; </a:t>
            </a:r>
            <a:r>
              <a:rPr lang="en-US" altLang="zh-CN" sz="3200" dirty="0" smtClean="0"/>
              <a:t>p&lt; </a:t>
            </a:r>
            <a:r>
              <a:rPr lang="en-US" altLang="zh-CN" sz="3200" dirty="0"/>
              <a:t>t-&gt;n </a:t>
            </a:r>
            <a:r>
              <a:rPr lang="en-US" altLang="zh-CN" sz="3200" dirty="0" smtClean="0"/>
              <a:t>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 for(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=p+1</a:t>
            </a:r>
            <a:r>
              <a:rPr lang="en-US" altLang="zh-CN" sz="3200" dirty="0"/>
              <a:t>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 </a:t>
            </a:r>
            <a:r>
              <a:rPr lang="en-US" altLang="zh-CN" sz="3200" dirty="0"/>
              <a:t>t-&gt;n; 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++)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if(t-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].</a:t>
            </a:r>
            <a:r>
              <a:rPr lang="en-US" altLang="zh-CN" sz="3200" dirty="0" smtClean="0"/>
              <a:t>parent</a:t>
            </a:r>
            <a:r>
              <a:rPr lang="en-US" altLang="zh-CN" sz="3200" dirty="0" smtClean="0">
                <a:solidFill>
                  <a:srgbClr val="C00000"/>
                </a:solidFill>
              </a:rPr>
              <a:t>==</a:t>
            </a:r>
            <a:r>
              <a:rPr lang="en-US" altLang="zh-CN" sz="3200" dirty="0" smtClean="0"/>
              <a:t>t-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[p].parent)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</a:t>
            </a:r>
            <a:r>
              <a:rPr lang="en-US" altLang="zh-CN" sz="3200" dirty="0" smtClean="0"/>
              <a:t>    return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}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return(-1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4097823" y="2853563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当下标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有意义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之后查找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24400" y="3441821"/>
            <a:ext cx="46262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先根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则右兄弟下标比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69703" y="4661021"/>
            <a:ext cx="51122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 </a:t>
            </a:r>
            <a:r>
              <a:rPr lang="en-US" altLang="zh-CN" dirty="0" err="1" smtClean="0">
                <a:solidFill>
                  <a:srgbClr val="003399"/>
                </a:solidFill>
              </a:rPr>
              <a:t>i</a:t>
            </a:r>
            <a:r>
              <a:rPr lang="en-US" altLang="zh-CN" dirty="0" smtClean="0">
                <a:solidFill>
                  <a:srgbClr val="003399"/>
                </a:solidFill>
              </a:rPr>
              <a:t>: </a:t>
            </a:r>
            <a:r>
              <a:rPr lang="zh-CN" altLang="en-US" dirty="0" smtClean="0">
                <a:solidFill>
                  <a:srgbClr val="003399"/>
                </a:solidFill>
              </a:rPr>
              <a:t>第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个与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有相同父亲的结点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" y="213059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706662" y="39245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788515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例，父亲数组表示的树中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的结点的长子。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1841235"/>
            <a:ext cx="9144000" cy="364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leftChild_partree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PParTree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p)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if(t-&gt;</a:t>
            </a:r>
            <a:r>
              <a:rPr lang="en-US" altLang="zh-CN" sz="3200" dirty="0" err="1" smtClean="0"/>
              <a:t>nodelist</a:t>
            </a:r>
            <a:r>
              <a:rPr lang="en-US" altLang="zh-CN" sz="3200" dirty="0" smtClean="0"/>
              <a:t>[p+1].parent ==p)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return(p+1);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else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/>
              <a:t>return(-1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324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13" name="矩形 12"/>
          <p:cNvSpPr/>
          <p:nvPr/>
        </p:nvSpPr>
        <p:spPr>
          <a:xfrm>
            <a:off x="3124200" y="3209235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如果有长子，则会在哪？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0" y="4267200"/>
            <a:ext cx="3505200" cy="630942"/>
          </a:xfrm>
          <a:prstGeom prst="rect">
            <a:avLst/>
          </a:prstGeom>
          <a:solidFill>
            <a:srgbClr val="FFE9A3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必是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的下一位置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276" y="2437614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cxnSp>
        <p:nvCxnSpPr>
          <p:cNvPr id="8" name="直接箭头连接符 7"/>
          <p:cNvCxnSpPr>
            <a:endCxn id="14" idx="0"/>
          </p:cNvCxnSpPr>
          <p:nvPr/>
        </p:nvCxnSpPr>
        <p:spPr bwMode="auto">
          <a:xfrm>
            <a:off x="6477000" y="3733800"/>
            <a:ext cx="609600" cy="533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077200" cy="2992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28608"/>
            <a:ext cx="5410200" cy="18928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58222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208252"/>
            <a:ext cx="8382000" cy="427809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一棵树</a:t>
            </a:r>
            <a:r>
              <a:rPr lang="en-US" altLang="zh-CN" sz="30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结点表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+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子表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SzPct val="100000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子表：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ym typeface="Wingdings" pitchFamily="2" charset="2"/>
              </a:rPr>
              <a:t>             </a:t>
            </a:r>
            <a:r>
              <a:rPr lang="zh-CN" altLang="en-US" sz="3000" dirty="0" smtClean="0">
                <a:sym typeface="Wingdings" pitchFamily="2" charset="2"/>
              </a:rPr>
              <a:t>按从左至右的顺序组成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个单链表；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1200"/>
              </a:spcBef>
              <a:buSzPct val="100000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结点表：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包含</a:t>
            </a:r>
            <a:r>
              <a:rPr lang="en-US" altLang="zh-CN" sz="3000" dirty="0" smtClean="0">
                <a:sym typeface="Wingdings" pitchFamily="2" charset="2"/>
              </a:rPr>
              <a:t>n</a:t>
            </a:r>
            <a:r>
              <a:rPr lang="zh-CN" altLang="en-US" sz="3000" dirty="0" smtClean="0">
                <a:sym typeface="Wingdings" pitchFamily="2" charset="2"/>
              </a:rPr>
              <a:t>个元素，每个元素结构为：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>
                <a:solidFill>
                  <a:srgbClr val="7030A0"/>
                </a:solidFill>
                <a:sym typeface="Wingdings" pitchFamily="2" charset="2"/>
              </a:rPr>
              <a:t>  (</a:t>
            </a:r>
            <a:r>
              <a:rPr lang="zh-CN" altLang="en-US" sz="3000" dirty="0" smtClean="0">
                <a:solidFill>
                  <a:srgbClr val="7030A0"/>
                </a:solidFill>
                <a:sym typeface="Wingdings" pitchFamily="2" charset="2"/>
              </a:rPr>
              <a:t>结点信息，该结点的子表头指针</a:t>
            </a:r>
            <a:r>
              <a:rPr lang="en-US" altLang="zh-CN" sz="3000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zh-CN" altLang="en-US" sz="3000" dirty="0" smtClean="0">
                <a:solidFill>
                  <a:srgbClr val="7030A0"/>
                </a:solidFill>
                <a:sym typeface="Wingdings" pitchFamily="2" charset="2"/>
              </a:rPr>
              <a:t>；</a:t>
            </a:r>
            <a:endParaRPr lang="en-US" altLang="zh-CN" sz="3000" dirty="0" smtClean="0">
              <a:solidFill>
                <a:srgbClr val="7030A0"/>
              </a:solidFill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1981200"/>
            <a:ext cx="4876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一个结点的所有孩子、</a:t>
            </a:r>
            <a:endParaRPr lang="zh-CN" altLang="en-US" sz="30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356200" y="44598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7396799" y="52964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928400" y="61212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6" idx="0"/>
          </p:cNvCxnSpPr>
          <p:nvPr/>
        </p:nvCxnSpPr>
        <p:spPr bwMode="auto">
          <a:xfrm rot="16200000" flipH="1">
            <a:off x="8166904" y="4054565"/>
            <a:ext cx="408327" cy="4022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7726966" y="5703765"/>
            <a:ext cx="456003" cy="3788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7297881" y="4981543"/>
            <a:ext cx="406727" cy="2231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886800" y="6091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7068131" y="5699866"/>
            <a:ext cx="426603" cy="35726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16200000" flipV="1">
            <a:off x="7424200" y="5917062"/>
            <a:ext cx="383201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402800" y="6111663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801200" y="3682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7020954" y="45210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7315978" y="3972512"/>
            <a:ext cx="469465" cy="6275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8712000" y="51774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6" idx="5"/>
            <a:endCxn id="22" idx="0"/>
          </p:cNvCxnSpPr>
          <p:nvPr/>
        </p:nvCxnSpPr>
        <p:spPr bwMode="auto">
          <a:xfrm rot="16200000" flipH="1">
            <a:off x="8652066" y="4901465"/>
            <a:ext cx="348803" cy="2030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080800" y="5206749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6" idx="3"/>
            <a:endCxn id="24" idx="0"/>
          </p:cNvCxnSpPr>
          <p:nvPr/>
        </p:nvCxnSpPr>
        <p:spPr bwMode="auto">
          <a:xfrm rot="5400000">
            <a:off x="8169057" y="4956341"/>
            <a:ext cx="378152" cy="1226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6658200" y="5261537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6793309" y="4970627"/>
            <a:ext cx="371802" cy="21001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矩形 27"/>
          <p:cNvSpPr/>
          <p:nvPr/>
        </p:nvSpPr>
        <p:spPr>
          <a:xfrm>
            <a:off x="2286000" y="34300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是一个顺序表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648201" y="1295400"/>
          <a:ext cx="11429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2"/>
                <a:gridCol w="56572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038600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657600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477000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子表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6324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87"/>
          <p:cNvSpPr>
            <a:spLocks noChangeArrowheads="1"/>
          </p:cNvSpPr>
          <p:nvPr/>
        </p:nvSpPr>
        <p:spPr bwMode="auto">
          <a:xfrm>
            <a:off x="6019800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" name="Line 88"/>
          <p:cNvSpPr>
            <a:spLocks noChangeShapeType="1"/>
          </p:cNvSpPr>
          <p:nvPr/>
        </p:nvSpPr>
        <p:spPr bwMode="auto">
          <a:xfrm>
            <a:off x="5519737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89"/>
          <p:cNvSpPr>
            <a:spLocks noChangeArrowheads="1"/>
          </p:cNvSpPr>
          <p:nvPr/>
        </p:nvSpPr>
        <p:spPr bwMode="auto">
          <a:xfrm>
            <a:off x="7467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90"/>
          <p:cNvSpPr>
            <a:spLocks noChangeArrowheads="1"/>
          </p:cNvSpPr>
          <p:nvPr/>
        </p:nvSpPr>
        <p:spPr bwMode="auto">
          <a:xfrm>
            <a:off x="7102475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6602412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8559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8196263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Line 94"/>
          <p:cNvSpPr>
            <a:spLocks noChangeShapeType="1"/>
          </p:cNvSpPr>
          <p:nvPr/>
        </p:nvSpPr>
        <p:spPr bwMode="auto">
          <a:xfrm>
            <a:off x="7696200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2" name="Rectangle 89"/>
          <p:cNvSpPr>
            <a:spLocks noChangeArrowheads="1"/>
          </p:cNvSpPr>
          <p:nvPr/>
        </p:nvSpPr>
        <p:spPr bwMode="auto">
          <a:xfrm>
            <a:off x="6324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90"/>
          <p:cNvSpPr>
            <a:spLocks noChangeArrowheads="1"/>
          </p:cNvSpPr>
          <p:nvPr/>
        </p:nvSpPr>
        <p:spPr bwMode="auto">
          <a:xfrm>
            <a:off x="60198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>
            <a:off x="55197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7467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7102475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Line 94"/>
          <p:cNvSpPr>
            <a:spLocks noChangeShapeType="1"/>
          </p:cNvSpPr>
          <p:nvPr/>
        </p:nvSpPr>
        <p:spPr bwMode="auto">
          <a:xfrm>
            <a:off x="6602412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6324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60198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>
            <a:off x="5519737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7102475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3" name="Line 94"/>
          <p:cNvSpPr>
            <a:spLocks noChangeShapeType="1"/>
          </p:cNvSpPr>
          <p:nvPr/>
        </p:nvSpPr>
        <p:spPr bwMode="auto">
          <a:xfrm>
            <a:off x="6602412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Rectangle 89"/>
          <p:cNvSpPr>
            <a:spLocks noChangeArrowheads="1"/>
          </p:cNvSpPr>
          <p:nvPr/>
        </p:nvSpPr>
        <p:spPr bwMode="auto">
          <a:xfrm>
            <a:off x="6477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6172200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>
            <a:off x="5672137" y="52816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7620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7254875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6754812" y="52578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572000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结点表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设，结点按照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先根遍历</a:t>
            </a:r>
            <a:r>
              <a:rPr lang="zh-CN" altLang="en-US" dirty="0" smtClean="0">
                <a:solidFill>
                  <a:schemeClr val="bg1"/>
                </a:solidFill>
              </a:rPr>
              <a:t>顺序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放在结点表中：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cxnSpLocks noChangeShapeType="1"/>
            <a:stCxn id="112" idx="5"/>
            <a:endCxn id="82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直接连接符 105"/>
          <p:cNvCxnSpPr>
            <a:cxnSpLocks noChangeShapeType="1"/>
            <a:stCxn id="83" idx="5"/>
            <a:endCxn id="10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" name="直接连接符 106"/>
          <p:cNvCxnSpPr>
            <a:cxnSpLocks noChangeShapeType="1"/>
            <a:stCxn id="113" idx="5"/>
            <a:endCxn id="83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09" name="直接连接符 30"/>
          <p:cNvCxnSpPr>
            <a:cxnSpLocks noChangeShapeType="1"/>
            <a:stCxn id="83" idx="3"/>
            <a:endCxn id="108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1"/>
          <p:cNvCxnSpPr>
            <a:cxnSpLocks noChangeShapeType="1"/>
            <a:stCxn id="111" idx="0"/>
            <a:endCxn id="83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12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3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14" name="直接连接符 113"/>
          <p:cNvCxnSpPr>
            <a:cxnSpLocks noChangeShapeType="1"/>
            <a:stCxn id="112" idx="3"/>
            <a:endCxn id="113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cxnSpLocks noChangeShapeType="1"/>
            <a:stCxn id="82" idx="5"/>
            <a:endCxn id="115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8" name="直接连接符 117"/>
          <p:cNvCxnSpPr>
            <a:cxnSpLocks noChangeShapeType="1"/>
            <a:stCxn id="82" idx="3"/>
            <a:endCxn id="117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20" name="直接连接符 119"/>
          <p:cNvCxnSpPr>
            <a:cxnSpLocks noChangeShapeType="1"/>
            <a:stCxn id="113" idx="3"/>
            <a:endCxn id="119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995737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605337" y="1295400"/>
          <a:ext cx="1143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45"/>
                <a:gridCol w="623455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4" name="Rectangle 86"/>
          <p:cNvSpPr>
            <a:spLocks noChangeArrowheads="1"/>
          </p:cNvSpPr>
          <p:nvPr/>
        </p:nvSpPr>
        <p:spPr bwMode="auto">
          <a:xfrm>
            <a:off x="62817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87"/>
          <p:cNvSpPr>
            <a:spLocks noChangeArrowheads="1"/>
          </p:cNvSpPr>
          <p:nvPr/>
        </p:nvSpPr>
        <p:spPr bwMode="auto">
          <a:xfrm>
            <a:off x="59769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Line 88"/>
          <p:cNvSpPr>
            <a:spLocks noChangeShapeType="1"/>
          </p:cNvSpPr>
          <p:nvPr/>
        </p:nvSpPr>
        <p:spPr bwMode="auto">
          <a:xfrm>
            <a:off x="54768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73485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90"/>
          <p:cNvSpPr>
            <a:spLocks noChangeArrowheads="1"/>
          </p:cNvSpPr>
          <p:nvPr/>
        </p:nvSpPr>
        <p:spPr bwMode="auto">
          <a:xfrm>
            <a:off x="70437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>
            <a:off x="65436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0" name="Rectangle 92"/>
          <p:cNvSpPr>
            <a:spLocks noChangeArrowheads="1"/>
          </p:cNvSpPr>
          <p:nvPr/>
        </p:nvSpPr>
        <p:spPr bwMode="auto">
          <a:xfrm>
            <a:off x="8483400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1" name="Rectangle 93"/>
          <p:cNvSpPr>
            <a:spLocks noChangeArrowheads="1"/>
          </p:cNvSpPr>
          <p:nvPr/>
        </p:nvSpPr>
        <p:spPr bwMode="auto">
          <a:xfrm>
            <a:off x="8153400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2" name="Line 94"/>
          <p:cNvSpPr>
            <a:spLocks noChangeShapeType="1"/>
          </p:cNvSpPr>
          <p:nvPr/>
        </p:nvSpPr>
        <p:spPr bwMode="auto">
          <a:xfrm>
            <a:off x="7653337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6281737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5976937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>
            <a:off x="5476874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7416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70866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5865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9" name="Rectangle 89"/>
          <p:cNvSpPr>
            <a:spLocks noChangeArrowheads="1"/>
          </p:cNvSpPr>
          <p:nvPr/>
        </p:nvSpPr>
        <p:spPr bwMode="auto">
          <a:xfrm>
            <a:off x="6281737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Rectangle 90"/>
          <p:cNvSpPr>
            <a:spLocks noChangeArrowheads="1"/>
          </p:cNvSpPr>
          <p:nvPr/>
        </p:nvSpPr>
        <p:spPr bwMode="auto">
          <a:xfrm>
            <a:off x="5976937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>
            <a:off x="5476874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70866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" name="Line 94"/>
          <p:cNvSpPr>
            <a:spLocks noChangeShapeType="1"/>
          </p:cNvSpPr>
          <p:nvPr/>
        </p:nvSpPr>
        <p:spPr bwMode="auto">
          <a:xfrm>
            <a:off x="6586537" y="21336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89"/>
          <p:cNvSpPr>
            <a:spLocks noChangeArrowheads="1"/>
          </p:cNvSpPr>
          <p:nvPr/>
        </p:nvSpPr>
        <p:spPr bwMode="auto">
          <a:xfrm>
            <a:off x="6357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" name="Rectangle 90"/>
          <p:cNvSpPr>
            <a:spLocks noChangeArrowheads="1"/>
          </p:cNvSpPr>
          <p:nvPr/>
        </p:nvSpPr>
        <p:spPr bwMode="auto">
          <a:xfrm>
            <a:off x="6019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7" name="Line 91"/>
          <p:cNvSpPr>
            <a:spLocks noChangeShapeType="1"/>
          </p:cNvSpPr>
          <p:nvPr/>
        </p:nvSpPr>
        <p:spPr bwMode="auto">
          <a:xfrm>
            <a:off x="5519737" y="2690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7449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11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Line 94"/>
          <p:cNvSpPr>
            <a:spLocks noChangeShapeType="1"/>
          </p:cNvSpPr>
          <p:nvPr/>
        </p:nvSpPr>
        <p:spPr bwMode="auto">
          <a:xfrm>
            <a:off x="6611737" y="26670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设，结点按照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广度遍历</a:t>
            </a:r>
            <a:r>
              <a:rPr lang="zh-CN" altLang="en-US" dirty="0" smtClean="0">
                <a:solidFill>
                  <a:schemeClr val="bg1"/>
                </a:solidFill>
              </a:rPr>
              <a:t>顺序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放在结点表中：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3614737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6434137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子表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529137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结点表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71" idx="5"/>
            <a:endCxn id="61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2" idx="5"/>
            <a:endCxn id="6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72" idx="5"/>
            <a:endCxn id="62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8" name="直接连接符 30"/>
          <p:cNvCxnSpPr>
            <a:cxnSpLocks noChangeShapeType="1"/>
            <a:stCxn id="62" idx="3"/>
            <a:endCxn id="67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70" idx="0"/>
            <a:endCxn id="62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73" name="直接连接符 72"/>
          <p:cNvCxnSpPr>
            <a:cxnSpLocks noChangeShapeType="1"/>
            <a:stCxn id="71" idx="3"/>
            <a:endCxn id="72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61" idx="5"/>
            <a:endCxn id="74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61" idx="3"/>
            <a:endCxn id="76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2" idx="3"/>
            <a:endCxn id="78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825208"/>
            <a:ext cx="868680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EdgeNode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nodePosition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EdgeNode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* </a:t>
            </a:r>
            <a:r>
              <a:rPr lang="en-US" altLang="zh-CN" sz="3200" dirty="0" smtClean="0">
                <a:latin typeface="+mj-lt"/>
              </a:rPr>
              <a:t>link;</a:t>
            </a:r>
            <a:r>
              <a:rPr lang="zh-CN" altLang="en-US" sz="3200" dirty="0" smtClean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0742" y="19404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子表中元素的类型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0" y="4325112"/>
          <a:ext cx="8458200" cy="184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/>
                <a:gridCol w="4267200"/>
              </a:tblGrid>
              <a:tr h="18470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nodePosition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该子结点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在结点表中的</a:t>
                      </a:r>
                      <a:r>
                        <a:rPr lang="zh-CN" altLang="en-US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link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”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该子表中的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下一个元素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”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r>
                        <a:rPr lang="zh-CN" altLang="en-US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914400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" y="1828800"/>
            <a:ext cx="868680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ChiTreeNode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EdgeNode</a:t>
            </a:r>
            <a:r>
              <a:rPr lang="en-US" altLang="zh-CN" sz="3200" dirty="0" smtClean="0">
                <a:latin typeface="+mj-lt"/>
              </a:rPr>
              <a:t> * children;</a:t>
            </a:r>
            <a:r>
              <a:rPr lang="zh-CN" altLang="en-US" sz="3200" dirty="0" smtClean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7200" y="1930136"/>
            <a:ext cx="36150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结点表中元素的类型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43000" y="4191000"/>
          <a:ext cx="7162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385"/>
                <a:gridCol w="3762415"/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children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子表的头指针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914400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1447800"/>
            <a:ext cx="8686800" cy="4087273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ChiTree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;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 root;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n;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ChiTreeNode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* </a:t>
            </a:r>
            <a:r>
              <a:rPr lang="en-US" altLang="zh-CN" sz="3200" dirty="0" err="1" smtClean="0">
                <a:latin typeface="+mj-lt"/>
              </a:rPr>
              <a:t>nodelist</a:t>
            </a:r>
            <a:r>
              <a:rPr lang="en-US" altLang="zh-CN" sz="3200" dirty="0" smtClean="0">
                <a:latin typeface="+mj-lt"/>
              </a:rPr>
              <a:t>;</a:t>
            </a:r>
            <a:r>
              <a:rPr lang="zh-CN" altLang="en-US" sz="3200" dirty="0" smtClean="0">
                <a:latin typeface="+mj-lt"/>
              </a:rPr>
              <a:t>}</a:t>
            </a:r>
            <a:endParaRPr lang="en-US" altLang="zh-CN" sz="3200" dirty="0" smtClean="0">
              <a:latin typeface="+mj-lt"/>
            </a:endParaRPr>
          </a:p>
          <a:p>
            <a:pPr marL="180000" algn="just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7030A0"/>
                </a:solidFill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ChiTree</a:t>
            </a:r>
            <a:r>
              <a:rPr lang="en-US" altLang="zh-CN" sz="3200" dirty="0" smtClean="0">
                <a:latin typeface="+mj-lt"/>
              </a:rPr>
              <a:t> * </a:t>
            </a:r>
            <a:r>
              <a:rPr lang="en-US" altLang="zh-CN" sz="3200" dirty="0" err="1" smtClean="0">
                <a:latin typeface="+mj-lt"/>
              </a:rPr>
              <a:t>PChiTree</a:t>
            </a:r>
            <a:r>
              <a:rPr lang="en-US" altLang="zh-CN" sz="3200" dirty="0" smtClean="0">
                <a:latin typeface="+mj-lt"/>
              </a:rPr>
              <a:t>;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5200" y="1486796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树的类型（顺序表结构）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277860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树根在数组中的下标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14026" y="4140842"/>
            <a:ext cx="2529974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数组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结点表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0" y="4902842"/>
            <a:ext cx="2590800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树指针类型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1234619"/>
            <a:ext cx="8686800" cy="47859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（对于下标为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p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的结点）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600"/>
              </a:spcBef>
              <a:buFontTx/>
              <a:buAutoNum type="arabicPeriod"/>
            </a:pPr>
            <a:r>
              <a:rPr lang="zh-CN" altLang="en-US" sz="3200" dirty="0" smtClean="0">
                <a:latin typeface="+mj-lt"/>
              </a:rPr>
              <a:t> 方便找：长子、所有孩子；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1200"/>
              </a:spcBef>
              <a:buFontTx/>
              <a:buAutoNum type="arabicPeriod"/>
            </a:pP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 找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p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的父亲？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-- </a:t>
            </a:r>
            <a:r>
              <a:rPr lang="zh-CN" altLang="en-US" sz="3200" dirty="0" smtClean="0">
                <a:latin typeface="+mj-lt"/>
              </a:rPr>
              <a:t>依次检查各子表，若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在其中，则返回；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3. 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找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p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的右兄弟？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-- </a:t>
            </a:r>
            <a:r>
              <a:rPr lang="zh-CN" altLang="en-US" sz="3200" dirty="0" smtClean="0">
                <a:latin typeface="+mj-lt"/>
              </a:rPr>
              <a:t>依次检查各子表，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</a:t>
            </a:r>
            <a:r>
              <a:rPr lang="zh-CN" altLang="en-US" sz="3200" dirty="0" smtClean="0">
                <a:latin typeface="+mj-lt"/>
              </a:rPr>
              <a:t>若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在其中，则该子表中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的下一个即是。</a:t>
            </a:r>
            <a:endParaRPr lang="zh-CN" altLang="en-US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09600" y="1170562"/>
            <a:ext cx="8153400" cy="19536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堆：</a:t>
            </a:r>
            <a:r>
              <a:rPr lang="zh-CN" altLang="en-US" sz="3000" dirty="0" smtClean="0"/>
              <a:t>一棵完全二叉树，且具有</a:t>
            </a:r>
            <a:r>
              <a:rPr lang="zh-CN" altLang="en-US" sz="3000" dirty="0" smtClean="0">
                <a:solidFill>
                  <a:srgbClr val="008A00"/>
                </a:solidFill>
              </a:rPr>
              <a:t>堆序性：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 marL="342900" indent="-342900" eaLnBrk="1" hangingPunct="1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每个非叶子结点均 </a:t>
            </a:r>
            <a:r>
              <a:rPr lang="zh-CN" altLang="en-US" sz="3000" b="1" dirty="0" smtClean="0">
                <a:solidFill>
                  <a:srgbClr val="008A00"/>
                </a:solidFill>
                <a:latin typeface="黑体" pitchFamily="2" charset="-122"/>
              </a:rPr>
              <a:t>≤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>
              <a:latin typeface="黑体" pitchFamily="2" charset="-122"/>
            </a:endParaRPr>
          </a:p>
          <a:p>
            <a:pPr marL="342900" indent="-342900" eaLnBrk="1" hangingPunct="1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黑体" pitchFamily="2" charset="-122"/>
              </a:rPr>
              <a:t>   </a:t>
            </a:r>
            <a:r>
              <a:rPr lang="en-US" altLang="zh-CN" sz="3000" dirty="0" smtClean="0">
                <a:latin typeface="+mj-lt"/>
              </a:rPr>
              <a:t>or  </a:t>
            </a:r>
            <a:r>
              <a:rPr lang="zh-CN" altLang="en-US" sz="3000" dirty="0" smtClean="0">
                <a:latin typeface="+mj-lt"/>
              </a:rPr>
              <a:t>每</a:t>
            </a:r>
            <a:r>
              <a:rPr lang="zh-CN" altLang="en-US" sz="3000" dirty="0" smtClean="0"/>
              <a:t>个非叶子结点均 </a:t>
            </a:r>
            <a:r>
              <a:rPr lang="zh-CN" altLang="en-US" sz="3000" b="1" dirty="0" smtClean="0">
                <a:solidFill>
                  <a:srgbClr val="008A00"/>
                </a:solidFill>
                <a:latin typeface="黑体" pitchFamily="2" charset="-122"/>
              </a:rPr>
              <a:t>≥</a:t>
            </a:r>
            <a:r>
              <a:rPr lang="zh-CN" altLang="en-US" sz="3000" dirty="0" smtClean="0">
                <a:latin typeface="黑体" pitchFamily="2" charset="-122"/>
              </a:rPr>
              <a:t>其左、右孩子；</a:t>
            </a:r>
            <a:endParaRPr lang="en-US" altLang="zh-CN" sz="3000" dirty="0" smtClean="0"/>
          </a:p>
        </p:txBody>
      </p:sp>
      <p:sp>
        <p:nvSpPr>
          <p:cNvPr id="37" name="矩形 36"/>
          <p:cNvSpPr/>
          <p:nvPr/>
        </p:nvSpPr>
        <p:spPr>
          <a:xfrm>
            <a:off x="7010400" y="33528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大根堆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24200" y="33528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39" name="Oval 27"/>
          <p:cNvSpPr>
            <a:spLocks noChangeArrowheads="1"/>
          </p:cNvSpPr>
          <p:nvPr/>
        </p:nvSpPr>
        <p:spPr bwMode="auto">
          <a:xfrm>
            <a:off x="2133600" y="34811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40" name="Oval 28"/>
          <p:cNvSpPr>
            <a:spLocks noChangeArrowheads="1"/>
          </p:cNvSpPr>
          <p:nvPr/>
        </p:nvSpPr>
        <p:spPr bwMode="auto">
          <a:xfrm>
            <a:off x="2863200" y="4217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2482800" y="49985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9" idx="3"/>
            <a:endCxn id="47" idx="0"/>
          </p:cNvCxnSpPr>
          <p:nvPr/>
        </p:nvCxnSpPr>
        <p:spPr bwMode="auto">
          <a:xfrm rot="5400000">
            <a:off x="1839867" y="38710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9" idx="5"/>
            <a:endCxn id="40" idx="0"/>
          </p:cNvCxnSpPr>
          <p:nvPr/>
        </p:nvCxnSpPr>
        <p:spPr bwMode="auto">
          <a:xfrm rot="16200000" flipH="1">
            <a:off x="2725919" y="38106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40" idx="3"/>
            <a:endCxn id="41" idx="0"/>
          </p:cNvCxnSpPr>
          <p:nvPr/>
        </p:nvCxnSpPr>
        <p:spPr bwMode="auto">
          <a:xfrm rot="5400000">
            <a:off x="2687701" y="47439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3270000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0" idx="5"/>
            <a:endCxn id="45" idx="0"/>
          </p:cNvCxnSpPr>
          <p:nvPr/>
        </p:nvCxnSpPr>
        <p:spPr bwMode="auto">
          <a:xfrm rot="16200000" flipH="1">
            <a:off x="3260200" y="47427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1498800" y="42438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143000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7" idx="3"/>
            <a:endCxn id="48" idx="0"/>
          </p:cNvCxnSpPr>
          <p:nvPr/>
        </p:nvCxnSpPr>
        <p:spPr bwMode="auto">
          <a:xfrm rot="5400000">
            <a:off x="1336515" y="47812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1815866" y="50226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7" idx="5"/>
            <a:endCxn id="50" idx="0"/>
          </p:cNvCxnSpPr>
          <p:nvPr/>
        </p:nvCxnSpPr>
        <p:spPr bwMode="auto">
          <a:xfrm rot="16200000" flipH="1">
            <a:off x="1863866" y="48006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762000" y="5860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3"/>
            <a:endCxn id="52" idx="0"/>
          </p:cNvCxnSpPr>
          <p:nvPr/>
        </p:nvCxnSpPr>
        <p:spPr bwMode="auto">
          <a:xfrm rot="5400000">
            <a:off x="938401" y="55771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1549200" y="5860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stCxn id="48" idx="5"/>
            <a:endCxn id="54" idx="0"/>
          </p:cNvCxnSpPr>
          <p:nvPr/>
        </p:nvCxnSpPr>
        <p:spPr bwMode="auto">
          <a:xfrm rot="16200000" flipH="1">
            <a:off x="1522919" y="55645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27"/>
          <p:cNvSpPr>
            <a:spLocks noChangeArrowheads="1"/>
          </p:cNvSpPr>
          <p:nvPr/>
        </p:nvSpPr>
        <p:spPr bwMode="auto">
          <a:xfrm>
            <a:off x="6019800" y="3429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30</a:t>
            </a:r>
            <a:endParaRPr lang="en-US" altLang="zh-CN" sz="3200" dirty="0"/>
          </a:p>
        </p:txBody>
      </p: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6749400" y="4165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369000" y="4946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stCxn id="56" idx="3"/>
            <a:endCxn id="64" idx="0"/>
          </p:cNvCxnSpPr>
          <p:nvPr/>
        </p:nvCxnSpPr>
        <p:spPr bwMode="auto">
          <a:xfrm rot="5400000">
            <a:off x="5726067" y="3818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56" idx="5"/>
            <a:endCxn id="57" idx="0"/>
          </p:cNvCxnSpPr>
          <p:nvPr/>
        </p:nvCxnSpPr>
        <p:spPr bwMode="auto">
          <a:xfrm rot="16200000" flipH="1">
            <a:off x="6612119" y="3758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57" idx="3"/>
            <a:endCxn id="58" idx="0"/>
          </p:cNvCxnSpPr>
          <p:nvPr/>
        </p:nvCxnSpPr>
        <p:spPr bwMode="auto">
          <a:xfrm rot="5400000">
            <a:off x="6573901" y="4691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7156200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57" idx="5"/>
            <a:endCxn id="62" idx="0"/>
          </p:cNvCxnSpPr>
          <p:nvPr/>
        </p:nvCxnSpPr>
        <p:spPr bwMode="auto">
          <a:xfrm rot="16200000" flipH="1">
            <a:off x="7146400" y="4690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5385000" y="4191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029200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64" idx="3"/>
            <a:endCxn id="65" idx="0"/>
          </p:cNvCxnSpPr>
          <p:nvPr/>
        </p:nvCxnSpPr>
        <p:spPr bwMode="auto">
          <a:xfrm rot="5400000">
            <a:off x="5222715" y="4729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5702066" y="4970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stCxn id="64" idx="5"/>
            <a:endCxn id="67" idx="0"/>
          </p:cNvCxnSpPr>
          <p:nvPr/>
        </p:nvCxnSpPr>
        <p:spPr bwMode="auto">
          <a:xfrm rot="16200000" flipH="1">
            <a:off x="5750066" y="4748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648200" y="5808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5" idx="3"/>
            <a:endCxn id="69" idx="0"/>
          </p:cNvCxnSpPr>
          <p:nvPr/>
        </p:nvCxnSpPr>
        <p:spPr bwMode="auto">
          <a:xfrm rot="5400000">
            <a:off x="4824601" y="5524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5435400" y="5808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5" idx="5"/>
            <a:endCxn id="71" idx="0"/>
          </p:cNvCxnSpPr>
          <p:nvPr/>
        </p:nvCxnSpPr>
        <p:spPr bwMode="auto">
          <a:xfrm rot="16200000" flipH="1">
            <a:off x="5409119" y="55123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5" grpId="0" animBg="1"/>
      <p:bldP spid="47" grpId="0" animBg="1"/>
      <p:bldP spid="48" grpId="0" animBg="1"/>
      <p:bldP spid="50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62" grpId="0" animBg="1"/>
      <p:bldP spid="64" grpId="0" animBg="1"/>
      <p:bldP spid="65" grpId="0" animBg="1"/>
      <p:bldP spid="67" grpId="0" animBg="1"/>
      <p:bldP spid="69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9600" y="10686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parent_chitree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 t,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p)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struct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EdgeNode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* v; </a:t>
            </a:r>
            <a:endParaRPr lang="en-US" altLang="zh-CN" sz="3200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for(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=0;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&lt; t-&gt;n;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++)</a:t>
            </a:r>
            <a:endParaRPr lang="en-US" altLang="zh-CN" sz="3200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      v=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t-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&gt;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nodelist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[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].children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while(v != Null )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   if( v-&gt;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nodeposition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==p)   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return </a:t>
            </a:r>
            <a:r>
              <a:rPr lang="en-US" altLang="zh-CN" sz="3200" dirty="0">
                <a:latin typeface="+mj-lt"/>
                <a:ea typeface="黑体" pitchFamily="2" charset="-122"/>
              </a:rPr>
              <a:t>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);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   else  v= v-&gt;link;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return </a:t>
            </a:r>
            <a:r>
              <a:rPr lang="en-US" altLang="zh-CN" sz="3200" dirty="0">
                <a:latin typeface="+mj-lt"/>
                <a:ea typeface="黑体" pitchFamily="2" charset="-122"/>
              </a:rPr>
              <a:t>(-1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); }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85344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 找结点表中“下标为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的”结点的父亲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876800" y="2247004"/>
            <a:ext cx="4343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依次在各子表中找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86600" y="4019058"/>
            <a:ext cx="228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若找到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2891" y="4609204"/>
            <a:ext cx="357770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则返回父亲下标</a:t>
            </a:r>
            <a:r>
              <a:rPr lang="en-US" altLang="zh-CN" dirty="0" err="1" smtClean="0">
                <a:solidFill>
                  <a:srgbClr val="008A00"/>
                </a:solidFill>
              </a:rPr>
              <a:t>i</a:t>
            </a:r>
            <a:r>
              <a:rPr lang="en-US" altLang="zh-CN" dirty="0" smtClean="0">
                <a:solidFill>
                  <a:srgbClr val="008A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24200" y="57930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从未找到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47800" y="270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5562600" y="50693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}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724400" y="34094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顺着子表向后查找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72200" y="1656858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//v</a:t>
            </a:r>
            <a:r>
              <a:rPr lang="zh-CN" altLang="en-US" dirty="0" smtClean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24600" y="28212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取子表头指针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67400" y="51834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未找到</a:t>
            </a:r>
            <a:r>
              <a:rPr lang="en-US" altLang="zh-CN" dirty="0" smtClean="0">
                <a:solidFill>
                  <a:srgbClr val="003399"/>
                </a:solidFill>
              </a:rPr>
              <a:t>p, </a:t>
            </a:r>
            <a:r>
              <a:rPr lang="zh-CN" altLang="en-US" dirty="0" smtClean="0">
                <a:solidFill>
                  <a:srgbClr val="003399"/>
                </a:solidFill>
              </a:rPr>
              <a:t>继续向后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11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57200" y="467380"/>
            <a:ext cx="86868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 找结点表中下标为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的节点的右兄弟</a:t>
            </a:r>
            <a:endParaRPr lang="en-US" altLang="zh-CN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latin typeface="+mn-lt"/>
              </a:rPr>
              <a:t>int</a:t>
            </a:r>
            <a:r>
              <a:rPr lang="en-US" altLang="zh-CN" sz="3000" dirty="0">
                <a:latin typeface="+mn-lt"/>
              </a:rPr>
              <a:t> </a:t>
            </a:r>
            <a:r>
              <a:rPr lang="en-US" altLang="zh-CN" sz="3000" dirty="0" err="1">
                <a:latin typeface="+mn-lt"/>
              </a:rPr>
              <a:t>rightSibling_chitree</a:t>
            </a:r>
            <a:r>
              <a:rPr lang="en-US" altLang="zh-CN" sz="3000" dirty="0">
                <a:latin typeface="+mn-lt"/>
              </a:rPr>
              <a:t>(</a:t>
            </a:r>
            <a:r>
              <a:rPr lang="en-US" altLang="zh-CN" sz="3000" dirty="0" err="1">
                <a:latin typeface="+mn-lt"/>
              </a:rPr>
              <a:t>PChiTree</a:t>
            </a:r>
            <a:r>
              <a:rPr lang="en-US" altLang="zh-CN" sz="3000" dirty="0">
                <a:latin typeface="+mn-lt"/>
              </a:rPr>
              <a:t> t, </a:t>
            </a:r>
            <a:r>
              <a:rPr lang="en-US" altLang="zh-CN" sz="3000" dirty="0" err="1">
                <a:latin typeface="+mn-lt"/>
              </a:rPr>
              <a:t>int</a:t>
            </a:r>
            <a:r>
              <a:rPr lang="en-US" altLang="zh-CN" sz="3000" dirty="0">
                <a:latin typeface="+mn-lt"/>
              </a:rPr>
              <a:t> p)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</a:t>
            </a:r>
            <a:r>
              <a:rPr lang="en-US" altLang="zh-CN" sz="3000" dirty="0" err="1" smtClean="0">
                <a:latin typeface="+mn-lt"/>
              </a:rPr>
              <a:t>int</a:t>
            </a:r>
            <a:r>
              <a:rPr lang="en-US" altLang="zh-CN" sz="3000" dirty="0" smtClean="0">
                <a:latin typeface="+mn-lt"/>
              </a:rPr>
              <a:t> i;   </a:t>
            </a:r>
            <a:r>
              <a:rPr lang="en-US" altLang="zh-CN" sz="3000" dirty="0" err="1">
                <a:latin typeface="+mn-lt"/>
              </a:rPr>
              <a:t>struct</a:t>
            </a:r>
            <a:r>
              <a:rPr lang="en-US" altLang="zh-CN" sz="3000" dirty="0">
                <a:latin typeface="+mn-lt"/>
              </a:rPr>
              <a:t> </a:t>
            </a:r>
            <a:r>
              <a:rPr lang="en-US" altLang="zh-CN" sz="3000" dirty="0" err="1">
                <a:latin typeface="+mn-lt"/>
              </a:rPr>
              <a:t>EdgeNode</a:t>
            </a:r>
            <a:r>
              <a:rPr lang="en-US" altLang="zh-CN" sz="3000" dirty="0">
                <a:latin typeface="+mn-lt"/>
              </a:rPr>
              <a:t> *v</a:t>
            </a:r>
            <a:r>
              <a:rPr lang="en-US" altLang="zh-CN" sz="3000" dirty="0" smtClean="0">
                <a:latin typeface="+mn-lt"/>
              </a:rPr>
              <a:t>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</a:t>
            </a:r>
            <a:r>
              <a:rPr lang="en-US" altLang="zh-CN" sz="3000" dirty="0" smtClean="0">
                <a:latin typeface="+mn-lt"/>
              </a:rPr>
              <a:t>for(</a:t>
            </a:r>
            <a:r>
              <a:rPr lang="en-US" altLang="zh-CN" sz="3000" dirty="0" err="1" smtClean="0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=0</a:t>
            </a:r>
            <a:r>
              <a:rPr lang="en-US" altLang="zh-CN" sz="3000" dirty="0">
                <a:latin typeface="+mn-lt"/>
              </a:rPr>
              <a:t>; </a:t>
            </a:r>
            <a:r>
              <a:rPr lang="en-US" altLang="zh-CN" sz="3000" dirty="0" err="1" smtClean="0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&lt; </a:t>
            </a:r>
            <a:r>
              <a:rPr lang="en-US" altLang="zh-CN" sz="3000" dirty="0">
                <a:latin typeface="+mn-lt"/>
              </a:rPr>
              <a:t>t-&gt;n; 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++)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      v= t-</a:t>
            </a:r>
            <a:r>
              <a:rPr lang="en-US" altLang="zh-CN" sz="3000" dirty="0">
                <a:latin typeface="+mn-lt"/>
              </a:rPr>
              <a:t>&gt;</a:t>
            </a:r>
            <a:r>
              <a:rPr lang="en-US" altLang="zh-CN" sz="3000" dirty="0" err="1">
                <a:latin typeface="+mn-lt"/>
              </a:rPr>
              <a:t>nodelist</a:t>
            </a:r>
            <a:r>
              <a:rPr lang="en-US" altLang="zh-CN" sz="3000" dirty="0">
                <a:latin typeface="+mn-lt"/>
              </a:rPr>
              <a:t>[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>
                <a:latin typeface="+mn-lt"/>
              </a:rPr>
              <a:t>].children</a:t>
            </a:r>
            <a:r>
              <a:rPr lang="en-US" altLang="zh-CN" sz="3000" dirty="0" smtClean="0">
                <a:latin typeface="+mn-lt"/>
              </a:rPr>
              <a:t>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</a:t>
            </a:r>
            <a:r>
              <a:rPr lang="en-US" altLang="zh-CN" sz="3000" dirty="0" smtClean="0">
                <a:latin typeface="+mn-lt"/>
              </a:rPr>
              <a:t> while(v != Null </a:t>
            </a:r>
            <a:r>
              <a:rPr lang="en-US" altLang="zh-CN" sz="3000" dirty="0">
                <a:latin typeface="+mn-lt"/>
              </a:rPr>
              <a:t>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</a:t>
            </a:r>
            <a:r>
              <a:rPr lang="en-US" altLang="zh-CN" sz="3000" dirty="0" smtClean="0">
                <a:latin typeface="+mn-lt"/>
              </a:rPr>
              <a:t>      if(v-&gt;</a:t>
            </a:r>
            <a:r>
              <a:rPr lang="en-US" altLang="zh-CN" sz="3000" dirty="0" err="1" smtClean="0">
                <a:latin typeface="+mn-lt"/>
              </a:rPr>
              <a:t>nodeposition</a:t>
            </a:r>
            <a:r>
              <a:rPr lang="en-US" altLang="zh-CN" sz="3000" dirty="0" smtClean="0">
                <a:latin typeface="+mn-lt"/>
              </a:rPr>
              <a:t> </a:t>
            </a:r>
            <a:r>
              <a:rPr lang="en-US" altLang="zh-CN" sz="3000" dirty="0">
                <a:latin typeface="+mn-lt"/>
              </a:rPr>
              <a:t>== p</a:t>
            </a:r>
            <a:r>
              <a:rPr lang="en-US" altLang="zh-CN" sz="3000" dirty="0" smtClean="0">
                <a:latin typeface="+mn-lt"/>
              </a:rPr>
              <a:t>)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</a:t>
            </a:r>
            <a:r>
              <a:rPr lang="en-US" altLang="zh-CN" sz="3000" dirty="0" smtClean="0">
                <a:latin typeface="+mn-lt"/>
              </a:rPr>
              <a:t>        if(v-&gt;link </a:t>
            </a:r>
            <a:r>
              <a:rPr lang="en-US" altLang="zh-CN" sz="3000" dirty="0">
                <a:latin typeface="+mn-lt"/>
              </a:rPr>
              <a:t>== </a:t>
            </a:r>
            <a:r>
              <a:rPr lang="en-US" altLang="zh-CN" sz="3000" dirty="0" smtClean="0">
                <a:latin typeface="+mn-lt"/>
              </a:rPr>
              <a:t>Null)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                           return  -1;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</a:t>
            </a:r>
            <a:r>
              <a:rPr lang="en-US" altLang="zh-CN" sz="3000" dirty="0" smtClean="0">
                <a:latin typeface="+mn-lt"/>
              </a:rPr>
              <a:t>        else  return(v-</a:t>
            </a:r>
            <a:r>
              <a:rPr lang="en-US" altLang="zh-CN" sz="3000" dirty="0">
                <a:latin typeface="+mn-lt"/>
              </a:rPr>
              <a:t>&gt;link-&gt;</a:t>
            </a:r>
            <a:r>
              <a:rPr lang="en-US" altLang="zh-CN" sz="3000" dirty="0" err="1">
                <a:latin typeface="+mn-lt"/>
              </a:rPr>
              <a:t>nodeposition</a:t>
            </a:r>
            <a:r>
              <a:rPr lang="en-US" altLang="zh-CN" sz="3000" dirty="0">
                <a:latin typeface="+mn-lt"/>
              </a:rPr>
              <a:t>);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</a:t>
            </a:r>
            <a:r>
              <a:rPr lang="en-US" altLang="zh-CN" sz="3000" dirty="0" smtClean="0">
                <a:latin typeface="+mn-lt"/>
              </a:rPr>
              <a:t>      else   v=v-&gt;link;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return  -1; }</a:t>
            </a:r>
            <a:endParaRPr lang="en-US" altLang="zh-CN" sz="300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1000" y="1998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依次在各子表中找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48400" y="35052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若找到</a:t>
            </a:r>
            <a:r>
              <a:rPr lang="en-US" altLang="zh-CN" dirty="0" smtClean="0">
                <a:solidFill>
                  <a:srgbClr val="003399"/>
                </a:solidFill>
              </a:rPr>
              <a:t>p, </a:t>
            </a:r>
            <a:r>
              <a:rPr lang="zh-CN" altLang="en-US" dirty="0" smtClean="0">
                <a:solidFill>
                  <a:srgbClr val="003399"/>
                </a:solidFill>
              </a:rPr>
              <a:t>取后继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7800" y="5521804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未找到</a:t>
            </a:r>
            <a:r>
              <a:rPr lang="en-US" altLang="zh-CN" dirty="0" smtClean="0">
                <a:solidFill>
                  <a:srgbClr val="003399"/>
                </a:solidFill>
              </a:rPr>
              <a:t>p, </a:t>
            </a:r>
            <a:r>
              <a:rPr lang="zh-CN" altLang="en-US" dirty="0" smtClean="0">
                <a:solidFill>
                  <a:srgbClr val="003399"/>
                </a:solidFill>
              </a:rPr>
              <a:t>则继续向后找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5294" y="13716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4989892" y="5483332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 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1179892" y="2394000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</a:t>
            </a:r>
            <a:endParaRPr lang="zh-CN" altLang="en-US" sz="3000" dirty="0"/>
          </a:p>
        </p:txBody>
      </p:sp>
      <p:sp>
        <p:nvSpPr>
          <p:cNvPr id="26" name="矩形 25"/>
          <p:cNvSpPr/>
          <p:nvPr/>
        </p:nvSpPr>
        <p:spPr>
          <a:xfrm>
            <a:off x="2895600" y="6074658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从未找到</a:t>
            </a:r>
            <a:r>
              <a:rPr lang="en-US" altLang="zh-CN" dirty="0" smtClean="0">
                <a:solidFill>
                  <a:srgbClr val="008A00"/>
                </a:solidFill>
              </a:rPr>
              <a:t>p, </a:t>
            </a:r>
            <a:r>
              <a:rPr lang="zh-CN" altLang="en-US" dirty="0" smtClean="0">
                <a:solidFill>
                  <a:srgbClr val="008A00"/>
                </a:solidFill>
              </a:rPr>
              <a:t>或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无右兄弟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86400" y="1447800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//v</a:t>
            </a:r>
            <a:r>
              <a:rPr lang="zh-CN" altLang="en-US" dirty="0" smtClean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077200" cy="29924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28608"/>
            <a:ext cx="5410200" cy="18928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58222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树的二叉链表表示，链表中元素结构：</a:t>
            </a:r>
            <a:endParaRPr lang="en-US" altLang="zh-CN" sz="32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1851660"/>
                <a:gridCol w="3086100"/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2860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242599" y="48140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1881599" y="58768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4" idx="5"/>
            <a:endCxn id="14" idx="0"/>
          </p:cNvCxnSpPr>
          <p:nvPr/>
        </p:nvCxnSpPr>
        <p:spPr bwMode="auto">
          <a:xfrm rot="16200000" flipH="1">
            <a:off x="2080191" y="3428390"/>
            <a:ext cx="484209" cy="431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15" idx="5"/>
            <a:endCxn id="16" idx="0"/>
          </p:cNvCxnSpPr>
          <p:nvPr/>
        </p:nvCxnSpPr>
        <p:spPr bwMode="auto">
          <a:xfrm rot="16200000" flipH="1">
            <a:off x="1586878" y="5330164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5" idx="5"/>
            <a:endCxn id="15" idx="0"/>
          </p:cNvCxnSpPr>
          <p:nvPr/>
        </p:nvCxnSpPr>
        <p:spPr bwMode="auto">
          <a:xfrm rot="16200000" flipH="1">
            <a:off x="1170760" y="4490222"/>
            <a:ext cx="497671" cy="1500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39000" y="58474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1" name="直接连接符 30"/>
          <p:cNvCxnSpPr>
            <a:cxnSpLocks noChangeShapeType="1"/>
            <a:stCxn id="15" idx="3"/>
            <a:endCxn id="20" idx="0"/>
          </p:cNvCxnSpPr>
          <p:nvPr/>
        </p:nvCxnSpPr>
        <p:spPr bwMode="auto">
          <a:xfrm rot="5400000">
            <a:off x="802088" y="5333165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31"/>
          <p:cNvCxnSpPr>
            <a:cxnSpLocks noChangeShapeType="1"/>
            <a:stCxn id="23" idx="0"/>
            <a:endCxn id="15" idx="4"/>
          </p:cNvCxnSpPr>
          <p:nvPr/>
        </p:nvCxnSpPr>
        <p:spPr bwMode="auto">
          <a:xfrm rot="16200000" flipV="1">
            <a:off x="1222957" y="5589705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1248600" y="5867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6764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9144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6" name="直接连接符 25"/>
          <p:cNvCxnSpPr>
            <a:cxnSpLocks noChangeShapeType="1"/>
            <a:stCxn id="24" idx="3"/>
            <a:endCxn id="25" idx="0"/>
          </p:cNvCxnSpPr>
          <p:nvPr/>
        </p:nvCxnSpPr>
        <p:spPr bwMode="auto">
          <a:xfrm rot="5400000">
            <a:off x="1216201" y="3352191"/>
            <a:ext cx="4842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590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cxnSpLocks noChangeShapeType="1"/>
            <a:stCxn id="14" idx="5"/>
            <a:endCxn id="27" idx="0"/>
          </p:cNvCxnSpPr>
          <p:nvPr/>
        </p:nvCxnSpPr>
        <p:spPr bwMode="auto">
          <a:xfrm rot="16200000" flipH="1">
            <a:off x="2560791" y="4471790"/>
            <a:ext cx="43740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1951800" y="4724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cxnSpLocks noChangeShapeType="1"/>
            <a:stCxn id="14" idx="3"/>
            <a:endCxn id="29" idx="0"/>
          </p:cNvCxnSpPr>
          <p:nvPr/>
        </p:nvCxnSpPr>
        <p:spPr bwMode="auto">
          <a:xfrm rot="5400000">
            <a:off x="2077826" y="4442366"/>
            <a:ext cx="40795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334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5" idx="3"/>
            <a:endCxn id="31" idx="0"/>
          </p:cNvCxnSpPr>
          <p:nvPr/>
        </p:nvCxnSpPr>
        <p:spPr bwMode="auto">
          <a:xfrm rot="5400000">
            <a:off x="644701" y="4457091"/>
            <a:ext cx="4842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45116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324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867400" y="31242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5562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4953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4495800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4191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4676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26275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21475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4114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36576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3352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5578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5121275" y="48204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4816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46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689725" y="4810952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6384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8594725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81534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78486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4343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3886200" y="589203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3581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Rectangle 28"/>
          <p:cNvSpPr>
            <a:spLocks noChangeArrowheads="1"/>
          </p:cNvSpPr>
          <p:nvPr/>
        </p:nvSpPr>
        <p:spPr bwMode="auto">
          <a:xfrm>
            <a:off x="5791200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349875" y="58968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5045075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7239000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6797675" y="58872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6492875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Line 41"/>
          <p:cNvSpPr>
            <a:spLocks noChangeShapeType="1"/>
          </p:cNvSpPr>
          <p:nvPr/>
        </p:nvSpPr>
        <p:spPr bwMode="auto">
          <a:xfrm>
            <a:off x="5121275" y="4114800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6858000" y="4114800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 flipH="1">
            <a:off x="3886200" y="4058476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4283075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4114800" y="5105400"/>
            <a:ext cx="838200" cy="7818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7315200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59594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flipH="1">
            <a:off x="4800600" y="3448876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 flipH="1">
            <a:off x="6629400" y="31242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7010400" y="2844225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树的二叉链表表示，链表中元素结构：</a:t>
            </a:r>
            <a:endParaRPr lang="en-US" altLang="zh-CN" sz="3200" dirty="0" smtClean="0"/>
          </a:p>
        </p:txBody>
      </p:sp>
      <p:sp>
        <p:nvSpPr>
          <p:cNvPr id="71" name="矩形 70"/>
          <p:cNvSpPr/>
          <p:nvPr/>
        </p:nvSpPr>
        <p:spPr>
          <a:xfrm>
            <a:off x="533400" y="2971800"/>
            <a:ext cx="8382000" cy="325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latin typeface="+mj-lt"/>
              </a:rPr>
              <a:t>struct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CSNode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typedef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struct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CSNode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*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PCSNode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latin typeface="+mj-lt"/>
              </a:rPr>
              <a:t>struct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CSNode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{ </a:t>
            </a:r>
            <a:r>
              <a:rPr lang="en-US" altLang="zh-CN" sz="3000" dirty="0" err="1" smtClean="0">
                <a:latin typeface="+mj-lt"/>
              </a:rPr>
              <a:t>Datatype</a:t>
            </a:r>
            <a:r>
              <a:rPr lang="en-US" altLang="zh-CN" sz="3000" dirty="0" smtClean="0">
                <a:latin typeface="+mj-lt"/>
              </a:rPr>
              <a:t> info; 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PCSNode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lchild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PCSNode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rsibling</a:t>
            </a:r>
            <a:r>
              <a:rPr lang="en-US" altLang="zh-CN" sz="3000" dirty="0" smtClean="0"/>
              <a:t>;</a:t>
            </a:r>
            <a:r>
              <a:rPr lang="zh-CN" altLang="en-US" sz="3000" dirty="0" smtClean="0">
                <a:latin typeface="+mj-lt"/>
              </a:rPr>
              <a:t>}</a:t>
            </a:r>
            <a:endParaRPr lang="zh-CN" altLang="en-US" sz="3000" dirty="0">
              <a:latin typeface="+mj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86200" y="5105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长子指针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419600" y="55980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右兄弟指针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429000" y="2931004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长子</a:t>
            </a:r>
            <a:r>
              <a:rPr lang="en-US" altLang="zh-CN" dirty="0" smtClean="0">
                <a:solidFill>
                  <a:srgbClr val="003399"/>
                </a:solidFill>
              </a:rPr>
              <a:t>--</a:t>
            </a:r>
            <a:r>
              <a:rPr lang="zh-CN" altLang="en-US" dirty="0" smtClean="0">
                <a:solidFill>
                  <a:srgbClr val="003399"/>
                </a:solidFill>
              </a:rPr>
              <a:t>兄弟表示法，结点结构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1851660"/>
                <a:gridCol w="3086100"/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610600" cy="537993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</a:rPr>
              <a:t> 小结：</a:t>
            </a:r>
            <a:r>
              <a:rPr lang="zh-CN" altLang="en-US" sz="3000" dirty="0" smtClean="0">
                <a:sym typeface="Wingdings" pitchFamily="2" charset="2"/>
              </a:rPr>
              <a:t>（对于指针</a:t>
            </a:r>
            <a:r>
              <a:rPr lang="en-US" altLang="zh-CN" sz="3000" dirty="0" smtClean="0">
                <a:sym typeface="Wingdings" pitchFamily="2" charset="2"/>
              </a:rPr>
              <a:t>p</a:t>
            </a:r>
            <a:r>
              <a:rPr lang="zh-CN" altLang="en-US" sz="3000" dirty="0" smtClean="0">
                <a:sym typeface="Wingdings" pitchFamily="2" charset="2"/>
              </a:rPr>
              <a:t>所指结点）</a:t>
            </a:r>
            <a:r>
              <a:rPr lang="zh-CN" altLang="en-US" sz="3000" dirty="0" smtClean="0"/>
              <a:t> 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/>
              <a:t>找长子：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2. </a:t>
            </a:r>
            <a:r>
              <a:rPr lang="zh-CN" altLang="en-US" sz="3000" dirty="0" smtClean="0"/>
              <a:t>找右兄弟：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3. </a:t>
            </a:r>
            <a:r>
              <a:rPr lang="zh-CN" altLang="en-US" sz="3000" dirty="0" smtClean="0"/>
              <a:t>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的所有子结点：</a:t>
            </a: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4. </a:t>
            </a:r>
            <a:r>
              <a:rPr lang="zh-CN" altLang="en-US" sz="3000" dirty="0" smtClean="0"/>
              <a:t>找父亲？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49530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6553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096000" y="24135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5791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181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724400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419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962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7254875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950075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343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8862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581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5715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5257800" y="41098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4953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375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918325" y="4100327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13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747125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3058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80010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784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327525" y="5181413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4022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156325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5715000" y="51861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5410200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527925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86600" y="51766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81800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349875" y="3404175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7086600" y="3404175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4114800" y="3347851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4511675" y="4338451"/>
            <a:ext cx="441325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>
            <a:off x="4495800" y="4394775"/>
            <a:ext cx="609600" cy="7868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7543800" y="43384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63246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>
            <a:off x="5029200" y="2738251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H="1">
            <a:off x="6248400" y="20574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553200" y="17526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t</a:t>
            </a:r>
          </a:p>
        </p:txBody>
      </p:sp>
      <p:sp>
        <p:nvSpPr>
          <p:cNvPr id="53" name="矩形 52"/>
          <p:cNvSpPr/>
          <p:nvPr/>
        </p:nvSpPr>
        <p:spPr>
          <a:xfrm>
            <a:off x="2514600" y="1692786"/>
            <a:ext cx="17315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lchild</a:t>
            </a:r>
            <a:r>
              <a:rPr lang="en-US" altLang="zh-CN" sz="3000" dirty="0" smtClean="0">
                <a:solidFill>
                  <a:srgbClr val="008000"/>
                </a:solidFill>
              </a:rPr>
              <a:t>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9400" y="2378586"/>
            <a:ext cx="2073003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rsibling</a:t>
            </a:r>
            <a:r>
              <a:rPr lang="en-US" altLang="zh-CN" sz="3000" dirty="0" smtClean="0">
                <a:solidFill>
                  <a:srgbClr val="008000"/>
                </a:solidFill>
              </a:rPr>
              <a:t>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3505200"/>
            <a:ext cx="4572000" cy="2197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q=p-&gt;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lchild</a:t>
            </a:r>
            <a:r>
              <a:rPr lang="en-US" altLang="zh-CN" sz="3000" dirty="0" smtClean="0">
                <a:solidFill>
                  <a:srgbClr val="008000"/>
                </a:solidFill>
              </a:rPr>
              <a:t>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while(q!=null)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{</a:t>
            </a:r>
            <a:r>
              <a:rPr lang="zh-CN" altLang="en-US" sz="3000" dirty="0" smtClean="0">
                <a:solidFill>
                  <a:srgbClr val="008000"/>
                </a:solidFill>
              </a:rPr>
              <a:t>访问</a:t>
            </a:r>
            <a:r>
              <a:rPr lang="en-US" altLang="zh-CN" sz="3000" dirty="0" smtClean="0">
                <a:solidFill>
                  <a:srgbClr val="008000"/>
                </a:solidFill>
              </a:rPr>
              <a:t>q;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 q=q-&gt;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rsibling</a:t>
            </a:r>
            <a:r>
              <a:rPr lang="en-US" altLang="zh-CN" sz="3000" dirty="0" smtClean="0">
                <a:solidFill>
                  <a:srgbClr val="008000"/>
                </a:solidFill>
              </a:rPr>
              <a:t>;}</a:t>
            </a:r>
          </a:p>
        </p:txBody>
      </p:sp>
      <p:sp>
        <p:nvSpPr>
          <p:cNvPr id="56" name="矩形 55"/>
          <p:cNvSpPr/>
          <p:nvPr/>
        </p:nvSpPr>
        <p:spPr>
          <a:xfrm>
            <a:off x="2587509" y="5867602"/>
            <a:ext cx="62516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--</a:t>
            </a:r>
            <a:r>
              <a:rPr lang="zh-CN" altLang="en-US" dirty="0" smtClean="0">
                <a:solidFill>
                  <a:srgbClr val="008000"/>
                </a:solidFill>
              </a:rPr>
              <a:t>遍历树，判断结点孩子是否是</a:t>
            </a:r>
            <a:r>
              <a:rPr lang="en-US" altLang="zh-CN" dirty="0" smtClean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391400" y="27432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7696200" y="24384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4572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20106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77" idx="3"/>
            <a:endCxn id="70" idx="0"/>
          </p:cNvCxnSpPr>
          <p:nvPr/>
        </p:nvCxnSpPr>
        <p:spPr bwMode="auto">
          <a:xfrm rot="5400000">
            <a:off x="662163" y="2306027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直接连接符 72"/>
          <p:cNvCxnSpPr>
            <a:cxnSpLocks noChangeShapeType="1"/>
            <a:stCxn id="77" idx="5"/>
            <a:endCxn id="71" idx="0"/>
          </p:cNvCxnSpPr>
          <p:nvPr/>
        </p:nvCxnSpPr>
        <p:spPr bwMode="auto">
          <a:xfrm rot="16200000" flipH="1">
            <a:off x="1617053" y="2320726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08800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75" name="直接连接符 30"/>
          <p:cNvCxnSpPr>
            <a:cxnSpLocks noChangeShapeType="1"/>
            <a:stCxn id="100" idx="3"/>
            <a:endCxn id="74" idx="0"/>
          </p:cNvCxnSpPr>
          <p:nvPr/>
        </p:nvCxnSpPr>
        <p:spPr bwMode="auto">
          <a:xfrm rot="5400000">
            <a:off x="849875" y="3630390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31"/>
          <p:cNvCxnSpPr>
            <a:cxnSpLocks noChangeShapeType="1"/>
            <a:stCxn id="78" idx="0"/>
            <a:endCxn id="100" idx="5"/>
          </p:cNvCxnSpPr>
          <p:nvPr/>
        </p:nvCxnSpPr>
        <p:spPr bwMode="auto">
          <a:xfrm rot="16200000" flipV="1">
            <a:off x="1426528" y="3671727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1248600" y="1828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1605725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835525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394200" y="1904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4089400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3540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29"/>
          <p:cNvSpPr>
            <a:spLocks noChangeArrowheads="1"/>
          </p:cNvSpPr>
          <p:nvPr/>
        </p:nvSpPr>
        <p:spPr bwMode="auto">
          <a:xfrm>
            <a:off x="3098800" y="304323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2778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4895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4454525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133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28"/>
          <p:cNvSpPr>
            <a:spLocks noChangeArrowheads="1"/>
          </p:cNvSpPr>
          <p:nvPr/>
        </p:nvSpPr>
        <p:spPr bwMode="auto">
          <a:xfrm>
            <a:off x="4454525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4013200" y="4190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0" name="Rectangle 30"/>
          <p:cNvSpPr>
            <a:spLocks noChangeArrowheads="1"/>
          </p:cNvSpPr>
          <p:nvPr/>
        </p:nvSpPr>
        <p:spPr bwMode="auto">
          <a:xfrm>
            <a:off x="3708400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5886450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5445125" y="419576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5140325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3616325" y="3276599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 flipH="1">
            <a:off x="4225924" y="3352800"/>
            <a:ext cx="76199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4606925" y="4429124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 flipH="1">
            <a:off x="46069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 flipH="1">
            <a:off x="3251200" y="2133599"/>
            <a:ext cx="974725" cy="9143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4800600" y="96087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t</a:t>
            </a: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248600" y="29892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77" idx="4"/>
            <a:endCxn id="100" idx="0"/>
          </p:cNvCxnSpPr>
          <p:nvPr/>
        </p:nvCxnSpPr>
        <p:spPr bwMode="auto">
          <a:xfrm rot="5400000">
            <a:off x="1172363" y="2661035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直接连接符 31"/>
          <p:cNvCxnSpPr>
            <a:cxnSpLocks noChangeShapeType="1"/>
            <a:stCxn id="103" idx="0"/>
            <a:endCxn id="78" idx="4"/>
          </p:cNvCxnSpPr>
          <p:nvPr/>
        </p:nvCxnSpPr>
        <p:spPr bwMode="auto">
          <a:xfrm rot="5400000" flipH="1" flipV="1">
            <a:off x="1552925" y="4906200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1600200" y="52109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5445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 smtClean="0"/>
              <a:t>∧</a:t>
            </a:r>
            <a:endParaRPr lang="zh-CN" altLang="zh-CN" sz="36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4987925" y="526732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4683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5216523" y="4429125"/>
            <a:ext cx="76201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08" name="Rectangle 28"/>
          <p:cNvSpPr>
            <a:spLocks noChangeArrowheads="1"/>
          </p:cNvSpPr>
          <p:nvPr/>
        </p:nvSpPr>
        <p:spPr bwMode="auto">
          <a:xfrm>
            <a:off x="6267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5810250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5505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1" name="Line 41"/>
          <p:cNvSpPr>
            <a:spLocks noChangeShapeType="1"/>
          </p:cNvSpPr>
          <p:nvPr/>
        </p:nvSpPr>
        <p:spPr bwMode="auto">
          <a:xfrm>
            <a:off x="4972049" y="3276599"/>
            <a:ext cx="549275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cxnSp>
        <p:nvCxnSpPr>
          <p:cNvPr id="125" name="直接连接符 124"/>
          <p:cNvCxnSpPr/>
          <p:nvPr/>
        </p:nvCxnSpPr>
        <p:spPr bwMode="auto">
          <a:xfrm rot="5400000">
            <a:off x="189705" y="4152104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/>
          <p:nvPr/>
        </p:nvCxnSpPr>
        <p:spPr bwMode="auto">
          <a:xfrm rot="5400000">
            <a:off x="4377531" y="4190205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533400" y="1042380"/>
            <a:ext cx="8382000" cy="6340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树的二叉链表表示：</a:t>
            </a:r>
            <a:endParaRPr lang="en-US" altLang="zh-CN" sz="3200" dirty="0" smtClean="0"/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010400" y="26669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7590600" y="485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69" idx="3"/>
            <a:endCxn id="62" idx="0"/>
          </p:cNvCxnSpPr>
          <p:nvPr/>
        </p:nvCxnSpPr>
        <p:spPr bwMode="auto">
          <a:xfrm rot="5400000">
            <a:off x="7250701" y="2300090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6" idx="5"/>
            <a:endCxn id="63" idx="0"/>
          </p:cNvCxnSpPr>
          <p:nvPr/>
        </p:nvCxnSpPr>
        <p:spPr bwMode="auto">
          <a:xfrm rot="16200000" flipH="1">
            <a:off x="7548718" y="4565517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092125" y="416172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7" name="直接连接符 30"/>
          <p:cNvCxnSpPr>
            <a:cxnSpLocks noChangeShapeType="1"/>
            <a:stCxn id="129" idx="3"/>
            <a:endCxn id="66" idx="0"/>
          </p:cNvCxnSpPr>
          <p:nvPr/>
        </p:nvCxnSpPr>
        <p:spPr bwMode="auto">
          <a:xfrm rot="5400000">
            <a:off x="7329253" y="3791647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31"/>
          <p:cNvCxnSpPr>
            <a:cxnSpLocks noChangeShapeType="1"/>
            <a:stCxn id="127" idx="0"/>
            <a:endCxn id="129" idx="5"/>
          </p:cNvCxnSpPr>
          <p:nvPr/>
        </p:nvCxnSpPr>
        <p:spPr bwMode="auto">
          <a:xfrm rot="16200000" flipV="1">
            <a:off x="8061481" y="3771010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7543800" y="185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8200200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7625525" y="334658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30" name="直接连接符 129"/>
          <p:cNvCxnSpPr>
            <a:cxnSpLocks noChangeShapeType="1"/>
            <a:stCxn id="62" idx="5"/>
            <a:endCxn id="129" idx="1"/>
          </p:cNvCxnSpPr>
          <p:nvPr/>
        </p:nvCxnSpPr>
        <p:spPr bwMode="auto">
          <a:xfrm rot="16200000" flipH="1">
            <a:off x="7408361" y="3129419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7256400" y="566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32" name="直接连接符 131"/>
          <p:cNvCxnSpPr>
            <a:cxnSpLocks noChangeShapeType="1"/>
            <a:stCxn id="63" idx="4"/>
            <a:endCxn id="131" idx="0"/>
          </p:cNvCxnSpPr>
          <p:nvPr/>
        </p:nvCxnSpPr>
        <p:spPr bwMode="auto">
          <a:xfrm rot="5400000">
            <a:off x="7523101" y="5348699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Line 26"/>
          <p:cNvSpPr>
            <a:spLocks noChangeShapeType="1"/>
          </p:cNvSpPr>
          <p:nvPr/>
        </p:nvSpPr>
        <p:spPr bwMode="auto">
          <a:xfrm flipH="1">
            <a:off x="78835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13" name="Text Box 6"/>
          <p:cNvSpPr txBox="1">
            <a:spLocks noChangeArrowheads="1"/>
          </p:cNvSpPr>
          <p:nvPr/>
        </p:nvSpPr>
        <p:spPr bwMode="auto">
          <a:xfrm>
            <a:off x="8077200" y="99060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9" grpId="0" animBg="1"/>
      <p:bldP spid="127" grpId="0" animBg="1"/>
      <p:bldP spid="129" grpId="0" animBg="1"/>
      <p:bldP spid="131" grpId="0" animBg="1"/>
      <p:bldP spid="112" grpId="0" animBg="1"/>
      <p:bldP spid="1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4572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20106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127" idx="3"/>
            <a:endCxn id="63" idx="0"/>
          </p:cNvCxnSpPr>
          <p:nvPr/>
        </p:nvCxnSpPr>
        <p:spPr bwMode="auto">
          <a:xfrm rot="5400000">
            <a:off x="662163" y="2306028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127" idx="5"/>
            <a:endCxn id="64" idx="0"/>
          </p:cNvCxnSpPr>
          <p:nvPr/>
        </p:nvCxnSpPr>
        <p:spPr bwMode="auto">
          <a:xfrm rot="16200000" flipH="1">
            <a:off x="1617053" y="2320727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08800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8" name="直接连接符 30"/>
          <p:cNvCxnSpPr>
            <a:cxnSpLocks noChangeShapeType="1"/>
            <a:stCxn id="150" idx="3"/>
            <a:endCxn id="67" idx="0"/>
          </p:cNvCxnSpPr>
          <p:nvPr/>
        </p:nvCxnSpPr>
        <p:spPr bwMode="auto">
          <a:xfrm rot="5400000">
            <a:off x="849875" y="3630391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129" idx="0"/>
            <a:endCxn id="150" idx="5"/>
          </p:cNvCxnSpPr>
          <p:nvPr/>
        </p:nvCxnSpPr>
        <p:spPr bwMode="auto">
          <a:xfrm rot="16200000" flipV="1">
            <a:off x="1426528" y="3671728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1248600" y="18287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1605725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50" name="Oval 29"/>
          <p:cNvSpPr>
            <a:spLocks noChangeArrowheads="1"/>
          </p:cNvSpPr>
          <p:nvPr/>
        </p:nvSpPr>
        <p:spPr bwMode="auto">
          <a:xfrm>
            <a:off x="1248600" y="2989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1" name="直接连接符 150"/>
          <p:cNvCxnSpPr>
            <a:cxnSpLocks noChangeShapeType="1"/>
            <a:stCxn id="127" idx="4"/>
            <a:endCxn id="150" idx="0"/>
          </p:cNvCxnSpPr>
          <p:nvPr/>
        </p:nvCxnSpPr>
        <p:spPr bwMode="auto">
          <a:xfrm rot="5400000">
            <a:off x="1172363" y="2661036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2" name="直接连接符 31"/>
          <p:cNvCxnSpPr>
            <a:cxnSpLocks noChangeShapeType="1"/>
            <a:stCxn id="153" idx="0"/>
            <a:endCxn id="129" idx="4"/>
          </p:cNvCxnSpPr>
          <p:nvPr/>
        </p:nvCxnSpPr>
        <p:spPr bwMode="auto">
          <a:xfrm rot="5400000" flipH="1" flipV="1">
            <a:off x="1552925" y="4906201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" name="Oval 26"/>
          <p:cNvSpPr>
            <a:spLocks noChangeArrowheads="1"/>
          </p:cNvSpPr>
          <p:nvPr/>
        </p:nvSpPr>
        <p:spPr bwMode="auto">
          <a:xfrm>
            <a:off x="16002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75" name="直接连接符 174"/>
          <p:cNvCxnSpPr/>
          <p:nvPr/>
        </p:nvCxnSpPr>
        <p:spPr bwMode="auto">
          <a:xfrm rot="5400000">
            <a:off x="189705" y="4075905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直接连接符 175"/>
          <p:cNvCxnSpPr/>
          <p:nvPr/>
        </p:nvCxnSpPr>
        <p:spPr bwMode="auto">
          <a:xfrm rot="5400000">
            <a:off x="4377531" y="4114006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 Box 6"/>
          <p:cNvSpPr txBox="1">
            <a:spLocks noChangeArrowheads="1"/>
          </p:cNvSpPr>
          <p:nvPr/>
        </p:nvSpPr>
        <p:spPr bwMode="auto">
          <a:xfrm>
            <a:off x="2819400" y="1219200"/>
            <a:ext cx="3733800" cy="52354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转换过程：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1)</a:t>
            </a:r>
            <a:r>
              <a:rPr lang="zh-CN" altLang="en-US" dirty="0" smtClean="0">
                <a:solidFill>
                  <a:srgbClr val="003399"/>
                </a:solidFill>
              </a:rPr>
              <a:t>加边：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所有相邻兄弟之间，加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条边；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2) </a:t>
            </a:r>
            <a:r>
              <a:rPr lang="zh-CN" altLang="en-US" dirty="0" smtClean="0">
                <a:solidFill>
                  <a:srgbClr val="003399"/>
                </a:solidFill>
              </a:rPr>
              <a:t>删边：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删除父亲</a:t>
            </a:r>
            <a:r>
              <a:rPr lang="en-US" altLang="zh-CN" dirty="0" smtClean="0"/>
              <a:t>--</a:t>
            </a:r>
            <a:r>
              <a:rPr lang="zh-CN" altLang="en-US" dirty="0" smtClean="0"/>
              <a:t>非长子之间的边；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3) </a:t>
            </a:r>
            <a:r>
              <a:rPr lang="zh-CN" altLang="en-US" dirty="0" smtClean="0">
                <a:solidFill>
                  <a:srgbClr val="003399"/>
                </a:solidFill>
              </a:rPr>
              <a:t>转动：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以树根为轴心，转动一定角度；</a:t>
            </a:r>
            <a:endParaRPr lang="en-US" altLang="zh-CN" dirty="0" smtClean="0"/>
          </a:p>
        </p:txBody>
      </p:sp>
      <p:cxnSp>
        <p:nvCxnSpPr>
          <p:cNvPr id="179" name="直接连接符 178"/>
          <p:cNvCxnSpPr>
            <a:cxnSpLocks noChangeShapeType="1"/>
            <a:stCxn id="63" idx="6"/>
            <a:endCxn id="150" idx="2"/>
          </p:cNvCxnSpPr>
          <p:nvPr/>
        </p:nvCxnSpPr>
        <p:spPr bwMode="auto">
          <a:xfrm>
            <a:off x="961200" y="3218275"/>
            <a:ext cx="2874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3" name="直接连接符 182"/>
          <p:cNvCxnSpPr>
            <a:cxnSpLocks noChangeShapeType="1"/>
            <a:stCxn id="150" idx="6"/>
            <a:endCxn id="64" idx="2"/>
          </p:cNvCxnSpPr>
          <p:nvPr/>
        </p:nvCxnSpPr>
        <p:spPr bwMode="auto">
          <a:xfrm flipV="1">
            <a:off x="1752600" y="3218275"/>
            <a:ext cx="2580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6" name="直接连接符 185"/>
          <p:cNvCxnSpPr>
            <a:cxnSpLocks noChangeShapeType="1"/>
            <a:stCxn id="67" idx="6"/>
            <a:endCxn id="129" idx="2"/>
          </p:cNvCxnSpPr>
          <p:nvPr/>
        </p:nvCxnSpPr>
        <p:spPr bwMode="auto">
          <a:xfrm>
            <a:off x="1312800" y="4354925"/>
            <a:ext cx="292925" cy="1588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010400" y="2667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590600" y="48594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cxnSpLocks noChangeShapeType="1"/>
            <a:stCxn id="43" idx="3"/>
            <a:endCxn id="36" idx="0"/>
          </p:cNvCxnSpPr>
          <p:nvPr/>
        </p:nvCxnSpPr>
        <p:spPr bwMode="auto">
          <a:xfrm rot="5400000">
            <a:off x="7250701" y="2300091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0" idx="5"/>
            <a:endCxn id="37" idx="0"/>
          </p:cNvCxnSpPr>
          <p:nvPr/>
        </p:nvCxnSpPr>
        <p:spPr bwMode="auto">
          <a:xfrm rot="16200000" flipH="1">
            <a:off x="7548718" y="4565518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92125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1" name="直接连接符 30"/>
          <p:cNvCxnSpPr>
            <a:cxnSpLocks noChangeShapeType="1"/>
            <a:stCxn id="45" idx="3"/>
            <a:endCxn id="40" idx="0"/>
          </p:cNvCxnSpPr>
          <p:nvPr/>
        </p:nvCxnSpPr>
        <p:spPr bwMode="auto">
          <a:xfrm rot="5400000">
            <a:off x="7329253" y="3791648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4" idx="0"/>
            <a:endCxn id="45" idx="5"/>
          </p:cNvCxnSpPr>
          <p:nvPr/>
        </p:nvCxnSpPr>
        <p:spPr bwMode="auto">
          <a:xfrm rot="16200000" flipV="1">
            <a:off x="8061481" y="3771011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543800" y="185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8200200" y="416173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625525" y="334658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cxnSpLocks noChangeShapeType="1"/>
            <a:stCxn id="36" idx="5"/>
            <a:endCxn id="45" idx="1"/>
          </p:cNvCxnSpPr>
          <p:nvPr/>
        </p:nvCxnSpPr>
        <p:spPr bwMode="auto">
          <a:xfrm rot="16200000" flipH="1">
            <a:off x="7408361" y="3129420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7256400" y="566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7" idx="4"/>
            <a:endCxn id="47" idx="0"/>
          </p:cNvCxnSpPr>
          <p:nvPr/>
        </p:nvCxnSpPr>
        <p:spPr bwMode="auto">
          <a:xfrm rot="5400000">
            <a:off x="7523101" y="5348700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" y="1143000"/>
            <a:ext cx="8686800" cy="48813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棵树，通过长子</a:t>
            </a:r>
            <a:r>
              <a:rPr lang="en-US" altLang="zh-CN" sz="3200" dirty="0" smtClean="0">
                <a:latin typeface="+mj-lt"/>
              </a:rPr>
              <a:t>--</a:t>
            </a:r>
            <a:r>
              <a:rPr lang="zh-CN" altLang="en-US" sz="3200" dirty="0" smtClean="0">
                <a:latin typeface="+mj-lt"/>
              </a:rPr>
              <a:t>兄弟表示法，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唯一的二叉树，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 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且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该二叉树根的右子树为空；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>
                <a:latin typeface="+mj-lt"/>
              </a:rPr>
              <a:t>2.  1</a:t>
            </a:r>
            <a:r>
              <a:rPr lang="zh-CN" altLang="en-US" sz="3200" dirty="0" smtClean="0">
                <a:latin typeface="+mj-lt"/>
              </a:rPr>
              <a:t>棵树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棵二叉树，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棵二叉树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棵树？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                        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也可能是树林；</a:t>
            </a:r>
            <a:endParaRPr lang="zh-CN" altLang="en-US" sz="32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57800" y="4687669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×</a:t>
            </a: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6993000" y="38044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833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cxnSpLocks noChangeShapeType="1"/>
            <a:stCxn id="15" idx="3"/>
            <a:endCxn id="6" idx="0"/>
          </p:cNvCxnSpPr>
          <p:nvPr/>
        </p:nvCxnSpPr>
        <p:spPr bwMode="auto">
          <a:xfrm rot="5400000">
            <a:off x="7259463" y="3311329"/>
            <a:ext cx="478685" cy="507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10"/>
          <p:cNvCxnSpPr>
            <a:cxnSpLocks noChangeShapeType="1"/>
            <a:stCxn id="15" idx="5"/>
            <a:endCxn id="9" idx="0"/>
          </p:cNvCxnSpPr>
          <p:nvPr/>
        </p:nvCxnSpPr>
        <p:spPr bwMode="auto">
          <a:xfrm rot="16200000" flipH="1">
            <a:off x="8091291" y="3343490"/>
            <a:ext cx="513609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3740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3" name="直接连接符 30"/>
          <p:cNvCxnSpPr>
            <a:cxnSpLocks noChangeShapeType="1"/>
            <a:stCxn id="17" idx="3"/>
            <a:endCxn id="12" idx="0"/>
          </p:cNvCxnSpPr>
          <p:nvPr/>
        </p:nvCxnSpPr>
        <p:spPr bwMode="auto">
          <a:xfrm rot="5400000">
            <a:off x="7494038" y="4389629"/>
            <a:ext cx="390534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1"/>
          <p:cNvCxnSpPr>
            <a:cxnSpLocks noChangeShapeType="1"/>
            <a:stCxn id="16" idx="0"/>
            <a:endCxn id="17" idx="5"/>
          </p:cNvCxnSpPr>
          <p:nvPr/>
        </p:nvCxnSpPr>
        <p:spPr bwMode="auto">
          <a:xfrm rot="16200000" flipV="1">
            <a:off x="8015129" y="4351528"/>
            <a:ext cx="390534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7678800" y="289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80598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678800" y="3827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15" idx="4"/>
            <a:endCxn id="17" idx="0"/>
          </p:cNvCxnSpPr>
          <p:nvPr/>
        </p:nvCxnSpPr>
        <p:spPr bwMode="auto">
          <a:xfrm rot="5400000">
            <a:off x="7716863" y="3613537"/>
            <a:ext cx="4278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31"/>
          <p:cNvCxnSpPr>
            <a:cxnSpLocks noChangeShapeType="1"/>
            <a:stCxn id="22" idx="0"/>
            <a:endCxn id="16" idx="4"/>
          </p:cNvCxnSpPr>
          <p:nvPr/>
        </p:nvCxnSpPr>
        <p:spPr bwMode="auto">
          <a:xfrm rot="5400000" flipH="1" flipV="1">
            <a:off x="8065737" y="5392738"/>
            <a:ext cx="486600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8054275" y="563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123248"/>
            <a:ext cx="8763000" cy="5566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1) </a:t>
            </a:r>
            <a:r>
              <a:rPr lang="zh-CN" altLang="en-US" sz="3000" dirty="0" smtClean="0">
                <a:solidFill>
                  <a:srgbClr val="008A00"/>
                </a:solidFill>
              </a:rPr>
              <a:t>将树林中所有树转成二叉树；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6040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18994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2" idx="3"/>
            <a:endCxn id="68" idx="0"/>
          </p:cNvCxnSpPr>
          <p:nvPr/>
        </p:nvCxnSpPr>
        <p:spPr bwMode="auto">
          <a:xfrm rot="5400000">
            <a:off x="882021" y="2776836"/>
            <a:ext cx="414442" cy="466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2" idx="5"/>
            <a:endCxn id="69" idx="0"/>
          </p:cNvCxnSpPr>
          <p:nvPr/>
        </p:nvCxnSpPr>
        <p:spPr bwMode="auto">
          <a:xfrm rot="16200000" flipH="1">
            <a:off x="1707912" y="2773661"/>
            <a:ext cx="414442" cy="472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248600" y="2372591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248600" y="321079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2" idx="4"/>
            <a:endCxn id="73" idx="0"/>
          </p:cNvCxnSpPr>
          <p:nvPr/>
        </p:nvCxnSpPr>
        <p:spPr bwMode="auto">
          <a:xfrm rot="5400000">
            <a:off x="1333500" y="3043691"/>
            <a:ext cx="334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2585275" y="2372591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578925" y="326957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75" idx="4"/>
            <a:endCxn id="76" idx="0"/>
          </p:cNvCxnSpPr>
          <p:nvPr/>
        </p:nvCxnSpPr>
        <p:spPr bwMode="auto">
          <a:xfrm rot="5400000">
            <a:off x="2637611" y="3069905"/>
            <a:ext cx="392979" cy="63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3277425" y="3234645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9" name="直接连接符 78"/>
          <p:cNvCxnSpPr>
            <a:cxnSpLocks noChangeShapeType="1"/>
            <a:stCxn id="82" idx="3"/>
            <a:endCxn id="78" idx="0"/>
          </p:cNvCxnSpPr>
          <p:nvPr/>
        </p:nvCxnSpPr>
        <p:spPr bwMode="auto">
          <a:xfrm rot="5400000">
            <a:off x="3373624" y="2958584"/>
            <a:ext cx="431863" cy="120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3915600" y="4066412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1" name="直接连接符 30"/>
          <p:cNvCxnSpPr>
            <a:cxnSpLocks noChangeShapeType="1"/>
            <a:stCxn id="83" idx="4"/>
            <a:endCxn id="80" idx="0"/>
          </p:cNvCxnSpPr>
          <p:nvPr/>
        </p:nvCxnSpPr>
        <p:spPr bwMode="auto">
          <a:xfrm rot="5400000">
            <a:off x="3991790" y="3890601"/>
            <a:ext cx="35162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7"/>
          <p:cNvSpPr>
            <a:spLocks noChangeArrowheads="1"/>
          </p:cNvSpPr>
          <p:nvPr/>
        </p:nvSpPr>
        <p:spPr bwMode="auto">
          <a:xfrm>
            <a:off x="3575875" y="2372591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3915600" y="3210791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cxnSpLocks noChangeShapeType="1"/>
            <a:stCxn id="82" idx="5"/>
            <a:endCxn id="83" idx="0"/>
          </p:cNvCxnSpPr>
          <p:nvPr/>
        </p:nvCxnSpPr>
        <p:spPr bwMode="auto">
          <a:xfrm rot="16200000" flipH="1">
            <a:off x="3882829" y="2926019"/>
            <a:ext cx="4080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43" grpId="0" animBg="1"/>
      <p:bldP spid="44" grpId="0" animBg="1"/>
      <p:bldP spid="60" grpId="0" animBg="1"/>
      <p:bldP spid="62" grpId="0" animBg="1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回顾：优先队列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219200"/>
            <a:ext cx="822960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优先队列：</a:t>
            </a:r>
            <a:endParaRPr lang="en-US" altLang="zh-CN" sz="3200" dirty="0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2209800"/>
            <a:ext cx="82296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 逻辑结构：</a:t>
            </a: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         </a:t>
            </a:r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物理结构：</a:t>
            </a:r>
            <a:endParaRPr lang="en-US" altLang="zh-CN" sz="3200" dirty="0" smtClean="0">
              <a:solidFill>
                <a:srgbClr val="003399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下箭头 8"/>
          <p:cNvSpPr/>
          <p:nvPr/>
        </p:nvSpPr>
        <p:spPr bwMode="auto">
          <a:xfrm>
            <a:off x="4419600" y="1828800"/>
            <a:ext cx="432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24200" y="32004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根最小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--</a:t>
            </a:r>
            <a:r>
              <a:rPr lang="zh-CN" altLang="en-US" dirty="0" smtClean="0">
                <a:solidFill>
                  <a:srgbClr val="FFC000"/>
                </a:solidFill>
              </a:rPr>
              <a:t>小根堆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1" name="Oval 27"/>
          <p:cNvSpPr>
            <a:spLocks noChangeArrowheads="1"/>
          </p:cNvSpPr>
          <p:nvPr/>
        </p:nvSpPr>
        <p:spPr bwMode="auto">
          <a:xfrm>
            <a:off x="2133600" y="33287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2863200" y="40655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20</a:t>
            </a:r>
            <a:endParaRPr lang="zh-CN" altLang="en-US" sz="3200" dirty="0"/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482800" y="48461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14" name="直接连接符 13"/>
          <p:cNvCxnSpPr>
            <a:stCxn id="11" idx="3"/>
            <a:endCxn id="19" idx="0"/>
          </p:cNvCxnSpPr>
          <p:nvPr/>
        </p:nvCxnSpPr>
        <p:spPr bwMode="auto">
          <a:xfrm rot="5400000">
            <a:off x="1839867" y="37186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11" idx="5"/>
            <a:endCxn id="12" idx="0"/>
          </p:cNvCxnSpPr>
          <p:nvPr/>
        </p:nvCxnSpPr>
        <p:spPr bwMode="auto">
          <a:xfrm rot="16200000" flipH="1">
            <a:off x="2725919" y="36582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12" idx="3"/>
            <a:endCxn id="13" idx="0"/>
          </p:cNvCxnSpPr>
          <p:nvPr/>
        </p:nvCxnSpPr>
        <p:spPr bwMode="auto">
          <a:xfrm rot="5400000">
            <a:off x="2687701" y="45915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3270000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30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2" idx="5"/>
            <a:endCxn id="17" idx="0"/>
          </p:cNvCxnSpPr>
          <p:nvPr/>
        </p:nvCxnSpPr>
        <p:spPr bwMode="auto">
          <a:xfrm rot="16200000" flipH="1">
            <a:off x="3260200" y="45903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1498800" y="40914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1143000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9" idx="3"/>
            <a:endCxn id="20" idx="0"/>
          </p:cNvCxnSpPr>
          <p:nvPr/>
        </p:nvCxnSpPr>
        <p:spPr bwMode="auto">
          <a:xfrm rot="5400000">
            <a:off x="1336515" y="46288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1815866" y="4870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6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19" idx="5"/>
            <a:endCxn id="22" idx="0"/>
          </p:cNvCxnSpPr>
          <p:nvPr/>
        </p:nvCxnSpPr>
        <p:spPr bwMode="auto">
          <a:xfrm rot="16200000" flipH="1">
            <a:off x="1863866" y="46482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762000" y="5708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3"/>
            <a:endCxn id="24" idx="0"/>
          </p:cNvCxnSpPr>
          <p:nvPr/>
        </p:nvCxnSpPr>
        <p:spPr bwMode="auto">
          <a:xfrm rot="5400000">
            <a:off x="938401" y="54247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549200" y="5708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stCxn id="20" idx="5"/>
            <a:endCxn id="26" idx="0"/>
          </p:cNvCxnSpPr>
          <p:nvPr/>
        </p:nvCxnSpPr>
        <p:spPr bwMode="auto">
          <a:xfrm rot="16200000" flipH="1">
            <a:off x="1522919" y="54121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矩形 27"/>
          <p:cNvSpPr/>
          <p:nvPr/>
        </p:nvSpPr>
        <p:spPr>
          <a:xfrm>
            <a:off x="2745859" y="2209800"/>
            <a:ext cx="18261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小顶堆；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6678890" y="2209800"/>
            <a:ext cx="223651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3399"/>
                </a:solidFill>
                <a:latin typeface="黑体" pitchFamily="2" charset="-122"/>
              </a:rPr>
              <a:t>顺序存储；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76600" y="1219200"/>
            <a:ext cx="55194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最高优先级（最小元素）先出</a:t>
            </a:r>
            <a:endParaRPr lang="en-US" altLang="zh-CN" sz="3200" dirty="0" smtClean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5334000" y="3276600"/>
            <a:ext cx="381000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向优先队列中</a:t>
            </a:r>
            <a:endParaRPr lang="en-US" altLang="zh-CN" sz="32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插入、删除元素</a:t>
            </a:r>
            <a:endParaRPr lang="en-US" altLang="zh-CN" sz="3200" dirty="0" smtClean="0"/>
          </a:p>
        </p:txBody>
      </p:sp>
      <p:sp>
        <p:nvSpPr>
          <p:cNvPr id="32" name="下箭头 31"/>
          <p:cNvSpPr/>
          <p:nvPr/>
        </p:nvSpPr>
        <p:spPr bwMode="auto">
          <a:xfrm>
            <a:off x="6858000" y="2895600"/>
            <a:ext cx="432000" cy="432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81000" y="1070474"/>
            <a:ext cx="8763000" cy="1064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2) </a:t>
            </a:r>
            <a:r>
              <a:rPr lang="zh-CN" altLang="en-US" sz="3000" dirty="0" smtClean="0">
                <a:solidFill>
                  <a:srgbClr val="008A00"/>
                </a:solidFill>
              </a:rPr>
              <a:t>第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棵二叉树不动，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将后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棵二叉树作为前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棵的右子树；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1219200" y="3094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45" idx="3"/>
            <a:endCxn id="41" idx="0"/>
          </p:cNvCxnSpPr>
          <p:nvPr/>
        </p:nvCxnSpPr>
        <p:spPr bwMode="auto">
          <a:xfrm rot="5400000">
            <a:off x="1573801" y="2537391"/>
            <a:ext cx="454809" cy="660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057400" y="22098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1553400" y="3856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41" idx="4"/>
            <a:endCxn id="46" idx="0"/>
          </p:cNvCxnSpPr>
          <p:nvPr/>
        </p:nvCxnSpPr>
        <p:spPr bwMode="auto">
          <a:xfrm rot="16200000" flipH="1">
            <a:off x="1509300" y="3560700"/>
            <a:ext cx="2580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905000" y="4618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16200000" flipH="1">
            <a:off x="1852200" y="4314000"/>
            <a:ext cx="2580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2925000" y="30186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2362200" y="37806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0" idx="3"/>
            <a:endCxn id="51" idx="0"/>
          </p:cNvCxnSpPr>
          <p:nvPr/>
        </p:nvCxnSpPr>
        <p:spPr bwMode="auto">
          <a:xfrm rot="5400000">
            <a:off x="2640601" y="3422391"/>
            <a:ext cx="3318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048000" y="46188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57" idx="3"/>
            <a:endCxn id="53" idx="0"/>
          </p:cNvCxnSpPr>
          <p:nvPr/>
        </p:nvCxnSpPr>
        <p:spPr bwMode="auto">
          <a:xfrm rot="5400000">
            <a:off x="3288301" y="4222491"/>
            <a:ext cx="4080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3077400" y="61722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56" name="直接连接符 30"/>
          <p:cNvCxnSpPr>
            <a:cxnSpLocks noChangeShapeType="1"/>
            <a:stCxn id="58" idx="4"/>
            <a:endCxn id="55" idx="0"/>
          </p:cNvCxnSpPr>
          <p:nvPr/>
        </p:nvCxnSpPr>
        <p:spPr bwMode="auto">
          <a:xfrm rot="5400000">
            <a:off x="3414300" y="5829300"/>
            <a:ext cx="258000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3610800" y="37806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3505200" y="54102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53" idx="4"/>
            <a:endCxn id="58" idx="0"/>
          </p:cNvCxnSpPr>
          <p:nvPr/>
        </p:nvCxnSpPr>
        <p:spPr bwMode="auto">
          <a:xfrm rot="16200000" flipH="1">
            <a:off x="3384900" y="5037900"/>
            <a:ext cx="287400" cy="457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85"/>
          <p:cNvCxnSpPr>
            <a:cxnSpLocks noChangeShapeType="1"/>
            <a:stCxn id="45" idx="5"/>
            <a:endCxn id="50" idx="0"/>
          </p:cNvCxnSpPr>
          <p:nvPr/>
        </p:nvCxnSpPr>
        <p:spPr bwMode="auto">
          <a:xfrm rot="16200000" flipH="1">
            <a:off x="2642991" y="2484590"/>
            <a:ext cx="378609" cy="6894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7" name="直接连接符 86"/>
          <p:cNvCxnSpPr>
            <a:cxnSpLocks noChangeShapeType="1"/>
            <a:stCxn id="50" idx="5"/>
            <a:endCxn id="57" idx="0"/>
          </p:cNvCxnSpPr>
          <p:nvPr/>
        </p:nvCxnSpPr>
        <p:spPr bwMode="auto">
          <a:xfrm rot="16200000" flipH="1">
            <a:off x="3443091" y="3360890"/>
            <a:ext cx="331809" cy="5076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5" grpId="0" animBg="1"/>
      <p:bldP spid="57" grpId="0" animBg="1"/>
      <p:bldP spid="5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5105400" cy="498598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转换过程：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1)</a:t>
            </a:r>
            <a:r>
              <a:rPr lang="zh-CN" altLang="en-US" sz="3000" dirty="0" smtClean="0">
                <a:solidFill>
                  <a:srgbClr val="003399"/>
                </a:solidFill>
              </a:rPr>
              <a:t>加边：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父亲与其左孩子的右孩子、该右孩子的右孩子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相连；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2) </a:t>
            </a:r>
            <a:r>
              <a:rPr lang="zh-CN" altLang="en-US" sz="3000" dirty="0" smtClean="0">
                <a:solidFill>
                  <a:srgbClr val="003399"/>
                </a:solidFill>
              </a:rPr>
              <a:t>删边：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删除所有父亲</a:t>
            </a:r>
            <a:r>
              <a:rPr lang="en-US" altLang="zh-CN" sz="3000" dirty="0" smtClean="0"/>
              <a:t>--</a:t>
            </a:r>
            <a:r>
              <a:rPr lang="zh-CN" altLang="en-US" sz="3000" dirty="0" smtClean="0"/>
              <a:t>右孩子之间的边；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3) </a:t>
            </a:r>
            <a:r>
              <a:rPr lang="zh-CN" altLang="en-US" sz="3000" dirty="0" smtClean="0">
                <a:solidFill>
                  <a:srgbClr val="003399"/>
                </a:solidFill>
              </a:rPr>
              <a:t>整理树林；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续</a:t>
            </a:r>
            <a:r>
              <a:rPr lang="en-US" altLang="zh-CN" dirty="0" smtClean="0">
                <a:ea typeface="黑体" pitchFamily="2" charset="-122"/>
              </a:rPr>
              <a:t>5.7.3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二叉树转换为树林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 rot="5400000">
            <a:off x="1486694" y="3694906"/>
            <a:ext cx="5104606" cy="794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62000" y="22860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cxnSpLocks noChangeShapeType="1"/>
            <a:stCxn id="72" idx="3"/>
            <a:endCxn id="70" idx="0"/>
          </p:cNvCxnSpPr>
          <p:nvPr/>
        </p:nvCxnSpPr>
        <p:spPr bwMode="auto">
          <a:xfrm rot="5400000">
            <a:off x="1142674" y="1745244"/>
            <a:ext cx="444245" cy="6372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600200" y="1371600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066800" y="32591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0" idx="4"/>
            <a:endCxn id="73" idx="0"/>
          </p:cNvCxnSpPr>
          <p:nvPr/>
        </p:nvCxnSpPr>
        <p:spPr bwMode="auto">
          <a:xfrm rot="16200000" flipH="1">
            <a:off x="987384" y="2895600"/>
            <a:ext cx="422358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1447800" y="42672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3" idx="4"/>
            <a:endCxn id="75" idx="0"/>
          </p:cNvCxnSpPr>
          <p:nvPr/>
        </p:nvCxnSpPr>
        <p:spPr bwMode="auto">
          <a:xfrm rot="16200000" flipH="1">
            <a:off x="1312863" y="3848100"/>
            <a:ext cx="457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2479675" y="2268579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009775" y="3259179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2168199" y="2864473"/>
            <a:ext cx="520445" cy="2689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6"/>
          <p:cNvSpPr>
            <a:spLocks noChangeArrowheads="1"/>
          </p:cNvSpPr>
          <p:nvPr/>
        </p:nvSpPr>
        <p:spPr bwMode="auto">
          <a:xfrm>
            <a:off x="2514600" y="4267200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81" name="直接连接符 80"/>
          <p:cNvCxnSpPr>
            <a:cxnSpLocks noChangeShapeType="1"/>
            <a:stCxn id="84" idx="3"/>
            <a:endCxn id="80" idx="0"/>
          </p:cNvCxnSpPr>
          <p:nvPr/>
        </p:nvCxnSpPr>
        <p:spPr bwMode="auto">
          <a:xfrm rot="5400000">
            <a:off x="2734163" y="3870134"/>
            <a:ext cx="461666" cy="3324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2619375" y="6019800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3" name="直接连接符 30"/>
          <p:cNvCxnSpPr>
            <a:cxnSpLocks noChangeShapeType="1"/>
            <a:stCxn id="88" idx="4"/>
            <a:endCxn id="82" idx="0"/>
          </p:cNvCxnSpPr>
          <p:nvPr/>
        </p:nvCxnSpPr>
        <p:spPr bwMode="auto">
          <a:xfrm rot="5400000">
            <a:off x="2988449" y="5571310"/>
            <a:ext cx="363579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048000" y="3335379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3152775" y="5105400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80" idx="4"/>
            <a:endCxn id="88" idx="0"/>
          </p:cNvCxnSpPr>
          <p:nvPr/>
        </p:nvCxnSpPr>
        <p:spPr bwMode="auto">
          <a:xfrm rot="16200000" flipH="1">
            <a:off x="2974161" y="4642622"/>
            <a:ext cx="287379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直接连接符 89"/>
          <p:cNvCxnSpPr>
            <a:cxnSpLocks noChangeShapeType="1"/>
            <a:stCxn id="72" idx="5"/>
            <a:endCxn id="77" idx="0"/>
          </p:cNvCxnSpPr>
          <p:nvPr/>
        </p:nvCxnSpPr>
        <p:spPr bwMode="auto">
          <a:xfrm rot="16200000" flipH="1">
            <a:off x="2211155" y="1715896"/>
            <a:ext cx="426824" cy="67854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1" name="直接连接符 90"/>
          <p:cNvCxnSpPr>
            <a:cxnSpLocks noChangeShapeType="1"/>
            <a:stCxn id="77" idx="5"/>
            <a:endCxn id="84" idx="0"/>
          </p:cNvCxnSpPr>
          <p:nvPr/>
        </p:nvCxnSpPr>
        <p:spPr bwMode="auto">
          <a:xfrm rot="16200000" flipH="1">
            <a:off x="2850145" y="2853360"/>
            <a:ext cx="596645" cy="36739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" name="直接连接符 91"/>
          <p:cNvCxnSpPr>
            <a:stCxn id="72" idx="4"/>
            <a:endCxn id="73" idx="0"/>
          </p:cNvCxnSpPr>
          <p:nvPr/>
        </p:nvCxnSpPr>
        <p:spPr bwMode="auto">
          <a:xfrm rot="5400000">
            <a:off x="949284" y="2324100"/>
            <a:ext cx="1336758" cy="533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72" idx="4"/>
            <a:endCxn id="75" idx="0"/>
          </p:cNvCxnSpPr>
          <p:nvPr/>
        </p:nvCxnSpPr>
        <p:spPr bwMode="auto">
          <a:xfrm rot="5400000">
            <a:off x="635774" y="3018610"/>
            <a:ext cx="2344779" cy="152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4" idx="4"/>
            <a:endCxn id="88" idx="0"/>
          </p:cNvCxnSpPr>
          <p:nvPr/>
        </p:nvCxnSpPr>
        <p:spPr bwMode="auto">
          <a:xfrm rot="16200000" flipH="1">
            <a:off x="2774950" y="4443412"/>
            <a:ext cx="1219200" cy="104775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二叉树、树林之间的转换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" y="1143000"/>
            <a:ext cx="8686800" cy="3170099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  基于树的长子</a:t>
            </a:r>
            <a:r>
              <a:rPr lang="en-US" altLang="zh-CN" sz="3000" dirty="0" smtClean="0">
                <a:latin typeface="+mj-lt"/>
              </a:rPr>
              <a:t>--</a:t>
            </a:r>
            <a:r>
              <a:rPr lang="zh-CN" altLang="en-US" sz="3000" dirty="0" smtClean="0">
                <a:latin typeface="+mj-lt"/>
              </a:rPr>
              <a:t>兄弟表示法，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</a:t>
            </a:r>
            <a:r>
              <a:rPr lang="zh-CN" altLang="en-US" sz="3000" dirty="0" smtClean="0">
                <a:latin typeface="+mj-lt"/>
              </a:rPr>
              <a:t>树、树林转换为</a:t>
            </a:r>
            <a:r>
              <a:rPr lang="en-US" altLang="zh-CN" sz="3000" dirty="0" smtClean="0">
                <a:latin typeface="+mj-lt"/>
              </a:rPr>
              <a:t>1</a:t>
            </a:r>
            <a:r>
              <a:rPr lang="zh-CN" altLang="en-US" sz="3000" dirty="0" smtClean="0">
                <a:latin typeface="+mj-lt"/>
              </a:rPr>
              <a:t>棵二叉树，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     (1) 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左子树由第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棵树的所有子树组成；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     (2) 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右子树由第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棵树的兄弟树组成；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1946275" y="4538539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cxnSpLocks noChangeShapeType="1"/>
            <a:stCxn id="44" idx="4"/>
            <a:endCxn id="46" idx="0"/>
          </p:cNvCxnSpPr>
          <p:nvPr/>
        </p:nvCxnSpPr>
        <p:spPr bwMode="auto">
          <a:xfrm rot="16200000" flipH="1">
            <a:off x="1981180" y="5338618"/>
            <a:ext cx="515979" cy="174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 bwMode="auto">
          <a:xfrm>
            <a:off x="990600" y="5605339"/>
            <a:ext cx="2514600" cy="707886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048000" y="4495800"/>
            <a:ext cx="1981200" cy="707886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90600" y="4419600"/>
            <a:ext cx="762000" cy="70788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6899275" y="4444238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0" name="等腰三角形 49"/>
          <p:cNvSpPr/>
          <p:nvPr/>
        </p:nvSpPr>
        <p:spPr bwMode="auto">
          <a:xfrm>
            <a:off x="5881800" y="5452259"/>
            <a:ext cx="900000" cy="900000"/>
          </a:xfrm>
          <a:prstGeom prst="triangle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等腰三角形 50"/>
          <p:cNvSpPr/>
          <p:nvPr/>
        </p:nvSpPr>
        <p:spPr bwMode="auto">
          <a:xfrm>
            <a:off x="7634400" y="5452259"/>
            <a:ext cx="900000" cy="900000"/>
          </a:xfrm>
          <a:prstGeom prst="triangle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cxnSpLocks noChangeShapeType="1"/>
            <a:stCxn id="49" idx="3"/>
            <a:endCxn id="50" idx="0"/>
          </p:cNvCxnSpPr>
          <p:nvPr/>
        </p:nvCxnSpPr>
        <p:spPr bwMode="auto">
          <a:xfrm rot="5400000">
            <a:off x="6388219" y="4857974"/>
            <a:ext cx="537866" cy="65070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49" idx="5"/>
            <a:endCxn id="51" idx="0"/>
          </p:cNvCxnSpPr>
          <p:nvPr/>
        </p:nvCxnSpPr>
        <p:spPr bwMode="auto">
          <a:xfrm rot="16200000" flipH="1">
            <a:off x="7465452" y="4833311"/>
            <a:ext cx="537866" cy="7000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53"/>
          <p:cNvCxnSpPr/>
          <p:nvPr/>
        </p:nvCxnSpPr>
        <p:spPr bwMode="auto">
          <a:xfrm rot="5400000">
            <a:off x="4381897" y="5447109"/>
            <a:ext cx="2209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384720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树的三种实现方式，及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基本操作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找长子、右兄弟、父亲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的实现；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了解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树与二叉树之间的转换；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066800"/>
            <a:ext cx="8915400" cy="56462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9</a:t>
            </a:r>
            <a:r>
              <a:rPr lang="zh-CN" altLang="en-US" sz="3000" dirty="0" smtClean="0"/>
              <a:t>：</a:t>
            </a:r>
            <a:r>
              <a:rPr lang="en-US" sz="3000" dirty="0" smtClean="0"/>
              <a:t>(</a:t>
            </a:r>
            <a:r>
              <a:rPr lang="zh-CN" altLang="en-US" sz="3000" dirty="0" smtClean="0"/>
              <a:t>顺序</a:t>
            </a:r>
            <a:r>
              <a:rPr lang="en-US" sz="3000" dirty="0" smtClean="0"/>
              <a:t>)</a:t>
            </a:r>
            <a:r>
              <a:rPr lang="zh-CN" altLang="en-US" sz="3000" dirty="0" smtClean="0"/>
              <a:t>循环队列</a:t>
            </a:r>
            <a:r>
              <a:rPr lang="en-US" sz="3000" dirty="0" err="1" smtClean="0"/>
              <a:t>sequ</a:t>
            </a:r>
            <a:r>
              <a:rPr lang="en-US" sz="3000" dirty="0" smtClean="0"/>
              <a:t>[m]</a:t>
            </a:r>
            <a:r>
              <a:rPr lang="zh-CN" altLang="en-US" sz="3000" dirty="0" smtClean="0"/>
              <a:t>，令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rear</a:t>
            </a:r>
            <a:r>
              <a:rPr lang="zh-CN" altLang="en-US" sz="3000" dirty="0" smtClean="0"/>
              <a:t>：队尾元素的位置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</a:t>
            </a:r>
            <a:r>
              <a:rPr lang="en-US" sz="3000" dirty="0" err="1" smtClean="0"/>
              <a:t>quelen</a:t>
            </a:r>
            <a:r>
              <a:rPr lang="zh-CN" altLang="en-US" sz="3000" dirty="0" smtClean="0"/>
              <a:t>：队列中元素个数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队空条件：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队满条件？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∵ </a:t>
            </a:r>
            <a:r>
              <a:rPr lang="en-US" sz="3000" dirty="0" smtClean="0"/>
              <a:t>rear</a:t>
            </a:r>
            <a:r>
              <a:rPr lang="zh-CN" altLang="en-US" sz="3000" dirty="0" smtClean="0"/>
              <a:t>指向最后</a:t>
            </a:r>
            <a:r>
              <a:rPr lang="en-US" sz="3000" dirty="0" smtClean="0"/>
              <a:t>1</a:t>
            </a:r>
            <a:r>
              <a:rPr lang="zh-CN" altLang="en-US" sz="3000" dirty="0" smtClean="0"/>
              <a:t>个元素，</a:t>
            </a:r>
            <a:r>
              <a:rPr lang="zh-CN" altLang="en-US" sz="3000" dirty="0" smtClean="0">
                <a:solidFill>
                  <a:srgbClr val="C00000"/>
                </a:solidFill>
              </a:rPr>
              <a:t>不是空位置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  </a:t>
            </a:r>
            <a:r>
              <a:rPr lang="zh-CN" altLang="en-US" sz="3000" dirty="0" smtClean="0"/>
              <a:t>首元素下标：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/>
              <a:t>队满时：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smtClean="0">
                <a:sym typeface="Wingdings"/>
              </a:rPr>
              <a:t>      </a:t>
            </a:r>
            <a:r>
              <a:rPr lang="zh-CN" altLang="en-US" sz="3000" dirty="0" smtClean="0"/>
              <a:t>队满条件：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0" y="2895600"/>
            <a:ext cx="3048000" cy="1126462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注意：与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105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环形队列的区别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67000" y="2820435"/>
            <a:ext cx="259718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3000" dirty="0" err="1" smtClean="0"/>
              <a:t>quelen</a:t>
            </a:r>
            <a:r>
              <a:rPr lang="en-US" sz="3000" dirty="0" smtClean="0"/>
              <a:t> == 0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9" name="矩形 8"/>
          <p:cNvSpPr/>
          <p:nvPr/>
        </p:nvSpPr>
        <p:spPr>
          <a:xfrm>
            <a:off x="3505200" y="4698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front = (rear+1-quelen+m)%m;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01666" y="5334000"/>
            <a:ext cx="4461134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dirty="0" smtClean="0">
                <a:solidFill>
                  <a:srgbClr val="008000"/>
                </a:solidFill>
              </a:rPr>
              <a:t>(rear+1)%m == front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24200" y="5890736"/>
            <a:ext cx="609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8000"/>
                </a:solidFill>
              </a:rPr>
              <a:t>quelen</a:t>
            </a:r>
            <a:r>
              <a:rPr lang="en-US" sz="3000" dirty="0" smtClean="0">
                <a:solidFill>
                  <a:srgbClr val="008000"/>
                </a:solidFill>
              </a:rPr>
              <a:t> == m </a:t>
            </a:r>
            <a:endParaRPr lang="zh-CN" altLang="en-US" sz="3000" dirty="0" smtClean="0">
              <a:solidFill>
                <a:srgbClr val="0080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72200" y="1600200"/>
            <a:ext cx="2971800" cy="609398"/>
          </a:xfrm>
          <a:prstGeom prst="rect">
            <a:avLst/>
          </a:prstGeom>
          <a:solidFill>
            <a:srgbClr val="0033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尾</a:t>
            </a:r>
            <a:r>
              <a:rPr lang="en-US" altLang="zh-CN" dirty="0" smtClean="0">
                <a:solidFill>
                  <a:schemeClr val="bg1"/>
                </a:solidFill>
              </a:rPr>
              <a:t>– </a:t>
            </a:r>
            <a:r>
              <a:rPr lang="zh-CN" altLang="en-US" dirty="0" smtClean="0">
                <a:solidFill>
                  <a:schemeClr val="bg1"/>
                </a:solidFill>
              </a:rPr>
              <a:t>头</a:t>
            </a:r>
            <a:r>
              <a:rPr lang="en-US" altLang="zh-CN" dirty="0" smtClean="0">
                <a:solidFill>
                  <a:schemeClr val="bg1"/>
                </a:solidFill>
              </a:rPr>
              <a:t>+1=</a:t>
            </a:r>
            <a:r>
              <a:rPr lang="zh-CN" altLang="en-US" dirty="0" smtClean="0">
                <a:solidFill>
                  <a:schemeClr val="bg1"/>
                </a:solidFill>
              </a:rPr>
              <a:t>长度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Box 28"/>
          <p:cNvSpPr txBox="1">
            <a:spLocks noChangeArrowheads="1"/>
          </p:cNvSpPr>
          <p:nvPr/>
        </p:nvSpPr>
        <p:spPr bwMode="auto">
          <a:xfrm>
            <a:off x="304800" y="601169"/>
            <a:ext cx="8839200" cy="1126462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具有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属性的循环队列，为了区分</a:t>
            </a:r>
            <a:r>
              <a:rPr lang="zh-CN" altLang="en-US" dirty="0" smtClean="0">
                <a:solidFill>
                  <a:srgbClr val="C00000"/>
                </a:solidFill>
              </a:rPr>
              <a:t>空</a:t>
            </a:r>
            <a:r>
              <a:rPr lang="zh-CN" altLang="en-US" dirty="0" smtClean="0"/>
              <a:t>和</a:t>
            </a:r>
            <a:r>
              <a:rPr lang="zh-CN" altLang="en-US" dirty="0" smtClean="0">
                <a:solidFill>
                  <a:srgbClr val="C00000"/>
                </a:solidFill>
              </a:rPr>
              <a:t>满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牺牲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个节点空间，</a:t>
            </a:r>
            <a:endParaRPr lang="en-US" altLang="zh-CN" dirty="0" smtClean="0">
              <a:solidFill>
                <a:srgbClr val="003399"/>
              </a:solidFill>
              <a:sym typeface="Wingdings" pitchFamily="2" charset="2"/>
            </a:endParaRPr>
          </a:p>
        </p:txBody>
      </p:sp>
      <p:sp>
        <p:nvSpPr>
          <p:cNvPr id="47" name="Text Box 28"/>
          <p:cNvSpPr txBox="1">
            <a:spLocks noChangeArrowheads="1"/>
          </p:cNvSpPr>
          <p:nvPr/>
        </p:nvSpPr>
        <p:spPr bwMode="auto">
          <a:xfrm>
            <a:off x="304800" y="1668892"/>
            <a:ext cx="8839200" cy="1150508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当队列中有</a:t>
            </a:r>
            <a:r>
              <a:rPr lang="en-US" altLang="zh-CN" dirty="0" smtClean="0">
                <a:sym typeface="Wingdings" pitchFamily="2" charset="2"/>
              </a:rPr>
              <a:t>M-1</a:t>
            </a:r>
            <a:r>
              <a:rPr lang="zh-CN" altLang="en-US" dirty="0" smtClean="0">
                <a:sym typeface="Wingdings" pitchFamily="2" charset="2"/>
              </a:rPr>
              <a:t>个元素时，就说队满，</a:t>
            </a:r>
            <a:endParaRPr lang="en-US" altLang="zh-CN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即队满的条件：</a:t>
            </a:r>
            <a:r>
              <a:rPr lang="en-US" altLang="zh-CN" dirty="0" smtClean="0">
                <a:sym typeface="Wingdings" pitchFamily="2" charset="2"/>
              </a:rPr>
              <a:t>(</a:t>
            </a:r>
            <a:r>
              <a:rPr lang="en-US" altLang="zh-CN" dirty="0" err="1" smtClean="0">
                <a:sym typeface="Wingdings" pitchFamily="2" charset="2"/>
              </a:rPr>
              <a:t>paq</a:t>
            </a:r>
            <a:r>
              <a:rPr lang="en-US" altLang="zh-CN" dirty="0" smtClean="0">
                <a:sym typeface="Wingdings" pitchFamily="2" charset="2"/>
              </a:rPr>
              <a:t>-&gt;r+1) </a:t>
            </a:r>
            <a:r>
              <a:rPr lang="en-US" altLang="zh-CN" dirty="0" smtClean="0">
                <a:solidFill>
                  <a:srgbClr val="FF0000"/>
                </a:solidFill>
                <a:sym typeface="Wingdings" pitchFamily="2" charset="2"/>
              </a:rPr>
              <a:t>%M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en-US" altLang="zh-CN" dirty="0" smtClean="0">
                <a:sym typeface="Wingdings" pitchFamily="2" charset="2"/>
              </a:rPr>
              <a:t>== </a:t>
            </a:r>
            <a:r>
              <a:rPr lang="en-US" altLang="zh-CN" dirty="0" err="1" smtClean="0">
                <a:sym typeface="Wingdings" pitchFamily="2" charset="2"/>
              </a:rPr>
              <a:t>paq</a:t>
            </a:r>
            <a:r>
              <a:rPr lang="en-US" altLang="zh-CN" dirty="0" smtClean="0">
                <a:sym typeface="Wingdings" pitchFamily="2" charset="2"/>
              </a:rPr>
              <a:t>-&gt;f</a:t>
            </a:r>
            <a:r>
              <a:rPr lang="zh-CN" altLang="en-US" dirty="0" smtClean="0">
                <a:sym typeface="Wingdings" pitchFamily="2" charset="2"/>
              </a:rPr>
              <a:t>，</a:t>
            </a:r>
            <a:endParaRPr lang="en-US" altLang="zh-CN" dirty="0" smtClean="0"/>
          </a:p>
        </p:txBody>
      </p:sp>
      <p:sp>
        <p:nvSpPr>
          <p:cNvPr id="49" name="矩形 48"/>
          <p:cNvSpPr/>
          <p:nvPr/>
        </p:nvSpPr>
        <p:spPr bwMode="auto">
          <a:xfrm>
            <a:off x="304800" y="2864548"/>
            <a:ext cx="5638800" cy="3841052"/>
          </a:xfrm>
          <a:prstGeom prst="rect">
            <a:avLst/>
          </a:prstGeom>
          <a:noFill/>
          <a:ln w="2857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zh-CN" dirty="0" smtClean="0"/>
          </a:p>
        </p:txBody>
      </p:sp>
      <p:sp>
        <p:nvSpPr>
          <p:cNvPr id="115" name="Text Box 28"/>
          <p:cNvSpPr txBox="1">
            <a:spLocks noChangeArrowheads="1"/>
          </p:cNvSpPr>
          <p:nvPr/>
        </p:nvSpPr>
        <p:spPr bwMode="auto">
          <a:xfrm>
            <a:off x="457200" y="2994017"/>
            <a:ext cx="1752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3399"/>
                </a:solidFill>
              </a:rPr>
              <a:t>paq</a:t>
            </a:r>
            <a:r>
              <a:rPr lang="en-US" altLang="zh-CN" dirty="0" smtClean="0">
                <a:solidFill>
                  <a:srgbClr val="003399"/>
                </a:solidFill>
              </a:rPr>
              <a:t>-&gt;r =7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6" name="Text Box 28"/>
          <p:cNvSpPr txBox="1">
            <a:spLocks noChangeArrowheads="1"/>
          </p:cNvSpPr>
          <p:nvPr/>
        </p:nvSpPr>
        <p:spPr bwMode="auto">
          <a:xfrm>
            <a:off x="4191000" y="3016948"/>
            <a:ext cx="19812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队头</a:t>
            </a:r>
            <a:endParaRPr lang="en-US" altLang="zh-CN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err="1" smtClean="0">
                <a:solidFill>
                  <a:srgbClr val="006600"/>
                </a:solidFill>
              </a:rPr>
              <a:t>paq</a:t>
            </a:r>
            <a:r>
              <a:rPr lang="en-US" altLang="zh-CN" dirty="0" smtClean="0">
                <a:solidFill>
                  <a:srgbClr val="006600"/>
                </a:solidFill>
              </a:rPr>
              <a:t>-&gt;f =0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17" name="Oval 5"/>
          <p:cNvSpPr>
            <a:spLocks noChangeArrowheads="1"/>
          </p:cNvSpPr>
          <p:nvPr/>
        </p:nvSpPr>
        <p:spPr bwMode="auto">
          <a:xfrm>
            <a:off x="1600200" y="3785544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Oval 7"/>
          <p:cNvSpPr>
            <a:spLocks noChangeArrowheads="1"/>
          </p:cNvSpPr>
          <p:nvPr/>
        </p:nvSpPr>
        <p:spPr bwMode="auto">
          <a:xfrm>
            <a:off x="2438400" y="4623744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Text Box 18"/>
          <p:cNvSpPr txBox="1">
            <a:spLocks noChangeArrowheads="1"/>
          </p:cNvSpPr>
          <p:nvPr/>
        </p:nvSpPr>
        <p:spPr bwMode="auto">
          <a:xfrm>
            <a:off x="3657600" y="49819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a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20" name="Text Box 23"/>
          <p:cNvSpPr txBox="1">
            <a:spLocks noChangeArrowheads="1"/>
          </p:cNvSpPr>
          <p:nvPr/>
        </p:nvSpPr>
        <p:spPr bwMode="auto">
          <a:xfrm>
            <a:off x="3429000" y="3459402"/>
            <a:ext cx="4572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dirty="0"/>
              <a:t>0</a:t>
            </a:r>
          </a:p>
        </p:txBody>
      </p:sp>
      <p:sp>
        <p:nvSpPr>
          <p:cNvPr id="121" name="Text Box 24"/>
          <p:cNvSpPr txBox="1">
            <a:spLocks noChangeArrowheads="1"/>
          </p:cNvSpPr>
          <p:nvPr/>
        </p:nvSpPr>
        <p:spPr bwMode="auto">
          <a:xfrm>
            <a:off x="2133600" y="3459402"/>
            <a:ext cx="6096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122" name="直接连接符 121"/>
          <p:cNvCxnSpPr>
            <a:stCxn id="117" idx="4"/>
            <a:endCxn id="118" idx="4"/>
          </p:cNvCxnSpPr>
          <p:nvPr/>
        </p:nvCxnSpPr>
        <p:spPr bwMode="auto">
          <a:xfrm rot="5400000" flipH="1">
            <a:off x="2530378" y="5973022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3" name="直接连接符 122"/>
          <p:cNvCxnSpPr>
            <a:stCxn id="117" idx="5"/>
            <a:endCxn id="118" idx="5"/>
          </p:cNvCxnSpPr>
          <p:nvPr/>
        </p:nvCxnSpPr>
        <p:spPr bwMode="auto">
          <a:xfrm rot="5400000" flipH="1">
            <a:off x="3297398" y="54177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117" idx="6"/>
            <a:endCxn id="118" idx="6"/>
          </p:cNvCxnSpPr>
          <p:nvPr/>
        </p:nvCxnSpPr>
        <p:spPr bwMode="auto">
          <a:xfrm flipH="1">
            <a:off x="3429000" y="50809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5" name="直接连接符 124"/>
          <p:cNvCxnSpPr>
            <a:stCxn id="117" idx="7"/>
            <a:endCxn id="118" idx="7"/>
          </p:cNvCxnSpPr>
          <p:nvPr/>
        </p:nvCxnSpPr>
        <p:spPr bwMode="auto">
          <a:xfrm rot="16200000" flipH="1" flipV="1">
            <a:off x="3281620" y="4167268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>
            <a:stCxn id="118" idx="3"/>
            <a:endCxn id="117" idx="3"/>
          </p:cNvCxnSpPr>
          <p:nvPr/>
        </p:nvCxnSpPr>
        <p:spPr bwMode="auto">
          <a:xfrm rot="5400000">
            <a:off x="2004241" y="5417701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直接连接符 126"/>
          <p:cNvCxnSpPr>
            <a:stCxn id="117" idx="0"/>
            <a:endCxn id="118" idx="0"/>
          </p:cNvCxnSpPr>
          <p:nvPr/>
        </p:nvCxnSpPr>
        <p:spPr bwMode="auto">
          <a:xfrm rot="16200000" flipH="1">
            <a:off x="2514600" y="4204644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直接连接符 127"/>
          <p:cNvCxnSpPr>
            <a:stCxn id="117" idx="1"/>
            <a:endCxn id="118" idx="1"/>
          </p:cNvCxnSpPr>
          <p:nvPr/>
        </p:nvCxnSpPr>
        <p:spPr bwMode="auto">
          <a:xfrm rot="16200000" flipH="1">
            <a:off x="1988462" y="4167269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直接连接符 128"/>
          <p:cNvCxnSpPr>
            <a:stCxn id="117" idx="2"/>
            <a:endCxn id="118" idx="2"/>
          </p:cNvCxnSpPr>
          <p:nvPr/>
        </p:nvCxnSpPr>
        <p:spPr bwMode="auto">
          <a:xfrm rot="10800000" flipH="1" flipV="1">
            <a:off x="1600200" y="5080944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Text Box 23"/>
          <p:cNvSpPr txBox="1">
            <a:spLocks noChangeArrowheads="1"/>
          </p:cNvSpPr>
          <p:nvPr/>
        </p:nvSpPr>
        <p:spPr bwMode="auto">
          <a:xfrm>
            <a:off x="4114800" y="42427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31" name="Text Box 23"/>
          <p:cNvSpPr txBox="1">
            <a:spLocks noChangeArrowheads="1"/>
          </p:cNvSpPr>
          <p:nvPr/>
        </p:nvSpPr>
        <p:spPr bwMode="auto">
          <a:xfrm>
            <a:off x="4191000" y="5233344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3505200" y="60269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33" name="Text Box 23"/>
          <p:cNvSpPr txBox="1">
            <a:spLocks noChangeArrowheads="1"/>
          </p:cNvSpPr>
          <p:nvPr/>
        </p:nvSpPr>
        <p:spPr bwMode="auto">
          <a:xfrm>
            <a:off x="2286000" y="61031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34" name="Text Box 23"/>
          <p:cNvSpPr txBox="1">
            <a:spLocks noChangeArrowheads="1"/>
          </p:cNvSpPr>
          <p:nvPr/>
        </p:nvSpPr>
        <p:spPr bwMode="auto">
          <a:xfrm>
            <a:off x="1371600" y="5264901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35" name="Text Box 23"/>
          <p:cNvSpPr txBox="1">
            <a:spLocks noChangeArrowheads="1"/>
          </p:cNvSpPr>
          <p:nvPr/>
        </p:nvSpPr>
        <p:spPr bwMode="auto">
          <a:xfrm>
            <a:off x="1447800" y="4191505"/>
            <a:ext cx="457200" cy="57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136" name="Text Box 18"/>
          <p:cNvSpPr txBox="1">
            <a:spLocks noChangeArrowheads="1"/>
          </p:cNvSpPr>
          <p:nvPr/>
        </p:nvSpPr>
        <p:spPr bwMode="auto">
          <a:xfrm>
            <a:off x="3124200" y="54935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7" name="Text Box 18"/>
          <p:cNvSpPr txBox="1">
            <a:spLocks noChangeArrowheads="1"/>
          </p:cNvSpPr>
          <p:nvPr/>
        </p:nvSpPr>
        <p:spPr bwMode="auto">
          <a:xfrm>
            <a:off x="2438400" y="5493501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8" name="Text Box 18"/>
          <p:cNvSpPr txBox="1">
            <a:spLocks noChangeArrowheads="1"/>
          </p:cNvSpPr>
          <p:nvPr/>
        </p:nvSpPr>
        <p:spPr bwMode="auto">
          <a:xfrm>
            <a:off x="1905000" y="505811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39" name="Text Box 18"/>
          <p:cNvSpPr txBox="1">
            <a:spLocks noChangeArrowheads="1"/>
          </p:cNvSpPr>
          <p:nvPr/>
        </p:nvSpPr>
        <p:spPr bwMode="auto">
          <a:xfrm>
            <a:off x="3581400" y="43189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z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0" name="Text Box 18"/>
          <p:cNvSpPr txBox="1">
            <a:spLocks noChangeArrowheads="1"/>
          </p:cNvSpPr>
          <p:nvPr/>
        </p:nvSpPr>
        <p:spPr bwMode="auto">
          <a:xfrm>
            <a:off x="3124200" y="38617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y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141" name="Text Box 18"/>
          <p:cNvSpPr txBox="1">
            <a:spLocks noChangeArrowheads="1"/>
          </p:cNvSpPr>
          <p:nvPr/>
        </p:nvSpPr>
        <p:spPr bwMode="auto">
          <a:xfrm>
            <a:off x="1905000" y="4318944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cxnSp>
        <p:nvCxnSpPr>
          <p:cNvPr id="142" name="直接箭头连接符 141"/>
          <p:cNvCxnSpPr>
            <a:endCxn id="121" idx="1"/>
          </p:cNvCxnSpPr>
          <p:nvPr/>
        </p:nvCxnSpPr>
        <p:spPr bwMode="auto">
          <a:xfrm>
            <a:off x="1447800" y="3397948"/>
            <a:ext cx="685800" cy="376925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直接箭头连接符 142"/>
          <p:cNvCxnSpPr/>
          <p:nvPr/>
        </p:nvCxnSpPr>
        <p:spPr bwMode="auto">
          <a:xfrm rot="10800000" flipV="1">
            <a:off x="3733800" y="3328344"/>
            <a:ext cx="838200" cy="3810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8" name="Text Box 28"/>
          <p:cNvSpPr txBox="1">
            <a:spLocks noChangeArrowheads="1"/>
          </p:cNvSpPr>
          <p:nvPr/>
        </p:nvSpPr>
        <p:spPr bwMode="auto">
          <a:xfrm>
            <a:off x="228600" y="4388548"/>
            <a:ext cx="9906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队尾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>
            <a:off x="990600" y="4617148"/>
            <a:ext cx="533400" cy="1588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 Box 28"/>
          <p:cNvSpPr txBox="1">
            <a:spLocks noChangeArrowheads="1"/>
          </p:cNvSpPr>
          <p:nvPr/>
        </p:nvSpPr>
        <p:spPr bwMode="auto">
          <a:xfrm>
            <a:off x="5943600" y="2864548"/>
            <a:ext cx="3200400" cy="1246495"/>
          </a:xfrm>
          <a:prstGeom prst="rect">
            <a:avLst/>
          </a:prstGeom>
          <a:noFill/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队空的条件：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-&gt;r==</a:t>
            </a:r>
            <a:r>
              <a:rPr lang="en-US" altLang="zh-CN" sz="3000" dirty="0" err="1" smtClean="0">
                <a:solidFill>
                  <a:srgbClr val="003399"/>
                </a:solidFill>
                <a:sym typeface="Wingdings" pitchFamily="2" charset="2"/>
              </a:rPr>
              <a:t>paq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-&gt;f</a:t>
            </a:r>
            <a:endParaRPr lang="en-US" altLang="zh-CN" sz="3000" dirty="0" smtClean="0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3048000" cy="1126462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注：</a:t>
            </a:r>
            <a:r>
              <a:rPr lang="en-US" altLang="zh-CN" dirty="0" smtClean="0">
                <a:solidFill>
                  <a:schemeClr val="bg1"/>
                </a:solidFill>
              </a:rPr>
              <a:t>P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105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      环形队列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 animBg="1"/>
      <p:bldP spid="118" grpId="0" animBg="1"/>
      <p:bldP spid="119" grpId="0"/>
      <p:bldP spid="120" grpId="0"/>
      <p:bldP spid="121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240065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None/>
            </a:pPr>
            <a:r>
              <a:rPr lang="en-US" sz="3000" dirty="0" err="1" smtClean="0"/>
              <a:t>struct</a:t>
            </a:r>
            <a:r>
              <a:rPr lang="en-US" sz="3000" dirty="0" smtClean="0"/>
              <a:t> Queue</a:t>
            </a:r>
            <a:endParaRPr lang="zh-CN" altLang="en-US" sz="3000" dirty="0" smtClean="0">
              <a:solidFill>
                <a:srgbClr val="008000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sz="3000" dirty="0" smtClean="0"/>
              <a:t>{ </a:t>
            </a:r>
            <a:r>
              <a:rPr lang="en-US" sz="3000" dirty="0" err="1" smtClean="0"/>
              <a:t>Datatype</a:t>
            </a:r>
            <a:r>
              <a:rPr lang="en-US" sz="3000" dirty="0" smtClean="0"/>
              <a:t> * </a:t>
            </a:r>
            <a:r>
              <a:rPr lang="en-US" sz="3000" dirty="0" err="1" smtClean="0">
                <a:solidFill>
                  <a:srgbClr val="7030A0"/>
                </a:solidFill>
              </a:rPr>
              <a:t>sequ</a:t>
            </a:r>
            <a:r>
              <a:rPr lang="en-US" sz="3000" dirty="0" smtClean="0"/>
              <a:t>;</a:t>
            </a:r>
            <a:endParaRPr lang="zh-CN" altLang="en-US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sz="3000" dirty="0" smtClean="0"/>
              <a:t> </a:t>
            </a:r>
            <a:r>
              <a:rPr lang="en-US" sz="3000" dirty="0" err="1" smtClean="0"/>
              <a:t>int</a:t>
            </a:r>
            <a:r>
              <a:rPr lang="en-US" sz="3000" dirty="0" smtClean="0"/>
              <a:t> rear, </a:t>
            </a:r>
            <a:r>
              <a:rPr lang="en-US" sz="3000" dirty="0" err="1" smtClean="0"/>
              <a:t>quelen</a:t>
            </a:r>
            <a:r>
              <a:rPr lang="en-US" sz="3000" dirty="0" smtClean="0"/>
              <a:t>; }</a:t>
            </a:r>
            <a:endParaRPr lang="zh-CN" altLang="en-US" sz="30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sz="3000" dirty="0" err="1" smtClean="0">
                <a:solidFill>
                  <a:srgbClr val="003399"/>
                </a:solidFill>
              </a:rPr>
              <a:t>typedef</a:t>
            </a:r>
            <a:r>
              <a:rPr lang="en-US" sz="3000" dirty="0" smtClean="0"/>
              <a:t> </a:t>
            </a:r>
            <a:r>
              <a:rPr lang="en-US" sz="3000" dirty="0" err="1" smtClean="0"/>
              <a:t>struct</a:t>
            </a:r>
            <a:r>
              <a:rPr lang="en-US" sz="3000" dirty="0" smtClean="0"/>
              <a:t> Queue * </a:t>
            </a:r>
            <a:r>
              <a:rPr lang="en-US" sz="3000" dirty="0" err="1" smtClean="0"/>
              <a:t>PQueue</a:t>
            </a:r>
            <a:r>
              <a:rPr lang="en-US" sz="3000" dirty="0" smtClean="0"/>
              <a:t>;</a:t>
            </a:r>
            <a:endParaRPr lang="zh-CN" altLang="en-US" sz="3000" dirty="0"/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81000" y="3456985"/>
            <a:ext cx="8763000" cy="2977738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39700" defTabSz="914400" eaLnBrk="1" latinLnBrk="0" hangingPunct="1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err="1" smtClean="0"/>
              <a:t>PQueue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creatEmptyQueue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int</a:t>
            </a:r>
            <a:r>
              <a:rPr lang="en-US" altLang="zh-CN" sz="3000" dirty="0" smtClean="0"/>
              <a:t> m)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{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PQueue</a:t>
            </a:r>
            <a:r>
              <a:rPr lang="en-US" altLang="zh-CN" sz="3000" dirty="0" smtClean="0"/>
              <a:t> Q=(</a:t>
            </a:r>
            <a:r>
              <a:rPr lang="en-US" altLang="zh-CN" sz="3000" dirty="0" err="1" smtClean="0"/>
              <a:t>PQueue</a:t>
            </a:r>
            <a:r>
              <a:rPr lang="en-US" altLang="zh-CN" sz="3000" dirty="0" smtClean="0"/>
              <a:t>)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(……));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Q-&gt;</a:t>
            </a:r>
            <a:r>
              <a:rPr lang="en-US" altLang="zh-CN" sz="3000" dirty="0" err="1" smtClean="0"/>
              <a:t>sequ</a:t>
            </a:r>
            <a:r>
              <a:rPr lang="en-US" altLang="zh-CN" sz="3000" dirty="0" smtClean="0"/>
              <a:t>=(</a:t>
            </a:r>
            <a:r>
              <a:rPr lang="en-US" altLang="zh-CN" sz="3000" dirty="0" err="1" smtClean="0"/>
              <a:t>Datatype</a:t>
            </a:r>
            <a:r>
              <a:rPr lang="en-US" altLang="zh-CN" sz="3000" dirty="0" smtClean="0"/>
              <a:t> *)</a:t>
            </a:r>
            <a:r>
              <a:rPr lang="en-US" altLang="zh-CN" sz="3000" dirty="0" err="1" smtClean="0"/>
              <a:t>malloc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sizeof</a:t>
            </a:r>
            <a:r>
              <a:rPr lang="en-US" altLang="zh-CN" sz="3000" dirty="0" smtClean="0"/>
              <a:t>(……)*m);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C00000"/>
                </a:solidFill>
              </a:rPr>
              <a:t>Q-&gt;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quelen</a:t>
            </a:r>
            <a:r>
              <a:rPr lang="en-US" altLang="zh-CN" sz="3000" dirty="0" smtClean="0">
                <a:solidFill>
                  <a:srgbClr val="C00000"/>
                </a:solidFill>
              </a:rPr>
              <a:t> =0;</a:t>
            </a:r>
          </a:p>
          <a:p>
            <a:pPr marL="0" marR="0" lvl="0" indent="139700" defTabSz="914400" eaLnBrk="0" latinLnBrk="0" hangingPunct="0">
              <a:spcBef>
                <a:spcPts val="0"/>
              </a:spcBef>
              <a:buClrTx/>
              <a:buSzTx/>
              <a:buNone/>
              <a:tabLst/>
            </a:pPr>
            <a:r>
              <a:rPr lang="en-US" altLang="zh-CN" sz="3000" dirty="0" smtClean="0"/>
              <a:t>  return Q; }</a:t>
            </a:r>
          </a:p>
        </p:txBody>
      </p:sp>
      <p:sp>
        <p:nvSpPr>
          <p:cNvPr id="12" name="矩形 11"/>
          <p:cNvSpPr/>
          <p:nvPr/>
        </p:nvSpPr>
        <p:spPr>
          <a:xfrm>
            <a:off x="2971800" y="1066800"/>
            <a:ext cx="361509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队列，数据结构定义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657600" y="2169004"/>
            <a:ext cx="560536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两个属性：队尾位置，实际长度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400800" y="3483858"/>
            <a:ext cx="289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建空队列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85671" y="5257800"/>
            <a:ext cx="41819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6400"/>
                </a:solidFill>
              </a:rPr>
              <a:t>//</a:t>
            </a:r>
            <a:r>
              <a:rPr lang="zh-CN" altLang="en-US" dirty="0" smtClean="0">
                <a:solidFill>
                  <a:srgbClr val="006400"/>
                </a:solidFill>
              </a:rPr>
              <a:t>说明，没有元素</a:t>
            </a:r>
            <a:endParaRPr lang="zh-CN" altLang="en-US" dirty="0">
              <a:solidFill>
                <a:srgbClr val="0064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4107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</a:t>
            </a:r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enQueue</a:t>
            </a:r>
            <a:r>
              <a:rPr lang="en-US" sz="3200" dirty="0" smtClean="0"/>
              <a:t>(</a:t>
            </a:r>
            <a:r>
              <a:rPr lang="en-US" sz="3200" dirty="0" err="1" smtClean="0"/>
              <a:t>PQueue</a:t>
            </a:r>
            <a:r>
              <a:rPr lang="en-US" sz="3200" dirty="0" smtClean="0"/>
              <a:t> Q,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x)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{ if(Q-&gt;</a:t>
            </a:r>
            <a:r>
              <a:rPr lang="en-US" sz="3200" dirty="0" err="1" smtClean="0"/>
              <a:t>quelen</a:t>
            </a:r>
            <a:r>
              <a:rPr lang="en-US" sz="3200" dirty="0" smtClean="0"/>
              <a:t>==m)  </a:t>
            </a:r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  {</a:t>
            </a:r>
            <a:r>
              <a:rPr lang="en-US" sz="3200" dirty="0" err="1" smtClean="0"/>
              <a:t>printf</a:t>
            </a:r>
            <a:r>
              <a:rPr lang="en-US" sz="3200" dirty="0" smtClean="0"/>
              <a:t>(“overflow!\n”);   return 0;}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Q-&gt;rear = (Q-&gt;rear+1)%m; 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Q-&gt;</a:t>
            </a:r>
            <a:r>
              <a:rPr lang="en-US" sz="3200" dirty="0" err="1" smtClean="0"/>
              <a:t>sequ</a:t>
            </a:r>
            <a:r>
              <a:rPr lang="en-US" sz="3200" dirty="0" smtClean="0"/>
              <a:t>[Q-&gt;rear] =x;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Q-&gt;</a:t>
            </a:r>
            <a:r>
              <a:rPr lang="en-US" sz="3200" dirty="0" err="1" smtClean="0"/>
              <a:t>quelen</a:t>
            </a:r>
            <a:r>
              <a:rPr lang="en-US" sz="3200" dirty="0" smtClean="0"/>
              <a:t> ++; 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  return 1;</a:t>
            </a:r>
            <a:endParaRPr lang="zh-CN" altLang="en-US" sz="3200" dirty="0" smtClean="0"/>
          </a:p>
          <a:p>
            <a:pPr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200" dirty="0" smtClean="0"/>
              <a:t> }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162800" y="1143000"/>
            <a:ext cx="12811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//x</a:t>
            </a:r>
            <a:r>
              <a:rPr lang="zh-CN" altLang="en-US" dirty="0" smtClean="0">
                <a:solidFill>
                  <a:srgbClr val="003399"/>
                </a:solidFill>
              </a:rPr>
              <a:t>入队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38100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放入</a:t>
            </a:r>
            <a:r>
              <a:rPr lang="en-US" altLang="zh-CN" dirty="0" smtClean="0">
                <a:solidFill>
                  <a:srgbClr val="008000"/>
                </a:solidFill>
              </a:rPr>
              <a:t>x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91200" y="3155757"/>
            <a:ext cx="2438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en-US" altLang="zh-CN" dirty="0" smtClean="0">
                <a:solidFill>
                  <a:srgbClr val="008000"/>
                </a:solidFill>
              </a:rPr>
              <a:t>rear</a:t>
            </a:r>
            <a:r>
              <a:rPr lang="zh-CN" altLang="en-US" dirty="0" smtClean="0">
                <a:solidFill>
                  <a:srgbClr val="008000"/>
                </a:solidFill>
              </a:rPr>
              <a:t>后移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05200" y="4495800"/>
            <a:ext cx="2438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长度改变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14800" y="1828800"/>
            <a:ext cx="175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判满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5715001" y="4266406"/>
            <a:ext cx="2667000" cy="2590800"/>
          </a:xfrm>
          <a:prstGeom prst="ellipse">
            <a:avLst/>
          </a:prstGeom>
          <a:solidFill>
            <a:srgbClr val="FDF77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6553201" y="5104606"/>
            <a:ext cx="990600" cy="94595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cxnSp>
        <p:nvCxnSpPr>
          <p:cNvPr id="48" name="直接连接符 47"/>
          <p:cNvCxnSpPr>
            <a:stCxn id="45" idx="4"/>
            <a:endCxn id="46" idx="4"/>
          </p:cNvCxnSpPr>
          <p:nvPr/>
        </p:nvCxnSpPr>
        <p:spPr bwMode="auto">
          <a:xfrm rot="5400000" flipH="1">
            <a:off x="6645179" y="6453884"/>
            <a:ext cx="806644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5" idx="5"/>
            <a:endCxn id="46" idx="5"/>
          </p:cNvCxnSpPr>
          <p:nvPr/>
        </p:nvCxnSpPr>
        <p:spPr bwMode="auto">
          <a:xfrm rot="5400000" flipH="1">
            <a:off x="7412199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5" idx="6"/>
            <a:endCxn id="46" idx="6"/>
          </p:cNvCxnSpPr>
          <p:nvPr/>
        </p:nvCxnSpPr>
        <p:spPr bwMode="auto">
          <a:xfrm flipH="1">
            <a:off x="75438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>
            <a:stCxn id="45" idx="7"/>
            <a:endCxn id="46" idx="7"/>
          </p:cNvCxnSpPr>
          <p:nvPr/>
        </p:nvCxnSpPr>
        <p:spPr bwMode="auto">
          <a:xfrm rot="16200000" flipH="1" flipV="1">
            <a:off x="7396421" y="4648130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连接符 51"/>
          <p:cNvCxnSpPr>
            <a:stCxn id="46" idx="3"/>
            <a:endCxn id="45" idx="3"/>
          </p:cNvCxnSpPr>
          <p:nvPr/>
        </p:nvCxnSpPr>
        <p:spPr bwMode="auto">
          <a:xfrm rot="5400000">
            <a:off x="6119042" y="5898563"/>
            <a:ext cx="565762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45" idx="0"/>
            <a:endCxn id="46" idx="0"/>
          </p:cNvCxnSpPr>
          <p:nvPr/>
        </p:nvCxnSpPr>
        <p:spPr bwMode="auto">
          <a:xfrm rot="16200000" flipH="1">
            <a:off x="6629401" y="4685506"/>
            <a:ext cx="838200" cy="158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45" idx="1"/>
            <a:endCxn id="46" idx="1"/>
          </p:cNvCxnSpPr>
          <p:nvPr/>
        </p:nvCxnSpPr>
        <p:spPr bwMode="auto">
          <a:xfrm rot="16200000" flipH="1">
            <a:off x="6103263" y="4648131"/>
            <a:ext cx="597318" cy="592697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45" idx="2"/>
            <a:endCxn id="46" idx="2"/>
          </p:cNvCxnSpPr>
          <p:nvPr/>
        </p:nvCxnSpPr>
        <p:spPr bwMode="auto">
          <a:xfrm rot="10800000" flipH="1" flipV="1">
            <a:off x="5715001" y="5561806"/>
            <a:ext cx="838200" cy="15778"/>
          </a:xfrm>
          <a:prstGeom prst="line">
            <a:avLst/>
          </a:prstGeom>
          <a:solidFill>
            <a:srgbClr val="B9FFB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2390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b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6553201" y="5974363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c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3" name="Text Box 18"/>
          <p:cNvSpPr txBox="1">
            <a:spLocks noChangeArrowheads="1"/>
          </p:cNvSpPr>
          <p:nvPr/>
        </p:nvSpPr>
        <p:spPr bwMode="auto">
          <a:xfrm>
            <a:off x="6019801" y="553897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d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6" name="Text Box 18"/>
          <p:cNvSpPr txBox="1">
            <a:spLocks noChangeArrowheads="1"/>
          </p:cNvSpPr>
          <p:nvPr/>
        </p:nvSpPr>
        <p:spPr bwMode="auto">
          <a:xfrm>
            <a:off x="6019801" y="4799806"/>
            <a:ext cx="6858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e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6477000" y="442043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f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8" name="Text Box 18"/>
          <p:cNvSpPr txBox="1">
            <a:spLocks noChangeArrowheads="1"/>
          </p:cNvSpPr>
          <p:nvPr/>
        </p:nvSpPr>
        <p:spPr bwMode="auto">
          <a:xfrm>
            <a:off x="7162800" y="43670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0070C0"/>
                </a:solidFill>
              </a:rPr>
              <a:t>g</a:t>
            </a:r>
            <a:endParaRPr lang="en-US" altLang="zh-CN" sz="3600" dirty="0">
              <a:solidFill>
                <a:srgbClr val="0070C0"/>
              </a:solidFill>
            </a:endParaRPr>
          </a:p>
        </p:txBody>
      </p:sp>
      <p:sp>
        <p:nvSpPr>
          <p:cNvPr id="69" name="Text Box 28"/>
          <p:cNvSpPr txBox="1">
            <a:spLocks noChangeArrowheads="1"/>
          </p:cNvSpPr>
          <p:nvPr/>
        </p:nvSpPr>
        <p:spPr bwMode="auto">
          <a:xfrm>
            <a:off x="7086600" y="3651532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</a:t>
            </a:r>
            <a:r>
              <a:rPr lang="en-US" altLang="zh-CN" dirty="0" smtClean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7517267" y="4088795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7696200" y="4824262"/>
            <a:ext cx="6858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600" dirty="0" smtClean="0">
                <a:solidFill>
                  <a:srgbClr val="C00000"/>
                </a:solidFill>
              </a:rPr>
              <a:t>x</a:t>
            </a:r>
            <a:endParaRPr lang="en-US" altLang="zh-CN" sz="3600" dirty="0">
              <a:solidFill>
                <a:srgbClr val="C00000"/>
              </a:solidFill>
            </a:endParaRPr>
          </a:p>
        </p:txBody>
      </p:sp>
      <p:sp>
        <p:nvSpPr>
          <p:cNvPr id="74" name="Text Box 28"/>
          <p:cNvSpPr txBox="1">
            <a:spLocks noChangeArrowheads="1"/>
          </p:cNvSpPr>
          <p:nvPr/>
        </p:nvSpPr>
        <p:spPr bwMode="auto">
          <a:xfrm>
            <a:off x="7772400" y="4244269"/>
            <a:ext cx="16002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    </a:t>
            </a:r>
            <a:r>
              <a:rPr lang="en-US" altLang="zh-CN" dirty="0" smtClean="0">
                <a:solidFill>
                  <a:srgbClr val="006600"/>
                </a:solidFill>
              </a:rPr>
              <a:t>rear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 rot="5400000">
            <a:off x="8203067" y="4721529"/>
            <a:ext cx="281666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69" grpId="0"/>
      <p:bldP spid="73" grpId="0"/>
      <p:bldP spid="7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28600" y="1143000"/>
            <a:ext cx="8915400" cy="503214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000" dirty="0" err="1" smtClean="0"/>
              <a:t>Datatype</a:t>
            </a:r>
            <a:r>
              <a:rPr lang="en-US" sz="3000" dirty="0" smtClean="0"/>
              <a:t> </a:t>
            </a:r>
            <a:r>
              <a:rPr lang="en-US" sz="3000" dirty="0" err="1" smtClean="0"/>
              <a:t>deQueue</a:t>
            </a:r>
            <a:r>
              <a:rPr lang="en-US" sz="3000" dirty="0" smtClean="0"/>
              <a:t>(</a:t>
            </a:r>
            <a:r>
              <a:rPr lang="en-US" sz="3000" dirty="0" err="1" smtClean="0"/>
              <a:t>PQueue</a:t>
            </a:r>
            <a:r>
              <a:rPr lang="en-US" sz="3000" dirty="0" smtClean="0"/>
              <a:t> Q)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{ if(Q-&gt;</a:t>
            </a:r>
            <a:r>
              <a:rPr lang="en-US" sz="3000" dirty="0" err="1" smtClean="0"/>
              <a:t>quelen</a:t>
            </a:r>
            <a:r>
              <a:rPr lang="en-US" sz="3000" dirty="0" smtClean="0"/>
              <a:t>==0)  </a:t>
            </a: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  {</a:t>
            </a:r>
            <a:r>
              <a:rPr lang="en-US" sz="3000" dirty="0" err="1" smtClean="0"/>
              <a:t>printf</a:t>
            </a:r>
            <a:r>
              <a:rPr lang="en-US" sz="3000" dirty="0" smtClean="0"/>
              <a:t>(“Empty!\n”);    return 0;}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</a:t>
            </a:r>
            <a:r>
              <a:rPr lang="en-US" sz="3000" dirty="0" err="1" smtClean="0"/>
              <a:t>int</a:t>
            </a:r>
            <a:r>
              <a:rPr lang="en-US" sz="3000" dirty="0" smtClean="0"/>
              <a:t> front;   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front = (Q-&gt;rear </a:t>
            </a:r>
            <a:r>
              <a:rPr lang="en-US" sz="3000" dirty="0" smtClean="0">
                <a:solidFill>
                  <a:srgbClr val="C00000"/>
                </a:solidFill>
              </a:rPr>
              <a:t>-</a:t>
            </a:r>
            <a:r>
              <a:rPr lang="en-US" sz="3000" dirty="0" smtClean="0"/>
              <a:t> Q-&gt;</a:t>
            </a:r>
            <a:r>
              <a:rPr lang="en-US" sz="3000" dirty="0" err="1" smtClean="0"/>
              <a:t>quelen</a:t>
            </a:r>
            <a:r>
              <a:rPr lang="en-US" sz="3000" dirty="0" smtClean="0"/>
              <a:t> </a:t>
            </a:r>
            <a:r>
              <a:rPr lang="en-US" sz="3000" dirty="0" smtClean="0">
                <a:solidFill>
                  <a:srgbClr val="C00000"/>
                </a:solidFill>
              </a:rPr>
              <a:t>+</a:t>
            </a:r>
            <a:r>
              <a:rPr lang="en-US" sz="3000" dirty="0" smtClean="0"/>
              <a:t>1 </a:t>
            </a:r>
            <a:r>
              <a:rPr lang="en-US" sz="3000" dirty="0" smtClean="0">
                <a:solidFill>
                  <a:srgbClr val="C00000"/>
                </a:solidFill>
              </a:rPr>
              <a:t>+</a:t>
            </a:r>
            <a:r>
              <a:rPr lang="en-US" sz="3000" dirty="0" smtClean="0"/>
              <a:t>m)%m;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Q-&gt;</a:t>
            </a:r>
            <a:r>
              <a:rPr lang="en-US" sz="3000" dirty="0" err="1" smtClean="0"/>
              <a:t>quelen</a:t>
            </a:r>
            <a:r>
              <a:rPr lang="en-US" sz="3000" dirty="0" smtClean="0"/>
              <a:t> --;  </a:t>
            </a:r>
            <a:endParaRPr lang="zh-CN" altLang="en-US" sz="30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  return(Q-&gt;</a:t>
            </a:r>
            <a:r>
              <a:rPr lang="en-US" sz="3000" dirty="0" err="1" smtClean="0"/>
              <a:t>sequ</a:t>
            </a:r>
            <a:r>
              <a:rPr lang="en-US" sz="3000" dirty="0" smtClean="0"/>
              <a:t>[front]); }</a:t>
            </a:r>
          </a:p>
          <a:p>
            <a:pPr marL="108000">
              <a:spcBef>
                <a:spcPts val="0"/>
              </a:spcBef>
              <a:buNone/>
            </a:pPr>
            <a:r>
              <a:rPr lang="en-US" sz="3000" dirty="0" smtClean="0"/>
              <a:t>} </a:t>
            </a:r>
            <a:endParaRPr lang="zh-CN" altLang="en-US" sz="3000" dirty="0"/>
          </a:p>
        </p:txBody>
      </p:sp>
      <p:sp>
        <p:nvSpPr>
          <p:cNvPr id="10" name="矩形 9"/>
          <p:cNvSpPr/>
          <p:nvPr/>
        </p:nvSpPr>
        <p:spPr>
          <a:xfrm>
            <a:off x="5715000" y="1197858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出队，返回出队者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93673" y="4346600"/>
            <a:ext cx="427392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删除元素：即，长度减</a:t>
            </a:r>
            <a:r>
              <a:rPr lang="en-US" dirty="0" smtClean="0">
                <a:solidFill>
                  <a:srgbClr val="003399"/>
                </a:solidFill>
              </a:rPr>
              <a:t>1 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86200" y="1886858"/>
            <a:ext cx="175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判空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43800" y="3715658"/>
            <a:ext cx="190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取队头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12174"/>
            <a:ext cx="8763000" cy="55092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7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建立表达式二叉树：</a:t>
            </a:r>
          </a:p>
          <a:p>
            <a:pPr marL="108000">
              <a:spcBef>
                <a:spcPts val="1200"/>
              </a:spcBef>
              <a:buAutoNum type="arabicParenBoth"/>
            </a:pPr>
            <a:r>
              <a:rPr lang="zh-CN" altLang="en-US" sz="3000" dirty="0" smtClean="0"/>
              <a:t> 寻找</a:t>
            </a:r>
            <a:r>
              <a:rPr lang="zh-CN" altLang="en-US" sz="3000" dirty="0" smtClean="0">
                <a:solidFill>
                  <a:srgbClr val="C00000"/>
                </a:solidFill>
              </a:rPr>
              <a:t>优先级最低的运算符</a:t>
            </a:r>
            <a:r>
              <a:rPr lang="zh-CN" altLang="en-US" sz="3000" dirty="0" smtClean="0"/>
              <a:t>，作为根，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其左、右两侧的表达式分别为左、右子树；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sz="3000" dirty="0" smtClean="0"/>
              <a:t>(2) </a:t>
            </a:r>
            <a:r>
              <a:rPr lang="zh-CN" altLang="en-US" sz="3000" dirty="0" smtClean="0"/>
              <a:t>在左、右子树中，重复过程</a:t>
            </a:r>
            <a:r>
              <a:rPr lang="en-US" altLang="zh-CN" sz="3000" dirty="0" smtClean="0"/>
              <a:t>(1)</a:t>
            </a:r>
            <a:r>
              <a:rPr lang="zh-CN" altLang="en-US" sz="3000" dirty="0" smtClean="0"/>
              <a:t>；</a:t>
            </a:r>
          </a:p>
          <a:p>
            <a:pPr marL="108000">
              <a:spcBef>
                <a:spcPts val="1200"/>
              </a:spcBef>
              <a:buNone/>
            </a:pPr>
            <a:r>
              <a:rPr lang="en-US" altLang="zh-CN" sz="3000" dirty="0" smtClean="0"/>
              <a:t>(3) </a:t>
            </a:r>
            <a:r>
              <a:rPr lang="zh-CN" altLang="en-US" sz="3000" dirty="0" smtClean="0"/>
              <a:t>如此递归，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只剩数据，则将其作为叶子</a:t>
            </a:r>
            <a:r>
              <a:rPr lang="en-US" sz="3000" dirty="0" smtClean="0"/>
              <a:t>.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a+b</a:t>
            </a:r>
            <a:r>
              <a:rPr lang="en-US" altLang="zh-CN" sz="3000" dirty="0" smtClean="0"/>
              <a:t>)*(</a:t>
            </a:r>
            <a:r>
              <a:rPr lang="en-US" altLang="zh-CN" sz="3000" dirty="0" err="1" smtClean="0"/>
              <a:t>c+d</a:t>
            </a:r>
            <a:r>
              <a:rPr lang="en-US" altLang="zh-CN" sz="3000" dirty="0" smtClean="0"/>
              <a:t>)*(e-f)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3000" dirty="0" smtClean="0"/>
          </a:p>
        </p:txBody>
      </p:sp>
      <p:sp>
        <p:nvSpPr>
          <p:cNvPr id="9" name="矩形 8"/>
          <p:cNvSpPr/>
          <p:nvPr/>
        </p:nvSpPr>
        <p:spPr>
          <a:xfrm>
            <a:off x="381000" y="6019800"/>
            <a:ext cx="51816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 后缀表达式求值</a:t>
            </a:r>
            <a:r>
              <a:rPr lang="en-US" dirty="0" smtClean="0">
                <a:solidFill>
                  <a:schemeClr val="bg1"/>
                </a:solidFill>
              </a:rPr>
              <a:t>P101~102.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91138" name="对象 1"/>
          <p:cNvPicPr>
            <a:picLocks noChangeArrowheads="1"/>
          </p:cNvPicPr>
          <p:nvPr/>
        </p:nvPicPr>
        <p:blipFill>
          <a:blip r:embed="rId3" cstate="print"/>
          <a:srcRect l="-2946" t="-10709" r="-1299" b="-2138"/>
          <a:stretch>
            <a:fillRect/>
          </a:stretch>
        </p:blipFill>
        <p:spPr bwMode="auto">
          <a:xfrm>
            <a:off x="5181600" y="2895600"/>
            <a:ext cx="3810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62588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深度优先遍历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    --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中根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中序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遍历；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 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3399"/>
                </a:solidFill>
              </a:rPr>
              <a:t> 广度优先遍历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endParaRPr lang="en-US" altLang="zh-CN" sz="3200" dirty="0" smtClean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836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915046" y="416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677046" y="40997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1"/>
          </p:cNvCxnSpPr>
          <p:nvPr/>
        </p:nvCxnSpPr>
        <p:spPr bwMode="auto">
          <a:xfrm rot="16200000" flipH="1">
            <a:off x="7118339" y="2101014"/>
            <a:ext cx="862818" cy="7215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19" idx="5"/>
            <a:endCxn id="10" idx="0"/>
          </p:cNvCxnSpPr>
          <p:nvPr/>
        </p:nvCxnSpPr>
        <p:spPr bwMode="auto">
          <a:xfrm rot="16200000" flipH="1">
            <a:off x="6242637" y="3413328"/>
            <a:ext cx="7890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4"/>
            <a:endCxn id="9" idx="0"/>
          </p:cNvCxnSpPr>
          <p:nvPr/>
        </p:nvCxnSpPr>
        <p:spPr bwMode="auto">
          <a:xfrm rot="5400000">
            <a:off x="5774521" y="3777063"/>
            <a:ext cx="7850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5487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5552503" y="4786523"/>
            <a:ext cx="623096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5"/>
          </p:cNvCxnSpPr>
          <p:nvPr/>
        </p:nvCxnSpPr>
        <p:spPr bwMode="auto">
          <a:xfrm rot="16200000" flipV="1">
            <a:off x="6173194" y="4771822"/>
            <a:ext cx="623096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372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758771" y="160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150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6074740" y="2122697"/>
            <a:ext cx="850147" cy="665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35200" y="405052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8026591" y="3489916"/>
            <a:ext cx="800935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439046" y="4079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385648" y="3554989"/>
            <a:ext cx="830284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182446" y="4134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5299684" y="3445492"/>
            <a:ext cx="823934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39070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13</a:t>
            </a:r>
          </a:p>
          <a:p>
            <a:pPr marL="14400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度为</a:t>
            </a:r>
            <a:r>
              <a:rPr lang="en-US" sz="3000" dirty="0" smtClean="0"/>
              <a:t>m</a:t>
            </a:r>
            <a:r>
              <a:rPr lang="zh-CN" altLang="en-US" sz="3000" dirty="0" smtClean="0"/>
              <a:t>的树中，</a:t>
            </a:r>
            <a:endParaRPr lang="en-US" altLang="zh-CN" sz="3000" dirty="0" smtClean="0"/>
          </a:p>
          <a:p>
            <a:pPr marL="144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sz="3000" dirty="0" smtClean="0"/>
              <a:t>n</a:t>
            </a:r>
            <a:r>
              <a:rPr lang="en-US" sz="3000" baseline="-25000" dirty="0" smtClean="0"/>
              <a:t>1</a:t>
            </a:r>
            <a:r>
              <a:rPr lang="zh-CN" altLang="en-US" sz="3000" dirty="0" smtClean="0"/>
              <a:t>个度为</a:t>
            </a:r>
            <a:r>
              <a:rPr lang="en-US" sz="3000" dirty="0" smtClean="0"/>
              <a:t>1</a:t>
            </a:r>
            <a:r>
              <a:rPr lang="zh-CN" altLang="en-US" sz="3000" dirty="0" smtClean="0"/>
              <a:t>的结点，</a:t>
            </a:r>
            <a:r>
              <a:rPr lang="en-US" sz="3000" dirty="0" smtClean="0"/>
              <a:t>……, n</a:t>
            </a:r>
            <a:r>
              <a:rPr lang="en-US" sz="3000" baseline="-25000" dirty="0" smtClean="0"/>
              <a:t>m</a:t>
            </a:r>
            <a:r>
              <a:rPr lang="zh-CN" altLang="en-US" sz="3000" dirty="0" smtClean="0"/>
              <a:t>个度为</a:t>
            </a:r>
            <a:r>
              <a:rPr lang="en-US" sz="3000" dirty="0" smtClean="0"/>
              <a:t>m</a:t>
            </a:r>
            <a:r>
              <a:rPr lang="zh-CN" altLang="en-US" sz="3000" dirty="0" smtClean="0"/>
              <a:t>的结点；</a:t>
            </a:r>
            <a:endParaRPr lang="en-US" altLang="zh-CN" sz="3000" dirty="0" smtClean="0"/>
          </a:p>
          <a:p>
            <a:pPr marL="144000">
              <a:lnSpc>
                <a:spcPct val="13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问有多少叶子节点？</a:t>
            </a:r>
          </a:p>
          <a:p>
            <a:pPr marL="144000" lvl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sz="3200" dirty="0" smtClean="0"/>
              <a:t>n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+ n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+ n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+… +n</a:t>
            </a:r>
            <a:r>
              <a:rPr lang="en-US" sz="3200" baseline="-25000" dirty="0" smtClean="0"/>
              <a:t>m</a:t>
            </a:r>
            <a:r>
              <a:rPr lang="en-US" sz="3200" dirty="0" smtClean="0"/>
              <a:t> -1 </a:t>
            </a:r>
          </a:p>
          <a:p>
            <a:pPr marL="144000"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200" dirty="0" smtClean="0"/>
              <a:t>= 1*n</a:t>
            </a:r>
            <a:r>
              <a:rPr lang="en-US" sz="3200" baseline="-25000" dirty="0" smtClean="0"/>
              <a:t>1</a:t>
            </a:r>
            <a:r>
              <a:rPr lang="en-US" sz="3200" dirty="0" smtClean="0"/>
              <a:t> + 2*n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+ … + m*n</a:t>
            </a:r>
            <a:r>
              <a:rPr lang="en-US" sz="3200" baseline="-25000" dirty="0" smtClean="0"/>
              <a:t>m</a:t>
            </a:r>
            <a:endParaRPr lang="zh-CN" altLang="en-US" sz="3200" dirty="0" smtClean="0"/>
          </a:p>
          <a:p>
            <a:pPr marL="144000" lvl="0">
              <a:lnSpc>
                <a:spcPct val="130000"/>
              </a:lnSpc>
              <a:spcBef>
                <a:spcPts val="1200"/>
              </a:spcBef>
              <a:buFont typeface="Wingdings" pitchFamily="2" charset="2"/>
              <a:buChar char="à"/>
            </a:pPr>
            <a:r>
              <a:rPr lang="en-US" sz="3200" dirty="0" smtClean="0"/>
              <a:t> n</a:t>
            </a:r>
            <a:r>
              <a:rPr lang="en-US" sz="3200" baseline="-25000" dirty="0" smtClean="0"/>
              <a:t>0</a:t>
            </a:r>
            <a:r>
              <a:rPr lang="en-US" sz="3200" dirty="0" smtClean="0"/>
              <a:t> = 1+ n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 + … + (m-1) *n</a:t>
            </a:r>
            <a:r>
              <a:rPr lang="en-US" sz="3200" baseline="-25000" dirty="0" smtClean="0"/>
              <a:t>m</a:t>
            </a: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878000" y="389357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834599" y="482143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7473599" y="58842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0"/>
          </p:cNvCxnSpPr>
          <p:nvPr/>
        </p:nvCxnSpPr>
        <p:spPr bwMode="auto">
          <a:xfrm rot="16200000" flipH="1">
            <a:off x="7672191" y="3435761"/>
            <a:ext cx="484209" cy="431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9" idx="5"/>
            <a:endCxn id="10" idx="0"/>
          </p:cNvCxnSpPr>
          <p:nvPr/>
        </p:nvCxnSpPr>
        <p:spPr bwMode="auto">
          <a:xfrm rot="16200000" flipH="1">
            <a:off x="7178878" y="5337535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5"/>
            <a:endCxn id="9" idx="0"/>
          </p:cNvCxnSpPr>
          <p:nvPr/>
        </p:nvCxnSpPr>
        <p:spPr bwMode="auto">
          <a:xfrm rot="16200000" flipH="1">
            <a:off x="6762760" y="4497593"/>
            <a:ext cx="497671" cy="1500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6231000" y="58548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6394088" y="5340536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4"/>
          </p:cNvCxnSpPr>
          <p:nvPr/>
        </p:nvCxnSpPr>
        <p:spPr bwMode="auto">
          <a:xfrm rot="16200000" flipV="1">
            <a:off x="6814957" y="5597076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840600" y="587472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268400" y="297917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6506400" y="389357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6808201" y="3359562"/>
            <a:ext cx="4842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182800" y="476117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8152791" y="4479161"/>
            <a:ext cx="43740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543800" y="473172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669826" y="4449737"/>
            <a:ext cx="40795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6125400" y="480797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6236701" y="4464462"/>
            <a:ext cx="4842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660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16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判断哪些是堆，哪些不是？</a:t>
            </a:r>
            <a:endParaRPr lang="en-US" altLang="zh-CN" sz="3000" dirty="0" smtClean="0"/>
          </a:p>
          <a:p>
            <a:pPr>
              <a:spcBef>
                <a:spcPts val="1200"/>
              </a:spcBef>
              <a:buNone/>
            </a:pPr>
            <a:r>
              <a:rPr lang="zh-CN" altLang="en-US" sz="3000" dirty="0" smtClean="0"/>
              <a:t> </a:t>
            </a:r>
            <a:r>
              <a:rPr lang="zh-CN" altLang="en-US" sz="3000" dirty="0" smtClean="0">
                <a:solidFill>
                  <a:srgbClr val="008000"/>
                </a:solidFill>
              </a:rPr>
              <a:t>堆：特殊的</a:t>
            </a:r>
            <a:r>
              <a:rPr lang="zh-CN" altLang="en-US" sz="3000" dirty="0" smtClean="0">
                <a:solidFill>
                  <a:srgbClr val="C00000"/>
                </a:solidFill>
              </a:rPr>
              <a:t>完全二叉树</a:t>
            </a:r>
            <a:r>
              <a:rPr lang="zh-CN" altLang="en-US" sz="3000" dirty="0" smtClean="0">
                <a:solidFill>
                  <a:srgbClr val="008000"/>
                </a:solidFill>
              </a:rPr>
              <a:t>，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    </a:t>
            </a:r>
            <a:r>
              <a:rPr lang="zh-CN" altLang="en-US" sz="3000" dirty="0" smtClean="0">
                <a:solidFill>
                  <a:srgbClr val="008000"/>
                </a:solidFill>
              </a:rPr>
              <a:t>要求结点与孩子之间大小关系一致</a:t>
            </a:r>
            <a:r>
              <a:rPr lang="zh-CN" altLang="en-US" sz="3000" dirty="0" smtClean="0">
                <a:solidFill>
                  <a:srgbClr val="C00000"/>
                </a:solidFill>
              </a:rPr>
              <a:t>（堆序性）</a:t>
            </a:r>
          </a:p>
          <a:p>
            <a:pPr lvl="0">
              <a:spcBef>
                <a:spcPts val="1800"/>
              </a:spcBef>
              <a:buNone/>
            </a:pPr>
            <a:r>
              <a:rPr lang="en-US" altLang="zh-CN" sz="3000" dirty="0" smtClean="0"/>
              <a:t>        (a)</a:t>
            </a:r>
            <a:r>
              <a:rPr lang="zh-CN" altLang="en-US" sz="3000" dirty="0" smtClean="0"/>
              <a:t>不是，      </a:t>
            </a:r>
            <a:r>
              <a:rPr lang="en-US" sz="3000" dirty="0" smtClean="0"/>
              <a:t>(b)</a:t>
            </a:r>
            <a:r>
              <a:rPr lang="zh-CN" altLang="en-US" sz="3000" dirty="0" smtClean="0"/>
              <a:t>是，   </a:t>
            </a:r>
            <a:r>
              <a:rPr lang="en-US" sz="3000" dirty="0" smtClean="0"/>
              <a:t>(c)</a:t>
            </a:r>
            <a:r>
              <a:rPr lang="zh-CN" altLang="en-US" sz="3000" dirty="0" smtClean="0"/>
              <a:t>不是，    </a:t>
            </a:r>
            <a:r>
              <a:rPr lang="en-US" sz="3000" dirty="0" smtClean="0"/>
              <a:t>(d)</a:t>
            </a:r>
            <a:r>
              <a:rPr lang="zh-CN" altLang="en-US" sz="3000" dirty="0" smtClean="0"/>
              <a:t>是</a:t>
            </a:r>
            <a:endParaRPr lang="en-US" altLang="zh-CN" sz="30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zh-CN" altLang="en-US" sz="3200" dirty="0" smtClean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3580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0"/>
          </p:cNvCxnSpPr>
          <p:nvPr/>
        </p:nvCxnSpPr>
        <p:spPr bwMode="auto">
          <a:xfrm rot="16200000" flipH="1">
            <a:off x="2231647" y="44835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1748400" y="39834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23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1219200" y="4897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1458601" y="45237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1977000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6" idx="3"/>
            <a:endCxn id="25" idx="0"/>
          </p:cNvCxnSpPr>
          <p:nvPr/>
        </p:nvCxnSpPr>
        <p:spPr bwMode="auto">
          <a:xfrm rot="5400000">
            <a:off x="2142301" y="5512204"/>
            <a:ext cx="422753" cy="1773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62820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15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0" idx="5"/>
            <a:endCxn id="28" idx="0"/>
          </p:cNvCxnSpPr>
          <p:nvPr/>
        </p:nvCxnSpPr>
        <p:spPr bwMode="auto">
          <a:xfrm rot="16200000" flipH="1">
            <a:off x="6155647" y="4449903"/>
            <a:ext cx="422753" cy="405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7"/>
          <p:cNvSpPr>
            <a:spLocks noChangeArrowheads="1"/>
          </p:cNvSpPr>
          <p:nvPr/>
        </p:nvSpPr>
        <p:spPr bwMode="auto">
          <a:xfrm>
            <a:off x="5672400" y="39498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23</a:t>
            </a:r>
            <a:endParaRPr lang="en-US" altLang="zh-CN" sz="3200" dirty="0"/>
          </a:p>
        </p:txBody>
      </p:sp>
      <p:sp>
        <p:nvSpPr>
          <p:cNvPr id="31" name="Oval 26"/>
          <p:cNvSpPr>
            <a:spLocks noChangeArrowheads="1"/>
          </p:cNvSpPr>
          <p:nvPr/>
        </p:nvSpPr>
        <p:spPr bwMode="auto">
          <a:xfrm>
            <a:off x="5143200" y="4864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3"/>
            <a:endCxn id="31" idx="0"/>
          </p:cNvCxnSpPr>
          <p:nvPr/>
        </p:nvCxnSpPr>
        <p:spPr bwMode="auto">
          <a:xfrm rot="5400000">
            <a:off x="5382601" y="4490104"/>
            <a:ext cx="422753" cy="3255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5638800" y="57786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11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cxnSpLocks noChangeShapeType="1"/>
            <a:stCxn id="31" idx="5"/>
            <a:endCxn id="33" idx="0"/>
          </p:cNvCxnSpPr>
          <p:nvPr/>
        </p:nvCxnSpPr>
        <p:spPr bwMode="auto">
          <a:xfrm rot="16200000" flipH="1">
            <a:off x="5569447" y="5421303"/>
            <a:ext cx="422753" cy="29195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4728353" y="5812257"/>
            <a:ext cx="576000" cy="576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13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31" idx="3"/>
            <a:endCxn id="36" idx="0"/>
          </p:cNvCxnSpPr>
          <p:nvPr/>
        </p:nvCxnSpPr>
        <p:spPr bwMode="auto">
          <a:xfrm rot="5400000">
            <a:off x="4893777" y="5478480"/>
            <a:ext cx="456353" cy="211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78284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18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按</a:t>
            </a:r>
            <a:r>
              <a:rPr lang="en-US" altLang="zh-CN" sz="3000" dirty="0" smtClean="0"/>
              <a:t>4, 2, 5, 8, 3, 6, 10, 14</a:t>
            </a:r>
            <a:r>
              <a:rPr lang="zh-CN" altLang="en-US" sz="3000" dirty="0" smtClean="0"/>
              <a:t>次序建立堆</a:t>
            </a:r>
            <a:endParaRPr lang="en-US" altLang="zh-CN" sz="3000" dirty="0" smtClean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zh-CN" altLang="en-US" sz="3200" dirty="0" smtClean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pic>
        <p:nvPicPr>
          <p:cNvPr id="92162" name="对象 7"/>
          <p:cNvPicPr>
            <a:picLocks noChangeArrowheads="1"/>
          </p:cNvPicPr>
          <p:nvPr/>
        </p:nvPicPr>
        <p:blipFill>
          <a:blip r:embed="rId3" cstate="print"/>
          <a:srcRect l="-4340" t="-1987" r="-4527" b="-224"/>
          <a:stretch>
            <a:fillRect/>
          </a:stretch>
        </p:blipFill>
        <p:spPr bwMode="auto">
          <a:xfrm>
            <a:off x="2057400" y="2263932"/>
            <a:ext cx="4248150" cy="368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78284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复习题</a:t>
            </a:r>
            <a:r>
              <a:rPr lang="en-US" altLang="zh-CN" sz="3000" dirty="0" smtClean="0">
                <a:solidFill>
                  <a:srgbClr val="003399"/>
                </a:solidFill>
              </a:rPr>
              <a:t>18</a:t>
            </a:r>
            <a:r>
              <a:rPr lang="zh-CN" altLang="en-US" sz="3000" dirty="0" smtClean="0">
                <a:solidFill>
                  <a:srgbClr val="003399"/>
                </a:solidFill>
              </a:rPr>
              <a:t>，</a:t>
            </a:r>
            <a:r>
              <a:rPr lang="zh-CN" altLang="en-US" sz="3000" dirty="0" smtClean="0"/>
              <a:t>按</a:t>
            </a:r>
            <a:r>
              <a:rPr lang="en-US" altLang="zh-CN" sz="3000" dirty="0" smtClean="0"/>
              <a:t>4, 2, 5, 8, 3, 6, 10, 14</a:t>
            </a:r>
            <a:r>
              <a:rPr lang="zh-CN" altLang="en-US" sz="3000" dirty="0" smtClean="0"/>
              <a:t>次序建立堆</a:t>
            </a:r>
            <a:endParaRPr lang="en-US" altLang="zh-CN" sz="3000" dirty="0" smtClean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buNone/>
            </a:pPr>
            <a:r>
              <a:rPr lang="zh-CN" altLang="en-US" sz="3200" dirty="0" smtClean="0"/>
              <a:t> </a:t>
            </a:r>
            <a:endParaRPr lang="en-US" altLang="zh-CN" sz="3200" dirty="0" smtClean="0"/>
          </a:p>
          <a:p>
            <a:pPr lvl="0">
              <a:buNone/>
            </a:pPr>
            <a:endParaRPr lang="en-US" altLang="zh-CN" sz="3200" dirty="0" smtClean="0"/>
          </a:p>
          <a:p>
            <a:pPr lvl="0">
              <a:buNone/>
            </a:pPr>
            <a:endParaRPr lang="zh-CN" altLang="en-US" sz="3200" dirty="0" smtClean="0"/>
          </a:p>
          <a:p>
            <a:pPr marL="144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000" dirty="0" smtClean="0">
              <a:solidFill>
                <a:srgbClr val="003399"/>
              </a:solidFill>
            </a:endParaRPr>
          </a:p>
        </p:txBody>
      </p:sp>
      <p:pic>
        <p:nvPicPr>
          <p:cNvPr id="1027" name="Picture 3" descr="C:\Users\lenovo-\Desktop\IMG_63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133600"/>
            <a:ext cx="6400800" cy="45540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570756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(</a:t>
            </a:r>
            <a:r>
              <a:rPr lang="zh-CN" altLang="en-US" sz="3000" dirty="0" smtClean="0"/>
              <a:t>递归、非递归</a:t>
            </a:r>
            <a:r>
              <a:rPr lang="en-US" altLang="zh-CN" sz="3000" dirty="0" smtClean="0"/>
              <a:t>) </a:t>
            </a:r>
            <a:r>
              <a:rPr lang="zh-CN" altLang="en-US" sz="3000" dirty="0" smtClean="0"/>
              <a:t>计算一颗二叉树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的高度？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>
                <a:solidFill>
                  <a:srgbClr val="003399"/>
                </a:solidFill>
              </a:rPr>
              <a:t>递归思想：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若二叉树为空，则其深度为</a:t>
            </a:r>
            <a:r>
              <a:rPr lang="en-US" sz="3000" dirty="0" smtClean="0"/>
              <a:t>-1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否则，等于左、右子树的最大深度值加</a:t>
            </a:r>
            <a:r>
              <a:rPr lang="en-US" sz="3000" dirty="0" smtClean="0"/>
              <a:t>1</a:t>
            </a:r>
            <a:r>
              <a:rPr lang="zh-CN" altLang="en-US" sz="3000" dirty="0" smtClean="0"/>
              <a:t>；</a:t>
            </a:r>
            <a:endParaRPr lang="en-US" sz="3000" dirty="0" smtClean="0"/>
          </a:p>
          <a:p>
            <a:pPr marL="144000">
              <a:lnSpc>
                <a:spcPct val="14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本教材约定：</a:t>
            </a:r>
            <a:r>
              <a:rPr lang="zh-CN" altLang="en-US" sz="3000" dirty="0" smtClean="0"/>
              <a:t>空树的高度为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        </a:t>
            </a:r>
            <a:r>
              <a:rPr lang="zh-CN" altLang="en-US" sz="3000" dirty="0" smtClean="0"/>
              <a:t>只有根的树，高度为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0"/>
              </a:spcBef>
              <a:buNone/>
            </a:pPr>
            <a:endParaRPr lang="en-US" sz="3000" dirty="0" smtClean="0"/>
          </a:p>
        </p:txBody>
      </p:sp>
      <p:sp>
        <p:nvSpPr>
          <p:cNvPr id="5" name="Oval 28"/>
          <p:cNvSpPr>
            <a:spLocks noChangeArrowheads="1"/>
          </p:cNvSpPr>
          <p:nvPr/>
        </p:nvSpPr>
        <p:spPr bwMode="auto">
          <a:xfrm>
            <a:off x="83352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" name="直接连接符 5"/>
          <p:cNvCxnSpPr>
            <a:cxnSpLocks noChangeShapeType="1"/>
            <a:stCxn id="9" idx="5"/>
            <a:endCxn id="5" idx="0"/>
          </p:cNvCxnSpPr>
          <p:nvPr/>
        </p:nvCxnSpPr>
        <p:spPr bwMode="auto">
          <a:xfrm rot="16200000" flipH="1">
            <a:off x="8281791" y="4829390"/>
            <a:ext cx="3318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27"/>
          <p:cNvSpPr>
            <a:spLocks noChangeArrowheads="1"/>
          </p:cNvSpPr>
          <p:nvPr/>
        </p:nvSpPr>
        <p:spPr bwMode="auto">
          <a:xfrm>
            <a:off x="78780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0" name="Oval 26"/>
          <p:cNvSpPr>
            <a:spLocks noChangeArrowheads="1"/>
          </p:cNvSpPr>
          <p:nvPr/>
        </p:nvSpPr>
        <p:spPr bwMode="auto">
          <a:xfrm>
            <a:off x="7411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2</a:t>
            </a:r>
            <a:endParaRPr lang="en-US" altLang="zh-CN" sz="3200" dirty="0"/>
          </a:p>
        </p:txBody>
      </p:sp>
      <p:cxnSp>
        <p:nvCxnSpPr>
          <p:cNvPr id="11" name="直接连接符 10"/>
          <p:cNvCxnSpPr>
            <a:cxnSpLocks noChangeShapeType="1"/>
            <a:stCxn id="9" idx="3"/>
            <a:endCxn id="10" idx="0"/>
          </p:cNvCxnSpPr>
          <p:nvPr/>
        </p:nvCxnSpPr>
        <p:spPr bwMode="auto">
          <a:xfrm rot="5400000">
            <a:off x="7641901" y="4824891"/>
            <a:ext cx="331809" cy="288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77844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7</a:t>
            </a:r>
            <a:endParaRPr lang="zh-CN" altLang="en-US" sz="3200" dirty="0"/>
          </a:p>
        </p:txBody>
      </p:sp>
      <p:cxnSp>
        <p:nvCxnSpPr>
          <p:cNvPr id="13" name="直接连接符 12"/>
          <p:cNvCxnSpPr>
            <a:cxnSpLocks noChangeShapeType="1"/>
            <a:stCxn id="10" idx="5"/>
            <a:endCxn id="12" idx="0"/>
          </p:cNvCxnSpPr>
          <p:nvPr/>
        </p:nvCxnSpPr>
        <p:spPr bwMode="auto">
          <a:xfrm rot="16200000" flipH="1">
            <a:off x="7773291" y="5633690"/>
            <a:ext cx="331809" cy="19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098600" y="589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10" idx="3"/>
            <a:endCxn id="14" idx="0"/>
          </p:cNvCxnSpPr>
          <p:nvPr/>
        </p:nvCxnSpPr>
        <p:spPr bwMode="auto">
          <a:xfrm rot="5400000">
            <a:off x="7252201" y="5663391"/>
            <a:ext cx="331809" cy="135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152400" y="611624"/>
            <a:ext cx="8991600" cy="626017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</a:rPr>
              <a:t>第</a:t>
            </a:r>
            <a:r>
              <a:rPr lang="en-US" altLang="zh-CN" sz="3000" dirty="0" smtClean="0">
                <a:solidFill>
                  <a:srgbClr val="008000"/>
                </a:solidFill>
              </a:rPr>
              <a:t>5</a:t>
            </a:r>
            <a:r>
              <a:rPr lang="zh-CN" altLang="en-US" sz="3000" dirty="0" smtClean="0">
                <a:solidFill>
                  <a:srgbClr val="008000"/>
                </a:solidFill>
              </a:rPr>
              <a:t>章，算法题</a:t>
            </a:r>
            <a:r>
              <a:rPr lang="en-US" altLang="zh-CN" sz="3000" dirty="0" smtClean="0">
                <a:solidFill>
                  <a:srgbClr val="008000"/>
                </a:solidFill>
              </a:rPr>
              <a:t>2</a:t>
            </a:r>
            <a:r>
              <a:rPr lang="zh-CN" altLang="en-US" sz="3000" dirty="0" smtClean="0">
                <a:solidFill>
                  <a:srgbClr val="008000"/>
                </a:solidFill>
              </a:rPr>
              <a:t>，递归：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err="1" smtClean="0"/>
              <a:t>int</a:t>
            </a:r>
            <a:r>
              <a:rPr lang="en-US" sz="3000" dirty="0" smtClean="0"/>
              <a:t> </a:t>
            </a:r>
            <a:r>
              <a:rPr lang="en-US" sz="3000" dirty="0" err="1" smtClean="0"/>
              <a:t>BinTreeDepth</a:t>
            </a:r>
            <a:r>
              <a:rPr lang="en-US" sz="3000" dirty="0" smtClean="0"/>
              <a:t>(</a:t>
            </a:r>
            <a:r>
              <a:rPr lang="en-US" sz="3000" dirty="0" err="1" smtClean="0"/>
              <a:t>BinTree</a:t>
            </a:r>
            <a:r>
              <a:rPr lang="en-US" sz="3000" dirty="0" smtClean="0"/>
              <a:t> t)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{ </a:t>
            </a:r>
            <a:r>
              <a:rPr lang="en-US" sz="3000" dirty="0" err="1" smtClean="0"/>
              <a:t>int</a:t>
            </a:r>
            <a:r>
              <a:rPr lang="en-US" sz="3000" dirty="0" smtClean="0"/>
              <a:t>  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, 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if(t == Null)      </a:t>
            </a:r>
            <a:r>
              <a:rPr lang="en-US" sz="3000" dirty="0" smtClean="0">
                <a:solidFill>
                  <a:srgbClr val="003399"/>
                </a:solidFill>
              </a:rPr>
              <a:t>return -1;</a:t>
            </a: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 dirty="0" smtClean="0"/>
              <a:t>  else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{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=</a:t>
            </a:r>
            <a:r>
              <a:rPr lang="en-US" sz="3000" dirty="0" err="1" smtClean="0"/>
              <a:t>BinTreeDepth</a:t>
            </a:r>
            <a:r>
              <a:rPr lang="en-US" sz="3000" dirty="0" smtClean="0"/>
              <a:t>(t-&gt;</a:t>
            </a:r>
            <a:r>
              <a:rPr lang="en-US" sz="3000" dirty="0" err="1" smtClean="0"/>
              <a:t>lchild</a:t>
            </a:r>
            <a:r>
              <a:rPr lang="en-US" sz="3000" dirty="0" smtClean="0"/>
              <a:t>);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 =</a:t>
            </a:r>
            <a:r>
              <a:rPr lang="en-US" sz="3000" dirty="0" err="1" smtClean="0"/>
              <a:t>BinTreeDepth</a:t>
            </a:r>
            <a:r>
              <a:rPr lang="en-US" sz="3000" dirty="0" smtClean="0"/>
              <a:t>(t-&gt;</a:t>
            </a:r>
            <a:r>
              <a:rPr lang="en-US" sz="3000" dirty="0" err="1" smtClean="0"/>
              <a:t>rchild</a:t>
            </a:r>
            <a:r>
              <a:rPr lang="en-US" sz="3000" dirty="0" smtClean="0"/>
              <a:t>);</a:t>
            </a:r>
            <a:endParaRPr lang="zh-CN" altLang="en-US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dirty="0" smtClean="0"/>
              <a:t>     if(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&gt; 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)</a:t>
            </a:r>
            <a:endParaRPr lang="zh-CN" altLang="en-US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 smtClean="0"/>
              <a:t>                return (</a:t>
            </a:r>
            <a:r>
              <a:rPr lang="en-US" sz="3000" dirty="0" err="1" smtClean="0"/>
              <a:t>leftdepth</a:t>
            </a:r>
            <a:r>
              <a:rPr lang="en-US" sz="3000" dirty="0" smtClean="0"/>
              <a:t> +1);</a:t>
            </a:r>
            <a:endParaRPr lang="zh-CN" altLang="en-US" sz="3000" dirty="0" smtClean="0"/>
          </a:p>
          <a:p>
            <a:pPr marL="108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3000" dirty="0" smtClean="0"/>
              <a:t>    els</a:t>
            </a:r>
            <a:r>
              <a:rPr lang="en-US" altLang="zh-CN" sz="3000" dirty="0" smtClean="0"/>
              <a:t>e     </a:t>
            </a:r>
            <a:r>
              <a:rPr lang="en-US" sz="3000" dirty="0" smtClean="0"/>
              <a:t>return (</a:t>
            </a:r>
            <a:r>
              <a:rPr lang="en-US" sz="3000" dirty="0" err="1" smtClean="0"/>
              <a:t>rightdepth</a:t>
            </a:r>
            <a:r>
              <a:rPr lang="en-US" sz="3000" dirty="0" smtClean="0"/>
              <a:t> +1);</a:t>
            </a:r>
            <a:endParaRPr lang="zh-CN" altLang="en-US" sz="3000" dirty="0" smtClean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 smtClean="0"/>
              <a:t>   }</a:t>
            </a:r>
            <a:endParaRPr lang="zh-CN" altLang="en-US" sz="3000" dirty="0" smtClean="0"/>
          </a:p>
          <a:p>
            <a:pPr marL="108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3000" dirty="0" smtClean="0"/>
              <a:t>}</a:t>
            </a:r>
            <a:endParaRPr lang="zh-CN" altLang="en-US" sz="3000" dirty="0" smtClean="0"/>
          </a:p>
        </p:txBody>
      </p:sp>
      <p:sp>
        <p:nvSpPr>
          <p:cNvPr id="6" name="矩形 5"/>
          <p:cNvSpPr/>
          <p:nvPr/>
        </p:nvSpPr>
        <p:spPr>
          <a:xfrm>
            <a:off x="5334000" y="22098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递归出口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81800" y="3276600"/>
            <a:ext cx="236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左子树高度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0400" y="3854643"/>
            <a:ext cx="2590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右子树高度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算法题</a:t>
            </a:r>
            <a:r>
              <a:rPr lang="en-US" altLang="zh-CN" sz="3000" dirty="0" smtClean="0"/>
              <a:t>2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(</a:t>
            </a:r>
            <a:r>
              <a:rPr lang="zh-CN" altLang="en-US" sz="3000" dirty="0" smtClean="0"/>
              <a:t>递归、非递归</a:t>
            </a:r>
            <a:r>
              <a:rPr lang="en-US" altLang="zh-CN" sz="3000" dirty="0" smtClean="0"/>
              <a:t>) </a:t>
            </a:r>
            <a:r>
              <a:rPr lang="zh-CN" altLang="en-US" sz="3000" dirty="0" smtClean="0"/>
              <a:t>计算一颗二叉树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的高度？</a:t>
            </a:r>
            <a:endParaRPr lang="en-US" altLang="zh-CN" sz="3000" dirty="0" smtClean="0"/>
          </a:p>
          <a:p>
            <a:pPr marL="622350" indent="-51435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非递归思想：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2.1  </a:t>
            </a:r>
            <a:r>
              <a:rPr lang="zh-CN" altLang="en-US" sz="3000" dirty="0" smtClean="0">
                <a:solidFill>
                  <a:srgbClr val="C00000"/>
                </a:solidFill>
              </a:rPr>
              <a:t>后根非递归遍历</a:t>
            </a:r>
            <a:r>
              <a:rPr lang="zh-CN" altLang="en-US" sz="3000" dirty="0" smtClean="0"/>
              <a:t>二叉树的过程中，</a:t>
            </a:r>
            <a:endParaRPr lang="en-US" altLang="zh-CN" sz="3000" dirty="0" smtClean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栈的最大高度</a:t>
            </a:r>
            <a:r>
              <a:rPr lang="en-US" altLang="zh-CN" sz="3000" dirty="0" smtClean="0"/>
              <a:t>-1</a:t>
            </a:r>
            <a:r>
              <a:rPr lang="zh-CN" altLang="en-US" sz="3000" dirty="0" smtClean="0"/>
              <a:t>，即是。</a:t>
            </a:r>
            <a:endParaRPr lang="en-US" altLang="zh-CN" sz="3000" dirty="0" smtClean="0"/>
          </a:p>
          <a:p>
            <a:pPr marL="622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2.2  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过程中，</a:t>
            </a:r>
            <a:endParaRPr lang="en-US" altLang="zh-CN" sz="3000" dirty="0" smtClean="0"/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结点入队时，</a:t>
            </a:r>
            <a:r>
              <a:rPr lang="zh-CN" altLang="en-US" sz="3000" dirty="0" smtClean="0">
                <a:solidFill>
                  <a:srgbClr val="C00000"/>
                </a:solidFill>
              </a:rPr>
              <a:t>附加：层次属性，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622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       遍历结束时，最大层次，即是高度。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非递归深度优先遍历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对比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3400" y="1712598"/>
            <a:ext cx="8610600" cy="499300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先根：边访问边进栈，向左下方走不动时，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去栈顶右孩子处，出栈；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中根：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向左下方走不动时，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访问栈顶，去栈顶右孩子处，出栈；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900"/>
              </a:spcBef>
              <a:buFontTx/>
              <a:buNone/>
            </a:pPr>
            <a:r>
              <a:rPr lang="en-US" altLang="zh-CN" sz="3000" dirty="0" smtClean="0"/>
              <a:t>--</a:t>
            </a:r>
            <a:r>
              <a:rPr lang="zh-CN" altLang="en-US" sz="3000" dirty="0" smtClean="0"/>
              <a:t>后根：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进栈不访问，</a:t>
            </a:r>
            <a:r>
              <a:rPr lang="zh-CN" altLang="en-US" sz="3000" dirty="0" smtClean="0"/>
              <a:t>向左下方走不动时，分析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(1) </a:t>
            </a:r>
            <a:r>
              <a:rPr lang="zh-CN" altLang="en-US" sz="3000" dirty="0" smtClean="0"/>
              <a:t>若无右子树，或右子树已被访问过，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/>
              <a:t>                   </a:t>
            </a:r>
            <a:r>
              <a:rPr lang="zh-CN" altLang="en-US" sz="3000" dirty="0" smtClean="0"/>
              <a:t>则访问栈顶、出栈；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         (2) </a:t>
            </a:r>
            <a:r>
              <a:rPr lang="zh-CN" altLang="en-US" sz="3000" dirty="0" smtClean="0"/>
              <a:t>否则，去右子树，不出栈；</a:t>
            </a:r>
            <a:endParaRPr lang="en-US" altLang="zh-CN" sz="3000" dirty="0" smtClean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646331"/>
          </a:xfrm>
          <a:prstGeom prst="rect">
            <a:avLst/>
          </a:prstGeom>
          <a:solidFill>
            <a:schemeClr val="accent5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dirty="0" smtClean="0"/>
              <a:t> 对比于先根、中根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endParaRPr lang="en-US" altLang="zh-CN" sz="3000" dirty="0" smtClean="0"/>
          </a:p>
        </p:txBody>
      </p:sp>
      <p:sp>
        <p:nvSpPr>
          <p:cNvPr id="19" name="矩形 18"/>
          <p:cNvSpPr/>
          <p:nvPr/>
        </p:nvSpPr>
        <p:spPr>
          <a:xfrm>
            <a:off x="4648200" y="1122402"/>
            <a:ext cx="3262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000"/>
                </a:solidFill>
                <a:sym typeface="Wingdings" pitchFamily="2" charset="2"/>
              </a:rPr>
              <a:t>行走路线相同，但</a:t>
            </a:r>
            <a:endParaRPr lang="en-US" altLang="zh-CN" sz="3000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381000" y="5638800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381000" y="1069007"/>
            <a:ext cx="8763000" cy="4455772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p,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>
                <a:solidFill>
                  <a:srgbClr val="00518E"/>
                </a:solidFill>
              </a:rPr>
              <a:t>p=</a:t>
            </a:r>
            <a:r>
              <a:rPr lang="zh-CN" altLang="en-US" sz="3000" dirty="0" smtClean="0">
                <a:solidFill>
                  <a:srgbClr val="00518E"/>
                </a:solidFill>
              </a:rPr>
              <a:t>栈顶的右孩子，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栈顶退栈，返回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4724400" y="1280213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79" name="矩形 78"/>
          <p:cNvSpPr/>
          <p:nvPr/>
        </p:nvSpPr>
        <p:spPr>
          <a:xfrm>
            <a:off x="4791772" y="225657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80" name="矩形 79"/>
          <p:cNvSpPr/>
          <p:nvPr/>
        </p:nvSpPr>
        <p:spPr>
          <a:xfrm>
            <a:off x="4770934" y="172325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4770934" y="122140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987600" y="2313407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75398" y="3075407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8657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2" idx="3"/>
            <a:endCxn id="54" idx="0"/>
          </p:cNvCxnSpPr>
          <p:nvPr/>
        </p:nvCxnSpPr>
        <p:spPr bwMode="auto">
          <a:xfrm rot="5400000">
            <a:off x="6654280" y="2669863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 rot="16200000" flipH="1">
            <a:off x="7327234" y="2711242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3"/>
            <a:endCxn id="44" idx="0"/>
          </p:cNvCxnSpPr>
          <p:nvPr/>
        </p:nvCxnSpPr>
        <p:spPr bwMode="auto">
          <a:xfrm rot="5400000">
            <a:off x="7083619" y="3442322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8055598" y="38973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3" idx="5"/>
            <a:endCxn id="48" idx="0"/>
          </p:cNvCxnSpPr>
          <p:nvPr/>
        </p:nvCxnSpPr>
        <p:spPr bwMode="auto">
          <a:xfrm rot="16200000" flipH="1">
            <a:off x="7831253" y="3457021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9"/>
          <p:cNvSpPr>
            <a:spLocks noChangeArrowheads="1"/>
          </p:cNvSpPr>
          <p:nvPr/>
        </p:nvSpPr>
        <p:spPr bwMode="auto">
          <a:xfrm>
            <a:off x="7750798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51" name="直接连接符 50"/>
          <p:cNvCxnSpPr>
            <a:stCxn id="48" idx="3"/>
            <a:endCxn id="50" idx="0"/>
          </p:cNvCxnSpPr>
          <p:nvPr/>
        </p:nvCxnSpPr>
        <p:spPr bwMode="auto">
          <a:xfrm rot="5400000">
            <a:off x="7831499" y="4401401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8407200" y="468876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8" idx="5"/>
            <a:endCxn id="52" idx="0"/>
          </p:cNvCxnSpPr>
          <p:nvPr/>
        </p:nvCxnSpPr>
        <p:spPr bwMode="auto">
          <a:xfrm rot="16200000" flipH="1">
            <a:off x="8312434" y="4377999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6426000" y="306644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5896800" y="3915416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6060917" y="3487067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145400" y="4706818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4" idx="5"/>
            <a:endCxn id="57" idx="0"/>
          </p:cNvCxnSpPr>
          <p:nvPr/>
        </p:nvCxnSpPr>
        <p:spPr bwMode="auto">
          <a:xfrm rot="16200000" flipH="1">
            <a:off x="7077608" y="4423025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10800000" flipV="1">
            <a:off x="7391400" y="2288206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6789921" y="2905927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endCxn id="55" idx="7"/>
          </p:cNvCxnSpPr>
          <p:nvPr/>
        </p:nvCxnSpPr>
        <p:spPr bwMode="auto">
          <a:xfrm rot="5400000">
            <a:off x="6173732" y="3675411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791200" y="4421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16200000" flipH="1">
            <a:off x="6134101" y="4459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6591300" y="3621707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7826998" y="2837848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rot="5400000">
            <a:off x="7179298" y="3697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 rot="5400000">
            <a:off x="6645898" y="43837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7353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5400000">
            <a:off x="7010400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6200000" flipH="1">
            <a:off x="73533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691997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 rot="16200000" flipH="1">
            <a:off x="7962901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8301598" y="5183807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6200000" flipH="1">
            <a:off x="8644500" y="5221907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8034898" y="4459907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8568300" y="4459907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8265599" y="3695806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4"/>
          <p:cNvSpPr txBox="1">
            <a:spLocks noChangeArrowheads="1"/>
          </p:cNvSpPr>
          <p:nvPr/>
        </p:nvSpPr>
        <p:spPr bwMode="auto">
          <a:xfrm>
            <a:off x="7467600" y="2079764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97" name="矩形 96"/>
          <p:cNvSpPr/>
          <p:nvPr/>
        </p:nvSpPr>
        <p:spPr>
          <a:xfrm>
            <a:off x="5096572" y="2279951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105400" y="1791194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5423048" y="1791194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100" name="矩形 99"/>
          <p:cNvSpPr/>
          <p:nvPr/>
        </p:nvSpPr>
        <p:spPr>
          <a:xfrm>
            <a:off x="5791200" y="2301293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5791200" y="1767893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148922" y="230129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2780814" y="560097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3237408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2323614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748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42055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4662766" y="560097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5211914" y="560097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5" name="矩形 84"/>
          <p:cNvSpPr/>
          <p:nvPr/>
        </p:nvSpPr>
        <p:spPr>
          <a:xfrm>
            <a:off x="5653366" y="560097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6140908" y="56009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9" grpId="1"/>
      <p:bldP spid="80" grpId="0"/>
      <p:bldP spid="80" grpId="1"/>
      <p:bldP spid="81" grpId="0"/>
      <p:bldP spid="81" grpId="1"/>
      <p:bldP spid="95" grpId="0"/>
      <p:bldP spid="95" grpId="1"/>
      <p:bldP spid="97" grpId="0"/>
      <p:bldP spid="97" grpId="1"/>
      <p:bldP spid="98" grpId="0"/>
      <p:bldP spid="98" grpId="1"/>
      <p:bldP spid="99" grpId="0"/>
      <p:bldP spid="99" grpId="1"/>
      <p:bldP spid="100" grpId="0"/>
      <p:bldP spid="100" grpId="1"/>
      <p:bldP spid="101" grpId="0"/>
      <p:bldP spid="101" grpId="1"/>
      <p:bldP spid="102" grpId="0"/>
      <p:bldP spid="102" grpId="1"/>
      <p:bldP spid="62" grpId="0"/>
      <p:bldP spid="63" grpId="0"/>
      <p:bldP spid="64" grpId="0"/>
      <p:bldP spid="65" grpId="0"/>
      <p:bldP spid="66" grpId="0"/>
      <p:bldP spid="83" grpId="0"/>
      <p:bldP spid="84" grpId="0"/>
      <p:bldP spid="85" grpId="0"/>
      <p:bldP spid="9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381000" y="5586462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中根序列：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中根遍历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4439677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置树根为当前结点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</a:t>
            </a:r>
            <a:r>
              <a:rPr lang="zh-CN" altLang="en-US" sz="3000" dirty="0" smtClean="0">
                <a:solidFill>
                  <a:srgbClr val="C00000"/>
                </a:solidFill>
              </a:rPr>
              <a:t>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r>
              <a:rPr lang="en-US" altLang="zh-CN" sz="3000" dirty="0" smtClean="0">
                <a:solidFill>
                  <a:srgbClr val="C00000"/>
                </a:solidFill>
              </a:rPr>
              <a:t>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，直到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r>
              <a:rPr lang="en-US" altLang="zh-CN" sz="3000" dirty="0" smtClean="0">
                <a:solidFill>
                  <a:srgbClr val="003399"/>
                </a:solidFill>
              </a:rPr>
              <a:t>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栈顶的右孩子，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   访问栈顶，</a:t>
            </a:r>
            <a:r>
              <a:rPr lang="zh-CN" altLang="en-US" sz="3000" dirty="0" smtClean="0"/>
              <a:t>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spcBef>
                <a:spcPts val="6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2743200" y="2055812"/>
            <a:ext cx="1066800" cy="1588"/>
          </a:xfrm>
          <a:prstGeom prst="line">
            <a:avLst/>
          </a:prstGeom>
          <a:solidFill>
            <a:srgbClr val="B9FFB9"/>
          </a:solidFill>
          <a:ln w="1270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24400" y="1278006"/>
          <a:ext cx="18288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791772" y="2254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7709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7709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6987600" y="231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7475398" y="3073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68657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4" idx="3"/>
            <a:endCxn id="26" idx="0"/>
          </p:cNvCxnSpPr>
          <p:nvPr/>
        </p:nvCxnSpPr>
        <p:spPr bwMode="auto">
          <a:xfrm rot="5400000">
            <a:off x="6654280" y="2667656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>
            <a:stCxn id="14" idx="5"/>
            <a:endCxn id="15" idx="0"/>
          </p:cNvCxnSpPr>
          <p:nvPr/>
        </p:nvCxnSpPr>
        <p:spPr bwMode="auto">
          <a:xfrm rot="16200000" flipH="1">
            <a:off x="7327234" y="2709035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5" idx="3"/>
            <a:endCxn id="16" idx="0"/>
          </p:cNvCxnSpPr>
          <p:nvPr/>
        </p:nvCxnSpPr>
        <p:spPr bwMode="auto">
          <a:xfrm rot="5400000">
            <a:off x="7083619" y="3440115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8055598" y="38951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15" idx="5"/>
            <a:endCxn id="20" idx="0"/>
          </p:cNvCxnSpPr>
          <p:nvPr/>
        </p:nvCxnSpPr>
        <p:spPr bwMode="auto">
          <a:xfrm rot="16200000" flipH="1">
            <a:off x="7831253" y="3454814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750798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stCxn id="20" idx="3"/>
            <a:endCxn id="22" idx="0"/>
          </p:cNvCxnSpPr>
          <p:nvPr/>
        </p:nvCxnSpPr>
        <p:spPr bwMode="auto">
          <a:xfrm rot="5400000">
            <a:off x="7831499" y="4399194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407200" y="468655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20" idx="5"/>
            <a:endCxn id="24" idx="0"/>
          </p:cNvCxnSpPr>
          <p:nvPr/>
        </p:nvCxnSpPr>
        <p:spPr bwMode="auto">
          <a:xfrm rot="16200000" flipH="1">
            <a:off x="8312434" y="4375792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6426000" y="30642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5896800" y="391320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6060917" y="3484860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7145400" y="470461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16" idx="5"/>
            <a:endCxn id="29" idx="0"/>
          </p:cNvCxnSpPr>
          <p:nvPr/>
        </p:nvCxnSpPr>
        <p:spPr bwMode="auto">
          <a:xfrm rot="16200000" flipH="1">
            <a:off x="7077608" y="4420818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10800000" flipV="1">
            <a:off x="7391400" y="22859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rot="5400000">
            <a:off x="6789921" y="2903720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endCxn id="27" idx="7"/>
          </p:cNvCxnSpPr>
          <p:nvPr/>
        </p:nvCxnSpPr>
        <p:spPr bwMode="auto">
          <a:xfrm rot="5400000">
            <a:off x="6173732" y="3673204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直接箭头连接符 33"/>
          <p:cNvCxnSpPr/>
          <p:nvPr/>
        </p:nvCxnSpPr>
        <p:spPr bwMode="auto">
          <a:xfrm rot="5400000">
            <a:off x="5791200" y="4419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6200000" flipH="1">
            <a:off x="6134101" y="4457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6200000" flipH="1">
            <a:off x="6591300" y="3619500"/>
            <a:ext cx="304800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7826998" y="2835641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179298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6645898" y="43815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7353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 rot="5400000">
            <a:off x="7010400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73533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691997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7962901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8301598" y="5181600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6200000" flipH="1">
            <a:off x="8644500" y="5219700"/>
            <a:ext cx="304799" cy="762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 rot="5400000">
            <a:off x="8034898" y="4457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8568300" y="4457700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rot="5400000">
            <a:off x="8265599" y="3693599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 Box 34"/>
          <p:cNvSpPr txBox="1">
            <a:spLocks noChangeArrowheads="1"/>
          </p:cNvSpPr>
          <p:nvPr/>
        </p:nvSpPr>
        <p:spPr bwMode="auto">
          <a:xfrm>
            <a:off x="7467600" y="20775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1" name="矩形 50"/>
          <p:cNvSpPr/>
          <p:nvPr/>
        </p:nvSpPr>
        <p:spPr>
          <a:xfrm>
            <a:off x="5096572" y="227774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105400" y="1788987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423048" y="1788987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791200" y="2299086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791200" y="1765686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148922" y="2299086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780814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59" name="矩形 58"/>
          <p:cNvSpPr/>
          <p:nvPr/>
        </p:nvSpPr>
        <p:spPr>
          <a:xfrm>
            <a:off x="3237408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3236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3748366" y="5548641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2" name="矩形 61"/>
          <p:cNvSpPr/>
          <p:nvPr/>
        </p:nvSpPr>
        <p:spPr>
          <a:xfrm>
            <a:off x="4205566" y="554864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3" name="矩形 62"/>
          <p:cNvSpPr/>
          <p:nvPr/>
        </p:nvSpPr>
        <p:spPr>
          <a:xfrm>
            <a:off x="4738966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64" name="矩形 63"/>
          <p:cNvSpPr/>
          <p:nvPr/>
        </p:nvSpPr>
        <p:spPr>
          <a:xfrm>
            <a:off x="5211914" y="5548641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5745314" y="5548641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140908" y="554864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3" grpId="0"/>
      <p:bldP spid="13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274766"/>
            <a:ext cx="8077200" cy="2992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660374"/>
            <a:ext cx="5410200" cy="18928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289988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304800" y="596609"/>
            <a:ext cx="7848600" cy="58766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1167110"/>
            <a:ext cx="8763000" cy="5386090"/>
          </a:xfrm>
          <a:prstGeom prst="rect">
            <a:avLst/>
          </a:prstGeom>
          <a:noFill/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1)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指向树根，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en-US" altLang="zh-CN" sz="3000" dirty="0" smtClean="0">
                <a:solidFill>
                  <a:srgbClr val="C00000"/>
                </a:solidFill>
              </a:rPr>
              <a:t>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的左孩子；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4)</a:t>
            </a:r>
            <a:r>
              <a:rPr lang="zh-CN" altLang="en-US" sz="3000" dirty="0" smtClean="0"/>
              <a:t> 当栈不空，</a:t>
            </a:r>
            <a:endParaRPr lang="en-US" altLang="zh-CN" sz="3000" dirty="0" smtClean="0">
              <a:solidFill>
                <a:srgbClr val="00518E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a. </a:t>
            </a:r>
            <a:r>
              <a:rPr lang="zh-CN" altLang="en-US" sz="3000" dirty="0" smtClean="0">
                <a:solidFill>
                  <a:srgbClr val="003399"/>
                </a:solidFill>
              </a:rPr>
              <a:t>若栈顶无右孩子，或右孩子刚被访问，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</a:t>
            </a:r>
            <a:r>
              <a:rPr lang="en-US" altLang="zh-CN" sz="3000" dirty="0" smtClean="0">
                <a:sym typeface="Wingdings" pitchFamily="2" charset="2"/>
              </a:rPr>
              <a:t></a:t>
            </a:r>
            <a:r>
              <a:rPr lang="zh-CN" altLang="en-US" sz="3000" dirty="0" smtClean="0">
                <a:sym typeface="Wingdings" pitchFamily="2" charset="2"/>
              </a:rPr>
              <a:t>访问栈顶，栈顶退栈，令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p=Null(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即重复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4)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ym typeface="Wingdings" pitchFamily="2" charset="2"/>
              </a:rPr>
              <a:t>   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b.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否则，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p=p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的右孩子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400"/>
              </a:spcBef>
              <a:buNone/>
            </a:pPr>
            <a:r>
              <a:rPr lang="en-US" altLang="zh-CN" sz="3000" dirty="0" smtClean="0"/>
              <a:t>5)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为</a:t>
            </a:r>
            <a:r>
              <a:rPr lang="en-US" altLang="zh-CN" sz="3000" dirty="0" smtClean="0"/>
              <a:t>Null 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364148" y="1112987"/>
          <a:ext cx="16002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</a:tblGrid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481289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4384986" y="260535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364148" y="2135144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364148" y="1570187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7140000" y="1224243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7627798" y="1986243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70181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8" idx="3"/>
            <a:endCxn id="31" idx="0"/>
          </p:cNvCxnSpPr>
          <p:nvPr/>
        </p:nvCxnSpPr>
        <p:spPr bwMode="auto">
          <a:xfrm rot="5400000">
            <a:off x="6806680" y="1580699"/>
            <a:ext cx="384306" cy="408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8" idx="5"/>
            <a:endCxn id="19" idx="0"/>
          </p:cNvCxnSpPr>
          <p:nvPr/>
        </p:nvCxnSpPr>
        <p:spPr bwMode="auto">
          <a:xfrm rot="16200000" flipH="1">
            <a:off x="7479634" y="1622078"/>
            <a:ext cx="393265" cy="3350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>
            <a:stCxn id="19" idx="3"/>
            <a:endCxn id="20" idx="0"/>
          </p:cNvCxnSpPr>
          <p:nvPr/>
        </p:nvCxnSpPr>
        <p:spPr bwMode="auto">
          <a:xfrm rot="5400000">
            <a:off x="7236019" y="2353158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207998" y="28082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19" idx="5"/>
            <a:endCxn id="25" idx="0"/>
          </p:cNvCxnSpPr>
          <p:nvPr/>
        </p:nvCxnSpPr>
        <p:spPr bwMode="auto">
          <a:xfrm rot="16200000" flipH="1">
            <a:off x="7983653" y="2367857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7903198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5" idx="3"/>
            <a:endCxn id="27" idx="0"/>
          </p:cNvCxnSpPr>
          <p:nvPr/>
        </p:nvCxnSpPr>
        <p:spPr bwMode="auto">
          <a:xfrm rot="5400000">
            <a:off x="7983899" y="3312237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8559600" y="359960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stCxn id="25" idx="5"/>
            <a:endCxn id="29" idx="0"/>
          </p:cNvCxnSpPr>
          <p:nvPr/>
        </p:nvCxnSpPr>
        <p:spPr bwMode="auto">
          <a:xfrm rot="16200000" flipH="1">
            <a:off x="8464834" y="3288835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28"/>
          <p:cNvSpPr>
            <a:spLocks noChangeArrowheads="1"/>
          </p:cNvSpPr>
          <p:nvPr/>
        </p:nvSpPr>
        <p:spPr bwMode="auto">
          <a:xfrm>
            <a:off x="6578400" y="197728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6049200" y="28262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stCxn id="31" idx="3"/>
            <a:endCxn id="32" idx="0"/>
          </p:cNvCxnSpPr>
          <p:nvPr/>
        </p:nvCxnSpPr>
        <p:spPr bwMode="auto">
          <a:xfrm rot="5400000">
            <a:off x="6213317" y="2397903"/>
            <a:ext cx="480233" cy="376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297800" y="361765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0" idx="5"/>
            <a:endCxn id="34" idx="0"/>
          </p:cNvCxnSpPr>
          <p:nvPr/>
        </p:nvCxnSpPr>
        <p:spPr bwMode="auto">
          <a:xfrm rot="16200000" flipH="1">
            <a:off x="7230008" y="3333861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 rot="10800000" flipV="1">
            <a:off x="7543800" y="11990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6942321" y="1816763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直接箭头连接符 37"/>
          <p:cNvCxnSpPr>
            <a:endCxn id="32" idx="7"/>
          </p:cNvCxnSpPr>
          <p:nvPr/>
        </p:nvCxnSpPr>
        <p:spPr bwMode="auto">
          <a:xfrm rot="5400000">
            <a:off x="6326132" y="2586247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5943600" y="3332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rot="5400000">
            <a:off x="7979398" y="1748684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 rot="5400000">
            <a:off x="7331698" y="2608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6798298" y="32945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 rot="5400000">
            <a:off x="7505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7162800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5400000">
            <a:off x="7844397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 rot="5400000">
            <a:off x="8453998" y="4094643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rot="5400000">
            <a:off x="8187298" y="3370743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8720700" y="3370743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8417999" y="2606642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7620000" y="9906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56" name="矩形 55"/>
          <p:cNvSpPr/>
          <p:nvPr/>
        </p:nvSpPr>
        <p:spPr>
          <a:xfrm>
            <a:off x="4745148" y="215352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745148" y="1565270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745148" y="110807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126148" y="156527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126148" y="1108070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735748" y="1046643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2871747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3328341" y="520409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23383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3839299" y="520409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4296499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4860241" y="520409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5233947" y="520409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5691147" y="520409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6231841" y="520409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7543800" y="1194794"/>
            <a:ext cx="1524000" cy="444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solidFill>
                  <a:srgbClr val="003399"/>
                </a:solidFill>
                <a:ea typeface="宋体" pitchFamily="2" charset="-122"/>
              </a:rPr>
              <a:t>p=Null</a:t>
            </a:r>
            <a:endParaRPr lang="en-US" altLang="zh-CN" sz="3200" dirty="0">
              <a:solidFill>
                <a:srgbClr val="003399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5" grpId="0"/>
      <p:bldP spid="15" grpId="1"/>
      <p:bldP spid="17" grpId="0"/>
      <p:bldP spid="17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457200"/>
            <a:ext cx="8839200" cy="638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void </a:t>
            </a:r>
            <a:r>
              <a:rPr lang="en-US" altLang="zh-CN" sz="3000" dirty="0" err="1" smtClean="0"/>
              <a:t>PostOrder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BinTree</a:t>
            </a:r>
            <a:r>
              <a:rPr lang="en-US" altLang="zh-CN" sz="3000" dirty="0" smtClean="0"/>
              <a:t>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)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{</a:t>
            </a:r>
            <a:r>
              <a:rPr lang="en-US" altLang="zh-CN" sz="3000" dirty="0" smtClean="0"/>
              <a:t> Stack s = </a:t>
            </a:r>
            <a:r>
              <a:rPr lang="en-US" altLang="zh-CN" sz="3000" dirty="0" err="1" smtClean="0"/>
              <a:t>createEmptyStack</a:t>
            </a:r>
            <a:r>
              <a:rPr lang="en-US" altLang="zh-CN" sz="3000" dirty="0" smtClean="0"/>
              <a:t>();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err="1" smtClean="0"/>
              <a:t>BinTree</a:t>
            </a:r>
            <a:r>
              <a:rPr lang="en-US" altLang="zh-CN" sz="3000" dirty="0" smtClean="0"/>
              <a:t> q=Null, p= </a:t>
            </a:r>
            <a:r>
              <a:rPr lang="en-US" altLang="zh-CN" sz="3000" dirty="0"/>
              <a:t>t</a:t>
            </a:r>
            <a:r>
              <a:rPr lang="en-US" altLang="zh-CN" sz="3000" dirty="0" smtClean="0"/>
              <a:t>; </a:t>
            </a:r>
          </a:p>
          <a:p>
            <a:pPr algn="just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if( p == Null) return; </a:t>
            </a:r>
          </a:p>
          <a:p>
            <a:pPr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while(p!=Null)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>
                <a:solidFill>
                  <a:srgbClr val="008000"/>
                </a:solidFill>
              </a:rPr>
              <a:t>{</a:t>
            </a:r>
            <a:r>
              <a:rPr lang="en-US" altLang="zh-CN" sz="3000" dirty="0" smtClean="0"/>
              <a:t>push(</a:t>
            </a:r>
            <a:r>
              <a:rPr lang="en-US" altLang="zh-CN" sz="3000" dirty="0" err="1" smtClean="0"/>
              <a:t>s,p</a:t>
            </a:r>
            <a:r>
              <a:rPr lang="en-US" altLang="zh-CN" sz="3000" dirty="0" smtClean="0"/>
              <a:t>); p=</a:t>
            </a:r>
            <a:r>
              <a:rPr lang="en-US" altLang="zh-CN" sz="3000" dirty="0" err="1" smtClean="0"/>
              <a:t>leftChild</a:t>
            </a:r>
            <a:r>
              <a:rPr lang="en-US" altLang="zh-CN" sz="3000" dirty="0" smtClean="0"/>
              <a:t>(p);</a:t>
            </a:r>
            <a:r>
              <a:rPr lang="en-US" altLang="zh-CN" sz="3000" dirty="0" smtClean="0">
                <a:solidFill>
                  <a:srgbClr val="008000"/>
                </a:solidFill>
              </a:rPr>
              <a:t>}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p=top(s);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if (</a:t>
            </a:r>
            <a:r>
              <a:rPr lang="en-US" altLang="zh-CN" sz="3000" dirty="0" err="1" smtClean="0"/>
              <a:t>rightChild</a:t>
            </a:r>
            <a:r>
              <a:rPr lang="en-US" altLang="zh-CN" sz="3000" dirty="0" smtClean="0"/>
              <a:t>(p)==Null || </a:t>
            </a:r>
            <a:r>
              <a:rPr lang="en-US" altLang="zh-CN" sz="3000" dirty="0" err="1" smtClean="0"/>
              <a:t>rightChild</a:t>
            </a:r>
            <a:r>
              <a:rPr lang="en-US" altLang="zh-CN" sz="3000" dirty="0" smtClean="0"/>
              <a:t>(p)==q)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</a:t>
            </a:r>
            <a:r>
              <a:rPr lang="en-US" altLang="zh-CN" sz="3000" dirty="0" smtClean="0">
                <a:solidFill>
                  <a:srgbClr val="7030A0"/>
                </a:solidFill>
              </a:rPr>
              <a:t>{</a:t>
            </a:r>
            <a:r>
              <a:rPr lang="en-US" altLang="zh-CN" sz="3000" dirty="0" smtClean="0"/>
              <a:t>visit(root(p)); pop(s);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q=p; p=Null; </a:t>
            </a:r>
            <a:r>
              <a:rPr lang="en-US" altLang="zh-CN" sz="3000" dirty="0" smtClean="0">
                <a:solidFill>
                  <a:srgbClr val="7030A0"/>
                </a:solidFill>
              </a:rPr>
              <a:t>}</a:t>
            </a:r>
            <a:r>
              <a:rPr lang="en-US" altLang="zh-CN" sz="3000" dirty="0" smtClean="0"/>
              <a:t>             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else   p=</a:t>
            </a:r>
            <a:r>
              <a:rPr lang="en-US" altLang="zh-CN" sz="3000" dirty="0" err="1" smtClean="0"/>
              <a:t>rightChild</a:t>
            </a:r>
            <a:r>
              <a:rPr lang="en-US" altLang="zh-CN" sz="3000" dirty="0" smtClean="0"/>
              <a:t>(p); </a:t>
            </a:r>
          </a:p>
          <a:p>
            <a:pPr indent="276225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}</a:t>
            </a:r>
            <a:r>
              <a:rPr lang="en-US" altLang="zh-CN" sz="3000" dirty="0" smtClean="0"/>
              <a:t>while( ! </a:t>
            </a:r>
            <a:r>
              <a:rPr lang="en-US" altLang="zh-CN" sz="3000" dirty="0" err="1" smtClean="0"/>
              <a:t>isEmptyStack</a:t>
            </a:r>
            <a:r>
              <a:rPr lang="en-US" altLang="zh-CN" sz="3000" dirty="0" smtClean="0"/>
              <a:t>(s) || p!=Null)</a:t>
            </a:r>
          </a:p>
          <a:p>
            <a:pPr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}</a:t>
            </a:r>
            <a:endParaRPr lang="en-US" altLang="zh-CN" sz="3000" dirty="0"/>
          </a:p>
        </p:txBody>
      </p:sp>
      <p:sp>
        <p:nvSpPr>
          <p:cNvPr id="15" name="矩形 14"/>
          <p:cNvSpPr/>
          <p:nvPr/>
        </p:nvSpPr>
        <p:spPr>
          <a:xfrm>
            <a:off x="4267200" y="1295400"/>
            <a:ext cx="32960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//q: </a:t>
            </a:r>
            <a:r>
              <a:rPr lang="zh-CN" altLang="en-US" dirty="0" smtClean="0">
                <a:solidFill>
                  <a:srgbClr val="008A00"/>
                </a:solidFill>
              </a:rPr>
              <a:t>刚被访问的结点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05200" y="2188458"/>
            <a:ext cx="3097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//p</a:t>
            </a:r>
            <a:r>
              <a:rPr lang="zh-CN" altLang="en-US" dirty="0" smtClean="0">
                <a:solidFill>
                  <a:srgbClr val="003399"/>
                </a:solidFill>
              </a:rPr>
              <a:t>一直走向左下方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972081" y="2721858"/>
            <a:ext cx="317191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去左孩子处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19400" y="3276600"/>
            <a:ext cx="5343129" cy="574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走不动，则考察栈顶 </a:t>
            </a:r>
            <a:r>
              <a:rPr lang="en-US" altLang="zh-CN" dirty="0" smtClean="0">
                <a:solidFill>
                  <a:srgbClr val="003399"/>
                </a:solidFill>
                <a:sym typeface="Wingdings" pitchFamily="2" charset="2"/>
              </a:rPr>
              <a:t>2</a:t>
            </a: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个情况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71164" y="4800600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则访问栈顶，出栈，设置</a:t>
            </a:r>
            <a:r>
              <a:rPr lang="en-US" altLang="zh-CN" dirty="0" smtClean="0">
                <a:solidFill>
                  <a:srgbClr val="008A00"/>
                </a:solidFill>
              </a:rPr>
              <a:t>p, q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5432" y="5388858"/>
            <a:ext cx="36551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//2.</a:t>
            </a:r>
            <a:r>
              <a:rPr lang="zh-CN" altLang="en-US" dirty="0" smtClean="0">
                <a:solidFill>
                  <a:srgbClr val="008A00"/>
                </a:solidFill>
              </a:rPr>
              <a:t>去栈顶的右孩子处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457987" y="6283804"/>
            <a:ext cx="38154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直到栈空且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空，结束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9895" y="2126008"/>
            <a:ext cx="73930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do</a:t>
            </a:r>
            <a:r>
              <a:rPr lang="en-US" altLang="zh-CN" sz="3000" dirty="0" smtClean="0">
                <a:solidFill>
                  <a:srgbClr val="FF0000"/>
                </a:solidFill>
              </a:rPr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5152946" y="4322058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//1.</a:t>
            </a:r>
            <a:r>
              <a:rPr lang="zh-CN" altLang="en-US" dirty="0" smtClean="0">
                <a:solidFill>
                  <a:srgbClr val="008A00"/>
                </a:solidFill>
              </a:rPr>
              <a:t>栈顶无右子或访问过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二叉树的非递归后根遍历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533400" y="1303687"/>
            <a:ext cx="8610600" cy="32470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队头的</a:t>
            </a:r>
            <a:r>
              <a:rPr lang="zh-CN" altLang="en-US" sz="3000" dirty="0" smtClean="0">
                <a:solidFill>
                  <a:srgbClr val="C00000"/>
                </a:solidFill>
              </a:rPr>
              <a:t>非空左、右孩子</a:t>
            </a:r>
            <a:r>
              <a:rPr lang="zh-CN" altLang="en-US" sz="3000" dirty="0" smtClean="0"/>
              <a:t>进队，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0" name="Oval 27"/>
          <p:cNvSpPr>
            <a:spLocks noChangeArrowheads="1"/>
          </p:cNvSpPr>
          <p:nvPr/>
        </p:nvSpPr>
        <p:spPr bwMode="auto">
          <a:xfrm>
            <a:off x="6828603" y="1706041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369801" y="2468041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67602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stCxn id="70" idx="3"/>
            <a:endCxn id="82" idx="0"/>
          </p:cNvCxnSpPr>
          <p:nvPr/>
        </p:nvCxnSpPr>
        <p:spPr bwMode="auto">
          <a:xfrm rot="5400000">
            <a:off x="6521983" y="2089197"/>
            <a:ext cx="384306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/>
          <p:cNvCxnSpPr>
            <a:stCxn id="70" idx="5"/>
            <a:endCxn id="71" idx="0"/>
          </p:cNvCxnSpPr>
          <p:nvPr/>
        </p:nvCxnSpPr>
        <p:spPr bwMode="auto">
          <a:xfrm rot="16200000" flipH="1">
            <a:off x="7194937" y="2077176"/>
            <a:ext cx="393265" cy="3884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1" idx="3"/>
            <a:endCxn id="72" idx="0"/>
          </p:cNvCxnSpPr>
          <p:nvPr/>
        </p:nvCxnSpPr>
        <p:spPr bwMode="auto">
          <a:xfrm rot="5400000">
            <a:off x="6978022" y="2834956"/>
            <a:ext cx="453224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7950001" y="32900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1" idx="5"/>
            <a:endCxn id="76" idx="0"/>
          </p:cNvCxnSpPr>
          <p:nvPr/>
        </p:nvCxnSpPr>
        <p:spPr bwMode="auto">
          <a:xfrm rot="16200000" flipH="1">
            <a:off x="7725656" y="2849655"/>
            <a:ext cx="453224" cy="427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645201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6" idx="3"/>
            <a:endCxn id="78" idx="0"/>
          </p:cNvCxnSpPr>
          <p:nvPr/>
        </p:nvCxnSpPr>
        <p:spPr bwMode="auto">
          <a:xfrm rot="5400000">
            <a:off x="7725902" y="3794035"/>
            <a:ext cx="422665" cy="152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01603" y="408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stCxn id="76" idx="5"/>
            <a:endCxn id="80" idx="0"/>
          </p:cNvCxnSpPr>
          <p:nvPr/>
        </p:nvCxnSpPr>
        <p:spPr bwMode="auto">
          <a:xfrm rot="16200000" flipH="1">
            <a:off x="8206837" y="3770633"/>
            <a:ext cx="422665" cy="198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6320403" y="245908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5943600" y="330805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6031518" y="2955899"/>
            <a:ext cx="480233" cy="22406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7039803" y="4099452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6" name="直接连接符 85"/>
          <p:cNvCxnSpPr>
            <a:stCxn id="72" idx="5"/>
            <a:endCxn id="85" idx="0"/>
          </p:cNvCxnSpPr>
          <p:nvPr/>
        </p:nvCxnSpPr>
        <p:spPr bwMode="auto">
          <a:xfrm rot="16200000" flipH="1">
            <a:off x="6972011" y="3815659"/>
            <a:ext cx="440717" cy="12686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10800000" flipV="1">
            <a:off x="7209603" y="1680840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684324" y="2298561"/>
            <a:ext cx="36475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>
            <a:endCxn id="83" idx="7"/>
          </p:cNvCxnSpPr>
          <p:nvPr/>
        </p:nvCxnSpPr>
        <p:spPr bwMode="auto">
          <a:xfrm rot="5400000">
            <a:off x="6220532" y="3068045"/>
            <a:ext cx="395074" cy="211467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7721401" y="2230482"/>
            <a:ext cx="3810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073701" y="3090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247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 rot="5400000">
            <a:off x="7929301" y="3852541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rot="5400000">
            <a:off x="8462703" y="3852541"/>
            <a:ext cx="3810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rot="5400000">
            <a:off x="8160002" y="3088440"/>
            <a:ext cx="381000" cy="156602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sp>
        <p:nvSpPr>
          <p:cNvPr id="120" name="矩形 119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122" name="矩形 121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124" name="矩形 123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125" name="矩形 124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127" name="矩形 126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7398694" y="5266086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 </a:t>
            </a:r>
            <a:endParaRPr lang="zh-CN" altLang="en-US" sz="3200" dirty="0"/>
          </a:p>
        </p:txBody>
      </p:sp>
      <p:graphicFrame>
        <p:nvGraphicFramePr>
          <p:cNvPr id="131" name="表格 130"/>
          <p:cNvGraphicFramePr>
            <a:graphicFrameLocks noGrp="1"/>
          </p:cNvGraphicFramePr>
          <p:nvPr/>
        </p:nvGraphicFramePr>
        <p:xfrm>
          <a:off x="1676400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</a:tr>
            </a:tbl>
          </a:graphicData>
        </a:graphic>
      </p:graphicFrame>
      <p:sp>
        <p:nvSpPr>
          <p:cNvPr id="132" name="矩形 131"/>
          <p:cNvSpPr/>
          <p:nvPr/>
        </p:nvSpPr>
        <p:spPr>
          <a:xfrm>
            <a:off x="1981200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133" name="矩形 132"/>
          <p:cNvSpPr/>
          <p:nvPr/>
        </p:nvSpPr>
        <p:spPr>
          <a:xfrm>
            <a:off x="849789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7772400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2438400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136" name="矩形 135"/>
          <p:cNvSpPr/>
          <p:nvPr/>
        </p:nvSpPr>
        <p:spPr>
          <a:xfrm>
            <a:off x="2895600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7" name="矩形 136"/>
          <p:cNvSpPr/>
          <p:nvPr/>
        </p:nvSpPr>
        <p:spPr>
          <a:xfrm>
            <a:off x="3404978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3862178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4372162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140" name="矩形 139"/>
          <p:cNvSpPr/>
          <p:nvPr/>
        </p:nvSpPr>
        <p:spPr>
          <a:xfrm>
            <a:off x="4777208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141" name="矩形 140"/>
          <p:cNvSpPr/>
          <p:nvPr/>
        </p:nvSpPr>
        <p:spPr>
          <a:xfrm>
            <a:off x="5317878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142" name="矩形 141"/>
          <p:cNvSpPr/>
          <p:nvPr/>
        </p:nvSpPr>
        <p:spPr>
          <a:xfrm>
            <a:off x="5873720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32" grpId="0"/>
      <p:bldP spid="132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3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3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在对称序线索二叉树中，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找对称序下的前驱？</a:t>
            </a:r>
            <a:endParaRPr lang="en-US" altLang="zh-CN" sz="3000" dirty="0" smtClean="0"/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8686800" cy="39437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a)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==1,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b)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 (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有左孩子</a:t>
            </a:r>
            <a:r>
              <a:rPr lang="en-US" altLang="zh-CN" sz="3200" dirty="0" smtClean="0"/>
              <a:t>), 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前驱为：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</a:t>
            </a:r>
            <a:r>
              <a:rPr lang="zh-CN" altLang="en-US" sz="3200" dirty="0" smtClean="0">
                <a:solidFill>
                  <a:srgbClr val="008A00"/>
                </a:solidFill>
              </a:rPr>
              <a:t>做法：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72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45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68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01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51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45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883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34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381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5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495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56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396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72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59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388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18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14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391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65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099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577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37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2581264" y="3010179"/>
            <a:ext cx="160973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57" name="矩形 56"/>
          <p:cNvSpPr/>
          <p:nvPr/>
        </p:nvSpPr>
        <p:spPr>
          <a:xfrm>
            <a:off x="2438400" y="4397514"/>
            <a:ext cx="670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p</a:t>
            </a:r>
            <a:r>
              <a:rPr lang="zh-CN" altLang="en-US" sz="3200" dirty="0" smtClean="0"/>
              <a:t>的左子树的“最右下”结点；</a:t>
            </a:r>
            <a:endParaRPr lang="zh-CN" altLang="en-US" sz="3200" dirty="0"/>
          </a:p>
        </p:txBody>
      </p:sp>
      <p:sp>
        <p:nvSpPr>
          <p:cNvPr id="58" name="矩形 57"/>
          <p:cNvSpPr/>
          <p:nvPr/>
        </p:nvSpPr>
        <p:spPr>
          <a:xfrm>
            <a:off x="2133600" y="5049853"/>
            <a:ext cx="296587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,</a:t>
            </a:r>
            <a:endParaRPr lang="zh-CN" altLang="en-US" sz="3200" dirty="0"/>
          </a:p>
        </p:txBody>
      </p:sp>
      <p:sp>
        <p:nvSpPr>
          <p:cNvPr id="60" name="矩形 59"/>
          <p:cNvSpPr/>
          <p:nvPr/>
        </p:nvSpPr>
        <p:spPr>
          <a:xfrm>
            <a:off x="2133600" y="5659453"/>
            <a:ext cx="453842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p=p-&gt;</a:t>
            </a:r>
            <a:r>
              <a:rPr lang="en-US" altLang="zh-CN" sz="3200" dirty="0" err="1" smtClean="0"/>
              <a:t>rlink</a:t>
            </a:r>
            <a:r>
              <a:rPr lang="zh-CN" altLang="en-US" sz="3200" dirty="0" smtClean="0"/>
              <a:t>，直到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6400800" y="5616714"/>
            <a:ext cx="24304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p-&gt;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rtag</a:t>
            </a:r>
            <a:r>
              <a:rPr lang="en-US" altLang="zh-CN" sz="3200" dirty="0" smtClean="0">
                <a:solidFill>
                  <a:srgbClr val="003399"/>
                </a:solidFill>
              </a:rPr>
              <a:t>==1;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0" grpId="0"/>
      <p:bldP spid="6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2405659"/>
            <a:ext cx="8686800" cy="3975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==1)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return (p-&gt;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if(p-&gt;</a:t>
            </a:r>
            <a:r>
              <a:rPr lang="en-US" altLang="zh-CN" sz="3200" dirty="0" err="1" smtClean="0"/>
              <a:t>ltag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p=p-&gt;</a:t>
            </a:r>
            <a:r>
              <a:rPr lang="en-US" altLang="zh-CN" sz="3200" dirty="0" err="1" smtClean="0"/>
              <a:t>llink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while(p-&gt;</a:t>
            </a:r>
            <a:r>
              <a:rPr lang="en-US" altLang="zh-CN" sz="3200" dirty="0" err="1" smtClean="0"/>
              <a:t>rtag</a:t>
            </a:r>
            <a:r>
              <a:rPr lang="en-US" altLang="zh-CN" sz="3200" dirty="0" smtClean="0"/>
              <a:t>==0)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p=p-&gt;</a:t>
            </a:r>
            <a:r>
              <a:rPr lang="en-US" altLang="zh-CN" sz="3200" dirty="0" err="1" smtClean="0"/>
              <a:t>rlink</a:t>
            </a:r>
            <a:r>
              <a:rPr lang="en-US" altLang="zh-CN" sz="3200" dirty="0" smtClean="0"/>
              <a:t>; </a:t>
            </a:r>
          </a:p>
          <a:p>
            <a:pPr marL="180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return p; }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13849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3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在对称序线索二叉树中，</a:t>
            </a:r>
            <a:endParaRPr lang="en-US" altLang="zh-CN" sz="30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  </a:t>
            </a:r>
            <a:r>
              <a:rPr lang="zh-CN" altLang="en-US" sz="3000" dirty="0" smtClean="0"/>
              <a:t>找对称序下的前驱？</a:t>
            </a:r>
            <a:endParaRPr lang="en-US" altLang="zh-CN" sz="3000" dirty="0" smtClean="0"/>
          </a:p>
        </p:txBody>
      </p:sp>
      <p:cxnSp>
        <p:nvCxnSpPr>
          <p:cNvPr id="32" name="曲线连接符 6"/>
          <p:cNvCxnSpPr>
            <a:stCxn id="43" idx="2"/>
          </p:cNvCxnSpPr>
          <p:nvPr/>
        </p:nvCxnSpPr>
        <p:spPr bwMode="auto">
          <a:xfrm rot="10800000" flipV="1">
            <a:off x="5867400" y="3199939"/>
            <a:ext cx="228600" cy="4108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37600" y="117238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71000" y="19958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33" idx="3"/>
            <a:endCxn id="37" idx="0"/>
          </p:cNvCxnSpPr>
          <p:nvPr/>
        </p:nvCxnSpPr>
        <p:spPr bwMode="auto">
          <a:xfrm rot="5400000">
            <a:off x="6757678" y="1628843"/>
            <a:ext cx="530910" cy="35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33" idx="5"/>
            <a:endCxn id="34" idx="0"/>
          </p:cNvCxnSpPr>
          <p:nvPr/>
        </p:nvCxnSpPr>
        <p:spPr bwMode="auto">
          <a:xfrm rot="16200000" flipH="1">
            <a:off x="7469312" y="1578142"/>
            <a:ext cx="454710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6629400" y="20720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38" name="Oval 28"/>
          <p:cNvSpPr>
            <a:spLocks noChangeArrowheads="1"/>
          </p:cNvSpPr>
          <p:nvPr/>
        </p:nvSpPr>
        <p:spPr bwMode="auto">
          <a:xfrm>
            <a:off x="8280600" y="29102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9" name="直接连接符 38"/>
          <p:cNvCxnSpPr>
            <a:stCxn id="34" idx="3"/>
            <a:endCxn id="41" idx="0"/>
          </p:cNvCxnSpPr>
          <p:nvPr/>
        </p:nvCxnSpPr>
        <p:spPr bwMode="auto">
          <a:xfrm rot="5400000">
            <a:off x="7309201" y="2561365"/>
            <a:ext cx="621865" cy="228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stCxn id="34" idx="5"/>
            <a:endCxn id="38" idx="0"/>
          </p:cNvCxnSpPr>
          <p:nvPr/>
        </p:nvCxnSpPr>
        <p:spPr bwMode="auto">
          <a:xfrm rot="16200000" flipH="1">
            <a:off x="7995335" y="2408964"/>
            <a:ext cx="545665" cy="456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7290000" y="2986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37" idx="3"/>
            <a:endCxn id="43" idx="0"/>
          </p:cNvCxnSpPr>
          <p:nvPr/>
        </p:nvCxnSpPr>
        <p:spPr bwMode="auto">
          <a:xfrm rot="5400000">
            <a:off x="6230746" y="2522020"/>
            <a:ext cx="54317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096000" y="298394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44" name="Oval 28"/>
          <p:cNvSpPr>
            <a:spLocks noChangeArrowheads="1"/>
          </p:cNvSpPr>
          <p:nvPr/>
        </p:nvSpPr>
        <p:spPr bwMode="auto">
          <a:xfrm>
            <a:off x="65532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5" name="直接连接符 44"/>
          <p:cNvCxnSpPr>
            <a:stCxn id="43" idx="5"/>
            <a:endCxn id="44" idx="0"/>
          </p:cNvCxnSpPr>
          <p:nvPr/>
        </p:nvCxnSpPr>
        <p:spPr bwMode="auto">
          <a:xfrm rot="16200000" flipH="1">
            <a:off x="6393590" y="3423819"/>
            <a:ext cx="446755" cy="304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28"/>
          <p:cNvSpPr>
            <a:spLocks noChangeArrowheads="1"/>
          </p:cNvSpPr>
          <p:nvPr/>
        </p:nvSpPr>
        <p:spPr bwMode="auto">
          <a:xfrm>
            <a:off x="7823400" y="379943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stCxn id="41" idx="5"/>
            <a:endCxn id="46" idx="0"/>
          </p:cNvCxnSpPr>
          <p:nvPr/>
        </p:nvCxnSpPr>
        <p:spPr bwMode="auto">
          <a:xfrm rot="16200000" flipH="1">
            <a:off x="7626935" y="3386964"/>
            <a:ext cx="444265" cy="380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曲线连接符 108"/>
          <p:cNvCxnSpPr>
            <a:stCxn id="44" idx="2"/>
            <a:endCxn id="43" idx="4"/>
          </p:cNvCxnSpPr>
          <p:nvPr/>
        </p:nvCxnSpPr>
        <p:spPr bwMode="auto">
          <a:xfrm rot="10800000">
            <a:off x="6312000" y="3415940"/>
            <a:ext cx="241200" cy="59949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49" name="曲线连接符 104"/>
          <p:cNvCxnSpPr>
            <a:stCxn id="44" idx="7"/>
            <a:endCxn id="37" idx="4"/>
          </p:cNvCxnSpPr>
          <p:nvPr/>
        </p:nvCxnSpPr>
        <p:spPr bwMode="auto">
          <a:xfrm rot="16200000" flipV="1">
            <a:off x="6204336" y="3145095"/>
            <a:ext cx="1358665" cy="765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曲线连接符 117"/>
          <p:cNvCxnSpPr>
            <a:stCxn id="41" idx="2"/>
            <a:endCxn id="33" idx="5"/>
          </p:cNvCxnSpPr>
          <p:nvPr/>
        </p:nvCxnSpPr>
        <p:spPr bwMode="auto">
          <a:xfrm rot="10800000" flipH="1">
            <a:off x="7289999" y="1541120"/>
            <a:ext cx="216335" cy="1661310"/>
          </a:xfrm>
          <a:prstGeom prst="curvedConnector4">
            <a:avLst>
              <a:gd name="adj1" fmla="val -31868"/>
              <a:gd name="adj2" fmla="val 54597"/>
            </a:avLst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1" name="曲线连接符 121"/>
          <p:cNvCxnSpPr>
            <a:stCxn id="46" idx="2"/>
            <a:endCxn id="41" idx="4"/>
          </p:cNvCxnSpPr>
          <p:nvPr/>
        </p:nvCxnSpPr>
        <p:spPr bwMode="auto">
          <a:xfrm rot="10800000">
            <a:off x="7506000" y="3418430"/>
            <a:ext cx="317400" cy="597000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2" name="曲线连接符 104"/>
          <p:cNvCxnSpPr>
            <a:stCxn id="46" idx="7"/>
            <a:endCxn id="34" idx="4"/>
          </p:cNvCxnSpPr>
          <p:nvPr/>
        </p:nvCxnSpPr>
        <p:spPr bwMode="auto">
          <a:xfrm rot="16200000" flipV="1">
            <a:off x="7322136" y="2992695"/>
            <a:ext cx="1434865" cy="30513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3" name="曲线连接符 104"/>
          <p:cNvCxnSpPr>
            <a:stCxn id="38" idx="6"/>
          </p:cNvCxnSpPr>
          <p:nvPr/>
        </p:nvCxnSpPr>
        <p:spPr bwMode="auto">
          <a:xfrm>
            <a:off x="8712600" y="3126230"/>
            <a:ext cx="177600" cy="40835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4" name="曲线连接符 104"/>
          <p:cNvCxnSpPr>
            <a:stCxn id="37" idx="6"/>
            <a:endCxn id="33" idx="4"/>
          </p:cNvCxnSpPr>
          <p:nvPr/>
        </p:nvCxnSpPr>
        <p:spPr bwMode="auto">
          <a:xfrm flipV="1">
            <a:off x="7061400" y="1604385"/>
            <a:ext cx="292200" cy="68364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5" name="曲线连接符 121"/>
          <p:cNvCxnSpPr>
            <a:stCxn id="38" idx="2"/>
            <a:endCxn id="34" idx="5"/>
          </p:cNvCxnSpPr>
          <p:nvPr/>
        </p:nvCxnSpPr>
        <p:spPr bwMode="auto">
          <a:xfrm rot="10800000">
            <a:off x="8039736" y="2364566"/>
            <a:ext cx="240865" cy="761665"/>
          </a:xfrm>
          <a:prstGeom prst="curvedConnector2">
            <a:avLst/>
          </a:prstGeom>
          <a:solidFill>
            <a:srgbClr val="B9FFB9"/>
          </a:solidFill>
          <a:ln w="22225" cap="flat" cmpd="sng" algn="ctr">
            <a:solidFill>
              <a:srgbClr val="00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3918290" y="5257800"/>
            <a:ext cx="469231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找左子树的“最右下”结点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3286762" y="41502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去左子树处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961987"/>
            <a:ext cx="8686800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算法题</a:t>
            </a:r>
            <a:r>
              <a:rPr lang="en-US" altLang="zh-CN" sz="3000" dirty="0" smtClean="0">
                <a:solidFill>
                  <a:srgbClr val="003399"/>
                </a:solidFill>
              </a:rPr>
              <a:t>6</a:t>
            </a:r>
            <a:r>
              <a:rPr lang="zh-CN" altLang="en-US" sz="3000" dirty="0" smtClean="0">
                <a:solidFill>
                  <a:srgbClr val="003399"/>
                </a:solidFill>
              </a:rPr>
              <a:t>：</a:t>
            </a:r>
            <a:r>
              <a:rPr lang="zh-CN" altLang="en-US" sz="3000" dirty="0" smtClean="0"/>
              <a:t>根据先序和对称序列，创建二叉树。</a:t>
            </a:r>
            <a:endParaRPr lang="en-US" altLang="zh-CN" sz="3000" dirty="0" smtClean="0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457200" y="1749225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先根序列：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A, B, D, F, G, C, E, H</a:t>
            </a: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457200" y="2817638"/>
            <a:ext cx="4648200" cy="106856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中根序列：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B, F, D, G, A, C, E, H </a:t>
            </a: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8153400" cy="24622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-- </a:t>
            </a:r>
            <a:r>
              <a:rPr lang="zh-CN" altLang="en-US" sz="3000" dirty="0" smtClean="0">
                <a:solidFill>
                  <a:srgbClr val="003399"/>
                </a:solidFill>
              </a:rPr>
              <a:t>递归过程：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在先根序列中</a:t>
            </a:r>
            <a:r>
              <a:rPr lang="zh-CN" altLang="en-US" sz="3000" dirty="0" smtClean="0">
                <a:solidFill>
                  <a:srgbClr val="C00000"/>
                </a:solidFill>
              </a:rPr>
              <a:t>找根</a:t>
            </a:r>
            <a:r>
              <a:rPr lang="en-US" altLang="zh-CN" sz="3000" dirty="0" smtClean="0">
                <a:solidFill>
                  <a:srgbClr val="C00000"/>
                </a:solidFill>
              </a:rPr>
              <a:t>(</a:t>
            </a:r>
            <a:r>
              <a:rPr lang="zh-CN" altLang="en-US" sz="3000" dirty="0" smtClean="0">
                <a:solidFill>
                  <a:srgbClr val="C00000"/>
                </a:solidFill>
              </a:rPr>
              <a:t>最左为根</a:t>
            </a:r>
            <a:r>
              <a:rPr lang="en-US" altLang="zh-CN" sz="3000" dirty="0" smtClean="0">
                <a:solidFill>
                  <a:srgbClr val="C00000"/>
                </a:solidFill>
              </a:rPr>
              <a:t>)</a:t>
            </a:r>
            <a:r>
              <a:rPr lang="zh-CN" altLang="en-US" sz="3000" dirty="0" smtClean="0">
                <a:solidFill>
                  <a:srgbClr val="C00000"/>
                </a:solidFill>
              </a:rPr>
              <a:t>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en-US" altLang="zh-CN" sz="3000" dirty="0" smtClean="0"/>
              <a:t> </a:t>
            </a:r>
            <a:r>
              <a:rPr lang="zh-CN" altLang="en-US" sz="3000" dirty="0" smtClean="0"/>
              <a:t>在中根序列中，</a:t>
            </a:r>
            <a:r>
              <a:rPr lang="zh-CN" altLang="en-US" sz="3000" dirty="0" smtClean="0">
                <a:solidFill>
                  <a:srgbClr val="C00000"/>
                </a:solidFill>
              </a:rPr>
              <a:t>划分左、右子树：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</a:t>
            </a:r>
            <a:r>
              <a:rPr lang="zh-CN" altLang="en-US" sz="3000" dirty="0" smtClean="0"/>
              <a:t>根的左侧为其左子树，右侧为其右子树；</a:t>
            </a:r>
            <a:endParaRPr lang="en-US" altLang="zh-CN" sz="3000" dirty="0" smtClean="0"/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6489000" y="1755765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7221600" y="2640765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6071380" y="2140377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6968991" y="2136155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7725600" y="34297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5"/>
            <a:endCxn id="69" idx="0"/>
          </p:cNvCxnSpPr>
          <p:nvPr/>
        </p:nvCxnSpPr>
        <p:spPr bwMode="auto">
          <a:xfrm rot="16200000" flipH="1">
            <a:off x="7635285" y="3087461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182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077785" y="3937972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773800" y="263180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184200" y="35059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6098106" y="3167881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5773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4" idx="3"/>
            <a:endCxn id="76" idx="0"/>
          </p:cNvCxnSpPr>
          <p:nvPr/>
        </p:nvCxnSpPr>
        <p:spPr bwMode="auto">
          <a:xfrm rot="5400000">
            <a:off x="5962495" y="3999473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66414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4" idx="5"/>
            <a:endCxn id="78" idx="0"/>
          </p:cNvCxnSpPr>
          <p:nvPr/>
        </p:nvCxnSpPr>
        <p:spPr bwMode="auto">
          <a:xfrm rot="16200000" flipH="1">
            <a:off x="6574485" y="3976072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9" grpId="0" animBg="1"/>
      <p:bldP spid="71" grpId="0" animBg="1"/>
      <p:bldP spid="73" grpId="0" animBg="1"/>
      <p:bldP spid="74" grpId="0" animBg="1"/>
      <p:bldP spid="76" grpId="0" animBg="1"/>
      <p:bldP spid="7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作业总结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6489000" y="1755765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7221600" y="2640765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6071380" y="2140377"/>
            <a:ext cx="4458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6968991" y="2136155"/>
            <a:ext cx="454809" cy="554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7725600" y="34297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stCxn id="66" idx="5"/>
            <a:endCxn id="69" idx="0"/>
          </p:cNvCxnSpPr>
          <p:nvPr/>
        </p:nvCxnSpPr>
        <p:spPr bwMode="auto">
          <a:xfrm rot="16200000" flipH="1">
            <a:off x="7635285" y="3087461"/>
            <a:ext cx="358820" cy="325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8182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stCxn id="69" idx="5"/>
            <a:endCxn id="71" idx="0"/>
          </p:cNvCxnSpPr>
          <p:nvPr/>
        </p:nvCxnSpPr>
        <p:spPr bwMode="auto">
          <a:xfrm rot="16200000" flipH="1">
            <a:off x="8077785" y="3937972"/>
            <a:ext cx="4350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773800" y="263180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6184200" y="3505976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6098106" y="3167881"/>
            <a:ext cx="4439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57738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4" idx="3"/>
            <a:endCxn id="76" idx="0"/>
          </p:cNvCxnSpPr>
          <p:nvPr/>
        </p:nvCxnSpPr>
        <p:spPr bwMode="auto">
          <a:xfrm rot="5400000">
            <a:off x="5962495" y="3999473"/>
            <a:ext cx="358820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6641400" y="4294987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74" idx="5"/>
            <a:endCxn id="78" idx="0"/>
          </p:cNvCxnSpPr>
          <p:nvPr/>
        </p:nvCxnSpPr>
        <p:spPr bwMode="auto">
          <a:xfrm rot="16200000" flipH="1">
            <a:off x="6574485" y="3976072"/>
            <a:ext cx="358820" cy="279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0" name="Picture 2" descr="C:\Users\lenovo-\Desktop\IMG_633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81000"/>
            <a:ext cx="4800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457200" y="381000"/>
            <a:ext cx="8686800" cy="29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思考：</a:t>
            </a:r>
            <a:r>
              <a:rPr lang="zh-CN" altLang="en-US" sz="3000" dirty="0" smtClean="0"/>
              <a:t>计算二叉树的宽度？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层次遍历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广度优先遍历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的过程中，</a:t>
            </a:r>
            <a:endParaRPr lang="en-US" altLang="zh-CN" sz="3000" dirty="0" smtClean="0"/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每一层结点进队结束时，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正是其上一层结点完全离队时，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zh-CN" altLang="en-US" sz="3000" dirty="0" smtClean="0"/>
              <a:t>此时，统计队列的长度，最大值即是。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7813800" y="685800"/>
            <a:ext cx="504000" cy="504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8411400" y="1541400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67" name="直接连接符 66"/>
          <p:cNvCxnSpPr>
            <a:stCxn id="65" idx="3"/>
            <a:endCxn id="73" idx="0"/>
          </p:cNvCxnSpPr>
          <p:nvPr/>
        </p:nvCxnSpPr>
        <p:spPr bwMode="auto">
          <a:xfrm rot="5400000">
            <a:off x="7410880" y="1055712"/>
            <a:ext cx="416450" cy="537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65" idx="5"/>
            <a:endCxn id="66" idx="0"/>
          </p:cNvCxnSpPr>
          <p:nvPr/>
        </p:nvCxnSpPr>
        <p:spPr bwMode="auto">
          <a:xfrm rot="16200000" flipH="1">
            <a:off x="8240991" y="1118990"/>
            <a:ext cx="425409" cy="41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7098600" y="153244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7509000" y="2347811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stCxn id="73" idx="5"/>
            <a:endCxn id="74" idx="0"/>
          </p:cNvCxnSpPr>
          <p:nvPr/>
        </p:nvCxnSpPr>
        <p:spPr bwMode="auto">
          <a:xfrm rot="16200000" flipH="1">
            <a:off x="7452306" y="2039116"/>
            <a:ext cx="385179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705600" y="23748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stCxn id="73" idx="3"/>
            <a:endCxn id="76" idx="0"/>
          </p:cNvCxnSpPr>
          <p:nvPr/>
        </p:nvCxnSpPr>
        <p:spPr bwMode="auto">
          <a:xfrm rot="5400000">
            <a:off x="6858910" y="2061323"/>
            <a:ext cx="412190" cy="214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8106600" y="2374822"/>
            <a:ext cx="504000" cy="504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stCxn id="66" idx="3"/>
            <a:endCxn id="78" idx="0"/>
          </p:cNvCxnSpPr>
          <p:nvPr/>
        </p:nvCxnSpPr>
        <p:spPr bwMode="auto">
          <a:xfrm rot="5400000">
            <a:off x="8220290" y="2109902"/>
            <a:ext cx="403231" cy="126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0" y="3352800"/>
            <a:ext cx="9144000" cy="3496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变量</a:t>
            </a:r>
            <a:r>
              <a:rPr lang="en-US" altLang="zh-CN" dirty="0" err="1" smtClean="0">
                <a:solidFill>
                  <a:srgbClr val="C00000"/>
                </a:solidFill>
              </a:rPr>
              <a:t>lastwidth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上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层的宽度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用于指示</a:t>
            </a:r>
            <a:r>
              <a:rPr lang="en-US" altLang="zh-CN" dirty="0" smtClean="0"/>
              <a:t>1</a:t>
            </a:r>
            <a:r>
              <a:rPr lang="zh-CN" altLang="en-US" dirty="0" smtClean="0"/>
              <a:t>层结点进队结束</a:t>
            </a:r>
            <a:endParaRPr lang="en-US" altLang="zh-CN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      </a:t>
            </a:r>
            <a:r>
              <a:rPr lang="en-US" altLang="zh-CN" dirty="0" err="1" smtClean="0">
                <a:solidFill>
                  <a:srgbClr val="C00000"/>
                </a:solidFill>
              </a:rPr>
              <a:t>tempwidth</a:t>
            </a:r>
            <a:r>
              <a:rPr lang="zh-CN" altLang="en-US" dirty="0" smtClean="0"/>
              <a:t>：用于记录当前层的结点数</a:t>
            </a:r>
            <a:endParaRPr lang="en-US" altLang="zh-CN" dirty="0" smtClean="0"/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>
                <a:solidFill>
                  <a:srgbClr val="000099"/>
                </a:solidFill>
              </a:rPr>
              <a:t>while(</a:t>
            </a:r>
            <a:r>
              <a:rPr lang="en-US" altLang="zh-CN" dirty="0" err="1" smtClean="0">
                <a:solidFill>
                  <a:srgbClr val="000099"/>
                </a:solidFill>
              </a:rPr>
              <a:t>lastwidth</a:t>
            </a:r>
            <a:r>
              <a:rPr lang="en-US" altLang="zh-CN" dirty="0" smtClean="0">
                <a:solidFill>
                  <a:srgbClr val="000099"/>
                </a:solidFill>
              </a:rPr>
              <a:t> &gt; 0)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        { </a:t>
            </a:r>
            <a:r>
              <a:rPr lang="zh-CN" altLang="en-US" dirty="0" smtClean="0">
                <a:solidFill>
                  <a:srgbClr val="000099"/>
                </a:solidFill>
              </a:rPr>
              <a:t>队头的孩子进队、更新</a:t>
            </a:r>
            <a:r>
              <a:rPr lang="en-US" altLang="zh-CN" dirty="0" err="1" smtClean="0">
                <a:solidFill>
                  <a:srgbClr val="000099"/>
                </a:solidFill>
              </a:rPr>
              <a:t>tempwidth</a:t>
            </a:r>
            <a:r>
              <a:rPr lang="zh-CN" altLang="en-US" dirty="0" smtClean="0">
                <a:solidFill>
                  <a:srgbClr val="000099"/>
                </a:solidFill>
              </a:rPr>
              <a:t>（即</a:t>
            </a:r>
            <a:r>
              <a:rPr lang="en-US" altLang="zh-CN" dirty="0" smtClean="0">
                <a:solidFill>
                  <a:srgbClr val="000099"/>
                </a:solidFill>
              </a:rPr>
              <a:t>++</a:t>
            </a:r>
            <a:r>
              <a:rPr lang="zh-CN" altLang="en-US" dirty="0" smtClean="0">
                <a:solidFill>
                  <a:srgbClr val="000099"/>
                </a:solidFill>
              </a:rPr>
              <a:t>），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0099"/>
                </a:solidFill>
              </a:rPr>
              <a:t>                  队头出队， </a:t>
            </a:r>
            <a:r>
              <a:rPr lang="en-US" altLang="zh-CN" dirty="0" err="1" smtClean="0">
                <a:solidFill>
                  <a:srgbClr val="000099"/>
                </a:solidFill>
              </a:rPr>
              <a:t>lastwidth</a:t>
            </a:r>
            <a:r>
              <a:rPr lang="en-US" altLang="zh-CN" dirty="0" smtClean="0">
                <a:solidFill>
                  <a:srgbClr val="000099"/>
                </a:solidFill>
              </a:rPr>
              <a:t> --;</a:t>
            </a:r>
            <a:r>
              <a:rPr lang="zh-CN" altLang="en-US" dirty="0" smtClean="0">
                <a:solidFill>
                  <a:srgbClr val="000099"/>
                </a:solidFill>
              </a:rPr>
              <a:t> </a:t>
            </a:r>
            <a:r>
              <a:rPr lang="en-US" altLang="zh-CN" dirty="0" smtClean="0">
                <a:solidFill>
                  <a:srgbClr val="000099"/>
                </a:solidFill>
              </a:rPr>
              <a:t>}       </a:t>
            </a: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</a:t>
            </a:r>
            <a:r>
              <a:rPr lang="en-US" altLang="zh-CN" dirty="0" err="1" smtClean="0">
                <a:solidFill>
                  <a:srgbClr val="000099"/>
                </a:solidFill>
              </a:rPr>
              <a:t>lastwidth</a:t>
            </a:r>
            <a:r>
              <a:rPr lang="en-US" altLang="zh-CN" dirty="0" smtClean="0">
                <a:solidFill>
                  <a:srgbClr val="000099"/>
                </a:solidFill>
              </a:rPr>
              <a:t>=</a:t>
            </a:r>
            <a:r>
              <a:rPr lang="en-US" altLang="zh-CN" dirty="0" err="1" smtClean="0">
                <a:solidFill>
                  <a:srgbClr val="000099"/>
                </a:solidFill>
              </a:rPr>
              <a:t>tempwidth</a:t>
            </a:r>
            <a:r>
              <a:rPr lang="en-US" altLang="zh-CN" dirty="0" smtClean="0">
                <a:solidFill>
                  <a:srgbClr val="000099"/>
                </a:solidFill>
              </a:rPr>
              <a:t>; </a:t>
            </a:r>
            <a:r>
              <a:rPr lang="en-US" altLang="zh-CN" dirty="0" err="1" smtClean="0">
                <a:solidFill>
                  <a:srgbClr val="000099"/>
                </a:solidFill>
              </a:rPr>
              <a:t>tempwidth</a:t>
            </a:r>
            <a:r>
              <a:rPr lang="en-US" altLang="zh-CN" dirty="0" smtClean="0">
                <a:solidFill>
                  <a:srgbClr val="000099"/>
                </a:solidFill>
              </a:rPr>
              <a:t>=0;  //</a:t>
            </a:r>
            <a:r>
              <a:rPr lang="zh-CN" altLang="en-US" dirty="0" smtClean="0">
                <a:solidFill>
                  <a:srgbClr val="000099"/>
                </a:solidFill>
              </a:rPr>
              <a:t>更新一层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marL="108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99"/>
                </a:solidFill>
              </a:rPr>
              <a:t>       </a:t>
            </a:r>
            <a:r>
              <a:rPr lang="en-US" altLang="zh-CN" dirty="0" smtClean="0">
                <a:solidFill>
                  <a:srgbClr val="00B050"/>
                </a:solidFill>
              </a:rPr>
              <a:t>if(</a:t>
            </a:r>
            <a:r>
              <a:rPr lang="en-US" altLang="zh-CN" dirty="0" err="1" smtClean="0">
                <a:solidFill>
                  <a:srgbClr val="00B050"/>
                </a:solidFill>
              </a:rPr>
              <a:t>result_width</a:t>
            </a:r>
            <a:r>
              <a:rPr lang="en-US" altLang="zh-CN" dirty="0" smtClean="0">
                <a:solidFill>
                  <a:srgbClr val="00B050"/>
                </a:solidFill>
              </a:rPr>
              <a:t> &lt; </a:t>
            </a:r>
            <a:r>
              <a:rPr lang="en-US" altLang="zh-CN" dirty="0" err="1" smtClean="0">
                <a:solidFill>
                  <a:srgbClr val="00B050"/>
                </a:solidFill>
              </a:rPr>
              <a:t>lastwidth</a:t>
            </a:r>
            <a:r>
              <a:rPr lang="en-US" altLang="zh-CN" dirty="0" smtClean="0">
                <a:solidFill>
                  <a:srgbClr val="00B050"/>
                </a:solidFill>
              </a:rPr>
              <a:t>)   </a:t>
            </a:r>
            <a:r>
              <a:rPr lang="en-US" altLang="zh-CN" dirty="0" err="1" smtClean="0">
                <a:solidFill>
                  <a:srgbClr val="00B050"/>
                </a:solidFill>
              </a:rPr>
              <a:t>result_width</a:t>
            </a:r>
            <a:r>
              <a:rPr lang="en-US" altLang="zh-CN" dirty="0" smtClean="0">
                <a:solidFill>
                  <a:srgbClr val="00B050"/>
                </a:solidFill>
              </a:rPr>
              <a:t>=</a:t>
            </a:r>
            <a:r>
              <a:rPr lang="en-US" altLang="zh-CN" dirty="0" err="1" smtClean="0">
                <a:solidFill>
                  <a:srgbClr val="00B050"/>
                </a:solidFill>
              </a:rPr>
              <a:t>lastwidth</a:t>
            </a:r>
            <a:r>
              <a:rPr lang="en-US" altLang="zh-CN" dirty="0" smtClean="0">
                <a:solidFill>
                  <a:srgbClr val="00B050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 smtClean="0">
                <a:sym typeface="Wingdings" pitchFamily="2" charset="2"/>
              </a:rPr>
              <a:t>元素类型：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/>
                <a:gridCol w="4467330"/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3810000"/>
            <a:ext cx="7543800" cy="230832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parent; </a:t>
            </a:r>
            <a:r>
              <a:rPr lang="zh-CN" altLang="en-US" sz="3200" dirty="0" smtClean="0">
                <a:latin typeface="+mj-lt"/>
              </a:rPr>
              <a:t>}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父亲的下标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3580" y="39624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数组元素结构类型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5715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 smtClean="0">
                <a:sym typeface="Wingdings" pitchFamily="2" charset="2"/>
              </a:rPr>
              <a:t>元素类型：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36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 </a:t>
            </a:r>
            <a:r>
              <a:rPr lang="zh-CN" altLang="en-US" sz="3200" dirty="0" smtClean="0">
                <a:sym typeface="Wingdings" pitchFamily="2" charset="2"/>
              </a:rPr>
              <a:t>父亲</a:t>
            </a:r>
            <a:r>
              <a:rPr lang="en-US" altLang="zh-CN" sz="3200" dirty="0" smtClean="0">
                <a:sym typeface="Wingdings" pitchFamily="2" charset="2"/>
              </a:rPr>
              <a:t>--</a:t>
            </a:r>
            <a:r>
              <a:rPr lang="zh-CN" altLang="en-US" sz="3200" dirty="0" smtClean="0">
                <a:sym typeface="Wingdings" pitchFamily="2" charset="2"/>
              </a:rPr>
              <a:t>孩子关系，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    </a:t>
            </a:r>
            <a:r>
              <a:rPr lang="zh-CN" altLang="en-US" sz="3200" dirty="0" smtClean="0">
                <a:sym typeface="Wingdings" pitchFamily="2" charset="2"/>
              </a:rPr>
              <a:t>兄弟之间的‘左右关系’，如何体现？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按照某种遍历顺序，依次存放各结点。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/>
                <a:gridCol w="4467330"/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313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" name="左大括号 9"/>
          <p:cNvSpPr/>
          <p:nvPr/>
        </p:nvSpPr>
        <p:spPr bwMode="auto">
          <a:xfrm rot="16200000">
            <a:off x="3884400" y="2770200"/>
            <a:ext cx="432000" cy="18000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ym typeface="Wingdings" pitchFamily="2" charset="2"/>
              </a:rPr>
              <a:t>基于先根顺序：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3798125" y="3159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363046" y="43767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3002046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9" idx="0"/>
          </p:cNvCxnSpPr>
          <p:nvPr/>
        </p:nvCxnSpPr>
        <p:spPr bwMode="auto">
          <a:xfrm rot="16200000" flipH="1">
            <a:off x="3290691" y="2399691"/>
            <a:ext cx="671534" cy="847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2707325" y="48928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2050457" y="3812187"/>
            <a:ext cx="726322" cy="402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706646" y="541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1896135" y="4869479"/>
            <a:ext cx="603233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5400000" flipH="1" flipV="1">
            <a:off x="2325703" y="5140720"/>
            <a:ext cx="549287" cy="2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333646" y="5430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27726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1782000" y="322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2073869" y="2447723"/>
            <a:ext cx="732672" cy="81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296600" y="42577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9" idx="5"/>
            <a:endCxn id="22" idx="0"/>
          </p:cNvCxnSpPr>
          <p:nvPr/>
        </p:nvCxnSpPr>
        <p:spPr bwMode="auto">
          <a:xfrm rot="16200000" flipH="1">
            <a:off x="4054259" y="3763373"/>
            <a:ext cx="668398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400446" y="4287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9" idx="3"/>
            <a:endCxn id="24" idx="0"/>
          </p:cNvCxnSpPr>
          <p:nvPr/>
        </p:nvCxnSpPr>
        <p:spPr bwMode="auto">
          <a:xfrm rot="5400000">
            <a:off x="3413317" y="3828445"/>
            <a:ext cx="697747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143846" y="4341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1280130" y="3766171"/>
            <a:ext cx="691397" cy="4599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400801" y="1524000"/>
          <a:ext cx="20573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1"/>
                <a:gridCol w="112221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-1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486400" y="1524000"/>
          <a:ext cx="914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4102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4770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info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7391400" y="990600"/>
            <a:ext cx="1295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j-lt"/>
              </a:rPr>
              <a:t>parent</a:t>
            </a:r>
            <a:endParaRPr lang="en-US" altLang="zh-CN" dirty="0" smtClean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6868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770054"/>
            <a:ext cx="8686800" cy="270694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</a:t>
            </a:r>
            <a:endParaRPr lang="en-US" altLang="zh-CN" sz="3200" dirty="0" smtClean="0">
              <a:solidFill>
                <a:schemeClr val="tx2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, n;  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struct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ParTreeNode</a:t>
            </a:r>
            <a:r>
              <a:rPr lang="en-US" altLang="zh-CN" sz="3200" dirty="0" smtClean="0">
                <a:solidFill>
                  <a:srgbClr val="003399"/>
                </a:solidFill>
              </a:rPr>
              <a:t> *</a:t>
            </a:r>
            <a:r>
              <a:rPr lang="en-US" altLang="zh-CN" sz="3200" dirty="0" err="1" smtClean="0"/>
              <a:t>nodelist</a:t>
            </a:r>
            <a:r>
              <a:rPr lang="en-US" altLang="zh-CN" sz="3200" dirty="0" smtClean="0"/>
              <a:t>;</a:t>
            </a:r>
            <a:r>
              <a:rPr lang="zh-CN" altLang="en-US" sz="3200" dirty="0" smtClean="0">
                <a:latin typeface="+mj-lt"/>
              </a:rPr>
              <a:t>};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ParTree</a:t>
            </a:r>
            <a:r>
              <a:rPr lang="en-US" altLang="zh-CN" sz="3200" dirty="0" smtClean="0">
                <a:latin typeface="+mj-lt"/>
              </a:rPr>
              <a:t> *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PParTree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2271" y="51816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声明结点数组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88998" y="5769858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树指针类型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63744" y="3922455"/>
            <a:ext cx="241925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树类型</a:t>
            </a:r>
            <a:r>
              <a:rPr lang="en-US" altLang="zh-CN" dirty="0" smtClean="0">
                <a:solidFill>
                  <a:srgbClr val="003399"/>
                </a:solidFill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</a:rPr>
              <a:t>结构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0200" y="1752600"/>
            <a:ext cx="7543800" cy="201285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parent; </a:t>
            </a:r>
            <a:r>
              <a:rPr lang="zh-CN" altLang="en-US" sz="3200" dirty="0" smtClean="0">
                <a:latin typeface="+mj-lt"/>
              </a:rPr>
              <a:t>}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父亲的下标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7800" y="19404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数组元素结构类型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13403</TotalTime>
  <Words>4502</Words>
  <Application>Microsoft Office PowerPoint</Application>
  <PresentationFormat>全屏显示(4:3)</PresentationFormat>
  <Paragraphs>1173</Paragraphs>
  <Slides>57</Slides>
  <Notes>55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58" baseType="lpstr">
      <vt:lpstr>默认设计模板</vt:lpstr>
      <vt:lpstr>幻灯片 1</vt:lpstr>
      <vt:lpstr>回顾：堆</vt:lpstr>
      <vt:lpstr>回顾：优先队列</vt:lpstr>
      <vt:lpstr>回顾：树的遍历</vt:lpstr>
      <vt:lpstr>5.6 树的实现</vt:lpstr>
      <vt:lpstr>1.父亲数组表示法</vt:lpstr>
      <vt:lpstr>1.父亲数组表示法</vt:lpstr>
      <vt:lpstr>1.父亲数组表示法</vt:lpstr>
      <vt:lpstr>1.父亲数组表示法</vt:lpstr>
      <vt:lpstr>幻灯片 10</vt:lpstr>
      <vt:lpstr>幻灯片 11</vt:lpstr>
      <vt:lpstr>5.6 树的实现</vt:lpstr>
      <vt:lpstr>2.子表表示法</vt:lpstr>
      <vt:lpstr>幻灯片 14</vt:lpstr>
      <vt:lpstr>幻灯片 15</vt:lpstr>
      <vt:lpstr>2.子表表示法</vt:lpstr>
      <vt:lpstr>2.子表表示法</vt:lpstr>
      <vt:lpstr>2.子表表示法</vt:lpstr>
      <vt:lpstr>2.子表表示法</vt:lpstr>
      <vt:lpstr>幻灯片 20</vt:lpstr>
      <vt:lpstr>幻灯片 21</vt:lpstr>
      <vt:lpstr>5.6 树的实现</vt:lpstr>
      <vt:lpstr>3.长子--兄弟表示法</vt:lpstr>
      <vt:lpstr>3.长子--兄弟表示法</vt:lpstr>
      <vt:lpstr>3.长子--兄弟表示法</vt:lpstr>
      <vt:lpstr>(续5.7.3)树转换为二叉树</vt:lpstr>
      <vt:lpstr>(续5.7.3)树转换为二叉树</vt:lpstr>
      <vt:lpstr>(续5.7.3)树转换为二叉树</vt:lpstr>
      <vt:lpstr>(续5.7.3)树林转换为二叉树</vt:lpstr>
      <vt:lpstr>(续5.7.3)树林转换为二叉树</vt:lpstr>
      <vt:lpstr>(续5.7.3)二叉树转换为树林</vt:lpstr>
      <vt:lpstr>二叉树、树林之间的转换</vt:lpstr>
      <vt:lpstr>小结</vt:lpstr>
      <vt:lpstr>第4章 作业总结</vt:lpstr>
      <vt:lpstr>幻灯片 35</vt:lpstr>
      <vt:lpstr>第4章 作业总结</vt:lpstr>
      <vt:lpstr>第4章 作业总结</vt:lpstr>
      <vt:lpstr>第4章 作业总结</vt:lpstr>
      <vt:lpstr>第5章 作业总结</vt:lpstr>
      <vt:lpstr>第5章 作业总结</vt:lpstr>
      <vt:lpstr>第5章 作业总结</vt:lpstr>
      <vt:lpstr>第5章 作业总结</vt:lpstr>
      <vt:lpstr>第5章 作业总结</vt:lpstr>
      <vt:lpstr>第5章 作业总结</vt:lpstr>
      <vt:lpstr>幻灯片 45</vt:lpstr>
      <vt:lpstr>第5章 作业总结</vt:lpstr>
      <vt:lpstr>非递归深度优先遍历—对比</vt:lpstr>
      <vt:lpstr>1. 先根遍历--非递归算法2</vt:lpstr>
      <vt:lpstr>2. 中根遍历--非递归算法</vt:lpstr>
      <vt:lpstr>幻灯片 50</vt:lpstr>
      <vt:lpstr>幻灯片 51</vt:lpstr>
      <vt:lpstr>广度优先遍历--非递归算法</vt:lpstr>
      <vt:lpstr>第5章 作业总结</vt:lpstr>
      <vt:lpstr>第5章 作业总结</vt:lpstr>
      <vt:lpstr>第5章 作业总结</vt:lpstr>
      <vt:lpstr>第5章 作业总结</vt:lpstr>
      <vt:lpstr>幻灯片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lenovo-</cp:lastModifiedBy>
  <cp:revision>2585</cp:revision>
  <cp:lastPrinted>1601-01-01T00:00:00Z</cp:lastPrinted>
  <dcterms:created xsi:type="dcterms:W3CDTF">1601-01-01T00:00:00Z</dcterms:created>
  <dcterms:modified xsi:type="dcterms:W3CDTF">2020-04-17T01:38:50Z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