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658" r:id="rId3"/>
    <p:sldId id="657" r:id="rId4"/>
    <p:sldId id="659" r:id="rId5"/>
    <p:sldId id="660" r:id="rId6"/>
    <p:sldId id="661" r:id="rId7"/>
    <p:sldId id="662" r:id="rId8"/>
    <p:sldId id="663" r:id="rId9"/>
    <p:sldId id="664" r:id="rId10"/>
    <p:sldId id="665" r:id="rId11"/>
    <p:sldId id="666" r:id="rId12"/>
    <p:sldId id="667" r:id="rId13"/>
    <p:sldId id="668" r:id="rId14"/>
    <p:sldId id="669" r:id="rId15"/>
    <p:sldId id="670" r:id="rId16"/>
    <p:sldId id="671" r:id="rId17"/>
    <p:sldId id="672" r:id="rId18"/>
    <p:sldId id="673" r:id="rId19"/>
    <p:sldId id="674" r:id="rId20"/>
    <p:sldId id="675" r:id="rId21"/>
    <p:sldId id="676" r:id="rId22"/>
    <p:sldId id="677" r:id="rId23"/>
    <p:sldId id="678" r:id="rId24"/>
    <p:sldId id="679" r:id="rId25"/>
    <p:sldId id="703" r:id="rId26"/>
    <p:sldId id="680" r:id="rId27"/>
    <p:sldId id="681" r:id="rId28"/>
    <p:sldId id="704" r:id="rId29"/>
    <p:sldId id="682" r:id="rId30"/>
    <p:sldId id="683" r:id="rId31"/>
    <p:sldId id="705" r:id="rId32"/>
    <p:sldId id="685" r:id="rId33"/>
    <p:sldId id="686" r:id="rId34"/>
    <p:sldId id="687" r:id="rId35"/>
    <p:sldId id="688" r:id="rId36"/>
    <p:sldId id="689" r:id="rId37"/>
    <p:sldId id="690" r:id="rId38"/>
    <p:sldId id="691" r:id="rId39"/>
    <p:sldId id="692" r:id="rId40"/>
    <p:sldId id="693" r:id="rId41"/>
    <p:sldId id="702" r:id="rId42"/>
    <p:sldId id="701" r:id="rId43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8000"/>
    <a:srgbClr val="800080"/>
    <a:srgbClr val="009900"/>
    <a:srgbClr val="E0FFC1"/>
    <a:srgbClr val="FFD5AB"/>
    <a:srgbClr val="FFCC99"/>
    <a:srgbClr val="003399"/>
    <a:srgbClr val="000099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2069" autoAdjust="0"/>
  </p:normalViewPr>
  <p:slideViewPr>
    <p:cSldViewPr>
      <p:cViewPr>
        <p:scale>
          <a:sx n="67" d="100"/>
          <a:sy n="67" d="100"/>
        </p:scale>
        <p:origin x="-12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2020-4-20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6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集合与字典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19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讲：字典的散列表示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6.4.2 </a:t>
            </a:r>
            <a:r>
              <a:rPr lang="zh-CN" altLang="en-US" dirty="0" smtClean="0">
                <a:ea typeface="黑体" pitchFamily="2" charset="-122"/>
              </a:rPr>
              <a:t>二分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457200" y="990600"/>
            <a:ext cx="868680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最大检索长度 </a:t>
            </a:r>
            <a:r>
              <a:rPr lang="en-US" altLang="zh-CN" sz="3000" dirty="0" smtClean="0">
                <a:solidFill>
                  <a:srgbClr val="003399"/>
                </a:solidFill>
              </a:rPr>
              <a:t>j</a:t>
            </a:r>
            <a:r>
              <a:rPr lang="zh-CN" altLang="en-US" sz="3000" dirty="0" smtClean="0">
                <a:solidFill>
                  <a:srgbClr val="003399"/>
                </a:solidFill>
              </a:rPr>
              <a:t>、元素数目</a:t>
            </a:r>
            <a:r>
              <a:rPr lang="en-US" altLang="zh-CN" sz="3000" dirty="0" smtClean="0">
                <a:solidFill>
                  <a:srgbClr val="003399"/>
                </a:solidFill>
              </a:rPr>
              <a:t>n</a:t>
            </a:r>
            <a:r>
              <a:rPr lang="zh-CN" altLang="en-US" sz="3000" dirty="0" smtClean="0">
                <a:solidFill>
                  <a:srgbClr val="003399"/>
                </a:solidFill>
              </a:rPr>
              <a:t>之间关系：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</a:t>
            </a:r>
            <a:r>
              <a:rPr lang="en-US" altLang="zh-CN" sz="3200" dirty="0" smtClean="0">
                <a:latin typeface="+mj-lt"/>
              </a:rPr>
              <a:t>2</a:t>
            </a:r>
            <a:r>
              <a:rPr lang="en-US" altLang="zh-CN" sz="3200" baseline="30000" dirty="0" smtClean="0">
                <a:latin typeface="+mj-lt"/>
              </a:rPr>
              <a:t>j-1</a:t>
            </a:r>
            <a:r>
              <a:rPr lang="en-US" altLang="zh-CN" sz="3200" dirty="0" smtClean="0">
                <a:latin typeface="+mj-lt"/>
              </a:rPr>
              <a:t>-1&lt;n ≤2</a:t>
            </a:r>
            <a:r>
              <a:rPr lang="en-US" altLang="zh-CN" sz="3200" baseline="30000" dirty="0" smtClean="0">
                <a:latin typeface="+mj-lt"/>
              </a:rPr>
              <a:t>j</a:t>
            </a:r>
            <a:r>
              <a:rPr lang="en-US" altLang="zh-CN" sz="3200" dirty="0" smtClean="0">
                <a:latin typeface="+mj-lt"/>
              </a:rPr>
              <a:t>-1, </a:t>
            </a:r>
            <a:r>
              <a:rPr lang="zh-CN" altLang="en-US" sz="3200" dirty="0" smtClean="0">
                <a:latin typeface="+mj-lt"/>
              </a:rPr>
              <a:t>即 </a:t>
            </a:r>
            <a:r>
              <a:rPr lang="en-US" altLang="zh-CN" sz="3200" dirty="0" smtClean="0">
                <a:latin typeface="+mj-lt"/>
              </a:rPr>
              <a:t>log</a:t>
            </a:r>
            <a:r>
              <a:rPr lang="en-US" altLang="zh-CN" sz="3200" baseline="-25000" dirty="0" smtClean="0">
                <a:latin typeface="+mj-lt"/>
              </a:rPr>
              <a:t>2</a:t>
            </a:r>
            <a:r>
              <a:rPr lang="en-US" altLang="zh-CN" sz="3200" dirty="0" smtClean="0">
                <a:latin typeface="+mj-lt"/>
              </a:rPr>
              <a:t>(n+1)</a:t>
            </a:r>
            <a:r>
              <a:rPr lang="en-US" altLang="zh-CN" sz="3200" dirty="0" smtClean="0"/>
              <a:t>≤ </a:t>
            </a:r>
            <a:r>
              <a:rPr lang="en-US" altLang="zh-CN" sz="3200" dirty="0" smtClean="0">
                <a:latin typeface="+mj-lt"/>
              </a:rPr>
              <a:t>j</a:t>
            </a:r>
            <a:r>
              <a:rPr lang="en-US" altLang="zh-CN" sz="3200" dirty="0" smtClean="0"/>
              <a:t>&lt; log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(n+1)+1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             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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j= 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sym typeface="Symbol"/>
              </a:rPr>
              <a:t></a:t>
            </a:r>
            <a:r>
              <a:rPr lang="en-US" altLang="zh-CN" sz="3200" dirty="0" smtClean="0">
                <a:solidFill>
                  <a:srgbClr val="003399"/>
                </a:solidFill>
              </a:rPr>
              <a:t>log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2</a:t>
            </a:r>
            <a:r>
              <a:rPr lang="en-US" altLang="zh-CN" sz="3200" dirty="0" smtClean="0">
                <a:solidFill>
                  <a:srgbClr val="003399"/>
                </a:solidFill>
              </a:rPr>
              <a:t>(n+1)</a:t>
            </a:r>
            <a:r>
              <a:rPr lang="en-US" altLang="zh-CN" sz="3200" b="1" dirty="0" smtClean="0">
                <a:solidFill>
                  <a:srgbClr val="003399"/>
                </a:solidFill>
                <a:latin typeface="+mj-lt"/>
                <a:sym typeface="Symbol"/>
              </a:rPr>
              <a:t></a:t>
            </a:r>
            <a:endParaRPr lang="en-US" altLang="zh-CN" sz="3200" b="1" dirty="0" smtClean="0">
              <a:solidFill>
                <a:srgbClr val="003399"/>
              </a:solidFill>
              <a:latin typeface="+mj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62000" y="2895600"/>
          <a:ext cx="77724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0"/>
                <a:gridCol w="3886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检索长度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(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比较次数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)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满足的元素个数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aseline="30000" dirty="0" smtClean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aseline="300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aseline="300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……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     ……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最大检索长度：</a:t>
                      </a: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j</a:t>
                      </a:r>
                      <a:endParaRPr lang="zh-CN" altLang="en-US" sz="32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aseline="300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5257800" y="3471739"/>
            <a:ext cx="1032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dirty="0" smtClean="0">
                <a:ea typeface="黑体" pitchFamily="49" charset="-122"/>
              </a:rPr>
              <a:t>1=2</a:t>
            </a:r>
            <a:r>
              <a:rPr lang="en-US" altLang="zh-CN" sz="3200" baseline="30000" dirty="0" smtClean="0">
                <a:ea typeface="黑体" pitchFamily="49" charset="-122"/>
              </a:rPr>
              <a:t>0</a:t>
            </a:r>
            <a:endParaRPr lang="zh-CN" altLang="en-US" sz="3200" baseline="30000" dirty="0" smtClean="0">
              <a:ea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57800" y="3969739"/>
            <a:ext cx="103265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2=2</a:t>
            </a:r>
            <a:r>
              <a:rPr lang="en-US" altLang="zh-CN" sz="3200" baseline="30000" dirty="0" smtClean="0">
                <a:ea typeface="黑体" pitchFamily="49" charset="-122"/>
              </a:rPr>
              <a:t>1</a:t>
            </a:r>
            <a:endParaRPr lang="zh-CN" altLang="en-US" sz="3200" baseline="30000" dirty="0"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57800" y="4538539"/>
            <a:ext cx="103265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4=2</a:t>
            </a:r>
            <a:r>
              <a:rPr lang="en-US" altLang="zh-CN" sz="3200" baseline="30000" dirty="0" smtClean="0">
                <a:ea typeface="黑体" pitchFamily="49" charset="-122"/>
              </a:rPr>
              <a:t>2</a:t>
            </a:r>
            <a:endParaRPr lang="zh-CN" altLang="en-US" sz="3200" baseline="30000" dirty="0">
              <a:ea typeface="黑体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05400" y="5681539"/>
            <a:ext cx="153760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sz="3200" dirty="0" smtClean="0">
                <a:solidFill>
                  <a:srgbClr val="003399"/>
                </a:solidFill>
                <a:ea typeface="黑体" pitchFamily="49" charset="-122"/>
              </a:rPr>
              <a:t>最多</a:t>
            </a:r>
            <a:r>
              <a:rPr lang="en-US" altLang="zh-CN" sz="3200" dirty="0" smtClean="0">
                <a:solidFill>
                  <a:srgbClr val="003399"/>
                </a:solidFill>
                <a:ea typeface="黑体" pitchFamily="49" charset="-122"/>
              </a:rPr>
              <a:t>2</a:t>
            </a:r>
            <a:r>
              <a:rPr lang="en-US" altLang="zh-CN" sz="3200" baseline="30000" dirty="0" smtClean="0">
                <a:solidFill>
                  <a:srgbClr val="003399"/>
                </a:solidFill>
                <a:ea typeface="黑体" pitchFamily="49" charset="-122"/>
              </a:rPr>
              <a:t>j-1</a:t>
            </a:r>
            <a:endParaRPr lang="zh-CN" altLang="en-US" sz="3200" baseline="30000" dirty="0">
              <a:solidFill>
                <a:srgbClr val="003399"/>
              </a:solidFill>
              <a:ea typeface="黑体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9800" y="2286000"/>
            <a:ext cx="31242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ASL= ? </a:t>
            </a:r>
            <a:r>
              <a:rPr lang="zh-CN" altLang="en-US" dirty="0" smtClean="0">
                <a:solidFill>
                  <a:schemeClr val="bg1"/>
                </a:solidFill>
              </a:rPr>
              <a:t>自主学习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6705600" y="3581400"/>
            <a:ext cx="228600" cy="2514600"/>
          </a:xfrm>
          <a:prstGeom prst="rightBrace">
            <a:avLst/>
          </a:prstGeom>
          <a:noFill/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086600" y="4343400"/>
            <a:ext cx="2057400" cy="1083374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求和</a:t>
            </a: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，等于</a:t>
            </a:r>
            <a:endParaRPr lang="en-US" altLang="zh-CN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 smtClean="0">
                <a:solidFill>
                  <a:schemeClr val="bg1"/>
                </a:solidFill>
                <a:sym typeface="Wingdings" pitchFamily="2" charset="2"/>
              </a:rPr>
              <a:t>元素总数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1143000"/>
            <a:ext cx="80010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二叉排序树；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04800" y="2971800"/>
            <a:ext cx="9448800" cy="32224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基本思想：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dirty="0" smtClean="0"/>
              <a:t>建立从“关键码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”到“地址”的</a:t>
            </a:r>
            <a:r>
              <a:rPr lang="zh-CN" altLang="en-US" sz="3200" dirty="0" smtClean="0">
                <a:solidFill>
                  <a:srgbClr val="007E00"/>
                </a:solidFill>
              </a:rPr>
              <a:t>映射函数</a:t>
            </a:r>
            <a:r>
              <a:rPr lang="en-US" altLang="zh-CN" sz="3200" dirty="0" smtClean="0">
                <a:solidFill>
                  <a:srgbClr val="007E00"/>
                </a:solidFill>
              </a:rPr>
              <a:t>h</a:t>
            </a:r>
            <a:r>
              <a:rPr lang="zh-CN" altLang="en-US" sz="3200" dirty="0" smtClean="0">
                <a:solidFill>
                  <a:srgbClr val="007E00"/>
                </a:solidFill>
              </a:rPr>
              <a:t>，</a:t>
            </a:r>
            <a:r>
              <a:rPr lang="zh-CN" altLang="en-US" sz="3200" dirty="0" smtClean="0"/>
              <a:t>   </a:t>
            </a:r>
            <a:endParaRPr lang="en-US" altLang="zh-CN" sz="3200" dirty="0" smtClean="0"/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  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  期望</a:t>
            </a:r>
            <a:r>
              <a:rPr lang="zh-CN" altLang="en-US" sz="3200" dirty="0" smtClean="0"/>
              <a:t>把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对应的元素存放到</a:t>
            </a:r>
            <a:r>
              <a:rPr lang="en-US" altLang="zh-CN" sz="3200" dirty="0" smtClean="0"/>
              <a:t>h(key)</a:t>
            </a:r>
            <a:r>
              <a:rPr lang="zh-CN" altLang="en-US" sz="3200" dirty="0" smtClean="0"/>
              <a:t>处。</a:t>
            </a: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字典的散列表示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88392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产生背景：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已知关键码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，最小的检索长度为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zh-CN" altLang="en-US" sz="3200" dirty="0" smtClean="0"/>
              <a:t>平均检索长度</a:t>
            </a:r>
            <a:r>
              <a:rPr lang="en-US" altLang="zh-CN" sz="3200" dirty="0" smtClean="0"/>
              <a:t>ASL</a:t>
            </a:r>
            <a:r>
              <a:rPr lang="zh-CN" altLang="en-US" sz="3200" dirty="0" smtClean="0"/>
              <a:t>可能是‘常数级’吗？</a:t>
            </a:r>
            <a:endParaRPr lang="en-US" altLang="zh-CN" sz="3200" dirty="0" smtClean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62000" y="4572000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关键码</a:t>
            </a:r>
            <a:r>
              <a:rPr lang="en-US" altLang="zh-CN" sz="3200" dirty="0" smtClean="0"/>
              <a:t>key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491800" y="4650736"/>
            <a:ext cx="32004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00CC"/>
                </a:solidFill>
              </a:rPr>
              <a:t>散列地址</a:t>
            </a:r>
            <a:r>
              <a:rPr lang="en-US" altLang="zh-CN" sz="3200" dirty="0" smtClean="0">
                <a:solidFill>
                  <a:srgbClr val="0000CC"/>
                </a:solidFill>
              </a:rPr>
              <a:t>h(key)</a:t>
            </a: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895600" y="4965570"/>
            <a:ext cx="2520000" cy="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053400" y="4328405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散列函数</a:t>
            </a:r>
            <a:r>
              <a:rPr lang="en-US" altLang="zh-CN" sz="3200" dirty="0" smtClean="0">
                <a:solidFill>
                  <a:srgbClr val="007E00"/>
                </a:solidFill>
              </a:rPr>
              <a:t>h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822000" y="4343400"/>
            <a:ext cx="7740000" cy="1008000"/>
          </a:xfrm>
          <a:prstGeom prst="rect">
            <a:avLst/>
          </a:prstGeom>
          <a:noFill/>
          <a:ln w="28575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6.5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字典的散列表示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3657600"/>
            <a:ext cx="8763000" cy="26530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已知散列表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字典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、</a:t>
            </a:r>
            <a:r>
              <a:rPr lang="en-US" altLang="zh-CN" sz="3200" dirty="0" smtClean="0">
                <a:solidFill>
                  <a:srgbClr val="003399"/>
                </a:solidFill>
              </a:rPr>
              <a:t>h()</a:t>
            </a:r>
            <a:r>
              <a:rPr lang="zh-CN" altLang="en-US" sz="3200" dirty="0" smtClean="0">
                <a:solidFill>
                  <a:srgbClr val="003399"/>
                </a:solidFill>
              </a:rPr>
              <a:t>函数，检索</a:t>
            </a:r>
            <a:r>
              <a:rPr lang="en-US" altLang="zh-CN" sz="3200" dirty="0" smtClean="0">
                <a:solidFill>
                  <a:srgbClr val="003399"/>
                </a:solidFill>
              </a:rPr>
              <a:t>key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0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dirty="0" smtClean="0"/>
              <a:t>1. </a:t>
            </a:r>
            <a:r>
              <a:rPr lang="zh-CN" altLang="en-US" sz="3200" dirty="0" smtClean="0"/>
              <a:t>计算散列地址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2. </a:t>
            </a:r>
            <a:r>
              <a:rPr lang="zh-CN" altLang="en-US" sz="3200" dirty="0" smtClean="0"/>
              <a:t>若该地址所存放为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，则成功；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否则，按</a:t>
            </a:r>
            <a:r>
              <a:rPr lang="en-US" altLang="zh-CN" sz="3200" dirty="0" smtClean="0">
                <a:solidFill>
                  <a:srgbClr val="C00000"/>
                </a:solidFill>
              </a:rPr>
              <a:t>”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碰撞解决办法</a:t>
            </a:r>
            <a:r>
              <a:rPr lang="en-US" altLang="zh-CN" sz="3200" dirty="0" smtClean="0">
                <a:solidFill>
                  <a:srgbClr val="C00000"/>
                </a:solidFill>
              </a:rPr>
              <a:t>”</a:t>
            </a:r>
            <a:r>
              <a:rPr lang="zh-CN" altLang="en-US" sz="3200" dirty="0" smtClean="0"/>
              <a:t>，继续寻找</a:t>
            </a:r>
            <a:r>
              <a:rPr lang="en-US" altLang="zh-CN" sz="3200" dirty="0" smtClean="0"/>
              <a:t>……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25820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关键问题：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1. </a:t>
            </a:r>
            <a:r>
              <a:rPr lang="zh-CN" altLang="en-US" sz="3200" dirty="0" smtClean="0"/>
              <a:t>散列函数 </a:t>
            </a:r>
            <a:r>
              <a:rPr lang="en-US" altLang="zh-CN" sz="3200" dirty="0" smtClean="0"/>
              <a:t>or </a:t>
            </a:r>
            <a:r>
              <a:rPr lang="zh-CN" altLang="en-US" sz="3200" dirty="0" smtClean="0"/>
              <a:t>哈希函数 </a:t>
            </a:r>
            <a:r>
              <a:rPr lang="en-US" altLang="zh-CN" sz="3200" dirty="0" smtClean="0"/>
              <a:t>h(key)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2. </a:t>
            </a:r>
            <a:r>
              <a:rPr lang="zh-CN" altLang="en-US" sz="3200" dirty="0" smtClean="0"/>
              <a:t>若有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≠ key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 且 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)==h(key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 </a:t>
            </a: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即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</a:t>
            </a:r>
            <a:r>
              <a:rPr lang="zh-CN" altLang="en-US" sz="3200" dirty="0" smtClean="0"/>
              <a:t>，怎么解决？</a:t>
            </a:r>
            <a:endParaRPr lang="en-US" altLang="zh-CN" sz="3200" dirty="0" smtClean="0"/>
          </a:p>
        </p:txBody>
      </p:sp>
      <p:cxnSp>
        <p:nvCxnSpPr>
          <p:cNvPr id="10" name="直接箭头连接符 9"/>
          <p:cNvCxnSpPr>
            <a:endCxn id="13" idx="1"/>
          </p:cNvCxnSpPr>
          <p:nvPr/>
        </p:nvCxnSpPr>
        <p:spPr bwMode="auto">
          <a:xfrm>
            <a:off x="5486400" y="2905780"/>
            <a:ext cx="990600" cy="49021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endCxn id="13" idx="0"/>
          </p:cNvCxnSpPr>
          <p:nvPr/>
        </p:nvCxnSpPr>
        <p:spPr bwMode="auto">
          <a:xfrm rot="16200000" flipH="1">
            <a:off x="7143750" y="2848630"/>
            <a:ext cx="304800" cy="2667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6477000" y="3134380"/>
            <a:ext cx="19050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同义词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6.5.2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散列函数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299466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散列函数的定义域：</a:t>
            </a:r>
            <a:endParaRPr lang="en-US" altLang="zh-CN" sz="3200" dirty="0" smtClean="0"/>
          </a:p>
          <a:p>
            <a:pPr marL="1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dirty="0" smtClean="0">
                <a:solidFill>
                  <a:srgbClr val="003399"/>
                </a:solidFill>
              </a:rPr>
              <a:t>…</a:t>
            </a:r>
            <a:r>
              <a:rPr lang="zh-CN" altLang="en-US" sz="3200" dirty="0" smtClean="0">
                <a:solidFill>
                  <a:srgbClr val="003399"/>
                </a:solidFill>
              </a:rPr>
              <a:t>值域：</a:t>
            </a:r>
            <a:endParaRPr lang="en-US" altLang="zh-CN" sz="3200" dirty="0" smtClean="0"/>
          </a:p>
          <a:p>
            <a:pPr marL="10800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108000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负载因子：</a:t>
            </a:r>
            <a:r>
              <a:rPr lang="el-GR" altLang="zh-CN" sz="3200" dirty="0" smtClean="0">
                <a:solidFill>
                  <a:srgbClr val="003399"/>
                </a:solidFill>
              </a:rPr>
              <a:t> </a:t>
            </a:r>
            <a:r>
              <a:rPr lang="el-GR" altLang="zh-CN" sz="3200" dirty="0" smtClean="0"/>
              <a:t>α</a:t>
            </a:r>
            <a:r>
              <a:rPr lang="en-US" altLang="zh-CN" sz="3200" dirty="0" smtClean="0"/>
              <a:t>=</a:t>
            </a:r>
          </a:p>
          <a:p>
            <a:pPr marL="108000">
              <a:lnSpc>
                <a:spcPct val="6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sp>
        <p:nvSpPr>
          <p:cNvPr id="16" name="矩形 15"/>
          <p:cNvSpPr/>
          <p:nvPr/>
        </p:nvSpPr>
        <p:spPr>
          <a:xfrm>
            <a:off x="3886200" y="2557339"/>
            <a:ext cx="3467616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字典中元素的数目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3962400" y="3159600"/>
            <a:ext cx="3467616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基本区域的总容量</a:t>
            </a:r>
            <a:endParaRPr lang="zh-CN" altLang="en-US" sz="3200" dirty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810000" y="3200400"/>
            <a:ext cx="3657600" cy="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57200" y="4000233"/>
            <a:ext cx="8686800" cy="209576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8A00"/>
                </a:solidFill>
              </a:rPr>
              <a:t>  散列函数设计原则</a:t>
            </a:r>
            <a:r>
              <a:rPr lang="zh-CN" altLang="en-US" sz="3200" dirty="0" smtClean="0">
                <a:solidFill>
                  <a:srgbClr val="008A00"/>
                </a:solidFill>
                <a:sym typeface="Wingdings" pitchFamily="2" charset="2"/>
              </a:rPr>
              <a:t>： </a:t>
            </a:r>
            <a:endParaRPr lang="en-US" altLang="zh-CN" sz="3200" dirty="0" smtClean="0">
              <a:solidFill>
                <a:srgbClr val="008A00"/>
              </a:solidFill>
              <a:sym typeface="Wingdings" pitchFamily="2" charset="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 (1) </a:t>
            </a:r>
            <a:r>
              <a:rPr lang="zh-CN" altLang="en-US" sz="3200" dirty="0" smtClean="0">
                <a:sym typeface="Wingdings" pitchFamily="2" charset="2"/>
              </a:rPr>
              <a:t>计算简单，散列地址尽量均匀分布；</a:t>
            </a:r>
            <a:endParaRPr lang="en-US" altLang="zh-CN" sz="3200" dirty="0" smtClean="0">
              <a:sym typeface="Wingdings" pitchFamily="2" charset="2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 (2) </a:t>
            </a:r>
            <a:r>
              <a:rPr lang="zh-CN" altLang="en-US" sz="3200" dirty="0" smtClean="0">
                <a:sym typeface="Wingdings" pitchFamily="2" charset="2"/>
              </a:rPr>
              <a:t>少浪费空间，理想的负载因子</a:t>
            </a:r>
            <a:r>
              <a:rPr lang="el-GR" altLang="zh-CN" sz="3200" dirty="0" smtClean="0"/>
              <a:t>α</a:t>
            </a:r>
            <a:r>
              <a:rPr lang="en-US" altLang="zh-CN" sz="3200" dirty="0" smtClean="0"/>
              <a:t>&gt;0.5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</p:txBody>
      </p:sp>
      <p:sp>
        <p:nvSpPr>
          <p:cNvPr id="10" name="矩形 9"/>
          <p:cNvSpPr/>
          <p:nvPr/>
        </p:nvSpPr>
        <p:spPr>
          <a:xfrm>
            <a:off x="4686387" y="990600"/>
            <a:ext cx="3057247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关键码的集合；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2543199" y="1719600"/>
            <a:ext cx="5381601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可用的地址空间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基本区域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6.5.2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散列函数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610600" cy="43763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除余法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m: </a:t>
            </a:r>
            <a:r>
              <a:rPr lang="zh-CN" altLang="en-US" sz="3200" dirty="0" smtClean="0"/>
              <a:t>基本区域长度；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p: </a:t>
            </a:r>
            <a:r>
              <a:rPr lang="zh-CN" altLang="en-US" sz="3200" dirty="0" smtClean="0"/>
              <a:t>小于等于</a:t>
            </a:r>
            <a:r>
              <a:rPr lang="en-US" altLang="zh-CN" sz="3200" dirty="0" smtClean="0"/>
              <a:t>m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008A00"/>
                </a:solidFill>
              </a:rPr>
              <a:t>最大素数</a:t>
            </a:r>
            <a:r>
              <a:rPr lang="en-US" altLang="zh-CN" sz="3200" dirty="0" smtClean="0">
                <a:solidFill>
                  <a:srgbClr val="008A00"/>
                </a:solidFill>
              </a:rPr>
              <a:t>(</a:t>
            </a:r>
            <a:r>
              <a:rPr lang="zh-CN" altLang="en-US" sz="3200" dirty="0" smtClean="0">
                <a:solidFill>
                  <a:srgbClr val="008A00"/>
                </a:solidFill>
              </a:rPr>
              <a:t>质数</a:t>
            </a:r>
            <a:r>
              <a:rPr lang="en-US" altLang="zh-CN" sz="3200" dirty="0" smtClean="0">
                <a:solidFill>
                  <a:srgbClr val="008A00"/>
                </a:solidFill>
              </a:rPr>
              <a:t>)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-- </a:t>
            </a:r>
            <a:r>
              <a:rPr lang="zh-CN" altLang="en-US" sz="3200" dirty="0" smtClean="0"/>
              <a:t>例 </a:t>
            </a:r>
            <a:r>
              <a:rPr lang="en-US" altLang="zh-CN" sz="3200" dirty="0" smtClean="0"/>
              <a:t>m= 8, 32, 64, 128</a:t>
            </a:r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   </a:t>
            </a:r>
            <a:r>
              <a:rPr lang="zh-CN" altLang="en-US" sz="3200" dirty="0" smtClean="0"/>
              <a:t>取 </a:t>
            </a:r>
            <a:r>
              <a:rPr lang="en-US" altLang="zh-CN" sz="3200" dirty="0" smtClean="0"/>
              <a:t>p= 7, 31, 63, 127</a:t>
            </a:r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散列函数：</a:t>
            </a:r>
            <a:r>
              <a:rPr lang="en-US" altLang="zh-CN" sz="3200" dirty="0" smtClean="0"/>
              <a:t>h(key) = key % p  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rot="16200000" flipH="1">
            <a:off x="6096000" y="3244200"/>
            <a:ext cx="381000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矩形 5"/>
          <p:cNvSpPr/>
          <p:nvPr/>
        </p:nvSpPr>
        <p:spPr>
          <a:xfrm>
            <a:off x="6324600" y="3541693"/>
            <a:ext cx="28194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将</a:t>
            </a:r>
            <a:r>
              <a:rPr lang="en-US" altLang="zh-CN" dirty="0" smtClean="0">
                <a:solidFill>
                  <a:schemeClr val="bg1"/>
                </a:solidFill>
              </a:rPr>
              <a:t>0~20</a:t>
            </a:r>
            <a:r>
              <a:rPr lang="zh-CN" altLang="en-US" dirty="0" smtClean="0">
                <a:solidFill>
                  <a:schemeClr val="bg1"/>
                </a:solidFill>
              </a:rPr>
              <a:t>散列，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比较</a:t>
            </a:r>
            <a:r>
              <a:rPr lang="en-US" altLang="zh-CN" dirty="0" smtClean="0">
                <a:solidFill>
                  <a:schemeClr val="bg1"/>
                </a:solidFill>
              </a:rPr>
              <a:t>p=8, 7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除余法散列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例：待散列关键码 </a:t>
            </a:r>
            <a:r>
              <a:rPr lang="en-US" altLang="zh-CN" sz="3000" dirty="0" smtClean="0"/>
              <a:t>{18, 75, 60, 43, 54, 90, 46}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基本区域长度</a:t>
            </a:r>
            <a:r>
              <a:rPr lang="en-US" altLang="zh-CN" sz="3000" dirty="0" smtClean="0"/>
              <a:t> m=14.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2343329"/>
            <a:ext cx="8686800" cy="3693319"/>
          </a:xfrm>
          <a:prstGeom prst="rect">
            <a:avLst/>
          </a:prstGeom>
          <a:solidFill>
            <a:srgbClr val="E0FFC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1) m=14 </a:t>
            </a:r>
            <a:r>
              <a:rPr lang="en-US" altLang="zh-CN" sz="3200" dirty="0" smtClean="0">
                <a:sym typeface="Wingdings" pitchFamily="2" charset="2"/>
              </a:rPr>
              <a:t> p=13;</a:t>
            </a:r>
          </a:p>
          <a:p>
            <a:pPr marL="514350" indent="-51435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散列函数值</a:t>
            </a:r>
            <a:r>
              <a:rPr lang="en-US" altLang="zh-CN" sz="3200" dirty="0" smtClean="0"/>
              <a:t>: {5, 10, 8, 4, 2, 12, 7}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散列表：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09603" y="4648200"/>
          <a:ext cx="8381997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  <a:gridCol w="644769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102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4953000" y="1691759"/>
            <a:ext cx="41910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散列函数</a:t>
            </a:r>
            <a:r>
              <a:rPr lang="en-US" altLang="zh-CN" dirty="0" smtClean="0">
                <a:solidFill>
                  <a:schemeClr val="bg1"/>
                </a:solidFill>
              </a:rPr>
              <a:t>h(key)=</a:t>
            </a:r>
            <a:r>
              <a:rPr lang="en-US" altLang="zh-CN" dirty="0" err="1" smtClean="0">
                <a:solidFill>
                  <a:schemeClr val="bg1"/>
                </a:solidFill>
              </a:rPr>
              <a:t>key%p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62800" y="3178314"/>
            <a:ext cx="2133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无碰撞；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1905000" y="519684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54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3200400" y="519684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43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810000" y="519684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105400" y="519684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46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5760881" y="519684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60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7056281" y="519684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75</a:t>
            </a:r>
            <a:endParaRPr lang="zh-CN" altLang="en-US" sz="3200" dirty="0"/>
          </a:p>
        </p:txBody>
      </p:sp>
      <p:sp>
        <p:nvSpPr>
          <p:cNvPr id="18" name="矩形 17"/>
          <p:cNvSpPr/>
          <p:nvPr/>
        </p:nvSpPr>
        <p:spPr>
          <a:xfrm>
            <a:off x="8351681" y="519684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90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除余法散列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686800" cy="12926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例：待散列关键码 </a:t>
            </a:r>
            <a:r>
              <a:rPr lang="en-US" altLang="zh-CN" sz="3000" dirty="0" smtClean="0"/>
              <a:t>{</a:t>
            </a:r>
            <a:r>
              <a:rPr lang="en-US" altLang="zh-CN" sz="3000" dirty="0" smtClean="0">
                <a:solidFill>
                  <a:srgbClr val="C00000"/>
                </a:solidFill>
              </a:rPr>
              <a:t>47</a:t>
            </a:r>
            <a:r>
              <a:rPr lang="en-US" altLang="zh-CN" sz="3000" dirty="0" smtClean="0"/>
              <a:t>, 26, 60, </a:t>
            </a:r>
            <a:r>
              <a:rPr lang="en-US" altLang="zh-CN" sz="3000" dirty="0" smtClean="0">
                <a:solidFill>
                  <a:srgbClr val="C00000"/>
                </a:solidFill>
              </a:rPr>
              <a:t>69</a:t>
            </a:r>
            <a:r>
              <a:rPr lang="en-US" altLang="zh-CN" sz="3000" dirty="0" smtClean="0"/>
              <a:t>}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基本区域长度</a:t>
            </a:r>
            <a:r>
              <a:rPr lang="en-US" altLang="zh-CN" sz="3000" dirty="0" smtClean="0"/>
              <a:t> m=11.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2362200"/>
            <a:ext cx="8686800" cy="3539430"/>
          </a:xfrm>
          <a:prstGeom prst="rect">
            <a:avLst/>
          </a:prstGeom>
          <a:solidFill>
            <a:srgbClr val="E0FFC1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1) m=11 </a:t>
            </a:r>
            <a:r>
              <a:rPr lang="en-US" altLang="zh-CN" sz="3200" dirty="0" smtClean="0">
                <a:sym typeface="Wingdings" pitchFamily="2" charset="2"/>
              </a:rPr>
              <a:t> p=11;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2) </a:t>
            </a:r>
            <a:r>
              <a:rPr lang="zh-CN" altLang="en-US" sz="3200" dirty="0" smtClean="0"/>
              <a:t>散列函数值</a:t>
            </a:r>
            <a:r>
              <a:rPr lang="en-US" altLang="zh-CN" sz="3200" dirty="0" smtClean="0"/>
              <a:t>: {</a:t>
            </a:r>
            <a:r>
              <a:rPr lang="en-US" altLang="zh-CN" sz="3200" dirty="0" smtClean="0">
                <a:solidFill>
                  <a:srgbClr val="C00000"/>
                </a:solidFill>
              </a:rPr>
              <a:t>3</a:t>
            </a:r>
            <a:r>
              <a:rPr lang="en-US" altLang="zh-CN" sz="3200" dirty="0" smtClean="0"/>
              <a:t>, 4, 5, </a:t>
            </a:r>
            <a:r>
              <a:rPr lang="en-US" altLang="zh-CN" sz="3200" dirty="0" smtClean="0">
                <a:solidFill>
                  <a:srgbClr val="C00000"/>
                </a:solidFill>
              </a:rPr>
              <a:t>3</a:t>
            </a:r>
            <a:r>
              <a:rPr lang="en-US" altLang="zh-CN" sz="3200" dirty="0" smtClean="0"/>
              <a:t>}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C00000"/>
                </a:solidFill>
              </a:rPr>
              <a:t>有碰撞</a:t>
            </a:r>
            <a:r>
              <a:rPr lang="en-US" altLang="zh-CN" sz="3200" dirty="0" smtClean="0">
                <a:solidFill>
                  <a:srgbClr val="C00000"/>
                </a:solidFill>
              </a:rPr>
              <a:t>;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3) </a:t>
            </a:r>
            <a:r>
              <a:rPr lang="zh-CN" altLang="en-US" sz="3200" dirty="0" smtClean="0"/>
              <a:t>散列表：</a:t>
            </a: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870860" y="4377630"/>
          <a:ext cx="78159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47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590800" y="567303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69</a:t>
            </a:r>
            <a:r>
              <a:rPr lang="zh-CN" altLang="en-US" dirty="0" smtClean="0">
                <a:solidFill>
                  <a:schemeClr val="bg1"/>
                </a:solidFill>
              </a:rPr>
              <a:t>该放在哪里？即，如何</a:t>
            </a:r>
            <a:r>
              <a:rPr lang="zh-CN" altLang="en-US" dirty="0" smtClean="0">
                <a:solidFill>
                  <a:srgbClr val="FFC000"/>
                </a:solidFill>
              </a:rPr>
              <a:t>解决碰撞？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6.5.3 </a:t>
            </a:r>
            <a:r>
              <a:rPr lang="zh-CN" altLang="en-US" dirty="0" smtClean="0">
                <a:ea typeface="黑体" pitchFamily="2" charset="-122"/>
              </a:rPr>
              <a:t>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撞的处理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4800" y="990600"/>
            <a:ext cx="8839200" cy="32470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 按照“同义词的存储位置”，分为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endParaRPr lang="en-US" altLang="zh-CN" sz="3200" dirty="0" smtClean="0"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   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1)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基本区域内 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开地址法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开放定址法、闭散列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  <a:p>
            <a:pPr marL="108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2)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基本区域外 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拉链法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链地址法、开散列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70860" y="4377630"/>
          <a:ext cx="781594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  <a:gridCol w="7105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</a:rPr>
                        <a:t>47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2590800" y="5673030"/>
            <a:ext cx="6324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69</a:t>
            </a:r>
            <a:r>
              <a:rPr lang="zh-CN" altLang="en-US" dirty="0" smtClean="0">
                <a:solidFill>
                  <a:schemeClr val="bg1"/>
                </a:solidFill>
              </a:rPr>
              <a:t>该放在哪里？即，如何</a:t>
            </a:r>
            <a:r>
              <a:rPr lang="zh-CN" altLang="en-US" dirty="0" smtClean="0">
                <a:solidFill>
                  <a:srgbClr val="FFC000"/>
                </a:solidFill>
              </a:rPr>
              <a:t>解决碰撞？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开地址法处理碰撞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686800" cy="216059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 基本思想：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zh-CN" altLang="en-US" sz="3200" dirty="0" smtClean="0">
                <a:sym typeface="Wingdings" pitchFamily="2" charset="2"/>
              </a:rPr>
              <a:t>碰撞发生时，</a:t>
            </a:r>
            <a:r>
              <a:rPr lang="zh-CN" altLang="en-US" sz="3200" dirty="0" smtClean="0">
                <a:solidFill>
                  <a:srgbClr val="007E00"/>
                </a:solidFill>
                <a:sym typeface="Wingdings" pitchFamily="2" charset="2"/>
              </a:rPr>
              <a:t>设法</a:t>
            </a:r>
            <a:r>
              <a:rPr lang="zh-CN" altLang="en-US" sz="3200" dirty="0" smtClean="0">
                <a:sym typeface="Wingdings" pitchFamily="2" charset="2"/>
              </a:rPr>
              <a:t>在</a:t>
            </a:r>
            <a:r>
              <a:rPr lang="zh-CN" altLang="en-US" sz="3200" dirty="0" smtClean="0">
                <a:solidFill>
                  <a:srgbClr val="800080"/>
                </a:solidFill>
                <a:sym typeface="Wingdings" pitchFamily="2" charset="2"/>
              </a:rPr>
              <a:t>基本区域内，</a:t>
            </a:r>
            <a:endParaRPr lang="en-US" altLang="zh-CN" sz="3200" dirty="0" smtClean="0">
              <a:solidFill>
                <a:srgbClr val="800080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</a:t>
            </a:r>
            <a:r>
              <a:rPr lang="zh-CN" altLang="en-US" sz="3200" dirty="0" smtClean="0">
                <a:sym typeface="Wingdings" pitchFamily="2" charset="2"/>
              </a:rPr>
              <a:t>寻找一个空位置，存放冲突元素；</a:t>
            </a: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7200" y="3581400"/>
            <a:ext cx="3352800" cy="58766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44000" marR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再散列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4157400"/>
            <a:ext cx="8686800" cy="152041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8A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利用</a:t>
            </a:r>
            <a:r>
              <a:rPr lang="zh-CN" altLang="en-US" sz="3200" dirty="0" smtClean="0">
                <a:solidFill>
                  <a:srgbClr val="003399"/>
                </a:solidFill>
              </a:rPr>
              <a:t>再散列函数，</a:t>
            </a:r>
            <a:r>
              <a:rPr lang="zh-CN" altLang="en-US" sz="3200" dirty="0" smtClean="0"/>
              <a:t>生成一个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位置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探查序列；</a:t>
            </a:r>
            <a:endParaRPr lang="en-US" altLang="zh-CN" sz="3200" dirty="0" smtClean="0"/>
          </a:p>
          <a:p>
            <a:pPr marL="14400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zh-CN" altLang="en-US" sz="3200" dirty="0" smtClean="0"/>
              <a:t> 将同义词放在：该序列中的第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个空位置；</a:t>
            </a:r>
            <a:endParaRPr lang="en-US" altLang="zh-CN" sz="3200" dirty="0" smtClean="0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3124200" y="2362200"/>
            <a:ext cx="304800" cy="1219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4953000" y="3210580"/>
            <a:ext cx="41910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要求：负载因子</a:t>
            </a:r>
            <a:r>
              <a:rPr lang="el-GR" altLang="zh-CN" dirty="0" smtClean="0">
                <a:solidFill>
                  <a:schemeClr val="bg1"/>
                </a:solidFill>
              </a:rPr>
              <a:t>α</a:t>
            </a:r>
            <a:r>
              <a:rPr lang="en-US" altLang="zh-CN" dirty="0" smtClean="0">
                <a:solidFill>
                  <a:schemeClr val="bg1"/>
                </a:solidFill>
              </a:rPr>
              <a:t>&lt;1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数据结构中的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集合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47674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00CC"/>
                </a:solidFill>
              </a:rPr>
              <a:t> 集合：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</a:t>
            </a:r>
            <a:r>
              <a:rPr lang="zh-CN" altLang="en-US" sz="3200" dirty="0" smtClean="0"/>
              <a:t>有限个、同类型、互不相同的元素的汇集；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有序集：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72000" indent="-742950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/>
              <a:t>若</a:t>
            </a:r>
            <a:r>
              <a:rPr lang="en-US" altLang="zh-CN" sz="3200" dirty="0" smtClean="0"/>
              <a:t>a, b</a:t>
            </a:r>
            <a:r>
              <a:rPr lang="zh-CN" altLang="en-US" sz="3200" dirty="0" smtClean="0"/>
              <a:t>是集合中的两个元素，</a:t>
            </a:r>
            <a:endParaRPr lang="en-US" altLang="zh-CN" sz="3200" dirty="0" smtClean="0"/>
          </a:p>
          <a:p>
            <a:pPr marL="72000" indent="-742950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3200" dirty="0" smtClean="0"/>
              <a:t>        </a:t>
            </a:r>
            <a:r>
              <a:rPr lang="zh-CN" altLang="en-US" sz="3200" dirty="0" smtClean="0"/>
              <a:t>则 </a:t>
            </a:r>
            <a:r>
              <a:rPr lang="en-US" altLang="zh-CN" sz="3200" dirty="0" smtClean="0"/>
              <a:t>a&lt;b </a:t>
            </a:r>
            <a:r>
              <a:rPr lang="zh-CN" altLang="en-US" sz="3200" dirty="0" smtClean="0"/>
              <a:t>或 </a:t>
            </a:r>
            <a:r>
              <a:rPr lang="en-US" altLang="zh-CN" sz="3200" dirty="0" smtClean="0"/>
              <a:t>b&lt;a </a:t>
            </a:r>
            <a:r>
              <a:rPr lang="zh-CN" altLang="en-US" sz="3200" dirty="0" smtClean="0"/>
              <a:t>必有一个成立；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-- </a:t>
            </a:r>
            <a:r>
              <a:rPr lang="zh-CN" altLang="en-US" sz="3200" dirty="0" smtClean="0">
                <a:solidFill>
                  <a:srgbClr val="800080"/>
                </a:solidFill>
              </a:rPr>
              <a:t>关系的传递性：若</a:t>
            </a:r>
            <a:r>
              <a:rPr lang="en-US" altLang="zh-CN" sz="3200" dirty="0" smtClean="0">
                <a:solidFill>
                  <a:srgbClr val="800080"/>
                </a:solidFill>
              </a:rPr>
              <a:t>a&lt;b, </a:t>
            </a:r>
            <a:r>
              <a:rPr lang="zh-CN" altLang="en-US" sz="3200" dirty="0" smtClean="0">
                <a:solidFill>
                  <a:srgbClr val="800080"/>
                </a:solidFill>
              </a:rPr>
              <a:t>且</a:t>
            </a:r>
            <a:r>
              <a:rPr lang="en-US" altLang="zh-CN" sz="3200" dirty="0" smtClean="0">
                <a:solidFill>
                  <a:srgbClr val="800080"/>
                </a:solidFill>
              </a:rPr>
              <a:t>b&lt;c</a:t>
            </a:r>
            <a:r>
              <a:rPr lang="zh-CN" altLang="en-US" sz="3200" dirty="0" smtClean="0">
                <a:solidFill>
                  <a:srgbClr val="800080"/>
                </a:solidFill>
              </a:rPr>
              <a:t>，则</a:t>
            </a:r>
            <a:r>
              <a:rPr lang="en-US" altLang="zh-CN" sz="3200" dirty="0" smtClean="0">
                <a:solidFill>
                  <a:srgbClr val="800080"/>
                </a:solidFill>
              </a:rPr>
              <a:t>a&lt;c</a:t>
            </a:r>
            <a:r>
              <a:rPr lang="zh-CN" altLang="en-US" sz="3200" dirty="0" smtClean="0">
                <a:solidFill>
                  <a:srgbClr val="800080"/>
                </a:solidFill>
              </a:rPr>
              <a:t>；</a:t>
            </a:r>
            <a:endParaRPr lang="en-US" altLang="zh-CN" sz="3200" dirty="0" smtClean="0">
              <a:solidFill>
                <a:srgbClr val="80008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42250" y="2743200"/>
            <a:ext cx="502535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元素间存在一个</a:t>
            </a:r>
            <a:r>
              <a:rPr lang="zh-CN" altLang="en-US" sz="3200" dirty="0" smtClean="0">
                <a:solidFill>
                  <a:srgbClr val="0000CC"/>
                </a:solidFill>
              </a:rPr>
              <a:t>小于关系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开地址法处理碰撞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533806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1.1 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线性探查法：</a:t>
            </a:r>
            <a:endParaRPr lang="en-US" altLang="zh-CN" sz="3000" dirty="0" smtClean="0">
              <a:solidFill>
                <a:srgbClr val="C00000"/>
              </a:solidFill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</a:t>
            </a:r>
            <a:r>
              <a:rPr lang="zh-CN" altLang="en-US" sz="3000" dirty="0" smtClean="0">
                <a:sym typeface="Wingdings" pitchFamily="2" charset="2"/>
              </a:rPr>
              <a:t>基本区域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循环表，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</a:t>
            </a:r>
            <a:r>
              <a:rPr lang="zh-CN" altLang="en-US" sz="3000" dirty="0" smtClean="0">
                <a:sym typeface="Wingdings" pitchFamily="2" charset="2"/>
              </a:rPr>
              <a:t>从碰撞发生处</a:t>
            </a:r>
            <a:r>
              <a:rPr lang="en-US" altLang="zh-CN" sz="3000" dirty="0" smtClean="0">
                <a:sym typeface="Wingdings" pitchFamily="2" charset="2"/>
              </a:rPr>
              <a:t>d=h(key)</a:t>
            </a:r>
            <a:r>
              <a:rPr lang="zh-CN" altLang="en-US" sz="3000" dirty="0" smtClean="0">
                <a:sym typeface="Wingdings" pitchFamily="2" charset="2"/>
              </a:rPr>
              <a:t>，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</a:t>
            </a:r>
            <a:r>
              <a:rPr lang="zh-CN" altLang="en-US" sz="3000" dirty="0" smtClean="0">
                <a:sym typeface="Wingdings" pitchFamily="2" charset="2"/>
              </a:rPr>
              <a:t>顺序向后，找第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个空位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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线性探查序列：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d+1, d+2, …, p-1, </a:t>
            </a:r>
          </a:p>
          <a:p>
            <a:pPr marL="10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0, 1, …, d-1.</a:t>
            </a:r>
          </a:p>
          <a:p>
            <a:pPr marL="1080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 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分别对应的“再散列”函数：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ym typeface="Wingdings" pitchFamily="2" charset="2"/>
              </a:rPr>
              <a:t>  </a:t>
            </a:r>
            <a:r>
              <a:rPr lang="en-US" altLang="zh-CN" sz="3200" dirty="0" smtClean="0">
                <a:sym typeface="Wingdings" pitchFamily="2" charset="2"/>
              </a:rPr>
              <a:t>h</a:t>
            </a:r>
            <a:r>
              <a:rPr lang="en-US" altLang="zh-CN" sz="3200" baseline="-25000" dirty="0" smtClean="0">
                <a:sym typeface="Wingdings" pitchFamily="2" charset="2"/>
              </a:rPr>
              <a:t>i</a:t>
            </a:r>
            <a:r>
              <a:rPr lang="en-US" altLang="zh-CN" sz="3200" dirty="0" smtClean="0">
                <a:sym typeface="Wingdings" pitchFamily="2" charset="2"/>
              </a:rPr>
              <a:t>=(</a:t>
            </a:r>
            <a:r>
              <a:rPr lang="en-US" altLang="zh-CN" sz="3200" dirty="0" err="1" smtClean="0">
                <a:sym typeface="Wingdings" pitchFamily="2" charset="2"/>
              </a:rPr>
              <a:t>d+d</a:t>
            </a:r>
            <a:r>
              <a:rPr lang="en-US" altLang="zh-CN" sz="3200" baseline="-25000" dirty="0" err="1" smtClean="0">
                <a:sym typeface="Wingdings" pitchFamily="2" charset="2"/>
              </a:rPr>
              <a:t>i</a:t>
            </a:r>
            <a:r>
              <a:rPr lang="en-US" altLang="zh-CN" sz="3200" dirty="0" smtClean="0">
                <a:sym typeface="Wingdings" pitchFamily="2" charset="2"/>
              </a:rPr>
              <a:t>)%p,  </a:t>
            </a:r>
            <a:r>
              <a:rPr lang="en-US" altLang="zh-CN" sz="3200" dirty="0" err="1" smtClean="0"/>
              <a:t>d</a:t>
            </a:r>
            <a:r>
              <a:rPr lang="en-US" altLang="zh-CN" sz="3200" baseline="-25000" dirty="0" err="1" smtClean="0"/>
              <a:t>i</a:t>
            </a:r>
            <a:r>
              <a:rPr lang="zh-CN" altLang="en-US" sz="3200" b="1" dirty="0" smtClean="0"/>
              <a:t>∈</a:t>
            </a:r>
            <a:r>
              <a:rPr lang="en-US" altLang="zh-CN" sz="3200" dirty="0" smtClean="0"/>
              <a:t>{1, 2, …, m-1}</a:t>
            </a:r>
            <a:endParaRPr lang="zh-CN" altLang="en-US" sz="3200" dirty="0" smtClean="0"/>
          </a:p>
        </p:txBody>
      </p:sp>
      <p:sp>
        <p:nvSpPr>
          <p:cNvPr id="12" name="椭圆 11"/>
          <p:cNvSpPr/>
          <p:nvPr/>
        </p:nvSpPr>
        <p:spPr bwMode="auto">
          <a:xfrm>
            <a:off x="5987400" y="2620200"/>
            <a:ext cx="1800000" cy="180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334000" y="1981200"/>
            <a:ext cx="3060000" cy="30600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Rectangle 39"/>
          <p:cNvSpPr>
            <a:spLocks noChangeArrowheads="1"/>
          </p:cNvSpPr>
          <p:nvPr/>
        </p:nvSpPr>
        <p:spPr bwMode="auto">
          <a:xfrm>
            <a:off x="7086600" y="1676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0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7848600" y="21336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1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8305800" y="3048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2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8229600" y="3962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3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7620000" y="4724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4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6858000" y="50292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5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867400" y="48768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6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5" name="Rectangle 39"/>
          <p:cNvSpPr>
            <a:spLocks noChangeArrowheads="1"/>
          </p:cNvSpPr>
          <p:nvPr/>
        </p:nvSpPr>
        <p:spPr bwMode="auto">
          <a:xfrm>
            <a:off x="5181600" y="4191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7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4953000" y="3200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8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5257800" y="22860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9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49" name="直接连接符 48"/>
          <p:cNvCxnSpPr>
            <a:stCxn id="37" idx="0"/>
            <a:endCxn id="12" idx="0"/>
          </p:cNvCxnSpPr>
          <p:nvPr/>
        </p:nvCxnSpPr>
        <p:spPr bwMode="auto">
          <a:xfrm rot="16200000" flipH="1">
            <a:off x="6556200" y="2289000"/>
            <a:ext cx="639000" cy="234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rot="5400000">
            <a:off x="7239000" y="2286000"/>
            <a:ext cx="533400" cy="3810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 rot="10800000" flipV="1">
            <a:off x="7696200" y="2819400"/>
            <a:ext cx="533400" cy="2286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 rot="10800000">
            <a:off x="7772400" y="3657600"/>
            <a:ext cx="609600" cy="1588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 rot="10800000">
            <a:off x="7620000" y="4114800"/>
            <a:ext cx="457200" cy="3048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 rot="16200000" flipH="1">
            <a:off x="7048500" y="4457700"/>
            <a:ext cx="533400" cy="3048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直接连接符 79"/>
          <p:cNvCxnSpPr/>
          <p:nvPr/>
        </p:nvCxnSpPr>
        <p:spPr bwMode="auto">
          <a:xfrm rot="16200000" flipH="1">
            <a:off x="5943600" y="2286000"/>
            <a:ext cx="457200" cy="457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 flipV="1">
            <a:off x="5334000" y="3657600"/>
            <a:ext cx="685800" cy="1524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37" idx="3"/>
            <a:endCxn id="12" idx="3"/>
          </p:cNvCxnSpPr>
          <p:nvPr/>
        </p:nvCxnSpPr>
        <p:spPr bwMode="auto">
          <a:xfrm rot="5400000" flipH="1" flipV="1">
            <a:off x="5798326" y="4140396"/>
            <a:ext cx="436478" cy="468877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rot="5400000" flipH="1" flipV="1">
            <a:off x="6362700" y="4686300"/>
            <a:ext cx="609600" cy="762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矩形 103"/>
          <p:cNvSpPr/>
          <p:nvPr/>
        </p:nvSpPr>
        <p:spPr>
          <a:xfrm>
            <a:off x="7696200" y="36576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47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361081" y="41148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26</a:t>
            </a:r>
            <a:endParaRPr lang="zh-CN" altLang="en-US" sz="3200" dirty="0"/>
          </a:p>
        </p:txBody>
      </p:sp>
      <p:sp>
        <p:nvSpPr>
          <p:cNvPr id="106" name="矩形 105"/>
          <p:cNvSpPr/>
          <p:nvPr/>
        </p:nvSpPr>
        <p:spPr>
          <a:xfrm>
            <a:off x="6705600" y="44196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60</a:t>
            </a:r>
            <a:endParaRPr lang="zh-CN" altLang="en-US" sz="3200" dirty="0"/>
          </a:p>
        </p:txBody>
      </p:sp>
      <p:sp>
        <p:nvSpPr>
          <p:cNvPr id="107" name="矩形 106"/>
          <p:cNvSpPr/>
          <p:nvPr/>
        </p:nvSpPr>
        <p:spPr>
          <a:xfrm>
            <a:off x="4724400" y="990600"/>
            <a:ext cx="44196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p=11</a:t>
            </a:r>
            <a:r>
              <a:rPr lang="zh-CN" altLang="en-US" dirty="0" smtClean="0">
                <a:solidFill>
                  <a:schemeClr val="bg1"/>
                </a:solidFill>
              </a:rPr>
              <a:t>，则</a:t>
            </a:r>
            <a:r>
              <a:rPr lang="en-US" altLang="zh-CN" dirty="0" smtClean="0">
                <a:solidFill>
                  <a:schemeClr val="bg1"/>
                </a:solidFill>
              </a:rPr>
              <a:t>69</a:t>
            </a:r>
            <a:r>
              <a:rPr lang="zh-CN" altLang="en-US" dirty="0" smtClean="0">
                <a:solidFill>
                  <a:schemeClr val="bg1"/>
                </a:solidFill>
              </a:rPr>
              <a:t>放在哪里？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34" name="直接连接符 133"/>
          <p:cNvCxnSpPr/>
          <p:nvPr/>
        </p:nvCxnSpPr>
        <p:spPr bwMode="auto">
          <a:xfrm>
            <a:off x="5486400" y="2893085"/>
            <a:ext cx="609600" cy="304800"/>
          </a:xfrm>
          <a:prstGeom prst="line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Rectangle 39"/>
          <p:cNvSpPr>
            <a:spLocks noChangeArrowheads="1"/>
          </p:cNvSpPr>
          <p:nvPr/>
        </p:nvSpPr>
        <p:spPr bwMode="auto">
          <a:xfrm>
            <a:off x="6019800" y="1676400"/>
            <a:ext cx="4572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10</a:t>
            </a:r>
            <a:endParaRPr lang="zh-CN" altLang="zh-CN" sz="36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6019800" y="42672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69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cxnSp>
        <p:nvCxnSpPr>
          <p:cNvPr id="149" name="直接箭头连接符 148"/>
          <p:cNvCxnSpPr/>
          <p:nvPr/>
        </p:nvCxnSpPr>
        <p:spPr bwMode="auto">
          <a:xfrm rot="16200000" flipV="1">
            <a:off x="8459458" y="4418343"/>
            <a:ext cx="378485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接箭头连接符 151"/>
          <p:cNvCxnSpPr/>
          <p:nvPr/>
        </p:nvCxnSpPr>
        <p:spPr bwMode="auto">
          <a:xfrm rot="16200000" flipV="1">
            <a:off x="7926058" y="5027943"/>
            <a:ext cx="378485" cy="2286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直接箭头连接符 152"/>
          <p:cNvCxnSpPr/>
          <p:nvPr/>
        </p:nvCxnSpPr>
        <p:spPr bwMode="auto">
          <a:xfrm rot="16200000" flipV="1">
            <a:off x="7125958" y="5370843"/>
            <a:ext cx="378485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直接箭头连接符 153"/>
          <p:cNvCxnSpPr/>
          <p:nvPr/>
        </p:nvCxnSpPr>
        <p:spPr bwMode="auto">
          <a:xfrm rot="16200000" flipV="1">
            <a:off x="6097258" y="5256543"/>
            <a:ext cx="454685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2014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例</a:t>
            </a:r>
            <a:r>
              <a:rPr lang="en-US" altLang="zh-CN" sz="3000" dirty="0" smtClean="0">
                <a:solidFill>
                  <a:srgbClr val="007E00"/>
                </a:solidFill>
              </a:rPr>
              <a:t>3</a:t>
            </a:r>
            <a:r>
              <a:rPr lang="zh-CN" altLang="en-US" sz="3000" dirty="0" smtClean="0">
                <a:solidFill>
                  <a:srgbClr val="007E00"/>
                </a:solidFill>
              </a:rPr>
              <a:t>：待散列元素 </a:t>
            </a:r>
            <a:r>
              <a:rPr lang="en-US" altLang="zh-CN" sz="3000" dirty="0" smtClean="0">
                <a:solidFill>
                  <a:srgbClr val="007E00"/>
                </a:solidFill>
              </a:rPr>
              <a:t>{18, 73, 10, 5, 99, 51, 32, 25}</a:t>
            </a:r>
            <a:r>
              <a:rPr lang="zh-CN" altLang="en-US" sz="3000" dirty="0" smtClean="0">
                <a:solidFill>
                  <a:srgbClr val="007E00"/>
                </a:solidFill>
              </a:rPr>
              <a:t>，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         基本区域长度</a:t>
            </a:r>
            <a:r>
              <a:rPr lang="en-US" altLang="zh-CN" sz="3000" dirty="0" smtClean="0">
                <a:solidFill>
                  <a:srgbClr val="007E00"/>
                </a:solidFill>
              </a:rPr>
              <a:t> m=13</a:t>
            </a:r>
            <a:r>
              <a:rPr lang="zh-CN" altLang="en-US" sz="3000" dirty="0" smtClean="0">
                <a:solidFill>
                  <a:srgbClr val="007E00"/>
                </a:solidFill>
              </a:rPr>
              <a:t>，除余法，线性探查法。</a:t>
            </a:r>
            <a:endParaRPr lang="en-US" altLang="zh-CN" sz="3000" dirty="0" smtClean="0">
              <a:solidFill>
                <a:srgbClr val="007E00"/>
              </a:solidFill>
            </a:endParaRPr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AutoNum type="arabicParenR"/>
            </a:pPr>
            <a:r>
              <a:rPr lang="zh-CN" altLang="en-US" sz="3000" dirty="0" smtClean="0"/>
              <a:t>计算散列函数值</a:t>
            </a:r>
            <a:r>
              <a:rPr lang="en-US" altLang="zh-CN" sz="3000" dirty="0" smtClean="0"/>
              <a:t>h(key)</a:t>
            </a:r>
            <a:r>
              <a:rPr lang="zh-CN" altLang="en-US" sz="3000" dirty="0" smtClean="0"/>
              <a:t>：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AutoNum type="arabicParenR"/>
            </a:pPr>
            <a:endParaRPr lang="en-US" altLang="zh-CN" sz="3000" dirty="0" smtClean="0">
              <a:solidFill>
                <a:srgbClr val="C00000"/>
              </a:solidFill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>
              <a:solidFill>
                <a:srgbClr val="C00000"/>
              </a:solidFill>
            </a:endParaRPr>
          </a:p>
          <a:p>
            <a:pPr marL="7200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填写散列表：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85800" y="2174796"/>
          <a:ext cx="792479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0911"/>
                <a:gridCol w="644236"/>
                <a:gridCol w="644236"/>
                <a:gridCol w="644236"/>
                <a:gridCol w="644236"/>
                <a:gridCol w="644236"/>
                <a:gridCol w="644236"/>
                <a:gridCol w="644236"/>
                <a:gridCol w="6442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key: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18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73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99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51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32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25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函数值</a:t>
                      </a:r>
                      <a:r>
                        <a:rPr lang="en-US" altLang="zh-CN" sz="28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h(key):</a:t>
                      </a:r>
                      <a:endParaRPr lang="zh-CN" altLang="en-US" sz="28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5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8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12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3539" y="4003596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5139000" y="4586724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箭头连接符 20"/>
          <p:cNvCxnSpPr>
            <a:stCxn id="17" idx="2"/>
          </p:cNvCxnSpPr>
          <p:nvPr/>
        </p:nvCxnSpPr>
        <p:spPr bwMode="auto">
          <a:xfrm rot="16200000" flipH="1">
            <a:off x="5319546" y="5220009"/>
            <a:ext cx="292311" cy="4140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 bwMode="auto">
          <a:xfrm>
            <a:off x="457200" y="5386864"/>
            <a:ext cx="2133600" cy="60856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3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循环</a:t>
            </a:r>
            <a:r>
              <a:rPr lang="zh-CN" altLang="en-US" sz="3000" dirty="0" smtClean="0">
                <a:solidFill>
                  <a:schemeClr val="bg1"/>
                </a:solidFill>
              </a:rPr>
              <a:t>探查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箭头连接符 31"/>
          <p:cNvCxnSpPr>
            <a:stCxn id="30" idx="2"/>
          </p:cNvCxnSpPr>
          <p:nvPr/>
        </p:nvCxnSpPr>
        <p:spPr bwMode="auto">
          <a:xfrm rot="16200000" flipH="1">
            <a:off x="685782" y="5234445"/>
            <a:ext cx="276639" cy="2820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矩形 15"/>
          <p:cNvSpPr/>
          <p:nvPr/>
        </p:nvSpPr>
        <p:spPr>
          <a:xfrm>
            <a:off x="3581400" y="5361801"/>
            <a:ext cx="5562600" cy="1015663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r>
              <a:rPr lang="zh-CN" altLang="en-US" sz="3000" dirty="0" smtClean="0">
                <a:solidFill>
                  <a:schemeClr val="bg1"/>
                </a:solidFill>
              </a:rPr>
              <a:t>与</a:t>
            </a:r>
            <a:r>
              <a:rPr lang="en-US" altLang="zh-CN" sz="3000" dirty="0" smtClean="0">
                <a:solidFill>
                  <a:schemeClr val="bg1"/>
                </a:solidFill>
              </a:rPr>
              <a:t>5</a:t>
            </a:r>
            <a:r>
              <a:rPr lang="zh-CN" altLang="en-US" sz="3000" dirty="0" smtClean="0">
                <a:solidFill>
                  <a:schemeClr val="bg1"/>
                </a:solidFill>
              </a:rPr>
              <a:t>：非同义词，发生冲突</a:t>
            </a:r>
            <a:endParaRPr lang="en-US" altLang="zh-CN" sz="30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FFC000"/>
                </a:solidFill>
                <a:sym typeface="Wingdings" pitchFamily="2" charset="2"/>
              </a:rPr>
              <a:t> </a:t>
            </a:r>
            <a:r>
              <a:rPr lang="zh-CN" altLang="en-US" sz="3000" dirty="0" smtClean="0">
                <a:solidFill>
                  <a:srgbClr val="FFC000"/>
                </a:solidFill>
                <a:sym typeface="Wingdings" pitchFamily="2" charset="2"/>
              </a:rPr>
              <a:t>堆积</a:t>
            </a:r>
            <a:r>
              <a:rPr lang="en-US" altLang="zh-CN" sz="3000" dirty="0" smtClean="0">
                <a:solidFill>
                  <a:srgbClr val="FFC000"/>
                </a:solidFill>
                <a:sym typeface="Wingdings" pitchFamily="2" charset="2"/>
              </a:rPr>
              <a:t>(</a:t>
            </a:r>
            <a:r>
              <a:rPr lang="zh-CN" altLang="en-US" sz="3000" dirty="0" smtClean="0">
                <a:solidFill>
                  <a:srgbClr val="FFC000"/>
                </a:solidFill>
                <a:sym typeface="Wingdings" pitchFamily="2" charset="2"/>
              </a:rPr>
              <a:t>聚集</a:t>
            </a:r>
            <a:r>
              <a:rPr lang="en-US" altLang="zh-CN" sz="3000" dirty="0" smtClean="0">
                <a:solidFill>
                  <a:srgbClr val="FFC000"/>
                </a:solidFill>
                <a:sym typeface="Wingdings" pitchFamily="2" charset="2"/>
              </a:rPr>
              <a:t>)</a:t>
            </a:r>
            <a:r>
              <a:rPr lang="zh-CN" altLang="en-US" sz="3000" dirty="0" smtClean="0">
                <a:solidFill>
                  <a:srgbClr val="FFC000"/>
                </a:solidFill>
                <a:sym typeface="Wingdings" pitchFamily="2" charset="2"/>
              </a:rPr>
              <a:t>问题</a:t>
            </a:r>
            <a:endParaRPr lang="zh-CN" altLang="en-US" sz="3000" dirty="0" smtClean="0">
              <a:solidFill>
                <a:srgbClr val="FFC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3800" y="4533928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4572000" y="4536996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91200" y="4536996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7086600" y="4536996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6477000" y="4536996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06183" y="4536996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504000" y="4602396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2" grpId="0"/>
      <p:bldP spid="23" grpId="0"/>
      <p:bldP spid="25" grpId="0"/>
      <p:bldP spid="27" grpId="0"/>
      <p:bldP spid="29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线性探查法再散列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 Box 1027"/>
          <p:cNvSpPr txBox="1">
            <a:spLocks noChangeArrowheads="1"/>
          </p:cNvSpPr>
          <p:nvPr/>
        </p:nvSpPr>
        <p:spPr bwMode="auto">
          <a:xfrm>
            <a:off x="609600" y="990600"/>
            <a:ext cx="8001000" cy="233781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324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  <a:ea typeface="黑体" pitchFamily="2" charset="-122"/>
              </a:rPr>
              <a:t>typedef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struct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324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{  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ea typeface="黑体" pitchFamily="2" charset="-122"/>
              </a:rPr>
              <a:t>char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key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   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marL="324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value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marL="32400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} DE;  </a:t>
            </a:r>
            <a:endParaRPr lang="en-US" altLang="zh-CN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4" name="Text Box 1027"/>
          <p:cNvSpPr txBox="1">
            <a:spLocks noChangeArrowheads="1"/>
          </p:cNvSpPr>
          <p:nvPr/>
        </p:nvSpPr>
        <p:spPr bwMode="auto">
          <a:xfrm>
            <a:off x="609600" y="3352532"/>
            <a:ext cx="8001000" cy="312393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  <a:ea typeface="黑体" pitchFamily="2" charset="-122"/>
              </a:rPr>
              <a:t>typedef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struct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{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</a:rPr>
              <a:t>m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</a:t>
            </a:r>
            <a:r>
              <a:rPr lang="en-US" altLang="zh-CN" sz="3200" dirty="0" smtClean="0">
                <a:solidFill>
                  <a:srgbClr val="0000CC"/>
                </a:solidFill>
              </a:rPr>
              <a:t>DE</a:t>
            </a:r>
            <a:r>
              <a:rPr lang="en-US" altLang="zh-CN" sz="3200" dirty="0" smtClean="0"/>
              <a:t> * element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324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} HD;</a:t>
            </a:r>
          </a:p>
          <a:p>
            <a:pPr marL="324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200" dirty="0" err="1" smtClean="0"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HD *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</a:rPr>
              <a:t>pHashD</a:t>
            </a:r>
            <a:r>
              <a:rPr lang="en-US" altLang="zh-CN" sz="3200" dirty="0" smtClean="0">
                <a:latin typeface="+mj-lt"/>
              </a:rPr>
              <a:t>;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828800" y="2713532"/>
            <a:ext cx="3437479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字典元素结构类型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28960" y="2168736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属性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263744" y="1599932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关键码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2004725" y="5223932"/>
            <a:ext cx="4396075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散列表</a:t>
            </a:r>
            <a:r>
              <a:rPr lang="en-US" altLang="zh-CN" dirty="0" smtClean="0">
                <a:solidFill>
                  <a:srgbClr val="003399"/>
                </a:solidFill>
              </a:rPr>
              <a:t>(</a:t>
            </a:r>
            <a:r>
              <a:rPr lang="zh-CN" altLang="en-US" dirty="0" smtClean="0">
                <a:solidFill>
                  <a:srgbClr val="003399"/>
                </a:solidFill>
              </a:rPr>
              <a:t>哈希表</a:t>
            </a:r>
            <a:r>
              <a:rPr lang="en-US" altLang="zh-CN" dirty="0" smtClean="0">
                <a:solidFill>
                  <a:srgbClr val="003399"/>
                </a:solidFill>
              </a:rPr>
              <a:t>)</a:t>
            </a:r>
            <a:r>
              <a:rPr lang="zh-CN" altLang="en-US" dirty="0" smtClean="0">
                <a:solidFill>
                  <a:srgbClr val="003399"/>
                </a:solidFill>
              </a:rPr>
              <a:t>结构类型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91326" y="3962132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基本区域长度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05400" y="584579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指向表的指针类型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39126" y="4550390"/>
            <a:ext cx="41777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//element</a:t>
            </a:r>
            <a:r>
              <a:rPr lang="zh-CN" altLang="en-US" dirty="0" smtClean="0">
                <a:solidFill>
                  <a:srgbClr val="008A00"/>
                </a:solidFill>
              </a:rPr>
              <a:t>：指向基本区域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2" grpId="1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线性探查法再散列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41242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建空散列表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1) </a:t>
            </a:r>
            <a:r>
              <a:rPr lang="zh-CN" altLang="en-US" sz="3000" dirty="0" smtClean="0"/>
              <a:t>为散列表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哈希表</a:t>
            </a:r>
            <a:r>
              <a:rPr lang="en-US" altLang="zh-CN" sz="3000" dirty="0" smtClean="0"/>
              <a:t>)</a:t>
            </a:r>
            <a:r>
              <a:rPr lang="zh-CN" altLang="en-US" sz="3000" dirty="0" smtClean="0"/>
              <a:t>结构申请内存空间；</a:t>
            </a: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2) </a:t>
            </a:r>
            <a:r>
              <a:rPr lang="zh-CN" altLang="en-US" sz="3000" dirty="0" smtClean="0"/>
              <a:t>为表结构中的指针</a:t>
            </a:r>
            <a:r>
              <a:rPr lang="en-US" altLang="zh-CN" sz="3000" dirty="0" smtClean="0"/>
              <a:t>element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申请长度为</a:t>
            </a:r>
            <a:r>
              <a:rPr lang="en-US" altLang="zh-CN" sz="3000" dirty="0" smtClean="0"/>
              <a:t>m</a:t>
            </a:r>
            <a:r>
              <a:rPr lang="zh-CN" altLang="en-US" sz="3000" dirty="0" smtClean="0"/>
              <a:t>的数组空间，</a:t>
            </a: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3) </a:t>
            </a:r>
            <a:r>
              <a:rPr lang="zh-CN" altLang="en-US" sz="3000" dirty="0" smtClean="0"/>
              <a:t>初始化数组，置</a:t>
            </a:r>
            <a:r>
              <a:rPr lang="zh-CN" altLang="en-US" sz="3000" dirty="0" smtClean="0">
                <a:solidFill>
                  <a:srgbClr val="800080"/>
                </a:solidFill>
              </a:rPr>
              <a:t>关键码</a:t>
            </a:r>
            <a:r>
              <a:rPr lang="en-US" altLang="zh-CN" sz="3000" dirty="0" smtClean="0">
                <a:solidFill>
                  <a:srgbClr val="800080"/>
                </a:solidFill>
              </a:rPr>
              <a:t>key=0, </a:t>
            </a:r>
            <a:r>
              <a:rPr lang="zh-CN" altLang="en-US" sz="3000" dirty="0" smtClean="0">
                <a:solidFill>
                  <a:srgbClr val="800080"/>
                </a:solidFill>
              </a:rPr>
              <a:t>表示空位置；</a:t>
            </a:r>
            <a:endParaRPr lang="en-US" altLang="zh-CN" sz="3000" dirty="0" smtClean="0">
              <a:solidFill>
                <a:srgbClr val="800080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</a:t>
            </a:r>
          </a:p>
        </p:txBody>
      </p:sp>
      <p:sp>
        <p:nvSpPr>
          <p:cNvPr id="12" name="Rectangle 69"/>
          <p:cNvSpPr>
            <a:spLocks noChangeArrowheads="1"/>
          </p:cNvSpPr>
          <p:nvPr/>
        </p:nvSpPr>
        <p:spPr bwMode="auto">
          <a:xfrm>
            <a:off x="990599" y="4658649"/>
            <a:ext cx="1152237" cy="584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err="1" smtClean="0">
                <a:ea typeface="宋体" pitchFamily="2" charset="-122"/>
              </a:rPr>
              <a:t>phd</a:t>
            </a:r>
            <a:endParaRPr lang="en-US" altLang="zh-CN" sz="3000" dirty="0">
              <a:ea typeface="宋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828637" y="4658649"/>
          <a:ext cx="2133600" cy="136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</a:tblGrid>
              <a:tr h="6753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</a:t>
                      </a:r>
                      <a:endParaRPr lang="zh-CN" altLang="en-US" sz="30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</a:t>
                      </a:r>
                      <a:endParaRPr lang="zh-CN" altLang="en-US" sz="3000" b="0" baseline="-2500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19800" y="4038600"/>
          <a:ext cx="2590800" cy="2636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52077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element[0]</a:t>
                      </a:r>
                      <a:endParaRPr lang="zh-CN" altLang="en-US" sz="3000" b="0" baseline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element[1]</a:t>
                      </a:r>
                      <a:endParaRPr lang="zh-CN" altLang="en-US" sz="3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 …</a:t>
                      </a:r>
                      <a:endParaRPr lang="zh-CN" altLang="en-US" sz="3000" b="0" kern="1200" dirty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63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element[m-1]</a:t>
                      </a:r>
                      <a:endParaRPr lang="zh-CN" altLang="en-US" sz="3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  <a:tr h="5155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空置</a:t>
                      </a:r>
                      <a:r>
                        <a:rPr lang="en-US" altLang="zh-CN" sz="3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  <a:endParaRPr lang="zh-CN" altLang="en-US" sz="3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CAF"/>
                    </a:solidFill>
                  </a:tcPr>
                </a:tc>
              </a:tr>
            </a:tbl>
          </a:graphicData>
        </a:graphic>
      </p:graphicFrame>
      <p:cxnSp>
        <p:nvCxnSpPr>
          <p:cNvPr id="15" name="直接箭头连接符 14"/>
          <p:cNvCxnSpPr/>
          <p:nvPr/>
        </p:nvCxnSpPr>
        <p:spPr bwMode="auto">
          <a:xfrm>
            <a:off x="1914237" y="4963449"/>
            <a:ext cx="9144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任意多边形 16"/>
          <p:cNvSpPr/>
          <p:nvPr/>
        </p:nvSpPr>
        <p:spPr bwMode="auto">
          <a:xfrm>
            <a:off x="4724400" y="5105400"/>
            <a:ext cx="457200" cy="669414"/>
          </a:xfrm>
          <a:custGeom>
            <a:avLst/>
            <a:gdLst>
              <a:gd name="connsiteX0" fmla="*/ 0 w 392545"/>
              <a:gd name="connsiteY0" fmla="*/ 762000 h 768927"/>
              <a:gd name="connsiteX1" fmla="*/ 332509 w 392545"/>
              <a:gd name="connsiteY1" fmla="*/ 678873 h 768927"/>
              <a:gd name="connsiteX2" fmla="*/ 360218 w 392545"/>
              <a:gd name="connsiteY2" fmla="*/ 221673 h 768927"/>
              <a:gd name="connsiteX3" fmla="*/ 387927 w 392545"/>
              <a:gd name="connsiteY3" fmla="*/ 0 h 76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2545" h="768927">
                <a:moveTo>
                  <a:pt x="0" y="762000"/>
                </a:moveTo>
                <a:cubicBezTo>
                  <a:pt x="136236" y="765463"/>
                  <a:pt x="272473" y="768927"/>
                  <a:pt x="332509" y="678873"/>
                </a:cubicBezTo>
                <a:cubicBezTo>
                  <a:pt x="392545" y="588819"/>
                  <a:pt x="350982" y="334819"/>
                  <a:pt x="360218" y="221673"/>
                </a:cubicBezTo>
                <a:cubicBezTo>
                  <a:pt x="369454" y="108528"/>
                  <a:pt x="378690" y="54264"/>
                  <a:pt x="387927" y="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3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2" name="直接箭头连接符 21"/>
          <p:cNvCxnSpPr>
            <a:stCxn id="17" idx="3"/>
          </p:cNvCxnSpPr>
          <p:nvPr/>
        </p:nvCxnSpPr>
        <p:spPr bwMode="auto">
          <a:xfrm flipV="1">
            <a:off x="5176221" y="4267200"/>
            <a:ext cx="843579" cy="8382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304800" y="533400"/>
            <a:ext cx="8839200" cy="57354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pHashD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createEmptyDic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3200" dirty="0" smtClean="0">
                <a:solidFill>
                  <a:srgbClr val="0000CC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m)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3200" dirty="0" err="1" smtClean="0">
                <a:solidFill>
                  <a:srgbClr val="0000CC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pHashD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= (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pHashD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malloc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(HD));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-&gt;element = (DE *)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malloc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(m*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sizeof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(DE));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if(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-&gt;element)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-&gt;m =m; 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  for(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=0;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&lt;m;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++)</a:t>
            </a: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       { </a:t>
            </a:r>
            <a:r>
              <a:rPr lang="en-US" altLang="zh-CN" sz="3200" dirty="0" err="1" smtClean="0">
                <a:solidFill>
                  <a:srgbClr val="80008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solidFill>
                  <a:srgbClr val="80008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-&gt;element[</a:t>
            </a:r>
            <a:r>
              <a:rPr lang="en-US" altLang="zh-CN" sz="3200" dirty="0" err="1" smtClean="0">
                <a:solidFill>
                  <a:srgbClr val="80008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sz="3200" dirty="0" smtClean="0">
                <a:solidFill>
                  <a:srgbClr val="800080"/>
                </a:solidFill>
                <a:latin typeface="+mj-lt"/>
                <a:ea typeface="Arial Unicode MS" pitchFamily="34" charset="-122"/>
                <a:cs typeface="Arial Unicode MS" pitchFamily="34" charset="-122"/>
              </a:rPr>
              <a:t>].key =0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;}</a:t>
            </a:r>
            <a:endParaRPr lang="en-US" altLang="zh-CN" sz="3200" dirty="0" smtClean="0">
              <a:solidFill>
                <a:srgbClr val="007E00"/>
              </a:solidFill>
              <a:latin typeface="+mj-lt"/>
              <a:ea typeface="Arial Unicode MS" pitchFamily="34" charset="-122"/>
              <a:cs typeface="Arial Unicode MS" pitchFamily="34" charset="-122"/>
            </a:endParaRPr>
          </a:p>
          <a:p>
            <a:pPr marL="14400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  return </a:t>
            </a:r>
            <a:r>
              <a:rPr lang="en-US" altLang="zh-CN" sz="3200" dirty="0" err="1" smtClean="0">
                <a:latin typeface="+mj-lt"/>
                <a:ea typeface="Arial Unicode MS" pitchFamily="34" charset="-122"/>
                <a:cs typeface="Arial Unicode MS" pitchFamily="34" charset="-122"/>
              </a:rPr>
              <a:t>phd</a:t>
            </a: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 marL="14400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  }</a:t>
            </a:r>
          </a:p>
          <a:p>
            <a:pPr marL="144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  else</a:t>
            </a:r>
          </a:p>
          <a:p>
            <a:pPr marL="14400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latin typeface="+mj-lt"/>
                <a:ea typeface="Arial Unicode MS" pitchFamily="34" charset="-122"/>
                <a:cs typeface="Arial Unicode MS" pitchFamily="34" charset="-122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52800" y="2840083"/>
            <a:ext cx="5232843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设置基本区域长度、数组长度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248400" y="553881"/>
            <a:ext cx="289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建空散列表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57600" y="2230281"/>
            <a:ext cx="3437479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数组空间申请成功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56635" y="3958243"/>
            <a:ext cx="2201565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初始化</a:t>
            </a:r>
            <a:r>
              <a:rPr lang="en-US" altLang="zh-CN" dirty="0" smtClean="0">
                <a:solidFill>
                  <a:srgbClr val="008A00"/>
                </a:solidFill>
              </a:rPr>
              <a:t>key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476" y="1011081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745249" y="2687481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 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1704707" y="5202081"/>
            <a:ext cx="180049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free 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;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3048000" y="4491643"/>
            <a:ext cx="1283044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返回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93012" y="5278281"/>
            <a:ext cx="5950988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数组空间不成功，释放表结构空间</a:t>
            </a:r>
            <a:endParaRPr lang="en-US" altLang="zh-CN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3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" y="1635710"/>
            <a:ext cx="8839200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例：基本区域长度</a:t>
            </a:r>
            <a:r>
              <a:rPr lang="en-US" altLang="zh-CN" sz="3000" dirty="0" smtClean="0"/>
              <a:t> m=13</a:t>
            </a:r>
            <a:r>
              <a:rPr lang="zh-CN" altLang="en-US" sz="3000" dirty="0" smtClean="0"/>
              <a:t>，除余法散列，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线性探查法解决碰撞。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试查找</a:t>
            </a:r>
            <a:r>
              <a:rPr lang="en-US" altLang="zh-CN" sz="3000" dirty="0" smtClean="0"/>
              <a:t>32, 23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3539" y="3578332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5139000" y="4161460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3800" y="4108664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4572000" y="4111732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91200" y="4111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7086600" y="4111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6477000" y="4111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06183" y="4111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504000" y="4177132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在散列表上查找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x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81000" y="609600"/>
            <a:ext cx="8763000" cy="55938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在散列表中，检索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key</a:t>
            </a:r>
            <a:b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</a:b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 </a:t>
            </a:r>
            <a:r>
              <a:rPr lang="en-US" altLang="zh-CN" sz="3000" dirty="0" smtClean="0">
                <a:latin typeface="+mj-lt"/>
              </a:rPr>
              <a:t>1)</a:t>
            </a:r>
          </a:p>
          <a:p>
            <a:pPr marL="72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solidFill>
                  <a:srgbClr val="007E00"/>
                </a:solidFill>
                <a:latin typeface="+mj-lt"/>
              </a:rPr>
              <a:t>  2) </a:t>
            </a:r>
            <a:r>
              <a:rPr lang="zh-CN" altLang="en-US" sz="3000" dirty="0" smtClean="0">
                <a:solidFill>
                  <a:srgbClr val="007E00"/>
                </a:solidFill>
                <a:latin typeface="+mj-lt"/>
              </a:rPr>
              <a:t>若</a:t>
            </a:r>
            <a:r>
              <a:rPr lang="en-US" altLang="zh-CN" sz="3000" dirty="0" smtClean="0">
                <a:solidFill>
                  <a:srgbClr val="007E00"/>
                </a:solidFill>
                <a:latin typeface="+mj-lt"/>
              </a:rPr>
              <a:t>d</a:t>
            </a:r>
            <a:r>
              <a:rPr lang="zh-CN" altLang="en-US" sz="3000" dirty="0" smtClean="0">
                <a:solidFill>
                  <a:srgbClr val="007E00"/>
                </a:solidFill>
                <a:latin typeface="+mj-lt"/>
              </a:rPr>
              <a:t>处是空位置，</a:t>
            </a:r>
            <a:r>
              <a:rPr lang="zh-CN" altLang="en-US" sz="3000" dirty="0" smtClean="0">
                <a:latin typeface="+mj-lt"/>
              </a:rPr>
              <a:t>即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   </a:t>
            </a:r>
            <a:r>
              <a:rPr lang="zh-CN" altLang="en-US" sz="3000" dirty="0" smtClean="0">
                <a:latin typeface="+mj-lt"/>
              </a:rPr>
              <a:t>则</a:t>
            </a:r>
            <a:r>
              <a:rPr lang="zh-CN" altLang="en-US" sz="3000" dirty="0" smtClean="0">
                <a:solidFill>
                  <a:srgbClr val="C00000"/>
                </a:solidFill>
                <a:latin typeface="+mj-lt"/>
              </a:rPr>
              <a:t>检索失败，</a:t>
            </a:r>
            <a:r>
              <a:rPr lang="zh-CN" altLang="en-US" sz="3000" dirty="0" smtClean="0">
                <a:latin typeface="+mj-lt"/>
              </a:rPr>
              <a:t>结束；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</a:t>
            </a:r>
            <a:r>
              <a:rPr lang="en-US" altLang="zh-CN" sz="3000" dirty="0" smtClean="0">
                <a:solidFill>
                  <a:srgbClr val="007E00"/>
                </a:solidFill>
                <a:latin typeface="+mj-lt"/>
              </a:rPr>
              <a:t>3) </a:t>
            </a:r>
            <a:r>
              <a:rPr lang="zh-CN" altLang="en-US" sz="3000" dirty="0" smtClean="0">
                <a:solidFill>
                  <a:srgbClr val="007E00"/>
                </a:solidFill>
                <a:latin typeface="+mj-lt"/>
              </a:rPr>
              <a:t>若</a:t>
            </a:r>
            <a:r>
              <a:rPr lang="en-US" altLang="zh-CN" sz="3000" dirty="0" smtClean="0">
                <a:solidFill>
                  <a:srgbClr val="007E00"/>
                </a:solidFill>
                <a:latin typeface="+mj-lt"/>
              </a:rPr>
              <a:t>d</a:t>
            </a:r>
            <a:r>
              <a:rPr lang="zh-CN" altLang="en-US" sz="3000" dirty="0" smtClean="0">
                <a:solidFill>
                  <a:srgbClr val="007E00"/>
                </a:solidFill>
                <a:latin typeface="+mj-lt"/>
              </a:rPr>
              <a:t>处有元素，</a:t>
            </a:r>
            <a:endParaRPr lang="en-US" altLang="zh-CN" sz="3000" dirty="0" smtClean="0">
              <a:solidFill>
                <a:srgbClr val="007E00"/>
              </a:solidFill>
              <a:latin typeface="+mj-lt"/>
            </a:endParaRPr>
          </a:p>
          <a:p>
            <a:pPr marL="7200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    3.1) </a:t>
            </a:r>
            <a:r>
              <a:rPr lang="zh-CN" altLang="en-US" sz="3000" dirty="0" smtClean="0">
                <a:latin typeface="+mj-lt"/>
              </a:rPr>
              <a:t>若与</a:t>
            </a:r>
            <a:r>
              <a:rPr lang="en-US" altLang="zh-CN" sz="3000" dirty="0" smtClean="0">
                <a:latin typeface="+mj-lt"/>
              </a:rPr>
              <a:t>key</a:t>
            </a:r>
            <a:r>
              <a:rPr lang="zh-CN" altLang="en-US" sz="3000" dirty="0" smtClean="0">
                <a:latin typeface="+mj-lt"/>
              </a:rPr>
              <a:t>相等，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    3.2) </a:t>
            </a:r>
            <a:r>
              <a:rPr lang="zh-CN" altLang="en-US" sz="3000" dirty="0" smtClean="0">
                <a:latin typeface="+mj-lt"/>
              </a:rPr>
              <a:t>若不等，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             </a:t>
            </a:r>
            <a:r>
              <a:rPr lang="zh-CN" altLang="en-US" sz="3000" dirty="0" smtClean="0">
                <a:latin typeface="+mj-lt"/>
              </a:rPr>
              <a:t>计算“新的散列地址”，返回</a:t>
            </a:r>
            <a:r>
              <a:rPr lang="en-US" altLang="zh-CN" sz="3000" dirty="0" smtClean="0">
                <a:latin typeface="+mj-lt"/>
              </a:rPr>
              <a:t>2)</a:t>
            </a:r>
            <a:r>
              <a:rPr lang="zh-CN" altLang="en-US" sz="3000" dirty="0" smtClean="0">
                <a:latin typeface="+mj-lt"/>
              </a:rPr>
              <a:t>；</a:t>
            </a:r>
            <a:endParaRPr lang="en-US" altLang="zh-CN" sz="3000" dirty="0" smtClean="0">
              <a:latin typeface="+mj-lt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>
                <a:latin typeface="+mj-lt"/>
              </a:rPr>
              <a:t>  4) </a:t>
            </a:r>
            <a:r>
              <a:rPr lang="zh-CN" altLang="en-US" sz="3000" dirty="0" smtClean="0"/>
              <a:t>若“再散列”</a:t>
            </a:r>
            <a:r>
              <a:rPr lang="zh-CN" altLang="en-US" sz="3000" dirty="0" smtClean="0">
                <a:solidFill>
                  <a:srgbClr val="800080"/>
                </a:solidFill>
              </a:rPr>
              <a:t>仍遇到空位置</a:t>
            </a:r>
            <a:r>
              <a:rPr lang="zh-CN" altLang="en-US" sz="3000" dirty="0" smtClean="0"/>
              <a:t>，则</a:t>
            </a:r>
            <a:r>
              <a:rPr lang="zh-CN" altLang="en-US" sz="3000" dirty="0" smtClean="0">
                <a:solidFill>
                  <a:srgbClr val="C00000"/>
                </a:solidFill>
              </a:rPr>
              <a:t>失败，结束；</a:t>
            </a:r>
          </a:p>
        </p:txBody>
      </p:sp>
      <p:sp>
        <p:nvSpPr>
          <p:cNvPr id="16" name="矩形 15"/>
          <p:cNvSpPr/>
          <p:nvPr/>
        </p:nvSpPr>
        <p:spPr>
          <a:xfrm>
            <a:off x="1143000" y="1220235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3000" dirty="0" smtClean="0"/>
              <a:t>计算散列地址：</a:t>
            </a:r>
            <a:r>
              <a:rPr lang="en-US" altLang="zh-CN" sz="3000" dirty="0" smtClean="0"/>
              <a:t>d=h(key)</a:t>
            </a:r>
            <a:r>
              <a:rPr lang="zh-CN" altLang="en-US" sz="3000" dirty="0" smtClean="0"/>
              <a:t>；</a:t>
            </a:r>
            <a:endParaRPr lang="zh-CN" altLang="en-US" sz="3000" dirty="0"/>
          </a:p>
        </p:txBody>
      </p:sp>
      <p:sp>
        <p:nvSpPr>
          <p:cNvPr id="18" name="矩形 17"/>
          <p:cNvSpPr/>
          <p:nvPr/>
        </p:nvSpPr>
        <p:spPr>
          <a:xfrm>
            <a:off x="4481172" y="1828800"/>
            <a:ext cx="5120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3000" dirty="0" err="1" smtClean="0"/>
              <a:t>phd</a:t>
            </a:r>
            <a:r>
              <a:rPr lang="en-US" altLang="zh-CN" sz="3000" dirty="0" smtClean="0"/>
              <a:t>-&gt;element[d].key==0</a:t>
            </a:r>
            <a:r>
              <a:rPr lang="zh-CN" altLang="en-US" sz="3000" dirty="0" smtClean="0"/>
              <a:t>，</a:t>
            </a:r>
            <a:endParaRPr lang="zh-CN" altLang="en-US" sz="3000" dirty="0"/>
          </a:p>
        </p:txBody>
      </p:sp>
      <p:sp>
        <p:nvSpPr>
          <p:cNvPr id="19" name="矩形 18"/>
          <p:cNvSpPr/>
          <p:nvPr/>
        </p:nvSpPr>
        <p:spPr>
          <a:xfrm>
            <a:off x="3581400" y="30834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3000" dirty="0" smtClean="0"/>
              <a:t>判断该元素的关键码：</a:t>
            </a:r>
            <a:endParaRPr lang="zh-CN" altLang="en-US" sz="3000" dirty="0"/>
          </a:p>
        </p:txBody>
      </p:sp>
      <p:sp>
        <p:nvSpPr>
          <p:cNvPr id="20" name="矩形 19"/>
          <p:cNvSpPr/>
          <p:nvPr/>
        </p:nvSpPr>
        <p:spPr>
          <a:xfrm>
            <a:off x="4419600" y="3695400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3000" dirty="0" smtClean="0"/>
              <a:t>则</a:t>
            </a:r>
            <a:r>
              <a:rPr lang="zh-CN" altLang="en-US" sz="3000" dirty="0" smtClean="0">
                <a:solidFill>
                  <a:srgbClr val="C00000"/>
                </a:solidFill>
              </a:rPr>
              <a:t>检索成功，</a:t>
            </a:r>
            <a:r>
              <a:rPr lang="zh-CN" altLang="en-US" sz="3000" dirty="0" smtClean="0"/>
              <a:t>结束；</a:t>
            </a:r>
            <a:endParaRPr lang="zh-CN" altLang="en-US" sz="3000" dirty="0"/>
          </a:p>
        </p:txBody>
      </p:sp>
      <p:sp>
        <p:nvSpPr>
          <p:cNvPr id="21" name="矩形 20"/>
          <p:cNvSpPr/>
          <p:nvPr/>
        </p:nvSpPr>
        <p:spPr>
          <a:xfrm>
            <a:off x="3429000" y="4285548"/>
            <a:ext cx="5715000" cy="591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zh-CN" altLang="en-US" sz="3000" dirty="0" smtClean="0">
                <a:solidFill>
                  <a:srgbClr val="007E00"/>
                </a:solidFill>
              </a:rPr>
              <a:t>则依据碰撞解决方法</a:t>
            </a:r>
            <a:r>
              <a:rPr lang="en-US" altLang="zh-CN" sz="3000" dirty="0" smtClean="0">
                <a:solidFill>
                  <a:srgbClr val="007E00"/>
                </a:solidFill>
              </a:rPr>
              <a:t>(</a:t>
            </a:r>
            <a:r>
              <a:rPr lang="zh-CN" altLang="en-US" sz="3000" dirty="0" smtClean="0">
                <a:solidFill>
                  <a:srgbClr val="007E00"/>
                </a:solidFill>
              </a:rPr>
              <a:t>再散列</a:t>
            </a:r>
            <a:r>
              <a:rPr lang="en-US" altLang="zh-CN" sz="3000" dirty="0" smtClean="0">
                <a:solidFill>
                  <a:srgbClr val="007E00"/>
                </a:solidFill>
              </a:rPr>
              <a:t>)</a:t>
            </a:r>
            <a:r>
              <a:rPr lang="zh-CN" altLang="en-US" sz="3000" dirty="0" smtClean="0">
                <a:solidFill>
                  <a:srgbClr val="007E00"/>
                </a:solidFill>
              </a:rPr>
              <a:t>，</a:t>
            </a:r>
            <a:endParaRPr lang="zh-CN" altLang="en-US" sz="3000" dirty="0">
              <a:solidFill>
                <a:srgbClr val="007E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800600" y="609600"/>
            <a:ext cx="4343400" cy="52322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最大检索长度？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91400" y="533400"/>
            <a:ext cx="1905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FFC000"/>
                </a:solidFill>
              </a:rPr>
              <a:t>phd</a:t>
            </a:r>
            <a:r>
              <a:rPr lang="en-US" altLang="zh-CN" dirty="0" smtClean="0">
                <a:solidFill>
                  <a:srgbClr val="FFC000"/>
                </a:solidFill>
              </a:rPr>
              <a:t>-&gt;m</a:t>
            </a:r>
            <a:endParaRPr lang="zh-CN" alt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2400" y="457200"/>
            <a:ext cx="8991600" cy="59349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linearSearch</a:t>
            </a:r>
            <a:r>
              <a:rPr lang="en-US" altLang="zh-CN" sz="3200" dirty="0" smtClean="0"/>
              <a:t>(</a:t>
            </a:r>
            <a:r>
              <a:rPr lang="en-US" altLang="zh-CN" sz="3000" dirty="0" smtClean="0">
                <a:solidFill>
                  <a:srgbClr val="0000CC"/>
                </a:solidFill>
              </a:rPr>
              <a:t>HD</a:t>
            </a:r>
            <a:r>
              <a:rPr lang="en-US" altLang="zh-CN" sz="3200" dirty="0" smtClean="0">
                <a:solidFill>
                  <a:srgbClr val="0000CC"/>
                </a:solidFill>
              </a:rPr>
              <a:t> *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ke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int</a:t>
            </a:r>
            <a:r>
              <a:rPr lang="en-US" altLang="zh-CN" sz="3200" dirty="0" smtClean="0">
                <a:solidFill>
                  <a:srgbClr val="003399"/>
                </a:solidFill>
              </a:rPr>
              <a:t> *</a:t>
            </a:r>
            <a:r>
              <a:rPr lang="en-US" altLang="zh-CN" sz="3200" dirty="0" smtClean="0"/>
              <a:t>p)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d = </a:t>
            </a:r>
            <a:r>
              <a:rPr lang="en-US" altLang="zh-CN" sz="3200" dirty="0" smtClean="0">
                <a:solidFill>
                  <a:srgbClr val="C00000"/>
                </a:solidFill>
              </a:rPr>
              <a:t>h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ke</a:t>
            </a:r>
            <a:r>
              <a:rPr lang="en-US" altLang="zh-CN" sz="3200" dirty="0" smtClean="0"/>
              <a:t>); </a:t>
            </a:r>
            <a:r>
              <a:rPr lang="en-US" altLang="zh-CN" dirty="0" smtClean="0">
                <a:solidFill>
                  <a:srgbClr val="009900"/>
                </a:solidFill>
              </a:rPr>
              <a:t>// </a:t>
            </a:r>
            <a:r>
              <a:rPr lang="zh-CN" altLang="en-US" dirty="0" smtClean="0">
                <a:solidFill>
                  <a:srgbClr val="009900"/>
                </a:solidFill>
              </a:rPr>
              <a:t>或 </a:t>
            </a:r>
            <a:r>
              <a:rPr lang="en-US" altLang="zh-CN" dirty="0" err="1" smtClean="0">
                <a:solidFill>
                  <a:srgbClr val="009900"/>
                </a:solidFill>
              </a:rPr>
              <a:t>ke</a:t>
            </a:r>
            <a:r>
              <a:rPr lang="en-US" altLang="zh-CN" dirty="0" smtClean="0">
                <a:solidFill>
                  <a:srgbClr val="009900"/>
                </a:solidFill>
              </a:rPr>
              <a:t>% </a:t>
            </a:r>
            <a:r>
              <a:rPr lang="en-US" altLang="zh-CN" dirty="0" err="1" smtClean="0">
                <a:solidFill>
                  <a:srgbClr val="009900"/>
                </a:solidFill>
              </a:rPr>
              <a:t>phd</a:t>
            </a:r>
            <a:r>
              <a:rPr lang="en-US" altLang="zh-CN" dirty="0" smtClean="0">
                <a:solidFill>
                  <a:srgbClr val="009900"/>
                </a:solidFill>
              </a:rPr>
              <a:t>-&gt;m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for(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=0;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-&gt;m;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++)</a:t>
            </a:r>
          </a:p>
          <a:p>
            <a:pPr marL="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if(</a:t>
            </a:r>
            <a:r>
              <a:rPr lang="en-US" altLang="zh-CN" sz="3200" dirty="0" err="1" smtClean="0">
                <a:solidFill>
                  <a:srgbClr val="800080"/>
                </a:solidFill>
              </a:rPr>
              <a:t>phd</a:t>
            </a:r>
            <a:r>
              <a:rPr lang="en-US" altLang="zh-CN" sz="3200" dirty="0" smtClean="0">
                <a:solidFill>
                  <a:srgbClr val="800080"/>
                </a:solidFill>
              </a:rPr>
              <a:t>-&gt;element[d].key==0</a:t>
            </a:r>
            <a:r>
              <a:rPr lang="en-US" altLang="zh-CN" sz="3200" dirty="0" smtClean="0"/>
              <a:t>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    { </a:t>
            </a:r>
            <a:r>
              <a:rPr lang="zh-CN" altLang="en-US" sz="3200" dirty="0" smtClean="0">
                <a:solidFill>
                  <a:srgbClr val="C00000"/>
                </a:solidFill>
              </a:rPr>
              <a:t>*</a:t>
            </a:r>
            <a:r>
              <a:rPr lang="en-US" altLang="zh-CN" sz="3200" dirty="0" smtClean="0">
                <a:solidFill>
                  <a:srgbClr val="C00000"/>
                </a:solidFill>
              </a:rPr>
              <a:t>p=d;   </a:t>
            </a:r>
            <a:r>
              <a:rPr lang="en-US" altLang="zh-CN" sz="3200" dirty="0" smtClean="0"/>
              <a:t>return 0; }</a:t>
            </a:r>
          </a:p>
          <a:p>
            <a:pPr marL="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else if( </a:t>
            </a:r>
            <a:r>
              <a:rPr lang="en-US" altLang="zh-CN" sz="3200" dirty="0" err="1" smtClean="0">
                <a:solidFill>
                  <a:srgbClr val="800080"/>
                </a:solidFill>
              </a:rPr>
              <a:t>phd</a:t>
            </a:r>
            <a:r>
              <a:rPr lang="en-US" altLang="zh-CN" sz="3200" dirty="0" smtClean="0">
                <a:solidFill>
                  <a:srgbClr val="800080"/>
                </a:solidFill>
              </a:rPr>
              <a:t>-&gt;element[d].key ==</a:t>
            </a:r>
            <a:r>
              <a:rPr lang="en-US" altLang="zh-CN" sz="3200" dirty="0" err="1" smtClean="0">
                <a:solidFill>
                  <a:srgbClr val="800080"/>
                </a:solidFill>
              </a:rPr>
              <a:t>ke</a:t>
            </a:r>
            <a:r>
              <a:rPr lang="en-US" altLang="zh-CN" sz="3200" dirty="0" smtClean="0"/>
              <a:t>) 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    { </a:t>
            </a:r>
            <a:r>
              <a:rPr lang="zh-CN" altLang="en-US" sz="3200" dirty="0" smtClean="0">
                <a:solidFill>
                  <a:srgbClr val="C00000"/>
                </a:solidFill>
              </a:rPr>
              <a:t>*</a:t>
            </a:r>
            <a:r>
              <a:rPr lang="en-US" altLang="zh-CN" sz="3200" dirty="0" smtClean="0">
                <a:solidFill>
                  <a:srgbClr val="C00000"/>
                </a:solidFill>
              </a:rPr>
              <a:t>p=d;   </a:t>
            </a:r>
            <a:r>
              <a:rPr lang="en-US" altLang="zh-CN" sz="3200" dirty="0" smtClean="0"/>
              <a:t>return 1;}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d=(d+1)%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-&gt;m;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} 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*p = -1;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return 0; }</a:t>
            </a:r>
            <a:endParaRPr lang="en-US" altLang="zh-CN" sz="3200" dirty="0" smtClean="0">
              <a:solidFill>
                <a:srgbClr val="008A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81200" y="5256921"/>
            <a:ext cx="7239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查找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圈，没有找到</a:t>
            </a:r>
            <a:r>
              <a:rPr lang="en-US" altLang="zh-CN" dirty="0" smtClean="0">
                <a:solidFill>
                  <a:srgbClr val="C00000"/>
                </a:solidFill>
              </a:rPr>
              <a:t>key</a:t>
            </a:r>
            <a:r>
              <a:rPr lang="zh-CN" altLang="en-US" dirty="0" smtClean="0">
                <a:solidFill>
                  <a:srgbClr val="C00000"/>
                </a:solidFill>
              </a:rPr>
              <a:t>，也没遇到空位置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0" y="4487121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不空且不等，再散列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096000" y="2160325"/>
            <a:ext cx="309571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遇空位置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则失败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334000" y="3856179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不空 且相等，则成功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181600" y="1550725"/>
            <a:ext cx="4343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最多比较</a:t>
            </a:r>
            <a:r>
              <a:rPr lang="en-US" altLang="zh-CN" dirty="0" smtClean="0">
                <a:solidFill>
                  <a:srgbClr val="C00000"/>
                </a:solidFill>
              </a:rPr>
              <a:t>m</a:t>
            </a:r>
            <a:r>
              <a:rPr lang="zh-CN" altLang="en-US" dirty="0" smtClean="0">
                <a:solidFill>
                  <a:srgbClr val="C00000"/>
                </a:solidFill>
              </a:rPr>
              <a:t>次，即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C00000"/>
                </a:solidFill>
              </a:rPr>
              <a:t>圈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9076" y="2048721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7248071" y="905721"/>
            <a:ext cx="21245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传址调用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943600" y="5693658"/>
            <a:ext cx="3886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说明散列表已满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" y="1635710"/>
            <a:ext cx="8839200" cy="27084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例：基本区域长度</a:t>
            </a:r>
            <a:r>
              <a:rPr lang="en-US" altLang="zh-CN" sz="3000" dirty="0" smtClean="0"/>
              <a:t> m=13</a:t>
            </a:r>
            <a:r>
              <a:rPr lang="zh-CN" altLang="en-US" sz="3000" dirty="0" smtClean="0"/>
              <a:t>，除余法，线性探查法。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试插入</a:t>
            </a:r>
            <a:r>
              <a:rPr lang="en-US" altLang="zh-CN" sz="3000" dirty="0" smtClean="0"/>
              <a:t>32, 23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73539" y="3004242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矩形 16"/>
          <p:cNvSpPr/>
          <p:nvPr/>
        </p:nvSpPr>
        <p:spPr bwMode="auto">
          <a:xfrm>
            <a:off x="5139000" y="3587370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3800" y="3534574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4572000" y="3537642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791200" y="353764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7086600" y="353764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6477000" y="353764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406183" y="353764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 bwMode="auto">
          <a:xfrm>
            <a:off x="504000" y="3603042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在散列表上插入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x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8600" y="685800"/>
            <a:ext cx="8915400" cy="536300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将元素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ele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插入到散列表中：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/>
            </a:r>
            <a:b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</a:b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 </a:t>
            </a:r>
            <a:r>
              <a:rPr lang="en-US" altLang="zh-CN" sz="3200" dirty="0" smtClean="0">
                <a:latin typeface="+mj-lt"/>
              </a:rPr>
              <a:t>1) </a:t>
            </a:r>
            <a:r>
              <a:rPr lang="zh-CN" altLang="en-US" sz="3200" dirty="0" smtClean="0"/>
              <a:t>根据</a:t>
            </a:r>
            <a:r>
              <a:rPr lang="en-US" altLang="zh-CN" sz="3200" dirty="0" err="1" smtClean="0"/>
              <a:t>ele</a:t>
            </a:r>
            <a:r>
              <a:rPr lang="zh-CN" altLang="en-US" sz="3200" dirty="0" smtClean="0"/>
              <a:t>的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，在散列表中检索；</a:t>
            </a:r>
            <a:endParaRPr lang="en-US" altLang="zh-CN" sz="3200" dirty="0" smtClean="0">
              <a:latin typeface="+mj-lt"/>
            </a:endParaRPr>
          </a:p>
          <a:p>
            <a:pPr>
              <a:spcBef>
                <a:spcPts val="9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7E00"/>
                </a:solidFill>
                <a:latin typeface="+mj-lt"/>
              </a:rPr>
              <a:t>   2</a:t>
            </a:r>
            <a:r>
              <a:rPr lang="en-US" altLang="zh-CN" sz="3200" dirty="0" smtClean="0">
                <a:solidFill>
                  <a:srgbClr val="007E00"/>
                </a:solidFill>
              </a:rPr>
              <a:t>) </a:t>
            </a:r>
            <a:r>
              <a:rPr lang="zh-CN" altLang="en-US" sz="3200" dirty="0" smtClean="0">
                <a:solidFill>
                  <a:srgbClr val="007E00"/>
                </a:solidFill>
              </a:rPr>
              <a:t>若检索到</a:t>
            </a:r>
            <a:r>
              <a:rPr lang="en-US" altLang="zh-CN" sz="3200" dirty="0" smtClean="0">
                <a:solidFill>
                  <a:srgbClr val="007E00"/>
                </a:solidFill>
              </a:rPr>
              <a:t>key</a:t>
            </a:r>
            <a:r>
              <a:rPr lang="zh-CN" altLang="en-US" sz="3200" dirty="0" smtClean="0">
                <a:solidFill>
                  <a:srgbClr val="007E00"/>
                </a:solidFill>
              </a:rPr>
              <a:t>，即</a:t>
            </a:r>
            <a:endParaRPr lang="en-US" altLang="zh-CN" sz="32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则不必重复插入相同元素；</a:t>
            </a:r>
            <a:endParaRPr lang="en-US" altLang="zh-CN" sz="3200" dirty="0" smtClean="0">
              <a:latin typeface="+mj-lt"/>
            </a:endParaRPr>
          </a:p>
          <a:p>
            <a:pPr marL="72000">
              <a:spcBef>
                <a:spcPts val="9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7E00"/>
                </a:solidFill>
                <a:latin typeface="+mj-lt"/>
              </a:rPr>
              <a:t>  3) </a:t>
            </a:r>
            <a:r>
              <a:rPr lang="zh-CN" altLang="en-US" sz="3200" dirty="0" smtClean="0">
                <a:solidFill>
                  <a:srgbClr val="007E00"/>
                </a:solidFill>
                <a:latin typeface="+mj-lt"/>
              </a:rPr>
              <a:t>对应</a:t>
            </a:r>
            <a:r>
              <a:rPr lang="zh-CN" altLang="en-US" sz="3200" dirty="0" smtClean="0">
                <a:solidFill>
                  <a:srgbClr val="007E00"/>
                </a:solidFill>
              </a:rPr>
              <a:t>空位置，即</a:t>
            </a:r>
            <a:endParaRPr lang="en-US" altLang="zh-CN" sz="3200" dirty="0" smtClean="0">
              <a:solidFill>
                <a:srgbClr val="007E00"/>
              </a:solidFill>
            </a:endParaRPr>
          </a:p>
          <a:p>
            <a:pPr marL="7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则</a:t>
            </a:r>
            <a:endParaRPr lang="en-US" altLang="zh-CN" sz="3200" dirty="0" smtClean="0">
              <a:latin typeface="+mj-lt"/>
            </a:endParaRPr>
          </a:p>
          <a:p>
            <a:pPr>
              <a:spcBef>
                <a:spcPts val="9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7E00"/>
                </a:solidFill>
                <a:latin typeface="+mj-lt"/>
              </a:rPr>
              <a:t>  4) </a:t>
            </a:r>
            <a:r>
              <a:rPr lang="zh-CN" altLang="en-US" sz="3200" dirty="0" smtClean="0">
                <a:solidFill>
                  <a:srgbClr val="007E00"/>
                </a:solidFill>
              </a:rPr>
              <a:t>否则，说明</a:t>
            </a:r>
            <a:endParaRPr lang="en-US" altLang="zh-CN" sz="3200" dirty="0" smtClean="0"/>
          </a:p>
          <a:p>
            <a:pPr marL="72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无法再插入新元素</a:t>
            </a:r>
            <a:r>
              <a:rPr lang="en-US" altLang="zh-CN" sz="3200" dirty="0" err="1" smtClean="0"/>
              <a:t>ele</a:t>
            </a:r>
            <a:r>
              <a:rPr lang="en-US" altLang="zh-CN" sz="3200" dirty="0" smtClean="0"/>
              <a:t>;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24200" y="4690939"/>
            <a:ext cx="3285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散列表已满，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256523" y="2023939"/>
            <a:ext cx="48874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/>
              <a:t>linearSearch</a:t>
            </a:r>
            <a:r>
              <a:rPr lang="zh-CN" altLang="en-US" sz="3200" dirty="0" smtClean="0"/>
              <a:t>返回值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，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481378" y="3962400"/>
            <a:ext cx="575762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在</a:t>
            </a:r>
            <a:r>
              <a:rPr lang="en-US" altLang="zh-CN" sz="3200" dirty="0" smtClean="0"/>
              <a:t>*p</a:t>
            </a:r>
            <a:r>
              <a:rPr lang="zh-CN" altLang="en-US" sz="3200" dirty="0" smtClean="0"/>
              <a:t>对应的位置插入</a:t>
            </a:r>
            <a:r>
              <a:rPr lang="en-US" altLang="zh-CN" sz="3200" dirty="0" err="1" smtClean="0"/>
              <a:t>ele</a:t>
            </a:r>
            <a:r>
              <a:rPr lang="zh-CN" altLang="en-US" sz="3200" dirty="0" smtClean="0"/>
              <a:t>；</a:t>
            </a:r>
            <a:r>
              <a:rPr lang="en-US" altLang="zh-CN" sz="3200" dirty="0" smtClean="0"/>
              <a:t> 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949720" y="3305607"/>
            <a:ext cx="5575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 smtClean="0"/>
              <a:t>linearSearch</a:t>
            </a:r>
            <a:r>
              <a:rPr lang="zh-CN" altLang="en-US" sz="3200" dirty="0" smtClean="0"/>
              <a:t>返回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且</a:t>
            </a:r>
            <a:r>
              <a:rPr lang="en-US" altLang="zh-CN" sz="3200" dirty="0" smtClean="0"/>
              <a:t>*p!=-1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43827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字典：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</a:t>
            </a:r>
            <a:r>
              <a:rPr lang="zh-CN" altLang="en-US" sz="3200" dirty="0" smtClean="0"/>
              <a:t>是特殊的有序集，元素是一个二元组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关联</a:t>
            </a:r>
            <a:r>
              <a:rPr lang="en-US" altLang="zh-CN" sz="3200" dirty="0" smtClean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12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关联</a:t>
            </a:r>
            <a:r>
              <a:rPr lang="en-US" altLang="zh-CN" sz="3200" dirty="0" smtClean="0">
                <a:solidFill>
                  <a:srgbClr val="003399"/>
                </a:solidFill>
              </a:rPr>
              <a:t>(association)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r>
              <a:rPr lang="en-US" altLang="zh-CN" sz="3200" dirty="0" smtClean="0"/>
              <a:t>&lt;</a:t>
            </a:r>
            <a:r>
              <a:rPr lang="zh-CN" altLang="en-US" sz="3200" dirty="0" smtClean="0"/>
              <a:t>关键码，属性</a:t>
            </a:r>
            <a:r>
              <a:rPr lang="en-US" altLang="zh-CN" sz="3200" dirty="0" smtClean="0"/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600200" y="2438400"/>
          <a:ext cx="2895600" cy="1164336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rgbClr val="003399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key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3200" b="0" kern="1200" dirty="0" smtClean="0">
                          <a:solidFill>
                            <a:srgbClr val="003399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</a:p>
                  </a:txBody>
                  <a:tcPr>
                    <a:lnL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4495800" y="2438400"/>
          <a:ext cx="2895600" cy="1164336"/>
        </p:xfrm>
        <a:graphic>
          <a:graphicData uri="http://schemas.openxmlformats.org/drawingml/2006/table">
            <a:tbl>
              <a:tblPr/>
              <a:tblGrid>
                <a:gridCol w="2895600"/>
              </a:tblGrid>
              <a:tr h="11430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attribute</a:t>
                      </a: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32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属性</a:t>
                      </a:r>
                    </a:p>
                  </a:txBody>
                  <a:tcPr>
                    <a:lnL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L>
                    <a:lnR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R>
                    <a:lnT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T>
                    <a:lnB w="28575" cmpd="sng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矩形 17"/>
          <p:cNvSpPr/>
          <p:nvPr/>
        </p:nvSpPr>
        <p:spPr bwMode="auto">
          <a:xfrm>
            <a:off x="4572000" y="4123153"/>
            <a:ext cx="1676400" cy="630942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9" name="直接箭头连接符 18"/>
          <p:cNvCxnSpPr>
            <a:stCxn id="18" idx="2"/>
            <a:endCxn id="23" idx="0"/>
          </p:cNvCxnSpPr>
          <p:nvPr/>
        </p:nvCxnSpPr>
        <p:spPr bwMode="auto">
          <a:xfrm rot="5400000">
            <a:off x="5050685" y="4999310"/>
            <a:ext cx="604730" cy="1143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1828800" y="5358825"/>
            <a:ext cx="6934200" cy="58477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200" dirty="0" smtClean="0">
                <a:solidFill>
                  <a:schemeClr val="bg1"/>
                </a:solidFill>
              </a:rPr>
              <a:t>对字典元素进行排序、检索的依据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044" y="533400"/>
            <a:ext cx="9372600" cy="570617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linearInsert</a:t>
            </a:r>
            <a:r>
              <a:rPr lang="en-US" altLang="zh-CN" sz="3200" dirty="0" smtClean="0"/>
              <a:t>( </a:t>
            </a:r>
            <a:r>
              <a:rPr lang="en-US" altLang="zh-CN" sz="3200" dirty="0" smtClean="0">
                <a:solidFill>
                  <a:srgbClr val="0000CC"/>
                </a:solidFill>
              </a:rPr>
              <a:t>HD *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, </a:t>
            </a:r>
            <a:r>
              <a:rPr lang="en-US" altLang="zh-CN" sz="3200" dirty="0" smtClean="0">
                <a:solidFill>
                  <a:srgbClr val="0000CC"/>
                </a:solidFill>
              </a:rPr>
              <a:t>DE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ele</a:t>
            </a:r>
            <a:r>
              <a:rPr lang="en-US" altLang="zh-CN" sz="3200" dirty="0" smtClean="0"/>
              <a:t>) </a:t>
            </a:r>
            <a:r>
              <a:rPr lang="en-US" altLang="zh-CN" dirty="0" smtClean="0">
                <a:solidFill>
                  <a:srgbClr val="009900"/>
                </a:solidFill>
              </a:rPr>
              <a:t>//DE</a:t>
            </a:r>
            <a:r>
              <a:rPr lang="zh-CN" altLang="en-US" dirty="0" smtClean="0">
                <a:solidFill>
                  <a:srgbClr val="009900"/>
                </a:solidFill>
              </a:rPr>
              <a:t>是关联类型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{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position, temp;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temp=</a:t>
            </a:r>
            <a:r>
              <a:rPr lang="en-US" altLang="zh-CN" sz="3200" dirty="0" err="1" smtClean="0">
                <a:solidFill>
                  <a:srgbClr val="C00000"/>
                </a:solidFill>
              </a:rPr>
              <a:t>linearSearch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phd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/>
              <a:t>ele.key</a:t>
            </a:r>
            <a:r>
              <a:rPr lang="en-US" altLang="zh-CN" sz="3200" dirty="0" smtClean="0"/>
              <a:t>, &amp;position);</a:t>
            </a: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if(temp==1)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(“Already find </a:t>
            </a:r>
            <a:r>
              <a:rPr lang="en-US" altLang="zh-CN" sz="3200" dirty="0" err="1" smtClean="0"/>
              <a:t>ele</a:t>
            </a:r>
            <a:r>
              <a:rPr lang="en-US" altLang="zh-CN" sz="3200" dirty="0" smtClean="0"/>
              <a:t> !\n”);</a:t>
            </a: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else if(position != -1)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>
                <a:solidFill>
                  <a:srgbClr val="800080"/>
                </a:solidFill>
              </a:rPr>
              <a:t>phd</a:t>
            </a:r>
            <a:r>
              <a:rPr lang="en-US" altLang="zh-CN" sz="3200" dirty="0" smtClean="0">
                <a:solidFill>
                  <a:srgbClr val="800080"/>
                </a:solidFill>
              </a:rPr>
              <a:t>-&gt;element[position]</a:t>
            </a:r>
            <a:r>
              <a:rPr lang="en-US" altLang="zh-CN" sz="3200" dirty="0" smtClean="0"/>
              <a:t>=</a:t>
            </a:r>
            <a:r>
              <a:rPr lang="en-US" altLang="zh-CN" sz="3200" dirty="0" err="1" smtClean="0"/>
              <a:t>ele</a:t>
            </a:r>
            <a:r>
              <a:rPr lang="en-US" altLang="zh-CN" sz="3200" dirty="0" smtClean="0"/>
              <a:t>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else  return 0;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288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return 1;      </a:t>
            </a:r>
          </a:p>
          <a:p>
            <a:pPr marL="28800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2819400" y="2340858"/>
            <a:ext cx="5791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检索到</a:t>
            </a:r>
            <a:r>
              <a:rPr lang="en-US" altLang="zh-CN" dirty="0" err="1" smtClean="0">
                <a:solidFill>
                  <a:srgbClr val="008A00"/>
                </a:solidFill>
              </a:rPr>
              <a:t>ele.key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296084" y="3505200"/>
            <a:ext cx="469551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未找到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且</a:t>
            </a:r>
            <a:r>
              <a:rPr lang="en-US" altLang="zh-CN" dirty="0" smtClean="0">
                <a:solidFill>
                  <a:srgbClr val="008A00"/>
                </a:solidFill>
              </a:rPr>
              <a:t>position</a:t>
            </a:r>
            <a:r>
              <a:rPr lang="zh-CN" altLang="en-US" dirty="0" smtClean="0">
                <a:solidFill>
                  <a:srgbClr val="008A00"/>
                </a:solidFill>
              </a:rPr>
              <a:t>是空位置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46644" y="46836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散列表已满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62400" y="1341435"/>
            <a:ext cx="50369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//1. </a:t>
            </a:r>
            <a:r>
              <a:rPr lang="zh-CN" altLang="en-US" dirty="0" smtClean="0">
                <a:solidFill>
                  <a:srgbClr val="C00000"/>
                </a:solidFill>
              </a:rPr>
              <a:t>在散列表</a:t>
            </a:r>
            <a:r>
              <a:rPr lang="en-US" altLang="zh-CN" dirty="0" err="1" smtClean="0">
                <a:solidFill>
                  <a:srgbClr val="C00000"/>
                </a:solidFill>
              </a:rPr>
              <a:t>phd</a:t>
            </a:r>
            <a:r>
              <a:rPr lang="zh-CN" altLang="en-US" dirty="0" smtClean="0">
                <a:solidFill>
                  <a:srgbClr val="C00000"/>
                </a:solidFill>
              </a:rPr>
              <a:t>中检索</a:t>
            </a:r>
            <a:r>
              <a:rPr lang="en-US" altLang="zh-CN" dirty="0" err="1" smtClean="0">
                <a:solidFill>
                  <a:srgbClr val="C00000"/>
                </a:solidFill>
              </a:rPr>
              <a:t>ele.key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86000" y="5302377"/>
            <a:ext cx="39789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此时，</a:t>
            </a:r>
            <a:r>
              <a:rPr lang="en-US" altLang="zh-CN" dirty="0" err="1" smtClean="0">
                <a:solidFill>
                  <a:srgbClr val="008A00"/>
                </a:solidFill>
              </a:rPr>
              <a:t>phd</a:t>
            </a:r>
            <a:r>
              <a:rPr lang="zh-CN" altLang="en-US" dirty="0" smtClean="0">
                <a:solidFill>
                  <a:srgbClr val="008A00"/>
                </a:solidFill>
              </a:rPr>
              <a:t>中一定有</a:t>
            </a:r>
            <a:r>
              <a:rPr lang="en-US" altLang="zh-CN" dirty="0" err="1" smtClean="0">
                <a:solidFill>
                  <a:srgbClr val="008A00"/>
                </a:solidFill>
              </a:rPr>
              <a:t>ele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4800" y="1143000"/>
            <a:ext cx="8839200" cy="27084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例：基本区域长度</a:t>
            </a:r>
            <a:r>
              <a:rPr lang="en-US" altLang="zh-CN" sz="3000" dirty="0" smtClean="0"/>
              <a:t> m=13</a:t>
            </a:r>
            <a:r>
              <a:rPr lang="zh-CN" altLang="en-US" sz="3000" dirty="0" smtClean="0"/>
              <a:t>，除余法，线性探查法。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</a:t>
            </a:r>
            <a:r>
              <a:rPr lang="zh-CN" altLang="en-US" sz="3000" dirty="0" smtClean="0"/>
              <a:t>试删除</a:t>
            </a:r>
            <a:r>
              <a:rPr lang="en-US" altLang="zh-CN" sz="3000" dirty="0" smtClean="0"/>
              <a:t>5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 smtClean="0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在散列表上删除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x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473539" y="2514600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 bwMode="auto">
          <a:xfrm>
            <a:off x="5139000" y="3097728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33800" y="30449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4572000" y="3048000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791200" y="30480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8" name="矩形 27"/>
          <p:cNvSpPr/>
          <p:nvPr/>
        </p:nvSpPr>
        <p:spPr>
          <a:xfrm>
            <a:off x="7086600" y="30480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31" name="矩形 30"/>
          <p:cNvSpPr/>
          <p:nvPr/>
        </p:nvSpPr>
        <p:spPr>
          <a:xfrm>
            <a:off x="6477000" y="30480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8406183" y="30480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33" name="矩形 32"/>
          <p:cNvSpPr/>
          <p:nvPr/>
        </p:nvSpPr>
        <p:spPr bwMode="auto">
          <a:xfrm>
            <a:off x="504000" y="3113400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28600" y="3935105"/>
            <a:ext cx="8915400" cy="1446550"/>
          </a:xfrm>
          <a:prstGeom prst="rect">
            <a:avLst/>
          </a:prstGeom>
          <a:solidFill>
            <a:srgbClr val="FFD5A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1. </a:t>
            </a:r>
            <a:r>
              <a:rPr lang="zh-CN" altLang="en-US" sz="3000" dirty="0" smtClean="0"/>
              <a:t>查找</a:t>
            </a:r>
            <a:r>
              <a:rPr lang="en-US" altLang="zh-CN" sz="3000" dirty="0" smtClean="0"/>
              <a:t>5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000099"/>
                </a:solidFill>
              </a:rPr>
              <a:t>找到后，将其</a:t>
            </a:r>
            <a:r>
              <a:rPr lang="en-US" altLang="zh-CN" sz="3000" dirty="0" smtClean="0">
                <a:solidFill>
                  <a:srgbClr val="000099"/>
                </a:solidFill>
              </a:rPr>
              <a:t>key</a:t>
            </a:r>
            <a:r>
              <a:rPr lang="zh-CN" altLang="en-US" sz="3000" dirty="0" smtClean="0">
                <a:solidFill>
                  <a:srgbClr val="000099"/>
                </a:solidFill>
              </a:rPr>
              <a:t>置成</a:t>
            </a:r>
            <a:r>
              <a:rPr lang="en-US" altLang="zh-CN" sz="3000" dirty="0" smtClean="0">
                <a:solidFill>
                  <a:srgbClr val="000099"/>
                </a:solidFill>
              </a:rPr>
              <a:t>0</a:t>
            </a:r>
            <a:r>
              <a:rPr lang="zh-CN" altLang="en-US" sz="3000" dirty="0" smtClean="0">
                <a:solidFill>
                  <a:srgbClr val="000099"/>
                </a:solidFill>
              </a:rPr>
              <a:t>，表示位置为空？</a:t>
            </a:r>
            <a:endParaRPr lang="en-US" altLang="zh-CN" sz="3000" dirty="0" smtClean="0">
              <a:solidFill>
                <a:srgbClr val="000099"/>
              </a:solidFill>
            </a:endParaRPr>
          </a:p>
          <a:p>
            <a:pPr marL="108000">
              <a:lnSpc>
                <a:spcPct val="130000"/>
              </a:lnSpc>
              <a:spcBef>
                <a:spcPts val="1200"/>
              </a:spcBef>
              <a:buNone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2. </a:t>
            </a:r>
            <a:r>
              <a:rPr lang="zh-CN" altLang="en-US" sz="3000" dirty="0" smtClean="0"/>
              <a:t>检索</a:t>
            </a:r>
            <a:r>
              <a:rPr lang="en-US" altLang="zh-CN" sz="3000" dirty="0" smtClean="0"/>
              <a:t>32</a:t>
            </a:r>
            <a:r>
              <a:rPr lang="zh-CN" altLang="en-US" sz="3000" dirty="0" smtClean="0"/>
              <a:t>，</a:t>
            </a:r>
            <a:endParaRPr lang="zh-CN" altLang="en-US" sz="3200" dirty="0" smtClean="0">
              <a:solidFill>
                <a:srgbClr val="00339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514600" y="4725244"/>
            <a:ext cx="7162800" cy="608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000" dirty="0" smtClean="0">
                <a:sym typeface="Wingdings" pitchFamily="2" charset="2"/>
              </a:rPr>
              <a:t>出错， 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删除元素，须加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’</a:t>
            </a:r>
            <a:r>
              <a:rPr lang="zh-CN" altLang="en-US" sz="3000" dirty="0" smtClean="0">
                <a:solidFill>
                  <a:srgbClr val="C00000"/>
                </a:solidFill>
                <a:sym typeface="Wingdings" pitchFamily="2" charset="2"/>
              </a:rPr>
              <a:t>已删除标记</a:t>
            </a:r>
            <a:r>
              <a:rPr lang="en-US" altLang="zh-CN" sz="3000" dirty="0" smtClean="0">
                <a:solidFill>
                  <a:srgbClr val="C00000"/>
                </a:solidFill>
                <a:sym typeface="Wingdings" pitchFamily="2" charset="2"/>
              </a:rPr>
              <a:t>’</a:t>
            </a:r>
            <a:endParaRPr lang="zh-CN" altLang="en-US" sz="3000" dirty="0" smtClean="0">
              <a:solidFill>
                <a:srgbClr val="C00000"/>
              </a:solidFill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4495800" y="3073569"/>
            <a:ext cx="612000" cy="50783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8600" y="457200"/>
            <a:ext cx="8915400" cy="30700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例，给定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key=5, 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删除对应元素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(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散列表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m=13)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/>
            </a:r>
            <a:br>
              <a:rPr lang="en-US" altLang="zh-CN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</a:br>
            <a:r>
              <a:rPr lang="en-US" altLang="zh-CN" sz="3000" dirty="0" smtClean="0">
                <a:latin typeface="+mj-lt"/>
                <a:sym typeface="Wingdings" pitchFamily="2" charset="2"/>
              </a:rPr>
              <a:t> 2) </a:t>
            </a:r>
            <a:r>
              <a:rPr lang="zh-CN" altLang="en-US" sz="3000" dirty="0" smtClean="0">
                <a:latin typeface="+mj-lt"/>
                <a:sym typeface="Wingdings" pitchFamily="2" charset="2"/>
              </a:rPr>
              <a:t>散列表：</a:t>
            </a:r>
            <a:endParaRPr lang="en-US" altLang="zh-CN" sz="3000" dirty="0" smtClean="0">
              <a:latin typeface="+mj-lt"/>
              <a:sym typeface="Wingdings" pitchFamily="2" charset="2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72000"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dirty="0" smtClean="0">
              <a:latin typeface="+mj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73539" y="1524000"/>
          <a:ext cx="85942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  <a:gridCol w="661097"/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6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8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9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10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11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rgbClr val="007E00"/>
                          </a:solidFill>
                        </a:rPr>
                        <a:t>12</a:t>
                      </a:r>
                      <a:endParaRPr lang="zh-CN" altLang="en-US" sz="3000" b="0" dirty="0">
                        <a:solidFill>
                          <a:srgbClr val="007E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020"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 bwMode="auto">
          <a:xfrm>
            <a:off x="5139000" y="2107128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32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33800" y="20543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18</a:t>
            </a:r>
            <a:endParaRPr lang="zh-CN" altLang="en-US" sz="3000" dirty="0"/>
          </a:p>
        </p:txBody>
      </p:sp>
      <p:sp>
        <p:nvSpPr>
          <p:cNvPr id="20" name="矩形 19"/>
          <p:cNvSpPr/>
          <p:nvPr/>
        </p:nvSpPr>
        <p:spPr>
          <a:xfrm>
            <a:off x="4572000" y="2057400"/>
            <a:ext cx="39786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5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791200" y="2057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sp>
        <p:nvSpPr>
          <p:cNvPr id="22" name="矩形 21"/>
          <p:cNvSpPr/>
          <p:nvPr/>
        </p:nvSpPr>
        <p:spPr>
          <a:xfrm>
            <a:off x="7086600" y="2057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10</a:t>
            </a:r>
            <a:endParaRPr lang="zh-CN" altLang="en-US" sz="3000" dirty="0"/>
          </a:p>
        </p:txBody>
      </p:sp>
      <p:sp>
        <p:nvSpPr>
          <p:cNvPr id="23" name="矩形 22"/>
          <p:cNvSpPr/>
          <p:nvPr/>
        </p:nvSpPr>
        <p:spPr>
          <a:xfrm>
            <a:off x="6477000" y="2057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99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406183" y="2057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3000" dirty="0" smtClean="0"/>
              <a:t>51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 bwMode="auto">
          <a:xfrm>
            <a:off x="504000" y="2122800"/>
            <a:ext cx="612000" cy="507831"/>
          </a:xfrm>
          <a:prstGeom prst="rect">
            <a:avLst/>
          </a:prstGeom>
          <a:solidFill>
            <a:srgbClr val="008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493400" y="2122800"/>
            <a:ext cx="612000" cy="468000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chemeClr val="bg1"/>
                </a:solidFill>
              </a:rPr>
              <a:t>-1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28600" y="2667000"/>
            <a:ext cx="8915400" cy="1651414"/>
          </a:xfrm>
          <a:prstGeom prst="rect">
            <a:avLst/>
          </a:prstGeom>
          <a:solidFill>
            <a:srgbClr val="26744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08000" marR="0" indent="0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key == -1</a:t>
            </a:r>
            <a:r>
              <a:rPr kumimoji="0" lang="en-US" altLang="zh-CN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表示元素已删除，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108000" marR="0" indent="0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C000"/>
                </a:solidFill>
              </a:rPr>
              <a:t>检索：</a:t>
            </a:r>
            <a:endParaRPr kumimoji="0" lang="en-US" altLang="zh-CN" b="0" i="0" u="none" strike="noStrike" cap="none" normalizeH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  <a:p>
            <a:pPr marL="108000" marR="0" indent="0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C000"/>
                </a:solidFill>
              </a:rPr>
              <a:t>插入：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28600" y="4343400"/>
            <a:ext cx="8915400" cy="223445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00" dirty="0" smtClean="0">
                <a:solidFill>
                  <a:srgbClr val="003399"/>
                </a:solidFill>
              </a:rPr>
              <a:t>检索</a:t>
            </a:r>
            <a:r>
              <a:rPr lang="en-US" altLang="zh-CN" sz="2900" dirty="0" smtClean="0">
                <a:solidFill>
                  <a:srgbClr val="003399"/>
                </a:solidFill>
              </a:rPr>
              <a:t>32</a:t>
            </a:r>
            <a:r>
              <a:rPr lang="zh-CN" altLang="en-US" sz="2900" dirty="0" smtClean="0">
                <a:solidFill>
                  <a:srgbClr val="003399"/>
                </a:solidFill>
              </a:rPr>
              <a:t>：</a:t>
            </a:r>
            <a:endParaRPr lang="en-US" altLang="zh-CN" sz="2900" dirty="0" smtClean="0"/>
          </a:p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00" dirty="0" smtClean="0">
                <a:solidFill>
                  <a:srgbClr val="003399"/>
                </a:solidFill>
              </a:rPr>
              <a:t>插入</a:t>
            </a:r>
            <a:r>
              <a:rPr lang="en-US" altLang="zh-CN" sz="2900" dirty="0" smtClean="0">
                <a:solidFill>
                  <a:srgbClr val="003399"/>
                </a:solidFill>
              </a:rPr>
              <a:t>31</a:t>
            </a:r>
            <a:r>
              <a:rPr lang="zh-CN" altLang="en-US" sz="2900" dirty="0" smtClean="0">
                <a:solidFill>
                  <a:srgbClr val="003399"/>
                </a:solidFill>
              </a:rPr>
              <a:t>：</a:t>
            </a:r>
            <a:endParaRPr lang="en-US" altLang="zh-CN" sz="2900" dirty="0" smtClean="0">
              <a:solidFill>
                <a:srgbClr val="003399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dirty="0" smtClean="0"/>
          </a:p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dirty="0" smtClean="0"/>
              <a:t>               </a:t>
            </a:r>
          </a:p>
        </p:txBody>
      </p:sp>
      <p:sp>
        <p:nvSpPr>
          <p:cNvPr id="18" name="矩形 17"/>
          <p:cNvSpPr/>
          <p:nvPr/>
        </p:nvSpPr>
        <p:spPr>
          <a:xfrm>
            <a:off x="1447800" y="3200400"/>
            <a:ext cx="769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关键码</a:t>
            </a:r>
            <a:r>
              <a:rPr lang="en-US" altLang="zh-CN" dirty="0" smtClean="0">
                <a:solidFill>
                  <a:schemeClr val="bg1"/>
                </a:solidFill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</a:rPr>
              <a:t>不是终点</a:t>
            </a:r>
            <a:r>
              <a:rPr lang="en-US" altLang="zh-CN" dirty="0" smtClean="0">
                <a:solidFill>
                  <a:schemeClr val="bg1"/>
                </a:solidFill>
              </a:rPr>
              <a:t>, key==0</a:t>
            </a:r>
            <a:r>
              <a:rPr lang="zh-CN" altLang="en-US" dirty="0" smtClean="0">
                <a:solidFill>
                  <a:schemeClr val="bg1"/>
                </a:solidFill>
              </a:rPr>
              <a:t>才是；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371600" y="3733800"/>
            <a:ext cx="7315200" cy="59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key</a:t>
            </a:r>
            <a:r>
              <a:rPr lang="zh-CN" altLang="en-US" dirty="0" smtClean="0">
                <a:solidFill>
                  <a:schemeClr val="bg1"/>
                </a:solidFill>
              </a:rPr>
              <a:t>为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</a:rPr>
              <a:t>-1</a:t>
            </a:r>
            <a:r>
              <a:rPr lang="zh-CN" altLang="en-US" dirty="0" smtClean="0">
                <a:solidFill>
                  <a:schemeClr val="bg1"/>
                </a:solidFill>
              </a:rPr>
              <a:t>的位置都“空”，可用；</a:t>
            </a:r>
          </a:p>
        </p:txBody>
      </p:sp>
      <p:sp>
        <p:nvSpPr>
          <p:cNvPr id="27" name="矩形 26"/>
          <p:cNvSpPr/>
          <p:nvPr/>
        </p:nvSpPr>
        <p:spPr>
          <a:xfrm>
            <a:off x="1828800" y="4343400"/>
            <a:ext cx="8077200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900" dirty="0" err="1" smtClean="0"/>
              <a:t>ele</a:t>
            </a:r>
            <a:r>
              <a:rPr lang="en-US" altLang="zh-CN" sz="2900" dirty="0" smtClean="0"/>
              <a:t>[6].key==-1, </a:t>
            </a:r>
            <a:r>
              <a:rPr lang="zh-CN" altLang="en-US" sz="2900" dirty="0" smtClean="0"/>
              <a:t>再散列，查探</a:t>
            </a:r>
            <a:r>
              <a:rPr lang="en-US" altLang="zh-CN" sz="2900" dirty="0" err="1" smtClean="0"/>
              <a:t>ele</a:t>
            </a:r>
            <a:r>
              <a:rPr lang="en-US" altLang="zh-CN" sz="2900" dirty="0" smtClean="0"/>
              <a:t>[7]</a:t>
            </a:r>
            <a:r>
              <a:rPr lang="zh-CN" altLang="en-US" sz="2900" dirty="0" smtClean="0"/>
              <a:t>，找到</a:t>
            </a:r>
            <a:r>
              <a:rPr lang="en-US" altLang="zh-CN" sz="2900" dirty="0" smtClean="0"/>
              <a:t> </a:t>
            </a:r>
            <a:endParaRPr lang="zh-CN" altLang="en-US" sz="2900" dirty="0"/>
          </a:p>
        </p:txBody>
      </p:sp>
      <p:sp>
        <p:nvSpPr>
          <p:cNvPr id="28" name="矩形 27"/>
          <p:cNvSpPr/>
          <p:nvPr/>
        </p:nvSpPr>
        <p:spPr>
          <a:xfrm>
            <a:off x="1851671" y="4876800"/>
            <a:ext cx="6758929" cy="650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900" dirty="0" smtClean="0"/>
              <a:t>h(31)=5</a:t>
            </a:r>
            <a:r>
              <a:rPr lang="zh-CN" altLang="en-US" sz="2900" dirty="0" smtClean="0"/>
              <a:t>，发现</a:t>
            </a:r>
            <a:r>
              <a:rPr lang="en-US" altLang="zh-CN" sz="2900" dirty="0" err="1" smtClean="0"/>
              <a:t>ele</a:t>
            </a:r>
            <a:r>
              <a:rPr lang="en-US" altLang="zh-CN" sz="2900" dirty="0" smtClean="0"/>
              <a:t>[5].key != 31</a:t>
            </a:r>
            <a:r>
              <a:rPr lang="zh-CN" altLang="en-US" sz="2900" dirty="0" smtClean="0"/>
              <a:t>，</a:t>
            </a:r>
            <a:endParaRPr lang="zh-CN" altLang="en-US" sz="2900" dirty="0"/>
          </a:p>
        </p:txBody>
      </p:sp>
      <p:sp>
        <p:nvSpPr>
          <p:cNvPr id="29" name="矩形 28"/>
          <p:cNvSpPr/>
          <p:nvPr/>
        </p:nvSpPr>
        <p:spPr>
          <a:xfrm>
            <a:off x="1752600" y="5486400"/>
            <a:ext cx="7924800" cy="1163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00" dirty="0" smtClean="0"/>
              <a:t>再散列，</a:t>
            </a:r>
            <a:r>
              <a:rPr lang="zh-CN" altLang="en-US" sz="2900" dirty="0" smtClean="0">
                <a:solidFill>
                  <a:srgbClr val="C00000"/>
                </a:solidFill>
              </a:rPr>
              <a:t>发现</a:t>
            </a:r>
            <a:r>
              <a:rPr lang="en-US" altLang="zh-CN" sz="2900" dirty="0" err="1" smtClean="0">
                <a:solidFill>
                  <a:srgbClr val="C00000"/>
                </a:solidFill>
              </a:rPr>
              <a:t>ele</a:t>
            </a:r>
            <a:r>
              <a:rPr lang="en-US" altLang="zh-CN" sz="2900" dirty="0" smtClean="0">
                <a:solidFill>
                  <a:srgbClr val="C00000"/>
                </a:solidFill>
              </a:rPr>
              <a:t>[6].key==-1</a:t>
            </a:r>
            <a:r>
              <a:rPr lang="zh-CN" altLang="en-US" sz="2900" dirty="0" smtClean="0">
                <a:solidFill>
                  <a:srgbClr val="C00000"/>
                </a:solidFill>
              </a:rPr>
              <a:t>，即遇到空位置</a:t>
            </a:r>
            <a:endParaRPr lang="en-US" altLang="zh-CN" sz="2900" dirty="0" smtClean="0">
              <a:solidFill>
                <a:srgbClr val="C00000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900" dirty="0" smtClean="0"/>
              <a:t>则，将</a:t>
            </a:r>
            <a:r>
              <a:rPr lang="en-US" altLang="zh-CN" sz="2900" dirty="0" smtClean="0"/>
              <a:t>31</a:t>
            </a:r>
            <a:r>
              <a:rPr lang="zh-CN" altLang="en-US" sz="2900" dirty="0" smtClean="0"/>
              <a:t>放入</a:t>
            </a:r>
            <a:r>
              <a:rPr lang="en-US" altLang="zh-CN" sz="2900" dirty="0" err="1" smtClean="0"/>
              <a:t>ele</a:t>
            </a:r>
            <a:r>
              <a:rPr lang="en-US" altLang="zh-CN" sz="2900" dirty="0" smtClean="0"/>
              <a:t>[6]</a:t>
            </a:r>
            <a:r>
              <a:rPr lang="zh-CN" altLang="en-US" sz="2900" dirty="0" smtClean="0"/>
              <a:t>中</a:t>
            </a:r>
            <a:endParaRPr lang="en-US" altLang="zh-CN" sz="2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26" grpId="0"/>
      <p:bldP spid="27" grpId="0"/>
      <p:bldP spid="28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6.5.3 </a:t>
            </a:r>
            <a:r>
              <a:rPr lang="zh-CN" altLang="en-US" dirty="0" smtClean="0">
                <a:ea typeface="黑体" pitchFamily="2" charset="-122"/>
              </a:rPr>
              <a:t>碰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撞的处理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990600"/>
            <a:ext cx="8686800" cy="32470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 根据同义词的存储位置，分类</a:t>
            </a:r>
            <a:r>
              <a:rPr lang="zh-CN" altLang="en-US" sz="3200" dirty="0" smtClean="0">
                <a:sym typeface="Wingdings" pitchFamily="2" charset="2"/>
              </a:rPr>
              <a:t>：</a:t>
            </a:r>
            <a:endParaRPr lang="en-US" altLang="zh-CN" sz="3200" dirty="0" smtClean="0"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   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1)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基本区域内 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开地址法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开放定址法、闭散列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  <a:p>
            <a:pPr marL="108000"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2) 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基本区域外 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     </a:t>
            </a:r>
            <a:r>
              <a:rPr lang="en-US" altLang="zh-CN" sz="3200" dirty="0" smtClean="0">
                <a:sym typeface="Wingdings" pitchFamily="2" charset="2"/>
              </a:rPr>
              <a:t></a:t>
            </a:r>
            <a:r>
              <a:rPr lang="zh-CN" altLang="en-US" sz="3200" dirty="0" smtClean="0">
                <a:sym typeface="Wingdings" pitchFamily="2" charset="2"/>
              </a:rPr>
              <a:t>拉链法</a:t>
            </a:r>
            <a:r>
              <a:rPr lang="en-US" altLang="zh-CN" sz="3200" dirty="0" smtClean="0">
                <a:sym typeface="Wingdings" pitchFamily="2" charset="2"/>
              </a:rPr>
              <a:t>(</a:t>
            </a:r>
            <a:r>
              <a:rPr lang="zh-CN" altLang="en-US" sz="3200" dirty="0" smtClean="0">
                <a:sym typeface="Wingdings" pitchFamily="2" charset="2"/>
              </a:rPr>
              <a:t>链地址法、开散列</a:t>
            </a:r>
            <a:r>
              <a:rPr lang="en-US" altLang="zh-CN" sz="3200" dirty="0" smtClean="0">
                <a:sym typeface="Wingdings" pitchFamily="2" charset="2"/>
              </a:rPr>
              <a:t>)</a:t>
            </a:r>
          </a:p>
        </p:txBody>
      </p:sp>
      <p:sp>
        <p:nvSpPr>
          <p:cNvPr id="9" name="矩形 8"/>
          <p:cNvSpPr/>
          <p:nvPr/>
        </p:nvSpPr>
        <p:spPr>
          <a:xfrm>
            <a:off x="381000" y="4419600"/>
            <a:ext cx="8763000" cy="170816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r>
              <a:rPr lang="zh-CN" altLang="zh-CN" dirty="0" smtClean="0"/>
              <a:t>已知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个关键码具有相同的散列值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若采用</a:t>
            </a:r>
            <a:r>
              <a:rPr lang="zh-CN" altLang="zh-CN" dirty="0" smtClean="0">
                <a:solidFill>
                  <a:srgbClr val="800080"/>
                </a:solidFill>
              </a:rPr>
              <a:t>线性探查法解决碰撞</a:t>
            </a:r>
            <a:r>
              <a:rPr lang="zh-CN" altLang="zh-CN" dirty="0" smtClean="0"/>
              <a:t>，则在散列这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个关键码的过程中，共将要发生</a:t>
            </a:r>
            <a:r>
              <a:rPr lang="en-US" altLang="zh-CN" u="sng" dirty="0" smtClean="0"/>
              <a:t>                    </a:t>
            </a:r>
            <a:r>
              <a:rPr lang="zh-CN" altLang="zh-CN" dirty="0" smtClean="0"/>
              <a:t>次碰撞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371600" y="5441757"/>
            <a:ext cx="164500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 n(n-1)/2 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39241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 基本思想：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-- </a:t>
            </a:r>
            <a:r>
              <a:rPr lang="zh-CN" altLang="en-US" sz="3200" dirty="0" smtClean="0">
                <a:sym typeface="Wingdings" pitchFamily="2" charset="2"/>
              </a:rPr>
              <a:t>散列地址相同的元素，存放在</a:t>
            </a:r>
            <a:r>
              <a:rPr lang="en-US" altLang="zh-CN" sz="3200" dirty="0" smtClean="0">
                <a:sym typeface="Wingdings" pitchFamily="2" charset="2"/>
              </a:rPr>
              <a:t>1</a:t>
            </a:r>
            <a:r>
              <a:rPr lang="zh-CN" altLang="en-US" sz="3200" dirty="0" smtClean="0">
                <a:sym typeface="Wingdings" pitchFamily="2" charset="2"/>
              </a:rPr>
              <a:t>个链表中，</a:t>
            </a:r>
            <a:endParaRPr lang="en-US" altLang="zh-CN" sz="32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    </a:t>
            </a:r>
            <a:r>
              <a:rPr lang="en-US" altLang="zh-CN" sz="3200" dirty="0" smtClean="0">
                <a:solidFill>
                  <a:srgbClr val="800080"/>
                </a:solidFill>
                <a:sym typeface="Wingdings" pitchFamily="2" charset="2"/>
              </a:rPr>
              <a:t> m</a:t>
            </a:r>
            <a:r>
              <a:rPr lang="zh-CN" altLang="en-US" sz="3200" dirty="0" smtClean="0">
                <a:solidFill>
                  <a:srgbClr val="800080"/>
                </a:solidFill>
                <a:sym typeface="Wingdings" pitchFamily="2" charset="2"/>
              </a:rPr>
              <a:t>个链表，同义词在同</a:t>
            </a:r>
            <a:r>
              <a:rPr lang="en-US" altLang="zh-CN" sz="3200" dirty="0" smtClean="0">
                <a:solidFill>
                  <a:srgbClr val="800080"/>
                </a:solidFill>
                <a:sym typeface="Wingdings" pitchFamily="2" charset="2"/>
              </a:rPr>
              <a:t>1</a:t>
            </a:r>
            <a:r>
              <a:rPr lang="zh-CN" altLang="en-US" sz="3200" dirty="0" smtClean="0">
                <a:solidFill>
                  <a:srgbClr val="800080"/>
                </a:solidFill>
                <a:sym typeface="Wingdings" pitchFamily="2" charset="2"/>
              </a:rPr>
              <a:t>个链表中；</a:t>
            </a:r>
            <a:endParaRPr lang="en-US" altLang="zh-CN" sz="3200" dirty="0" smtClean="0">
              <a:solidFill>
                <a:srgbClr val="800080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ym typeface="Wingdings" pitchFamily="2" charset="2"/>
              </a:rPr>
              <a:t>  -- </a:t>
            </a:r>
            <a:r>
              <a:rPr lang="zh-CN" altLang="en-US" sz="3200" dirty="0" smtClean="0">
                <a:sym typeface="Wingdings" pitchFamily="2" charset="2"/>
              </a:rPr>
              <a:t>基本区域：</a:t>
            </a:r>
            <a:r>
              <a:rPr lang="zh-CN" altLang="en-US" sz="3200" dirty="0" smtClean="0">
                <a:solidFill>
                  <a:srgbClr val="008000"/>
                </a:solidFill>
                <a:sym typeface="Wingdings" pitchFamily="2" charset="2"/>
              </a:rPr>
              <a:t>长度为</a:t>
            </a:r>
            <a:r>
              <a:rPr lang="en-US" altLang="zh-CN" sz="3200" dirty="0" smtClean="0">
                <a:solidFill>
                  <a:srgbClr val="008000"/>
                </a:solidFill>
                <a:sym typeface="Wingdings" pitchFamily="2" charset="2"/>
              </a:rPr>
              <a:t>m</a:t>
            </a:r>
            <a:r>
              <a:rPr lang="zh-CN" altLang="en-US" sz="3200" dirty="0" smtClean="0">
                <a:solidFill>
                  <a:srgbClr val="008000"/>
                </a:solidFill>
                <a:sym typeface="Wingdings" pitchFamily="2" charset="2"/>
              </a:rPr>
              <a:t>的数组（散列表），</a:t>
            </a:r>
            <a:endParaRPr lang="en-US" altLang="zh-CN" sz="3200" dirty="0" smtClean="0">
              <a:solidFill>
                <a:srgbClr val="008000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800080"/>
                </a:solidFill>
                <a:sym typeface="Wingdings" pitchFamily="2" charset="2"/>
              </a:rPr>
              <a:t>      </a:t>
            </a:r>
            <a:r>
              <a:rPr lang="zh-CN" altLang="en-US" sz="3200" dirty="0" smtClean="0">
                <a:solidFill>
                  <a:srgbClr val="800080"/>
                </a:solidFill>
                <a:sym typeface="Wingdings" pitchFamily="2" charset="2"/>
              </a:rPr>
              <a:t>元素为链表头指针；</a:t>
            </a:r>
            <a:endParaRPr lang="en-US" altLang="zh-CN" sz="3200" dirty="0" smtClean="0">
              <a:solidFill>
                <a:srgbClr val="800080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27760"/>
            <a:ext cx="8763000" cy="6001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例：基本区域长度</a:t>
            </a:r>
            <a:r>
              <a:rPr lang="en-US" altLang="zh-CN" sz="3000" dirty="0" smtClean="0"/>
              <a:t>m=5.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295402" y="1813560"/>
          <a:ext cx="708659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710"/>
                <a:gridCol w="644236"/>
                <a:gridCol w="644236"/>
                <a:gridCol w="644236"/>
                <a:gridCol w="644236"/>
                <a:gridCol w="644236"/>
                <a:gridCol w="644236"/>
                <a:gridCol w="644236"/>
                <a:gridCol w="6442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18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73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10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51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32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20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散列值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007E00"/>
                          </a:solidFill>
                          <a:latin typeface="+mj-lt"/>
                          <a:ea typeface="黑体" pitchFamily="2" charset="-122"/>
                        </a:rPr>
                        <a:t>2</a:t>
                      </a:r>
                      <a:endParaRPr lang="zh-CN" altLang="en-US" sz="3200" b="0" dirty="0">
                        <a:solidFill>
                          <a:srgbClr val="007E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endParaRPr lang="zh-CN" altLang="en-US" sz="32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3</a:t>
                      </a:r>
                      <a:endParaRPr lang="zh-CN" altLang="en-US" sz="32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zh-CN" altLang="en-US" sz="32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776537" y="3672840"/>
          <a:ext cx="1752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524000" y="3672840"/>
          <a:ext cx="11763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3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Rectangle 86"/>
          <p:cNvSpPr>
            <a:spLocks noChangeArrowheads="1"/>
          </p:cNvSpPr>
          <p:nvPr/>
        </p:nvSpPr>
        <p:spPr bwMode="auto">
          <a:xfrm>
            <a:off x="5351462" y="53725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87"/>
          <p:cNvSpPr>
            <a:spLocks noChangeArrowheads="1"/>
          </p:cNvSpPr>
          <p:nvPr/>
        </p:nvSpPr>
        <p:spPr bwMode="auto">
          <a:xfrm>
            <a:off x="4910137" y="53725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" name="Line 88"/>
          <p:cNvSpPr>
            <a:spLocks noChangeShapeType="1"/>
          </p:cNvSpPr>
          <p:nvPr/>
        </p:nvSpPr>
        <p:spPr bwMode="auto">
          <a:xfrm>
            <a:off x="4333874" y="55487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2"/>
          <p:cNvSpPr>
            <a:spLocks noChangeArrowheads="1"/>
          </p:cNvSpPr>
          <p:nvPr/>
        </p:nvSpPr>
        <p:spPr bwMode="auto">
          <a:xfrm>
            <a:off x="6689725" y="53725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6248400" y="53725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0" name="Line 94"/>
          <p:cNvSpPr>
            <a:spLocks noChangeShapeType="1"/>
          </p:cNvSpPr>
          <p:nvPr/>
        </p:nvSpPr>
        <p:spPr bwMode="auto">
          <a:xfrm>
            <a:off x="5672137" y="55487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1" name="Line 91"/>
          <p:cNvSpPr>
            <a:spLocks noChangeShapeType="1"/>
          </p:cNvSpPr>
          <p:nvPr/>
        </p:nvSpPr>
        <p:spPr bwMode="auto">
          <a:xfrm>
            <a:off x="4333874" y="39252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2"/>
          <p:cNvSpPr>
            <a:spLocks noChangeArrowheads="1"/>
          </p:cNvSpPr>
          <p:nvPr/>
        </p:nvSpPr>
        <p:spPr bwMode="auto">
          <a:xfrm>
            <a:off x="5351462" y="36728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4910137" y="36728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Rectangle 92"/>
          <p:cNvSpPr>
            <a:spLocks noChangeArrowheads="1"/>
          </p:cNvSpPr>
          <p:nvPr/>
        </p:nvSpPr>
        <p:spPr bwMode="auto">
          <a:xfrm>
            <a:off x="5351462" y="42824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4910137" y="42824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6" name="Line 94"/>
          <p:cNvSpPr>
            <a:spLocks noChangeShapeType="1"/>
          </p:cNvSpPr>
          <p:nvPr/>
        </p:nvSpPr>
        <p:spPr bwMode="auto">
          <a:xfrm>
            <a:off x="4333874" y="44586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295400" y="3124200"/>
            <a:ext cx="1709737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散列地址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2928937" y="3124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基本区域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29" name="Rectangle 92"/>
          <p:cNvSpPr>
            <a:spLocks noChangeArrowheads="1"/>
          </p:cNvSpPr>
          <p:nvPr/>
        </p:nvSpPr>
        <p:spPr bwMode="auto">
          <a:xfrm>
            <a:off x="5318125" y="482863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876800" y="4828639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32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1" name="Line 94"/>
          <p:cNvSpPr>
            <a:spLocks noChangeShapeType="1"/>
          </p:cNvSpPr>
          <p:nvPr/>
        </p:nvSpPr>
        <p:spPr bwMode="auto">
          <a:xfrm>
            <a:off x="4300537" y="500485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6689725" y="43153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6248400" y="43153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4" name="Line 94"/>
          <p:cNvSpPr>
            <a:spLocks noChangeShapeType="1"/>
          </p:cNvSpPr>
          <p:nvPr/>
        </p:nvSpPr>
        <p:spPr bwMode="auto">
          <a:xfrm>
            <a:off x="5672137" y="44915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5" name="Rectangle 92"/>
          <p:cNvSpPr>
            <a:spLocks noChangeArrowheads="1"/>
          </p:cNvSpPr>
          <p:nvPr/>
        </p:nvSpPr>
        <p:spPr bwMode="auto">
          <a:xfrm>
            <a:off x="79851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36" name="Rectangle 93"/>
          <p:cNvSpPr>
            <a:spLocks noChangeArrowheads="1"/>
          </p:cNvSpPr>
          <p:nvPr/>
        </p:nvSpPr>
        <p:spPr bwMode="auto">
          <a:xfrm>
            <a:off x="7543800" y="541020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7" name="Line 94"/>
          <p:cNvSpPr>
            <a:spLocks noChangeShapeType="1"/>
          </p:cNvSpPr>
          <p:nvPr/>
        </p:nvSpPr>
        <p:spPr bwMode="auto">
          <a:xfrm>
            <a:off x="6967537" y="5586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>
            <a:off x="5638800" y="39581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92"/>
          <p:cNvSpPr>
            <a:spLocks noChangeArrowheads="1"/>
          </p:cNvSpPr>
          <p:nvPr/>
        </p:nvSpPr>
        <p:spPr bwMode="auto">
          <a:xfrm>
            <a:off x="6656388" y="37057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6215063" y="37057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57200" y="1043428"/>
            <a:ext cx="8686800" cy="49182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设每个元素的被访问概率相同，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  平均查找长度：</a:t>
            </a: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sp>
        <p:nvSpPr>
          <p:cNvPr id="70" name="Rectangle 4"/>
          <p:cNvSpPr>
            <a:spLocks noChangeArrowheads="1"/>
          </p:cNvSpPr>
          <p:nvPr/>
        </p:nvSpPr>
        <p:spPr bwMode="auto">
          <a:xfrm>
            <a:off x="2819400" y="5791200"/>
            <a:ext cx="5715000" cy="685800"/>
          </a:xfrm>
          <a:prstGeom prst="rect">
            <a:avLst/>
          </a:prstGeom>
          <a:solidFill>
            <a:srgbClr val="92D050"/>
          </a:solidFill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sz="3000" dirty="0" smtClean="0">
                <a:latin typeface="+mj-lt"/>
              </a:rPr>
              <a:t>比较次数：</a:t>
            </a:r>
            <a:endParaRPr lang="en-US" altLang="zh-CN" sz="3000" dirty="0" smtClean="0">
              <a:latin typeface="+mj-lt"/>
              <a:ea typeface="黑体" pitchFamily="2" charset="-122"/>
            </a:endParaRPr>
          </a:p>
        </p:txBody>
      </p:sp>
      <p:graphicFrame>
        <p:nvGraphicFramePr>
          <p:cNvPr id="72" name="表格 71"/>
          <p:cNvGraphicFramePr>
            <a:graphicFrameLocks noGrp="1"/>
          </p:cNvGraphicFramePr>
          <p:nvPr/>
        </p:nvGraphicFramePr>
        <p:xfrm>
          <a:off x="2776537" y="3063240"/>
          <a:ext cx="1752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表格 72"/>
          <p:cNvGraphicFramePr>
            <a:graphicFrameLocks noGrp="1"/>
          </p:cNvGraphicFramePr>
          <p:nvPr/>
        </p:nvGraphicFramePr>
        <p:xfrm>
          <a:off x="1524000" y="3063240"/>
          <a:ext cx="11763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3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Rectangle 86"/>
          <p:cNvSpPr>
            <a:spLocks noChangeArrowheads="1"/>
          </p:cNvSpPr>
          <p:nvPr/>
        </p:nvSpPr>
        <p:spPr bwMode="auto">
          <a:xfrm>
            <a:off x="5351462" y="47629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87"/>
          <p:cNvSpPr>
            <a:spLocks noChangeArrowheads="1"/>
          </p:cNvSpPr>
          <p:nvPr/>
        </p:nvSpPr>
        <p:spPr bwMode="auto">
          <a:xfrm>
            <a:off x="4910137" y="47629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Line 88"/>
          <p:cNvSpPr>
            <a:spLocks noChangeShapeType="1"/>
          </p:cNvSpPr>
          <p:nvPr/>
        </p:nvSpPr>
        <p:spPr bwMode="auto">
          <a:xfrm>
            <a:off x="4333874" y="49391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92"/>
          <p:cNvSpPr>
            <a:spLocks noChangeArrowheads="1"/>
          </p:cNvSpPr>
          <p:nvPr/>
        </p:nvSpPr>
        <p:spPr bwMode="auto">
          <a:xfrm>
            <a:off x="6689725" y="47629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6248400" y="47629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9" name="Line 94"/>
          <p:cNvSpPr>
            <a:spLocks noChangeShapeType="1"/>
          </p:cNvSpPr>
          <p:nvPr/>
        </p:nvSpPr>
        <p:spPr bwMode="auto">
          <a:xfrm>
            <a:off x="5672137" y="49391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80" name="Line 91"/>
          <p:cNvSpPr>
            <a:spLocks noChangeShapeType="1"/>
          </p:cNvSpPr>
          <p:nvPr/>
        </p:nvSpPr>
        <p:spPr bwMode="auto">
          <a:xfrm>
            <a:off x="4333874" y="33156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Rectangle 92"/>
          <p:cNvSpPr>
            <a:spLocks noChangeArrowheads="1"/>
          </p:cNvSpPr>
          <p:nvPr/>
        </p:nvSpPr>
        <p:spPr bwMode="auto">
          <a:xfrm>
            <a:off x="5351462" y="30632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4910137" y="30632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5351462" y="36728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4910137" y="36728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5" name="Line 94"/>
          <p:cNvSpPr>
            <a:spLocks noChangeShapeType="1"/>
          </p:cNvSpPr>
          <p:nvPr/>
        </p:nvSpPr>
        <p:spPr bwMode="auto">
          <a:xfrm>
            <a:off x="4333874" y="38490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295400" y="2514600"/>
            <a:ext cx="1709737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散列地址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2928937" y="25146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基本区域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88" name="Rectangle 92"/>
          <p:cNvSpPr>
            <a:spLocks noChangeArrowheads="1"/>
          </p:cNvSpPr>
          <p:nvPr/>
        </p:nvSpPr>
        <p:spPr bwMode="auto">
          <a:xfrm>
            <a:off x="5318125" y="421903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89" name="Rectangle 93"/>
          <p:cNvSpPr>
            <a:spLocks noChangeArrowheads="1"/>
          </p:cNvSpPr>
          <p:nvPr/>
        </p:nvSpPr>
        <p:spPr bwMode="auto">
          <a:xfrm>
            <a:off x="4876800" y="4219039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32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0" name="Line 94"/>
          <p:cNvSpPr>
            <a:spLocks noChangeShapeType="1"/>
          </p:cNvSpPr>
          <p:nvPr/>
        </p:nvSpPr>
        <p:spPr bwMode="auto">
          <a:xfrm>
            <a:off x="4300537" y="439525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6689725" y="37057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6248400" y="37057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>
            <a:off x="5672137" y="38819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798512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7543800" y="480060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6" name="Line 94"/>
          <p:cNvSpPr>
            <a:spLocks noChangeShapeType="1"/>
          </p:cNvSpPr>
          <p:nvPr/>
        </p:nvSpPr>
        <p:spPr bwMode="auto">
          <a:xfrm>
            <a:off x="6967537" y="49768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>
            <a:off x="5638800" y="33485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92"/>
          <p:cNvSpPr>
            <a:spLocks noChangeArrowheads="1"/>
          </p:cNvSpPr>
          <p:nvPr/>
        </p:nvSpPr>
        <p:spPr bwMode="auto">
          <a:xfrm>
            <a:off x="6656388" y="30961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9" name="Rectangle 93"/>
          <p:cNvSpPr>
            <a:spLocks noChangeArrowheads="1"/>
          </p:cNvSpPr>
          <p:nvPr/>
        </p:nvSpPr>
        <p:spPr bwMode="auto">
          <a:xfrm>
            <a:off x="6215063" y="30961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81400" y="1735579"/>
            <a:ext cx="5562600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ASL= (1*4+2*3+3)/8</a:t>
            </a:r>
          </a:p>
        </p:txBody>
      </p:sp>
      <p:sp>
        <p:nvSpPr>
          <p:cNvPr id="35" name="矩形 34"/>
          <p:cNvSpPr/>
          <p:nvPr/>
        </p:nvSpPr>
        <p:spPr>
          <a:xfrm>
            <a:off x="4953000" y="5753379"/>
            <a:ext cx="3257623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sz="3200" dirty="0" smtClean="0"/>
              <a:t>1           2          3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链法法处理碰撞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457200" y="1043428"/>
            <a:ext cx="8686800" cy="546303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小结：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(1) </a:t>
            </a:r>
            <a:r>
              <a:rPr lang="zh-CN" altLang="en-US" sz="3000" dirty="0" smtClean="0"/>
              <a:t>检索、插入、删除操作都在单链表上进行；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(2) </a:t>
            </a:r>
            <a:r>
              <a:rPr lang="zh-CN" altLang="en-US" sz="3000" dirty="0" smtClean="0"/>
              <a:t>堆积现象可能发生吗？</a:t>
            </a:r>
            <a:endParaRPr lang="en-US" altLang="zh-CN" sz="30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2776537" y="3672840"/>
          <a:ext cx="1752601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524000" y="3672840"/>
          <a:ext cx="11763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33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6" name="Rectangle 86"/>
          <p:cNvSpPr>
            <a:spLocks noChangeArrowheads="1"/>
          </p:cNvSpPr>
          <p:nvPr/>
        </p:nvSpPr>
        <p:spPr bwMode="auto">
          <a:xfrm>
            <a:off x="5351462" y="53725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87"/>
          <p:cNvSpPr>
            <a:spLocks noChangeArrowheads="1"/>
          </p:cNvSpPr>
          <p:nvPr/>
        </p:nvSpPr>
        <p:spPr bwMode="auto">
          <a:xfrm>
            <a:off x="4910137" y="53725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8" name="Line 88"/>
          <p:cNvSpPr>
            <a:spLocks noChangeShapeType="1"/>
          </p:cNvSpPr>
          <p:nvPr/>
        </p:nvSpPr>
        <p:spPr bwMode="auto">
          <a:xfrm>
            <a:off x="4333874" y="55487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92"/>
          <p:cNvSpPr>
            <a:spLocks noChangeArrowheads="1"/>
          </p:cNvSpPr>
          <p:nvPr/>
        </p:nvSpPr>
        <p:spPr bwMode="auto">
          <a:xfrm>
            <a:off x="6689725" y="5372517"/>
            <a:ext cx="473075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6248400" y="5372517"/>
            <a:ext cx="533400" cy="461962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Line 94"/>
          <p:cNvSpPr>
            <a:spLocks noChangeShapeType="1"/>
          </p:cNvSpPr>
          <p:nvPr/>
        </p:nvSpPr>
        <p:spPr bwMode="auto">
          <a:xfrm>
            <a:off x="5672137" y="554872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4333874" y="39252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92"/>
          <p:cNvSpPr>
            <a:spLocks noChangeArrowheads="1"/>
          </p:cNvSpPr>
          <p:nvPr/>
        </p:nvSpPr>
        <p:spPr bwMode="auto">
          <a:xfrm>
            <a:off x="5351462" y="36728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4910137" y="36728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6" name="Rectangle 92"/>
          <p:cNvSpPr>
            <a:spLocks noChangeArrowheads="1"/>
          </p:cNvSpPr>
          <p:nvPr/>
        </p:nvSpPr>
        <p:spPr bwMode="auto">
          <a:xfrm>
            <a:off x="5351462" y="428244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4910137" y="428244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Line 94"/>
          <p:cNvSpPr>
            <a:spLocks noChangeShapeType="1"/>
          </p:cNvSpPr>
          <p:nvPr/>
        </p:nvSpPr>
        <p:spPr bwMode="auto">
          <a:xfrm>
            <a:off x="4333874" y="445865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1295400" y="3124200"/>
            <a:ext cx="1709737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散列地址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2928937" y="3124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基本区域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51" name="Rectangle 92"/>
          <p:cNvSpPr>
            <a:spLocks noChangeArrowheads="1"/>
          </p:cNvSpPr>
          <p:nvPr/>
        </p:nvSpPr>
        <p:spPr bwMode="auto">
          <a:xfrm>
            <a:off x="5318125" y="482863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4876800" y="4828639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32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3" name="Line 94"/>
          <p:cNvSpPr>
            <a:spLocks noChangeShapeType="1"/>
          </p:cNvSpPr>
          <p:nvPr/>
        </p:nvSpPr>
        <p:spPr bwMode="auto">
          <a:xfrm>
            <a:off x="4300537" y="500485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4" name="Rectangle 92"/>
          <p:cNvSpPr>
            <a:spLocks noChangeArrowheads="1"/>
          </p:cNvSpPr>
          <p:nvPr/>
        </p:nvSpPr>
        <p:spPr bwMode="auto">
          <a:xfrm>
            <a:off x="6689725" y="43153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55" name="Rectangle 93"/>
          <p:cNvSpPr>
            <a:spLocks noChangeArrowheads="1"/>
          </p:cNvSpPr>
          <p:nvPr/>
        </p:nvSpPr>
        <p:spPr bwMode="auto">
          <a:xfrm>
            <a:off x="6248400" y="43153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6" name="Line 94"/>
          <p:cNvSpPr>
            <a:spLocks noChangeShapeType="1"/>
          </p:cNvSpPr>
          <p:nvPr/>
        </p:nvSpPr>
        <p:spPr bwMode="auto">
          <a:xfrm>
            <a:off x="5672137" y="44915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7" name="Rectangle 92"/>
          <p:cNvSpPr>
            <a:spLocks noChangeArrowheads="1"/>
          </p:cNvSpPr>
          <p:nvPr/>
        </p:nvSpPr>
        <p:spPr bwMode="auto">
          <a:xfrm>
            <a:off x="79851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58" name="Rectangle 93"/>
          <p:cNvSpPr>
            <a:spLocks noChangeArrowheads="1"/>
          </p:cNvSpPr>
          <p:nvPr/>
        </p:nvSpPr>
        <p:spPr bwMode="auto">
          <a:xfrm>
            <a:off x="7543800" y="5410200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9" name="Line 94"/>
          <p:cNvSpPr>
            <a:spLocks noChangeShapeType="1"/>
          </p:cNvSpPr>
          <p:nvPr/>
        </p:nvSpPr>
        <p:spPr bwMode="auto">
          <a:xfrm>
            <a:off x="6967537" y="5586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>
            <a:off x="5638800" y="395817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Rectangle 92"/>
          <p:cNvSpPr>
            <a:spLocks noChangeArrowheads="1"/>
          </p:cNvSpPr>
          <p:nvPr/>
        </p:nvSpPr>
        <p:spPr bwMode="auto">
          <a:xfrm>
            <a:off x="6656388" y="370576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6215063" y="3705761"/>
            <a:ext cx="533400" cy="457200"/>
          </a:xfrm>
          <a:prstGeom prst="rect">
            <a:avLst/>
          </a:prstGeom>
          <a:solidFill>
            <a:srgbClr val="0000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20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257800" y="2378586"/>
            <a:ext cx="297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不会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57200" y="1066800"/>
            <a:ext cx="86868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* </a:t>
            </a:r>
            <a:r>
              <a:rPr lang="en-US" altLang="zh-CN" sz="3200" kern="0" dirty="0" err="1" smtClean="0">
                <a:solidFill>
                  <a:srgbClr val="0000CC"/>
                </a:solidFill>
                <a:latin typeface="+mj-lt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ListNode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Element;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pNode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Next;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};</a:t>
            </a:r>
          </a:p>
          <a:p>
            <a:pPr marL="180000" lvl="0" algn="just"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+mj-lt"/>
              </a:rPr>
              <a:t>typedef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lang="en-US" altLang="zh-CN" sz="3200" kern="0" dirty="0" err="1" smtClean="0"/>
              <a:t>struct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ListNode</a:t>
            </a:r>
            <a:r>
              <a:rPr lang="en-US" altLang="zh-CN" sz="3200" kern="0" dirty="0" smtClean="0"/>
              <a:t> *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727156" y="2362200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链表结点类型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657600" y="2971800"/>
            <a:ext cx="33361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元素</a:t>
            </a:r>
            <a:r>
              <a:rPr lang="en-US" altLang="zh-CN" kern="0" dirty="0" smtClean="0">
                <a:solidFill>
                  <a:srgbClr val="007E00"/>
                </a:solidFill>
              </a:rPr>
              <a:t>(</a:t>
            </a:r>
            <a:r>
              <a:rPr lang="zh-CN" altLang="en-US" kern="0" dirty="0" smtClean="0">
                <a:solidFill>
                  <a:srgbClr val="007E00"/>
                </a:solidFill>
              </a:rPr>
              <a:t>关键码</a:t>
            </a:r>
            <a:r>
              <a:rPr lang="en-US" altLang="zh-CN" kern="0" dirty="0" smtClean="0">
                <a:solidFill>
                  <a:srgbClr val="007E00"/>
                </a:solidFill>
              </a:rPr>
              <a:t>, </a:t>
            </a:r>
            <a:r>
              <a:rPr lang="zh-CN" altLang="en-US" kern="0" dirty="0" smtClean="0">
                <a:solidFill>
                  <a:srgbClr val="007E00"/>
                </a:solidFill>
              </a:rPr>
              <a:t>属性</a:t>
            </a:r>
            <a:r>
              <a:rPr lang="en-US" altLang="zh-CN" kern="0" dirty="0" smtClean="0">
                <a:solidFill>
                  <a:srgbClr val="007E00"/>
                </a:solidFill>
              </a:rPr>
              <a:t>)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3521830" y="3616804"/>
            <a:ext cx="489108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指针</a:t>
            </a:r>
            <a:r>
              <a:rPr lang="en-US" altLang="zh-CN" kern="0" dirty="0" smtClean="0">
                <a:solidFill>
                  <a:srgbClr val="007E00"/>
                </a:solidFill>
              </a:rPr>
              <a:t>, </a:t>
            </a:r>
            <a:r>
              <a:rPr lang="zh-CN" altLang="en-US" kern="0" dirty="0" smtClean="0">
                <a:solidFill>
                  <a:srgbClr val="007E00"/>
                </a:solidFill>
              </a:rPr>
              <a:t>指向下一个同义词结点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667000" y="5334000"/>
            <a:ext cx="6601431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//List</a:t>
            </a:r>
            <a:r>
              <a:rPr lang="zh-CN" altLang="en-US" kern="0" dirty="0" smtClean="0">
                <a:solidFill>
                  <a:srgbClr val="007E00"/>
                </a:solidFill>
              </a:rPr>
              <a:t>：结点指针类型、链表头指针类型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81000" y="1447800"/>
            <a:ext cx="8763000" cy="381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spcBef>
                <a:spcPts val="0"/>
              </a:spcBef>
              <a:buNone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struct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HashTb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TableSize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</a:t>
            </a: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List *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</a:rPr>
              <a:t>TheLists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80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};</a:t>
            </a:r>
          </a:p>
          <a:p>
            <a:pPr marL="180000" lvl="0" algn="just">
              <a:spcBef>
                <a:spcPts val="600"/>
              </a:spcBef>
              <a:buNone/>
            </a:pPr>
            <a:r>
              <a:rPr lang="en-US" altLang="zh-CN" sz="3200" kern="0" dirty="0" err="1" smtClean="0">
                <a:solidFill>
                  <a:srgbClr val="800080"/>
                </a:solidFill>
              </a:rPr>
              <a:t>typedef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err="1" smtClean="0"/>
              <a:t>struct</a:t>
            </a:r>
            <a:r>
              <a:rPr lang="en-US" altLang="zh-CN" sz="3200" kern="0" dirty="0" smtClean="0"/>
              <a:t> </a:t>
            </a:r>
            <a:r>
              <a:rPr lang="en-US" altLang="zh-CN" sz="3200" kern="0" dirty="0" err="1" smtClean="0"/>
              <a:t>HashTb</a:t>
            </a:r>
            <a:r>
              <a:rPr lang="en-US" altLang="zh-CN" sz="3200" kern="0" dirty="0" smtClean="0"/>
              <a:t>  *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PHashTb</a:t>
            </a:r>
            <a:r>
              <a:rPr lang="en-US" altLang="zh-CN" sz="3200" kern="0" dirty="0" smtClean="0"/>
              <a:t>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505200" y="1524000"/>
            <a:ext cx="5562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散列表</a:t>
            </a:r>
            <a:r>
              <a:rPr lang="en-US" altLang="zh-CN" kern="0" dirty="0" smtClean="0">
                <a:solidFill>
                  <a:srgbClr val="C00000"/>
                </a:solidFill>
              </a:rPr>
              <a:t>(</a:t>
            </a:r>
            <a:r>
              <a:rPr lang="zh-CN" altLang="en-US" kern="0" dirty="0" smtClean="0">
                <a:solidFill>
                  <a:srgbClr val="C00000"/>
                </a:solidFill>
              </a:rPr>
              <a:t>哈希表</a:t>
            </a:r>
            <a:r>
              <a:rPr lang="en-US" altLang="zh-CN" kern="0" dirty="0" smtClean="0">
                <a:solidFill>
                  <a:srgbClr val="C00000"/>
                </a:solidFill>
              </a:rPr>
              <a:t>)</a:t>
            </a:r>
            <a:r>
              <a:rPr lang="zh-CN" altLang="en-US" kern="0" dirty="0" smtClean="0">
                <a:solidFill>
                  <a:srgbClr val="C00000"/>
                </a:solidFill>
              </a:rPr>
              <a:t>结构：顺序表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1400" y="2743200"/>
            <a:ext cx="6019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7E00"/>
                </a:solidFill>
              </a:rPr>
              <a:t>TheLists</a:t>
            </a:r>
            <a:r>
              <a:rPr lang="en-US" altLang="zh-CN" kern="0" dirty="0" smtClean="0">
                <a:solidFill>
                  <a:srgbClr val="007E00"/>
                </a:solidFill>
              </a:rPr>
              <a:t>: </a:t>
            </a:r>
            <a:r>
              <a:rPr lang="zh-CN" altLang="en-US" kern="0" dirty="0" smtClean="0">
                <a:solidFill>
                  <a:srgbClr val="007E00"/>
                </a:solidFill>
              </a:rPr>
              <a:t>链表头指针组成的数组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352800" y="4626858"/>
            <a:ext cx="5791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7E00"/>
                </a:solidFill>
              </a:rPr>
              <a:t>PHashTb</a:t>
            </a:r>
            <a:r>
              <a:rPr lang="en-US" altLang="zh-CN" kern="0" dirty="0" smtClean="0">
                <a:solidFill>
                  <a:srgbClr val="007E00"/>
                </a:solidFill>
              </a:rPr>
              <a:t>: </a:t>
            </a:r>
            <a:r>
              <a:rPr lang="zh-CN" altLang="en-US" kern="0" dirty="0" smtClean="0">
                <a:solidFill>
                  <a:srgbClr val="007E00"/>
                </a:solidFill>
              </a:rPr>
              <a:t>指向顺序表的指针类型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763000" cy="51768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检索：</a:t>
            </a:r>
            <a:r>
              <a:rPr lang="zh-CN" altLang="en-US" sz="3200" dirty="0" smtClean="0"/>
              <a:t>给定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个关键字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,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</a:t>
            </a:r>
            <a:r>
              <a:rPr lang="zh-CN" altLang="en-US" sz="3200" dirty="0" smtClean="0"/>
              <a:t>在字典中，找关键码等于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0</a:t>
            </a:r>
            <a:r>
              <a:rPr lang="zh-CN" altLang="en-US" sz="3200" dirty="0" smtClean="0"/>
              <a:t>的元素；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240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平均检索长度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en-US" altLang="zh-CN" sz="3000" dirty="0" smtClean="0">
                <a:solidFill>
                  <a:srgbClr val="003399"/>
                </a:solidFill>
              </a:rPr>
              <a:t>Average Search Length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检索过程中，对关键码的</a:t>
            </a:r>
            <a:r>
              <a:rPr lang="zh-CN" altLang="en-US" sz="3200" dirty="0" smtClean="0">
                <a:solidFill>
                  <a:srgbClr val="800080"/>
                </a:solidFill>
              </a:rPr>
              <a:t>平均比较次数；</a:t>
            </a:r>
            <a:endParaRPr lang="en-US" altLang="zh-CN" sz="3200" dirty="0" smtClean="0">
              <a:solidFill>
                <a:srgbClr val="80008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8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90000"/>
              </a:lnSpc>
              <a:spcBef>
                <a:spcPts val="0"/>
              </a:spcBef>
              <a:buSzPct val="75000"/>
              <a:buNone/>
            </a:pP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p</a:t>
            </a:r>
            <a:r>
              <a:rPr lang="en-US" altLang="zh-CN" sz="3200" baseline="-25000" dirty="0" smtClean="0">
                <a:sym typeface="Wingdings" pitchFamily="2" charset="2"/>
              </a:rPr>
              <a:t>i</a:t>
            </a:r>
            <a:r>
              <a:rPr lang="en-US" altLang="zh-CN" sz="3200" dirty="0" smtClean="0">
                <a:sym typeface="Wingdings" pitchFamily="2" charset="2"/>
              </a:rPr>
              <a:t>: </a:t>
            </a:r>
            <a:r>
              <a:rPr lang="zh-CN" altLang="en-US" sz="3200" dirty="0" smtClean="0">
                <a:sym typeface="Wingdings" pitchFamily="2" charset="2"/>
              </a:rPr>
              <a:t>查找</a:t>
            </a:r>
            <a:r>
              <a:rPr lang="en-US" altLang="zh-CN" sz="3200" dirty="0" err="1" smtClean="0">
                <a:sym typeface="Wingdings" pitchFamily="2" charset="2"/>
              </a:rPr>
              <a:t>key</a:t>
            </a:r>
            <a:r>
              <a:rPr lang="en-US" altLang="zh-CN" sz="3200" baseline="-25000" dirty="0" err="1" smtClean="0">
                <a:sym typeface="Wingdings" pitchFamily="2" charset="2"/>
              </a:rPr>
              <a:t>i</a:t>
            </a:r>
            <a:r>
              <a:rPr lang="zh-CN" altLang="en-US" sz="3200" dirty="0" smtClean="0">
                <a:sym typeface="Wingdings" pitchFamily="2" charset="2"/>
              </a:rPr>
              <a:t>的概率；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</a:t>
            </a:r>
            <a:r>
              <a:rPr lang="en-US" altLang="zh-CN" sz="3200" dirty="0" err="1" smtClean="0">
                <a:sym typeface="Wingdings" pitchFamily="2" charset="2"/>
              </a:rPr>
              <a:t>c</a:t>
            </a:r>
            <a:r>
              <a:rPr lang="en-US" altLang="zh-CN" sz="3200" baseline="-25000" dirty="0" err="1" smtClean="0">
                <a:sym typeface="Wingdings" pitchFamily="2" charset="2"/>
              </a:rPr>
              <a:t>i</a:t>
            </a:r>
            <a:r>
              <a:rPr lang="en-US" altLang="zh-CN" sz="3200" dirty="0" smtClean="0">
                <a:sym typeface="Wingdings" pitchFamily="2" charset="2"/>
              </a:rPr>
              <a:t>: </a:t>
            </a:r>
            <a:r>
              <a:rPr lang="zh-CN" altLang="en-US" sz="3200" dirty="0" smtClean="0">
                <a:sym typeface="Wingdings" pitchFamily="2" charset="2"/>
              </a:rPr>
              <a:t>找到</a:t>
            </a:r>
            <a:r>
              <a:rPr lang="en-US" altLang="zh-CN" sz="3200" dirty="0" err="1" smtClean="0">
                <a:sym typeface="Wingdings" pitchFamily="2" charset="2"/>
              </a:rPr>
              <a:t>key</a:t>
            </a:r>
            <a:r>
              <a:rPr lang="en-US" altLang="zh-CN" sz="3200" baseline="-25000" dirty="0" err="1" smtClean="0">
                <a:sym typeface="Wingdings" pitchFamily="2" charset="2"/>
              </a:rPr>
              <a:t>i</a:t>
            </a:r>
            <a:r>
              <a:rPr lang="zh-CN" altLang="en-US" sz="3200" dirty="0" smtClean="0">
                <a:sym typeface="Wingdings" pitchFamily="2" charset="2"/>
              </a:rPr>
              <a:t>所需的比较次数；</a:t>
            </a:r>
            <a:endParaRPr lang="en-US" altLang="zh-CN" sz="3200" dirty="0" smtClean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658611" y="3657600"/>
          <a:ext cx="3208789" cy="1295400"/>
        </p:xfrm>
        <a:graphic>
          <a:graphicData uri="http://schemas.openxmlformats.org/presentationml/2006/ole">
            <p:oleObj spid="_x0000_s36866" name="Equation" r:id="rId4" imgW="1066800" imgH="431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拉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链法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查找的实现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533400" y="1143000"/>
            <a:ext cx="8610600" cy="5181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Search(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char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PHashTb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H)</a:t>
            </a:r>
            <a:endParaRPr kumimoji="0" lang="zh-CN" altLang="en-US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p;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List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L; </a:t>
            </a: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L= H-&gt;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TheLists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[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h(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];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p = L;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while( p!=Null &amp;&amp; p-&gt;Element !=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ke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)</a:t>
            </a: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</a:t>
            </a:r>
            <a:r>
              <a:rPr lang="en-US" altLang="zh-CN" sz="3200" kern="0" dirty="0" smtClean="0">
                <a:latin typeface="+mj-lt"/>
              </a:rPr>
              <a:t>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p-&gt;Next;</a:t>
            </a:r>
          </a:p>
          <a:p>
            <a:pPr marL="144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return p;     </a:t>
            </a:r>
          </a:p>
          <a:p>
            <a:pPr marL="144000" marR="0" lvl="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}  </a:t>
            </a:r>
            <a:endParaRPr kumimoji="0" lang="zh-CN" altLang="en-US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57800" y="29718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计算散列值</a:t>
            </a:r>
            <a:r>
              <a:rPr lang="en-US" altLang="zh-CN" kern="0" dirty="0" smtClean="0">
                <a:solidFill>
                  <a:srgbClr val="C00000"/>
                </a:solidFill>
              </a:rPr>
              <a:t>, </a:t>
            </a:r>
            <a:r>
              <a:rPr lang="zh-CN" altLang="en-US" kern="0" dirty="0" smtClean="0">
                <a:solidFill>
                  <a:srgbClr val="C00000"/>
                </a:solidFill>
              </a:rPr>
              <a:t>取链表头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796126" y="1788004"/>
            <a:ext cx="276647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结点指针</a:t>
            </a:r>
            <a:r>
              <a:rPr lang="en-US" altLang="zh-CN" kern="0" dirty="0" smtClean="0">
                <a:solidFill>
                  <a:srgbClr val="007E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133600" y="3540604"/>
            <a:ext cx="327685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在该链表中查找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ke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86000" y="2340858"/>
            <a:ext cx="3429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7E00"/>
                </a:solidFill>
              </a:rPr>
              <a:t>//</a:t>
            </a:r>
            <a:r>
              <a:rPr lang="zh-CN" altLang="en-US" kern="0" dirty="0" smtClean="0">
                <a:solidFill>
                  <a:srgbClr val="007E00"/>
                </a:solidFill>
              </a:rPr>
              <a:t>链表头指针</a:t>
            </a:r>
            <a:r>
              <a:rPr lang="en-US" altLang="zh-CN" kern="0" dirty="0" smtClean="0">
                <a:solidFill>
                  <a:srgbClr val="007E00"/>
                </a:solidFill>
              </a:rPr>
              <a:t>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掌握</a:t>
            </a:r>
            <a:endParaRPr lang="en-US" altLang="zh-CN" sz="3200" dirty="0" smtClean="0">
              <a:solidFill>
                <a:srgbClr val="0000CC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1. </a:t>
            </a:r>
            <a:r>
              <a:rPr lang="zh-CN" altLang="en-US" sz="3200" dirty="0" smtClean="0"/>
              <a:t>顺序字典上，顺序查找的</a:t>
            </a:r>
            <a:r>
              <a:rPr lang="en-US" altLang="zh-CN" sz="3200" dirty="0" smtClean="0"/>
              <a:t>ASL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2. </a:t>
            </a:r>
            <a:r>
              <a:rPr lang="zh-CN" altLang="en-US" sz="3200" dirty="0" smtClean="0">
                <a:solidFill>
                  <a:srgbClr val="003399"/>
                </a:solidFill>
              </a:rPr>
              <a:t>有序顺序表上</a:t>
            </a:r>
            <a:r>
              <a:rPr lang="zh-CN" altLang="en-US" sz="3200" dirty="0" smtClean="0"/>
              <a:t>的二分法查找、</a:t>
            </a:r>
            <a:r>
              <a:rPr lang="en-US" altLang="zh-CN" sz="3200" dirty="0" smtClean="0"/>
              <a:t>ASL</a:t>
            </a:r>
            <a:r>
              <a:rPr lang="zh-CN" altLang="en-US" sz="3200" dirty="0" smtClean="0"/>
              <a:t>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3. </a:t>
            </a:r>
            <a:r>
              <a:rPr lang="zh-CN" altLang="en-US" sz="3200" dirty="0" smtClean="0"/>
              <a:t>散列的概念、</a:t>
            </a:r>
            <a:r>
              <a:rPr lang="zh-CN" altLang="en-US" sz="3200" dirty="0" smtClean="0">
                <a:solidFill>
                  <a:srgbClr val="003399"/>
                </a:solidFill>
              </a:rPr>
              <a:t>碰撞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冲突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、堆积问题，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>
                <a:solidFill>
                  <a:srgbClr val="003399"/>
                </a:solidFill>
              </a:rPr>
              <a:t>除余法</a:t>
            </a:r>
            <a:r>
              <a:rPr lang="zh-CN" altLang="en-US" sz="3200" dirty="0" smtClean="0"/>
              <a:t>散列；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4. </a:t>
            </a:r>
            <a:r>
              <a:rPr lang="zh-CN" altLang="en-US" sz="3200" dirty="0" smtClean="0">
                <a:solidFill>
                  <a:srgbClr val="003399"/>
                </a:solidFill>
              </a:rPr>
              <a:t>线性探查法</a:t>
            </a:r>
            <a:r>
              <a:rPr lang="zh-CN" altLang="en-US" sz="3200" dirty="0" smtClean="0"/>
              <a:t>处理碰撞（开地址法的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种）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>
                <a:solidFill>
                  <a:srgbClr val="003399"/>
                </a:solidFill>
              </a:rPr>
              <a:t>拉链法</a:t>
            </a:r>
            <a:r>
              <a:rPr lang="zh-CN" altLang="en-US" sz="3200" dirty="0" smtClean="0"/>
              <a:t>处理碰撞，及其</a:t>
            </a:r>
            <a:r>
              <a:rPr lang="en-US" altLang="zh-CN" sz="3200" dirty="0" smtClean="0"/>
              <a:t>ASL</a:t>
            </a:r>
            <a:r>
              <a:rPr lang="zh-CN" altLang="en-US" sz="3200" dirty="0" smtClean="0"/>
              <a:t>计算；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381000" y="1447800"/>
            <a:ext cx="8458200" cy="29054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dirty="0" smtClean="0"/>
              <a:t> </a:t>
            </a:r>
            <a:r>
              <a:rPr lang="zh-CN" altLang="en-US" sz="3600" dirty="0" smtClean="0"/>
              <a:t>使用</a:t>
            </a:r>
            <a:r>
              <a:rPr lang="zh-CN" altLang="en-US" sz="3600" dirty="0" smtClean="0">
                <a:solidFill>
                  <a:srgbClr val="003399"/>
                </a:solidFill>
              </a:rPr>
              <a:t>除余法</a:t>
            </a:r>
            <a:r>
              <a:rPr lang="zh-CN" altLang="en-US" sz="3600" dirty="0" smtClean="0"/>
              <a:t>设计散列函数，</a:t>
            </a:r>
            <a:r>
              <a:rPr lang="zh-CN" altLang="en-US" sz="3600" dirty="0" smtClean="0">
                <a:solidFill>
                  <a:srgbClr val="C00000"/>
                </a:solidFill>
              </a:rPr>
              <a:t>独立完成</a:t>
            </a:r>
            <a:endParaRPr lang="en-US" altLang="zh-CN" sz="3600" dirty="0" smtClean="0">
              <a:solidFill>
                <a:srgbClr val="C00000"/>
              </a:solidFill>
            </a:endParaRPr>
          </a:p>
          <a:p>
            <a:pPr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P199: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dirty="0" smtClean="0"/>
              <a:t>  </a:t>
            </a:r>
            <a:r>
              <a:rPr lang="zh-CN" altLang="en-US" sz="3600" dirty="0" smtClean="0"/>
              <a:t>复习题 </a:t>
            </a:r>
            <a:r>
              <a:rPr lang="en-US" altLang="zh-CN" sz="3600" dirty="0" smtClean="0"/>
              <a:t>2,  3</a:t>
            </a:r>
            <a:r>
              <a:rPr lang="en-US" altLang="zh-CN" sz="3600" smtClean="0"/>
              <a:t>,  4</a:t>
            </a:r>
            <a:endParaRPr lang="en-US" altLang="zh-CN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抽象数据类型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7630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Dictionary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createEmptyDic</a:t>
            </a:r>
            <a:r>
              <a:rPr lang="en-US" altLang="zh-CN" sz="3200" dirty="0" smtClean="0"/>
              <a:t>(void)  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建空字典</a:t>
            </a:r>
            <a:endParaRPr lang="en-US" altLang="zh-CN" dirty="0" smtClean="0">
              <a:solidFill>
                <a:srgbClr val="009900"/>
              </a:solidFill>
            </a:endParaRPr>
          </a:p>
          <a:p>
            <a:pPr marL="72000">
              <a:lnSpc>
                <a:spcPct val="110000"/>
              </a:lnSpc>
              <a:spcBef>
                <a:spcPts val="1200"/>
              </a:spcBef>
              <a:buSzPct val="75000"/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insert(</a:t>
            </a:r>
            <a:r>
              <a:rPr lang="en-US" altLang="zh-CN" sz="3200" dirty="0" smtClean="0">
                <a:solidFill>
                  <a:srgbClr val="0000CC"/>
                </a:solidFill>
              </a:rPr>
              <a:t>Dictionary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dic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DicElement</a:t>
            </a:r>
            <a:r>
              <a:rPr lang="en-US" altLang="zh-CN" sz="3200" dirty="0" smtClean="0"/>
              <a:t> x)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向字典</a:t>
            </a:r>
            <a:r>
              <a:rPr lang="en-US" altLang="zh-CN" dirty="0" err="1" smtClean="0">
                <a:solidFill>
                  <a:srgbClr val="009900"/>
                </a:solidFill>
              </a:rPr>
              <a:t>dic</a:t>
            </a:r>
            <a:r>
              <a:rPr lang="zh-CN" altLang="en-US" dirty="0" smtClean="0">
                <a:solidFill>
                  <a:srgbClr val="009900"/>
                </a:solidFill>
              </a:rPr>
              <a:t>中，插入关联</a:t>
            </a:r>
            <a:r>
              <a:rPr lang="en-US" altLang="zh-CN" dirty="0" smtClean="0">
                <a:solidFill>
                  <a:srgbClr val="009900"/>
                </a:solidFill>
              </a:rPr>
              <a:t>(</a:t>
            </a:r>
            <a:r>
              <a:rPr lang="zh-CN" altLang="en-US" dirty="0" smtClean="0">
                <a:solidFill>
                  <a:srgbClr val="009900"/>
                </a:solidFill>
              </a:rPr>
              <a:t>元素</a:t>
            </a:r>
            <a:r>
              <a:rPr lang="en-US" altLang="zh-CN" dirty="0" smtClean="0">
                <a:solidFill>
                  <a:srgbClr val="009900"/>
                </a:solidFill>
              </a:rPr>
              <a:t>)x</a:t>
            </a:r>
          </a:p>
          <a:p>
            <a:pPr marL="72000">
              <a:lnSpc>
                <a:spcPct val="110000"/>
              </a:lnSpc>
              <a:spcBef>
                <a:spcPts val="1800"/>
              </a:spcBef>
              <a:buSzPct val="75000"/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delete(</a:t>
            </a:r>
            <a:r>
              <a:rPr lang="en-US" altLang="zh-CN" sz="3200" dirty="0" smtClean="0">
                <a:solidFill>
                  <a:srgbClr val="0000CC"/>
                </a:solidFill>
              </a:rPr>
              <a:t>Dictionary </a:t>
            </a:r>
            <a:r>
              <a:rPr lang="en-US" altLang="zh-CN" sz="3200" dirty="0" err="1" smtClean="0"/>
              <a:t>dic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200" dirty="0" smtClean="0"/>
              <a:t> x)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buSzPct val="75000"/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从字典</a:t>
            </a:r>
            <a:r>
              <a:rPr lang="en-US" altLang="zh-CN" dirty="0" err="1" smtClean="0">
                <a:solidFill>
                  <a:srgbClr val="009900"/>
                </a:solidFill>
              </a:rPr>
              <a:t>dic</a:t>
            </a:r>
            <a:r>
              <a:rPr lang="zh-CN" altLang="en-US" dirty="0" smtClean="0">
                <a:solidFill>
                  <a:srgbClr val="009900"/>
                </a:solidFill>
              </a:rPr>
              <a:t>中，删除关键码为</a:t>
            </a:r>
            <a:r>
              <a:rPr lang="en-US" altLang="zh-CN" dirty="0" smtClean="0">
                <a:solidFill>
                  <a:srgbClr val="009900"/>
                </a:solidFill>
              </a:rPr>
              <a:t>x</a:t>
            </a:r>
            <a:r>
              <a:rPr lang="zh-CN" altLang="en-US" dirty="0" smtClean="0">
                <a:solidFill>
                  <a:srgbClr val="009900"/>
                </a:solidFill>
              </a:rPr>
              <a:t>的关联</a:t>
            </a:r>
            <a:r>
              <a:rPr lang="en-US" altLang="zh-CN" dirty="0" smtClean="0">
                <a:solidFill>
                  <a:srgbClr val="009900"/>
                </a:solidFill>
              </a:rPr>
              <a:t>(</a:t>
            </a:r>
            <a:r>
              <a:rPr lang="zh-CN" altLang="en-US" dirty="0" smtClean="0">
                <a:solidFill>
                  <a:srgbClr val="009900"/>
                </a:solidFill>
              </a:rPr>
              <a:t>元素</a:t>
            </a:r>
            <a:r>
              <a:rPr lang="en-US" altLang="zh-CN" dirty="0" smtClean="0">
                <a:solidFill>
                  <a:srgbClr val="009900"/>
                </a:solidFill>
              </a:rPr>
              <a:t>)</a:t>
            </a:r>
          </a:p>
          <a:p>
            <a:pPr marL="72000">
              <a:lnSpc>
                <a:spcPct val="110000"/>
              </a:lnSpc>
              <a:spcBef>
                <a:spcPts val="1800"/>
              </a:spcBef>
              <a:buSzPct val="75000"/>
              <a:buNone/>
            </a:pPr>
            <a:r>
              <a:rPr lang="en-US" altLang="zh-CN" sz="32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200" dirty="0" smtClean="0"/>
              <a:t> search(</a:t>
            </a:r>
            <a:r>
              <a:rPr lang="en-US" altLang="zh-CN" sz="3200" dirty="0" smtClean="0">
                <a:solidFill>
                  <a:srgbClr val="0000CC"/>
                </a:solidFill>
              </a:rPr>
              <a:t>Dictionary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dic</a:t>
            </a:r>
            <a:r>
              <a:rPr lang="en-US" altLang="zh-CN" sz="3200" dirty="0" smtClean="0"/>
              <a:t>, </a:t>
            </a:r>
            <a:r>
              <a:rPr lang="en-US" altLang="zh-CN" sz="3200" dirty="0" err="1" smtClean="0">
                <a:solidFill>
                  <a:srgbClr val="0000CC"/>
                </a:solidFill>
              </a:rPr>
              <a:t>KeyType</a:t>
            </a:r>
            <a:r>
              <a:rPr lang="en-US" altLang="zh-CN" sz="3200" dirty="0" smtClean="0"/>
              <a:t> x, </a:t>
            </a:r>
            <a:r>
              <a:rPr lang="en-US" altLang="zh-CN" sz="3200" dirty="0" smtClean="0">
                <a:solidFill>
                  <a:srgbClr val="0000CC"/>
                </a:solidFill>
              </a:rPr>
              <a:t>Posit</a:t>
            </a:r>
            <a:r>
              <a:rPr lang="en-US" altLang="zh-CN" sz="3200" dirty="0" smtClean="0"/>
              <a:t> p) </a:t>
            </a:r>
          </a:p>
          <a:p>
            <a:pPr marL="72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smtClean="0">
                <a:solidFill>
                  <a:srgbClr val="009900"/>
                </a:solidFill>
              </a:rPr>
              <a:t>//</a:t>
            </a:r>
            <a:r>
              <a:rPr lang="zh-CN" altLang="en-US" dirty="0" smtClean="0">
                <a:solidFill>
                  <a:srgbClr val="009900"/>
                </a:solidFill>
              </a:rPr>
              <a:t>查找，返回关键码为</a:t>
            </a:r>
            <a:r>
              <a:rPr lang="en-US" altLang="zh-CN" dirty="0" smtClean="0">
                <a:solidFill>
                  <a:srgbClr val="009900"/>
                </a:solidFill>
              </a:rPr>
              <a:t>x</a:t>
            </a:r>
            <a:r>
              <a:rPr lang="zh-CN" altLang="en-US" dirty="0" smtClean="0">
                <a:solidFill>
                  <a:srgbClr val="009900"/>
                </a:solidFill>
              </a:rPr>
              <a:t>的元素的位置</a:t>
            </a:r>
            <a:endParaRPr lang="en-US" altLang="zh-CN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字典的表示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实现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43000"/>
            <a:ext cx="8458200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spcBef>
                <a:spcPts val="0"/>
              </a:spcBef>
              <a:buAutoNum type="arabicPeriod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顺序表示 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顺序表，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有序顺序表上的二分法检索；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2. </a:t>
            </a:r>
            <a:r>
              <a:rPr lang="zh-CN" altLang="en-US" sz="3200" dirty="0" smtClean="0">
                <a:solidFill>
                  <a:srgbClr val="003399"/>
                </a:solidFill>
              </a:rPr>
              <a:t>链接表示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单链表，</a:t>
            </a:r>
            <a:endParaRPr lang="en-US" altLang="zh-CN" sz="3200" dirty="0" smtClean="0"/>
          </a:p>
          <a:p>
            <a:pPr marL="180000">
              <a:spcBef>
                <a:spcPts val="0"/>
              </a:spcBef>
              <a:buNone/>
            </a:pPr>
            <a:r>
              <a:rPr lang="en-US" altLang="zh-CN" sz="3200" dirty="0" smtClean="0"/>
              <a:t>     -- </a:t>
            </a:r>
            <a:r>
              <a:rPr lang="zh-CN" altLang="en-US" sz="3200" dirty="0" smtClean="0"/>
              <a:t>二叉排序树；</a:t>
            </a:r>
            <a:endParaRPr lang="en-US" altLang="zh-CN" sz="3200" dirty="0" smtClean="0"/>
          </a:p>
          <a:p>
            <a:pPr marL="180000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3.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)</a:t>
            </a:r>
            <a:r>
              <a:rPr lang="zh-CN" altLang="en-US" sz="3200" dirty="0" smtClean="0">
                <a:solidFill>
                  <a:srgbClr val="003399"/>
                </a:solidFill>
              </a:rPr>
              <a:t>表示 </a:t>
            </a:r>
            <a:r>
              <a:rPr lang="en-US" altLang="zh-CN" sz="3200" dirty="0" smtClean="0">
                <a:solidFill>
                  <a:srgbClr val="003399"/>
                </a:solidFill>
              </a:rPr>
              <a:t>-- </a:t>
            </a:r>
            <a:r>
              <a:rPr lang="zh-CN" altLang="en-US" sz="3200" dirty="0" smtClean="0">
                <a:solidFill>
                  <a:srgbClr val="003399"/>
                </a:solidFill>
              </a:rPr>
              <a:t>散列</a:t>
            </a:r>
            <a:r>
              <a:rPr lang="en-US" altLang="zh-CN" sz="3200" dirty="0" smtClean="0">
                <a:solidFill>
                  <a:srgbClr val="003399"/>
                </a:solidFill>
              </a:rPr>
              <a:t>(</a:t>
            </a:r>
            <a:r>
              <a:rPr lang="zh-CN" altLang="en-US" sz="3200" dirty="0" smtClean="0">
                <a:solidFill>
                  <a:srgbClr val="003399"/>
                </a:solidFill>
              </a:rPr>
              <a:t>哈希</a:t>
            </a:r>
            <a:r>
              <a:rPr lang="en-US" altLang="zh-CN" sz="3200" dirty="0" smtClean="0">
                <a:solidFill>
                  <a:srgbClr val="003399"/>
                </a:solidFill>
              </a:rPr>
              <a:t>, hash)</a:t>
            </a:r>
            <a:r>
              <a:rPr lang="zh-CN" altLang="en-US" sz="3200" dirty="0" smtClean="0">
                <a:solidFill>
                  <a:srgbClr val="003399"/>
                </a:solidFill>
              </a:rPr>
              <a:t>表；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6.4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字典的顺序表示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85800" y="990600"/>
            <a:ext cx="8001000" cy="245605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  <a:ea typeface="黑体" pitchFamily="2" charset="-122"/>
              </a:rPr>
              <a:t>typedef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struct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{ 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key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   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>
                <a:latin typeface="+mj-lt"/>
                <a:ea typeface="黑体" pitchFamily="2" charset="-122"/>
              </a:rPr>
              <a:t>value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}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DicElement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</a:t>
            </a:r>
            <a:endParaRPr lang="en-US" altLang="zh-CN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Text Box 1027"/>
          <p:cNvSpPr txBox="1">
            <a:spLocks noChangeArrowheads="1"/>
          </p:cNvSpPr>
          <p:nvPr/>
        </p:nvSpPr>
        <p:spPr bwMode="auto">
          <a:xfrm>
            <a:off x="685800" y="3504932"/>
            <a:ext cx="8001000" cy="3046988"/>
          </a:xfrm>
          <a:prstGeom prst="rect">
            <a:avLst/>
          </a:prstGeom>
          <a:solidFill>
            <a:srgbClr val="FFD5AB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 smtClean="0">
                <a:latin typeface="+mj-lt"/>
                <a:ea typeface="黑体" pitchFamily="2" charset="-122"/>
              </a:rPr>
              <a:t>typedef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struct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{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MaxNum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    </a:t>
            </a: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n;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</a:t>
            </a:r>
            <a:r>
              <a:rPr lang="en-US" altLang="zh-CN" sz="3200" dirty="0" err="1" smtClean="0"/>
              <a:t>DicElement</a:t>
            </a:r>
            <a:r>
              <a:rPr lang="en-US" altLang="zh-CN" sz="3200" dirty="0" smtClean="0"/>
              <a:t> * element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</a:t>
            </a:r>
            <a:endParaRPr lang="en-US" altLang="zh-CN" sz="3200" dirty="0">
              <a:latin typeface="+mj-lt"/>
              <a:ea typeface="黑体" pitchFamily="2" charset="-122"/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}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SeqDictionary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44321" y="2819132"/>
            <a:ext cx="3437479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字典元素结构类型</a:t>
            </a:r>
            <a:endParaRPr lang="en-US" altLang="zh-CN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81400" y="2209532"/>
            <a:ext cx="11015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属性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581400" y="1635336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关键码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14800" y="5918694"/>
            <a:ext cx="2719334" cy="558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字典结构类型</a:t>
            </a:r>
            <a:endParaRPr lang="en-US" altLang="zh-CN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6.4.2 </a:t>
            </a:r>
            <a:r>
              <a:rPr lang="zh-CN" altLang="en-US" dirty="0" smtClean="0">
                <a:ea typeface="黑体" pitchFamily="2" charset="-122"/>
              </a:rPr>
              <a:t>顺序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字典上的顺序检索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09600" y="990600"/>
            <a:ext cx="8077200" cy="51891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顺序检索过程：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--</a:t>
            </a:r>
            <a:r>
              <a:rPr lang="zh-CN" altLang="en-US" sz="3200" dirty="0" smtClean="0"/>
              <a:t> 从</a:t>
            </a:r>
            <a:r>
              <a:rPr lang="en-US" altLang="zh-CN" sz="3200" dirty="0" smtClean="0"/>
              <a:t>element[0].key</a:t>
            </a:r>
            <a:r>
              <a:rPr lang="zh-CN" altLang="en-US" sz="3200" dirty="0" smtClean="0"/>
              <a:t>开始，依次向后比较；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4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设各元素的被检索概率均为</a:t>
            </a:r>
            <a:r>
              <a:rPr lang="en-US" altLang="zh-CN" sz="3200" dirty="0" smtClean="0"/>
              <a:t>1/n</a:t>
            </a:r>
            <a:r>
              <a:rPr lang="zh-CN" altLang="en-US" sz="3200" dirty="0" smtClean="0"/>
              <a:t> ，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  </a:t>
            </a:r>
            <a:r>
              <a:rPr lang="zh-CN" altLang="en-US" sz="3200" dirty="0" smtClean="0">
                <a:solidFill>
                  <a:srgbClr val="003399"/>
                </a:solidFill>
              </a:rPr>
              <a:t>平均检索长度：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dirty="0" smtClean="0"/>
          </a:p>
        </p:txBody>
      </p:sp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1282700" y="4721740"/>
          <a:ext cx="3196413" cy="1297792"/>
        </p:xfrm>
        <a:graphic>
          <a:graphicData uri="http://schemas.openxmlformats.org/presentationml/2006/ole">
            <p:oleObj spid="_x0000_s38914" name="Equation" r:id="rId4" imgW="1066800" imgH="431800" progId="Equation.DSMT4">
              <p:embed/>
            </p:oleObj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483100" y="4735380"/>
          <a:ext cx="2679700" cy="1297792"/>
        </p:xfrm>
        <a:graphic>
          <a:graphicData uri="http://schemas.openxmlformats.org/presentationml/2006/ole">
            <p:oleObj spid="_x0000_s38915" name="Equation" r:id="rId5" imgW="888614" imgH="431613" progId="Equation.DSMT4">
              <p:embed/>
            </p:oleObj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066801" y="2451772"/>
          <a:ext cx="7467599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9"/>
                <a:gridCol w="2057400"/>
                <a:gridCol w="1676400"/>
                <a:gridCol w="1905000"/>
              </a:tblGrid>
              <a:tr h="685800">
                <a:tc>
                  <a:txBody>
                    <a:bodyPr/>
                    <a:lstStyle/>
                    <a:p>
                      <a:pPr algn="ctr">
                        <a:buFont typeface="Arial" pitchFamily="34" charset="0"/>
                        <a:buNone/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(key</a:t>
                      </a:r>
                      <a:r>
                        <a:rPr lang="en-US" altLang="zh-CN" sz="3000" b="0" baseline="-2500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0</a:t>
                      </a:r>
                      <a:r>
                        <a:rPr lang="en-US" altLang="zh-CN" sz="30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, 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 )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(key</a:t>
                      </a:r>
                      <a:r>
                        <a:rPr lang="en-US" altLang="zh-CN" sz="30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,  )</a:t>
                      </a:r>
                      <a:endParaRPr lang="zh-CN" altLang="en-US" sz="30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… …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(key</a:t>
                      </a:r>
                      <a:r>
                        <a:rPr lang="en-US" altLang="zh-CN" sz="3000" b="0" kern="1200" baseline="-250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n-1</a:t>
                      </a:r>
                      <a:r>
                        <a:rPr lang="en-US" altLang="zh-CN" sz="30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,  )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6.4.2 </a:t>
            </a:r>
            <a:r>
              <a:rPr lang="zh-CN" altLang="en-US" dirty="0" smtClean="0">
                <a:ea typeface="黑体" pitchFamily="2" charset="-122"/>
              </a:rPr>
              <a:t>二分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457200" y="990600"/>
            <a:ext cx="8534400" cy="484626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有序顺序字典：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</a:t>
            </a:r>
            <a:r>
              <a:rPr lang="zh-CN" altLang="en-US" sz="3000" dirty="0" smtClean="0"/>
              <a:t>按关键码大小排序的顺序字典；</a:t>
            </a:r>
            <a:endParaRPr lang="en-US" altLang="zh-CN" sz="30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000" dirty="0" smtClean="0">
                <a:solidFill>
                  <a:srgbClr val="003399"/>
                </a:solidFill>
              </a:rPr>
              <a:t> 二分检索（折半查找）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648000" indent="-1008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1) </a:t>
            </a:r>
            <a:r>
              <a:rPr lang="zh-CN" altLang="en-US" sz="3000" dirty="0" smtClean="0"/>
              <a:t>将</a:t>
            </a:r>
            <a:r>
              <a:rPr lang="en-US" altLang="zh-CN" sz="3000" dirty="0" smtClean="0"/>
              <a:t>key</a:t>
            </a:r>
            <a:r>
              <a:rPr lang="zh-CN" altLang="en-US" sz="3000" dirty="0" smtClean="0"/>
              <a:t>与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待查找表</a:t>
            </a:r>
            <a:r>
              <a:rPr lang="en-US" altLang="zh-CN" sz="3000" dirty="0" smtClean="0"/>
              <a:t>”</a:t>
            </a:r>
            <a:r>
              <a:rPr lang="zh-CN" altLang="en-US" sz="3000" dirty="0" smtClean="0"/>
              <a:t>中间位置的关键码比较，</a:t>
            </a:r>
            <a:endParaRPr lang="en-US" altLang="zh-CN" sz="3000" dirty="0" smtClean="0"/>
          </a:p>
          <a:p>
            <a:pPr marL="648000" indent="-1008000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2) </a:t>
            </a:r>
            <a:r>
              <a:rPr lang="zh-CN" altLang="en-US" sz="3000" dirty="0" smtClean="0"/>
              <a:t>若相等，则找到；</a:t>
            </a:r>
            <a:endParaRPr lang="en-US" altLang="zh-CN" sz="3000" dirty="0" smtClean="0"/>
          </a:p>
          <a:p>
            <a:pPr marL="648000" indent="-11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否则，中间位置的</a:t>
            </a:r>
            <a:r>
              <a:rPr lang="zh-CN" altLang="en-US" sz="3000" dirty="0" smtClean="0">
                <a:solidFill>
                  <a:srgbClr val="008A00"/>
                </a:solidFill>
              </a:rPr>
              <a:t>某一侧</a:t>
            </a:r>
            <a:r>
              <a:rPr lang="zh-CN" altLang="en-US" sz="3000" dirty="0" smtClean="0"/>
              <a:t>作为</a:t>
            </a:r>
            <a:r>
              <a:rPr lang="zh-CN" altLang="en-US" sz="3000" dirty="0" smtClean="0">
                <a:solidFill>
                  <a:srgbClr val="008A00"/>
                </a:solidFill>
              </a:rPr>
              <a:t>新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>
                <a:solidFill>
                  <a:srgbClr val="008A00"/>
                </a:solidFill>
              </a:rPr>
              <a:t>待查找表</a:t>
            </a:r>
            <a:r>
              <a:rPr lang="en-US" altLang="zh-CN" sz="3000" dirty="0" smtClean="0">
                <a:solidFill>
                  <a:srgbClr val="008A00"/>
                </a:solidFill>
              </a:rPr>
              <a:t>”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648000" indent="-11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</a:t>
            </a:r>
            <a:r>
              <a:rPr lang="zh-CN" altLang="en-US" sz="3000" dirty="0" smtClean="0"/>
              <a:t>返回</a:t>
            </a:r>
            <a:r>
              <a:rPr lang="en-US" altLang="zh-CN" sz="3000" dirty="0" smtClean="0"/>
              <a:t>1).</a:t>
            </a:r>
            <a:endParaRPr lang="en-US" altLang="zh-CN" sz="30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819400" y="5287060"/>
            <a:ext cx="61722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chemeClr val="bg1"/>
                </a:solidFill>
              </a:rPr>
              <a:t>例：</a:t>
            </a:r>
            <a:r>
              <a:rPr lang="en-US" altLang="zh-CN" sz="3000" dirty="0" smtClean="0">
                <a:solidFill>
                  <a:schemeClr val="bg1"/>
                </a:solidFill>
              </a:rPr>
              <a:t>{1, 2, 3, 4, 5, 6, 7, 8}</a:t>
            </a:r>
            <a:r>
              <a:rPr lang="zh-CN" altLang="en-US" sz="3000" dirty="0" smtClean="0">
                <a:solidFill>
                  <a:schemeClr val="bg1"/>
                </a:solidFill>
              </a:rPr>
              <a:t>，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rot="16200000" flipV="1">
            <a:off x="5486400" y="5972860"/>
            <a:ext cx="381000" cy="76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rot="16200000" flipV="1">
            <a:off x="4648200" y="5972860"/>
            <a:ext cx="381000" cy="76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 rot="16200000" flipV="1">
            <a:off x="4191000" y="5972860"/>
            <a:ext cx="381000" cy="76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7467600" y="5287060"/>
            <a:ext cx="1524000" cy="55399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zh-CN" altLang="en-US" sz="3000" dirty="0" smtClean="0">
                <a:solidFill>
                  <a:srgbClr val="FFC000"/>
                </a:solidFill>
              </a:rPr>
              <a:t>查找</a:t>
            </a:r>
            <a:r>
              <a:rPr lang="en-US" altLang="zh-CN" sz="3000" dirty="0" smtClean="0">
                <a:solidFill>
                  <a:srgbClr val="FFC000"/>
                </a:solidFill>
              </a:rPr>
              <a:t>2</a:t>
            </a:r>
            <a:endParaRPr lang="zh-CN" altLang="en-US" sz="30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14096</TotalTime>
  <Words>3144</Words>
  <Application>Microsoft Office PowerPoint</Application>
  <PresentationFormat>全屏显示(4:3)</PresentationFormat>
  <Paragraphs>746</Paragraphs>
  <Slides>42</Slides>
  <Notes>34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4" baseType="lpstr">
      <vt:lpstr>默认设计模板</vt:lpstr>
      <vt:lpstr>Equation</vt:lpstr>
      <vt:lpstr>幻灯片 1</vt:lpstr>
      <vt:lpstr>(数据结构中的)集合</vt:lpstr>
      <vt:lpstr>字典</vt:lpstr>
      <vt:lpstr>字典--检索</vt:lpstr>
      <vt:lpstr>字典--抽象数据类型</vt:lpstr>
      <vt:lpstr>字典的表示(实现)</vt:lpstr>
      <vt:lpstr>6.4 字典的顺序表示</vt:lpstr>
      <vt:lpstr>6.4.2 顺序字典上的顺序检索</vt:lpstr>
      <vt:lpstr>6.4.2 二分检索</vt:lpstr>
      <vt:lpstr>6.4.2 二分检索</vt:lpstr>
      <vt:lpstr>字典的表示(实现)</vt:lpstr>
      <vt:lpstr>6.5 字典的散列表示</vt:lpstr>
      <vt:lpstr>6.5 字典的散列表示</vt:lpstr>
      <vt:lpstr>6.5.2 散列函数</vt:lpstr>
      <vt:lpstr>6.5.2 散列函数</vt:lpstr>
      <vt:lpstr>除余法散列</vt:lpstr>
      <vt:lpstr>除余法散列</vt:lpstr>
      <vt:lpstr>6.5.3 碰撞的处理</vt:lpstr>
      <vt:lpstr>1.开地址法处理碰撞</vt:lpstr>
      <vt:lpstr>1.开地址法处理碰撞</vt:lpstr>
      <vt:lpstr>幻灯片 21</vt:lpstr>
      <vt:lpstr>线性探查法再散列--实现</vt:lpstr>
      <vt:lpstr>线性探查法再散列--实现</vt:lpstr>
      <vt:lpstr>幻灯片 24</vt:lpstr>
      <vt:lpstr>在散列表上查找x</vt:lpstr>
      <vt:lpstr>幻灯片 26</vt:lpstr>
      <vt:lpstr>幻灯片 27</vt:lpstr>
      <vt:lpstr>在散列表上插入x</vt:lpstr>
      <vt:lpstr>幻灯片 29</vt:lpstr>
      <vt:lpstr>幻灯片 30</vt:lpstr>
      <vt:lpstr>在散列表上删除x</vt:lpstr>
      <vt:lpstr>幻灯片 32</vt:lpstr>
      <vt:lpstr>6.5.3 碰撞的处理</vt:lpstr>
      <vt:lpstr>2. 拉链法法处理碰撞</vt:lpstr>
      <vt:lpstr>2. 拉链法法处理碰撞</vt:lpstr>
      <vt:lpstr>2. 拉链法法处理碰撞</vt:lpstr>
      <vt:lpstr>2. 拉链法法处理碰撞</vt:lpstr>
      <vt:lpstr>2. 拉链法--实现</vt:lpstr>
      <vt:lpstr>2. 拉链法--实现</vt:lpstr>
      <vt:lpstr>2. 拉链法--查找的实现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lenovo-</cp:lastModifiedBy>
  <cp:revision>2734</cp:revision>
  <cp:lastPrinted>1601-01-01T00:00:00Z</cp:lastPrinted>
  <dcterms:created xsi:type="dcterms:W3CDTF">1601-01-01T00:00:00Z</dcterms:created>
  <dcterms:modified xsi:type="dcterms:W3CDTF">2020-04-20T12:49:10Z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