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727" r:id="rId3"/>
    <p:sldId id="692" r:id="rId4"/>
    <p:sldId id="693" r:id="rId5"/>
    <p:sldId id="694" r:id="rId6"/>
    <p:sldId id="695" r:id="rId7"/>
    <p:sldId id="696" r:id="rId8"/>
    <p:sldId id="697" r:id="rId9"/>
    <p:sldId id="698" r:id="rId10"/>
    <p:sldId id="699" r:id="rId11"/>
    <p:sldId id="700" r:id="rId12"/>
    <p:sldId id="701" r:id="rId13"/>
    <p:sldId id="703" r:id="rId14"/>
    <p:sldId id="704" r:id="rId15"/>
    <p:sldId id="705" r:id="rId16"/>
    <p:sldId id="706" r:id="rId17"/>
    <p:sldId id="707" r:id="rId18"/>
    <p:sldId id="708" r:id="rId19"/>
    <p:sldId id="710" r:id="rId20"/>
    <p:sldId id="711" r:id="rId21"/>
    <p:sldId id="712" r:id="rId22"/>
    <p:sldId id="713" r:id="rId23"/>
    <p:sldId id="714" r:id="rId24"/>
    <p:sldId id="716" r:id="rId25"/>
    <p:sldId id="717" r:id="rId26"/>
    <p:sldId id="718" r:id="rId27"/>
    <p:sldId id="719" r:id="rId28"/>
    <p:sldId id="720" r:id="rId29"/>
    <p:sldId id="721" r:id="rId30"/>
    <p:sldId id="686" r:id="rId31"/>
    <p:sldId id="722" r:id="rId32"/>
    <p:sldId id="723" r:id="rId33"/>
    <p:sldId id="724" r:id="rId34"/>
    <p:sldId id="725" r:id="rId35"/>
    <p:sldId id="726" r:id="rId36"/>
    <p:sldId id="654" r:id="rId37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00CC"/>
    <a:srgbClr val="B5F098"/>
    <a:srgbClr val="137F16"/>
    <a:srgbClr val="800080"/>
    <a:srgbClr val="8AE75B"/>
    <a:srgbClr val="1DC521"/>
    <a:srgbClr val="008000"/>
    <a:srgbClr val="CCFFCC"/>
    <a:srgbClr val="A4D76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2" autoAdjust="0"/>
    <p:restoredTop sz="94483" autoAdjust="0"/>
  </p:normalViewPr>
  <p:slideViewPr>
    <p:cSldViewPr>
      <p:cViewPr>
        <p:scale>
          <a:sx n="67" d="100"/>
          <a:sy n="67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2020-4-23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32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7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高级字典结构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20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讲：二叉排序树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81000" y="1143000"/>
            <a:ext cx="8763000" cy="54230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1. </a:t>
            </a:r>
            <a:r>
              <a:rPr lang="zh-CN" altLang="en-US" sz="3000" kern="0" dirty="0" smtClean="0"/>
              <a:t>待检索</a:t>
            </a:r>
            <a:r>
              <a:rPr lang="en-US" altLang="zh-CN" sz="3000" kern="0" dirty="0" smtClean="0"/>
              <a:t>key</a:t>
            </a:r>
            <a:r>
              <a:rPr lang="zh-CN" altLang="en-US" sz="3000" kern="0" dirty="0" smtClean="0"/>
              <a:t>与当前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子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树根比较；</a:t>
            </a:r>
            <a:endParaRPr lang="en-US" altLang="zh-CN" sz="3000" kern="0" dirty="0" smtClean="0"/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/>
              <a:t>2. </a:t>
            </a:r>
            <a:r>
              <a:rPr lang="zh-CN" altLang="en-US" sz="3000" kern="0" dirty="0" smtClean="0"/>
              <a:t>若相等，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则成功；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3.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若小于根，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/>
              <a:t>则去根的左子树；</a:t>
            </a:r>
            <a:endParaRPr lang="en-US" altLang="zh-CN" sz="3000" kern="0" dirty="0" smtClean="0"/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/>
              <a:t>若左子树为空，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则失败；</a:t>
            </a:r>
            <a:endParaRPr lang="en-US" altLang="zh-CN" sz="3000" kern="0" dirty="0" smtClean="0">
              <a:solidFill>
                <a:srgbClr val="C00000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4.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若大于根，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/>
              <a:t>则去根的右子树，</a:t>
            </a:r>
            <a:endParaRPr lang="en-US" altLang="zh-CN" sz="3000" kern="0" dirty="0" smtClean="0"/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/>
              <a:t>若右子树为空，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则失败；</a:t>
            </a:r>
            <a:endParaRPr lang="en-US" altLang="zh-CN" sz="3000" kern="0" dirty="0" smtClean="0">
              <a:solidFill>
                <a:srgbClr val="C00000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/>
              <a:t>5. </a:t>
            </a:r>
            <a:r>
              <a:rPr lang="zh-CN" altLang="en-US" sz="3200" kern="0" dirty="0" smtClean="0"/>
              <a:t>返回</a:t>
            </a:r>
            <a:r>
              <a:rPr lang="en-US" altLang="zh-CN" sz="3200" kern="0" dirty="0" smtClean="0"/>
              <a:t>1</a:t>
            </a:r>
            <a:r>
              <a:rPr lang="zh-CN" altLang="en-US" sz="3200" kern="0" dirty="0" smtClean="0"/>
              <a:t>，继续；</a:t>
            </a:r>
            <a:endParaRPr lang="en-US" altLang="zh-CN" sz="3000" kern="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7.3.2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二叉排序树的检索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Oval 26"/>
          <p:cNvSpPr>
            <a:spLocks noChangeArrowheads="1"/>
          </p:cNvSpPr>
          <p:nvPr/>
        </p:nvSpPr>
        <p:spPr bwMode="auto">
          <a:xfrm>
            <a:off x="6006600" y="2362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41" name="Oval 27"/>
          <p:cNvSpPr>
            <a:spLocks noChangeArrowheads="1"/>
          </p:cNvSpPr>
          <p:nvPr/>
        </p:nvSpPr>
        <p:spPr bwMode="auto">
          <a:xfrm>
            <a:off x="6901200" y="1524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7842000" y="2362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5424600" y="3276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8375400" y="3200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7461000" y="3200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0" idx="0"/>
          </p:cNvCxnSpPr>
          <p:nvPr/>
        </p:nvCxnSpPr>
        <p:spPr bwMode="auto">
          <a:xfrm rot="5400000">
            <a:off x="6424437" y="1806355"/>
            <a:ext cx="408009" cy="703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1" idx="5"/>
            <a:endCxn id="42" idx="0"/>
          </p:cNvCxnSpPr>
          <p:nvPr/>
        </p:nvCxnSpPr>
        <p:spPr bwMode="auto">
          <a:xfrm rot="16200000" flipH="1">
            <a:off x="7533055" y="1783254"/>
            <a:ext cx="408009" cy="749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3"/>
            <a:endCxn id="43" idx="0"/>
          </p:cNvCxnSpPr>
          <p:nvPr/>
        </p:nvCxnSpPr>
        <p:spPr bwMode="auto">
          <a:xfrm rot="5400000">
            <a:off x="5648037" y="2838955"/>
            <a:ext cx="484209" cy="391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2" idx="3"/>
            <a:endCxn id="45" idx="0"/>
          </p:cNvCxnSpPr>
          <p:nvPr/>
        </p:nvCxnSpPr>
        <p:spPr bwMode="auto">
          <a:xfrm rot="5400000">
            <a:off x="7622037" y="2901355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2" idx="5"/>
            <a:endCxn id="44" idx="0"/>
          </p:cNvCxnSpPr>
          <p:nvPr/>
        </p:nvCxnSpPr>
        <p:spPr bwMode="auto">
          <a:xfrm rot="16200000" flipH="1">
            <a:off x="8270155" y="2825154"/>
            <a:ext cx="408009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5001600" y="411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52" name="直接连接符 51"/>
          <p:cNvCxnSpPr>
            <a:stCxn id="43" idx="3"/>
            <a:endCxn id="51" idx="0"/>
          </p:cNvCxnSpPr>
          <p:nvPr/>
        </p:nvCxnSpPr>
        <p:spPr bwMode="auto">
          <a:xfrm rot="5400000">
            <a:off x="5183637" y="3794755"/>
            <a:ext cx="408009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>
            <a:stCxn id="54" idx="0"/>
            <a:endCxn id="43" idx="5"/>
          </p:cNvCxnSpPr>
          <p:nvPr/>
        </p:nvCxnSpPr>
        <p:spPr bwMode="auto">
          <a:xfrm rot="16200000" flipV="1">
            <a:off x="5793351" y="3798960"/>
            <a:ext cx="423019" cy="2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5854200" y="41298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5327400" y="5113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cxnSp>
        <p:nvCxnSpPr>
          <p:cNvPr id="56" name="直接连接符 55"/>
          <p:cNvCxnSpPr>
            <a:stCxn id="54" idx="3"/>
            <a:endCxn id="55" idx="0"/>
          </p:cNvCxnSpPr>
          <p:nvPr/>
        </p:nvCxnSpPr>
        <p:spPr bwMode="auto">
          <a:xfrm rot="5400000">
            <a:off x="5488742" y="4668660"/>
            <a:ext cx="553199" cy="33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003800" y="411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45" idx="3"/>
            <a:endCxn id="57" idx="0"/>
          </p:cNvCxnSpPr>
          <p:nvPr/>
        </p:nvCxnSpPr>
        <p:spPr bwMode="auto">
          <a:xfrm rot="5400000">
            <a:off x="7164837" y="3739555"/>
            <a:ext cx="484209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6546600" y="50284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60" name="直接连接符 59"/>
          <p:cNvCxnSpPr>
            <a:stCxn id="57" idx="3"/>
            <a:endCxn id="59" idx="0"/>
          </p:cNvCxnSpPr>
          <p:nvPr/>
        </p:nvCxnSpPr>
        <p:spPr bwMode="auto">
          <a:xfrm rot="5400000">
            <a:off x="6708023" y="4653569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66" idx="0"/>
            <a:endCxn id="57" idx="5"/>
          </p:cNvCxnSpPr>
          <p:nvPr/>
        </p:nvCxnSpPr>
        <p:spPr bwMode="auto">
          <a:xfrm rot="16200000" flipV="1">
            <a:off x="7348637" y="4661073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7461000" y="504343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7003800" y="6027600"/>
            <a:ext cx="540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68" name="直接连接符 67"/>
          <p:cNvCxnSpPr>
            <a:stCxn id="66" idx="3"/>
            <a:endCxn id="67" idx="0"/>
          </p:cNvCxnSpPr>
          <p:nvPr/>
        </p:nvCxnSpPr>
        <p:spPr bwMode="auto">
          <a:xfrm rot="5400000">
            <a:off x="7129955" y="5617474"/>
            <a:ext cx="553972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>
            <a:stCxn id="70" idx="0"/>
            <a:endCxn id="66" idx="5"/>
          </p:cNvCxnSpPr>
          <p:nvPr/>
        </p:nvCxnSpPr>
        <p:spPr bwMode="auto">
          <a:xfrm rot="16200000" flipV="1">
            <a:off x="7786647" y="5608900"/>
            <a:ext cx="53682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7918200" y="60104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  <p:cxnSp>
        <p:nvCxnSpPr>
          <p:cNvPr id="32" name="直接箭头连接符 31"/>
          <p:cNvCxnSpPr>
            <a:endCxn id="41" idx="7"/>
          </p:cNvCxnSpPr>
          <p:nvPr/>
        </p:nvCxnSpPr>
        <p:spPr bwMode="auto">
          <a:xfrm rot="10800000" flipV="1">
            <a:off x="7362120" y="1295399"/>
            <a:ext cx="334081" cy="30240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rot="10800000" flipV="1">
            <a:off x="8153400" y="2057400"/>
            <a:ext cx="334081" cy="30240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7239000" y="2971800"/>
            <a:ext cx="304801" cy="30240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>
            <a:off x="6858000" y="3886200"/>
            <a:ext cx="304801" cy="30240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>
            <a:endCxn id="66" idx="7"/>
          </p:cNvCxnSpPr>
          <p:nvPr/>
        </p:nvCxnSpPr>
        <p:spPr bwMode="auto">
          <a:xfrm rot="5400000">
            <a:off x="7879338" y="4766982"/>
            <a:ext cx="392845" cy="3076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直接箭头连接符 71"/>
          <p:cNvCxnSpPr>
            <a:endCxn id="67" idx="1"/>
          </p:cNvCxnSpPr>
          <p:nvPr/>
        </p:nvCxnSpPr>
        <p:spPr bwMode="auto">
          <a:xfrm rot="16200000" flipH="1">
            <a:off x="6701037" y="5719565"/>
            <a:ext cx="386408" cy="37728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7.3.2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二叉排序树的检索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304800" y="1295400"/>
            <a:ext cx="88392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search(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Tree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KeyType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x,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*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position)</a:t>
            </a:r>
          </a:p>
          <a:p>
            <a:pPr marL="108000" marR="0" lvl="0" algn="l" defTabSz="914400" rtl="0" eaLnBrk="1" fontAlgn="base" latinLnBrk="0" hangingPunct="1">
              <a:spcBef>
                <a:spcPts val="4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p, q;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p = *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q = p;  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n-lt"/>
              </a:rPr>
              <a:t>            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19400" y="3712458"/>
            <a:ext cx="202010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//p</a:t>
            </a:r>
            <a:r>
              <a:rPr lang="zh-CN" altLang="en-US" kern="0" dirty="0" smtClean="0">
                <a:solidFill>
                  <a:srgbClr val="008A00"/>
                </a:solidFill>
              </a:rPr>
              <a:t>指向树根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419600" y="2417058"/>
            <a:ext cx="5257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ptree</a:t>
            </a:r>
            <a:r>
              <a:rPr lang="en-US" altLang="zh-CN" kern="0" dirty="0" smtClean="0">
                <a:solidFill>
                  <a:srgbClr val="990099"/>
                </a:solidFill>
              </a:rPr>
              <a:t>, position</a:t>
            </a:r>
            <a:r>
              <a:rPr lang="zh-CN" altLang="en-US" kern="0" dirty="0" smtClean="0">
                <a:solidFill>
                  <a:srgbClr val="990099"/>
                </a:solidFill>
              </a:rPr>
              <a:t>都是二级指针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362000" y="4117708"/>
            <a:ext cx="504000" cy="504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7010400" y="4955908"/>
            <a:ext cx="504000" cy="504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62" name="直接连接符 61"/>
          <p:cNvCxnSpPr>
            <a:stCxn id="37" idx="3"/>
            <a:endCxn id="38" idx="0"/>
          </p:cNvCxnSpPr>
          <p:nvPr/>
        </p:nvCxnSpPr>
        <p:spPr bwMode="auto">
          <a:xfrm rot="5400000">
            <a:off x="7145101" y="4665199"/>
            <a:ext cx="408009" cy="173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64" idx="0"/>
            <a:endCxn id="37" idx="5"/>
          </p:cNvCxnSpPr>
          <p:nvPr/>
        </p:nvCxnSpPr>
        <p:spPr bwMode="auto">
          <a:xfrm rot="16200000" flipV="1">
            <a:off x="7682087" y="4658004"/>
            <a:ext cx="423019" cy="20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7743000" y="4970918"/>
            <a:ext cx="504000" cy="504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7349400" y="5811254"/>
            <a:ext cx="504000" cy="504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en-US" altLang="zh-CN" sz="3200" dirty="0"/>
          </a:p>
        </p:txBody>
      </p:sp>
      <p:cxnSp>
        <p:nvCxnSpPr>
          <p:cNvPr id="71" name="直接连接符 70"/>
          <p:cNvCxnSpPr>
            <a:stCxn id="64" idx="3"/>
            <a:endCxn id="65" idx="0"/>
          </p:cNvCxnSpPr>
          <p:nvPr/>
        </p:nvCxnSpPr>
        <p:spPr bwMode="auto">
          <a:xfrm rot="5400000">
            <a:off x="7504033" y="5498477"/>
            <a:ext cx="410145" cy="21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8153400" y="5820600"/>
            <a:ext cx="504000" cy="504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cxnSp>
        <p:nvCxnSpPr>
          <p:cNvPr id="73" name="直接连接符 72"/>
          <p:cNvCxnSpPr>
            <a:stCxn id="64" idx="5"/>
            <a:endCxn id="72" idx="0"/>
          </p:cNvCxnSpPr>
          <p:nvPr/>
        </p:nvCxnSpPr>
        <p:spPr bwMode="auto">
          <a:xfrm rot="16200000" flipH="1">
            <a:off x="8079550" y="5494749"/>
            <a:ext cx="41949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矩形 73"/>
          <p:cNvSpPr/>
          <p:nvPr/>
        </p:nvSpPr>
        <p:spPr bwMode="auto">
          <a:xfrm>
            <a:off x="6934200" y="3276600"/>
            <a:ext cx="288000" cy="457200"/>
          </a:xfrm>
          <a:prstGeom prst="rect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6" name="直接箭头连接符 75"/>
          <p:cNvCxnSpPr>
            <a:stCxn id="74" idx="3"/>
            <a:endCxn id="37" idx="0"/>
          </p:cNvCxnSpPr>
          <p:nvPr/>
        </p:nvCxnSpPr>
        <p:spPr bwMode="auto">
          <a:xfrm>
            <a:off x="7222200" y="3505200"/>
            <a:ext cx="391800" cy="61250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>
            <a:endCxn id="74" idx="1"/>
          </p:cNvCxnSpPr>
          <p:nvPr/>
        </p:nvCxnSpPr>
        <p:spPr bwMode="auto">
          <a:xfrm>
            <a:off x="6477000" y="3505200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矩形 79"/>
          <p:cNvSpPr/>
          <p:nvPr/>
        </p:nvSpPr>
        <p:spPr>
          <a:xfrm>
            <a:off x="5562600" y="3200400"/>
            <a:ext cx="100540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3399"/>
                </a:solidFill>
              </a:rPr>
              <a:t>ptree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625358" y="36891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p</a:t>
            </a:r>
            <a:endParaRPr lang="zh-CN" altLang="en-US" dirty="0">
              <a:solidFill>
                <a:srgbClr val="003399"/>
              </a:solidFill>
            </a:endParaRPr>
          </a:p>
        </p:txBody>
      </p:sp>
      <p:cxnSp>
        <p:nvCxnSpPr>
          <p:cNvPr id="82" name="直接箭头连接符 81"/>
          <p:cNvCxnSpPr>
            <a:endCxn id="37" idx="1"/>
          </p:cNvCxnSpPr>
          <p:nvPr/>
        </p:nvCxnSpPr>
        <p:spPr bwMode="auto">
          <a:xfrm>
            <a:off x="6904800" y="4114800"/>
            <a:ext cx="531009" cy="7671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矩形 86"/>
          <p:cNvSpPr/>
          <p:nvPr/>
        </p:nvSpPr>
        <p:spPr>
          <a:xfrm>
            <a:off x="7819200" y="3352800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q</a:t>
            </a:r>
            <a:endParaRPr lang="zh-CN" altLang="en-US" dirty="0">
              <a:solidFill>
                <a:srgbClr val="003399"/>
              </a:solidFill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 rot="5400000">
            <a:off x="7704901" y="3848101"/>
            <a:ext cx="304800" cy="2285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6675600" y="3810000"/>
            <a:ext cx="288000" cy="457200"/>
          </a:xfrm>
          <a:prstGeom prst="rect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865400" y="3474000"/>
            <a:ext cx="288000" cy="457200"/>
          </a:xfrm>
          <a:prstGeom prst="rect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97284" y="4550658"/>
            <a:ext cx="437491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后续：</a:t>
            </a:r>
            <a:r>
              <a:rPr lang="en-US" altLang="zh-CN" kern="0" dirty="0" smtClean="0">
                <a:solidFill>
                  <a:srgbClr val="008A00"/>
                </a:solidFill>
              </a:rPr>
              <a:t>q</a:t>
            </a:r>
            <a:r>
              <a:rPr lang="zh-CN" altLang="en-US" kern="0" dirty="0" smtClean="0">
                <a:solidFill>
                  <a:srgbClr val="008A00"/>
                </a:solidFill>
              </a:rPr>
              <a:t>用于记录</a:t>
            </a:r>
            <a:r>
              <a:rPr lang="en-US" altLang="zh-CN" kern="0" dirty="0" smtClean="0">
                <a:solidFill>
                  <a:srgbClr val="008A00"/>
                </a:solidFill>
              </a:rPr>
              <a:t>p</a:t>
            </a:r>
            <a:r>
              <a:rPr lang="zh-CN" altLang="en-US" kern="0" dirty="0" smtClean="0">
                <a:solidFill>
                  <a:srgbClr val="008A00"/>
                </a:solidFill>
              </a:rPr>
              <a:t>的父亲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609600"/>
            <a:ext cx="8839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while( p != Null) </a:t>
            </a:r>
          </a:p>
          <a:p>
            <a:pPr marL="180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if ( p-&gt;key == x)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</a:t>
            </a: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   *position = p;   return 1;</a:t>
            </a: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  <a:p>
            <a:pPr marL="180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</a:t>
            </a:r>
            <a:r>
              <a:rPr lang="en-US" altLang="zh-CN" sz="3000" kern="0" dirty="0" smtClean="0"/>
              <a:t>q=p;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if( x&lt;p-&gt;key)  p = p-&gt;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180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else               p = p-&gt;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}</a:t>
            </a:r>
          </a:p>
          <a:p>
            <a:pPr marL="18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kern="0" dirty="0" smtClean="0">
                <a:latin typeface="+mn-lt"/>
              </a:rPr>
              <a:t>  *position = q; </a:t>
            </a:r>
            <a:endParaRPr lang="en-US" altLang="zh-CN" sz="3000" kern="0" dirty="0" smtClean="0">
              <a:solidFill>
                <a:srgbClr val="008A00"/>
              </a:solidFill>
              <a:latin typeface="+mn-lt"/>
            </a:endParaRPr>
          </a:p>
          <a:p>
            <a:pPr marL="1800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000" kern="0" dirty="0" smtClean="0">
                <a:latin typeface="+mn-lt"/>
              </a:rPr>
              <a:t>  return 0; </a:t>
            </a:r>
            <a:endParaRPr lang="en-US" altLang="zh-CN" sz="3000" kern="0" dirty="0" smtClean="0">
              <a:solidFill>
                <a:srgbClr val="7030A0"/>
              </a:solidFill>
              <a:latin typeface="+mn-lt"/>
            </a:endParaRPr>
          </a:p>
          <a:p>
            <a:pPr marL="1800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000" kern="0" dirty="0" smtClean="0">
                <a:latin typeface="+mn-lt"/>
              </a:rPr>
              <a:t>}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61053" y="1143000"/>
            <a:ext cx="442094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若根等于</a:t>
            </a:r>
            <a:r>
              <a:rPr lang="en-US" altLang="zh-CN" kern="0" dirty="0" smtClean="0">
                <a:solidFill>
                  <a:srgbClr val="003399"/>
                </a:solidFill>
              </a:rPr>
              <a:t>x</a:t>
            </a:r>
            <a:r>
              <a:rPr lang="zh-CN" altLang="en-US" kern="0" dirty="0" smtClean="0">
                <a:solidFill>
                  <a:srgbClr val="003399"/>
                </a:solidFill>
              </a:rPr>
              <a:t>，则找到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01694" y="1655058"/>
            <a:ext cx="266130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//*position</a:t>
            </a:r>
            <a:r>
              <a:rPr lang="zh-CN" altLang="en-US" kern="0" dirty="0" smtClean="0">
                <a:solidFill>
                  <a:srgbClr val="990099"/>
                </a:solidFill>
              </a:rPr>
              <a:t>指向</a:t>
            </a:r>
            <a:r>
              <a:rPr lang="en-US" altLang="zh-CN" kern="0" dirty="0" smtClean="0">
                <a:solidFill>
                  <a:srgbClr val="990099"/>
                </a:solidFill>
              </a:rPr>
              <a:t>x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34000" y="2590800"/>
            <a:ext cx="4356256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//x</a:t>
            </a:r>
            <a:r>
              <a:rPr lang="zh-CN" altLang="en-US" kern="0" dirty="0" smtClean="0">
                <a:solidFill>
                  <a:srgbClr val="003399"/>
                </a:solidFill>
              </a:rPr>
              <a:t>小于根</a:t>
            </a:r>
            <a:r>
              <a:rPr lang="en-US" altLang="zh-CN" kern="0" dirty="0" smtClean="0">
                <a:solidFill>
                  <a:srgbClr val="003399"/>
                </a:solidFill>
              </a:rPr>
              <a:t>, p</a:t>
            </a:r>
            <a:r>
              <a:rPr lang="zh-CN" altLang="en-US" kern="0" dirty="0" smtClean="0">
                <a:solidFill>
                  <a:srgbClr val="003399"/>
                </a:solidFill>
              </a:rPr>
              <a:t>去左子树找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34000" y="3143654"/>
            <a:ext cx="441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//x</a:t>
            </a:r>
            <a:r>
              <a:rPr lang="zh-CN" altLang="en-US" kern="0" dirty="0" smtClean="0">
                <a:solidFill>
                  <a:srgbClr val="003399"/>
                </a:solidFill>
              </a:rPr>
              <a:t>大于根</a:t>
            </a:r>
            <a:r>
              <a:rPr lang="en-US" altLang="zh-CN" kern="0" dirty="0" smtClean="0">
                <a:solidFill>
                  <a:srgbClr val="003399"/>
                </a:solidFill>
              </a:rPr>
              <a:t>, p</a:t>
            </a:r>
            <a:r>
              <a:rPr lang="zh-CN" altLang="en-US" kern="0" dirty="0" smtClean="0">
                <a:solidFill>
                  <a:srgbClr val="003399"/>
                </a:solidFill>
              </a:rPr>
              <a:t>去右子树找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95600" y="3985684"/>
            <a:ext cx="6553200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700" kern="0" dirty="0" smtClean="0">
                <a:solidFill>
                  <a:srgbClr val="990099"/>
                </a:solidFill>
              </a:rPr>
              <a:t>//while</a:t>
            </a:r>
            <a:r>
              <a:rPr lang="zh-CN" altLang="en-US" sz="2700" kern="0" dirty="0" smtClean="0">
                <a:solidFill>
                  <a:srgbClr val="990099"/>
                </a:solidFill>
              </a:rPr>
              <a:t>结束</a:t>
            </a:r>
            <a:r>
              <a:rPr lang="en-US" altLang="zh-CN" sz="2700" kern="0" dirty="0" smtClean="0">
                <a:solidFill>
                  <a:srgbClr val="990099"/>
                </a:solidFill>
              </a:rPr>
              <a:t>, </a:t>
            </a:r>
            <a:r>
              <a:rPr lang="zh-CN" altLang="en-US" sz="27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2700" kern="0" dirty="0" smtClean="0">
                <a:solidFill>
                  <a:srgbClr val="990099"/>
                </a:solidFill>
              </a:rPr>
              <a:t>p==Null, </a:t>
            </a:r>
            <a:r>
              <a:rPr lang="zh-CN" altLang="en-US" sz="2700" kern="0" dirty="0" smtClean="0">
                <a:solidFill>
                  <a:srgbClr val="990099"/>
                </a:solidFill>
              </a:rPr>
              <a:t>但尚未</a:t>
            </a:r>
            <a:r>
              <a:rPr lang="en-US" altLang="zh-CN" sz="2700" kern="0" dirty="0" smtClean="0">
                <a:solidFill>
                  <a:srgbClr val="990099"/>
                </a:solidFill>
              </a:rPr>
              <a:t>return,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700" kern="0" dirty="0" smtClean="0">
                <a:solidFill>
                  <a:srgbClr val="990099"/>
                </a:solidFill>
              </a:rPr>
              <a:t>  </a:t>
            </a:r>
            <a:r>
              <a:rPr lang="zh-CN" altLang="en-US" sz="2700" kern="0" dirty="0" smtClean="0">
                <a:solidFill>
                  <a:srgbClr val="990099"/>
                </a:solidFill>
              </a:rPr>
              <a:t>则未找到</a:t>
            </a:r>
            <a:r>
              <a:rPr lang="en-US" altLang="zh-CN" sz="2700" kern="0" dirty="0" smtClean="0">
                <a:solidFill>
                  <a:srgbClr val="990099"/>
                </a:solidFill>
              </a:rPr>
              <a:t>x, </a:t>
            </a:r>
            <a:r>
              <a:rPr lang="zh-CN" altLang="en-US" sz="2700" kern="0" dirty="0" smtClean="0">
                <a:solidFill>
                  <a:srgbClr val="990099"/>
                </a:solidFill>
              </a:rPr>
              <a:t>令</a:t>
            </a:r>
            <a:r>
              <a:rPr lang="en-US" altLang="zh-CN" sz="2700" kern="0" dirty="0" smtClean="0">
                <a:solidFill>
                  <a:srgbClr val="990099"/>
                </a:solidFill>
              </a:rPr>
              <a:t>*position</a:t>
            </a:r>
            <a:r>
              <a:rPr lang="zh-CN" altLang="en-US" sz="2700" kern="0" dirty="0" smtClean="0">
                <a:solidFill>
                  <a:srgbClr val="990099"/>
                </a:solidFill>
              </a:rPr>
              <a:t>指向空位</a:t>
            </a:r>
            <a:r>
              <a:rPr lang="en-US" altLang="zh-CN" sz="2700" kern="0" dirty="0" smtClean="0">
                <a:solidFill>
                  <a:srgbClr val="990099"/>
                </a:solidFill>
              </a:rPr>
              <a:t>p</a:t>
            </a:r>
            <a:r>
              <a:rPr lang="zh-CN" altLang="en-US" sz="2700" kern="0" dirty="0" smtClean="0">
                <a:solidFill>
                  <a:srgbClr val="990099"/>
                </a:solidFill>
              </a:rPr>
              <a:t>的父亲</a:t>
            </a:r>
            <a:endParaRPr lang="zh-CN" altLang="en-US" sz="2700" dirty="0">
              <a:solidFill>
                <a:srgbClr val="9900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28800" y="2133600"/>
            <a:ext cx="388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 q</a:t>
            </a:r>
            <a:r>
              <a:rPr lang="zh-CN" altLang="en-US" kern="0" dirty="0" smtClean="0">
                <a:solidFill>
                  <a:srgbClr val="008A00"/>
                </a:solidFill>
              </a:rPr>
              <a:t>记录</a:t>
            </a:r>
            <a:r>
              <a:rPr lang="en-US" altLang="zh-CN" kern="0" dirty="0" smtClean="0">
                <a:solidFill>
                  <a:srgbClr val="008A00"/>
                </a:solidFill>
              </a:rPr>
              <a:t>p</a:t>
            </a:r>
            <a:r>
              <a:rPr lang="zh-CN" altLang="en-US" kern="0" dirty="0" smtClean="0">
                <a:solidFill>
                  <a:srgbClr val="008A00"/>
                </a:solidFill>
              </a:rPr>
              <a:t>的父亲</a:t>
            </a:r>
          </a:p>
        </p:txBody>
      </p:sp>
      <p:sp>
        <p:nvSpPr>
          <p:cNvPr id="22" name="矩形 21"/>
          <p:cNvSpPr/>
          <p:nvPr/>
        </p:nvSpPr>
        <p:spPr>
          <a:xfrm>
            <a:off x="762000" y="4987194"/>
            <a:ext cx="8458200" cy="1460785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C000"/>
                </a:solidFill>
              </a:rPr>
              <a:t>成功</a:t>
            </a:r>
            <a:r>
              <a:rPr lang="en-US" altLang="zh-CN" sz="2600" dirty="0" smtClean="0">
                <a:solidFill>
                  <a:srgbClr val="FFC000"/>
                </a:solidFill>
              </a:rPr>
              <a:t>(return 1)</a:t>
            </a:r>
            <a:r>
              <a:rPr lang="zh-CN" altLang="en-US" sz="2600" dirty="0" smtClean="0">
                <a:solidFill>
                  <a:srgbClr val="FFC000"/>
                </a:solidFill>
              </a:rPr>
              <a:t>，</a:t>
            </a:r>
            <a:r>
              <a:rPr lang="zh-CN" altLang="en-US" sz="2600" dirty="0" smtClean="0">
                <a:solidFill>
                  <a:schemeClr val="bg1"/>
                </a:solidFill>
              </a:rPr>
              <a:t>则</a:t>
            </a:r>
            <a:r>
              <a:rPr lang="en-US" altLang="zh-CN" sz="2600" dirty="0" smtClean="0">
                <a:solidFill>
                  <a:schemeClr val="bg1"/>
                </a:solidFill>
              </a:rPr>
              <a:t>*position</a:t>
            </a:r>
            <a:r>
              <a:rPr lang="zh-CN" altLang="en-US" sz="2600" dirty="0" smtClean="0">
                <a:solidFill>
                  <a:schemeClr val="bg1"/>
                </a:solidFill>
              </a:rPr>
              <a:t>指向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C000"/>
                </a:solidFill>
              </a:rPr>
              <a:t>失败</a:t>
            </a:r>
            <a:r>
              <a:rPr lang="en-US" altLang="zh-CN" sz="2600" dirty="0" smtClean="0">
                <a:solidFill>
                  <a:srgbClr val="FFC000"/>
                </a:solidFill>
              </a:rPr>
              <a:t>(return 0)</a:t>
            </a:r>
            <a:r>
              <a:rPr lang="zh-CN" altLang="en-US" sz="2600" dirty="0" smtClean="0">
                <a:solidFill>
                  <a:srgbClr val="FFC000"/>
                </a:solidFill>
              </a:rPr>
              <a:t>，</a:t>
            </a:r>
            <a:r>
              <a:rPr lang="zh-CN" altLang="en-US" sz="2600" dirty="0" smtClean="0">
                <a:solidFill>
                  <a:schemeClr val="bg1"/>
                </a:solidFill>
              </a:rPr>
              <a:t>则*</a:t>
            </a:r>
            <a:r>
              <a:rPr lang="en-US" altLang="zh-CN" sz="2600" dirty="0" smtClean="0">
                <a:solidFill>
                  <a:schemeClr val="bg1"/>
                </a:solidFill>
              </a:rPr>
              <a:t>position</a:t>
            </a:r>
            <a:r>
              <a:rPr lang="zh-CN" altLang="en-US" sz="2600" dirty="0" smtClean="0">
                <a:solidFill>
                  <a:schemeClr val="bg1"/>
                </a:solidFill>
              </a:rPr>
              <a:t>指向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chemeClr val="bg1">
                    <a:lumMod val="95000"/>
                  </a:schemeClr>
                </a:solidFill>
              </a:rPr>
              <a:t>                          </a:t>
            </a:r>
            <a:r>
              <a:rPr lang="zh-CN" altLang="en-US" sz="2600" kern="0" dirty="0" smtClean="0">
                <a:solidFill>
                  <a:srgbClr val="FFC000"/>
                </a:solidFill>
              </a:rPr>
              <a:t>特殊失败：</a:t>
            </a:r>
            <a:endParaRPr lang="zh-CN" altLang="en-US" sz="2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62600" y="4953000"/>
            <a:ext cx="266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</a:rPr>
              <a:t>所在结点；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34000" y="5448849"/>
            <a:ext cx="3962400" cy="494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“</a:t>
            </a:r>
            <a:r>
              <a:rPr lang="en-US" altLang="zh-CN" sz="2600" dirty="0" smtClean="0">
                <a:solidFill>
                  <a:schemeClr val="bg1"/>
                </a:solidFill>
              </a:rPr>
              <a:t>x</a:t>
            </a:r>
            <a:r>
              <a:rPr lang="zh-CN" altLang="en-US" sz="2600" dirty="0" smtClean="0">
                <a:solidFill>
                  <a:schemeClr val="bg1"/>
                </a:solidFill>
              </a:rPr>
              <a:t>应插入位置的”父亲；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5800" y="1028979"/>
            <a:ext cx="429926" cy="64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{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3505200" y="609600"/>
            <a:ext cx="4191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//p</a:t>
            </a:r>
            <a:r>
              <a:rPr lang="zh-CN" altLang="en-US" kern="0" dirty="0" smtClean="0">
                <a:solidFill>
                  <a:srgbClr val="008A00"/>
                </a:solidFill>
              </a:rPr>
              <a:t>指向当前</a:t>
            </a:r>
            <a:r>
              <a:rPr lang="en-US" altLang="zh-CN" kern="0" dirty="0" smtClean="0">
                <a:solidFill>
                  <a:srgbClr val="008A00"/>
                </a:solidFill>
              </a:rPr>
              <a:t>(</a:t>
            </a:r>
            <a:r>
              <a:rPr lang="zh-CN" altLang="en-US" kern="0" dirty="0" smtClean="0">
                <a:solidFill>
                  <a:srgbClr val="008A00"/>
                </a:solidFill>
              </a:rPr>
              <a:t>子</a:t>
            </a:r>
            <a:r>
              <a:rPr lang="en-US" altLang="zh-CN" kern="0" dirty="0" smtClean="0">
                <a:solidFill>
                  <a:srgbClr val="008A00"/>
                </a:solidFill>
              </a:rPr>
              <a:t>)</a:t>
            </a:r>
            <a:r>
              <a:rPr lang="zh-CN" altLang="en-US" kern="0" dirty="0" smtClean="0">
                <a:solidFill>
                  <a:srgbClr val="008A00"/>
                </a:solidFill>
              </a:rPr>
              <a:t>树的根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00600" y="5893995"/>
            <a:ext cx="4800600" cy="548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chemeClr val="bg1">
                    <a:lumMod val="95000"/>
                  </a:schemeClr>
                </a:solidFill>
              </a:rPr>
              <a:t>树是空的</a:t>
            </a:r>
            <a:r>
              <a:rPr lang="en-US" altLang="zh-CN" sz="2600" kern="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zh-CN" altLang="en-US" sz="2600" kern="0" dirty="0" smtClean="0">
                <a:solidFill>
                  <a:schemeClr val="bg1">
                    <a:lumMod val="95000"/>
                  </a:schemeClr>
                </a:solidFill>
              </a:rPr>
              <a:t>则</a:t>
            </a:r>
            <a:r>
              <a:rPr lang="en-US" altLang="zh-CN" sz="2600" kern="0" dirty="0" smtClean="0">
                <a:solidFill>
                  <a:schemeClr val="bg1">
                    <a:lumMod val="95000"/>
                  </a:schemeClr>
                </a:solidFill>
              </a:rPr>
              <a:t>*position==Null</a:t>
            </a:r>
            <a:endParaRPr lang="zh-CN" altLang="en-US" sz="2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18" grpId="0"/>
      <p:bldP spid="23" grpId="0"/>
      <p:bldP spid="24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81000" y="1066800"/>
            <a:ext cx="8763000" cy="53860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1. </a:t>
            </a:r>
            <a:r>
              <a:rPr lang="zh-CN" altLang="en-US" sz="3000" kern="0" dirty="0" smtClean="0"/>
              <a:t>若“当前树”为空，</a:t>
            </a:r>
            <a:endParaRPr lang="en-US" altLang="zh-CN" sz="3000" kern="0" dirty="0" smtClean="0">
              <a:solidFill>
                <a:srgbClr val="008A00"/>
              </a:solidFill>
            </a:endParaRPr>
          </a:p>
          <a:p>
            <a:pPr marL="514350" lvl="0" indent="-514350" algn="just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sz="3000" kern="0" dirty="0" smtClean="0"/>
              <a:t>2. </a:t>
            </a:r>
            <a:r>
              <a:rPr lang="zh-CN" altLang="en-US" sz="3000" kern="0" dirty="0" smtClean="0"/>
              <a:t>若当前树不空，</a:t>
            </a:r>
            <a:endParaRPr lang="en-US" altLang="zh-CN" sz="3000" kern="0" dirty="0" smtClean="0"/>
          </a:p>
          <a:p>
            <a:pPr marL="514350" lvl="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将待插入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x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与根比较；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marL="514350" lvl="0" indent="-514350" algn="just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sz="3000" kern="0" dirty="0" smtClean="0"/>
              <a:t>3. </a:t>
            </a:r>
            <a:r>
              <a:rPr lang="zh-CN" altLang="en-US" sz="3000" kern="0" dirty="0" smtClean="0"/>
              <a:t>若</a:t>
            </a:r>
            <a:r>
              <a:rPr lang="en-US" altLang="zh-CN" sz="3000" kern="0" dirty="0" smtClean="0"/>
              <a:t>x</a:t>
            </a:r>
            <a:r>
              <a:rPr lang="zh-CN" altLang="en-US" sz="3000" kern="0" dirty="0" smtClean="0"/>
              <a:t>等于根，</a:t>
            </a:r>
            <a:endParaRPr lang="en-US" altLang="zh-CN" sz="3000" kern="0" dirty="0" smtClean="0">
              <a:solidFill>
                <a:srgbClr val="C00000"/>
              </a:solidFill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/>
              <a:t>若</a:t>
            </a:r>
            <a:r>
              <a:rPr lang="en-US" altLang="zh-CN" sz="3000" kern="0" dirty="0" smtClean="0"/>
              <a:t>x</a:t>
            </a:r>
            <a:r>
              <a:rPr lang="zh-CN" altLang="en-US" sz="3000" kern="0" dirty="0" smtClean="0"/>
              <a:t>大于根，</a:t>
            </a:r>
            <a:endParaRPr lang="en-US" altLang="zh-CN" sz="3000" kern="0" dirty="0" smtClean="0"/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则去右子树</a:t>
            </a:r>
            <a:r>
              <a:rPr lang="en-US" altLang="zh-CN" sz="3000" kern="0" dirty="0" smtClean="0">
                <a:solidFill>
                  <a:srgbClr val="008000"/>
                </a:solidFill>
              </a:rPr>
              <a:t>(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找位置</a:t>
            </a:r>
            <a:r>
              <a:rPr lang="en-US" altLang="zh-CN" sz="3000" kern="0" dirty="0" smtClean="0">
                <a:solidFill>
                  <a:srgbClr val="008000"/>
                </a:solidFill>
              </a:rPr>
              <a:t>)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；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/>
              <a:t>若</a:t>
            </a:r>
            <a:r>
              <a:rPr lang="en-US" altLang="zh-CN" sz="3000" kern="0" dirty="0" smtClean="0"/>
              <a:t>x</a:t>
            </a:r>
            <a:r>
              <a:rPr lang="zh-CN" altLang="en-US" sz="3000" kern="0" dirty="0" smtClean="0"/>
              <a:t>小于根，</a:t>
            </a:r>
            <a:endParaRPr lang="en-US" altLang="zh-CN" sz="3000" kern="0" dirty="0" smtClean="0"/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    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则去左子树</a:t>
            </a:r>
            <a:r>
              <a:rPr lang="en-US" altLang="zh-CN" sz="3000" kern="0" dirty="0" smtClean="0">
                <a:solidFill>
                  <a:srgbClr val="008000"/>
                </a:solidFill>
              </a:rPr>
              <a:t>(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找位置</a:t>
            </a:r>
            <a:r>
              <a:rPr lang="en-US" altLang="zh-CN" sz="3000" kern="0" dirty="0" smtClean="0">
                <a:solidFill>
                  <a:srgbClr val="008000"/>
                </a:solidFill>
              </a:rPr>
              <a:t>)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；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 marL="514350" lvl="0" indent="-51435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/>
              <a:t>4. </a:t>
            </a:r>
            <a:r>
              <a:rPr lang="zh-CN" altLang="en-US" sz="3000" kern="0" dirty="0" smtClean="0"/>
              <a:t>返回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7.3.3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二叉排序树的插入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318000" y="2133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29800" y="121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842000" y="21926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784600" y="299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223000" y="3030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461000" y="3030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33" idx="3"/>
            <a:endCxn id="32" idx="0"/>
          </p:cNvCxnSpPr>
          <p:nvPr/>
        </p:nvCxnSpPr>
        <p:spPr bwMode="auto">
          <a:xfrm rot="5400000">
            <a:off x="6656337" y="1581055"/>
            <a:ext cx="484209" cy="620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33" idx="5"/>
            <a:endCxn id="34" idx="0"/>
          </p:cNvCxnSpPr>
          <p:nvPr/>
        </p:nvCxnSpPr>
        <p:spPr bwMode="auto">
          <a:xfrm rot="16200000" flipH="1">
            <a:off x="7579728" y="1660381"/>
            <a:ext cx="543263" cy="521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32" idx="3"/>
            <a:endCxn id="35" idx="0"/>
          </p:cNvCxnSpPr>
          <p:nvPr/>
        </p:nvCxnSpPr>
        <p:spPr bwMode="auto">
          <a:xfrm rot="5400000">
            <a:off x="6011037" y="2607355"/>
            <a:ext cx="429609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>
            <a:stCxn id="34" idx="3"/>
            <a:endCxn id="37" idx="0"/>
          </p:cNvCxnSpPr>
          <p:nvPr/>
        </p:nvCxnSpPr>
        <p:spPr bwMode="auto">
          <a:xfrm rot="5400000">
            <a:off x="7622037" y="2731809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34" idx="5"/>
            <a:endCxn id="36" idx="0"/>
          </p:cNvCxnSpPr>
          <p:nvPr/>
        </p:nvCxnSpPr>
        <p:spPr bwMode="auto">
          <a:xfrm rot="16200000" flipH="1">
            <a:off x="8193955" y="2731808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5361600" y="3831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72" name="直接连接符 71"/>
          <p:cNvCxnSpPr>
            <a:stCxn id="35" idx="3"/>
            <a:endCxn id="71" idx="0"/>
          </p:cNvCxnSpPr>
          <p:nvPr/>
        </p:nvCxnSpPr>
        <p:spPr bwMode="auto">
          <a:xfrm rot="5400000">
            <a:off x="5543637" y="3511555"/>
            <a:ext cx="408009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35" idx="5"/>
          </p:cNvCxnSpPr>
          <p:nvPr/>
        </p:nvCxnSpPr>
        <p:spPr bwMode="auto">
          <a:xfrm rot="16200000" flipV="1">
            <a:off x="6129051" y="3540060"/>
            <a:ext cx="42301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6165600" y="38466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5742600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cxnSp>
        <p:nvCxnSpPr>
          <p:cNvPr id="76" name="直接连接符 75"/>
          <p:cNvCxnSpPr>
            <a:stCxn id="74" idx="3"/>
            <a:endCxn id="75" idx="0"/>
          </p:cNvCxnSpPr>
          <p:nvPr/>
        </p:nvCxnSpPr>
        <p:spPr bwMode="auto">
          <a:xfrm rot="5400000">
            <a:off x="5852042" y="4437360"/>
            <a:ext cx="553199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29"/>
          <p:cNvSpPr>
            <a:spLocks noChangeArrowheads="1"/>
          </p:cNvSpPr>
          <p:nvPr/>
        </p:nvSpPr>
        <p:spPr bwMode="auto">
          <a:xfrm>
            <a:off x="7080000" y="39452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78" name="直接连接符 77"/>
          <p:cNvCxnSpPr>
            <a:stCxn id="37" idx="3"/>
            <a:endCxn id="77" idx="0"/>
          </p:cNvCxnSpPr>
          <p:nvPr/>
        </p:nvCxnSpPr>
        <p:spPr bwMode="auto">
          <a:xfrm rot="5400000">
            <a:off x="7202937" y="3608109"/>
            <a:ext cx="4842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6622800" y="485888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80" name="直接连接符 79"/>
          <p:cNvCxnSpPr>
            <a:stCxn id="77" idx="3"/>
            <a:endCxn id="79" idx="0"/>
          </p:cNvCxnSpPr>
          <p:nvPr/>
        </p:nvCxnSpPr>
        <p:spPr bwMode="auto">
          <a:xfrm rot="5400000">
            <a:off x="6784223" y="4484023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82" idx="0"/>
            <a:endCxn id="77" idx="5"/>
          </p:cNvCxnSpPr>
          <p:nvPr/>
        </p:nvCxnSpPr>
        <p:spPr bwMode="auto">
          <a:xfrm rot="16200000" flipV="1">
            <a:off x="7424837" y="4491527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30"/>
          <p:cNvSpPr>
            <a:spLocks noChangeArrowheads="1"/>
          </p:cNvSpPr>
          <p:nvPr/>
        </p:nvSpPr>
        <p:spPr bwMode="auto">
          <a:xfrm>
            <a:off x="7537200" y="487389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83" name="Oval 30"/>
          <p:cNvSpPr>
            <a:spLocks noChangeArrowheads="1"/>
          </p:cNvSpPr>
          <p:nvPr/>
        </p:nvSpPr>
        <p:spPr bwMode="auto">
          <a:xfrm>
            <a:off x="7080000" y="5858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84" name="直接连接符 83"/>
          <p:cNvCxnSpPr>
            <a:stCxn id="82" idx="3"/>
            <a:endCxn id="83" idx="0"/>
          </p:cNvCxnSpPr>
          <p:nvPr/>
        </p:nvCxnSpPr>
        <p:spPr bwMode="auto">
          <a:xfrm rot="5400000">
            <a:off x="7206155" y="5447928"/>
            <a:ext cx="553972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直接连接符 84"/>
          <p:cNvCxnSpPr>
            <a:stCxn id="86" idx="0"/>
            <a:endCxn id="82" idx="5"/>
          </p:cNvCxnSpPr>
          <p:nvPr/>
        </p:nvCxnSpPr>
        <p:spPr bwMode="auto">
          <a:xfrm rot="16200000" flipV="1">
            <a:off x="7862847" y="5439354"/>
            <a:ext cx="53682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7994400" y="58409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  <p:sp>
        <p:nvSpPr>
          <p:cNvPr id="87" name="Oval 27"/>
          <p:cNvSpPr>
            <a:spLocks noChangeArrowheads="1"/>
          </p:cNvSpPr>
          <p:nvPr/>
        </p:nvSpPr>
        <p:spPr bwMode="auto">
          <a:xfrm>
            <a:off x="7765800" y="1219200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70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8" name="Oval 27"/>
          <p:cNvSpPr>
            <a:spLocks noChangeArrowheads="1"/>
          </p:cNvSpPr>
          <p:nvPr/>
        </p:nvSpPr>
        <p:spPr bwMode="auto">
          <a:xfrm>
            <a:off x="7156200" y="2200454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70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9" name="Oval 27"/>
          <p:cNvSpPr>
            <a:spLocks noChangeArrowheads="1"/>
          </p:cNvSpPr>
          <p:nvPr/>
        </p:nvSpPr>
        <p:spPr bwMode="auto">
          <a:xfrm>
            <a:off x="6851400" y="3038654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70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7918200" y="3953054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70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91" name="直接连接符 90"/>
          <p:cNvCxnSpPr>
            <a:stCxn id="37" idx="5"/>
            <a:endCxn id="90" idx="0"/>
          </p:cNvCxnSpPr>
          <p:nvPr/>
        </p:nvCxnSpPr>
        <p:spPr bwMode="auto">
          <a:xfrm rot="16200000" flipH="1">
            <a:off x="7809055" y="3573908"/>
            <a:ext cx="492009" cy="2662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矩形 91"/>
          <p:cNvSpPr/>
          <p:nvPr/>
        </p:nvSpPr>
        <p:spPr>
          <a:xfrm>
            <a:off x="4114800" y="1066800"/>
            <a:ext cx="3262432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>
                <a:solidFill>
                  <a:srgbClr val="008A00"/>
                </a:solidFill>
              </a:rPr>
              <a:t>则新结点作为根；</a:t>
            </a:r>
            <a:endParaRPr lang="zh-CN" altLang="en-US" sz="3000" dirty="0"/>
          </a:p>
        </p:txBody>
      </p:sp>
      <p:sp>
        <p:nvSpPr>
          <p:cNvPr id="93" name="矩形 92"/>
          <p:cNvSpPr/>
          <p:nvPr/>
        </p:nvSpPr>
        <p:spPr>
          <a:xfrm>
            <a:off x="2841010" y="2972835"/>
            <a:ext cx="2492990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>
                <a:solidFill>
                  <a:srgbClr val="C00000"/>
                </a:solidFill>
              </a:rPr>
              <a:t>则不用插入；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2" grpId="0"/>
      <p:bldP spid="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81000" y="1066800"/>
            <a:ext cx="8763000" cy="4939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</a:rPr>
              <a:t> 小结：</a:t>
            </a:r>
            <a:endParaRPr lang="en-US" altLang="zh-CN" sz="3000" kern="0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/>
              <a:t>插入之前，先检索</a:t>
            </a:r>
            <a:endParaRPr lang="en-US" altLang="zh-CN" sz="3000" kern="0" dirty="0" smtClean="0"/>
          </a:p>
          <a:p>
            <a:pPr>
              <a:spcBef>
                <a:spcPts val="90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</a:rPr>
              <a:t> 插入元素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x</a:t>
            </a:r>
            <a:r>
              <a:rPr lang="zh-CN" altLang="en-US" sz="3000" kern="0" dirty="0" smtClean="0">
                <a:solidFill>
                  <a:srgbClr val="003399"/>
                </a:solidFill>
              </a:rPr>
              <a:t>，转化为：</a:t>
            </a:r>
            <a:endParaRPr lang="en-US" altLang="zh-CN" sz="3000" kern="0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sz="3000" kern="0" dirty="0" smtClean="0"/>
              <a:t>   (1) </a:t>
            </a:r>
            <a:r>
              <a:rPr lang="zh-CN" altLang="en-US" sz="3000" kern="0" dirty="0" smtClean="0"/>
              <a:t>查找</a:t>
            </a:r>
            <a:r>
              <a:rPr lang="en-US" altLang="zh-CN" sz="3000" kern="0" dirty="0" smtClean="0"/>
              <a:t>x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sz="3000" kern="0" dirty="0" smtClean="0"/>
              <a:t>   (2) 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若找到，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sz="3000" kern="0" dirty="0" smtClean="0">
                <a:solidFill>
                  <a:srgbClr val="008000"/>
                </a:solidFill>
              </a:rPr>
              <a:t>        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若找不到，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sz="3000" kern="0" dirty="0" smtClean="0"/>
              <a:t>        </a:t>
            </a:r>
            <a:r>
              <a:rPr lang="zh-CN" altLang="en-US" sz="3000" kern="0" dirty="0" smtClean="0"/>
              <a:t>则在到达的空位置处，放入</a:t>
            </a:r>
            <a:r>
              <a:rPr lang="en-US" altLang="zh-CN" sz="3000" kern="0" dirty="0" smtClean="0"/>
              <a:t>x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>
              <a:spcBef>
                <a:spcPts val="1200"/>
              </a:spcBef>
              <a:buSzPct val="75000"/>
              <a:buFont typeface="Wingdings" pitchFamily="2" charset="2"/>
              <a:buChar char="p"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最新插入的结点，一定是叶子；</a:t>
            </a:r>
            <a:endParaRPr lang="en-US" altLang="zh-CN" sz="3000" kern="0" dirty="0" smtClean="0">
              <a:solidFill>
                <a:srgbClr val="990099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7.3.3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二叉排序树的插入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Oval 26"/>
          <p:cNvSpPr>
            <a:spLocks noChangeArrowheads="1"/>
          </p:cNvSpPr>
          <p:nvPr/>
        </p:nvSpPr>
        <p:spPr bwMode="auto">
          <a:xfrm>
            <a:off x="6470400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41" name="Oval 27"/>
          <p:cNvSpPr>
            <a:spLocks noChangeArrowheads="1"/>
          </p:cNvSpPr>
          <p:nvPr/>
        </p:nvSpPr>
        <p:spPr bwMode="auto">
          <a:xfrm>
            <a:off x="7102200" y="129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7814400" y="2268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5943600" y="304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8195400" y="3107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7433400" y="3107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0" idx="0"/>
          </p:cNvCxnSpPr>
          <p:nvPr/>
        </p:nvCxnSpPr>
        <p:spPr bwMode="auto">
          <a:xfrm rot="5400000">
            <a:off x="6704037" y="1761955"/>
            <a:ext cx="513609" cy="440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1" idx="5"/>
            <a:endCxn id="42" idx="0"/>
          </p:cNvCxnSpPr>
          <p:nvPr/>
        </p:nvCxnSpPr>
        <p:spPr bwMode="auto">
          <a:xfrm rot="16200000" flipH="1">
            <a:off x="7552128" y="1736581"/>
            <a:ext cx="543263" cy="521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3"/>
            <a:endCxn id="43" idx="0"/>
          </p:cNvCxnSpPr>
          <p:nvPr/>
        </p:nvCxnSpPr>
        <p:spPr bwMode="auto">
          <a:xfrm rot="5400000">
            <a:off x="6192237" y="2690755"/>
            <a:ext cx="378609" cy="33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2" idx="3"/>
            <a:endCxn id="45" idx="0"/>
          </p:cNvCxnSpPr>
          <p:nvPr/>
        </p:nvCxnSpPr>
        <p:spPr bwMode="auto">
          <a:xfrm rot="5400000">
            <a:off x="7594437" y="2808009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2" idx="5"/>
            <a:endCxn id="44" idx="0"/>
          </p:cNvCxnSpPr>
          <p:nvPr/>
        </p:nvCxnSpPr>
        <p:spPr bwMode="auto">
          <a:xfrm rot="16200000" flipH="1">
            <a:off x="8166355" y="2808008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052400" y="40214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45" idx="3"/>
            <a:endCxn id="57" idx="0"/>
          </p:cNvCxnSpPr>
          <p:nvPr/>
        </p:nvCxnSpPr>
        <p:spPr bwMode="auto">
          <a:xfrm rot="5400000">
            <a:off x="7175337" y="3684309"/>
            <a:ext cx="4842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6595200" y="493508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60" name="直接连接符 59"/>
          <p:cNvCxnSpPr>
            <a:stCxn id="57" idx="3"/>
            <a:endCxn id="59" idx="0"/>
          </p:cNvCxnSpPr>
          <p:nvPr/>
        </p:nvCxnSpPr>
        <p:spPr bwMode="auto">
          <a:xfrm rot="5400000">
            <a:off x="6756623" y="4560223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66" idx="0"/>
            <a:endCxn id="57" idx="5"/>
          </p:cNvCxnSpPr>
          <p:nvPr/>
        </p:nvCxnSpPr>
        <p:spPr bwMode="auto">
          <a:xfrm rot="16200000" flipV="1">
            <a:off x="7397237" y="4567727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7509600" y="495009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7052400" y="59342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68" name="直接连接符 67"/>
          <p:cNvCxnSpPr>
            <a:stCxn id="66" idx="3"/>
            <a:endCxn id="67" idx="0"/>
          </p:cNvCxnSpPr>
          <p:nvPr/>
        </p:nvCxnSpPr>
        <p:spPr bwMode="auto">
          <a:xfrm rot="5400000">
            <a:off x="7178555" y="5524128"/>
            <a:ext cx="553972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>
            <a:stCxn id="70" idx="0"/>
            <a:endCxn id="66" idx="5"/>
          </p:cNvCxnSpPr>
          <p:nvPr/>
        </p:nvCxnSpPr>
        <p:spPr bwMode="auto">
          <a:xfrm rot="16200000" flipV="1">
            <a:off x="7835247" y="5515554"/>
            <a:ext cx="53682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7966800" y="59171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  <p:sp>
        <p:nvSpPr>
          <p:cNvPr id="92" name="Oval 27"/>
          <p:cNvSpPr>
            <a:spLocks noChangeArrowheads="1"/>
          </p:cNvSpPr>
          <p:nvPr/>
        </p:nvSpPr>
        <p:spPr bwMode="auto">
          <a:xfrm>
            <a:off x="7890600" y="4029254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70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93" name="直接连接符 92"/>
          <p:cNvCxnSpPr>
            <a:stCxn id="45" idx="5"/>
            <a:endCxn id="92" idx="0"/>
          </p:cNvCxnSpPr>
          <p:nvPr/>
        </p:nvCxnSpPr>
        <p:spPr bwMode="auto">
          <a:xfrm rot="16200000" flipH="1">
            <a:off x="7781455" y="3650108"/>
            <a:ext cx="492009" cy="2662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Oval 27"/>
          <p:cNvSpPr>
            <a:spLocks noChangeArrowheads="1"/>
          </p:cNvSpPr>
          <p:nvPr/>
        </p:nvSpPr>
        <p:spPr bwMode="auto">
          <a:xfrm>
            <a:off x="6138000" y="5943600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23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95" name="直接连接符 94"/>
          <p:cNvCxnSpPr>
            <a:stCxn id="59" idx="3"/>
            <a:endCxn id="94" idx="0"/>
          </p:cNvCxnSpPr>
          <p:nvPr/>
        </p:nvCxnSpPr>
        <p:spPr bwMode="auto">
          <a:xfrm rot="5400000">
            <a:off x="6251977" y="5521296"/>
            <a:ext cx="578328" cy="2662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27"/>
          <p:cNvSpPr>
            <a:spLocks noChangeArrowheads="1"/>
          </p:cNvSpPr>
          <p:nvPr/>
        </p:nvSpPr>
        <p:spPr bwMode="auto">
          <a:xfrm>
            <a:off x="4953000" y="1143000"/>
            <a:ext cx="609600" cy="542746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23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7" name="Oval 27"/>
          <p:cNvSpPr>
            <a:spLocks noChangeArrowheads="1"/>
          </p:cNvSpPr>
          <p:nvPr/>
        </p:nvSpPr>
        <p:spPr bwMode="auto">
          <a:xfrm>
            <a:off x="8305800" y="4943654"/>
            <a:ext cx="540000" cy="504000"/>
          </a:xfrm>
          <a:prstGeom prst="ellipse">
            <a:avLst/>
          </a:prstGeom>
          <a:solidFill>
            <a:srgbClr val="008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72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98" name="直接连接符 97"/>
          <p:cNvCxnSpPr>
            <a:stCxn id="92" idx="5"/>
            <a:endCxn id="97" idx="0"/>
          </p:cNvCxnSpPr>
          <p:nvPr/>
        </p:nvCxnSpPr>
        <p:spPr bwMode="auto">
          <a:xfrm rot="16200000" flipH="1">
            <a:off x="8221555" y="4589408"/>
            <a:ext cx="484209" cy="2242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8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Oval 27"/>
          <p:cNvSpPr>
            <a:spLocks noChangeArrowheads="1"/>
          </p:cNvSpPr>
          <p:nvPr/>
        </p:nvSpPr>
        <p:spPr bwMode="auto">
          <a:xfrm>
            <a:off x="5715000" y="1143000"/>
            <a:ext cx="609600" cy="542746"/>
          </a:xfrm>
          <a:prstGeom prst="ellipse">
            <a:avLst/>
          </a:prstGeom>
          <a:solidFill>
            <a:srgbClr val="008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72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88610" y="3506235"/>
            <a:ext cx="2492990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则不用插入；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6" grpId="0" animBg="1"/>
      <p:bldP spid="97" grpId="0" animBg="1"/>
      <p:bldP spid="99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76200" y="533400"/>
            <a:ext cx="90678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insertNode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KeyType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x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Node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p, pos;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search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x, &amp;pos)==1)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return 1;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p=(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PBinSearchNode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malloc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sizeof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lang="en-US" altLang="zh-CN" sz="3000" kern="0" dirty="0" smtClean="0">
                <a:latin typeface="+mn-lt"/>
              </a:rPr>
              <a:t>…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));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if(p==Null)    {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(“error !\n”);  return 0;}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p-&gt;key =x;      p-&gt;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=Null;      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p-&gt;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=Null;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if(pos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==Null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  *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p;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if( x&lt;pos-&gt;key)  </a:t>
            </a: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pos-&gt;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p;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else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pos-&gt;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p;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return 1; </a:t>
            </a:r>
          </a:p>
          <a:p>
            <a:pPr marL="108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n-lt"/>
              </a:rPr>
              <a:t>}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10400" y="1711804"/>
            <a:ext cx="222265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若查找到</a:t>
            </a:r>
            <a:r>
              <a:rPr lang="en-US" altLang="zh-CN" kern="0" dirty="0" smtClean="0">
                <a:solidFill>
                  <a:srgbClr val="990099"/>
                </a:solidFill>
              </a:rPr>
              <a:t>x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00600" y="4038600"/>
            <a:ext cx="4572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若原树</a:t>
            </a:r>
            <a:r>
              <a:rPr lang="en-US" altLang="zh-CN" kern="0" dirty="0" smtClean="0">
                <a:solidFill>
                  <a:srgbClr val="003399"/>
                </a:solidFill>
              </a:rPr>
              <a:t>*</a:t>
            </a:r>
            <a:r>
              <a:rPr lang="en-US" altLang="zh-CN" kern="0" dirty="0" err="1" smtClean="0">
                <a:solidFill>
                  <a:srgbClr val="003399"/>
                </a:solidFill>
              </a:rPr>
              <a:t>ptree</a:t>
            </a:r>
            <a:r>
              <a:rPr lang="zh-CN" altLang="en-US" kern="0" dirty="0" smtClean="0">
                <a:solidFill>
                  <a:srgbClr val="003399"/>
                </a:solidFill>
              </a:rPr>
              <a:t>为空</a:t>
            </a:r>
            <a:r>
              <a:rPr lang="en-US" altLang="zh-CN" kern="0" dirty="0" smtClean="0">
                <a:solidFill>
                  <a:srgbClr val="003399"/>
                </a:solidFill>
              </a:rPr>
              <a:t>, </a:t>
            </a:r>
            <a:r>
              <a:rPr lang="zh-CN" altLang="en-US" kern="0" dirty="0" smtClean="0">
                <a:solidFill>
                  <a:srgbClr val="003399"/>
                </a:solidFill>
              </a:rPr>
              <a:t>则</a:t>
            </a:r>
            <a:r>
              <a:rPr lang="en-US" altLang="zh-CN" kern="0" dirty="0" smtClean="0">
                <a:solidFill>
                  <a:srgbClr val="003399"/>
                </a:solidFill>
              </a:rPr>
              <a:t>…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39000" y="2286000"/>
            <a:ext cx="2209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建新结点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886200" y="5181600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否则</a:t>
            </a:r>
            <a:r>
              <a:rPr lang="en-US" altLang="zh-CN" kern="0" dirty="0" smtClean="0">
                <a:solidFill>
                  <a:srgbClr val="003399"/>
                </a:solidFill>
              </a:rPr>
              <a:t>, x</a:t>
            </a:r>
            <a:r>
              <a:rPr lang="zh-CN" altLang="en-US" kern="0" dirty="0" smtClean="0">
                <a:solidFill>
                  <a:srgbClr val="003399"/>
                </a:solidFill>
              </a:rPr>
              <a:t>成为</a:t>
            </a:r>
            <a:r>
              <a:rPr lang="en-US" altLang="zh-CN" kern="0" dirty="0" smtClean="0">
                <a:solidFill>
                  <a:srgbClr val="003399"/>
                </a:solidFill>
              </a:rPr>
              <a:t>*pos</a:t>
            </a:r>
            <a:r>
              <a:rPr lang="zh-CN" altLang="en-US" kern="0" dirty="0" smtClean="0">
                <a:solidFill>
                  <a:srgbClr val="003399"/>
                </a:solidFill>
              </a:rPr>
              <a:t>的左</a:t>
            </a:r>
            <a:r>
              <a:rPr lang="en-US" altLang="zh-CN" kern="0" dirty="0" smtClean="0">
                <a:solidFill>
                  <a:srgbClr val="003399"/>
                </a:solidFill>
              </a:rPr>
              <a:t>or</a:t>
            </a:r>
            <a:r>
              <a:rPr lang="zh-CN" altLang="en-US" kern="0" dirty="0" smtClean="0">
                <a:solidFill>
                  <a:srgbClr val="003399"/>
                </a:solidFill>
              </a:rPr>
              <a:t>右孩子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76800" y="1143000"/>
            <a:ext cx="388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结点指针</a:t>
            </a:r>
            <a:r>
              <a:rPr lang="en-US" altLang="zh-CN" kern="0" dirty="0" smtClean="0">
                <a:solidFill>
                  <a:srgbClr val="008A00"/>
                </a:solidFill>
              </a:rPr>
              <a:t>p, pos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96000" y="224135"/>
            <a:ext cx="2492990" cy="461665"/>
          </a:xfrm>
          <a:prstGeom prst="rect">
            <a:avLst/>
          </a:prstGeom>
          <a:solidFill>
            <a:srgbClr val="A4D76B"/>
          </a:solidFill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在二叉树中插入</a:t>
            </a:r>
            <a:r>
              <a:rPr lang="en-US" altLang="zh-CN" sz="2400" dirty="0" smtClean="0"/>
              <a:t>x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81000" y="1080000"/>
            <a:ext cx="876300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kern="0" dirty="0" smtClean="0"/>
              <a:t> 已知关键码序列，构造二叉排序树，过程：</a:t>
            </a:r>
            <a:endParaRPr lang="en-US" altLang="zh-CN" kern="0" dirty="0" smtClean="0"/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kern="0" dirty="0" smtClean="0"/>
              <a:t>   </a:t>
            </a:r>
            <a:r>
              <a:rPr lang="zh-CN" altLang="en-US" kern="0" dirty="0" smtClean="0">
                <a:solidFill>
                  <a:srgbClr val="990099"/>
                </a:solidFill>
              </a:rPr>
              <a:t>按关键码的先后次序，不断插入新结点；</a:t>
            </a:r>
            <a:endParaRPr lang="en-US" altLang="zh-CN" kern="0" dirty="0" smtClean="0">
              <a:solidFill>
                <a:srgbClr val="990099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7.3.3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二叉排序树的构造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381000" y="2209800"/>
            <a:ext cx="876300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void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create(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n-lt"/>
              </a:rPr>
              <a:t>      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SeqDictionary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*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dic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*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Null;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for(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=0;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&lt;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dic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-&gt;n;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++)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if( !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insertNode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dic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-&gt;element[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].key) 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return 0;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return 1;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</p:txBody>
      </p:sp>
      <p:sp>
        <p:nvSpPr>
          <p:cNvPr id="35" name="矩形 34"/>
          <p:cNvSpPr/>
          <p:nvPr/>
        </p:nvSpPr>
        <p:spPr>
          <a:xfrm>
            <a:off x="4419600" y="2778604"/>
            <a:ext cx="5105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//</a:t>
            </a:r>
            <a:r>
              <a:rPr lang="zh-CN" altLang="en-US" kern="0" dirty="0" smtClean="0">
                <a:solidFill>
                  <a:srgbClr val="137F16"/>
                </a:solidFill>
              </a:rPr>
              <a:t>由顺序字典</a:t>
            </a:r>
            <a:r>
              <a:rPr lang="en-US" altLang="zh-CN" kern="0" dirty="0" err="1" smtClean="0">
                <a:solidFill>
                  <a:srgbClr val="137F16"/>
                </a:solidFill>
              </a:rPr>
              <a:t>dic</a:t>
            </a:r>
            <a:r>
              <a:rPr lang="zh-CN" altLang="en-US" kern="0" dirty="0" smtClean="0">
                <a:solidFill>
                  <a:srgbClr val="137F16"/>
                </a:solidFill>
              </a:rPr>
              <a:t>建二叉排序树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48000" y="3331458"/>
            <a:ext cx="14606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建空树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724400" y="3886200"/>
            <a:ext cx="4724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将字典元素依次插入树中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00400" y="5007858"/>
            <a:ext cx="5029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若插入失败，返回</a:t>
            </a:r>
            <a:r>
              <a:rPr lang="en-US" altLang="zh-CN" kern="0" dirty="0" smtClean="0">
                <a:solidFill>
                  <a:srgbClr val="008A00"/>
                </a:solidFill>
              </a:rPr>
              <a:t>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286000" y="5541258"/>
            <a:ext cx="3505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建立成功，返回</a:t>
            </a:r>
            <a:r>
              <a:rPr lang="en-US" altLang="zh-CN" kern="0" dirty="0" smtClean="0">
                <a:solidFill>
                  <a:srgbClr val="008A00"/>
                </a:solidFill>
              </a:rPr>
              <a:t>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81000" y="3273532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 smtClean="0"/>
              <a:t>{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7.3.3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二叉排序树的构造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914400"/>
            <a:ext cx="8763000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latin typeface="+mj-lt"/>
              </a:rPr>
              <a:t>例</a:t>
            </a:r>
            <a:r>
              <a:rPr lang="en-US" altLang="zh-CN" sz="3000" kern="0" dirty="0" smtClean="0">
                <a:latin typeface="+mj-lt"/>
              </a:rPr>
              <a:t>: </a:t>
            </a:r>
            <a:r>
              <a:rPr lang="zh-CN" altLang="en-US" sz="3000" kern="0" dirty="0" smtClean="0">
                <a:latin typeface="+mj-lt"/>
              </a:rPr>
              <a:t>关键码 </a:t>
            </a:r>
            <a:r>
              <a:rPr lang="en-US" altLang="zh-CN" sz="3000" kern="0" dirty="0" smtClean="0">
                <a:latin typeface="+mj-lt"/>
              </a:rPr>
              <a:t>{</a:t>
            </a:r>
            <a:r>
              <a:rPr lang="en-US" altLang="zh-CN" sz="3000" kern="0" dirty="0" smtClean="0">
                <a:solidFill>
                  <a:srgbClr val="008A00"/>
                </a:solidFill>
                <a:latin typeface="+mj-lt"/>
              </a:rPr>
              <a:t>18,73,10,5,68,99</a:t>
            </a:r>
            <a:r>
              <a:rPr lang="en-US" altLang="zh-CN" sz="3000" kern="0" dirty="0" smtClean="0">
                <a:latin typeface="+mj-lt"/>
              </a:rPr>
              <a:t>,27,41,51,32,25}</a:t>
            </a:r>
            <a:r>
              <a:rPr lang="zh-CN" altLang="en-US" sz="3000" kern="0" dirty="0" smtClean="0">
                <a:latin typeface="+mj-lt"/>
              </a:rPr>
              <a:t>，</a:t>
            </a:r>
            <a:endParaRPr lang="en-US" altLang="zh-CN" sz="3000" kern="0" dirty="0" smtClean="0"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               </a:t>
            </a:r>
            <a:r>
              <a:rPr lang="en-US" altLang="zh-CN" sz="3000" kern="0" dirty="0" smtClean="0"/>
              <a:t>{27,41,51,32,25,</a:t>
            </a:r>
            <a:r>
              <a:rPr lang="en-US" altLang="zh-CN" sz="3000" kern="0" dirty="0" smtClean="0">
                <a:solidFill>
                  <a:srgbClr val="008A00"/>
                </a:solidFill>
              </a:rPr>
              <a:t>18,73,10,5,68,99</a:t>
            </a:r>
            <a:r>
              <a:rPr lang="en-US" altLang="zh-CN" sz="3000" kern="0" dirty="0" smtClean="0"/>
              <a:t>}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 smtClean="0">
              <a:latin typeface="+mj-lt"/>
            </a:endParaRPr>
          </a:p>
        </p:txBody>
      </p:sp>
      <p:sp>
        <p:nvSpPr>
          <p:cNvPr id="13" name="Oval 26"/>
          <p:cNvSpPr>
            <a:spLocks noChangeArrowheads="1"/>
          </p:cNvSpPr>
          <p:nvPr/>
        </p:nvSpPr>
        <p:spPr bwMode="auto">
          <a:xfrm>
            <a:off x="1295400" y="28010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2064000" y="2133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2749800" y="28120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762000" y="34701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3207000" y="352922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2286000" y="352922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4" idx="3"/>
            <a:endCxn id="13" idx="0"/>
          </p:cNvCxnSpPr>
          <p:nvPr/>
        </p:nvCxnSpPr>
        <p:spPr bwMode="auto">
          <a:xfrm flipH="1">
            <a:off x="1565400" y="2563791"/>
            <a:ext cx="577681" cy="23728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4" idx="5"/>
            <a:endCxn id="15" idx="0"/>
          </p:cNvCxnSpPr>
          <p:nvPr/>
        </p:nvCxnSpPr>
        <p:spPr bwMode="auto">
          <a:xfrm>
            <a:off x="2524919" y="2563791"/>
            <a:ext cx="494881" cy="2482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3" idx="3"/>
            <a:endCxn id="16" idx="0"/>
          </p:cNvCxnSpPr>
          <p:nvPr/>
        </p:nvCxnSpPr>
        <p:spPr bwMode="auto">
          <a:xfrm flipH="1">
            <a:off x="1032000" y="3231267"/>
            <a:ext cx="342481" cy="2389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15" idx="3"/>
            <a:endCxn id="18" idx="0"/>
          </p:cNvCxnSpPr>
          <p:nvPr/>
        </p:nvCxnSpPr>
        <p:spPr bwMode="auto">
          <a:xfrm flipH="1">
            <a:off x="2556000" y="3242229"/>
            <a:ext cx="272881" cy="2869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5" idx="5"/>
            <a:endCxn id="17" idx="0"/>
          </p:cNvCxnSpPr>
          <p:nvPr/>
        </p:nvCxnSpPr>
        <p:spPr bwMode="auto">
          <a:xfrm>
            <a:off x="3210719" y="3242229"/>
            <a:ext cx="266281" cy="2869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1752600" y="427135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18" idx="3"/>
            <a:endCxn id="24" idx="0"/>
          </p:cNvCxnSpPr>
          <p:nvPr/>
        </p:nvCxnSpPr>
        <p:spPr bwMode="auto">
          <a:xfrm flipH="1">
            <a:off x="2022600" y="3959413"/>
            <a:ext cx="342481" cy="3119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295400" y="496984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27" name="直接连接符 26"/>
          <p:cNvCxnSpPr>
            <a:stCxn id="24" idx="3"/>
            <a:endCxn id="26" idx="0"/>
          </p:cNvCxnSpPr>
          <p:nvPr/>
        </p:nvCxnSpPr>
        <p:spPr bwMode="auto">
          <a:xfrm flipH="1">
            <a:off x="1565400" y="4701543"/>
            <a:ext cx="266281" cy="2683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>
            <a:stCxn id="29" idx="0"/>
            <a:endCxn id="24" idx="5"/>
          </p:cNvCxnSpPr>
          <p:nvPr/>
        </p:nvCxnSpPr>
        <p:spPr bwMode="auto">
          <a:xfrm flipH="1" flipV="1">
            <a:off x="2213519" y="4701543"/>
            <a:ext cx="266281" cy="2833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2209800" y="4984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1752600" y="566053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31" name="直接连接符 30"/>
          <p:cNvCxnSpPr>
            <a:stCxn id="29" idx="3"/>
            <a:endCxn id="30" idx="0"/>
          </p:cNvCxnSpPr>
          <p:nvPr/>
        </p:nvCxnSpPr>
        <p:spPr bwMode="auto">
          <a:xfrm flipH="1">
            <a:off x="2022600" y="5415045"/>
            <a:ext cx="266281" cy="2454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33" idx="0"/>
            <a:endCxn id="29" idx="5"/>
          </p:cNvCxnSpPr>
          <p:nvPr/>
        </p:nvCxnSpPr>
        <p:spPr bwMode="auto">
          <a:xfrm flipH="1" flipV="1">
            <a:off x="2670719" y="5415045"/>
            <a:ext cx="266281" cy="2283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2667000" y="564339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  <p:sp>
        <p:nvSpPr>
          <p:cNvPr id="40" name="Oval 27"/>
          <p:cNvSpPr>
            <a:spLocks noChangeArrowheads="1"/>
          </p:cNvSpPr>
          <p:nvPr/>
        </p:nvSpPr>
        <p:spPr bwMode="auto">
          <a:xfrm>
            <a:off x="6324600" y="2209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27</a:t>
            </a:r>
            <a:endParaRPr lang="en-US" altLang="zh-CN" sz="3200" dirty="0"/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947274" y="28988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40" idx="5"/>
            <a:endCxn id="41" idx="0"/>
          </p:cNvCxnSpPr>
          <p:nvPr/>
        </p:nvCxnSpPr>
        <p:spPr bwMode="auto">
          <a:xfrm>
            <a:off x="6785519" y="2639991"/>
            <a:ext cx="431755" cy="2588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7467600" y="358746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41" idx="5"/>
            <a:endCxn id="43" idx="0"/>
          </p:cNvCxnSpPr>
          <p:nvPr/>
        </p:nvCxnSpPr>
        <p:spPr bwMode="auto">
          <a:xfrm>
            <a:off x="7408193" y="3329075"/>
            <a:ext cx="329407" cy="25838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6477000" y="35846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5" idx="0"/>
          </p:cNvCxnSpPr>
          <p:nvPr/>
        </p:nvCxnSpPr>
        <p:spPr bwMode="auto">
          <a:xfrm flipH="1">
            <a:off x="6747000" y="3329075"/>
            <a:ext cx="279355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5715000" y="2895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48" name="直接连接符 47"/>
          <p:cNvCxnSpPr>
            <a:stCxn id="40" idx="3"/>
            <a:endCxn id="47" idx="0"/>
          </p:cNvCxnSpPr>
          <p:nvPr/>
        </p:nvCxnSpPr>
        <p:spPr bwMode="auto">
          <a:xfrm flipH="1">
            <a:off x="5985000" y="2639991"/>
            <a:ext cx="4186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28"/>
          <p:cNvSpPr>
            <a:spLocks noChangeArrowheads="1"/>
          </p:cNvSpPr>
          <p:nvPr/>
        </p:nvSpPr>
        <p:spPr bwMode="auto">
          <a:xfrm>
            <a:off x="5181600" y="3581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50" name="直接连接符 49"/>
          <p:cNvCxnSpPr>
            <a:stCxn id="47" idx="3"/>
            <a:endCxn id="49" idx="0"/>
          </p:cNvCxnSpPr>
          <p:nvPr/>
        </p:nvCxnSpPr>
        <p:spPr bwMode="auto">
          <a:xfrm flipH="1">
            <a:off x="5451600" y="3325791"/>
            <a:ext cx="3424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Oval 28"/>
          <p:cNvSpPr>
            <a:spLocks noChangeArrowheads="1"/>
          </p:cNvSpPr>
          <p:nvPr/>
        </p:nvSpPr>
        <p:spPr bwMode="auto">
          <a:xfrm>
            <a:off x="7924800" y="42826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cxnSp>
        <p:nvCxnSpPr>
          <p:cNvPr id="54" name="直接连接符 53"/>
          <p:cNvCxnSpPr>
            <a:stCxn id="43" idx="5"/>
            <a:endCxn id="53" idx="0"/>
          </p:cNvCxnSpPr>
          <p:nvPr/>
        </p:nvCxnSpPr>
        <p:spPr bwMode="auto">
          <a:xfrm>
            <a:off x="7928519" y="4017653"/>
            <a:ext cx="266281" cy="2649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28"/>
          <p:cNvSpPr>
            <a:spLocks noChangeArrowheads="1"/>
          </p:cNvSpPr>
          <p:nvPr/>
        </p:nvSpPr>
        <p:spPr bwMode="auto">
          <a:xfrm>
            <a:off x="4724400" y="42826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stCxn id="49" idx="3"/>
            <a:endCxn id="55" idx="0"/>
          </p:cNvCxnSpPr>
          <p:nvPr/>
        </p:nvCxnSpPr>
        <p:spPr bwMode="auto">
          <a:xfrm flipH="1">
            <a:off x="4994400" y="4011591"/>
            <a:ext cx="266281" cy="27101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8"/>
          <p:cNvSpPr>
            <a:spLocks noChangeArrowheads="1"/>
          </p:cNvSpPr>
          <p:nvPr/>
        </p:nvSpPr>
        <p:spPr bwMode="auto">
          <a:xfrm>
            <a:off x="4267200" y="50539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55" idx="3"/>
            <a:endCxn id="57" idx="0"/>
          </p:cNvCxnSpPr>
          <p:nvPr/>
        </p:nvCxnSpPr>
        <p:spPr bwMode="auto">
          <a:xfrm rot="5400000">
            <a:off x="4499764" y="4750236"/>
            <a:ext cx="34115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28"/>
          <p:cNvSpPr>
            <a:spLocks noChangeArrowheads="1"/>
          </p:cNvSpPr>
          <p:nvPr/>
        </p:nvSpPr>
        <p:spPr bwMode="auto">
          <a:xfrm>
            <a:off x="7467600" y="50511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60" name="直接连接符 59"/>
          <p:cNvCxnSpPr>
            <a:stCxn id="53" idx="3"/>
            <a:endCxn id="59" idx="0"/>
          </p:cNvCxnSpPr>
          <p:nvPr/>
        </p:nvCxnSpPr>
        <p:spPr bwMode="auto">
          <a:xfrm flipH="1">
            <a:off x="7737600" y="4712799"/>
            <a:ext cx="266281" cy="338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8"/>
          <p:cNvSpPr>
            <a:spLocks noChangeArrowheads="1"/>
          </p:cNvSpPr>
          <p:nvPr/>
        </p:nvSpPr>
        <p:spPr bwMode="auto">
          <a:xfrm>
            <a:off x="8445125" y="50446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zh-CN" altLang="en-US" sz="3200" dirty="0"/>
          </a:p>
        </p:txBody>
      </p:sp>
      <p:cxnSp>
        <p:nvCxnSpPr>
          <p:cNvPr id="62" name="直接连接符 61"/>
          <p:cNvCxnSpPr>
            <a:stCxn id="53" idx="5"/>
            <a:endCxn id="61" idx="0"/>
          </p:cNvCxnSpPr>
          <p:nvPr/>
        </p:nvCxnSpPr>
        <p:spPr bwMode="auto">
          <a:xfrm>
            <a:off x="8385719" y="4712799"/>
            <a:ext cx="329406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矩形 64"/>
          <p:cNvSpPr/>
          <p:nvPr/>
        </p:nvSpPr>
        <p:spPr>
          <a:xfrm>
            <a:off x="3200400" y="5791200"/>
            <a:ext cx="6096000" cy="58355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插入顺序不同，所得二叉排序树不同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4" grpId="0" animBg="1"/>
      <p:bldP spid="26" grpId="0" animBg="1"/>
      <p:bldP spid="29" grpId="0" animBg="1"/>
      <p:bldP spid="30" grpId="0" animBg="1"/>
      <p:bldP spid="33" grpId="0" animBg="1"/>
      <p:bldP spid="40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53" grpId="0" animBg="1"/>
      <p:bldP spid="55" grpId="0" animBg="1"/>
      <p:bldP spid="57" grpId="0" animBg="1"/>
      <p:bldP spid="59" grpId="0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81000" y="990600"/>
            <a:ext cx="8763000" cy="53091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1. </a:t>
            </a:r>
            <a:r>
              <a:rPr lang="zh-CN" altLang="en-US" sz="3000" kern="0" dirty="0" smtClean="0"/>
              <a:t>检索待删除节点 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用指针</a:t>
            </a:r>
            <a:r>
              <a:rPr lang="en-US" altLang="zh-CN" sz="3000" kern="0" dirty="0" smtClean="0"/>
              <a:t>p</a:t>
            </a:r>
            <a:r>
              <a:rPr lang="zh-CN" altLang="en-US" sz="3000" kern="0" dirty="0" smtClean="0"/>
              <a:t>指向它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 marL="108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 smtClean="0"/>
              <a:t>2. </a:t>
            </a:r>
            <a:r>
              <a:rPr lang="zh-CN" altLang="en-US" sz="3000" kern="0" dirty="0" smtClean="0"/>
              <a:t>若*</a:t>
            </a:r>
            <a:r>
              <a:rPr lang="en-US" altLang="zh-CN" sz="3000" kern="0" dirty="0" smtClean="0"/>
              <a:t>p</a:t>
            </a:r>
            <a:r>
              <a:rPr lang="zh-CN" altLang="en-US" sz="3000" kern="0" dirty="0" smtClean="0"/>
              <a:t>是叶子 </a:t>
            </a:r>
            <a:r>
              <a:rPr lang="en-US" altLang="zh-CN" sz="3000" kern="0" dirty="0" smtClean="0">
                <a:sym typeface="Wingdings" pitchFamily="2" charset="2"/>
              </a:rPr>
              <a:t></a:t>
            </a:r>
          </a:p>
          <a:p>
            <a:pPr marL="108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 smtClean="0">
                <a:sym typeface="Wingdings" pitchFamily="2" charset="2"/>
              </a:rPr>
              <a:t>3. </a:t>
            </a:r>
            <a:r>
              <a:rPr lang="zh-CN" altLang="en-US" sz="3000" kern="0" dirty="0" smtClean="0"/>
              <a:t>若</a:t>
            </a:r>
            <a:r>
              <a:rPr lang="en-US" altLang="zh-CN" sz="3000" kern="0" dirty="0" smtClean="0"/>
              <a:t>*p </a:t>
            </a:r>
            <a:r>
              <a:rPr lang="zh-CN" altLang="en-US" sz="3000" kern="0" dirty="0" smtClean="0"/>
              <a:t>只有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个孩子</a:t>
            </a:r>
            <a:endParaRPr lang="en-US" altLang="zh-CN" sz="3000" kern="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>
                <a:sym typeface="Wingdings" pitchFamily="2" charset="2"/>
              </a:rPr>
              <a:t>     </a:t>
            </a:r>
            <a:r>
              <a:rPr lang="zh-CN" altLang="en-US" sz="3000" kern="0" dirty="0" smtClean="0">
                <a:solidFill>
                  <a:srgbClr val="008000"/>
                </a:solidFill>
                <a:sym typeface="Wingdings" pitchFamily="2" charset="2"/>
              </a:rPr>
              <a:t>孩子取代它；</a:t>
            </a:r>
            <a:endParaRPr lang="en-US" altLang="zh-CN" sz="3000" kern="0" dirty="0" smtClean="0">
              <a:solidFill>
                <a:srgbClr val="008000"/>
              </a:solidFill>
              <a:sym typeface="Wingdings" pitchFamily="2" charset="2"/>
            </a:endParaRPr>
          </a:p>
          <a:p>
            <a:pPr marL="108000" lvl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 smtClean="0">
                <a:sym typeface="Wingdings" pitchFamily="2" charset="2"/>
              </a:rPr>
              <a:t>4.</a:t>
            </a:r>
            <a:r>
              <a:rPr lang="zh-CN" altLang="en-US" sz="3000" kern="0" dirty="0" smtClean="0"/>
              <a:t>若 </a:t>
            </a:r>
            <a:r>
              <a:rPr lang="en-US" altLang="zh-CN" sz="3000" kern="0" dirty="0" smtClean="0"/>
              <a:t>*p </a:t>
            </a:r>
            <a:r>
              <a:rPr lang="zh-CN" altLang="en-US" sz="3000" kern="0" dirty="0" smtClean="0"/>
              <a:t>有</a:t>
            </a:r>
            <a:r>
              <a:rPr lang="en-US" altLang="zh-CN" sz="3000" kern="0" dirty="0" smtClean="0"/>
              <a:t>2</a:t>
            </a:r>
            <a:r>
              <a:rPr lang="zh-CN" altLang="en-US" sz="3000" kern="0" dirty="0" smtClean="0"/>
              <a:t>个孩子，即有两颗子树 ：</a:t>
            </a:r>
            <a:endParaRPr lang="en-US" altLang="zh-CN" sz="3000" kern="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   法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1</a:t>
            </a:r>
            <a:r>
              <a:rPr lang="en-US" altLang="zh-CN" sz="3000" b="1" kern="0" dirty="0" smtClean="0">
                <a:solidFill>
                  <a:srgbClr val="0000CC"/>
                </a:solidFill>
              </a:rPr>
              <a:t>: </a:t>
            </a:r>
            <a:r>
              <a:rPr lang="zh-CN" altLang="en-US" sz="3000" kern="0" dirty="0" smtClean="0"/>
              <a:t>将</a:t>
            </a:r>
            <a:r>
              <a:rPr lang="en-US" altLang="zh-CN" sz="3000" kern="0" dirty="0" smtClean="0"/>
              <a:t>*p</a:t>
            </a:r>
            <a:r>
              <a:rPr lang="zh-CN" altLang="en-US" sz="3000" kern="0" dirty="0" smtClean="0"/>
              <a:t>的两棵子树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合并成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棵，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           </a:t>
            </a:r>
            <a:r>
              <a:rPr lang="zh-CN" altLang="en-US" sz="3000" kern="0" dirty="0" smtClean="0"/>
              <a:t>取代</a:t>
            </a:r>
            <a:r>
              <a:rPr lang="en-US" altLang="zh-CN" sz="3000" kern="0" dirty="0" smtClean="0"/>
              <a:t>*p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800080"/>
                </a:solidFill>
                <a:sym typeface="Wingdings" pitchFamily="2" charset="2"/>
              </a:rPr>
              <a:t>  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 法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2</a:t>
            </a:r>
            <a:r>
              <a:rPr lang="en-US" altLang="zh-CN" sz="3000" b="1" kern="0" dirty="0" smtClean="0">
                <a:solidFill>
                  <a:srgbClr val="990099"/>
                </a:solidFill>
                <a:sym typeface="Wingdings" pitchFamily="2" charset="2"/>
              </a:rPr>
              <a:t>: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 </a:t>
            </a:r>
            <a:r>
              <a:rPr lang="en-US" altLang="zh-CN" sz="3000" kern="0" dirty="0" smtClean="0">
                <a:sym typeface="Wingdings" pitchFamily="2" charset="2"/>
              </a:rPr>
              <a:t>*p</a:t>
            </a:r>
            <a:r>
              <a:rPr lang="zh-CN" altLang="en-US" sz="3000" kern="0" dirty="0" smtClean="0">
                <a:sym typeface="Wingdings" pitchFamily="2" charset="2"/>
              </a:rPr>
              <a:t>的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中序前驱 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(or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后继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)</a:t>
            </a:r>
            <a:r>
              <a:rPr lang="zh-CN" altLang="en-US" sz="3000" kern="0" dirty="0" smtClean="0">
                <a:sym typeface="Wingdings" pitchFamily="2" charset="2"/>
              </a:rPr>
              <a:t>取代</a:t>
            </a:r>
            <a:r>
              <a:rPr lang="en-US" altLang="zh-CN" sz="3000" kern="0" dirty="0" smtClean="0">
                <a:sym typeface="Wingdings" pitchFamily="2" charset="2"/>
              </a:rPr>
              <a:t>*p,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ym typeface="Wingdings" pitchFamily="2" charset="2"/>
              </a:rPr>
              <a:t>           并在</a:t>
            </a:r>
            <a:r>
              <a:rPr lang="en-US" altLang="zh-CN" sz="3000" kern="0" dirty="0" smtClean="0">
                <a:sym typeface="Wingdings" pitchFamily="2" charset="2"/>
              </a:rPr>
              <a:t>*p</a:t>
            </a:r>
            <a:r>
              <a:rPr lang="zh-CN" altLang="en-US" sz="3000" kern="0" dirty="0" smtClean="0">
                <a:sym typeface="Wingdings" pitchFamily="2" charset="2"/>
              </a:rPr>
              <a:t>的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子树中删除该前驱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or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后继；</a:t>
            </a:r>
            <a:endParaRPr lang="en-US" altLang="zh-CN" sz="3000" kern="0" dirty="0" smtClean="0">
              <a:solidFill>
                <a:srgbClr val="990099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7.3.4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二叉排序树的删除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Oval 26"/>
          <p:cNvSpPr>
            <a:spLocks noChangeArrowheads="1"/>
          </p:cNvSpPr>
          <p:nvPr/>
        </p:nvSpPr>
        <p:spPr bwMode="auto">
          <a:xfrm>
            <a:off x="6705600" y="1903384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5" name="Oval 27"/>
          <p:cNvSpPr>
            <a:spLocks noChangeArrowheads="1"/>
          </p:cNvSpPr>
          <p:nvPr/>
        </p:nvSpPr>
        <p:spPr bwMode="auto">
          <a:xfrm>
            <a:off x="7162800" y="1143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7696200" y="19143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9" name="Oval 29"/>
          <p:cNvSpPr>
            <a:spLocks noChangeArrowheads="1"/>
          </p:cNvSpPr>
          <p:nvPr/>
        </p:nvSpPr>
        <p:spPr bwMode="auto">
          <a:xfrm>
            <a:off x="6248400" y="2667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8083800" y="26685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321800" y="2668546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5" idx="3"/>
            <a:endCxn id="4" idx="0"/>
          </p:cNvCxnSpPr>
          <p:nvPr/>
        </p:nvCxnSpPr>
        <p:spPr bwMode="auto">
          <a:xfrm rot="5400000">
            <a:off x="6943645" y="1605147"/>
            <a:ext cx="330193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5" idx="5"/>
            <a:endCxn id="6" idx="0"/>
          </p:cNvCxnSpPr>
          <p:nvPr/>
        </p:nvCxnSpPr>
        <p:spPr bwMode="auto">
          <a:xfrm rot="16200000" flipH="1">
            <a:off x="7624382" y="1572527"/>
            <a:ext cx="341155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4" idx="3"/>
            <a:endCxn id="9" idx="0"/>
          </p:cNvCxnSpPr>
          <p:nvPr/>
        </p:nvCxnSpPr>
        <p:spPr bwMode="auto">
          <a:xfrm rot="5400000">
            <a:off x="6484829" y="2367147"/>
            <a:ext cx="33342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6" idx="3"/>
            <a:endCxn id="11" idx="0"/>
          </p:cNvCxnSpPr>
          <p:nvPr/>
        </p:nvCxnSpPr>
        <p:spPr bwMode="auto">
          <a:xfrm rot="5400000">
            <a:off x="7521537" y="2414801"/>
            <a:ext cx="324009" cy="183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6" idx="5"/>
            <a:endCxn id="10" idx="0"/>
          </p:cNvCxnSpPr>
          <p:nvPr/>
        </p:nvCxnSpPr>
        <p:spPr bwMode="auto">
          <a:xfrm rot="16200000" flipH="1">
            <a:off x="8093455" y="2408200"/>
            <a:ext cx="324009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934200" y="34741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1" idx="3"/>
            <a:endCxn id="17" idx="0"/>
          </p:cNvCxnSpPr>
          <p:nvPr/>
        </p:nvCxnSpPr>
        <p:spPr bwMode="auto">
          <a:xfrm rot="5400000">
            <a:off x="7114818" y="3188120"/>
            <a:ext cx="375447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6553200" y="426113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20" name="直接连接符 19"/>
          <p:cNvCxnSpPr>
            <a:stCxn id="17" idx="3"/>
            <a:endCxn id="19" idx="0"/>
          </p:cNvCxnSpPr>
          <p:nvPr/>
        </p:nvCxnSpPr>
        <p:spPr bwMode="auto">
          <a:xfrm rot="5400000">
            <a:off x="6739864" y="3987712"/>
            <a:ext cx="356755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22" idx="0"/>
            <a:endCxn id="17" idx="5"/>
          </p:cNvCxnSpPr>
          <p:nvPr/>
        </p:nvCxnSpPr>
        <p:spPr bwMode="auto">
          <a:xfrm rot="16200000" flipV="1">
            <a:off x="7342378" y="3957117"/>
            <a:ext cx="37176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7391400" y="427614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6934200" y="5040276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stCxn id="22" idx="3"/>
            <a:endCxn id="23" idx="0"/>
          </p:cNvCxnSpPr>
          <p:nvPr/>
        </p:nvCxnSpPr>
        <p:spPr bwMode="auto">
          <a:xfrm rot="5400000">
            <a:off x="7170369" y="4740163"/>
            <a:ext cx="33394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6" idx="0"/>
            <a:endCxn id="22" idx="5"/>
          </p:cNvCxnSpPr>
          <p:nvPr/>
        </p:nvCxnSpPr>
        <p:spPr bwMode="auto">
          <a:xfrm rot="16200000" flipV="1">
            <a:off x="7827061" y="4731590"/>
            <a:ext cx="316799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7848600" y="502313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  <p:sp>
        <p:nvSpPr>
          <p:cNvPr id="28" name="矩形 27"/>
          <p:cNvSpPr/>
          <p:nvPr/>
        </p:nvSpPr>
        <p:spPr>
          <a:xfrm>
            <a:off x="3352800" y="1600200"/>
            <a:ext cx="2108269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>
                <a:solidFill>
                  <a:srgbClr val="008000"/>
                </a:solidFill>
                <a:sym typeface="Wingdings" pitchFamily="2" charset="2"/>
              </a:rPr>
              <a:t>直接删除；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cxnSp>
        <p:nvCxnSpPr>
          <p:cNvPr id="29" name="直接连接符 28"/>
          <p:cNvCxnSpPr>
            <a:stCxn id="5" idx="3"/>
            <a:endCxn id="9" idx="0"/>
          </p:cNvCxnSpPr>
          <p:nvPr/>
        </p:nvCxnSpPr>
        <p:spPr bwMode="auto">
          <a:xfrm rot="5400000">
            <a:off x="6333237" y="1758355"/>
            <a:ext cx="1093809" cy="7234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6" idx="3"/>
            <a:endCxn id="17" idx="0"/>
          </p:cNvCxnSpPr>
          <p:nvPr/>
        </p:nvCxnSpPr>
        <p:spPr bwMode="auto">
          <a:xfrm rot="5400000">
            <a:off x="6924918" y="2623820"/>
            <a:ext cx="1129647" cy="5710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23" grpId="0" animBg="1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2971800" y="4572000"/>
            <a:ext cx="5181600" cy="15660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/>
              <a:t>将右子树放在</a:t>
            </a:r>
            <a:endParaRPr lang="en-US" altLang="zh-CN" dirty="0" smtClean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>
                <a:sym typeface="Wingdings" pitchFamily="2" charset="2"/>
              </a:rPr>
              <a:t>左子树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中序最后元素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之后，</a:t>
            </a: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3399"/>
                </a:solidFill>
                <a:sym typeface="Wingdings" pitchFamily="2" charset="2"/>
              </a:rPr>
              <a:t>即，</a:t>
            </a:r>
            <a:r>
              <a:rPr lang="zh-CN" altLang="en-US" dirty="0" smtClean="0">
                <a:solidFill>
                  <a:srgbClr val="003399"/>
                </a:solidFill>
              </a:rPr>
              <a:t>左子树的右下方。</a:t>
            </a:r>
            <a:endParaRPr lang="en-US" altLang="zh-CN" dirty="0" smtClean="0">
              <a:solidFill>
                <a:srgbClr val="003399"/>
              </a:solidFill>
            </a:endParaRP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152400" y="533400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latin typeface="+mj-lt"/>
              </a:rPr>
              <a:t>删除</a:t>
            </a:r>
            <a:r>
              <a:rPr lang="en-US" altLang="zh-CN" sz="3000" kern="0" dirty="0" smtClean="0">
                <a:latin typeface="+mj-lt"/>
              </a:rPr>
              <a:t>73</a:t>
            </a:r>
            <a:r>
              <a:rPr lang="zh-CN" altLang="en-US" sz="3000" kern="0" dirty="0" smtClean="0">
                <a:latin typeface="+mj-lt"/>
              </a:rPr>
              <a:t>：</a:t>
            </a:r>
            <a:endParaRPr lang="en-US" altLang="zh-CN" sz="3000" kern="0" dirty="0" smtClean="0"/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 smtClean="0">
              <a:latin typeface="+mj-lt"/>
            </a:endParaRPr>
          </a:p>
        </p:txBody>
      </p:sp>
      <p:sp>
        <p:nvSpPr>
          <p:cNvPr id="92" name="Oval 26"/>
          <p:cNvSpPr>
            <a:spLocks noChangeArrowheads="1"/>
          </p:cNvSpPr>
          <p:nvPr/>
        </p:nvSpPr>
        <p:spPr bwMode="auto">
          <a:xfrm>
            <a:off x="1123200" y="248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2342400" y="2458962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95" name="Oval 29"/>
          <p:cNvSpPr>
            <a:spLocks noChangeArrowheads="1"/>
          </p:cNvSpPr>
          <p:nvPr/>
        </p:nvSpPr>
        <p:spPr bwMode="auto">
          <a:xfrm>
            <a:off x="589800" y="317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97" name="直接连接符 96"/>
          <p:cNvCxnSpPr>
            <a:stCxn id="93" idx="3"/>
            <a:endCxn id="92" idx="0"/>
          </p:cNvCxnSpPr>
          <p:nvPr/>
        </p:nvCxnSpPr>
        <p:spPr bwMode="auto">
          <a:xfrm flipH="1">
            <a:off x="1393200" y="2182791"/>
            <a:ext cx="418681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93" idx="5"/>
            <a:endCxn id="94" idx="0"/>
          </p:cNvCxnSpPr>
          <p:nvPr/>
        </p:nvCxnSpPr>
        <p:spPr bwMode="auto">
          <a:xfrm>
            <a:off x="2193719" y="2182791"/>
            <a:ext cx="418681" cy="2761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92" idx="3"/>
            <a:endCxn id="95" idx="0"/>
          </p:cNvCxnSpPr>
          <p:nvPr/>
        </p:nvCxnSpPr>
        <p:spPr bwMode="auto">
          <a:xfrm flipH="1">
            <a:off x="859800" y="2915391"/>
            <a:ext cx="3424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94" idx="3"/>
            <a:endCxn id="105" idx="0"/>
          </p:cNvCxnSpPr>
          <p:nvPr/>
        </p:nvCxnSpPr>
        <p:spPr bwMode="auto">
          <a:xfrm flipH="1">
            <a:off x="1857000" y="2889153"/>
            <a:ext cx="5644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1587000" y="32209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1199400" y="39330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08" name="直接连接符 107"/>
          <p:cNvCxnSpPr>
            <a:stCxn id="105" idx="3"/>
            <a:endCxn id="107" idx="0"/>
          </p:cNvCxnSpPr>
          <p:nvPr/>
        </p:nvCxnSpPr>
        <p:spPr bwMode="auto">
          <a:xfrm flipH="1">
            <a:off x="1469400" y="3651153"/>
            <a:ext cx="196681" cy="2818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08"/>
          <p:cNvCxnSpPr>
            <a:stCxn id="110" idx="0"/>
            <a:endCxn id="105" idx="5"/>
          </p:cNvCxnSpPr>
          <p:nvPr/>
        </p:nvCxnSpPr>
        <p:spPr bwMode="auto">
          <a:xfrm flipH="1" flipV="1">
            <a:off x="2047919" y="3651153"/>
            <a:ext cx="196681" cy="29685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1974600" y="39480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593600" y="4677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12" name="直接连接符 111"/>
          <p:cNvCxnSpPr>
            <a:stCxn id="110" idx="3"/>
            <a:endCxn id="111" idx="0"/>
          </p:cNvCxnSpPr>
          <p:nvPr/>
        </p:nvCxnSpPr>
        <p:spPr bwMode="auto">
          <a:xfrm flipH="1">
            <a:off x="1863600" y="4378201"/>
            <a:ext cx="190081" cy="299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>
            <a:stCxn id="114" idx="0"/>
            <a:endCxn id="110" idx="5"/>
          </p:cNvCxnSpPr>
          <p:nvPr/>
        </p:nvCxnSpPr>
        <p:spPr bwMode="auto">
          <a:xfrm flipH="1" flipV="1">
            <a:off x="2435519" y="4378201"/>
            <a:ext cx="196681" cy="299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2362200" y="4677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17" name="直接连接符 116"/>
          <p:cNvCxnSpPr>
            <a:stCxn id="118" idx="0"/>
            <a:endCxn id="94" idx="5"/>
          </p:cNvCxnSpPr>
          <p:nvPr/>
        </p:nvCxnSpPr>
        <p:spPr bwMode="auto">
          <a:xfrm flipH="1" flipV="1">
            <a:off x="2803319" y="2889153"/>
            <a:ext cx="508081" cy="328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Oval 30"/>
          <p:cNvSpPr>
            <a:spLocks noChangeArrowheads="1"/>
          </p:cNvSpPr>
          <p:nvPr/>
        </p:nvSpPr>
        <p:spPr bwMode="auto">
          <a:xfrm>
            <a:off x="3041400" y="32178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2730000" y="39501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118" idx="3"/>
            <a:endCxn id="26" idx="0"/>
          </p:cNvCxnSpPr>
          <p:nvPr/>
        </p:nvCxnSpPr>
        <p:spPr bwMode="auto">
          <a:xfrm flipH="1">
            <a:off x="3000000" y="3647991"/>
            <a:ext cx="120481" cy="3021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>
            <a:stCxn id="29" idx="0"/>
            <a:endCxn id="118" idx="5"/>
          </p:cNvCxnSpPr>
          <p:nvPr/>
        </p:nvCxnSpPr>
        <p:spPr bwMode="auto">
          <a:xfrm flipH="1" flipV="1">
            <a:off x="3502319" y="3647991"/>
            <a:ext cx="113881" cy="285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3346200" y="39330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1676400" y="533400"/>
            <a:ext cx="74676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法</a:t>
            </a: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1--</a:t>
            </a: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zh-CN" altLang="en-US" sz="3000" kern="0" dirty="0" smtClean="0">
                <a:latin typeface="+mj-lt"/>
              </a:rPr>
              <a:t>将</a:t>
            </a:r>
            <a:r>
              <a:rPr lang="en-US" altLang="zh-CN" sz="3000" kern="0" dirty="0" smtClean="0">
                <a:latin typeface="+mj-lt"/>
              </a:rPr>
              <a:t>*p</a:t>
            </a:r>
            <a:r>
              <a:rPr lang="zh-CN" altLang="en-US" sz="3000" kern="0" dirty="0" smtClean="0">
                <a:latin typeface="+mj-lt"/>
              </a:rPr>
              <a:t>的</a:t>
            </a:r>
            <a:r>
              <a:rPr lang="en-US" altLang="zh-CN" sz="3000" kern="0" dirty="0" smtClean="0">
                <a:latin typeface="+mj-lt"/>
              </a:rPr>
              <a:t>2</a:t>
            </a:r>
            <a:r>
              <a:rPr lang="zh-CN" altLang="en-US" sz="3000" kern="0" dirty="0" smtClean="0">
                <a:latin typeface="+mj-lt"/>
              </a:rPr>
              <a:t>棵子树合并成</a:t>
            </a:r>
            <a:r>
              <a:rPr lang="en-US" altLang="zh-CN" sz="3000" kern="0" dirty="0" smtClean="0">
                <a:latin typeface="+mj-lt"/>
              </a:rPr>
              <a:t>1</a:t>
            </a:r>
            <a:r>
              <a:rPr lang="zh-CN" altLang="en-US" sz="3000" kern="0" dirty="0" smtClean="0">
                <a:latin typeface="+mj-lt"/>
              </a:rPr>
              <a:t>棵，</a:t>
            </a:r>
            <a:r>
              <a:rPr lang="en-US" altLang="zh-CN" sz="3000" kern="0" dirty="0" smtClean="0">
                <a:latin typeface="+mj-lt"/>
              </a:rPr>
              <a:t>2</a:t>
            </a:r>
            <a:r>
              <a:rPr lang="zh-CN" altLang="en-US" sz="3000" kern="0" dirty="0" smtClean="0">
                <a:latin typeface="+mj-lt"/>
              </a:rPr>
              <a:t>种方法</a:t>
            </a:r>
            <a:endParaRPr lang="en-US" altLang="zh-CN" sz="3000" kern="0" dirty="0" smtClean="0"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</a:rPr>
              <a:t>(a)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以左子树为主</a:t>
            </a:r>
            <a:r>
              <a:rPr lang="en-US" altLang="zh-CN" sz="3000" kern="0" dirty="0" smtClean="0"/>
              <a:t>(P213) 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，</a:t>
            </a:r>
            <a:r>
              <a:rPr lang="en-US" altLang="zh-CN" sz="3000" kern="0" dirty="0" smtClean="0"/>
              <a:t>(b)</a:t>
            </a:r>
            <a:r>
              <a:rPr lang="zh-CN" altLang="en-US" sz="3000" kern="0" dirty="0" smtClean="0"/>
              <a:t>以右子树为主</a:t>
            </a:r>
            <a:endParaRPr lang="en-US" altLang="zh-CN" sz="3000" kern="0" dirty="0" smtClean="0"/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5410200" y="2438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60" name="Oval 27"/>
          <p:cNvSpPr>
            <a:spLocks noChangeArrowheads="1"/>
          </p:cNvSpPr>
          <p:nvPr/>
        </p:nvSpPr>
        <p:spPr bwMode="auto">
          <a:xfrm>
            <a:off x="5943600" y="1782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4876800" y="3124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60" idx="3"/>
            <a:endCxn id="59" idx="0"/>
          </p:cNvCxnSpPr>
          <p:nvPr/>
        </p:nvCxnSpPr>
        <p:spPr bwMode="auto">
          <a:xfrm flipH="1">
            <a:off x="5680200" y="2212191"/>
            <a:ext cx="3424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60" idx="5"/>
            <a:endCxn id="83" idx="0"/>
          </p:cNvCxnSpPr>
          <p:nvPr/>
        </p:nvCxnSpPr>
        <p:spPr bwMode="auto">
          <a:xfrm>
            <a:off x="6404519" y="2212191"/>
            <a:ext cx="425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59" idx="3"/>
            <a:endCxn id="62" idx="0"/>
          </p:cNvCxnSpPr>
          <p:nvPr/>
        </p:nvCxnSpPr>
        <p:spPr bwMode="auto">
          <a:xfrm flipH="1">
            <a:off x="5146800" y="2868591"/>
            <a:ext cx="3424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29"/>
          <p:cNvSpPr>
            <a:spLocks noChangeArrowheads="1"/>
          </p:cNvSpPr>
          <p:nvPr/>
        </p:nvSpPr>
        <p:spPr bwMode="auto">
          <a:xfrm>
            <a:off x="6559800" y="24384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4" name="Oval 30"/>
          <p:cNvSpPr>
            <a:spLocks noChangeArrowheads="1"/>
          </p:cNvSpPr>
          <p:nvPr/>
        </p:nvSpPr>
        <p:spPr bwMode="auto">
          <a:xfrm>
            <a:off x="6096000" y="315069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85" name="直接连接符 84"/>
          <p:cNvCxnSpPr>
            <a:stCxn id="83" idx="3"/>
            <a:endCxn id="84" idx="0"/>
          </p:cNvCxnSpPr>
          <p:nvPr/>
        </p:nvCxnSpPr>
        <p:spPr bwMode="auto">
          <a:xfrm flipH="1">
            <a:off x="6366000" y="2868591"/>
            <a:ext cx="272881" cy="2821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>
            <a:stCxn id="87" idx="0"/>
            <a:endCxn id="83" idx="5"/>
          </p:cNvCxnSpPr>
          <p:nvPr/>
        </p:nvCxnSpPr>
        <p:spPr bwMode="auto">
          <a:xfrm flipH="1" flipV="1">
            <a:off x="7020719" y="2868591"/>
            <a:ext cx="266281" cy="2971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Oval 30"/>
          <p:cNvSpPr>
            <a:spLocks noChangeArrowheads="1"/>
          </p:cNvSpPr>
          <p:nvPr/>
        </p:nvSpPr>
        <p:spPr bwMode="auto">
          <a:xfrm>
            <a:off x="7017000" y="316570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8" name="Oval 30"/>
          <p:cNvSpPr>
            <a:spLocks noChangeArrowheads="1"/>
          </p:cNvSpPr>
          <p:nvPr/>
        </p:nvSpPr>
        <p:spPr bwMode="auto">
          <a:xfrm>
            <a:off x="6629400" y="3883038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89" name="直接连接符 88"/>
          <p:cNvCxnSpPr>
            <a:stCxn id="87" idx="3"/>
            <a:endCxn id="88" idx="0"/>
          </p:cNvCxnSpPr>
          <p:nvPr/>
        </p:nvCxnSpPr>
        <p:spPr bwMode="auto">
          <a:xfrm flipH="1">
            <a:off x="6899400" y="3595893"/>
            <a:ext cx="196681" cy="2871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>
            <a:stCxn id="91" idx="0"/>
            <a:endCxn id="87" idx="5"/>
          </p:cNvCxnSpPr>
          <p:nvPr/>
        </p:nvCxnSpPr>
        <p:spPr bwMode="auto">
          <a:xfrm flipH="1" flipV="1">
            <a:off x="7477919" y="3595893"/>
            <a:ext cx="266281" cy="2699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474200" y="386589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96" name="直接连接符 95"/>
          <p:cNvCxnSpPr>
            <a:stCxn id="101" idx="0"/>
            <a:endCxn id="91" idx="5"/>
          </p:cNvCxnSpPr>
          <p:nvPr/>
        </p:nvCxnSpPr>
        <p:spPr bwMode="auto">
          <a:xfrm flipH="1" flipV="1">
            <a:off x="7935119" y="4296083"/>
            <a:ext cx="272881" cy="2972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7938000" y="45933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02" name="Oval 30"/>
          <p:cNvSpPr>
            <a:spLocks noChangeArrowheads="1"/>
          </p:cNvSpPr>
          <p:nvPr/>
        </p:nvSpPr>
        <p:spPr bwMode="auto">
          <a:xfrm>
            <a:off x="7626600" y="5220092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03" name="直接连接符 102"/>
          <p:cNvCxnSpPr>
            <a:stCxn id="101" idx="3"/>
            <a:endCxn id="102" idx="0"/>
          </p:cNvCxnSpPr>
          <p:nvPr/>
        </p:nvCxnSpPr>
        <p:spPr bwMode="auto">
          <a:xfrm flipH="1">
            <a:off x="7896600" y="5023537"/>
            <a:ext cx="120481" cy="1965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>
            <a:stCxn id="106" idx="0"/>
            <a:endCxn id="101" idx="5"/>
          </p:cNvCxnSpPr>
          <p:nvPr/>
        </p:nvCxnSpPr>
        <p:spPr bwMode="auto">
          <a:xfrm flipH="1" flipV="1">
            <a:off x="8398919" y="5023537"/>
            <a:ext cx="190081" cy="17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8319000" y="52029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16" name="Oval 30"/>
          <p:cNvSpPr>
            <a:spLocks noChangeArrowheads="1"/>
          </p:cNvSpPr>
          <p:nvPr/>
        </p:nvSpPr>
        <p:spPr bwMode="auto">
          <a:xfrm>
            <a:off x="7086600" y="4563946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19" name="直接连接符 118"/>
          <p:cNvCxnSpPr>
            <a:stCxn id="91" idx="3"/>
            <a:endCxn id="116" idx="0"/>
          </p:cNvCxnSpPr>
          <p:nvPr/>
        </p:nvCxnSpPr>
        <p:spPr bwMode="auto">
          <a:xfrm flipH="1">
            <a:off x="7356600" y="4296083"/>
            <a:ext cx="196681" cy="2678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30"/>
          <p:cNvSpPr>
            <a:spLocks noChangeArrowheads="1"/>
          </p:cNvSpPr>
          <p:nvPr/>
        </p:nvSpPr>
        <p:spPr bwMode="auto">
          <a:xfrm>
            <a:off x="1981200" y="53634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22" name="直接连接符 121"/>
          <p:cNvCxnSpPr>
            <a:stCxn id="114" idx="3"/>
            <a:endCxn id="121" idx="0"/>
          </p:cNvCxnSpPr>
          <p:nvPr/>
        </p:nvCxnSpPr>
        <p:spPr bwMode="auto">
          <a:xfrm flipH="1">
            <a:off x="2251200" y="51077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3"/>
          <p:cNvSpPr txBox="1">
            <a:spLocks noChangeArrowheads="1"/>
          </p:cNvSpPr>
          <p:nvPr/>
        </p:nvSpPr>
        <p:spPr bwMode="auto">
          <a:xfrm flipH="1">
            <a:off x="3048000" y="1799400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j-lt"/>
              </a:rPr>
              <a:t>p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baseline="0" dirty="0" smtClean="0">
              <a:solidFill>
                <a:srgbClr val="008A00"/>
              </a:solidFill>
              <a:latin typeface="+mj-lt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rot="10800000" flipV="1">
            <a:off x="2806202" y="2332799"/>
            <a:ext cx="317999" cy="199199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Oval 27"/>
          <p:cNvSpPr>
            <a:spLocks noChangeArrowheads="1"/>
          </p:cNvSpPr>
          <p:nvPr/>
        </p:nvSpPr>
        <p:spPr bwMode="auto">
          <a:xfrm>
            <a:off x="1732800" y="175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2" grpId="0" animBg="1"/>
      <p:bldP spid="83" grpId="0" animBg="1"/>
      <p:bldP spid="84" grpId="0" animBg="1"/>
      <p:bldP spid="87" grpId="0" animBg="1"/>
      <p:bldP spid="88" grpId="0" animBg="1"/>
      <p:bldP spid="91" grpId="0" animBg="1"/>
      <p:bldP spid="101" grpId="0" animBg="1"/>
      <p:bldP spid="102" grpId="0" animBg="1"/>
      <p:bldP spid="106" grpId="0" animBg="1"/>
      <p:bldP spid="1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1143000"/>
            <a:ext cx="81534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spcBef>
                <a:spcPts val="0"/>
              </a:spcBef>
              <a:buAutoNum type="arabicPeriod"/>
            </a:pPr>
            <a:r>
              <a:rPr lang="zh-CN" altLang="en-US" sz="3200" dirty="0" smtClean="0">
                <a:solidFill>
                  <a:srgbClr val="003399"/>
                </a:solidFill>
              </a:rPr>
              <a:t> 顺序表示 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顺序表，</a:t>
            </a:r>
            <a:endParaRPr lang="en-US" altLang="zh-CN" sz="32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有序顺序表上的二分法检索；</a:t>
            </a:r>
            <a:endParaRPr lang="en-US" altLang="zh-CN" sz="3200" dirty="0" smtClean="0"/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2. </a:t>
            </a:r>
            <a:r>
              <a:rPr lang="zh-CN" altLang="en-US" sz="3200" dirty="0" smtClean="0">
                <a:solidFill>
                  <a:srgbClr val="003399"/>
                </a:solidFill>
              </a:rPr>
              <a:t>链接表示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单链表，</a:t>
            </a:r>
            <a:endParaRPr lang="en-US" altLang="zh-CN" sz="32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en-US" altLang="zh-CN" sz="3200" dirty="0" smtClean="0">
                <a:solidFill>
                  <a:srgbClr val="C00000"/>
                </a:solidFill>
              </a:rPr>
              <a:t>-- </a:t>
            </a:r>
            <a:r>
              <a:rPr lang="zh-CN" altLang="en-US" sz="3200" dirty="0" smtClean="0">
                <a:solidFill>
                  <a:srgbClr val="C00000"/>
                </a:solidFill>
              </a:rPr>
              <a:t>二叉排序树；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3. </a:t>
            </a:r>
            <a:r>
              <a:rPr lang="zh-CN" altLang="en-US" sz="3200" dirty="0" smtClean="0">
                <a:solidFill>
                  <a:srgbClr val="003399"/>
                </a:solidFill>
              </a:rPr>
              <a:t>散列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哈希</a:t>
            </a:r>
            <a:r>
              <a:rPr lang="en-US" altLang="zh-CN" sz="3200" dirty="0" smtClean="0">
                <a:solidFill>
                  <a:srgbClr val="003399"/>
                </a:solidFill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</a:rPr>
              <a:t>表示 </a:t>
            </a:r>
            <a:r>
              <a:rPr lang="en-US" altLang="zh-CN" sz="3200" dirty="0" smtClean="0">
                <a:solidFill>
                  <a:srgbClr val="003399"/>
                </a:solidFill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</a:rPr>
              <a:t>散列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哈希</a:t>
            </a:r>
            <a:r>
              <a:rPr lang="en-US" altLang="zh-CN" sz="3200" dirty="0" smtClean="0">
                <a:solidFill>
                  <a:srgbClr val="003399"/>
                </a:solidFill>
              </a:rPr>
              <a:t>, hash)</a:t>
            </a:r>
            <a:r>
              <a:rPr lang="zh-CN" altLang="en-US" sz="3200" dirty="0" smtClean="0">
                <a:solidFill>
                  <a:srgbClr val="003399"/>
                </a:solidFill>
              </a:rPr>
              <a:t>表；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/>
          <p:cNvSpPr/>
          <p:nvPr/>
        </p:nvSpPr>
        <p:spPr>
          <a:xfrm>
            <a:off x="2819400" y="4953000"/>
            <a:ext cx="5257800" cy="15660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/>
              <a:t>将左子树放在</a:t>
            </a:r>
            <a:endParaRPr lang="en-US" altLang="zh-CN" dirty="0" smtClean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>
                <a:sym typeface="Wingdings" pitchFamily="2" charset="2"/>
              </a:rPr>
              <a:t>右子树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中序第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元素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之前，</a:t>
            </a: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即，右子树的左下方。</a:t>
            </a:r>
            <a:endParaRPr lang="en-US" altLang="zh-CN" dirty="0" smtClean="0">
              <a:solidFill>
                <a:srgbClr val="003399"/>
              </a:solidFill>
            </a:endParaRPr>
          </a:p>
        </p:txBody>
      </p:sp>
      <p:sp>
        <p:nvSpPr>
          <p:cNvPr id="56" name="Oval 26"/>
          <p:cNvSpPr>
            <a:spLocks noChangeArrowheads="1"/>
          </p:cNvSpPr>
          <p:nvPr/>
        </p:nvSpPr>
        <p:spPr bwMode="auto">
          <a:xfrm>
            <a:off x="6546600" y="23897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7080000" y="175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6096000" y="29637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1" name="直接连接符 60"/>
          <p:cNvCxnSpPr>
            <a:stCxn id="57" idx="3"/>
            <a:endCxn id="56" idx="0"/>
          </p:cNvCxnSpPr>
          <p:nvPr/>
        </p:nvCxnSpPr>
        <p:spPr bwMode="auto">
          <a:xfrm rot="5400000">
            <a:off x="6884368" y="2115024"/>
            <a:ext cx="206947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57" idx="5"/>
            <a:endCxn id="69" idx="0"/>
          </p:cNvCxnSpPr>
          <p:nvPr/>
        </p:nvCxnSpPr>
        <p:spPr bwMode="auto">
          <a:xfrm rot="16200000" flipH="1">
            <a:off x="7629782" y="2093927"/>
            <a:ext cx="247555" cy="42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56" idx="3"/>
            <a:endCxn id="58" idx="0"/>
          </p:cNvCxnSpPr>
          <p:nvPr/>
        </p:nvCxnSpPr>
        <p:spPr bwMode="auto">
          <a:xfrm rot="5400000">
            <a:off x="6423933" y="2761997"/>
            <a:ext cx="143817" cy="259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7696200" y="24303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7239000" y="30774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72" name="直接连接符 71"/>
          <p:cNvCxnSpPr>
            <a:stCxn id="69" idx="3"/>
            <a:endCxn id="71" idx="0"/>
          </p:cNvCxnSpPr>
          <p:nvPr/>
        </p:nvCxnSpPr>
        <p:spPr bwMode="auto">
          <a:xfrm rot="5400000">
            <a:off x="7533710" y="2835828"/>
            <a:ext cx="216863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69" idx="5"/>
          </p:cNvCxnSpPr>
          <p:nvPr/>
        </p:nvCxnSpPr>
        <p:spPr bwMode="auto">
          <a:xfrm rot="16200000" flipV="1">
            <a:off x="8190402" y="2827255"/>
            <a:ext cx="199717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153400" y="3060254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5" name="Oval 29"/>
          <p:cNvSpPr>
            <a:spLocks noChangeArrowheads="1"/>
          </p:cNvSpPr>
          <p:nvPr/>
        </p:nvSpPr>
        <p:spPr bwMode="auto">
          <a:xfrm>
            <a:off x="6775200" y="37338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6235200" y="43434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77" name="直接连接符 76"/>
          <p:cNvCxnSpPr>
            <a:stCxn id="75" idx="3"/>
          </p:cNvCxnSpPr>
          <p:nvPr/>
        </p:nvCxnSpPr>
        <p:spPr bwMode="auto">
          <a:xfrm rot="5400000">
            <a:off x="6590902" y="4154490"/>
            <a:ext cx="253879" cy="272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>
            <a:stCxn id="79" idx="0"/>
            <a:endCxn id="75" idx="5"/>
          </p:cNvCxnSpPr>
          <p:nvPr/>
        </p:nvCxnSpPr>
        <p:spPr bwMode="auto">
          <a:xfrm flipH="1" flipV="1">
            <a:off x="7236119" y="4163991"/>
            <a:ext cx="266281" cy="1944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7232400" y="43584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0" name="Oval 30"/>
          <p:cNvSpPr>
            <a:spLocks noChangeArrowheads="1"/>
          </p:cNvSpPr>
          <p:nvPr/>
        </p:nvSpPr>
        <p:spPr bwMode="auto">
          <a:xfrm>
            <a:off x="6844800" y="503093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81" name="直接连接符 80"/>
          <p:cNvCxnSpPr>
            <a:stCxn id="79" idx="3"/>
            <a:endCxn id="80" idx="0"/>
          </p:cNvCxnSpPr>
          <p:nvPr/>
        </p:nvCxnSpPr>
        <p:spPr bwMode="auto">
          <a:xfrm flipH="1">
            <a:off x="7114800" y="4788601"/>
            <a:ext cx="196681" cy="2423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15" idx="0"/>
            <a:endCxn id="79" idx="5"/>
          </p:cNvCxnSpPr>
          <p:nvPr/>
        </p:nvCxnSpPr>
        <p:spPr bwMode="auto">
          <a:xfrm flipH="1" flipV="1">
            <a:off x="7693319" y="4788601"/>
            <a:ext cx="266281" cy="27662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30"/>
          <p:cNvSpPr>
            <a:spLocks noChangeArrowheads="1"/>
          </p:cNvSpPr>
          <p:nvPr/>
        </p:nvSpPr>
        <p:spPr bwMode="auto">
          <a:xfrm>
            <a:off x="7689600" y="506522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20" name="Oval 30"/>
          <p:cNvSpPr>
            <a:spLocks noChangeArrowheads="1"/>
          </p:cNvSpPr>
          <p:nvPr/>
        </p:nvSpPr>
        <p:spPr bwMode="auto">
          <a:xfrm>
            <a:off x="7302000" y="571673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23" name="直接连接符 122"/>
          <p:cNvCxnSpPr>
            <a:stCxn id="115" idx="3"/>
            <a:endCxn id="120" idx="0"/>
          </p:cNvCxnSpPr>
          <p:nvPr/>
        </p:nvCxnSpPr>
        <p:spPr bwMode="auto">
          <a:xfrm rot="5400000">
            <a:off x="7559683" y="5507731"/>
            <a:ext cx="221317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stCxn id="71" idx="3"/>
            <a:endCxn id="75" idx="0"/>
          </p:cNvCxnSpPr>
          <p:nvPr/>
        </p:nvCxnSpPr>
        <p:spPr bwMode="auto">
          <a:xfrm rot="5400000">
            <a:off x="7068537" y="3484255"/>
            <a:ext cx="226209" cy="272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152400" y="533400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latin typeface="+mj-lt"/>
              </a:rPr>
              <a:t>删除</a:t>
            </a:r>
            <a:r>
              <a:rPr lang="en-US" altLang="zh-CN" sz="3000" kern="0" dirty="0" smtClean="0">
                <a:latin typeface="+mj-lt"/>
              </a:rPr>
              <a:t>73</a:t>
            </a:r>
            <a:r>
              <a:rPr lang="zh-CN" altLang="en-US" sz="3000" kern="0" dirty="0" smtClean="0">
                <a:latin typeface="+mj-lt"/>
              </a:rPr>
              <a:t>：</a:t>
            </a:r>
            <a:endParaRPr lang="en-US" altLang="zh-CN" sz="3000" kern="0" dirty="0" smtClean="0"/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 smtClean="0">
              <a:latin typeface="+mj-lt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1676400" y="533400"/>
            <a:ext cx="74676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法</a:t>
            </a: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1--</a:t>
            </a: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zh-CN" altLang="en-US" sz="3000" kern="0" dirty="0" smtClean="0">
                <a:latin typeface="+mj-lt"/>
              </a:rPr>
              <a:t>将</a:t>
            </a:r>
            <a:r>
              <a:rPr lang="en-US" altLang="zh-CN" sz="3000" kern="0" dirty="0" smtClean="0">
                <a:latin typeface="+mj-lt"/>
              </a:rPr>
              <a:t>*p</a:t>
            </a:r>
            <a:r>
              <a:rPr lang="zh-CN" altLang="en-US" sz="3000" kern="0" dirty="0" smtClean="0">
                <a:latin typeface="+mj-lt"/>
              </a:rPr>
              <a:t>的</a:t>
            </a:r>
            <a:r>
              <a:rPr lang="en-US" altLang="zh-CN" sz="3000" kern="0" dirty="0" smtClean="0">
                <a:latin typeface="+mj-lt"/>
              </a:rPr>
              <a:t>2</a:t>
            </a:r>
            <a:r>
              <a:rPr lang="zh-CN" altLang="en-US" sz="3000" kern="0" dirty="0" smtClean="0">
                <a:latin typeface="+mj-lt"/>
              </a:rPr>
              <a:t>棵子树合并成</a:t>
            </a:r>
            <a:r>
              <a:rPr lang="en-US" altLang="zh-CN" sz="3000" kern="0" dirty="0" smtClean="0">
                <a:latin typeface="+mj-lt"/>
              </a:rPr>
              <a:t>1</a:t>
            </a:r>
            <a:r>
              <a:rPr lang="zh-CN" altLang="en-US" sz="3000" kern="0" dirty="0" smtClean="0">
                <a:latin typeface="+mj-lt"/>
              </a:rPr>
              <a:t>棵，</a:t>
            </a:r>
            <a:r>
              <a:rPr lang="en-US" altLang="zh-CN" sz="3000" kern="0" dirty="0" smtClean="0">
                <a:latin typeface="+mj-lt"/>
              </a:rPr>
              <a:t>2</a:t>
            </a:r>
            <a:r>
              <a:rPr lang="zh-CN" altLang="en-US" sz="3000" kern="0" dirty="0" smtClean="0">
                <a:latin typeface="+mj-lt"/>
              </a:rPr>
              <a:t>种方法</a:t>
            </a:r>
            <a:endParaRPr lang="en-US" altLang="zh-CN" sz="3000" kern="0" dirty="0" smtClean="0"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(a)</a:t>
            </a:r>
            <a:r>
              <a:rPr lang="zh-CN" altLang="en-US" sz="3000" kern="0" dirty="0" smtClean="0"/>
              <a:t>以左子树为主</a:t>
            </a:r>
            <a:r>
              <a:rPr lang="en-US" altLang="zh-CN" sz="3000" kern="0" dirty="0" smtClean="0"/>
              <a:t>(P213) </a:t>
            </a:r>
            <a:r>
              <a:rPr lang="zh-CN" altLang="en-US" sz="3000" kern="0" dirty="0" smtClean="0"/>
              <a:t>，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(b)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以右子树为主</a:t>
            </a:r>
            <a:endParaRPr lang="en-US" altLang="zh-CN" sz="3000" kern="0" dirty="0" smtClean="0">
              <a:solidFill>
                <a:srgbClr val="C00000"/>
              </a:solidFill>
            </a:endParaRPr>
          </a:p>
        </p:txBody>
      </p:sp>
      <p:sp>
        <p:nvSpPr>
          <p:cNvPr id="62" name="Oval 26"/>
          <p:cNvSpPr>
            <a:spLocks noChangeArrowheads="1"/>
          </p:cNvSpPr>
          <p:nvPr/>
        </p:nvSpPr>
        <p:spPr bwMode="auto">
          <a:xfrm>
            <a:off x="1123200" y="248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63" name="Oval 28"/>
          <p:cNvSpPr>
            <a:spLocks noChangeArrowheads="1"/>
          </p:cNvSpPr>
          <p:nvPr/>
        </p:nvSpPr>
        <p:spPr bwMode="auto">
          <a:xfrm>
            <a:off x="2342400" y="2458962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589800" y="317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130" idx="3"/>
            <a:endCxn id="62" idx="0"/>
          </p:cNvCxnSpPr>
          <p:nvPr/>
        </p:nvCxnSpPr>
        <p:spPr bwMode="auto">
          <a:xfrm flipH="1">
            <a:off x="1393200" y="2182791"/>
            <a:ext cx="418681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>
            <a:stCxn id="130" idx="5"/>
            <a:endCxn id="63" idx="0"/>
          </p:cNvCxnSpPr>
          <p:nvPr/>
        </p:nvCxnSpPr>
        <p:spPr bwMode="auto">
          <a:xfrm>
            <a:off x="2193719" y="2182791"/>
            <a:ext cx="418681" cy="2761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直接连接符 82"/>
          <p:cNvCxnSpPr>
            <a:stCxn id="62" idx="3"/>
            <a:endCxn id="65" idx="0"/>
          </p:cNvCxnSpPr>
          <p:nvPr/>
        </p:nvCxnSpPr>
        <p:spPr bwMode="auto">
          <a:xfrm flipH="1">
            <a:off x="859800" y="2915391"/>
            <a:ext cx="3424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>
            <a:stCxn id="63" idx="3"/>
            <a:endCxn id="85" idx="0"/>
          </p:cNvCxnSpPr>
          <p:nvPr/>
        </p:nvCxnSpPr>
        <p:spPr bwMode="auto">
          <a:xfrm flipH="1">
            <a:off x="1857000" y="2889153"/>
            <a:ext cx="5644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1587000" y="32209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1199400" y="39330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87" name="直接连接符 86"/>
          <p:cNvCxnSpPr>
            <a:stCxn id="85" idx="3"/>
            <a:endCxn id="86" idx="0"/>
          </p:cNvCxnSpPr>
          <p:nvPr/>
        </p:nvCxnSpPr>
        <p:spPr bwMode="auto">
          <a:xfrm flipH="1">
            <a:off x="1469400" y="3651153"/>
            <a:ext cx="196681" cy="2818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89" idx="0"/>
            <a:endCxn id="85" idx="5"/>
          </p:cNvCxnSpPr>
          <p:nvPr/>
        </p:nvCxnSpPr>
        <p:spPr bwMode="auto">
          <a:xfrm flipH="1" flipV="1">
            <a:off x="2047919" y="3651153"/>
            <a:ext cx="196681" cy="29685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1974600" y="39480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1593600" y="4677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91" name="直接连接符 90"/>
          <p:cNvCxnSpPr>
            <a:stCxn id="89" idx="3"/>
            <a:endCxn id="90" idx="0"/>
          </p:cNvCxnSpPr>
          <p:nvPr/>
        </p:nvCxnSpPr>
        <p:spPr bwMode="auto">
          <a:xfrm flipH="1">
            <a:off x="1863600" y="4378201"/>
            <a:ext cx="190081" cy="299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101" idx="0"/>
            <a:endCxn id="89" idx="5"/>
          </p:cNvCxnSpPr>
          <p:nvPr/>
        </p:nvCxnSpPr>
        <p:spPr bwMode="auto">
          <a:xfrm flipH="1" flipV="1">
            <a:off x="2435519" y="4378201"/>
            <a:ext cx="196681" cy="299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2362200" y="4677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02" name="直接连接符 101"/>
          <p:cNvCxnSpPr>
            <a:stCxn id="103" idx="0"/>
            <a:endCxn id="63" idx="5"/>
          </p:cNvCxnSpPr>
          <p:nvPr/>
        </p:nvCxnSpPr>
        <p:spPr bwMode="auto">
          <a:xfrm flipH="1" flipV="1">
            <a:off x="2803319" y="2889153"/>
            <a:ext cx="508081" cy="328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30"/>
          <p:cNvSpPr>
            <a:spLocks noChangeArrowheads="1"/>
          </p:cNvSpPr>
          <p:nvPr/>
        </p:nvSpPr>
        <p:spPr bwMode="auto">
          <a:xfrm>
            <a:off x="3041400" y="32178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04" name="Oval 30"/>
          <p:cNvSpPr>
            <a:spLocks noChangeArrowheads="1"/>
          </p:cNvSpPr>
          <p:nvPr/>
        </p:nvSpPr>
        <p:spPr bwMode="auto">
          <a:xfrm>
            <a:off x="2730000" y="39501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06" name="直接连接符 105"/>
          <p:cNvCxnSpPr>
            <a:stCxn id="103" idx="3"/>
            <a:endCxn id="104" idx="0"/>
          </p:cNvCxnSpPr>
          <p:nvPr/>
        </p:nvCxnSpPr>
        <p:spPr bwMode="auto">
          <a:xfrm flipH="1">
            <a:off x="3000000" y="3647991"/>
            <a:ext cx="120481" cy="3021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3502319" y="3647991"/>
            <a:ext cx="113881" cy="285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Oval 30"/>
          <p:cNvSpPr>
            <a:spLocks noChangeArrowheads="1"/>
          </p:cNvSpPr>
          <p:nvPr/>
        </p:nvSpPr>
        <p:spPr bwMode="auto">
          <a:xfrm>
            <a:off x="3346200" y="39330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25" name="Oval 30"/>
          <p:cNvSpPr>
            <a:spLocks noChangeArrowheads="1"/>
          </p:cNvSpPr>
          <p:nvPr/>
        </p:nvSpPr>
        <p:spPr bwMode="auto">
          <a:xfrm>
            <a:off x="1981200" y="53634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27" name="直接连接符 126"/>
          <p:cNvCxnSpPr>
            <a:stCxn id="101" idx="3"/>
            <a:endCxn id="125" idx="0"/>
          </p:cNvCxnSpPr>
          <p:nvPr/>
        </p:nvCxnSpPr>
        <p:spPr bwMode="auto">
          <a:xfrm flipH="1">
            <a:off x="2251200" y="51077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Rectangle 3"/>
          <p:cNvSpPr txBox="1">
            <a:spLocks noChangeArrowheads="1"/>
          </p:cNvSpPr>
          <p:nvPr/>
        </p:nvSpPr>
        <p:spPr bwMode="auto">
          <a:xfrm flipH="1">
            <a:off x="3048000" y="1799400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j-lt"/>
              </a:rPr>
              <a:t>p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baseline="0" dirty="0" smtClean="0">
              <a:solidFill>
                <a:srgbClr val="008A00"/>
              </a:solidFill>
              <a:latin typeface="+mj-lt"/>
            </a:endParaRPr>
          </a:p>
        </p:txBody>
      </p:sp>
      <p:cxnSp>
        <p:nvCxnSpPr>
          <p:cNvPr id="129" name="直接箭头连接符 128"/>
          <p:cNvCxnSpPr/>
          <p:nvPr/>
        </p:nvCxnSpPr>
        <p:spPr bwMode="auto">
          <a:xfrm rot="10800000" flipV="1">
            <a:off x="2806202" y="2332799"/>
            <a:ext cx="317999" cy="199199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Oval 27"/>
          <p:cNvSpPr>
            <a:spLocks noChangeArrowheads="1"/>
          </p:cNvSpPr>
          <p:nvPr/>
        </p:nvSpPr>
        <p:spPr bwMode="auto">
          <a:xfrm>
            <a:off x="1732800" y="175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69" grpId="0" animBg="1"/>
      <p:bldP spid="71" grpId="0" animBg="1"/>
      <p:bldP spid="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839200" cy="1066800"/>
          </a:xfrm>
          <a:prstGeom prst="rect">
            <a:avLst/>
          </a:prstGeom>
          <a:solidFill>
            <a:srgbClr val="B5F09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当</a:t>
            </a:r>
            <a:r>
              <a:rPr lang="en-US" altLang="zh-CN" kern="0" dirty="0" smtClean="0"/>
              <a:t>*p</a:t>
            </a:r>
            <a:r>
              <a:rPr lang="zh-CN" altLang="en-US" kern="0" dirty="0" smtClean="0"/>
              <a:t>同时有左、右孩子时，则以</a:t>
            </a:r>
            <a:r>
              <a:rPr lang="en-US" altLang="zh-CN" kern="0" dirty="0" smtClean="0"/>
              <a:t>*p</a:t>
            </a:r>
            <a:r>
              <a:rPr lang="zh-CN" altLang="en-US" kern="0" dirty="0" smtClean="0"/>
              <a:t>的左子树为主， </a:t>
            </a:r>
            <a:endParaRPr lang="en-US" altLang="zh-CN" kern="0" dirty="0" smtClean="0"/>
          </a:p>
          <a:p>
            <a:pPr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</a:t>
            </a:r>
            <a:r>
              <a:rPr lang="zh-CN" altLang="en-US" kern="0" dirty="0" smtClean="0"/>
              <a:t>将*</a:t>
            </a:r>
            <a:r>
              <a:rPr lang="en-US" altLang="zh-CN" kern="0" dirty="0" smtClean="0"/>
              <a:t>p</a:t>
            </a:r>
            <a:r>
              <a:rPr lang="zh-CN" altLang="en-US" kern="0" dirty="0" smtClean="0"/>
              <a:t>的两棵子树合并成</a:t>
            </a:r>
            <a:r>
              <a:rPr lang="en-US" altLang="zh-CN" kern="0" dirty="0" smtClean="0"/>
              <a:t>1</a:t>
            </a:r>
            <a:r>
              <a:rPr lang="zh-CN" altLang="en-US" kern="0" dirty="0" smtClean="0"/>
              <a:t>棵，取代*</a:t>
            </a:r>
            <a:r>
              <a:rPr lang="en-US" altLang="zh-CN" kern="0" dirty="0" smtClean="0"/>
              <a:t>p</a:t>
            </a:r>
            <a:r>
              <a:rPr lang="zh-CN" altLang="en-US" kern="0" dirty="0" smtClean="0"/>
              <a:t>；</a:t>
            </a:r>
            <a:endParaRPr lang="en-US" altLang="zh-CN" sz="3200" kern="0" baseline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7.3.4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二叉排序树的删除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Rectangle 2"/>
          <p:cNvSpPr txBox="1">
            <a:spLocks noChangeArrowheads="1"/>
          </p:cNvSpPr>
          <p:nvPr/>
        </p:nvSpPr>
        <p:spPr bwMode="auto">
          <a:xfrm>
            <a:off x="304802" y="2057400"/>
            <a:ext cx="91440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delete(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SearchTree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KeyType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x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p,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r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 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指向结点的指针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p=*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Null;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  while(p) {  </a:t>
            </a:r>
            <a:r>
              <a:rPr lang="en-US" altLang="zh-CN" sz="3200" kern="0" dirty="0" smtClean="0">
                <a:latin typeface="+mn-lt"/>
              </a:rPr>
              <a:t>if(p-&gt;key ==x)  break; 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p; 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              if(p-&gt;key &gt; x)   p=p-&gt;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; 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  else                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p=p-&gt;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}</a:t>
            </a:r>
            <a:r>
              <a:rPr lang="en-US" altLang="zh-CN" sz="3200" kern="0" dirty="0" smtClean="0">
                <a:solidFill>
                  <a:srgbClr val="008A00"/>
                </a:solidFill>
              </a:rPr>
              <a:t>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if(p==Null)     return 0;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800600" y="4322058"/>
            <a:ext cx="360066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parentp</a:t>
            </a:r>
            <a:r>
              <a:rPr lang="zh-CN" altLang="en-US" kern="0" dirty="0" smtClean="0">
                <a:solidFill>
                  <a:srgbClr val="008000"/>
                </a:solidFill>
              </a:rPr>
              <a:t>用作</a:t>
            </a:r>
            <a:r>
              <a:rPr lang="en-US" altLang="zh-CN" kern="0" dirty="0" smtClean="0">
                <a:solidFill>
                  <a:srgbClr val="008000"/>
                </a:solidFill>
              </a:rPr>
              <a:t>p</a:t>
            </a:r>
            <a:r>
              <a:rPr lang="zh-CN" altLang="en-US" kern="0" dirty="0" smtClean="0">
                <a:solidFill>
                  <a:srgbClr val="008000"/>
                </a:solidFill>
              </a:rPr>
              <a:t>的父亲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477000" y="3769204"/>
            <a:ext cx="164019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先查找</a:t>
            </a:r>
            <a:r>
              <a:rPr lang="en-US" altLang="zh-CN" kern="0" dirty="0" smtClean="0">
                <a:solidFill>
                  <a:srgbClr val="C00000"/>
                </a:solidFill>
              </a:rPr>
              <a:t>x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42558" y="5998458"/>
            <a:ext cx="480624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此时，</a:t>
            </a:r>
            <a:r>
              <a:rPr lang="en-US" altLang="zh-CN" kern="0" dirty="0" smtClean="0">
                <a:solidFill>
                  <a:srgbClr val="990099"/>
                </a:solidFill>
              </a:rPr>
              <a:t>*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ptree</a:t>
            </a:r>
            <a:r>
              <a:rPr lang="zh-CN" altLang="en-US" kern="0" dirty="0" smtClean="0">
                <a:solidFill>
                  <a:srgbClr val="990099"/>
                </a:solidFill>
              </a:rPr>
              <a:t>中没有</a:t>
            </a:r>
            <a:r>
              <a:rPr lang="en-US" altLang="zh-CN" kern="0" dirty="0" smtClean="0">
                <a:solidFill>
                  <a:srgbClr val="990099"/>
                </a:solidFill>
              </a:rPr>
              <a:t>X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8600" y="7620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if(p==Null)     return 0;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if(p-&gt;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==Null &amp;&amp; p-&gt;</a:t>
            </a:r>
            <a:r>
              <a:rPr lang="en-US" altLang="zh-CN" sz="3200" kern="0" dirty="0" err="1" smtClean="0"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==Null)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lang="en-US" altLang="zh-CN" sz="3200" kern="0" dirty="0" smtClean="0">
                <a:latin typeface="+mn-lt"/>
              </a:rPr>
              <a:t>==Null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*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 Null;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else if</a:t>
            </a:r>
            <a:r>
              <a:rPr lang="en-US" altLang="zh-CN" sz="3200" kern="0" dirty="0" smtClean="0">
                <a:latin typeface="+mn-lt"/>
              </a:rPr>
              <a:t>(</a:t>
            </a:r>
            <a:r>
              <a:rPr lang="en-US" altLang="zh-CN" sz="3200" kern="0" dirty="0" err="1" smtClean="0">
                <a:solidFill>
                  <a:srgbClr val="990099"/>
                </a:solidFill>
                <a:latin typeface="+mn-lt"/>
              </a:rPr>
              <a:t>parentp</a:t>
            </a:r>
            <a:r>
              <a:rPr lang="en-US" altLang="zh-CN" sz="3200" kern="0" dirty="0" smtClean="0">
                <a:latin typeface="+mn-lt"/>
              </a:rPr>
              <a:t>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==p)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Null;</a:t>
            </a:r>
          </a:p>
          <a:p>
            <a:pPr marL="108000" marR="0" lvl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baseline="0" dirty="0" smtClean="0">
                <a:latin typeface="+mn-lt"/>
              </a:rPr>
              <a:t>      </a:t>
            </a:r>
            <a:r>
              <a:rPr lang="en-US" altLang="zh-CN" sz="3200" kern="0" baseline="0" dirty="0" smtClean="0">
                <a:solidFill>
                  <a:srgbClr val="0000CC"/>
                </a:solidFill>
                <a:latin typeface="+mn-lt"/>
              </a:rPr>
              <a:t>else</a:t>
            </a:r>
          </a:p>
          <a:p>
            <a:pPr marL="1080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Null;</a:t>
            </a:r>
          </a:p>
          <a:p>
            <a:pPr marL="108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baseline="0" dirty="0" smtClean="0">
                <a:latin typeface="+mn-lt"/>
              </a:rPr>
              <a:t>      free(p);   return 1;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}</a:t>
            </a:r>
          </a:p>
        </p:txBody>
      </p:sp>
      <p:sp>
        <p:nvSpPr>
          <p:cNvPr id="8" name="矩形 7"/>
          <p:cNvSpPr/>
          <p:nvPr/>
        </p:nvSpPr>
        <p:spPr>
          <a:xfrm>
            <a:off x="5562600" y="3200400"/>
            <a:ext cx="3733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是父亲的左孩子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6368" y="1981200"/>
            <a:ext cx="47852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是树根，则特殊处理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ptree</a:t>
            </a:r>
            <a:r>
              <a:rPr lang="zh-CN" altLang="en-US" kern="0" dirty="0" smtClean="0">
                <a:solidFill>
                  <a:srgbClr val="008A00"/>
                </a:solidFill>
              </a:rPr>
              <a:t>是树根的二级指针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05600" y="1407004"/>
            <a:ext cx="272783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//1.</a:t>
            </a:r>
            <a:r>
              <a:rPr lang="zh-CN" altLang="en-US" kern="0" dirty="0" smtClean="0">
                <a:solidFill>
                  <a:srgbClr val="C00000"/>
                </a:solidFill>
              </a:rPr>
              <a:t>若*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</a:rPr>
              <a:t>是叶子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42558" y="797404"/>
            <a:ext cx="4501442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此时，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ptree</a:t>
            </a:r>
            <a:r>
              <a:rPr lang="zh-CN" altLang="en-US" kern="0" dirty="0" smtClean="0">
                <a:solidFill>
                  <a:srgbClr val="990099"/>
                </a:solidFill>
              </a:rPr>
              <a:t>中没有</a:t>
            </a:r>
            <a:r>
              <a:rPr lang="en-US" altLang="zh-CN" kern="0" dirty="0" smtClean="0">
                <a:solidFill>
                  <a:srgbClr val="990099"/>
                </a:solidFill>
              </a:rPr>
              <a:t>X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62600" y="4267200"/>
            <a:ext cx="3810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是父亲的右孩子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9600" y="1867179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 { </a:t>
            </a:r>
            <a:endParaRPr lang="zh-CN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4343400" y="5257800"/>
            <a:ext cx="38100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释放空间，返回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52400" y="1066800"/>
            <a:ext cx="8991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if(p-&gt;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==Null &amp;&amp; p-&gt;</a:t>
            </a:r>
            <a:r>
              <a:rPr lang="en-US" altLang="zh-CN" sz="3200" kern="0" dirty="0" err="1" smtClean="0"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!=Null)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{ if(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lang="en-US" altLang="zh-CN" sz="3200" kern="0" dirty="0" smtClean="0">
                <a:latin typeface="+mn-lt"/>
              </a:rPr>
              <a:t>==Null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*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 p-&gt;</a:t>
            </a:r>
            <a:r>
              <a:rPr lang="en-US" altLang="zh-CN" sz="3200" kern="0" dirty="0" err="1" smtClean="0">
                <a:latin typeface="+mn-lt"/>
              </a:rPr>
              <a:t>r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link;</a:t>
            </a:r>
          </a:p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 else if(</a:t>
            </a:r>
            <a:r>
              <a:rPr lang="en-US" altLang="zh-CN" sz="3200" kern="0" dirty="0" err="1" smtClean="0">
                <a:solidFill>
                  <a:srgbClr val="990099"/>
                </a:solidFill>
                <a:latin typeface="+mn-lt"/>
              </a:rPr>
              <a:t>parentp</a:t>
            </a:r>
            <a:r>
              <a:rPr lang="en-US" altLang="zh-CN" sz="3200" kern="0" dirty="0" smtClean="0">
                <a:latin typeface="+mn-lt"/>
              </a:rPr>
              <a:t>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==p)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</a:t>
            </a:r>
            <a:r>
              <a:rPr lang="en-US" altLang="zh-CN" sz="3200" kern="0" dirty="0" smtClean="0"/>
              <a:t>p-&gt;</a:t>
            </a:r>
            <a:r>
              <a:rPr lang="en-US" altLang="zh-CN" sz="3200" kern="0" dirty="0" err="1" smtClean="0"/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720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baseline="0" dirty="0" smtClean="0">
                <a:latin typeface="+mn-lt"/>
              </a:rPr>
              <a:t>      else</a:t>
            </a:r>
            <a:endParaRPr lang="en-US" altLang="zh-CN" sz="3200" kern="0" baseline="0" dirty="0" smtClean="0">
              <a:solidFill>
                <a:srgbClr val="008A00"/>
              </a:solidFill>
              <a:latin typeface="+mn-lt"/>
            </a:endParaRPr>
          </a:p>
          <a:p>
            <a:pPr marL="72000"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</a:t>
            </a:r>
            <a:r>
              <a:rPr lang="en-US" altLang="zh-CN" sz="3200" kern="0" dirty="0" smtClean="0"/>
              <a:t>p-&gt;</a:t>
            </a:r>
            <a:r>
              <a:rPr lang="en-US" altLang="zh-CN" sz="3200" kern="0" dirty="0" err="1" smtClean="0"/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72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baseline="0" dirty="0" smtClean="0">
                <a:latin typeface="+mn-lt"/>
              </a:rPr>
              <a:t>      free(p);   return 1;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72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}</a:t>
            </a:r>
          </a:p>
        </p:txBody>
      </p:sp>
      <p:sp>
        <p:nvSpPr>
          <p:cNvPr id="7" name="矩形 6"/>
          <p:cNvSpPr/>
          <p:nvPr/>
        </p:nvSpPr>
        <p:spPr>
          <a:xfrm>
            <a:off x="2438400" y="609600"/>
            <a:ext cx="6705600" cy="630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//2.1 </a:t>
            </a:r>
            <a:r>
              <a:rPr lang="zh-CN" altLang="en-US" kern="0" dirty="0" smtClean="0">
                <a:solidFill>
                  <a:srgbClr val="C00000"/>
                </a:solidFill>
              </a:rPr>
              <a:t>若*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</a:rPr>
              <a:t>只有右孩子，则让右孩子取代*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86400" y="2895600"/>
            <a:ext cx="3733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是父亲的左孩子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30168" y="1722600"/>
            <a:ext cx="478523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是树根，特殊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86400" y="4038600"/>
            <a:ext cx="3810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是父亲的右孩子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67200" y="5105400"/>
            <a:ext cx="38100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释放空间，返回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52400" y="1066800"/>
            <a:ext cx="8991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if(p-&gt;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!=Null &amp;&amp; p-&gt;</a:t>
            </a:r>
            <a:r>
              <a:rPr lang="en-US" altLang="zh-CN" sz="3200" kern="0" dirty="0" err="1" smtClean="0"/>
              <a:t>rlink</a:t>
            </a:r>
            <a:r>
              <a:rPr lang="en-US" altLang="zh-CN" sz="3200" kern="0" dirty="0" smtClean="0"/>
              <a:t>==Null)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{ if(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parentp</a:t>
            </a:r>
            <a:r>
              <a:rPr lang="en-US" altLang="zh-CN" sz="3200" kern="0" dirty="0" smtClean="0"/>
              <a:t>==Null)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*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ptree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 </a:t>
            </a:r>
            <a:r>
              <a:rPr lang="en-US" altLang="zh-CN" sz="3200" kern="0" dirty="0" smtClean="0"/>
              <a:t>= p-&gt;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;</a:t>
            </a: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else if(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parentp</a:t>
            </a:r>
            <a:r>
              <a:rPr lang="en-US" altLang="zh-CN" sz="3200" kern="0" dirty="0" smtClean="0"/>
              <a:t>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==p)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parentp</a:t>
            </a:r>
            <a:r>
              <a:rPr lang="en-US" altLang="zh-CN" sz="3200" kern="0" dirty="0" smtClean="0"/>
              <a:t>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 = p-&gt;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;</a:t>
            </a:r>
          </a:p>
          <a:p>
            <a:pPr marL="72000"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else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72000"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parentp</a:t>
            </a:r>
            <a:r>
              <a:rPr lang="en-US" altLang="zh-CN" sz="3200" kern="0" dirty="0" smtClean="0"/>
              <a:t>-&gt;</a:t>
            </a:r>
            <a:r>
              <a:rPr lang="en-US" altLang="zh-CN" sz="3200" kern="0" dirty="0" err="1" smtClean="0"/>
              <a:t>rlink</a:t>
            </a:r>
            <a:r>
              <a:rPr lang="en-US" altLang="zh-CN" sz="3200" kern="0" dirty="0" smtClean="0"/>
              <a:t> = p-&gt;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;</a:t>
            </a:r>
          </a:p>
          <a:p>
            <a:pPr marL="72000"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free(p);   return 1;</a:t>
            </a:r>
          </a:p>
          <a:p>
            <a:pPr marL="72000" lvl="0">
              <a:lnSpc>
                <a:spcPct val="7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}</a:t>
            </a:r>
          </a:p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10200" y="2895600"/>
            <a:ext cx="3733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是父亲的左孩子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30168" y="1722600"/>
            <a:ext cx="478523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是树根，特殊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10200" y="4093458"/>
            <a:ext cx="3810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是父亲的右孩子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67200" y="5105400"/>
            <a:ext cx="38100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释放空间，返回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38400" y="609600"/>
            <a:ext cx="6705600" cy="630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//2.2 </a:t>
            </a:r>
            <a:r>
              <a:rPr lang="zh-CN" altLang="en-US" kern="0" dirty="0" smtClean="0">
                <a:solidFill>
                  <a:srgbClr val="C00000"/>
                </a:solidFill>
              </a:rPr>
              <a:t>若*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</a:rPr>
              <a:t>只有左孩子，则让左孩子取代*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8600" y="7620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if(p-&gt;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!=Null &amp;&amp; p-&gt;</a:t>
            </a:r>
            <a:r>
              <a:rPr lang="en-US" altLang="zh-CN" sz="3200" kern="0" dirty="0" err="1" smtClean="0"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!=Null)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r=p-&gt;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while</a:t>
            </a:r>
            <a:r>
              <a:rPr lang="en-US" altLang="zh-CN" sz="3200" kern="0" dirty="0" smtClean="0">
                <a:latin typeface="+mn-lt"/>
              </a:rPr>
              <a:t>(r-&gt;</a:t>
            </a:r>
            <a:r>
              <a:rPr lang="en-US" altLang="zh-CN" sz="3200" kern="0" dirty="0" err="1" smtClean="0"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 !=Null)    r=r-&gt;</a:t>
            </a:r>
            <a:r>
              <a:rPr lang="en-US" altLang="zh-CN" sz="3200" kern="0" dirty="0" err="1" smtClean="0"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; 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r-&gt;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=p-&gt;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137F16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lang="en-US" altLang="zh-CN" sz="3200" kern="0" dirty="0" smtClean="0">
                <a:latin typeface="+mn-lt"/>
              </a:rPr>
              <a:t>==Null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  *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p-&gt;</a:t>
            </a:r>
            <a:r>
              <a:rPr lang="en-US" altLang="zh-CN" sz="3200" kern="0" dirty="0" smtClean="0">
                <a:solidFill>
                  <a:srgbClr val="137F16"/>
                </a:solidFill>
                <a:latin typeface="+mn-lt"/>
              </a:rPr>
              <a:t>l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endParaRPr kumimoji="0" lang="en-US" altLang="zh-CN" sz="3200" i="0" u="none" strike="noStrike" kern="0" cap="none" spc="0" normalizeH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else if(</a:t>
            </a:r>
            <a:r>
              <a:rPr lang="en-US" altLang="zh-CN" sz="3200" kern="0" dirty="0" err="1" smtClean="0">
                <a:solidFill>
                  <a:srgbClr val="990099"/>
                </a:solidFill>
                <a:latin typeface="+mn-lt"/>
              </a:rPr>
              <a:t>parentp</a:t>
            </a:r>
            <a:r>
              <a:rPr lang="en-US" altLang="zh-CN" sz="3200" kern="0" dirty="0" smtClean="0">
                <a:latin typeface="+mn-lt"/>
              </a:rPr>
              <a:t>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==p)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</a:t>
            </a:r>
            <a:r>
              <a:rPr lang="en-US" altLang="zh-CN" sz="3200" kern="0" dirty="0" smtClean="0">
                <a:solidFill>
                  <a:srgbClr val="137F16"/>
                </a:solidFill>
              </a:rPr>
              <a:t>p-&gt;</a:t>
            </a:r>
            <a:r>
              <a:rPr lang="en-US" altLang="zh-CN" sz="3200" kern="0" dirty="0" err="1" smtClean="0">
                <a:solidFill>
                  <a:srgbClr val="137F16"/>
                </a:solidFill>
              </a:rPr>
              <a:t>llink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baseline="0" dirty="0" smtClean="0">
                <a:latin typeface="+mn-lt"/>
              </a:rPr>
              <a:t>     else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</a:t>
            </a:r>
            <a:r>
              <a:rPr lang="en-US" altLang="zh-CN" sz="3200" kern="0" dirty="0" smtClean="0">
                <a:solidFill>
                  <a:srgbClr val="137F16"/>
                </a:solidFill>
              </a:rPr>
              <a:t>p-&gt;</a:t>
            </a:r>
            <a:r>
              <a:rPr lang="en-US" altLang="zh-CN" sz="3200" kern="0" dirty="0" err="1" smtClean="0">
                <a:solidFill>
                  <a:srgbClr val="137F16"/>
                </a:solidFill>
              </a:rPr>
              <a:t>llink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baseline="0" dirty="0" smtClean="0">
                <a:latin typeface="+mn-lt"/>
              </a:rPr>
              <a:t>     free(p);   return 1</a:t>
            </a:r>
            <a:r>
              <a:rPr lang="en-US" altLang="zh-CN" sz="3200" kern="0" dirty="0" smtClean="0">
                <a:latin typeface="+mn-lt"/>
              </a:rPr>
              <a:t>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}</a:t>
            </a:r>
          </a:p>
        </p:txBody>
      </p:sp>
      <p:sp>
        <p:nvSpPr>
          <p:cNvPr id="9" name="矩形 8"/>
          <p:cNvSpPr/>
          <p:nvPr/>
        </p:nvSpPr>
        <p:spPr>
          <a:xfrm>
            <a:off x="2590800" y="1407004"/>
            <a:ext cx="739139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找左子树的最右下结点</a:t>
            </a:r>
            <a:r>
              <a:rPr lang="en-US" altLang="zh-CN" kern="0" dirty="0" smtClean="0">
                <a:solidFill>
                  <a:srgbClr val="0000CC"/>
                </a:solidFill>
              </a:rPr>
              <a:t>( </a:t>
            </a:r>
            <a:r>
              <a:rPr lang="zh-CN" altLang="en-US" kern="0" dirty="0" smtClean="0">
                <a:solidFill>
                  <a:srgbClr val="0000CC"/>
                </a:solidFill>
              </a:rPr>
              <a:t>中序最后结点</a:t>
            </a:r>
            <a:r>
              <a:rPr lang="en-US" altLang="zh-CN" kern="0" dirty="0" smtClean="0">
                <a:solidFill>
                  <a:srgbClr val="0000CC"/>
                </a:solidFill>
              </a:rPr>
              <a:t>r)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20339" y="2569458"/>
            <a:ext cx="5638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以左子树为主</a:t>
            </a:r>
            <a:r>
              <a:rPr lang="en-US" altLang="zh-CN" kern="0" dirty="0" smtClean="0">
                <a:solidFill>
                  <a:srgbClr val="C00000"/>
                </a:solidFill>
              </a:rPr>
              <a:t>,</a:t>
            </a:r>
            <a:r>
              <a:rPr lang="zh-CN" altLang="en-US" kern="0" dirty="0" smtClean="0">
                <a:solidFill>
                  <a:srgbClr val="C00000"/>
                </a:solidFill>
              </a:rPr>
              <a:t>合并子树</a:t>
            </a:r>
            <a:r>
              <a:rPr lang="en-US" altLang="zh-CN" kern="0" dirty="0" smtClean="0">
                <a:solidFill>
                  <a:srgbClr val="C00000"/>
                </a:solidFill>
              </a:rPr>
              <a:t>, </a:t>
            </a:r>
            <a:r>
              <a:rPr lang="zh-CN" altLang="en-US" kern="0" dirty="0" smtClean="0">
                <a:solidFill>
                  <a:srgbClr val="C00000"/>
                </a:solidFill>
              </a:rPr>
              <a:t>取代*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07883" y="3159604"/>
            <a:ext cx="260365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是树根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20539" y="3733800"/>
            <a:ext cx="4038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是父亲的左孩子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87340" y="4876800"/>
            <a:ext cx="297179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是右孩子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7200" y="1295400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 { 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685800" y="477357"/>
            <a:ext cx="8458200" cy="4370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//3. </a:t>
            </a:r>
            <a:r>
              <a:rPr lang="zh-CN" altLang="en-US" kern="0" dirty="0" smtClean="0">
                <a:solidFill>
                  <a:srgbClr val="C00000"/>
                </a:solidFill>
              </a:rPr>
              <a:t>若*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</a:rPr>
              <a:t>有两个孩子，则以左子树为主合并，取代*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左大括号 12"/>
          <p:cNvSpPr/>
          <p:nvPr/>
        </p:nvSpPr>
        <p:spPr bwMode="auto">
          <a:xfrm>
            <a:off x="609600" y="3352800"/>
            <a:ext cx="216000" cy="1905000"/>
          </a:xfrm>
          <a:prstGeom prst="leftBrac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2061" y="3886200"/>
            <a:ext cx="543739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取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代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7.3.4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二叉排序树的删除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7630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教材 </a:t>
            </a:r>
            <a:r>
              <a:rPr lang="en-US" altLang="zh-CN" sz="3200" kern="0" dirty="0" smtClean="0">
                <a:latin typeface="+mj-lt"/>
              </a:rPr>
              <a:t>P214</a:t>
            </a:r>
            <a:r>
              <a:rPr lang="zh-CN" altLang="en-US" sz="3200" kern="0" dirty="0" smtClean="0">
                <a:latin typeface="+mj-lt"/>
              </a:rPr>
              <a:t>，算法</a:t>
            </a:r>
            <a:r>
              <a:rPr lang="en-US" altLang="zh-CN" sz="3200" kern="0" dirty="0" smtClean="0">
                <a:latin typeface="+mj-lt"/>
              </a:rPr>
              <a:t>7.4</a:t>
            </a:r>
            <a:r>
              <a:rPr lang="zh-CN" altLang="en-US" sz="3200" kern="0" dirty="0" smtClean="0">
                <a:latin typeface="+mj-lt"/>
              </a:rPr>
              <a:t>：</a:t>
            </a:r>
            <a:endParaRPr lang="en-US" altLang="zh-CN" sz="3200" kern="0" dirty="0" smtClean="0">
              <a:latin typeface="+mj-lt"/>
            </a:endParaRPr>
          </a:p>
          <a:p>
            <a:pPr marL="108000" lvl="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/>
              <a:t>1)  </a:t>
            </a:r>
            <a:r>
              <a:rPr lang="zh-CN" altLang="en-US" sz="3200" kern="0" dirty="0" smtClean="0"/>
              <a:t>若*</a:t>
            </a:r>
            <a:r>
              <a:rPr lang="en-US" altLang="zh-CN" sz="3200" kern="0" dirty="0" smtClean="0"/>
              <a:t>p</a:t>
            </a:r>
            <a:r>
              <a:rPr lang="zh-CN" altLang="en-US" sz="3200" kern="0" dirty="0" smtClean="0"/>
              <a:t>是叶子，或*</a:t>
            </a:r>
            <a:r>
              <a:rPr lang="en-US" altLang="zh-CN" sz="3200" kern="0" dirty="0" smtClean="0"/>
              <a:t>p</a:t>
            </a:r>
            <a:r>
              <a:rPr lang="zh-CN" altLang="en-US" sz="3200" kern="0" dirty="0" smtClean="0"/>
              <a:t>只有右孩子  </a:t>
            </a:r>
            <a:endParaRPr lang="en-US" altLang="zh-CN" sz="3200" kern="0" dirty="0" smtClean="0"/>
          </a:p>
          <a:p>
            <a:pPr marL="108000"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sym typeface="Wingdings" pitchFamily="2" charset="2"/>
              </a:rPr>
              <a:t>    </a:t>
            </a:r>
            <a:r>
              <a:rPr lang="en-US" altLang="zh-CN" sz="3200" b="1" kern="0" dirty="0" smtClean="0">
                <a:solidFill>
                  <a:srgbClr val="0000CC"/>
                </a:solidFill>
                <a:sym typeface="Wingdings" pitchFamily="2" charset="2"/>
              </a:rPr>
              <a:t>  </a:t>
            </a:r>
            <a:r>
              <a:rPr lang="zh-CN" altLang="en-US" sz="3200" b="1" kern="0" dirty="0" smtClean="0">
                <a:solidFill>
                  <a:srgbClr val="0000CC"/>
                </a:solidFill>
                <a:sym typeface="Wingdings" pitchFamily="2" charset="2"/>
              </a:rPr>
              <a:t>*</a:t>
            </a:r>
            <a:r>
              <a:rPr lang="en-US" altLang="zh-CN" sz="3200" kern="0" dirty="0" smtClean="0">
                <a:solidFill>
                  <a:srgbClr val="0000CC"/>
                </a:solidFill>
                <a:sym typeface="Wingdings" pitchFamily="2" charset="2"/>
              </a:rPr>
              <a:t>p</a:t>
            </a:r>
            <a:r>
              <a:rPr lang="zh-CN" altLang="en-US" sz="3200" kern="0" dirty="0" smtClean="0">
                <a:solidFill>
                  <a:srgbClr val="0000CC"/>
                </a:solidFill>
                <a:sym typeface="Wingdings" pitchFamily="2" charset="2"/>
              </a:rPr>
              <a:t>没有左孩子</a:t>
            </a:r>
            <a:r>
              <a:rPr lang="en-US" altLang="zh-CN" sz="3200" kern="0" dirty="0" smtClean="0">
                <a:solidFill>
                  <a:srgbClr val="0000CC"/>
                </a:solidFill>
                <a:sym typeface="Wingdings" pitchFamily="2" charset="2"/>
              </a:rPr>
              <a:t>;</a:t>
            </a: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 </a:t>
            </a:r>
          </a:p>
          <a:p>
            <a:pPr marL="108000"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         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让*</a:t>
            </a: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p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的右孩子取代*</a:t>
            </a: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p;</a:t>
            </a:r>
          </a:p>
          <a:p>
            <a:pPr marL="108000" lvl="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 smtClean="0"/>
              <a:t>2)  </a:t>
            </a:r>
            <a:r>
              <a:rPr lang="zh-CN" altLang="en-US" sz="3200" kern="0" dirty="0" smtClean="0"/>
              <a:t>若*</a:t>
            </a:r>
            <a:r>
              <a:rPr lang="en-US" altLang="zh-CN" sz="3200" kern="0" dirty="0" smtClean="0"/>
              <a:t>p</a:t>
            </a:r>
            <a:r>
              <a:rPr lang="zh-CN" altLang="en-US" sz="3200" kern="0" dirty="0" smtClean="0"/>
              <a:t>只有左孩子，或*</a:t>
            </a:r>
            <a:r>
              <a:rPr lang="en-US" altLang="zh-CN" sz="3200" kern="0" dirty="0" smtClean="0"/>
              <a:t>p</a:t>
            </a:r>
            <a:r>
              <a:rPr lang="zh-CN" altLang="en-US" sz="3200" kern="0" dirty="0" smtClean="0"/>
              <a:t>同时有左右孩子</a:t>
            </a:r>
            <a:endParaRPr lang="en-US" altLang="zh-CN" sz="3200" kern="0" dirty="0" smtClean="0"/>
          </a:p>
          <a:p>
            <a:pPr marL="108000"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sym typeface="Wingdings" pitchFamily="2" charset="2"/>
              </a:rPr>
              <a:t>      </a:t>
            </a:r>
            <a:r>
              <a:rPr lang="zh-CN" altLang="en-US" sz="3200" b="1" kern="0" dirty="0" smtClean="0">
                <a:solidFill>
                  <a:srgbClr val="0000CC"/>
                </a:solidFill>
                <a:sym typeface="Wingdings" pitchFamily="2" charset="2"/>
              </a:rPr>
              <a:t>*</a:t>
            </a:r>
            <a:r>
              <a:rPr lang="en-US" altLang="zh-CN" sz="3200" kern="0" dirty="0" smtClean="0">
                <a:solidFill>
                  <a:srgbClr val="0000CC"/>
                </a:solidFill>
                <a:sym typeface="Wingdings" pitchFamily="2" charset="2"/>
              </a:rPr>
              <a:t>p</a:t>
            </a:r>
            <a:r>
              <a:rPr lang="zh-CN" altLang="en-US" sz="3200" kern="0" dirty="0" smtClean="0">
                <a:solidFill>
                  <a:srgbClr val="0000CC"/>
                </a:solidFill>
                <a:sym typeface="Wingdings" pitchFamily="2" charset="2"/>
              </a:rPr>
              <a:t>有左孩子</a:t>
            </a:r>
            <a:r>
              <a:rPr lang="en-US" altLang="zh-CN" sz="3200" kern="0" dirty="0" smtClean="0">
                <a:solidFill>
                  <a:srgbClr val="0000CC"/>
                </a:solidFill>
                <a:sym typeface="Wingdings" pitchFamily="2" charset="2"/>
              </a:rPr>
              <a:t>;</a:t>
            </a:r>
          </a:p>
          <a:p>
            <a:pPr marL="108000"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sym typeface="Wingdings" pitchFamily="2" charset="2"/>
              </a:rPr>
              <a:t>         </a:t>
            </a:r>
            <a:r>
              <a:rPr lang="zh-CN" altLang="en-US" sz="3200" kern="0" dirty="0" smtClean="0">
                <a:solidFill>
                  <a:srgbClr val="0000CC"/>
                </a:solidFill>
                <a:sym typeface="Wingdings" pitchFamily="2" charset="2"/>
              </a:rPr>
              <a:t>以*</a:t>
            </a:r>
            <a:r>
              <a:rPr lang="en-US" altLang="zh-CN" sz="3200" kern="0" dirty="0" smtClean="0">
                <a:solidFill>
                  <a:srgbClr val="0000CC"/>
                </a:solidFill>
                <a:sym typeface="Wingdings" pitchFamily="2" charset="2"/>
              </a:rPr>
              <a:t>p</a:t>
            </a:r>
            <a:r>
              <a:rPr lang="zh-CN" altLang="en-US" sz="3200" kern="0" dirty="0" smtClean="0">
                <a:solidFill>
                  <a:srgbClr val="0000CC"/>
                </a:solidFill>
                <a:sym typeface="Wingdings" pitchFamily="2" charset="2"/>
              </a:rPr>
              <a:t>的左子树为主，将左右子树合并；</a:t>
            </a:r>
            <a:endParaRPr lang="en-US" altLang="zh-CN" sz="3200" kern="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81000" y="990600"/>
            <a:ext cx="8763000" cy="53091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1. </a:t>
            </a:r>
            <a:r>
              <a:rPr lang="zh-CN" altLang="en-US" sz="3000" kern="0" dirty="0" smtClean="0"/>
              <a:t>检索待删除节点 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用指针</a:t>
            </a:r>
            <a:r>
              <a:rPr lang="en-US" altLang="zh-CN" sz="3000" kern="0" dirty="0" smtClean="0"/>
              <a:t>p</a:t>
            </a:r>
            <a:r>
              <a:rPr lang="zh-CN" altLang="en-US" sz="3000" kern="0" dirty="0" smtClean="0"/>
              <a:t>指向它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 marL="108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 smtClean="0"/>
              <a:t>2. </a:t>
            </a:r>
            <a:r>
              <a:rPr lang="zh-CN" altLang="en-US" sz="3000" kern="0" dirty="0" smtClean="0"/>
              <a:t>若*</a:t>
            </a:r>
            <a:r>
              <a:rPr lang="en-US" altLang="zh-CN" sz="3000" kern="0" dirty="0" smtClean="0"/>
              <a:t>p</a:t>
            </a:r>
            <a:r>
              <a:rPr lang="zh-CN" altLang="en-US" sz="3000" kern="0" dirty="0" smtClean="0"/>
              <a:t>是叶子 </a:t>
            </a:r>
            <a:r>
              <a:rPr lang="en-US" altLang="zh-CN" sz="3000" kern="0" dirty="0" smtClean="0">
                <a:sym typeface="Wingdings" pitchFamily="2" charset="2"/>
              </a:rPr>
              <a:t></a:t>
            </a:r>
          </a:p>
          <a:p>
            <a:pPr marL="108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 smtClean="0">
                <a:sym typeface="Wingdings" pitchFamily="2" charset="2"/>
              </a:rPr>
              <a:t>3. </a:t>
            </a:r>
            <a:r>
              <a:rPr lang="zh-CN" altLang="en-US" sz="3000" kern="0" dirty="0" smtClean="0"/>
              <a:t>若</a:t>
            </a:r>
            <a:r>
              <a:rPr lang="en-US" altLang="zh-CN" sz="3000" kern="0" dirty="0" smtClean="0"/>
              <a:t>*p </a:t>
            </a:r>
            <a:r>
              <a:rPr lang="zh-CN" altLang="en-US" sz="3000" kern="0" dirty="0" smtClean="0"/>
              <a:t>只有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个孩子</a:t>
            </a:r>
            <a:endParaRPr lang="en-US" altLang="zh-CN" sz="3000" kern="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>
                <a:sym typeface="Wingdings" pitchFamily="2" charset="2"/>
              </a:rPr>
              <a:t>     </a:t>
            </a:r>
            <a:r>
              <a:rPr lang="zh-CN" altLang="en-US" sz="3000" kern="0" dirty="0" smtClean="0">
                <a:solidFill>
                  <a:srgbClr val="008000"/>
                </a:solidFill>
                <a:sym typeface="Wingdings" pitchFamily="2" charset="2"/>
              </a:rPr>
              <a:t>孩子取代之；</a:t>
            </a:r>
            <a:endParaRPr lang="en-US" altLang="zh-CN" sz="3000" kern="0" dirty="0" smtClean="0">
              <a:solidFill>
                <a:srgbClr val="008000"/>
              </a:solidFill>
              <a:sym typeface="Wingdings" pitchFamily="2" charset="2"/>
            </a:endParaRPr>
          </a:p>
          <a:p>
            <a:pPr marL="108000" lvl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 smtClean="0">
                <a:sym typeface="Wingdings" pitchFamily="2" charset="2"/>
              </a:rPr>
              <a:t>4.</a:t>
            </a:r>
            <a:r>
              <a:rPr lang="zh-CN" altLang="en-US" sz="3000" kern="0" dirty="0" smtClean="0"/>
              <a:t>若 </a:t>
            </a:r>
            <a:r>
              <a:rPr lang="en-US" altLang="zh-CN" sz="3000" kern="0" dirty="0" smtClean="0"/>
              <a:t>*p </a:t>
            </a:r>
            <a:r>
              <a:rPr lang="zh-CN" altLang="en-US" sz="3000" kern="0" dirty="0" smtClean="0"/>
              <a:t>有</a:t>
            </a:r>
            <a:r>
              <a:rPr lang="en-US" altLang="zh-CN" sz="3000" kern="0" dirty="0" smtClean="0"/>
              <a:t>2</a:t>
            </a:r>
            <a:r>
              <a:rPr lang="zh-CN" altLang="en-US" sz="3000" kern="0" dirty="0" smtClean="0"/>
              <a:t>个孩子，即两颗子树 ：</a:t>
            </a:r>
            <a:endParaRPr lang="en-US" altLang="zh-CN" sz="3000" kern="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kern="0" dirty="0" smtClean="0">
                <a:solidFill>
                  <a:srgbClr val="003399"/>
                </a:solidFill>
              </a:rPr>
              <a:t>   法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1</a:t>
            </a:r>
            <a:r>
              <a:rPr lang="en-US" altLang="zh-CN" sz="3000" b="1" kern="0" dirty="0" smtClean="0">
                <a:solidFill>
                  <a:srgbClr val="003399"/>
                </a:solidFill>
              </a:rPr>
              <a:t>: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 </a:t>
            </a:r>
            <a:r>
              <a:rPr lang="zh-CN" altLang="en-US" sz="3000" kern="0" dirty="0" smtClean="0"/>
              <a:t>将</a:t>
            </a:r>
            <a:r>
              <a:rPr lang="en-US" altLang="zh-CN" sz="3000" kern="0" dirty="0" smtClean="0"/>
              <a:t>*p</a:t>
            </a:r>
            <a:r>
              <a:rPr lang="zh-CN" altLang="en-US" sz="3000" kern="0" dirty="0" smtClean="0"/>
              <a:t>的两棵子树</a:t>
            </a:r>
            <a:r>
              <a:rPr lang="zh-CN" altLang="en-US" sz="3000" kern="0" dirty="0" smtClean="0">
                <a:solidFill>
                  <a:srgbClr val="003399"/>
                </a:solidFill>
              </a:rPr>
              <a:t>合并成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1</a:t>
            </a:r>
            <a:r>
              <a:rPr lang="zh-CN" altLang="en-US" sz="3000" kern="0" dirty="0" smtClean="0">
                <a:solidFill>
                  <a:srgbClr val="003399"/>
                </a:solidFill>
              </a:rPr>
              <a:t>棵，</a:t>
            </a:r>
            <a:endParaRPr lang="en-US" altLang="zh-CN" sz="3000" kern="0" dirty="0" smtClean="0">
              <a:solidFill>
                <a:srgbClr val="003399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           </a:t>
            </a:r>
            <a:r>
              <a:rPr lang="zh-CN" altLang="en-US" sz="3000" kern="0" dirty="0" smtClean="0"/>
              <a:t>取代</a:t>
            </a:r>
            <a:r>
              <a:rPr lang="en-US" altLang="zh-CN" sz="3000" kern="0" dirty="0" smtClean="0"/>
              <a:t>*p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  <a:sym typeface="Wingdings" pitchFamily="2" charset="2"/>
              </a:rPr>
              <a:t>  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 法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2</a:t>
            </a:r>
            <a:r>
              <a:rPr lang="en-US" altLang="zh-CN" sz="3000" b="1" kern="0" dirty="0" smtClean="0">
                <a:solidFill>
                  <a:srgbClr val="990099"/>
                </a:solidFill>
                <a:sym typeface="Wingdings" pitchFamily="2" charset="2"/>
              </a:rPr>
              <a:t>: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 </a:t>
            </a:r>
            <a:r>
              <a:rPr lang="en-US" altLang="zh-CN" sz="3000" kern="0" dirty="0" smtClean="0">
                <a:sym typeface="Wingdings" pitchFamily="2" charset="2"/>
              </a:rPr>
              <a:t>*p</a:t>
            </a:r>
            <a:r>
              <a:rPr lang="zh-CN" altLang="en-US" sz="3000" kern="0" dirty="0" smtClean="0">
                <a:sym typeface="Wingdings" pitchFamily="2" charset="2"/>
              </a:rPr>
              <a:t>的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中序前驱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(or 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后继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)</a:t>
            </a:r>
            <a:r>
              <a:rPr lang="zh-CN" altLang="en-US" sz="3000" kern="0" dirty="0" smtClean="0">
                <a:sym typeface="Wingdings" pitchFamily="2" charset="2"/>
              </a:rPr>
              <a:t>取代</a:t>
            </a:r>
            <a:r>
              <a:rPr lang="en-US" altLang="zh-CN" sz="3000" kern="0" dirty="0" smtClean="0">
                <a:sym typeface="Wingdings" pitchFamily="2" charset="2"/>
              </a:rPr>
              <a:t>*p,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ym typeface="Wingdings" pitchFamily="2" charset="2"/>
              </a:rPr>
              <a:t>          在*</a:t>
            </a:r>
            <a:r>
              <a:rPr lang="en-US" altLang="zh-CN" sz="3000" kern="0" dirty="0" smtClean="0">
                <a:sym typeface="Wingdings" pitchFamily="2" charset="2"/>
              </a:rPr>
              <a:t>p</a:t>
            </a:r>
            <a:r>
              <a:rPr lang="zh-CN" altLang="en-US" sz="3000" kern="0" dirty="0" smtClean="0">
                <a:sym typeface="Wingdings" pitchFamily="2" charset="2"/>
              </a:rPr>
              <a:t>的子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树中删除该前驱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or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后继；</a:t>
            </a:r>
            <a:endParaRPr lang="en-US" altLang="zh-CN" sz="3000" kern="0" dirty="0" smtClean="0">
              <a:solidFill>
                <a:srgbClr val="990099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7.3.4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二叉排序树的删除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Oval 26"/>
          <p:cNvSpPr>
            <a:spLocks noChangeArrowheads="1"/>
          </p:cNvSpPr>
          <p:nvPr/>
        </p:nvSpPr>
        <p:spPr bwMode="auto">
          <a:xfrm>
            <a:off x="7010400" y="18271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5" name="Oval 27"/>
          <p:cNvSpPr>
            <a:spLocks noChangeArrowheads="1"/>
          </p:cNvSpPr>
          <p:nvPr/>
        </p:nvSpPr>
        <p:spPr bwMode="auto">
          <a:xfrm>
            <a:off x="7467600" y="1066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001000" y="18381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9" name="Oval 29"/>
          <p:cNvSpPr>
            <a:spLocks noChangeArrowheads="1"/>
          </p:cNvSpPr>
          <p:nvPr/>
        </p:nvSpPr>
        <p:spPr bwMode="auto">
          <a:xfrm>
            <a:off x="6553200" y="2590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8388600" y="25923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626600" y="25923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5" idx="3"/>
            <a:endCxn id="4" idx="0"/>
          </p:cNvCxnSpPr>
          <p:nvPr/>
        </p:nvCxnSpPr>
        <p:spPr bwMode="auto">
          <a:xfrm rot="5400000">
            <a:off x="7248445" y="1528947"/>
            <a:ext cx="330193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5" idx="5"/>
            <a:endCxn id="6" idx="0"/>
          </p:cNvCxnSpPr>
          <p:nvPr/>
        </p:nvCxnSpPr>
        <p:spPr bwMode="auto">
          <a:xfrm rot="16200000" flipH="1">
            <a:off x="7929182" y="1496327"/>
            <a:ext cx="341155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4" idx="3"/>
            <a:endCxn id="9" idx="0"/>
          </p:cNvCxnSpPr>
          <p:nvPr/>
        </p:nvCxnSpPr>
        <p:spPr bwMode="auto">
          <a:xfrm rot="5400000">
            <a:off x="6789629" y="2290947"/>
            <a:ext cx="33342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6" idx="3"/>
            <a:endCxn id="11" idx="0"/>
          </p:cNvCxnSpPr>
          <p:nvPr/>
        </p:nvCxnSpPr>
        <p:spPr bwMode="auto">
          <a:xfrm rot="5400000">
            <a:off x="7826337" y="2338601"/>
            <a:ext cx="324009" cy="183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6" idx="5"/>
            <a:endCxn id="10" idx="0"/>
          </p:cNvCxnSpPr>
          <p:nvPr/>
        </p:nvCxnSpPr>
        <p:spPr bwMode="auto">
          <a:xfrm rot="16200000" flipH="1">
            <a:off x="8398255" y="2332000"/>
            <a:ext cx="324009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7239000" y="33979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1" idx="3"/>
            <a:endCxn id="17" idx="0"/>
          </p:cNvCxnSpPr>
          <p:nvPr/>
        </p:nvCxnSpPr>
        <p:spPr bwMode="auto">
          <a:xfrm rot="5400000">
            <a:off x="7419618" y="3111920"/>
            <a:ext cx="375447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6858000" y="418493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20" name="直接连接符 19"/>
          <p:cNvCxnSpPr>
            <a:stCxn id="17" idx="3"/>
            <a:endCxn id="19" idx="0"/>
          </p:cNvCxnSpPr>
          <p:nvPr/>
        </p:nvCxnSpPr>
        <p:spPr bwMode="auto">
          <a:xfrm rot="5400000">
            <a:off x="7044664" y="3911512"/>
            <a:ext cx="356755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22" idx="0"/>
            <a:endCxn id="17" idx="5"/>
          </p:cNvCxnSpPr>
          <p:nvPr/>
        </p:nvCxnSpPr>
        <p:spPr bwMode="auto">
          <a:xfrm rot="16200000" flipV="1">
            <a:off x="7647178" y="3880917"/>
            <a:ext cx="37176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7696200" y="419994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7239000" y="49640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stCxn id="22" idx="3"/>
            <a:endCxn id="23" idx="0"/>
          </p:cNvCxnSpPr>
          <p:nvPr/>
        </p:nvCxnSpPr>
        <p:spPr bwMode="auto">
          <a:xfrm rot="5400000">
            <a:off x="7475169" y="4663963"/>
            <a:ext cx="33394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6" idx="0"/>
            <a:endCxn id="22" idx="5"/>
          </p:cNvCxnSpPr>
          <p:nvPr/>
        </p:nvCxnSpPr>
        <p:spPr bwMode="auto">
          <a:xfrm rot="16200000" flipV="1">
            <a:off x="8131861" y="4655390"/>
            <a:ext cx="316799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8153400" y="494693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  <p:sp>
        <p:nvSpPr>
          <p:cNvPr id="28" name="矩形 27"/>
          <p:cNvSpPr/>
          <p:nvPr/>
        </p:nvSpPr>
        <p:spPr>
          <a:xfrm>
            <a:off x="3429000" y="1677435"/>
            <a:ext cx="2108269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>
                <a:solidFill>
                  <a:srgbClr val="008000"/>
                </a:solidFill>
                <a:sym typeface="Wingdings" pitchFamily="2" charset="2"/>
              </a:rPr>
              <a:t>直接删除；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59000" y="5105400"/>
            <a:ext cx="6480000" cy="12600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3"/>
          <p:cNvSpPr txBox="1">
            <a:spLocks noChangeArrowheads="1"/>
          </p:cNvSpPr>
          <p:nvPr/>
        </p:nvSpPr>
        <p:spPr bwMode="auto">
          <a:xfrm>
            <a:off x="457200" y="533400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latin typeface="+mj-lt"/>
              </a:rPr>
              <a:t>删除</a:t>
            </a:r>
            <a:r>
              <a:rPr lang="en-US" altLang="zh-CN" sz="3000" kern="0" dirty="0" smtClean="0">
                <a:latin typeface="+mj-lt"/>
              </a:rPr>
              <a:t>73</a:t>
            </a:r>
            <a:r>
              <a:rPr lang="zh-CN" altLang="en-US" sz="3000" kern="0" dirty="0" smtClean="0">
                <a:latin typeface="+mj-lt"/>
              </a:rPr>
              <a:t>：</a:t>
            </a:r>
            <a:endParaRPr lang="en-US" altLang="zh-CN" sz="3000" kern="0" dirty="0" smtClean="0"/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 smtClean="0">
              <a:latin typeface="+mj-lt"/>
            </a:endParaRPr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 bwMode="auto">
          <a:xfrm>
            <a:off x="1981200" y="533400"/>
            <a:ext cx="7162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法</a:t>
            </a:r>
            <a:r>
              <a:rPr lang="en-US" altLang="zh-CN" sz="3000" kern="0" dirty="0" smtClean="0">
                <a:solidFill>
                  <a:srgbClr val="0000CC"/>
                </a:solidFill>
                <a:latin typeface="+mj-lt"/>
              </a:rPr>
              <a:t>2 -- </a:t>
            </a:r>
            <a:r>
              <a:rPr lang="zh-CN" altLang="en-US" sz="3000" kern="0" dirty="0" smtClean="0">
                <a:latin typeface="+mj-lt"/>
              </a:rPr>
              <a:t>用</a:t>
            </a:r>
            <a:r>
              <a:rPr lang="en-US" altLang="zh-CN" sz="3000" kern="0" dirty="0" smtClean="0">
                <a:latin typeface="+mj-lt"/>
              </a:rPr>
              <a:t>*p</a:t>
            </a:r>
            <a:r>
              <a:rPr lang="zh-CN" altLang="en-US" sz="3000" kern="0" dirty="0" smtClean="0">
                <a:latin typeface="+mj-lt"/>
              </a:rPr>
              <a:t>的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中序前驱</a:t>
            </a:r>
            <a:r>
              <a:rPr lang="zh-CN" altLang="en-US" sz="3000" kern="0" dirty="0" smtClean="0">
                <a:latin typeface="+mj-lt"/>
              </a:rPr>
              <a:t>取代</a:t>
            </a:r>
            <a:r>
              <a:rPr lang="en-US" altLang="zh-CN" sz="3000" kern="0" dirty="0" smtClean="0">
                <a:latin typeface="+mj-lt"/>
              </a:rPr>
              <a:t>*p</a:t>
            </a:r>
          </a:p>
        </p:txBody>
      </p:sp>
      <p:sp>
        <p:nvSpPr>
          <p:cNvPr id="92" name="Oval 26"/>
          <p:cNvSpPr>
            <a:spLocks noChangeArrowheads="1"/>
          </p:cNvSpPr>
          <p:nvPr/>
        </p:nvSpPr>
        <p:spPr bwMode="auto">
          <a:xfrm>
            <a:off x="1129800" y="20074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93" name="Oval 27"/>
          <p:cNvSpPr>
            <a:spLocks noChangeArrowheads="1"/>
          </p:cNvSpPr>
          <p:nvPr/>
        </p:nvSpPr>
        <p:spPr bwMode="auto">
          <a:xfrm>
            <a:off x="1822200" y="124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2501400" y="20106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95" name="Oval 29"/>
          <p:cNvSpPr>
            <a:spLocks noChangeArrowheads="1"/>
          </p:cNvSpPr>
          <p:nvPr/>
        </p:nvSpPr>
        <p:spPr bwMode="auto">
          <a:xfrm>
            <a:off x="609600" y="2667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97" name="直接连接符 96"/>
          <p:cNvCxnSpPr>
            <a:stCxn id="93" idx="3"/>
            <a:endCxn id="92" idx="0"/>
          </p:cNvCxnSpPr>
          <p:nvPr/>
        </p:nvCxnSpPr>
        <p:spPr bwMode="auto">
          <a:xfrm flipH="1">
            <a:off x="1399800" y="1678791"/>
            <a:ext cx="501481" cy="328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93" idx="5"/>
            <a:endCxn id="94" idx="0"/>
          </p:cNvCxnSpPr>
          <p:nvPr/>
        </p:nvCxnSpPr>
        <p:spPr bwMode="auto">
          <a:xfrm>
            <a:off x="2283119" y="1678791"/>
            <a:ext cx="4882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92" idx="3"/>
            <a:endCxn id="95" idx="0"/>
          </p:cNvCxnSpPr>
          <p:nvPr/>
        </p:nvCxnSpPr>
        <p:spPr bwMode="auto">
          <a:xfrm flipH="1">
            <a:off x="879600" y="2437629"/>
            <a:ext cx="329281" cy="2293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94" idx="3"/>
            <a:endCxn id="105" idx="0"/>
          </p:cNvCxnSpPr>
          <p:nvPr/>
        </p:nvCxnSpPr>
        <p:spPr bwMode="auto">
          <a:xfrm flipH="1">
            <a:off x="1939800" y="2440791"/>
            <a:ext cx="640681" cy="3349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1669800" y="27757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1219200" y="35052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08" name="直接连接符 107"/>
          <p:cNvCxnSpPr>
            <a:stCxn id="105" idx="3"/>
            <a:endCxn id="107" idx="0"/>
          </p:cNvCxnSpPr>
          <p:nvPr/>
        </p:nvCxnSpPr>
        <p:spPr bwMode="auto">
          <a:xfrm flipH="1">
            <a:off x="1489200" y="3205953"/>
            <a:ext cx="259681" cy="2992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08"/>
          <p:cNvCxnSpPr>
            <a:stCxn id="110" idx="0"/>
            <a:endCxn id="105" idx="5"/>
          </p:cNvCxnSpPr>
          <p:nvPr/>
        </p:nvCxnSpPr>
        <p:spPr bwMode="auto">
          <a:xfrm flipH="1" flipV="1">
            <a:off x="2130719" y="3205953"/>
            <a:ext cx="266281" cy="31425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2127000" y="35202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676400" y="4252557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12" name="直接连接符 111"/>
          <p:cNvCxnSpPr>
            <a:stCxn id="110" idx="3"/>
            <a:endCxn id="111" idx="0"/>
          </p:cNvCxnSpPr>
          <p:nvPr/>
        </p:nvCxnSpPr>
        <p:spPr bwMode="auto">
          <a:xfrm flipH="1">
            <a:off x="1946400" y="3950401"/>
            <a:ext cx="259681" cy="30215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>
            <a:stCxn id="114" idx="0"/>
            <a:endCxn id="110" idx="5"/>
          </p:cNvCxnSpPr>
          <p:nvPr/>
        </p:nvCxnSpPr>
        <p:spPr bwMode="auto">
          <a:xfrm flipH="1" flipV="1">
            <a:off x="2587919" y="3950401"/>
            <a:ext cx="266281" cy="285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2584200" y="4235411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17" name="直接连接符 116"/>
          <p:cNvCxnSpPr>
            <a:stCxn id="118" idx="0"/>
            <a:endCxn id="94" idx="5"/>
          </p:cNvCxnSpPr>
          <p:nvPr/>
        </p:nvCxnSpPr>
        <p:spPr bwMode="auto">
          <a:xfrm flipH="1" flipV="1">
            <a:off x="2962319" y="2440791"/>
            <a:ext cx="577681" cy="2665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Oval 30"/>
          <p:cNvSpPr>
            <a:spLocks noChangeArrowheads="1"/>
          </p:cNvSpPr>
          <p:nvPr/>
        </p:nvSpPr>
        <p:spPr bwMode="auto">
          <a:xfrm>
            <a:off x="3270000" y="2707362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2958600" y="35223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118" idx="3"/>
            <a:endCxn id="26" idx="0"/>
          </p:cNvCxnSpPr>
          <p:nvPr/>
        </p:nvCxnSpPr>
        <p:spPr bwMode="auto">
          <a:xfrm flipH="1">
            <a:off x="3228600" y="3137553"/>
            <a:ext cx="120481" cy="3847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>
            <a:stCxn id="29" idx="0"/>
            <a:endCxn id="118" idx="5"/>
          </p:cNvCxnSpPr>
          <p:nvPr/>
        </p:nvCxnSpPr>
        <p:spPr bwMode="auto">
          <a:xfrm flipH="1" flipV="1">
            <a:off x="3730919" y="3137553"/>
            <a:ext cx="190081" cy="367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3651000" y="35052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5257800" y="202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60" name="Oval 27"/>
          <p:cNvSpPr>
            <a:spLocks noChangeArrowheads="1"/>
          </p:cNvSpPr>
          <p:nvPr/>
        </p:nvSpPr>
        <p:spPr bwMode="auto">
          <a:xfrm>
            <a:off x="5965800" y="124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4648200" y="2696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60" idx="3"/>
            <a:endCxn id="59" idx="0"/>
          </p:cNvCxnSpPr>
          <p:nvPr/>
        </p:nvCxnSpPr>
        <p:spPr bwMode="auto">
          <a:xfrm flipH="1">
            <a:off x="5527800" y="1678791"/>
            <a:ext cx="517081" cy="349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60" idx="5"/>
            <a:endCxn id="83" idx="0"/>
          </p:cNvCxnSpPr>
          <p:nvPr/>
        </p:nvCxnSpPr>
        <p:spPr bwMode="auto">
          <a:xfrm>
            <a:off x="6426719" y="1678791"/>
            <a:ext cx="625081" cy="32271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59" idx="3"/>
            <a:endCxn id="62" idx="0"/>
          </p:cNvCxnSpPr>
          <p:nvPr/>
        </p:nvCxnSpPr>
        <p:spPr bwMode="auto">
          <a:xfrm flipH="1">
            <a:off x="4918200" y="2458191"/>
            <a:ext cx="418681" cy="238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29"/>
          <p:cNvSpPr>
            <a:spLocks noChangeArrowheads="1"/>
          </p:cNvSpPr>
          <p:nvPr/>
        </p:nvSpPr>
        <p:spPr bwMode="auto">
          <a:xfrm>
            <a:off x="6781800" y="2001508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85" name="直接连接符 84"/>
          <p:cNvCxnSpPr>
            <a:stCxn id="83" idx="3"/>
            <a:endCxn id="52" idx="0"/>
          </p:cNvCxnSpPr>
          <p:nvPr/>
        </p:nvCxnSpPr>
        <p:spPr bwMode="auto">
          <a:xfrm flipH="1">
            <a:off x="6220200" y="2431699"/>
            <a:ext cx="640681" cy="3583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>
            <a:stCxn id="72" idx="0"/>
            <a:endCxn id="83" idx="5"/>
          </p:cNvCxnSpPr>
          <p:nvPr/>
        </p:nvCxnSpPr>
        <p:spPr bwMode="auto">
          <a:xfrm flipH="1" flipV="1">
            <a:off x="7242719" y="2431699"/>
            <a:ext cx="577681" cy="3705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30"/>
          <p:cNvSpPr>
            <a:spLocks noChangeArrowheads="1"/>
          </p:cNvSpPr>
          <p:nvPr/>
        </p:nvSpPr>
        <p:spPr bwMode="auto">
          <a:xfrm>
            <a:off x="2133600" y="49530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22" name="直接连接符 121"/>
          <p:cNvCxnSpPr>
            <a:stCxn id="114" idx="3"/>
            <a:endCxn id="121" idx="0"/>
          </p:cNvCxnSpPr>
          <p:nvPr/>
        </p:nvCxnSpPr>
        <p:spPr bwMode="auto">
          <a:xfrm flipH="1">
            <a:off x="2403600" y="4665602"/>
            <a:ext cx="259681" cy="28739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5950200" y="27900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5562600" y="35052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54" name="直接连接符 53"/>
          <p:cNvCxnSpPr>
            <a:stCxn id="52" idx="3"/>
            <a:endCxn id="53" idx="0"/>
          </p:cNvCxnSpPr>
          <p:nvPr/>
        </p:nvCxnSpPr>
        <p:spPr bwMode="auto">
          <a:xfrm flipH="1">
            <a:off x="5832600" y="3220191"/>
            <a:ext cx="196681" cy="285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56" idx="0"/>
            <a:endCxn id="52" idx="5"/>
          </p:cNvCxnSpPr>
          <p:nvPr/>
        </p:nvCxnSpPr>
        <p:spPr bwMode="auto">
          <a:xfrm flipH="1" flipV="1">
            <a:off x="6411119" y="3220191"/>
            <a:ext cx="266281" cy="3000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6407400" y="35202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6019800" y="4313746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58" name="直接连接符 57"/>
          <p:cNvCxnSpPr>
            <a:stCxn id="56" idx="3"/>
            <a:endCxn id="57" idx="0"/>
          </p:cNvCxnSpPr>
          <p:nvPr/>
        </p:nvCxnSpPr>
        <p:spPr bwMode="auto">
          <a:xfrm flipH="1">
            <a:off x="6289800" y="3950401"/>
            <a:ext cx="196681" cy="3633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67" idx="0"/>
            <a:endCxn id="56" idx="5"/>
          </p:cNvCxnSpPr>
          <p:nvPr/>
        </p:nvCxnSpPr>
        <p:spPr bwMode="auto">
          <a:xfrm flipH="1" flipV="1">
            <a:off x="6868319" y="3950401"/>
            <a:ext cx="266281" cy="3461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864600" y="4296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rgbClr val="FFFF00"/>
                </a:solidFill>
              </a:rPr>
              <a:t>45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7550400" y="2802254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7239000" y="35346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74" name="直接连接符 73"/>
          <p:cNvCxnSpPr>
            <a:stCxn id="72" idx="3"/>
            <a:endCxn id="73" idx="0"/>
          </p:cNvCxnSpPr>
          <p:nvPr/>
        </p:nvCxnSpPr>
        <p:spPr bwMode="auto">
          <a:xfrm flipH="1">
            <a:off x="7509000" y="3232445"/>
            <a:ext cx="120481" cy="3021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76" idx="0"/>
            <a:endCxn id="72" idx="5"/>
          </p:cNvCxnSpPr>
          <p:nvPr/>
        </p:nvCxnSpPr>
        <p:spPr bwMode="auto">
          <a:xfrm flipH="1" flipV="1">
            <a:off x="8011319" y="3232445"/>
            <a:ext cx="266281" cy="285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8007600" y="3517454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514600" y="4191000"/>
            <a:ext cx="684000" cy="61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 bwMode="auto">
          <a:xfrm flipH="1">
            <a:off x="3200399" y="1341946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j-lt"/>
              </a:rPr>
              <a:t>p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baseline="0" dirty="0" smtClean="0">
              <a:solidFill>
                <a:srgbClr val="008A00"/>
              </a:solidFill>
              <a:latin typeface="+mj-lt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10800000" flipV="1">
            <a:off x="2971801" y="1875346"/>
            <a:ext cx="304799" cy="18824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Rectangle 2"/>
          <p:cNvSpPr txBox="1">
            <a:spLocks noChangeArrowheads="1"/>
          </p:cNvSpPr>
          <p:nvPr/>
        </p:nvSpPr>
        <p:spPr bwMode="auto">
          <a:xfrm>
            <a:off x="2743200" y="4876800"/>
            <a:ext cx="64008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kern="0" dirty="0" smtClean="0">
                <a:latin typeface="+mj-lt"/>
              </a:rPr>
              <a:t>注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：</a:t>
            </a:r>
            <a:r>
              <a:rPr lang="en-US" altLang="zh-CN" sz="3000" kern="0" dirty="0" smtClean="0">
                <a:solidFill>
                  <a:srgbClr val="0000CC"/>
                </a:solidFill>
                <a:latin typeface="+mj-lt"/>
              </a:rPr>
              <a:t>p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的中序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前驱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r 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一定无右孩子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，</a:t>
            </a:r>
            <a:endParaRPr lang="en-US" altLang="zh-CN" sz="3000" kern="0" dirty="0" smtClean="0">
              <a:solidFill>
                <a:srgbClr val="0000CC"/>
              </a:solidFill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</a:t>
            </a:r>
            <a:r>
              <a:rPr kumimoji="0" lang="zh-CN" altLang="en-US" sz="3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则</a:t>
            </a: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r</a:t>
            </a:r>
            <a:r>
              <a:rPr lang="zh-CN" altLang="en-US" sz="3000" kern="0" dirty="0" smtClean="0">
                <a:latin typeface="+mj-lt"/>
              </a:rPr>
              <a:t>走后，</a:t>
            </a:r>
            <a:r>
              <a:rPr lang="en-US" altLang="zh-CN" sz="3000" kern="0" dirty="0" smtClean="0">
                <a:latin typeface="+mj-lt"/>
              </a:rPr>
              <a:t>r-&gt;</a:t>
            </a:r>
            <a:r>
              <a:rPr lang="en-US" altLang="zh-CN" sz="3000" kern="0" dirty="0" err="1" smtClean="0">
                <a:latin typeface="+mj-lt"/>
              </a:rPr>
              <a:t>llink</a:t>
            </a:r>
            <a:r>
              <a:rPr lang="zh-CN" altLang="en-US" sz="3000" kern="0" dirty="0" smtClean="0">
                <a:latin typeface="+mj-lt"/>
              </a:rPr>
              <a:t>取代</a:t>
            </a:r>
            <a:r>
              <a:rPr lang="en-US" altLang="zh-CN" sz="3000" kern="0" dirty="0" smtClean="0">
                <a:latin typeface="+mj-lt"/>
              </a:rPr>
              <a:t>r</a:t>
            </a:r>
            <a:r>
              <a:rPr lang="zh-CN" altLang="en-US" sz="3000" kern="0" dirty="0" smtClean="0">
                <a:latin typeface="+mj-lt"/>
              </a:rPr>
              <a:t>即完成。</a:t>
            </a:r>
            <a:endParaRPr kumimoji="0" lang="zh-CN" altLang="en-US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 bwMode="auto">
          <a:xfrm flipH="1">
            <a:off x="3429000" y="3962400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600" kern="0" dirty="0" smtClean="0">
                <a:solidFill>
                  <a:srgbClr val="FF0000"/>
                </a:solidFill>
                <a:latin typeface="+mj-lt"/>
              </a:rPr>
              <a:t>r</a:t>
            </a:r>
            <a:endParaRPr lang="en-US" altLang="zh-CN" sz="3600" kern="0" dirty="0" smtClean="0">
              <a:solidFill>
                <a:srgbClr val="FF00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600" kern="0" baseline="0" dirty="0" smtClean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 rot="10800000" flipV="1">
            <a:off x="3200401" y="4307556"/>
            <a:ext cx="304799" cy="18824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2" grpId="0" animBg="1"/>
      <p:bldP spid="83" grpId="0" animBg="1"/>
      <p:bldP spid="52" grpId="0" animBg="1"/>
      <p:bldP spid="53" grpId="0" animBg="1"/>
      <p:bldP spid="56" grpId="0" animBg="1"/>
      <p:bldP spid="57" grpId="0" animBg="1"/>
      <p:bldP spid="67" grpId="0" animBg="1"/>
      <p:bldP spid="72" grpId="0" animBg="1"/>
      <p:bldP spid="73" grpId="0" animBg="1"/>
      <p:bldP spid="76" grpId="0" animBg="1"/>
      <p:bldP spid="68" grpId="0" animBg="1"/>
      <p:bldP spid="8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3"/>
          <p:cNvSpPr txBox="1">
            <a:spLocks noChangeArrowheads="1"/>
          </p:cNvSpPr>
          <p:nvPr/>
        </p:nvSpPr>
        <p:spPr bwMode="auto">
          <a:xfrm>
            <a:off x="457200" y="533400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latin typeface="+mj-lt"/>
              </a:rPr>
              <a:t>删除</a:t>
            </a:r>
            <a:r>
              <a:rPr lang="en-US" altLang="zh-CN" sz="3000" kern="0" dirty="0" smtClean="0">
                <a:latin typeface="+mj-lt"/>
              </a:rPr>
              <a:t>73</a:t>
            </a:r>
            <a:r>
              <a:rPr lang="zh-CN" altLang="en-US" sz="3000" kern="0" dirty="0" smtClean="0">
                <a:latin typeface="+mj-lt"/>
              </a:rPr>
              <a:t>：</a:t>
            </a:r>
            <a:endParaRPr lang="en-US" altLang="zh-CN" sz="3000" kern="0" dirty="0" smtClean="0"/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 smtClean="0">
              <a:latin typeface="+mj-lt"/>
            </a:endParaRPr>
          </a:p>
        </p:txBody>
      </p:sp>
      <p:sp>
        <p:nvSpPr>
          <p:cNvPr id="141" name="Rectangle 2"/>
          <p:cNvSpPr txBox="1">
            <a:spLocks noChangeArrowheads="1"/>
          </p:cNvSpPr>
          <p:nvPr/>
        </p:nvSpPr>
        <p:spPr bwMode="auto">
          <a:xfrm>
            <a:off x="2743200" y="5029200"/>
            <a:ext cx="64008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kern="0" dirty="0" smtClean="0">
                <a:latin typeface="+mj-lt"/>
              </a:rPr>
              <a:t>注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：</a:t>
            </a:r>
            <a:r>
              <a:rPr lang="en-US" altLang="zh-CN" sz="3000" kern="0" dirty="0" smtClean="0">
                <a:solidFill>
                  <a:srgbClr val="0000CC"/>
                </a:solidFill>
                <a:latin typeface="+mj-lt"/>
              </a:rPr>
              <a:t>p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的中序后继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r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一定无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左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孩子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，</a:t>
            </a:r>
            <a:endParaRPr lang="en-US" altLang="zh-CN" sz="3000" kern="0" dirty="0" smtClean="0">
              <a:solidFill>
                <a:srgbClr val="0000CC"/>
              </a:solidFill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</a:t>
            </a:r>
            <a:r>
              <a:rPr kumimoji="0" lang="zh-CN" altLang="en-US" sz="3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则</a:t>
            </a: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r</a:t>
            </a:r>
            <a:r>
              <a:rPr lang="zh-CN" altLang="en-US" sz="3000" kern="0" dirty="0" smtClean="0">
                <a:latin typeface="+mj-lt"/>
              </a:rPr>
              <a:t>走后，</a:t>
            </a:r>
            <a:r>
              <a:rPr lang="en-US" altLang="zh-CN" sz="3000" kern="0" dirty="0" smtClean="0">
                <a:latin typeface="+mj-lt"/>
              </a:rPr>
              <a:t>r-&gt;</a:t>
            </a:r>
            <a:r>
              <a:rPr lang="en-US" altLang="zh-CN" sz="3000" kern="0" dirty="0" err="1" smtClean="0">
                <a:latin typeface="+mj-lt"/>
              </a:rPr>
              <a:t>rlink</a:t>
            </a:r>
            <a:r>
              <a:rPr lang="zh-CN" altLang="en-US" sz="3000" kern="0" dirty="0" smtClean="0">
                <a:latin typeface="+mj-lt"/>
              </a:rPr>
              <a:t>取代</a:t>
            </a:r>
            <a:r>
              <a:rPr lang="en-US" altLang="zh-CN" sz="3000" kern="0" dirty="0" smtClean="0">
                <a:latin typeface="+mj-lt"/>
              </a:rPr>
              <a:t>r</a:t>
            </a:r>
            <a:r>
              <a:rPr lang="zh-CN" altLang="en-US" sz="3000" kern="0" dirty="0" smtClean="0">
                <a:latin typeface="+mj-lt"/>
              </a:rPr>
              <a:t>即完成。</a:t>
            </a:r>
            <a:endParaRPr kumimoji="0" lang="zh-CN" altLang="en-US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1981200" y="533400"/>
            <a:ext cx="7162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法</a:t>
            </a:r>
            <a:r>
              <a:rPr lang="en-US" altLang="zh-CN" sz="3000" kern="0" dirty="0" smtClean="0">
                <a:solidFill>
                  <a:srgbClr val="0000CC"/>
                </a:solidFill>
                <a:latin typeface="+mj-lt"/>
              </a:rPr>
              <a:t>2 -- </a:t>
            </a:r>
            <a:r>
              <a:rPr lang="zh-CN" altLang="en-US" sz="3000" kern="0" dirty="0" smtClean="0">
                <a:latin typeface="+mj-lt"/>
              </a:rPr>
              <a:t>用</a:t>
            </a:r>
            <a:r>
              <a:rPr lang="en-US" altLang="zh-CN" sz="3000" kern="0" dirty="0" smtClean="0">
                <a:latin typeface="+mj-lt"/>
              </a:rPr>
              <a:t>*p</a:t>
            </a:r>
            <a:r>
              <a:rPr lang="zh-CN" altLang="en-US" sz="3000" kern="0" dirty="0" smtClean="0">
                <a:latin typeface="+mj-lt"/>
              </a:rPr>
              <a:t>的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中序后继</a:t>
            </a:r>
            <a:r>
              <a:rPr lang="zh-CN" altLang="en-US" sz="3000" kern="0" dirty="0" smtClean="0">
                <a:latin typeface="+mj-lt"/>
              </a:rPr>
              <a:t>取代</a:t>
            </a:r>
            <a:r>
              <a:rPr lang="en-US" altLang="zh-CN" sz="3000" kern="0" dirty="0" smtClean="0">
                <a:latin typeface="+mj-lt"/>
              </a:rPr>
              <a:t>*p</a:t>
            </a:r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5320800" y="18804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60" name="Oval 27"/>
          <p:cNvSpPr>
            <a:spLocks noChangeArrowheads="1"/>
          </p:cNvSpPr>
          <p:nvPr/>
        </p:nvSpPr>
        <p:spPr bwMode="auto">
          <a:xfrm>
            <a:off x="5930400" y="1172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4863600" y="2514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60" idx="3"/>
            <a:endCxn id="59" idx="0"/>
          </p:cNvCxnSpPr>
          <p:nvPr/>
        </p:nvCxnSpPr>
        <p:spPr bwMode="auto">
          <a:xfrm flipH="1">
            <a:off x="5590800" y="1602591"/>
            <a:ext cx="418681" cy="2778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60" idx="5"/>
            <a:endCxn id="68" idx="0"/>
          </p:cNvCxnSpPr>
          <p:nvPr/>
        </p:nvCxnSpPr>
        <p:spPr bwMode="auto">
          <a:xfrm>
            <a:off x="6391319" y="1602591"/>
            <a:ext cx="425281" cy="287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59" idx="3"/>
            <a:endCxn id="62" idx="0"/>
          </p:cNvCxnSpPr>
          <p:nvPr/>
        </p:nvCxnSpPr>
        <p:spPr bwMode="auto">
          <a:xfrm flipH="1">
            <a:off x="5133600" y="2310675"/>
            <a:ext cx="266281" cy="20392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30"/>
          <p:cNvSpPr>
            <a:spLocks noChangeArrowheads="1"/>
          </p:cNvSpPr>
          <p:nvPr/>
        </p:nvSpPr>
        <p:spPr bwMode="auto">
          <a:xfrm>
            <a:off x="6546600" y="188983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70" name="直接连接符 69"/>
          <p:cNvCxnSpPr>
            <a:stCxn id="71" idx="0"/>
            <a:endCxn id="68" idx="5"/>
          </p:cNvCxnSpPr>
          <p:nvPr/>
        </p:nvCxnSpPr>
        <p:spPr bwMode="auto">
          <a:xfrm flipH="1" flipV="1">
            <a:off x="7007519" y="2320021"/>
            <a:ext cx="342481" cy="19457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7080000" y="25146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77" name="直接连接符 76"/>
          <p:cNvCxnSpPr>
            <a:stCxn id="78" idx="0"/>
            <a:endCxn id="71" idx="5"/>
          </p:cNvCxnSpPr>
          <p:nvPr/>
        </p:nvCxnSpPr>
        <p:spPr bwMode="auto">
          <a:xfrm flipH="1" flipV="1">
            <a:off x="7540919" y="2944791"/>
            <a:ext cx="266281" cy="1622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7537200" y="3107062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79" name="直接连接符 78"/>
          <p:cNvCxnSpPr>
            <a:stCxn id="68" idx="3"/>
            <a:endCxn id="80" idx="0"/>
          </p:cNvCxnSpPr>
          <p:nvPr/>
        </p:nvCxnSpPr>
        <p:spPr bwMode="auto">
          <a:xfrm flipH="1">
            <a:off x="6283200" y="2320021"/>
            <a:ext cx="342481" cy="28304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6013200" y="26030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5549400" y="3241543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82" name="直接连接符 81"/>
          <p:cNvCxnSpPr>
            <a:stCxn id="80" idx="3"/>
            <a:endCxn id="81" idx="0"/>
          </p:cNvCxnSpPr>
          <p:nvPr/>
        </p:nvCxnSpPr>
        <p:spPr bwMode="auto">
          <a:xfrm flipH="1">
            <a:off x="5819400" y="3033253"/>
            <a:ext cx="272881" cy="2082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>
            <a:stCxn id="87" idx="0"/>
            <a:endCxn id="80" idx="5"/>
          </p:cNvCxnSpPr>
          <p:nvPr/>
        </p:nvCxnSpPr>
        <p:spPr bwMode="auto">
          <a:xfrm flipH="1" flipV="1">
            <a:off x="6474119" y="3033253"/>
            <a:ext cx="335881" cy="2233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Oval 30"/>
          <p:cNvSpPr>
            <a:spLocks noChangeArrowheads="1"/>
          </p:cNvSpPr>
          <p:nvPr/>
        </p:nvSpPr>
        <p:spPr bwMode="auto">
          <a:xfrm>
            <a:off x="6540000" y="3256553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8" name="Oval 30"/>
          <p:cNvSpPr>
            <a:spLocks noChangeArrowheads="1"/>
          </p:cNvSpPr>
          <p:nvPr/>
        </p:nvSpPr>
        <p:spPr bwMode="auto">
          <a:xfrm>
            <a:off x="6082800" y="3886208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89" name="直接连接符 88"/>
          <p:cNvCxnSpPr>
            <a:stCxn id="87" idx="3"/>
            <a:endCxn id="88" idx="0"/>
          </p:cNvCxnSpPr>
          <p:nvPr/>
        </p:nvCxnSpPr>
        <p:spPr bwMode="auto">
          <a:xfrm flipH="1">
            <a:off x="6352800" y="3686744"/>
            <a:ext cx="266281" cy="19946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>
            <a:stCxn id="91" idx="0"/>
            <a:endCxn id="87" idx="5"/>
          </p:cNvCxnSpPr>
          <p:nvPr/>
        </p:nvCxnSpPr>
        <p:spPr bwMode="auto">
          <a:xfrm flipH="1" flipV="1">
            <a:off x="7000919" y="3686744"/>
            <a:ext cx="342481" cy="1823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073400" y="38690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6" name="Oval 30"/>
          <p:cNvSpPr>
            <a:spLocks noChangeArrowheads="1"/>
          </p:cNvSpPr>
          <p:nvPr/>
        </p:nvSpPr>
        <p:spPr bwMode="auto">
          <a:xfrm>
            <a:off x="6616200" y="44786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01" name="直接连接符 100"/>
          <p:cNvCxnSpPr>
            <a:stCxn id="91" idx="3"/>
            <a:endCxn id="96" idx="0"/>
          </p:cNvCxnSpPr>
          <p:nvPr/>
        </p:nvCxnSpPr>
        <p:spPr bwMode="auto">
          <a:xfrm flipH="1">
            <a:off x="6886200" y="4299253"/>
            <a:ext cx="266281" cy="17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Oval 26"/>
          <p:cNvSpPr>
            <a:spLocks noChangeArrowheads="1"/>
          </p:cNvSpPr>
          <p:nvPr/>
        </p:nvSpPr>
        <p:spPr bwMode="auto">
          <a:xfrm>
            <a:off x="1206000" y="19780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97" name="Oval 27"/>
          <p:cNvSpPr>
            <a:spLocks noChangeArrowheads="1"/>
          </p:cNvSpPr>
          <p:nvPr/>
        </p:nvSpPr>
        <p:spPr bwMode="auto">
          <a:xfrm>
            <a:off x="1898400" y="121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98" name="Oval 28"/>
          <p:cNvSpPr>
            <a:spLocks noChangeArrowheads="1"/>
          </p:cNvSpPr>
          <p:nvPr/>
        </p:nvSpPr>
        <p:spPr bwMode="auto">
          <a:xfrm>
            <a:off x="2577600" y="19812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99" name="Oval 29"/>
          <p:cNvSpPr>
            <a:spLocks noChangeArrowheads="1"/>
          </p:cNvSpPr>
          <p:nvPr/>
        </p:nvSpPr>
        <p:spPr bwMode="auto">
          <a:xfrm>
            <a:off x="685800" y="2637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00" name="直接连接符 99"/>
          <p:cNvCxnSpPr>
            <a:stCxn id="97" idx="3"/>
            <a:endCxn id="95" idx="0"/>
          </p:cNvCxnSpPr>
          <p:nvPr/>
        </p:nvCxnSpPr>
        <p:spPr bwMode="auto">
          <a:xfrm flipH="1">
            <a:off x="1476000" y="1649391"/>
            <a:ext cx="501481" cy="328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直接连接符 104"/>
          <p:cNvCxnSpPr>
            <a:stCxn id="97" idx="5"/>
            <a:endCxn id="98" idx="0"/>
          </p:cNvCxnSpPr>
          <p:nvPr/>
        </p:nvCxnSpPr>
        <p:spPr bwMode="auto">
          <a:xfrm>
            <a:off x="2359319" y="1649391"/>
            <a:ext cx="4882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95" idx="3"/>
            <a:endCxn id="99" idx="0"/>
          </p:cNvCxnSpPr>
          <p:nvPr/>
        </p:nvCxnSpPr>
        <p:spPr bwMode="auto">
          <a:xfrm flipH="1">
            <a:off x="955800" y="2408229"/>
            <a:ext cx="329281" cy="2293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/>
          <p:cNvCxnSpPr>
            <a:stCxn id="98" idx="3"/>
            <a:endCxn id="109" idx="0"/>
          </p:cNvCxnSpPr>
          <p:nvPr/>
        </p:nvCxnSpPr>
        <p:spPr bwMode="auto">
          <a:xfrm flipH="1">
            <a:off x="2016000" y="2411391"/>
            <a:ext cx="640681" cy="3349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Oval 29"/>
          <p:cNvSpPr>
            <a:spLocks noChangeArrowheads="1"/>
          </p:cNvSpPr>
          <p:nvPr/>
        </p:nvSpPr>
        <p:spPr bwMode="auto">
          <a:xfrm>
            <a:off x="1746000" y="27463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1295400" y="34782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11" name="直接连接符 110"/>
          <p:cNvCxnSpPr>
            <a:stCxn id="109" idx="3"/>
            <a:endCxn id="110" idx="0"/>
          </p:cNvCxnSpPr>
          <p:nvPr/>
        </p:nvCxnSpPr>
        <p:spPr bwMode="auto">
          <a:xfrm flipH="1">
            <a:off x="1565400" y="3176553"/>
            <a:ext cx="259681" cy="301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直接连接符 111"/>
          <p:cNvCxnSpPr>
            <a:stCxn id="113" idx="0"/>
            <a:endCxn id="109" idx="5"/>
          </p:cNvCxnSpPr>
          <p:nvPr/>
        </p:nvCxnSpPr>
        <p:spPr bwMode="auto">
          <a:xfrm flipH="1" flipV="1">
            <a:off x="2206919" y="3176553"/>
            <a:ext cx="266281" cy="31665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Oval 30"/>
          <p:cNvSpPr>
            <a:spLocks noChangeArrowheads="1"/>
          </p:cNvSpPr>
          <p:nvPr/>
        </p:nvSpPr>
        <p:spPr bwMode="auto">
          <a:xfrm>
            <a:off x="2203200" y="34932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1752600" y="4257346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17" name="直接连接符 116"/>
          <p:cNvCxnSpPr>
            <a:stCxn id="113" idx="3"/>
            <a:endCxn id="114" idx="0"/>
          </p:cNvCxnSpPr>
          <p:nvPr/>
        </p:nvCxnSpPr>
        <p:spPr bwMode="auto">
          <a:xfrm flipH="1">
            <a:off x="2022600" y="3923401"/>
            <a:ext cx="259681" cy="3339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>
            <a:stCxn id="121" idx="0"/>
            <a:endCxn id="113" idx="5"/>
          </p:cNvCxnSpPr>
          <p:nvPr/>
        </p:nvCxnSpPr>
        <p:spPr bwMode="auto">
          <a:xfrm flipH="1" flipV="1">
            <a:off x="2664119" y="3923401"/>
            <a:ext cx="266281" cy="3167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30"/>
          <p:cNvSpPr>
            <a:spLocks noChangeArrowheads="1"/>
          </p:cNvSpPr>
          <p:nvPr/>
        </p:nvSpPr>
        <p:spPr bwMode="auto">
          <a:xfrm>
            <a:off x="2660400" y="42402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22" name="直接连接符 121"/>
          <p:cNvCxnSpPr>
            <a:stCxn id="129" idx="0"/>
            <a:endCxn id="98" idx="5"/>
          </p:cNvCxnSpPr>
          <p:nvPr/>
        </p:nvCxnSpPr>
        <p:spPr bwMode="auto">
          <a:xfrm flipH="1" flipV="1">
            <a:off x="3038519" y="2411391"/>
            <a:ext cx="577681" cy="2665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Oval 30"/>
          <p:cNvSpPr>
            <a:spLocks noChangeArrowheads="1"/>
          </p:cNvSpPr>
          <p:nvPr/>
        </p:nvSpPr>
        <p:spPr bwMode="auto">
          <a:xfrm>
            <a:off x="3346200" y="2677962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30" name="Oval 30"/>
          <p:cNvSpPr>
            <a:spLocks noChangeArrowheads="1"/>
          </p:cNvSpPr>
          <p:nvPr/>
        </p:nvSpPr>
        <p:spPr bwMode="auto">
          <a:xfrm>
            <a:off x="3034800" y="34953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31" name="直接连接符 130"/>
          <p:cNvCxnSpPr>
            <a:stCxn id="129" idx="3"/>
            <a:endCxn id="130" idx="0"/>
          </p:cNvCxnSpPr>
          <p:nvPr/>
        </p:nvCxnSpPr>
        <p:spPr bwMode="auto">
          <a:xfrm flipH="1">
            <a:off x="3304800" y="3108153"/>
            <a:ext cx="120481" cy="3871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直接连接符 131"/>
          <p:cNvCxnSpPr>
            <a:stCxn id="133" idx="0"/>
            <a:endCxn id="129" idx="5"/>
          </p:cNvCxnSpPr>
          <p:nvPr/>
        </p:nvCxnSpPr>
        <p:spPr bwMode="auto">
          <a:xfrm flipH="1" flipV="1">
            <a:off x="3807119" y="3108153"/>
            <a:ext cx="190081" cy="3700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Oval 30"/>
          <p:cNvSpPr>
            <a:spLocks noChangeArrowheads="1"/>
          </p:cNvSpPr>
          <p:nvPr/>
        </p:nvSpPr>
        <p:spPr bwMode="auto">
          <a:xfrm>
            <a:off x="3727200" y="34782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34" name="Oval 30"/>
          <p:cNvSpPr>
            <a:spLocks noChangeArrowheads="1"/>
          </p:cNvSpPr>
          <p:nvPr/>
        </p:nvSpPr>
        <p:spPr bwMode="auto">
          <a:xfrm>
            <a:off x="2209800" y="4957789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35" name="直接连接符 134"/>
          <p:cNvCxnSpPr>
            <a:stCxn id="121" idx="3"/>
            <a:endCxn id="134" idx="0"/>
          </p:cNvCxnSpPr>
          <p:nvPr/>
        </p:nvCxnSpPr>
        <p:spPr bwMode="auto">
          <a:xfrm flipH="1">
            <a:off x="2479800" y="4670391"/>
            <a:ext cx="259681" cy="28739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矩形 135"/>
          <p:cNvSpPr/>
          <p:nvPr/>
        </p:nvSpPr>
        <p:spPr bwMode="auto">
          <a:xfrm>
            <a:off x="2971800" y="3475800"/>
            <a:ext cx="684000" cy="61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7" name="Rectangle 3"/>
          <p:cNvSpPr txBox="1">
            <a:spLocks noChangeArrowheads="1"/>
          </p:cNvSpPr>
          <p:nvPr/>
        </p:nvSpPr>
        <p:spPr bwMode="auto">
          <a:xfrm flipH="1">
            <a:off x="3276599" y="1312546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j-lt"/>
              </a:rPr>
              <a:t>p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baseline="0" dirty="0" smtClean="0">
              <a:solidFill>
                <a:srgbClr val="008A00"/>
              </a:solidFill>
              <a:latin typeface="+mj-lt"/>
            </a:endParaRPr>
          </a:p>
        </p:txBody>
      </p:sp>
      <p:cxnSp>
        <p:nvCxnSpPr>
          <p:cNvPr id="138" name="直接箭头连接符 137"/>
          <p:cNvCxnSpPr/>
          <p:nvPr/>
        </p:nvCxnSpPr>
        <p:spPr bwMode="auto">
          <a:xfrm rot="10800000" flipV="1">
            <a:off x="3048001" y="1845946"/>
            <a:ext cx="304799" cy="18824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9" name="Rectangle 3"/>
          <p:cNvSpPr txBox="1">
            <a:spLocks noChangeArrowheads="1"/>
          </p:cNvSpPr>
          <p:nvPr/>
        </p:nvSpPr>
        <p:spPr bwMode="auto">
          <a:xfrm flipH="1">
            <a:off x="2743200" y="2713800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600" kern="0" dirty="0" smtClean="0">
                <a:solidFill>
                  <a:srgbClr val="FF0000"/>
                </a:solidFill>
                <a:latin typeface="+mj-lt"/>
              </a:rPr>
              <a:t>r</a:t>
            </a:r>
            <a:endParaRPr lang="en-US" altLang="zh-CN" sz="3600" kern="0" dirty="0" smtClean="0">
              <a:solidFill>
                <a:srgbClr val="FF00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600" kern="0" baseline="0" dirty="0" smtClean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40" name="直接箭头连接符 139"/>
          <p:cNvCxnSpPr/>
          <p:nvPr/>
        </p:nvCxnSpPr>
        <p:spPr bwMode="auto">
          <a:xfrm rot="16200000" flipH="1">
            <a:off x="2895600" y="3247201"/>
            <a:ext cx="304800" cy="1524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2" grpId="0" animBg="1"/>
      <p:bldP spid="68" grpId="0" animBg="1"/>
      <p:bldP spid="71" grpId="0" animBg="1"/>
      <p:bldP spid="78" grpId="0" animBg="1"/>
      <p:bldP spid="80" grpId="0" animBg="1"/>
      <p:bldP spid="81" grpId="0" animBg="1"/>
      <p:bldP spid="87" grpId="0" animBg="1"/>
      <p:bldP spid="88" grpId="0" animBg="1"/>
      <p:bldP spid="91" grpId="0" animBg="1"/>
      <p:bldP spid="96" grpId="0" animBg="1"/>
      <p:bldP spid="136" grpId="0" animBg="1"/>
      <p:bldP spid="1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610600" cy="436427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/>
              <a:t> 字典的散列表示：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 </a:t>
            </a:r>
          </a:p>
          <a:p>
            <a:pPr marL="108000">
              <a:spcBef>
                <a:spcPts val="0"/>
              </a:spcBef>
              <a:buNone/>
            </a:pP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2400"/>
              </a:spcBef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若有</a:t>
            </a:r>
            <a:r>
              <a:rPr lang="en-US" altLang="zh-CN" sz="3200" dirty="0" smtClean="0"/>
              <a:t>key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 ≠ key</a:t>
            </a:r>
            <a:r>
              <a:rPr lang="en-US" altLang="zh-CN" sz="3200" baseline="-25000" dirty="0" smtClean="0"/>
              <a:t>2</a:t>
            </a:r>
            <a:r>
              <a:rPr lang="zh-CN" altLang="en-US" sz="3200" dirty="0" smtClean="0"/>
              <a:t> 且 </a:t>
            </a:r>
            <a:r>
              <a:rPr lang="en-US" altLang="zh-CN" sz="3200" dirty="0" smtClean="0"/>
              <a:t>h(key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)==h(key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 </a:t>
            </a:r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则发生</a:t>
            </a:r>
            <a:r>
              <a:rPr lang="zh-CN" altLang="en-US" sz="3200" dirty="0" smtClean="0">
                <a:solidFill>
                  <a:srgbClr val="C00000"/>
                </a:solidFill>
              </a:rPr>
              <a:t>碰撞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key1, key2</a:t>
            </a:r>
            <a:r>
              <a:rPr lang="zh-CN" altLang="en-US" sz="3200" dirty="0" smtClean="0"/>
              <a:t>互称</a:t>
            </a:r>
            <a:r>
              <a:rPr lang="zh-CN" altLang="en-US" sz="3200" dirty="0" smtClean="0">
                <a:solidFill>
                  <a:srgbClr val="006600"/>
                </a:solidFill>
              </a:rPr>
              <a:t>同义词。</a:t>
            </a:r>
            <a:endParaRPr lang="en-US" altLang="zh-CN" sz="3200" dirty="0" smtClean="0">
              <a:solidFill>
                <a:srgbClr val="00660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85200" y="2344800"/>
            <a:ext cx="2362200" cy="62459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3200" dirty="0" smtClean="0"/>
              <a:t>关键码</a:t>
            </a:r>
            <a:r>
              <a:rPr lang="en-US" altLang="zh-CN" sz="3200" dirty="0" smtClean="0"/>
              <a:t>key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715000" y="2423536"/>
            <a:ext cx="3200400" cy="68326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3200" dirty="0" smtClean="0"/>
              <a:t>散列地址</a:t>
            </a:r>
            <a:r>
              <a:rPr lang="en-US" altLang="zh-CN" sz="3200" dirty="0" smtClean="0"/>
              <a:t>h(key)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3118800" y="2738370"/>
            <a:ext cx="2520000" cy="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276600" y="2101205"/>
            <a:ext cx="2362200" cy="62459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3200" dirty="0" smtClean="0">
                <a:solidFill>
                  <a:srgbClr val="007E00"/>
                </a:solidFill>
              </a:rPr>
              <a:t>散列函数</a:t>
            </a:r>
            <a:r>
              <a:rPr lang="en-US" altLang="zh-CN" sz="3200" dirty="0" smtClean="0">
                <a:solidFill>
                  <a:srgbClr val="007E00"/>
                </a:solidFill>
              </a:rPr>
              <a:t>h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045200" y="2116200"/>
            <a:ext cx="7740000" cy="1008000"/>
          </a:xfrm>
          <a:prstGeom prst="rect">
            <a:avLst/>
          </a:prstGeom>
          <a:noFill/>
          <a:ln w="28575" cap="flat" cmpd="sng" algn="ctr">
            <a:solidFill>
              <a:srgbClr val="007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2"/>
          <p:cNvSpPr txBox="1">
            <a:spLocks noChangeArrowheads="1"/>
          </p:cNvSpPr>
          <p:nvPr/>
        </p:nvSpPr>
        <p:spPr bwMode="auto">
          <a:xfrm>
            <a:off x="609600" y="1371600"/>
            <a:ext cx="4495800" cy="396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itchFamily="2" charset="-122"/>
              </a:rPr>
              <a:t>试证明：</a:t>
            </a:r>
          </a:p>
          <a:p>
            <a:pPr marL="72000"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在二叉树中，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</a:endParaRPr>
          </a:p>
          <a:p>
            <a:pPr marL="72000"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2" charset="-122"/>
              </a:rPr>
              <a:t>有两个孩子的结点，</a:t>
            </a:r>
          </a:p>
          <a:p>
            <a:pPr marL="72000"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其中序后继无左孩子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,</a:t>
            </a:r>
          </a:p>
          <a:p>
            <a:pPr marL="72000"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dirty="0" smtClean="0">
                <a:latin typeface="黑体" pitchFamily="2" charset="-122"/>
              </a:rPr>
              <a:t>中序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前驱无右孩子。</a:t>
            </a: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625600" y="20074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6318000" y="121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6997200" y="2010600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105400" y="2743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stCxn id="29" idx="3"/>
            <a:endCxn id="28" idx="0"/>
          </p:cNvCxnSpPr>
          <p:nvPr/>
        </p:nvCxnSpPr>
        <p:spPr bwMode="auto">
          <a:xfrm rot="5400000">
            <a:off x="5967318" y="1577674"/>
            <a:ext cx="358047" cy="501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29" idx="5"/>
            <a:endCxn id="30" idx="0"/>
          </p:cNvCxnSpPr>
          <p:nvPr/>
        </p:nvCxnSpPr>
        <p:spPr bwMode="auto">
          <a:xfrm rot="16200000" flipH="1">
            <a:off x="6842455" y="1585854"/>
            <a:ext cx="361209" cy="488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8" idx="3"/>
            <a:endCxn id="31" idx="0"/>
          </p:cNvCxnSpPr>
          <p:nvPr/>
        </p:nvCxnSpPr>
        <p:spPr bwMode="auto">
          <a:xfrm rot="5400000">
            <a:off x="5387256" y="2425774"/>
            <a:ext cx="305571" cy="329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>
            <a:stCxn id="30" idx="3"/>
            <a:endCxn id="36" idx="0"/>
          </p:cNvCxnSpPr>
          <p:nvPr/>
        </p:nvCxnSpPr>
        <p:spPr bwMode="auto">
          <a:xfrm rot="5400000">
            <a:off x="6550356" y="2326036"/>
            <a:ext cx="411171" cy="640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6165600" y="28519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5715000" y="3657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38" name="直接连接符 37"/>
          <p:cNvCxnSpPr>
            <a:stCxn id="36" idx="3"/>
            <a:endCxn id="37" idx="0"/>
          </p:cNvCxnSpPr>
          <p:nvPr/>
        </p:nvCxnSpPr>
        <p:spPr bwMode="auto">
          <a:xfrm rot="5400000">
            <a:off x="5927118" y="3340036"/>
            <a:ext cx="375447" cy="259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40" idx="0"/>
            <a:endCxn id="36" idx="5"/>
          </p:cNvCxnSpPr>
          <p:nvPr/>
        </p:nvCxnSpPr>
        <p:spPr bwMode="auto">
          <a:xfrm rot="16200000" flipV="1">
            <a:off x="6564432" y="3344241"/>
            <a:ext cx="390457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6622800" y="36726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6172200" y="4481157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42" name="直接连接符 41"/>
          <p:cNvCxnSpPr>
            <a:stCxn id="40" idx="3"/>
            <a:endCxn id="41" idx="0"/>
          </p:cNvCxnSpPr>
          <p:nvPr/>
        </p:nvCxnSpPr>
        <p:spPr bwMode="auto">
          <a:xfrm rot="5400000">
            <a:off x="6382863" y="4162139"/>
            <a:ext cx="378356" cy="259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44" idx="0"/>
            <a:endCxn id="40" idx="5"/>
          </p:cNvCxnSpPr>
          <p:nvPr/>
        </p:nvCxnSpPr>
        <p:spPr bwMode="auto">
          <a:xfrm rot="16200000" flipV="1">
            <a:off x="7036255" y="4150265"/>
            <a:ext cx="361210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7080000" y="4464011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>
            <a:stCxn id="46" idx="0"/>
            <a:endCxn id="30" idx="5"/>
          </p:cNvCxnSpPr>
          <p:nvPr/>
        </p:nvCxnSpPr>
        <p:spPr bwMode="auto">
          <a:xfrm rot="16200000" flipV="1">
            <a:off x="7575575" y="2323336"/>
            <a:ext cx="342771" cy="577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7765800" y="2783562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7454400" y="36747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48" name="直接连接符 47"/>
          <p:cNvCxnSpPr>
            <a:stCxn id="46" idx="3"/>
            <a:endCxn id="47" idx="0"/>
          </p:cNvCxnSpPr>
          <p:nvPr/>
        </p:nvCxnSpPr>
        <p:spPr bwMode="auto">
          <a:xfrm rot="5400000">
            <a:off x="7554145" y="3384009"/>
            <a:ext cx="460993" cy="120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50" idx="0"/>
            <a:endCxn id="46" idx="5"/>
          </p:cNvCxnSpPr>
          <p:nvPr/>
        </p:nvCxnSpPr>
        <p:spPr bwMode="auto">
          <a:xfrm rot="16200000" flipV="1">
            <a:off x="8099837" y="3340636"/>
            <a:ext cx="443847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8146800" y="36576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6629400" y="52110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52" name="直接连接符 51"/>
          <p:cNvCxnSpPr>
            <a:stCxn id="44" idx="3"/>
            <a:endCxn id="51" idx="0"/>
          </p:cNvCxnSpPr>
          <p:nvPr/>
        </p:nvCxnSpPr>
        <p:spPr bwMode="auto">
          <a:xfrm rot="5400000">
            <a:off x="6870842" y="4922761"/>
            <a:ext cx="316798" cy="259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3"/>
          <p:cNvSpPr txBox="1">
            <a:spLocks noChangeArrowheads="1"/>
          </p:cNvSpPr>
          <p:nvPr/>
        </p:nvSpPr>
        <p:spPr bwMode="auto">
          <a:xfrm flipH="1">
            <a:off x="7696199" y="1341946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600" kern="0" dirty="0" smtClean="0">
                <a:solidFill>
                  <a:srgbClr val="008A00"/>
                </a:solidFill>
                <a:latin typeface="+mj-lt"/>
              </a:rPr>
              <a:t>p</a:t>
            </a:r>
            <a:endParaRPr lang="en-US" altLang="zh-CN" sz="3600" kern="0" dirty="0" smtClean="0">
              <a:solidFill>
                <a:srgbClr val="008A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600" kern="0" baseline="0" dirty="0" smtClean="0">
              <a:solidFill>
                <a:srgbClr val="008A00"/>
              </a:solidFill>
              <a:latin typeface="+mj-lt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rot="10800000" flipV="1">
            <a:off x="7467601" y="1875346"/>
            <a:ext cx="304799" cy="18824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1143000" y="609600"/>
            <a:ext cx="8001000" cy="533400"/>
          </a:xfrm>
          <a:prstGeom prst="rect">
            <a:avLst/>
          </a:prstGeom>
          <a:solidFill>
            <a:srgbClr val="B5F09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法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2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：当*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有左、右孩子，用</a:t>
            </a:r>
            <a:r>
              <a:rPr lang="zh-CN" altLang="en-US" kern="0" dirty="0" smtClean="0">
                <a:latin typeface="+mj-lt"/>
              </a:rPr>
              <a:t>中序前驱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取代*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：</a:t>
            </a:r>
            <a:endParaRPr lang="en-US" altLang="zh-CN" kern="0" dirty="0" smtClean="0">
              <a:solidFill>
                <a:srgbClr val="C00000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kern="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 bwMode="auto">
          <a:xfrm>
            <a:off x="228600" y="990600"/>
            <a:ext cx="89154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if(p-&gt;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!=Null &amp;&amp; p-&gt;</a:t>
            </a:r>
            <a:r>
              <a:rPr lang="en-US" altLang="zh-CN" sz="3200" kern="0" dirty="0" err="1" smtClean="0"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!=Null)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{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PBinSearchNode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parentr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=p;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for( 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r=p-&gt;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+mn-lt"/>
              </a:rPr>
              <a:t>llink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;  </a:t>
            </a:r>
            <a:r>
              <a:rPr lang="en-US" altLang="zh-CN" sz="3200" kern="0" dirty="0" smtClean="0">
                <a:latin typeface="+mn-lt"/>
              </a:rPr>
              <a:t>r-&gt;</a:t>
            </a:r>
            <a:r>
              <a:rPr lang="en-US" altLang="zh-CN" sz="3200" kern="0" dirty="0" err="1" smtClean="0"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!=Null;  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r=r-&gt;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) </a:t>
            </a:r>
            <a:r>
              <a:rPr lang="en-US" altLang="zh-CN" sz="3200" kern="0" dirty="0" smtClean="0">
                <a:solidFill>
                  <a:srgbClr val="008A00"/>
                </a:solidFill>
                <a:latin typeface="+mn-lt"/>
              </a:rPr>
              <a:t>    </a:t>
            </a: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parentr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=r; 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108000" lvl="0">
              <a:spcBef>
                <a:spcPts val="0"/>
              </a:spcBef>
              <a:buNone/>
              <a:defRPr/>
            </a:pPr>
            <a:r>
              <a:rPr lang="en-US" altLang="zh-CN" sz="3200" kern="0" baseline="0" dirty="0" smtClean="0">
                <a:latin typeface="+mn-lt"/>
              </a:rPr>
              <a:t>    p-&gt;key</a:t>
            </a:r>
            <a:r>
              <a:rPr lang="en-US" altLang="zh-CN" sz="3200" kern="0" dirty="0" smtClean="0">
                <a:latin typeface="+mn-lt"/>
              </a:rPr>
              <a:t> = r-&gt;key; 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baseline="0" dirty="0" smtClean="0">
                <a:latin typeface="+mn-lt"/>
              </a:rPr>
              <a:t>    if(</a:t>
            </a:r>
            <a:r>
              <a:rPr lang="en-US" altLang="zh-CN" sz="3200" kern="0" baseline="0" dirty="0" err="1" smtClean="0">
                <a:solidFill>
                  <a:srgbClr val="990099"/>
                </a:solidFill>
                <a:latin typeface="+mn-lt"/>
              </a:rPr>
              <a:t>parentr</a:t>
            </a:r>
            <a:r>
              <a:rPr lang="en-US" altLang="zh-CN" sz="3200" kern="0" baseline="0" dirty="0" smtClean="0">
                <a:latin typeface="+mn-lt"/>
              </a:rPr>
              <a:t>==p)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</a:t>
            </a:r>
            <a:r>
              <a:rPr lang="en-US" altLang="zh-CN" sz="3200" kern="0" baseline="0" dirty="0" err="1" smtClean="0">
                <a:latin typeface="+mn-lt"/>
              </a:rPr>
              <a:t>parentr</a:t>
            </a:r>
            <a:r>
              <a:rPr lang="en-US" altLang="zh-CN" sz="3200" kern="0" baseline="0" dirty="0" smtClean="0">
                <a:latin typeface="+mn-lt"/>
              </a:rPr>
              <a:t>-&gt;</a:t>
            </a:r>
            <a:r>
              <a:rPr lang="en-US" altLang="zh-CN" sz="3200" kern="0" baseline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 = 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r-&gt;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; 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baseline="0" dirty="0" smtClean="0">
                <a:latin typeface="+mn-lt"/>
              </a:rPr>
              <a:t>    else  </a:t>
            </a:r>
            <a:r>
              <a:rPr lang="en-US" altLang="zh-CN" sz="3200" kern="0" baseline="0" dirty="0" err="1" smtClean="0">
                <a:latin typeface="+mn-lt"/>
              </a:rPr>
              <a:t>parentr</a:t>
            </a:r>
            <a:r>
              <a:rPr lang="en-US" altLang="zh-CN" sz="3200" kern="0" baseline="0" dirty="0" smtClean="0">
                <a:latin typeface="+mn-lt"/>
              </a:rPr>
              <a:t>-&gt;</a:t>
            </a:r>
            <a:r>
              <a:rPr lang="en-US" altLang="zh-CN" sz="3200" kern="0" baseline="0" dirty="0" err="1" smtClean="0">
                <a:latin typeface="+mn-lt"/>
              </a:rPr>
              <a:t>rlink</a:t>
            </a:r>
            <a:r>
              <a:rPr lang="en-US" altLang="zh-CN" sz="3200" kern="0" baseline="0" dirty="0" smtClean="0">
                <a:latin typeface="+mn-lt"/>
              </a:rPr>
              <a:t> = </a:t>
            </a:r>
            <a:r>
              <a:rPr lang="en-US" altLang="zh-CN" sz="3200" kern="0" baseline="0" dirty="0" smtClean="0">
                <a:solidFill>
                  <a:srgbClr val="C00000"/>
                </a:solidFill>
                <a:latin typeface="+mn-lt"/>
              </a:rPr>
              <a:t>r-&gt;</a:t>
            </a:r>
            <a:r>
              <a:rPr lang="en-US" altLang="zh-CN" sz="3200" kern="0" baseline="0" dirty="0" err="1" smtClean="0">
                <a:solidFill>
                  <a:srgbClr val="C00000"/>
                </a:solidFill>
                <a:latin typeface="+mn-lt"/>
              </a:rPr>
              <a:t>llink</a:t>
            </a:r>
            <a:r>
              <a:rPr lang="en-US" altLang="zh-CN" sz="3200" kern="0" baseline="0" dirty="0" smtClean="0">
                <a:solidFill>
                  <a:srgbClr val="C00000"/>
                </a:solidFill>
                <a:latin typeface="+mn-lt"/>
              </a:rPr>
              <a:t>; 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p=r;   </a:t>
            </a:r>
            <a:r>
              <a:rPr lang="en-US" altLang="zh-CN" sz="3200" kern="0" baseline="0" dirty="0" smtClean="0">
                <a:latin typeface="+mn-lt"/>
              </a:rPr>
              <a:t>free(p);   return 1</a:t>
            </a:r>
            <a:r>
              <a:rPr lang="en-US" altLang="zh-CN" sz="3200" kern="0" dirty="0" smtClean="0">
                <a:latin typeface="+mn-lt"/>
              </a:rPr>
              <a:t>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}</a:t>
            </a:r>
          </a:p>
        </p:txBody>
      </p:sp>
      <p:sp>
        <p:nvSpPr>
          <p:cNvPr id="15" name="矩形 14"/>
          <p:cNvSpPr/>
          <p:nvPr/>
        </p:nvSpPr>
        <p:spPr>
          <a:xfrm>
            <a:off x="3276600" y="2667000"/>
            <a:ext cx="6172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找</a:t>
            </a:r>
            <a:r>
              <a:rPr lang="en-US" altLang="zh-CN" kern="0" dirty="0" smtClean="0">
                <a:solidFill>
                  <a:srgbClr val="008A00"/>
                </a:solidFill>
              </a:rPr>
              <a:t>p</a:t>
            </a:r>
            <a:r>
              <a:rPr lang="zh-CN" altLang="en-US" kern="0" dirty="0" smtClean="0">
                <a:solidFill>
                  <a:srgbClr val="008A00"/>
                </a:solidFill>
              </a:rPr>
              <a:t>的中序前驱</a:t>
            </a:r>
            <a:r>
              <a:rPr lang="en-US" altLang="zh-CN" kern="0" dirty="0" smtClean="0">
                <a:solidFill>
                  <a:srgbClr val="008A00"/>
                </a:solidFill>
              </a:rPr>
              <a:t>r, </a:t>
            </a:r>
            <a:r>
              <a:rPr lang="zh-CN" altLang="en-US" kern="0" dirty="0" smtClean="0">
                <a:solidFill>
                  <a:srgbClr val="008A00"/>
                </a:solidFill>
              </a:rPr>
              <a:t>及</a:t>
            </a:r>
            <a:r>
              <a:rPr lang="en-US" altLang="zh-CN" kern="0" dirty="0" smtClean="0">
                <a:solidFill>
                  <a:srgbClr val="008A00"/>
                </a:solidFill>
              </a:rPr>
              <a:t>r</a:t>
            </a:r>
            <a:r>
              <a:rPr lang="zh-CN" altLang="en-US" kern="0" dirty="0" smtClean="0">
                <a:solidFill>
                  <a:srgbClr val="008A00"/>
                </a:solidFill>
              </a:rPr>
              <a:t>的父亲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parentr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96632" y="3285600"/>
            <a:ext cx="557596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前驱</a:t>
            </a:r>
            <a:r>
              <a:rPr lang="en-US" altLang="zh-CN" kern="0" dirty="0" smtClean="0">
                <a:solidFill>
                  <a:srgbClr val="0000CC"/>
                </a:solidFill>
              </a:rPr>
              <a:t>r</a:t>
            </a:r>
            <a:r>
              <a:rPr lang="zh-CN" altLang="en-US" kern="0" dirty="0" smtClean="0">
                <a:solidFill>
                  <a:srgbClr val="0000CC"/>
                </a:solidFill>
              </a:rPr>
              <a:t>取代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：只赋值</a:t>
            </a:r>
            <a:r>
              <a:rPr lang="en-US" altLang="zh-CN" kern="0" dirty="0" smtClean="0">
                <a:solidFill>
                  <a:srgbClr val="0000CC"/>
                </a:solidFill>
              </a:rPr>
              <a:t>, </a:t>
            </a:r>
            <a:r>
              <a:rPr lang="zh-CN" altLang="en-US" kern="0" dirty="0" smtClean="0">
                <a:solidFill>
                  <a:srgbClr val="0000CC"/>
                </a:solidFill>
              </a:rPr>
              <a:t>不改指针</a:t>
            </a:r>
            <a:r>
              <a:rPr lang="en-US" altLang="zh-CN" kern="0" dirty="0" smtClean="0">
                <a:solidFill>
                  <a:srgbClr val="0000CC"/>
                </a:solidFill>
              </a:rPr>
              <a:t>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52800" y="3886200"/>
            <a:ext cx="5943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若</a:t>
            </a:r>
            <a:r>
              <a:rPr lang="en-US" altLang="zh-CN" kern="0" dirty="0" smtClean="0">
                <a:solidFill>
                  <a:srgbClr val="990099"/>
                </a:solidFill>
              </a:rPr>
              <a:t>r</a:t>
            </a:r>
            <a:r>
              <a:rPr lang="zh-CN" altLang="en-US" kern="0" dirty="0" smtClean="0">
                <a:solidFill>
                  <a:srgbClr val="990099"/>
                </a:solidFill>
              </a:rPr>
              <a:t>是左孩子，则只能是</a:t>
            </a:r>
            <a:r>
              <a:rPr lang="en-US" altLang="zh-CN" kern="0" dirty="0" smtClean="0">
                <a:solidFill>
                  <a:srgbClr val="990099"/>
                </a:solidFill>
              </a:rPr>
              <a:t>p</a:t>
            </a:r>
            <a:r>
              <a:rPr lang="zh-CN" altLang="en-US" kern="0" dirty="0" smtClean="0">
                <a:solidFill>
                  <a:srgbClr val="990099"/>
                </a:solidFill>
              </a:rPr>
              <a:t>的左孩子</a:t>
            </a:r>
            <a:r>
              <a:rPr lang="en-US" altLang="zh-CN" kern="0" dirty="0" smtClean="0">
                <a:solidFill>
                  <a:srgbClr val="990099"/>
                </a:solidFill>
              </a:rPr>
              <a:t>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9800" y="4988404"/>
            <a:ext cx="3124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否则</a:t>
            </a:r>
            <a:r>
              <a:rPr lang="en-US" altLang="zh-CN" kern="0" dirty="0" smtClean="0">
                <a:solidFill>
                  <a:srgbClr val="990099"/>
                </a:solidFill>
              </a:rPr>
              <a:t>r</a:t>
            </a:r>
            <a:r>
              <a:rPr lang="zh-CN" altLang="en-US" kern="0" dirty="0" smtClean="0">
                <a:solidFill>
                  <a:srgbClr val="990099"/>
                </a:solidFill>
              </a:rPr>
              <a:t>定是右孩子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4600" y="990600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中序前驱无右子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1" name="左大括号 10"/>
          <p:cNvSpPr/>
          <p:nvPr/>
        </p:nvSpPr>
        <p:spPr bwMode="auto">
          <a:xfrm>
            <a:off x="609600" y="3970200"/>
            <a:ext cx="216000" cy="1440000"/>
          </a:xfrm>
          <a:prstGeom prst="leftBrac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8148" y="4191000"/>
            <a:ext cx="543739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删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除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29200" y="5562600"/>
            <a:ext cx="408809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释放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的前驱</a:t>
            </a:r>
            <a:r>
              <a:rPr lang="en-US" altLang="zh-CN" kern="0" dirty="0" smtClean="0">
                <a:solidFill>
                  <a:srgbClr val="0000CC"/>
                </a:solidFill>
              </a:rPr>
              <a:t>r</a:t>
            </a:r>
            <a:r>
              <a:rPr lang="zh-CN" altLang="en-US" kern="0" dirty="0" smtClean="0">
                <a:solidFill>
                  <a:srgbClr val="0000CC"/>
                </a:solidFill>
              </a:rPr>
              <a:t>所占空间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143000" y="609600"/>
            <a:ext cx="8001000" cy="533400"/>
          </a:xfrm>
          <a:prstGeom prst="rect">
            <a:avLst/>
          </a:prstGeom>
          <a:solidFill>
            <a:srgbClr val="B5F09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法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2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：当*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有左、右孩子，用</a:t>
            </a:r>
            <a:r>
              <a:rPr lang="zh-CN" altLang="en-US" kern="0" dirty="0" smtClean="0">
                <a:latin typeface="+mj-lt"/>
              </a:rPr>
              <a:t>中序后继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取代*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：</a:t>
            </a:r>
            <a:endParaRPr lang="en-US" altLang="zh-CN" kern="0" dirty="0" smtClean="0">
              <a:solidFill>
                <a:srgbClr val="C00000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kern="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 bwMode="auto">
          <a:xfrm>
            <a:off x="228600" y="990600"/>
            <a:ext cx="89154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13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if(p-&gt;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!=Null &amp;&amp; p-&gt;</a:t>
            </a:r>
            <a:r>
              <a:rPr lang="en-US" altLang="zh-CN" sz="3200" kern="0" dirty="0" err="1" smtClean="0"/>
              <a:t>rlink</a:t>
            </a:r>
            <a:r>
              <a:rPr lang="en-US" altLang="zh-CN" sz="3200" kern="0" dirty="0" smtClean="0"/>
              <a:t>!=Null)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13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{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PBinSearchNode</a:t>
            </a:r>
            <a:r>
              <a:rPr lang="en-US" altLang="zh-CN" sz="3200" kern="0" dirty="0" smtClean="0"/>
              <a:t>  </a:t>
            </a:r>
            <a:r>
              <a:rPr lang="en-US" altLang="zh-CN" sz="3200" kern="0" dirty="0" err="1" smtClean="0"/>
              <a:t>parentr</a:t>
            </a:r>
            <a:r>
              <a:rPr lang="en-US" altLang="zh-CN" sz="3200" kern="0" dirty="0" smtClean="0"/>
              <a:t> =p; 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for(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r=p-&gt;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rlink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;  </a:t>
            </a:r>
            <a:r>
              <a:rPr lang="en-US" altLang="zh-CN" sz="3200" kern="0" dirty="0" smtClean="0"/>
              <a:t>r-&gt;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!=Null; 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r=r-&gt;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llink</a:t>
            </a:r>
            <a:r>
              <a:rPr lang="en-US" altLang="zh-CN" sz="3200" kern="0" dirty="0" smtClean="0"/>
              <a:t>)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</a:t>
            </a:r>
            <a:r>
              <a:rPr lang="en-US" altLang="zh-CN" sz="3200" kern="0" dirty="0" err="1" smtClean="0"/>
              <a:t>parentr</a:t>
            </a:r>
            <a:r>
              <a:rPr lang="en-US" altLang="zh-CN" sz="3200" kern="0" dirty="0" smtClean="0"/>
              <a:t>=r; 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p-&gt;key = r-&gt;key; 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if(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parentr</a:t>
            </a:r>
            <a:r>
              <a:rPr lang="en-US" altLang="zh-CN" sz="3200" kern="0" dirty="0" smtClean="0"/>
              <a:t>==p)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</a:t>
            </a:r>
            <a:r>
              <a:rPr lang="en-US" altLang="zh-CN" sz="3200" kern="0" dirty="0" err="1" smtClean="0"/>
              <a:t>parentr</a:t>
            </a:r>
            <a:r>
              <a:rPr lang="en-US" altLang="zh-CN" sz="3200" kern="0" dirty="0" smtClean="0"/>
              <a:t>-&gt;</a:t>
            </a:r>
            <a:r>
              <a:rPr lang="en-US" altLang="zh-CN" sz="3200" kern="0" dirty="0" err="1" smtClean="0"/>
              <a:t>rlink</a:t>
            </a:r>
            <a:r>
              <a:rPr lang="en-US" altLang="zh-CN" sz="3200" kern="0" dirty="0" smtClean="0"/>
              <a:t> =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r-&gt;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rlink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else </a:t>
            </a:r>
            <a:r>
              <a:rPr lang="en-US" altLang="zh-CN" sz="3200" kern="0" dirty="0" err="1" smtClean="0"/>
              <a:t>parentr</a:t>
            </a:r>
            <a:r>
              <a:rPr lang="en-US" altLang="zh-CN" sz="3200" kern="0" dirty="0" smtClean="0"/>
              <a:t>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 =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r-&gt;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rlink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p=r;   free(p);   return 1;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}</a:t>
            </a:r>
          </a:p>
        </p:txBody>
      </p:sp>
      <p:sp>
        <p:nvSpPr>
          <p:cNvPr id="15" name="矩形 14"/>
          <p:cNvSpPr/>
          <p:nvPr/>
        </p:nvSpPr>
        <p:spPr>
          <a:xfrm>
            <a:off x="3276600" y="2691600"/>
            <a:ext cx="6172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找</a:t>
            </a:r>
            <a:r>
              <a:rPr lang="en-US" altLang="zh-CN" kern="0" dirty="0" smtClean="0">
                <a:solidFill>
                  <a:srgbClr val="008A00"/>
                </a:solidFill>
              </a:rPr>
              <a:t>p</a:t>
            </a:r>
            <a:r>
              <a:rPr lang="zh-CN" altLang="en-US" kern="0" dirty="0" smtClean="0">
                <a:solidFill>
                  <a:srgbClr val="008A00"/>
                </a:solidFill>
              </a:rPr>
              <a:t>的中序后继</a:t>
            </a:r>
            <a:r>
              <a:rPr lang="en-US" altLang="zh-CN" kern="0" dirty="0" smtClean="0">
                <a:solidFill>
                  <a:srgbClr val="008A00"/>
                </a:solidFill>
              </a:rPr>
              <a:t>r, </a:t>
            </a:r>
            <a:r>
              <a:rPr lang="zh-CN" altLang="en-US" kern="0" dirty="0" smtClean="0">
                <a:solidFill>
                  <a:srgbClr val="008A00"/>
                </a:solidFill>
              </a:rPr>
              <a:t>及</a:t>
            </a:r>
            <a:r>
              <a:rPr lang="en-US" altLang="zh-CN" kern="0" dirty="0" smtClean="0">
                <a:solidFill>
                  <a:srgbClr val="008A00"/>
                </a:solidFill>
              </a:rPr>
              <a:t>r</a:t>
            </a:r>
            <a:r>
              <a:rPr lang="zh-CN" altLang="en-US" kern="0" dirty="0" smtClean="0">
                <a:solidFill>
                  <a:srgbClr val="008A00"/>
                </a:solidFill>
              </a:rPr>
              <a:t>的父亲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parentr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52800" y="3886200"/>
            <a:ext cx="5943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若</a:t>
            </a:r>
            <a:r>
              <a:rPr lang="en-US" altLang="zh-CN" kern="0" dirty="0" smtClean="0">
                <a:solidFill>
                  <a:srgbClr val="990099"/>
                </a:solidFill>
              </a:rPr>
              <a:t>r</a:t>
            </a:r>
            <a:r>
              <a:rPr lang="zh-CN" altLang="en-US" kern="0" dirty="0" smtClean="0">
                <a:solidFill>
                  <a:srgbClr val="990099"/>
                </a:solidFill>
              </a:rPr>
              <a:t>是右孩子，则只能是</a:t>
            </a:r>
            <a:r>
              <a:rPr lang="en-US" altLang="zh-CN" kern="0" dirty="0" smtClean="0">
                <a:solidFill>
                  <a:srgbClr val="990099"/>
                </a:solidFill>
              </a:rPr>
              <a:t>p</a:t>
            </a:r>
            <a:r>
              <a:rPr lang="zh-CN" altLang="en-US" kern="0" dirty="0" smtClean="0">
                <a:solidFill>
                  <a:srgbClr val="990099"/>
                </a:solidFill>
              </a:rPr>
              <a:t>的右孩子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43600" y="4988404"/>
            <a:ext cx="3429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否则</a:t>
            </a:r>
            <a:r>
              <a:rPr lang="en-US" altLang="zh-CN" kern="0" dirty="0" smtClean="0">
                <a:solidFill>
                  <a:srgbClr val="990099"/>
                </a:solidFill>
              </a:rPr>
              <a:t>r</a:t>
            </a:r>
            <a:r>
              <a:rPr lang="zh-CN" altLang="en-US" kern="0" dirty="0" smtClean="0">
                <a:solidFill>
                  <a:srgbClr val="990099"/>
                </a:solidFill>
              </a:rPr>
              <a:t>定是左孩子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24600" y="990600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中序后继无左子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86200" y="3276600"/>
            <a:ext cx="557596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后继</a:t>
            </a:r>
            <a:r>
              <a:rPr lang="en-US" altLang="zh-CN" kern="0" dirty="0" smtClean="0">
                <a:solidFill>
                  <a:srgbClr val="0000CC"/>
                </a:solidFill>
              </a:rPr>
              <a:t>r</a:t>
            </a:r>
            <a:r>
              <a:rPr lang="zh-CN" altLang="en-US" kern="0" dirty="0" smtClean="0">
                <a:solidFill>
                  <a:srgbClr val="0000CC"/>
                </a:solidFill>
              </a:rPr>
              <a:t>取代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：只赋值</a:t>
            </a:r>
            <a:r>
              <a:rPr lang="en-US" altLang="zh-CN" kern="0" dirty="0" smtClean="0">
                <a:solidFill>
                  <a:srgbClr val="0000CC"/>
                </a:solidFill>
              </a:rPr>
              <a:t>, </a:t>
            </a:r>
            <a:r>
              <a:rPr lang="zh-CN" altLang="en-US" kern="0" dirty="0" smtClean="0">
                <a:solidFill>
                  <a:srgbClr val="0000CC"/>
                </a:solidFill>
              </a:rPr>
              <a:t>不改指针</a:t>
            </a:r>
            <a:r>
              <a:rPr lang="en-US" altLang="zh-CN" kern="0" dirty="0" smtClean="0">
                <a:solidFill>
                  <a:srgbClr val="0000CC"/>
                </a:solidFill>
              </a:rPr>
              <a:t>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81600" y="5617458"/>
            <a:ext cx="337624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释放后继</a:t>
            </a:r>
            <a:r>
              <a:rPr lang="en-US" altLang="zh-CN" kern="0" dirty="0" smtClean="0">
                <a:solidFill>
                  <a:srgbClr val="0000CC"/>
                </a:solidFill>
              </a:rPr>
              <a:t>r</a:t>
            </a:r>
            <a:r>
              <a:rPr lang="zh-CN" altLang="en-US" kern="0" dirty="0" smtClean="0">
                <a:solidFill>
                  <a:srgbClr val="0000CC"/>
                </a:solidFill>
              </a:rPr>
              <a:t>所占空间</a:t>
            </a:r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 bwMode="auto">
          <a:xfrm>
            <a:off x="609600" y="3970200"/>
            <a:ext cx="216000" cy="1440000"/>
          </a:xfrm>
          <a:prstGeom prst="leftBrac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2400" y="4191000"/>
            <a:ext cx="543739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删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除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 r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二叉排序树的查找性能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839200" cy="586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  平均检索长度</a:t>
            </a:r>
            <a:endParaRPr lang="en-US" altLang="zh-CN" sz="3200" kern="0" dirty="0" smtClean="0">
              <a:solidFill>
                <a:srgbClr val="0000CC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baseline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baseline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baseline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baseline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baseline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2099400" y="175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cxnSp>
        <p:nvCxnSpPr>
          <p:cNvPr id="10" name="直接连接符 9"/>
          <p:cNvCxnSpPr>
            <a:stCxn id="6" idx="3"/>
            <a:endCxn id="11" idx="0"/>
          </p:cNvCxnSpPr>
          <p:nvPr/>
        </p:nvCxnSpPr>
        <p:spPr bwMode="auto">
          <a:xfrm rot="5400000">
            <a:off x="1626537" y="2191255"/>
            <a:ext cx="560409" cy="543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1365000" y="2743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907800" y="36568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13" name="直接连接符 12"/>
          <p:cNvCxnSpPr>
            <a:stCxn id="11" idx="3"/>
            <a:endCxn id="12" idx="0"/>
          </p:cNvCxnSpPr>
          <p:nvPr/>
        </p:nvCxnSpPr>
        <p:spPr bwMode="auto">
          <a:xfrm rot="5400000">
            <a:off x="1069223" y="3281969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5" idx="0"/>
            <a:endCxn id="11" idx="5"/>
          </p:cNvCxnSpPr>
          <p:nvPr/>
        </p:nvCxnSpPr>
        <p:spPr bwMode="auto">
          <a:xfrm rot="16200000" flipV="1">
            <a:off x="1709837" y="3289473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1822200" y="367183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cxnSp>
        <p:nvCxnSpPr>
          <p:cNvPr id="16" name="直接连接符 15"/>
          <p:cNvCxnSpPr>
            <a:stCxn id="17" idx="0"/>
            <a:endCxn id="6" idx="5"/>
          </p:cNvCxnSpPr>
          <p:nvPr/>
        </p:nvCxnSpPr>
        <p:spPr bwMode="auto">
          <a:xfrm rot="16200000" flipV="1">
            <a:off x="2578856" y="2164255"/>
            <a:ext cx="492009" cy="529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2819400" y="267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cxnSp>
        <p:nvCxnSpPr>
          <p:cNvPr id="18" name="直接连接符 17"/>
          <p:cNvCxnSpPr>
            <a:stCxn id="19" idx="0"/>
          </p:cNvCxnSpPr>
          <p:nvPr/>
        </p:nvCxnSpPr>
        <p:spPr bwMode="auto">
          <a:xfrm rot="16200000" flipV="1">
            <a:off x="3181506" y="3203805"/>
            <a:ext cx="540109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3352800" y="36451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6629400" y="3114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22" idx="0"/>
            <a:endCxn id="20" idx="4"/>
          </p:cNvCxnSpPr>
          <p:nvPr/>
        </p:nvCxnSpPr>
        <p:spPr bwMode="auto">
          <a:xfrm rot="16200000" flipV="1">
            <a:off x="7070527" y="3447727"/>
            <a:ext cx="191146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7162800" y="381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cxnSp>
        <p:nvCxnSpPr>
          <p:cNvPr id="23" name="直接连接符 22"/>
          <p:cNvCxnSpPr>
            <a:stCxn id="24" idx="0"/>
            <a:endCxn id="22" idx="4"/>
          </p:cNvCxnSpPr>
          <p:nvPr/>
        </p:nvCxnSpPr>
        <p:spPr bwMode="auto">
          <a:xfrm rot="16200000" flipV="1">
            <a:off x="7646700" y="4100100"/>
            <a:ext cx="181800" cy="60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7772400" y="4495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876800" y="1066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27" idx="0"/>
            <a:endCxn id="25" idx="4"/>
          </p:cNvCxnSpPr>
          <p:nvPr/>
        </p:nvCxnSpPr>
        <p:spPr bwMode="auto">
          <a:xfrm rot="16200000" flipV="1">
            <a:off x="5360700" y="1356900"/>
            <a:ext cx="181800" cy="60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5486400" y="175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stCxn id="29" idx="0"/>
            <a:endCxn id="27" idx="4"/>
          </p:cNvCxnSpPr>
          <p:nvPr/>
        </p:nvCxnSpPr>
        <p:spPr bwMode="auto">
          <a:xfrm rot="16200000" flipV="1">
            <a:off x="5927527" y="2085473"/>
            <a:ext cx="191146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6019800" y="24477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cxnSp>
        <p:nvCxnSpPr>
          <p:cNvPr id="30" name="直接连接符 29"/>
          <p:cNvCxnSpPr>
            <a:stCxn id="20" idx="0"/>
            <a:endCxn id="29" idx="4"/>
          </p:cNvCxnSpPr>
          <p:nvPr/>
        </p:nvCxnSpPr>
        <p:spPr bwMode="auto">
          <a:xfrm rot="16200000" flipV="1">
            <a:off x="6513046" y="2728500"/>
            <a:ext cx="163108" cy="60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81000" y="4572000"/>
            <a:ext cx="4114800" cy="126297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ASL =(1+2*2+3*3)/6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 = 14/6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4419600" y="5015174"/>
            <a:ext cx="4724400" cy="132343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ASL =(1+2+3+4+5+6)/6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 = 21/6 = 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二叉排序树的查找性能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763000" cy="2209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  查找成功：</a:t>
            </a:r>
            <a:r>
              <a:rPr lang="zh-CN" altLang="en-US" sz="3000" kern="0" dirty="0" smtClean="0">
                <a:latin typeface="+mj-lt"/>
              </a:rPr>
              <a:t>从根出发，走了</a:t>
            </a:r>
            <a:r>
              <a:rPr lang="en-US" altLang="zh-CN" sz="3000" kern="0" dirty="0" smtClean="0">
                <a:latin typeface="+mj-lt"/>
              </a:rPr>
              <a:t>1</a:t>
            </a:r>
            <a:r>
              <a:rPr lang="zh-CN" altLang="en-US" sz="3000" kern="0" dirty="0" smtClean="0">
                <a:latin typeface="+mj-lt"/>
              </a:rPr>
              <a:t>条到</a:t>
            </a:r>
            <a:r>
              <a:rPr lang="en-US" altLang="zh-CN" sz="3000" kern="0" dirty="0" smtClean="0">
                <a:latin typeface="+mj-lt"/>
              </a:rPr>
              <a:t>key</a:t>
            </a:r>
            <a:r>
              <a:rPr lang="zh-CN" altLang="en-US" sz="3000" kern="0" dirty="0" smtClean="0">
                <a:latin typeface="+mj-lt"/>
              </a:rPr>
              <a:t>的路径；</a:t>
            </a:r>
            <a:endParaRPr lang="en-US" altLang="zh-CN" sz="3000" kern="0" dirty="0" smtClean="0"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  <a:latin typeface="+mj-lt"/>
              </a:rPr>
              <a:t> 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查找不成功：</a:t>
            </a:r>
            <a:r>
              <a:rPr lang="zh-CN" altLang="en-US" sz="3000" kern="0" dirty="0" smtClean="0">
                <a:latin typeface="+mj-lt"/>
              </a:rPr>
              <a:t>从根出发，</a:t>
            </a:r>
            <a:endParaRPr lang="en-US" altLang="zh-CN" sz="3000" kern="0" dirty="0" smtClean="0"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                      </a:t>
            </a:r>
            <a:r>
              <a:rPr lang="zh-CN" altLang="en-US" sz="3000" kern="0" dirty="0" smtClean="0">
                <a:latin typeface="+mj-lt"/>
              </a:rPr>
              <a:t>走了</a:t>
            </a:r>
            <a:r>
              <a:rPr lang="en-US" altLang="zh-CN" sz="3000" kern="0" dirty="0" smtClean="0">
                <a:latin typeface="+mj-lt"/>
              </a:rPr>
              <a:t>1</a:t>
            </a:r>
            <a:r>
              <a:rPr lang="zh-CN" altLang="en-US" sz="3000" kern="0" dirty="0" smtClean="0">
                <a:latin typeface="+mj-lt"/>
              </a:rPr>
              <a:t>条到某个叶子的路径；</a:t>
            </a:r>
            <a:endParaRPr lang="en-US" altLang="zh-CN" sz="3000" kern="0" dirty="0" smtClean="0"/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 smtClean="0">
              <a:latin typeface="+mj-lt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381000" y="3429000"/>
            <a:ext cx="8763000" cy="259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000" kern="0" dirty="0" smtClean="0">
                <a:solidFill>
                  <a:srgbClr val="008000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000" kern="0" dirty="0" smtClean="0">
                <a:solidFill>
                  <a:srgbClr val="008000"/>
                </a:solidFill>
                <a:latin typeface="+mj-lt"/>
              </a:rPr>
              <a:t>比较次数：</a:t>
            </a:r>
            <a:endParaRPr lang="en-US" altLang="zh-CN" sz="3000" kern="0" dirty="0" smtClean="0">
              <a:latin typeface="+mj-lt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   最坏平均查找长度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ASL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：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lvl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  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最好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ASL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：</a:t>
            </a:r>
            <a:endParaRPr lang="en-US" altLang="zh-CN" sz="3000" kern="0" dirty="0" smtClean="0">
              <a:solidFill>
                <a:srgbClr val="0000CC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76800" y="4343400"/>
            <a:ext cx="2362200" cy="612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smtClean="0"/>
              <a:t>(n+1)/2</a:t>
            </a:r>
            <a:endParaRPr lang="zh-CN" altLang="en-US" sz="3000" dirty="0"/>
          </a:p>
        </p:txBody>
      </p:sp>
      <p:sp>
        <p:nvSpPr>
          <p:cNvPr id="39" name="矩形 38"/>
          <p:cNvSpPr/>
          <p:nvPr/>
        </p:nvSpPr>
        <p:spPr>
          <a:xfrm>
            <a:off x="2590800" y="5182635"/>
            <a:ext cx="612803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smtClean="0"/>
              <a:t>log</a:t>
            </a:r>
            <a:r>
              <a:rPr lang="en-US" altLang="zh-CN" sz="3000" kern="0" baseline="-25000" dirty="0" smtClean="0"/>
              <a:t>2</a:t>
            </a:r>
            <a:r>
              <a:rPr lang="en-US" altLang="zh-CN" sz="3000" kern="0" dirty="0" smtClean="0"/>
              <a:t>(n)  </a:t>
            </a:r>
            <a:r>
              <a:rPr lang="zh-CN" altLang="en-US" sz="3000" kern="0" dirty="0" smtClean="0"/>
              <a:t>，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参考二分查找</a:t>
            </a:r>
            <a:r>
              <a:rPr lang="en-US" altLang="zh-CN" sz="3000" kern="0" dirty="0" smtClean="0"/>
              <a:t>)</a:t>
            </a:r>
            <a:endParaRPr lang="zh-CN" altLang="en-US" sz="3000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7662000" y="32792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73</a:t>
            </a:r>
            <a:endParaRPr lang="zh-CN" altLang="en-US" sz="3000" dirty="0"/>
          </a:p>
        </p:txBody>
      </p:sp>
      <p:cxnSp>
        <p:nvCxnSpPr>
          <p:cNvPr id="10" name="直接连接符 9"/>
          <p:cNvCxnSpPr>
            <a:stCxn id="9" idx="3"/>
            <a:endCxn id="11" idx="0"/>
          </p:cNvCxnSpPr>
          <p:nvPr/>
        </p:nvCxnSpPr>
        <p:spPr bwMode="auto">
          <a:xfrm rot="5400000">
            <a:off x="7451555" y="3766900"/>
            <a:ext cx="346972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239000" y="40564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27</a:t>
            </a:r>
            <a:endParaRPr lang="zh-CN" altLang="en-US" sz="3000" dirty="0"/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6934200" y="481499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25</a:t>
            </a:r>
            <a:endParaRPr lang="en-US" altLang="zh-CN" sz="3000" dirty="0"/>
          </a:p>
        </p:txBody>
      </p:sp>
      <p:cxnSp>
        <p:nvCxnSpPr>
          <p:cNvPr id="13" name="直接连接符 12"/>
          <p:cNvCxnSpPr>
            <a:stCxn id="11" idx="3"/>
            <a:endCxn id="12" idx="0"/>
          </p:cNvCxnSpPr>
          <p:nvPr/>
        </p:nvCxnSpPr>
        <p:spPr bwMode="auto">
          <a:xfrm rot="5400000">
            <a:off x="7096955" y="4593863"/>
            <a:ext cx="328373" cy="11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5" idx="0"/>
            <a:endCxn id="11" idx="5"/>
          </p:cNvCxnSpPr>
          <p:nvPr/>
        </p:nvCxnSpPr>
        <p:spPr bwMode="auto">
          <a:xfrm rot="16200000" flipV="1">
            <a:off x="7626569" y="4559968"/>
            <a:ext cx="343383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7626600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41</a:t>
            </a:r>
            <a:endParaRPr lang="en-US" altLang="zh-CN" sz="3000" dirty="0"/>
          </a:p>
        </p:txBody>
      </p:sp>
      <p:cxnSp>
        <p:nvCxnSpPr>
          <p:cNvPr id="16" name="直接连接符 15"/>
          <p:cNvCxnSpPr>
            <a:stCxn id="17" idx="0"/>
            <a:endCxn id="9" idx="5"/>
          </p:cNvCxnSpPr>
          <p:nvPr/>
        </p:nvCxnSpPr>
        <p:spPr bwMode="auto">
          <a:xfrm rot="16200000" flipV="1">
            <a:off x="8102374" y="3729999"/>
            <a:ext cx="278572" cy="237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8090400" y="39880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90</a:t>
            </a:r>
            <a:endParaRPr lang="en-US" altLang="zh-CN" sz="3000" dirty="0"/>
          </a:p>
        </p:txBody>
      </p:sp>
      <p:cxnSp>
        <p:nvCxnSpPr>
          <p:cNvPr id="18" name="直接连接符 17"/>
          <p:cNvCxnSpPr>
            <a:stCxn id="19" idx="0"/>
            <a:endCxn id="17" idx="5"/>
          </p:cNvCxnSpPr>
          <p:nvPr/>
        </p:nvCxnSpPr>
        <p:spPr bwMode="auto">
          <a:xfrm rot="16200000" flipV="1">
            <a:off x="8453837" y="4515699"/>
            <a:ext cx="385046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8471400" y="48032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99</a:t>
            </a:r>
            <a:endParaRPr lang="en-US" altLang="zh-CN" sz="3000" dirty="0"/>
          </a:p>
        </p:txBody>
      </p:sp>
      <p:sp>
        <p:nvSpPr>
          <p:cNvPr id="20" name="矩形 19"/>
          <p:cNvSpPr/>
          <p:nvPr/>
        </p:nvSpPr>
        <p:spPr>
          <a:xfrm>
            <a:off x="2895600" y="3624139"/>
            <a:ext cx="2877711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不大于树的深度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763000" cy="42319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smtClean="0">
                <a:solidFill>
                  <a:srgbClr val="0000CC"/>
                </a:solidFill>
              </a:rPr>
              <a:t> </a:t>
            </a:r>
            <a:r>
              <a:rPr lang="zh-CN" altLang="en-US" sz="3200" dirty="0" smtClean="0">
                <a:solidFill>
                  <a:srgbClr val="0000CC"/>
                </a:solidFill>
              </a:rPr>
              <a:t>掌握</a:t>
            </a:r>
            <a:r>
              <a:rPr lang="zh-CN" altLang="en-US" sz="3200" dirty="0" smtClean="0"/>
              <a:t>二叉排序树的概念、</a:t>
            </a:r>
            <a:endParaRPr lang="en-US" altLang="zh-CN" sz="3200" dirty="0" smtClean="0"/>
          </a:p>
          <a:p>
            <a:pPr marL="18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 smtClean="0"/>
              <a:t>  查找、插入、删除操作过程，及程序；</a:t>
            </a:r>
            <a:endParaRPr lang="en-US" altLang="zh-CN" sz="3200" dirty="0" smtClean="0"/>
          </a:p>
          <a:p>
            <a:pPr marL="18000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200" dirty="0" smtClean="0">
                <a:solidFill>
                  <a:srgbClr val="0000CC"/>
                </a:solidFill>
              </a:rPr>
              <a:t> </a:t>
            </a:r>
            <a:r>
              <a:rPr lang="zh-CN" altLang="en-US" sz="3200" dirty="0" smtClean="0">
                <a:solidFill>
                  <a:srgbClr val="0000CC"/>
                </a:solidFill>
              </a:rPr>
              <a:t>掌握</a:t>
            </a:r>
            <a:r>
              <a:rPr lang="en-US" altLang="zh-CN" sz="3200" dirty="0" smtClean="0"/>
              <a:t>ASL</a:t>
            </a:r>
            <a:r>
              <a:rPr lang="zh-CN" altLang="en-US" sz="3200" dirty="0" smtClean="0"/>
              <a:t>的计算；</a:t>
            </a:r>
            <a:endParaRPr lang="en-US" altLang="zh-CN" sz="3200" dirty="0" smtClean="0"/>
          </a:p>
          <a:p>
            <a:pPr marL="18000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200" dirty="0" smtClean="0">
                <a:solidFill>
                  <a:srgbClr val="0000CC"/>
                </a:solidFill>
              </a:rPr>
              <a:t> </a:t>
            </a:r>
            <a:r>
              <a:rPr lang="zh-CN" altLang="en-US" sz="3200" dirty="0" smtClean="0">
                <a:solidFill>
                  <a:srgbClr val="0000CC"/>
                </a:solidFill>
              </a:rPr>
              <a:t>理解</a:t>
            </a:r>
            <a:r>
              <a:rPr lang="zh-CN" altLang="en-US" sz="3200" dirty="0" smtClean="0"/>
              <a:t>二叉排序树的作用；</a:t>
            </a:r>
            <a:endParaRPr lang="en-US" altLang="zh-CN" sz="3200" dirty="0" smtClean="0"/>
          </a:p>
          <a:p>
            <a:pPr marL="18000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200" dirty="0" smtClean="0">
                <a:solidFill>
                  <a:srgbClr val="0000CC"/>
                </a:solidFill>
              </a:rPr>
              <a:t> </a:t>
            </a:r>
            <a:r>
              <a:rPr lang="zh-CN" altLang="en-US" sz="3200" dirty="0" smtClean="0">
                <a:solidFill>
                  <a:srgbClr val="0000CC"/>
                </a:solidFill>
              </a:rPr>
              <a:t>掌握 “</a:t>
            </a:r>
            <a:r>
              <a:rPr lang="zh-CN" altLang="en-US" sz="3200" dirty="0" smtClean="0"/>
              <a:t>堆</a:t>
            </a:r>
            <a:r>
              <a:rPr lang="zh-CN" altLang="en-US" sz="3200" dirty="0" smtClean="0">
                <a:solidFill>
                  <a:srgbClr val="0000CC"/>
                </a:solidFill>
              </a:rPr>
              <a:t>”</a:t>
            </a:r>
            <a:r>
              <a:rPr lang="zh-CN" altLang="en-US" sz="3200" dirty="0" smtClean="0"/>
              <a:t>和“二叉排序树”的区别、用途；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1301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81000" y="1272838"/>
            <a:ext cx="8763000" cy="39087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P248 - 249 </a:t>
            </a:r>
          </a:p>
          <a:p>
            <a:pPr marL="18000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00CC"/>
                </a:solidFill>
              </a:rPr>
              <a:t> 复习题 </a:t>
            </a:r>
            <a:r>
              <a:rPr lang="en-US" altLang="zh-CN" sz="3200" dirty="0" smtClean="0">
                <a:solidFill>
                  <a:srgbClr val="0000CC"/>
                </a:solidFill>
              </a:rPr>
              <a:t>7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易出错，注意</a:t>
            </a:r>
            <a:r>
              <a:rPr lang="en-US" altLang="zh-CN" sz="3200" dirty="0" smtClean="0"/>
              <a:t>key</a:t>
            </a:r>
            <a:r>
              <a:rPr lang="zh-CN" altLang="en-US" sz="3200" dirty="0" smtClean="0"/>
              <a:t>的比较</a:t>
            </a:r>
            <a:r>
              <a:rPr lang="en-US" altLang="zh-CN" sz="3200" dirty="0" smtClean="0"/>
              <a:t>)</a:t>
            </a:r>
          </a:p>
          <a:p>
            <a:pPr marL="18000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00CC"/>
                </a:solidFill>
              </a:rPr>
              <a:t>  </a:t>
            </a:r>
            <a:r>
              <a:rPr lang="zh-CN" altLang="en-US" sz="3200" dirty="0" smtClean="0">
                <a:solidFill>
                  <a:srgbClr val="0000CC"/>
                </a:solidFill>
              </a:rPr>
              <a:t>算法题 </a:t>
            </a:r>
            <a:r>
              <a:rPr lang="en-US" altLang="zh-CN" sz="3200" dirty="0" smtClean="0">
                <a:solidFill>
                  <a:srgbClr val="0000CC"/>
                </a:solidFill>
              </a:rPr>
              <a:t>1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要求：不要使用遍历算法，</a:t>
            </a:r>
            <a:endParaRPr lang="en-US" altLang="zh-CN" sz="3200" dirty="0" smtClean="0"/>
          </a:p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            </a:t>
            </a:r>
            <a:r>
              <a:rPr lang="zh-CN" altLang="en-US" sz="3200" dirty="0" smtClean="0"/>
              <a:t>基于二叉排序树的查找算法来设计</a:t>
            </a:r>
            <a:r>
              <a:rPr lang="en-US" altLang="zh-CN" sz="3200" dirty="0" smtClean="0"/>
              <a:t>)</a:t>
            </a:r>
          </a:p>
          <a:p>
            <a:pPr marL="18000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00CC"/>
                </a:solidFill>
              </a:rPr>
              <a:t>  </a:t>
            </a:r>
            <a:r>
              <a:rPr lang="zh-CN" altLang="en-US" sz="3200" dirty="0" smtClean="0">
                <a:solidFill>
                  <a:srgbClr val="0000CC"/>
                </a:solidFill>
              </a:rPr>
              <a:t>算法题</a:t>
            </a:r>
            <a:r>
              <a:rPr lang="en-US" altLang="zh-CN" sz="3200" dirty="0" smtClean="0">
                <a:solidFill>
                  <a:srgbClr val="0000CC"/>
                </a:solidFill>
              </a:rPr>
              <a:t> 2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与查找算法类似</a:t>
            </a:r>
            <a:r>
              <a:rPr lang="en-US" altLang="zh-CN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301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066800"/>
            <a:ext cx="8610600" cy="543995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000" dirty="0" smtClean="0">
                <a:solidFill>
                  <a:srgbClr val="003399"/>
                </a:solidFill>
              </a:rPr>
              <a:t> 散列要解决的</a:t>
            </a:r>
            <a:r>
              <a:rPr lang="en-US" altLang="zh-CN" sz="3000" dirty="0" smtClean="0">
                <a:solidFill>
                  <a:srgbClr val="003399"/>
                </a:solidFill>
              </a:rPr>
              <a:t>2</a:t>
            </a:r>
            <a:r>
              <a:rPr lang="zh-CN" altLang="en-US" sz="3000" dirty="0" smtClean="0">
                <a:solidFill>
                  <a:srgbClr val="003399"/>
                </a:solidFill>
              </a:rPr>
              <a:t>个问题：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000" dirty="0" smtClean="0"/>
              <a:t>    1. </a:t>
            </a:r>
            <a:r>
              <a:rPr lang="zh-CN" altLang="en-US" sz="3000" dirty="0" smtClean="0"/>
              <a:t>散列函数</a:t>
            </a:r>
            <a:endParaRPr lang="en-US" altLang="zh-CN" sz="3000" dirty="0" smtClean="0"/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000" dirty="0" smtClean="0"/>
              <a:t>        </a:t>
            </a:r>
            <a:r>
              <a:rPr lang="en-US" altLang="zh-CN" sz="3000" dirty="0" smtClean="0">
                <a:solidFill>
                  <a:srgbClr val="006600"/>
                </a:solidFill>
              </a:rPr>
              <a:t>-- </a:t>
            </a:r>
            <a:r>
              <a:rPr lang="zh-CN" altLang="en-US" sz="3000" dirty="0" smtClean="0">
                <a:solidFill>
                  <a:srgbClr val="006600"/>
                </a:solidFill>
              </a:rPr>
              <a:t>除余法： </a:t>
            </a:r>
            <a:r>
              <a:rPr lang="en-US" altLang="zh-CN" sz="3000" dirty="0" smtClean="0">
                <a:solidFill>
                  <a:srgbClr val="006600"/>
                </a:solidFill>
              </a:rPr>
              <a:t>h(key)=</a:t>
            </a:r>
            <a:r>
              <a:rPr lang="en-US" altLang="zh-CN" sz="3000" dirty="0" err="1" smtClean="0">
                <a:solidFill>
                  <a:srgbClr val="006600"/>
                </a:solidFill>
              </a:rPr>
              <a:t>key%p</a:t>
            </a:r>
            <a:endParaRPr lang="en-US" altLang="zh-CN" sz="3000" dirty="0" smtClean="0">
              <a:solidFill>
                <a:srgbClr val="006600"/>
              </a:solidFill>
            </a:endParaRPr>
          </a:p>
          <a:p>
            <a:pPr>
              <a:spcBef>
                <a:spcPts val="1200"/>
              </a:spcBef>
              <a:buSzPct val="75000"/>
              <a:buNone/>
            </a:pPr>
            <a:r>
              <a:rPr lang="en-US" altLang="zh-CN" sz="3000" dirty="0" smtClean="0"/>
              <a:t>    2. </a:t>
            </a:r>
            <a:r>
              <a:rPr lang="zh-CN" altLang="en-US" sz="3000" dirty="0" smtClean="0"/>
              <a:t>碰撞的解决方法</a:t>
            </a:r>
            <a:endParaRPr lang="en-US" altLang="zh-CN" sz="3000" dirty="0" smtClean="0"/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000" dirty="0" smtClean="0">
                <a:solidFill>
                  <a:srgbClr val="006600"/>
                </a:solidFill>
              </a:rPr>
              <a:t>        -- </a:t>
            </a:r>
            <a:r>
              <a:rPr lang="zh-CN" altLang="en-US" sz="3000" dirty="0" smtClean="0">
                <a:solidFill>
                  <a:srgbClr val="006600"/>
                </a:solidFill>
              </a:rPr>
              <a:t>开地址法：</a:t>
            </a:r>
            <a:endParaRPr lang="en-US" altLang="zh-CN" sz="3000" dirty="0" smtClean="0"/>
          </a:p>
          <a:p>
            <a:pPr>
              <a:spcBef>
                <a:spcPts val="0"/>
              </a:spcBef>
              <a:buSzPct val="75000"/>
              <a:buNone/>
            </a:pPr>
            <a:r>
              <a:rPr lang="zh-CN" altLang="en-US" sz="3000" dirty="0" smtClean="0"/>
              <a:t>            例，线性探查 </a:t>
            </a:r>
            <a:r>
              <a:rPr lang="en-US" altLang="zh-CN" sz="3000" dirty="0" smtClean="0">
                <a:sym typeface="Wingdings" pitchFamily="2" charset="2"/>
              </a:rPr>
              <a:t> </a:t>
            </a:r>
            <a:r>
              <a:rPr lang="zh-CN" altLang="en-US" sz="3000" dirty="0" smtClean="0">
                <a:sym typeface="Wingdings" pitchFamily="2" charset="2"/>
              </a:rPr>
              <a:t>可能引起</a:t>
            </a:r>
            <a:r>
              <a:rPr lang="en-US" altLang="zh-CN" sz="3000" dirty="0" smtClean="0">
                <a:sym typeface="Wingdings" pitchFamily="2" charset="2"/>
              </a:rPr>
              <a:t>”</a:t>
            </a:r>
            <a:r>
              <a:rPr lang="zh-CN" altLang="en-US" sz="3000" dirty="0" smtClean="0">
                <a:sym typeface="Wingdings" pitchFamily="2" charset="2"/>
              </a:rPr>
              <a:t>堆积</a:t>
            </a:r>
            <a:r>
              <a:rPr lang="en-US" altLang="zh-CN" sz="3000" dirty="0" smtClean="0">
                <a:sym typeface="Wingdings" pitchFamily="2" charset="2"/>
              </a:rPr>
              <a:t>”</a:t>
            </a:r>
            <a:r>
              <a:rPr lang="zh-CN" altLang="en-US" sz="3000" dirty="0" smtClean="0">
                <a:sym typeface="Wingdings" pitchFamily="2" charset="2"/>
              </a:rPr>
              <a:t>问题；</a:t>
            </a:r>
            <a:endParaRPr lang="en-US" altLang="zh-CN" sz="3000" dirty="0" smtClean="0"/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000" dirty="0" smtClean="0">
                <a:solidFill>
                  <a:srgbClr val="006600"/>
                </a:solidFill>
              </a:rPr>
              <a:t>        -- </a:t>
            </a:r>
            <a:r>
              <a:rPr lang="zh-CN" altLang="en-US" sz="3000" dirty="0" smtClean="0">
                <a:solidFill>
                  <a:srgbClr val="006600"/>
                </a:solidFill>
              </a:rPr>
              <a:t>拉链法：</a:t>
            </a:r>
            <a:endParaRPr lang="en-US" altLang="zh-CN" sz="3000" dirty="0" smtClean="0">
              <a:solidFill>
                <a:srgbClr val="006600"/>
              </a:solidFill>
            </a:endParaRPr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000" dirty="0" smtClean="0"/>
              <a:t>           </a:t>
            </a:r>
            <a:r>
              <a:rPr lang="zh-CN" altLang="en-US" sz="3000" dirty="0" smtClean="0"/>
              <a:t>同义词组成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个单链表；</a:t>
            </a:r>
            <a:endParaRPr lang="en-US" altLang="zh-CN" sz="3000" dirty="0" smtClean="0"/>
          </a:p>
          <a:p>
            <a:pPr>
              <a:spcBef>
                <a:spcPts val="0"/>
              </a:spcBef>
              <a:buSzPct val="75000"/>
              <a:buNone/>
            </a:pPr>
            <a:r>
              <a:rPr lang="zh-CN" altLang="en-US" sz="3000" dirty="0" smtClean="0"/>
              <a:t>           所有“同义词单链表”的头指针 </a:t>
            </a:r>
            <a:r>
              <a:rPr lang="en-US" altLang="zh-CN" sz="3000" dirty="0" smtClean="0">
                <a:sym typeface="Wingdings" pitchFamily="2" charset="2"/>
              </a:rPr>
              <a:t> </a:t>
            </a:r>
            <a:r>
              <a:rPr lang="zh-CN" altLang="en-US" sz="3000" dirty="0" smtClean="0">
                <a:sym typeface="Wingdings" pitchFamily="2" charset="2"/>
              </a:rPr>
              <a:t>数组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414957"/>
            <a:ext cx="8610600" cy="308084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 散列表上的检索（</a:t>
            </a:r>
            <a:r>
              <a:rPr lang="en-US" altLang="zh-CN" sz="3200" dirty="0" smtClean="0">
                <a:solidFill>
                  <a:srgbClr val="003399"/>
                </a:solidFill>
              </a:rPr>
              <a:t>key</a:t>
            </a:r>
            <a:r>
              <a:rPr lang="en-US" altLang="zh-CN" sz="3200" baseline="-25000" dirty="0" smtClean="0">
                <a:solidFill>
                  <a:srgbClr val="003399"/>
                </a:solidFill>
              </a:rPr>
              <a:t>0</a:t>
            </a:r>
            <a:r>
              <a:rPr lang="zh-CN" altLang="en-US" sz="3200" dirty="0" smtClean="0">
                <a:solidFill>
                  <a:srgbClr val="003399"/>
                </a:solidFill>
              </a:rPr>
              <a:t>待检索）：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</a:t>
            </a:r>
            <a:r>
              <a:rPr lang="en-US" altLang="zh-CN" sz="3200" dirty="0" smtClean="0"/>
              <a:t>1. </a:t>
            </a:r>
            <a:r>
              <a:rPr lang="zh-CN" altLang="en-US" sz="3200" dirty="0" smtClean="0"/>
              <a:t>计算散列地址</a:t>
            </a:r>
            <a:r>
              <a:rPr lang="en-US" altLang="zh-CN" sz="3200" dirty="0" smtClean="0"/>
              <a:t>h(key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1200"/>
              </a:spcBef>
              <a:buNone/>
            </a:pPr>
            <a:r>
              <a:rPr lang="en-US" altLang="zh-CN" sz="3200" dirty="0" smtClean="0"/>
              <a:t>  2. </a:t>
            </a:r>
            <a:r>
              <a:rPr lang="zh-CN" altLang="en-US" sz="3200" dirty="0" smtClean="0"/>
              <a:t>若该地址所存放为</a:t>
            </a:r>
            <a:r>
              <a:rPr lang="en-US" altLang="zh-CN" sz="3200" dirty="0" smtClean="0"/>
              <a:t>key0</a:t>
            </a:r>
            <a:r>
              <a:rPr lang="zh-CN" altLang="en-US" sz="3200" dirty="0" smtClean="0"/>
              <a:t>，则成功；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zh-CN" altLang="en-US" sz="3200" dirty="0" smtClean="0"/>
              <a:t>否则，按</a:t>
            </a:r>
            <a:r>
              <a:rPr lang="en-US" altLang="zh-CN" sz="3200" dirty="0" smtClean="0">
                <a:solidFill>
                  <a:srgbClr val="C00000"/>
                </a:solidFill>
              </a:rPr>
              <a:t>”</a:t>
            </a:r>
            <a:r>
              <a:rPr lang="zh-CN" altLang="en-US" sz="3200" dirty="0" smtClean="0">
                <a:solidFill>
                  <a:srgbClr val="C00000"/>
                </a:solidFill>
              </a:rPr>
              <a:t>碰撞解决办法</a:t>
            </a:r>
            <a:r>
              <a:rPr lang="en-US" altLang="zh-CN" sz="3200" dirty="0" smtClean="0">
                <a:solidFill>
                  <a:srgbClr val="C00000"/>
                </a:solidFill>
              </a:rPr>
              <a:t>”</a:t>
            </a:r>
            <a:r>
              <a:rPr lang="zh-CN" altLang="en-US" sz="3200" dirty="0" smtClean="0"/>
              <a:t>，继续寻找</a:t>
            </a:r>
            <a:r>
              <a:rPr lang="en-US" altLang="zh-CN" sz="3200" dirty="0" smtClean="0"/>
              <a:t>……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3400" y="4495800"/>
            <a:ext cx="8610600" cy="7817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 散列表上的插入、删除：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字典的表示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1143000"/>
            <a:ext cx="81534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spcBef>
                <a:spcPts val="0"/>
              </a:spcBef>
              <a:buAutoNum type="arabicPeriod"/>
            </a:pPr>
            <a:r>
              <a:rPr lang="zh-CN" altLang="en-US" sz="3200" dirty="0" smtClean="0">
                <a:solidFill>
                  <a:srgbClr val="003399"/>
                </a:solidFill>
              </a:rPr>
              <a:t> 顺序表示 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顺序表，</a:t>
            </a:r>
            <a:endParaRPr lang="en-US" altLang="zh-CN" sz="32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有序顺序表上的二分法检索；</a:t>
            </a:r>
            <a:endParaRPr lang="en-US" altLang="zh-CN" sz="3200" dirty="0" smtClean="0"/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2. </a:t>
            </a:r>
            <a:r>
              <a:rPr lang="zh-CN" altLang="en-US" sz="3200" dirty="0" smtClean="0">
                <a:solidFill>
                  <a:srgbClr val="003399"/>
                </a:solidFill>
              </a:rPr>
              <a:t>链接表示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单链表，</a:t>
            </a:r>
            <a:endParaRPr lang="en-US" altLang="zh-CN" sz="32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en-US" altLang="zh-CN" sz="3200" dirty="0" smtClean="0">
                <a:solidFill>
                  <a:srgbClr val="C00000"/>
                </a:solidFill>
              </a:rPr>
              <a:t>-- </a:t>
            </a:r>
            <a:r>
              <a:rPr lang="zh-CN" altLang="en-US" sz="3200" dirty="0" smtClean="0">
                <a:solidFill>
                  <a:srgbClr val="C00000"/>
                </a:solidFill>
              </a:rPr>
              <a:t>二叉排序树；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3. </a:t>
            </a:r>
            <a:r>
              <a:rPr lang="zh-CN" altLang="en-US" sz="3200" dirty="0" smtClean="0">
                <a:solidFill>
                  <a:srgbClr val="003399"/>
                </a:solidFill>
              </a:rPr>
              <a:t>散列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哈希</a:t>
            </a:r>
            <a:r>
              <a:rPr lang="en-US" altLang="zh-CN" sz="3200" dirty="0" smtClean="0">
                <a:solidFill>
                  <a:srgbClr val="003399"/>
                </a:solidFill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</a:rPr>
              <a:t>表示 </a:t>
            </a:r>
            <a:r>
              <a:rPr lang="en-US" altLang="zh-CN" sz="3200" dirty="0" smtClean="0">
                <a:solidFill>
                  <a:srgbClr val="003399"/>
                </a:solidFill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</a:rPr>
              <a:t>散列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哈希</a:t>
            </a:r>
            <a:r>
              <a:rPr lang="en-US" altLang="zh-CN" sz="3200" dirty="0" smtClean="0">
                <a:solidFill>
                  <a:srgbClr val="003399"/>
                </a:solidFill>
              </a:rPr>
              <a:t>, hash)</a:t>
            </a:r>
            <a:r>
              <a:rPr lang="zh-CN" altLang="en-US" sz="3200" dirty="0" smtClean="0">
                <a:solidFill>
                  <a:srgbClr val="003399"/>
                </a:solidFill>
              </a:rPr>
              <a:t>表；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3820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latin typeface="+mj-lt"/>
              </a:rPr>
              <a:t> 任一结点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&gt;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其左子树的所有结点，并且</a:t>
            </a:r>
            <a:endParaRPr lang="en-US" altLang="zh-CN" sz="3200" kern="0" dirty="0" smtClean="0">
              <a:solidFill>
                <a:srgbClr val="0000CC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                  &lt;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其右子树的所有结点；</a:t>
            </a:r>
            <a:endParaRPr lang="en-US" altLang="zh-CN" sz="3200" kern="0" dirty="0" smtClean="0">
              <a:solidFill>
                <a:srgbClr val="0000CC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  <a:sym typeface="Wingdings" pitchFamily="2" charset="2"/>
              </a:rPr>
              <a:t>   </a:t>
            </a:r>
            <a:r>
              <a:rPr lang="zh-CN" altLang="en-US" sz="3200" kern="0" dirty="0" smtClean="0">
                <a:latin typeface="+mj-lt"/>
                <a:sym typeface="Wingdings" pitchFamily="2" charset="2"/>
              </a:rPr>
              <a:t>结</a:t>
            </a:r>
            <a:r>
              <a:rPr lang="zh-CN" altLang="en-US" sz="3200" kern="0" dirty="0" smtClean="0">
                <a:latin typeface="+mj-lt"/>
              </a:rPr>
              <a:t>点的左、右子树，也是二叉排序树；</a:t>
            </a:r>
            <a:endParaRPr lang="en-US" altLang="zh-CN" sz="3200" kern="0" dirty="0" smtClean="0"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4132155"/>
            <a:ext cx="4876800" cy="1524000"/>
          </a:xfrm>
          <a:prstGeom prst="rect">
            <a:avLst/>
          </a:prstGeom>
          <a:solidFill>
            <a:srgbClr val="FFDFAF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kern="0" dirty="0" smtClean="0">
                <a:latin typeface="+mj-lt"/>
              </a:rPr>
              <a:t>  左孩子 </a:t>
            </a:r>
            <a:r>
              <a:rPr lang="en-US" altLang="zh-CN" sz="3200" kern="0" dirty="0" smtClean="0">
                <a:latin typeface="+mj-lt"/>
              </a:rPr>
              <a:t>&lt; </a:t>
            </a:r>
            <a:r>
              <a:rPr lang="zh-CN" altLang="en-US" sz="3200" kern="0" dirty="0" smtClean="0">
                <a:latin typeface="+mj-lt"/>
              </a:rPr>
              <a:t>父亲</a:t>
            </a:r>
            <a:r>
              <a:rPr lang="zh-CN" altLang="en-US" sz="3200" kern="0" dirty="0" smtClean="0"/>
              <a:t> </a:t>
            </a:r>
            <a:r>
              <a:rPr lang="en-US" altLang="zh-CN" sz="3200" kern="0" dirty="0" smtClean="0">
                <a:latin typeface="+mj-lt"/>
              </a:rPr>
              <a:t>&lt;</a:t>
            </a:r>
            <a:r>
              <a:rPr lang="zh-CN" altLang="en-US" sz="3200" kern="0" dirty="0" smtClean="0">
                <a:latin typeface="+mj-lt"/>
              </a:rPr>
              <a:t>右孩子</a:t>
            </a:r>
            <a:endParaRPr lang="en-US" altLang="zh-CN" sz="3200" kern="0" dirty="0" smtClean="0">
              <a:latin typeface="+mj-lt"/>
            </a:endParaRPr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kern="0" dirty="0" smtClean="0">
                <a:solidFill>
                  <a:srgbClr val="C00000"/>
                </a:solidFill>
                <a:latin typeface="+mj-lt"/>
              </a:rPr>
              <a:t>  另外，与堆进行区分！</a:t>
            </a:r>
            <a:endParaRPr lang="en-US" altLang="zh-CN" sz="3200" kern="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43200" y="3352800"/>
            <a:ext cx="494046" cy="855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400" b="1" dirty="0" smtClean="0">
                <a:solidFill>
                  <a:srgbClr val="C00000"/>
                </a:solidFill>
              </a:rPr>
              <a:t>≠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5961000" y="343190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5562600" y="427010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13" name="直接连接符 12"/>
          <p:cNvCxnSpPr>
            <a:stCxn id="11" idx="3"/>
            <a:endCxn id="12" idx="0"/>
          </p:cNvCxnSpPr>
          <p:nvPr/>
        </p:nvCxnSpPr>
        <p:spPr bwMode="auto">
          <a:xfrm rot="5400000">
            <a:off x="5720701" y="3955999"/>
            <a:ext cx="408009" cy="220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5" idx="0"/>
            <a:endCxn id="11" idx="5"/>
          </p:cNvCxnSpPr>
          <p:nvPr/>
        </p:nvCxnSpPr>
        <p:spPr bwMode="auto">
          <a:xfrm rot="16200000" flipV="1">
            <a:off x="6281087" y="3972204"/>
            <a:ext cx="423019" cy="20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6342000" y="428511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5948400" y="5125454"/>
            <a:ext cx="504000" cy="504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cxnSp>
        <p:nvCxnSpPr>
          <p:cNvPr id="17" name="直接连接符 16"/>
          <p:cNvCxnSpPr>
            <a:stCxn id="15" idx="3"/>
            <a:endCxn id="16" idx="0"/>
          </p:cNvCxnSpPr>
          <p:nvPr/>
        </p:nvCxnSpPr>
        <p:spPr bwMode="auto">
          <a:xfrm rot="5400000">
            <a:off x="6103033" y="4812677"/>
            <a:ext cx="410145" cy="21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67524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cxnSp>
        <p:nvCxnSpPr>
          <p:cNvPr id="19" name="直接连接符 18"/>
          <p:cNvCxnSpPr>
            <a:stCxn id="15" idx="5"/>
            <a:endCxn id="18" idx="0"/>
          </p:cNvCxnSpPr>
          <p:nvPr/>
        </p:nvCxnSpPr>
        <p:spPr bwMode="auto">
          <a:xfrm rot="16200000" flipH="1">
            <a:off x="6678550" y="4808949"/>
            <a:ext cx="41949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590600" y="342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7239000" y="426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stCxn id="22" idx="3"/>
            <a:endCxn id="23" idx="0"/>
          </p:cNvCxnSpPr>
          <p:nvPr/>
        </p:nvCxnSpPr>
        <p:spPr bwMode="auto">
          <a:xfrm rot="5400000">
            <a:off x="7373701" y="3976491"/>
            <a:ext cx="408009" cy="173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6" idx="0"/>
            <a:endCxn id="22" idx="5"/>
          </p:cNvCxnSpPr>
          <p:nvPr/>
        </p:nvCxnSpPr>
        <p:spPr bwMode="auto">
          <a:xfrm rot="16200000" flipV="1">
            <a:off x="7910687" y="3969296"/>
            <a:ext cx="423019" cy="20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7971600" y="428221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7578000" y="5122546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stCxn id="26" idx="3"/>
            <a:endCxn id="27" idx="0"/>
          </p:cNvCxnSpPr>
          <p:nvPr/>
        </p:nvCxnSpPr>
        <p:spPr bwMode="auto">
          <a:xfrm rot="5400000">
            <a:off x="7732633" y="4809769"/>
            <a:ext cx="410145" cy="21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8382000" y="513189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cxnSp>
        <p:nvCxnSpPr>
          <p:cNvPr id="30" name="直接连接符 29"/>
          <p:cNvCxnSpPr>
            <a:stCxn id="26" idx="5"/>
            <a:endCxn id="29" idx="0"/>
          </p:cNvCxnSpPr>
          <p:nvPr/>
        </p:nvCxnSpPr>
        <p:spPr bwMode="auto">
          <a:xfrm rot="16200000" flipH="1">
            <a:off x="8308150" y="4806041"/>
            <a:ext cx="41949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5990400" y="5486400"/>
            <a:ext cx="750526" cy="849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b="1" kern="0" dirty="0" smtClean="0">
                <a:solidFill>
                  <a:srgbClr val="C00000"/>
                </a:solidFill>
              </a:rPr>
              <a:t>×</a:t>
            </a:r>
            <a:endParaRPr lang="zh-CN" altLang="en-US" sz="4400" b="1" dirty="0"/>
          </a:p>
        </p:txBody>
      </p:sp>
      <p:sp>
        <p:nvSpPr>
          <p:cNvPr id="32" name="矩形 31"/>
          <p:cNvSpPr/>
          <p:nvPr/>
        </p:nvSpPr>
        <p:spPr>
          <a:xfrm>
            <a:off x="7906874" y="5486400"/>
            <a:ext cx="494046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kern="0" dirty="0" smtClean="0">
                <a:solidFill>
                  <a:srgbClr val="008000"/>
                </a:solidFill>
              </a:rPr>
              <a:t>√</a:t>
            </a:r>
            <a:endParaRPr lang="zh-CN" altLang="en-US" sz="4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5" grpId="0" animBg="1"/>
      <p:bldP spid="16" grpId="0" animBg="1"/>
      <p:bldP spid="18" grpId="0" animBg="1"/>
      <p:bldP spid="22" grpId="0" animBg="1"/>
      <p:bldP spid="23" grpId="0" animBg="1"/>
      <p:bldP spid="26" grpId="0" animBg="1"/>
      <p:bldP spid="27" grpId="0" animBg="1"/>
      <p:bldP spid="29" grpId="0" animBg="1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382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40000"/>
              </a:lnSpc>
              <a:spcBef>
                <a:spcPts val="1200"/>
              </a:spcBef>
              <a:defRPr/>
            </a:pPr>
            <a:r>
              <a:rPr lang="zh-CN" altLang="en-US" sz="3200" kern="0" dirty="0" smtClean="0">
                <a:latin typeface="+mj-lt"/>
              </a:rPr>
              <a:t> 任一结点 </a:t>
            </a:r>
            <a:r>
              <a:rPr lang="en-US" altLang="zh-CN" sz="3200" kern="0" dirty="0" smtClean="0">
                <a:solidFill>
                  <a:srgbClr val="007E00"/>
                </a:solidFill>
                <a:latin typeface="+mj-lt"/>
              </a:rPr>
              <a:t>&gt; </a:t>
            </a:r>
            <a:r>
              <a:rPr lang="zh-CN" altLang="en-US" sz="3200" kern="0" dirty="0" smtClean="0">
                <a:solidFill>
                  <a:srgbClr val="007E00"/>
                </a:solidFill>
                <a:latin typeface="+mj-lt"/>
              </a:rPr>
              <a:t>其左子树，并且</a:t>
            </a:r>
            <a:endParaRPr lang="en-US" altLang="zh-CN" sz="3200" kern="0" dirty="0" smtClean="0">
              <a:solidFill>
                <a:srgbClr val="007E00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            </a:t>
            </a:r>
            <a:r>
              <a:rPr lang="en-US" altLang="zh-CN" sz="3200" kern="0" dirty="0" smtClean="0">
                <a:solidFill>
                  <a:srgbClr val="007E00"/>
                </a:solidFill>
                <a:latin typeface="+mj-lt"/>
              </a:rPr>
              <a:t>&lt; </a:t>
            </a:r>
            <a:r>
              <a:rPr lang="zh-CN" altLang="en-US" sz="3200" kern="0" dirty="0" smtClean="0">
                <a:solidFill>
                  <a:srgbClr val="007E00"/>
                </a:solidFill>
                <a:latin typeface="+mj-lt"/>
              </a:rPr>
              <a:t>其右子树；</a:t>
            </a:r>
            <a:endParaRPr lang="en-US" altLang="zh-CN" sz="3200" kern="0" dirty="0" smtClean="0">
              <a:solidFill>
                <a:srgbClr val="007E00"/>
              </a:solidFill>
              <a:latin typeface="+mj-lt"/>
            </a:endParaRPr>
          </a:p>
          <a:p>
            <a:pPr marL="108000" algn="just"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重要性质：</a:t>
            </a:r>
            <a:endParaRPr lang="en-US" altLang="zh-CN" sz="3200" kern="0" dirty="0" smtClean="0">
              <a:solidFill>
                <a:srgbClr val="003399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  <a:sym typeface="Wingdings" pitchFamily="2" charset="2"/>
              </a:rPr>
              <a:t>  中序遍历二叉排序树</a:t>
            </a:r>
            <a:endParaRPr lang="en-US" altLang="zh-CN" sz="3200" kern="0" dirty="0" smtClean="0"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000"/>
                </a:solidFill>
                <a:latin typeface="+mj-lt"/>
                <a:sym typeface="Wingdings" pitchFamily="2" charset="2"/>
              </a:rPr>
              <a:t>   </a:t>
            </a:r>
            <a:r>
              <a:rPr lang="zh-CN" altLang="en-US" sz="3200" kern="0" dirty="0" smtClean="0">
                <a:solidFill>
                  <a:srgbClr val="008000"/>
                </a:solidFill>
                <a:latin typeface="+mj-lt"/>
                <a:sym typeface="Wingdings" pitchFamily="2" charset="2"/>
              </a:rPr>
              <a:t>递增序列</a:t>
            </a:r>
            <a:endParaRPr lang="en-US" altLang="zh-CN" sz="3200" kern="0" dirty="0" smtClean="0">
              <a:solidFill>
                <a:srgbClr val="008000"/>
              </a:solidFill>
              <a:latin typeface="+mj-lt"/>
              <a:sym typeface="Wingdings" pitchFamily="2" charset="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/>
              <a:t> </a:t>
            </a:r>
            <a:r>
              <a:rPr lang="zh-CN" altLang="en-US" sz="3000" dirty="0" smtClean="0"/>
              <a:t>如何判断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棵二叉树</a:t>
            </a: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  是否是二叉排序树？</a:t>
            </a: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</a:t>
            </a:r>
            <a:r>
              <a:rPr lang="en-US" altLang="zh-CN" sz="3000" dirty="0" smtClean="0">
                <a:solidFill>
                  <a:srgbClr val="008000"/>
                </a:solidFill>
              </a:rPr>
              <a:t>-- </a:t>
            </a:r>
            <a:r>
              <a:rPr lang="zh-CN" altLang="en-US" sz="3000" dirty="0" smtClean="0">
                <a:solidFill>
                  <a:srgbClr val="008000"/>
                </a:solidFill>
              </a:rPr>
              <a:t>中序遍历，得到递增序列才是。</a:t>
            </a:r>
            <a:endParaRPr lang="en-US" altLang="zh-CN" sz="3000" dirty="0" smtClean="0">
              <a:solidFill>
                <a:srgbClr val="008000"/>
              </a:solidFill>
            </a:endParaRPr>
          </a:p>
          <a:p>
            <a:pPr marL="108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dirty="0" smtClean="0">
              <a:latin typeface="+mj-lt"/>
            </a:endParaRPr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37000" y="215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36" name="Oval 27"/>
          <p:cNvSpPr>
            <a:spLocks noChangeArrowheads="1"/>
          </p:cNvSpPr>
          <p:nvPr/>
        </p:nvSpPr>
        <p:spPr bwMode="auto">
          <a:xfrm>
            <a:off x="6831600" y="1317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7772400" y="215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5431200" y="2971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8305800" y="299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7391400" y="299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36" idx="3"/>
            <a:endCxn id="35" idx="0"/>
          </p:cNvCxnSpPr>
          <p:nvPr/>
        </p:nvCxnSpPr>
        <p:spPr bwMode="auto">
          <a:xfrm rot="5400000">
            <a:off x="6354837" y="1599355"/>
            <a:ext cx="408009" cy="703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36" idx="5"/>
            <a:endCxn id="37" idx="0"/>
          </p:cNvCxnSpPr>
          <p:nvPr/>
        </p:nvCxnSpPr>
        <p:spPr bwMode="auto">
          <a:xfrm rot="16200000" flipH="1">
            <a:off x="7463455" y="1576254"/>
            <a:ext cx="408009" cy="749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35" idx="3"/>
            <a:endCxn id="38" idx="0"/>
          </p:cNvCxnSpPr>
          <p:nvPr/>
        </p:nvCxnSpPr>
        <p:spPr bwMode="auto">
          <a:xfrm flipH="1">
            <a:off x="5701200" y="2585391"/>
            <a:ext cx="314881" cy="386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7" idx="3"/>
            <a:endCxn id="40" idx="0"/>
          </p:cNvCxnSpPr>
          <p:nvPr/>
        </p:nvCxnSpPr>
        <p:spPr bwMode="auto">
          <a:xfrm rot="5400000">
            <a:off x="7552437" y="2694355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37" idx="5"/>
            <a:endCxn id="39" idx="0"/>
          </p:cNvCxnSpPr>
          <p:nvPr/>
        </p:nvCxnSpPr>
        <p:spPr bwMode="auto">
          <a:xfrm rot="16200000" flipH="1">
            <a:off x="8200555" y="2618154"/>
            <a:ext cx="408009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5008200" y="381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47" name="直接连接符 46"/>
          <p:cNvCxnSpPr>
            <a:stCxn id="38" idx="3"/>
            <a:endCxn id="46" idx="0"/>
          </p:cNvCxnSpPr>
          <p:nvPr/>
        </p:nvCxnSpPr>
        <p:spPr bwMode="auto">
          <a:xfrm rot="5400000">
            <a:off x="5190237" y="3489955"/>
            <a:ext cx="408009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9" idx="0"/>
            <a:endCxn id="38" idx="5"/>
          </p:cNvCxnSpPr>
          <p:nvPr/>
        </p:nvCxnSpPr>
        <p:spPr bwMode="auto">
          <a:xfrm rot="16200000" flipV="1">
            <a:off x="5799951" y="3494160"/>
            <a:ext cx="423019" cy="2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5860800" y="38250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5479800" y="4702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cxnSp>
        <p:nvCxnSpPr>
          <p:cNvPr id="51" name="直接连接符 50"/>
          <p:cNvCxnSpPr>
            <a:stCxn id="49" idx="3"/>
            <a:endCxn id="50" idx="0"/>
          </p:cNvCxnSpPr>
          <p:nvPr/>
        </p:nvCxnSpPr>
        <p:spPr bwMode="auto">
          <a:xfrm flipH="1">
            <a:off x="5749800" y="4255201"/>
            <a:ext cx="190081" cy="4475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6934200" y="3907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0" idx="3"/>
            <a:endCxn id="52" idx="0"/>
          </p:cNvCxnSpPr>
          <p:nvPr/>
        </p:nvCxnSpPr>
        <p:spPr bwMode="auto">
          <a:xfrm rot="5400000">
            <a:off x="7095237" y="3532555"/>
            <a:ext cx="484209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6477000" y="48214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55" name="直接连接符 54"/>
          <p:cNvCxnSpPr>
            <a:stCxn id="52" idx="3"/>
            <a:endCxn id="54" idx="0"/>
          </p:cNvCxnSpPr>
          <p:nvPr/>
        </p:nvCxnSpPr>
        <p:spPr bwMode="auto">
          <a:xfrm rot="5400000">
            <a:off x="6638423" y="4446569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stCxn id="57" idx="0"/>
            <a:endCxn id="52" idx="5"/>
          </p:cNvCxnSpPr>
          <p:nvPr/>
        </p:nvCxnSpPr>
        <p:spPr bwMode="auto">
          <a:xfrm rot="16200000" flipV="1">
            <a:off x="7279037" y="4454073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391400" y="483643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7080000" y="5791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59" name="直接连接符 58"/>
          <p:cNvCxnSpPr>
            <a:stCxn id="57" idx="3"/>
            <a:endCxn id="58" idx="0"/>
          </p:cNvCxnSpPr>
          <p:nvPr/>
        </p:nvCxnSpPr>
        <p:spPr bwMode="auto">
          <a:xfrm flipH="1">
            <a:off x="7350000" y="5266628"/>
            <a:ext cx="120481" cy="524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61" idx="0"/>
            <a:endCxn id="57" idx="5"/>
          </p:cNvCxnSpPr>
          <p:nvPr/>
        </p:nvCxnSpPr>
        <p:spPr bwMode="auto">
          <a:xfrm rot="16200000" flipV="1">
            <a:off x="7717047" y="5401900"/>
            <a:ext cx="53682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7848600" y="58034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存储结构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990600" y="5876544"/>
          <a:ext cx="6629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438400"/>
                <a:gridCol w="20574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:</a:t>
                      </a:r>
                      <a:r>
                        <a:rPr lang="en-US" altLang="zh-CN" sz="30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 </a:t>
                      </a:r>
                      <a:r>
                        <a:rPr lang="en-US" altLang="zh-CN" sz="30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llink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7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关键码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key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: </a:t>
                      </a:r>
                      <a:r>
                        <a:rPr lang="en-US" altLang="zh-CN" sz="30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rlink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76B"/>
                    </a:solidFill>
                  </a:tcPr>
                </a:tc>
              </a:tr>
            </a:tbl>
          </a:graphicData>
        </a:graphic>
      </p:graphicFrame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04800" y="1066800"/>
            <a:ext cx="9296400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 smtClean="0"/>
              <a:t>struct</a:t>
            </a:r>
            <a:r>
              <a:rPr lang="en-US" altLang="zh-CN" sz="3000" dirty="0" smtClean="0"/>
              <a:t>  </a:t>
            </a:r>
            <a:r>
              <a:rPr lang="en-US" altLang="zh-CN" sz="3000" dirty="0" err="1"/>
              <a:t>BinSearchNode</a:t>
            </a:r>
            <a:r>
              <a:rPr lang="en-US" altLang="zh-CN" sz="3000" dirty="0" smtClean="0"/>
              <a:t>; </a:t>
            </a:r>
            <a:endParaRPr lang="en-US" altLang="zh-CN" sz="3000" dirty="0"/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990099"/>
                </a:solidFill>
              </a:rPr>
              <a:t>typedef</a:t>
            </a:r>
            <a:r>
              <a:rPr lang="en-US" altLang="zh-CN" sz="3000" dirty="0">
                <a:solidFill>
                  <a:srgbClr val="990099"/>
                </a:solidFill>
              </a:rPr>
              <a:t> </a:t>
            </a:r>
            <a:r>
              <a:rPr lang="en-US" altLang="zh-CN" sz="3000" dirty="0" smtClean="0">
                <a:solidFill>
                  <a:srgbClr val="990099"/>
                </a:solidFill>
              </a:rPr>
              <a:t> </a:t>
            </a:r>
            <a:r>
              <a:rPr lang="en-US" altLang="zh-CN" sz="3000" dirty="0" err="1" smtClean="0"/>
              <a:t>struct</a:t>
            </a:r>
            <a:r>
              <a:rPr lang="en-US" altLang="zh-CN" sz="3000" dirty="0" smtClean="0"/>
              <a:t> </a:t>
            </a:r>
            <a:r>
              <a:rPr lang="en-US" altLang="zh-CN" sz="3000" dirty="0" err="1"/>
              <a:t>BinSearchNode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* </a:t>
            </a:r>
            <a:r>
              <a:rPr lang="en-US" altLang="zh-CN" sz="3000" dirty="0" err="1" smtClean="0">
                <a:solidFill>
                  <a:srgbClr val="990099"/>
                </a:solidFill>
              </a:rPr>
              <a:t>PBinSearchNode</a:t>
            </a:r>
            <a:r>
              <a:rPr lang="en-US" altLang="zh-CN" sz="3000" dirty="0">
                <a:solidFill>
                  <a:srgbClr val="990099"/>
                </a:solidFill>
              </a:rPr>
              <a:t>; 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BinSearchNode</a:t>
            </a:r>
            <a:r>
              <a:rPr lang="en-US" altLang="zh-CN" sz="3000" dirty="0"/>
              <a:t>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en-US" altLang="zh-CN" sz="3000" dirty="0" smtClean="0"/>
              <a:t>{ </a:t>
            </a:r>
            <a:r>
              <a:rPr lang="en-US" altLang="zh-CN" sz="3000" dirty="0" err="1">
                <a:solidFill>
                  <a:srgbClr val="0000CC"/>
                </a:solidFill>
              </a:rPr>
              <a:t>KeyType</a:t>
            </a:r>
            <a:r>
              <a:rPr lang="en-US" altLang="zh-CN" sz="3000" dirty="0"/>
              <a:t> key;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PBinSearchNode</a:t>
            </a:r>
            <a:r>
              <a:rPr lang="en-US" altLang="zh-CN" sz="3000" dirty="0" smtClean="0"/>
              <a:t>  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rlink</a:t>
            </a:r>
            <a:r>
              <a:rPr lang="en-US" altLang="zh-CN" sz="3000" dirty="0" smtClean="0"/>
              <a:t>; };</a:t>
            </a:r>
            <a:endParaRPr lang="zh-CN" altLang="en-US" sz="3000" dirty="0"/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990099"/>
                </a:solidFill>
              </a:rPr>
              <a:t>typedef</a:t>
            </a:r>
            <a:r>
              <a:rPr lang="en-US" altLang="zh-CN" sz="3000" dirty="0">
                <a:solidFill>
                  <a:srgbClr val="CC0099"/>
                </a:solidFill>
              </a:rPr>
              <a:t> </a:t>
            </a: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BinSearchNode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* </a:t>
            </a:r>
            <a:r>
              <a:rPr lang="en-US" altLang="zh-CN" sz="3000" dirty="0" err="1" smtClean="0">
                <a:solidFill>
                  <a:srgbClr val="990099"/>
                </a:solidFill>
              </a:rPr>
              <a:t>BinSearchTree</a:t>
            </a:r>
            <a:r>
              <a:rPr lang="en-US" altLang="zh-CN" sz="3000" dirty="0" smtClean="0">
                <a:solidFill>
                  <a:srgbClr val="CC0099"/>
                </a:solidFill>
              </a:rPr>
              <a:t>;</a:t>
            </a:r>
          </a:p>
          <a:p>
            <a:pPr marL="72000" algn="just">
              <a:spcBef>
                <a:spcPts val="2400"/>
              </a:spcBef>
              <a:buNone/>
            </a:pPr>
            <a:r>
              <a:rPr lang="en-US" altLang="zh-CN" sz="3000" dirty="0" err="1" smtClean="0">
                <a:solidFill>
                  <a:srgbClr val="990099"/>
                </a:solidFill>
              </a:rPr>
              <a:t>typedef</a:t>
            </a:r>
            <a:r>
              <a:rPr lang="en-US" altLang="zh-CN" sz="3000" dirty="0" smtClean="0"/>
              <a:t> </a:t>
            </a:r>
            <a:r>
              <a:rPr lang="en-US" altLang="zh-CN" sz="3000" dirty="0" err="1"/>
              <a:t>BinSearchTree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* </a:t>
            </a:r>
            <a:r>
              <a:rPr lang="en-US" altLang="zh-CN" sz="3000" dirty="0" err="1" smtClean="0">
                <a:solidFill>
                  <a:srgbClr val="990099"/>
                </a:solidFill>
              </a:rPr>
              <a:t>PBinSearchTree</a:t>
            </a:r>
            <a:r>
              <a:rPr lang="en-US" altLang="zh-CN" sz="3000" dirty="0" smtClean="0">
                <a:solidFill>
                  <a:srgbClr val="CC0099"/>
                </a:solidFill>
              </a:rPr>
              <a:t>; </a:t>
            </a:r>
          </a:p>
          <a:p>
            <a:pPr marL="72000" algn="just">
              <a:lnSpc>
                <a:spcPct val="70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</p:txBody>
      </p:sp>
      <p:sp>
        <p:nvSpPr>
          <p:cNvPr id="62" name="矩形 61"/>
          <p:cNvSpPr/>
          <p:nvPr/>
        </p:nvSpPr>
        <p:spPr>
          <a:xfrm>
            <a:off x="3276600" y="4419600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//</a:t>
            </a:r>
            <a:r>
              <a:rPr lang="zh-CN" altLang="en-US" dirty="0" smtClean="0">
                <a:solidFill>
                  <a:srgbClr val="0000CC"/>
                </a:solidFill>
              </a:rPr>
              <a:t>二叉排序树 </a:t>
            </a:r>
            <a:r>
              <a:rPr lang="en-US" altLang="zh-CN" dirty="0" smtClean="0">
                <a:solidFill>
                  <a:srgbClr val="0000CC"/>
                </a:solidFill>
              </a:rPr>
              <a:t>(</a:t>
            </a:r>
            <a:r>
              <a:rPr lang="zh-CN" altLang="en-US" dirty="0" smtClean="0">
                <a:solidFill>
                  <a:srgbClr val="0000CC"/>
                </a:solidFill>
              </a:rPr>
              <a:t>指向树根的指针</a:t>
            </a:r>
            <a:r>
              <a:rPr lang="en-US" altLang="zh-CN" dirty="0" smtClean="0">
                <a:solidFill>
                  <a:srgbClr val="0000CC"/>
                </a:solidFill>
              </a:rPr>
              <a:t>)</a:t>
            </a:r>
            <a:r>
              <a:rPr lang="zh-CN" altLang="en-US" dirty="0" smtClean="0">
                <a:solidFill>
                  <a:srgbClr val="0000CC"/>
                </a:solidFill>
              </a:rPr>
              <a:t>类型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276600" y="5257800"/>
            <a:ext cx="678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指向树的指针类型 </a:t>
            </a:r>
            <a:r>
              <a:rPr lang="en-US" altLang="zh-CN" dirty="0" smtClean="0">
                <a:solidFill>
                  <a:srgbClr val="008A00"/>
                </a:solidFill>
              </a:rPr>
              <a:t>(</a:t>
            </a:r>
            <a:r>
              <a:rPr lang="zh-CN" altLang="en-US" dirty="0" smtClean="0">
                <a:solidFill>
                  <a:srgbClr val="008A00"/>
                </a:solidFill>
              </a:rPr>
              <a:t>二级指针类型</a:t>
            </a:r>
            <a:r>
              <a:rPr lang="en-US" altLang="zh-CN" dirty="0" smtClean="0">
                <a:solidFill>
                  <a:srgbClr val="008A00"/>
                </a:solidFill>
              </a:rPr>
              <a:t>)</a:t>
            </a:r>
            <a:endParaRPr lang="en-US" altLang="zh-CN" dirty="0">
              <a:solidFill>
                <a:srgbClr val="008A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94453" y="1152846"/>
            <a:ext cx="38875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结点类型声明</a:t>
            </a:r>
            <a:endParaRPr lang="en-US" altLang="zh-CN" dirty="0" smtClean="0">
              <a:solidFill>
                <a:srgbClr val="008A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265853" y="2286000"/>
            <a:ext cx="38875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结点类型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15705</TotalTime>
  <Words>3324</Words>
  <Application>Microsoft Office PowerPoint</Application>
  <PresentationFormat>全屏显示(4:3)</PresentationFormat>
  <Paragraphs>692</Paragraphs>
  <Slides>36</Slides>
  <Notes>33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默认设计模板</vt:lpstr>
      <vt:lpstr>幻灯片 1</vt:lpstr>
      <vt:lpstr>回顾</vt:lpstr>
      <vt:lpstr>回顾</vt:lpstr>
      <vt:lpstr>回顾</vt:lpstr>
      <vt:lpstr>回顾</vt:lpstr>
      <vt:lpstr>字典的表示(实现)</vt:lpstr>
      <vt:lpstr>二叉排序树</vt:lpstr>
      <vt:lpstr>二叉排序树</vt:lpstr>
      <vt:lpstr>二叉排序树--存储结构</vt:lpstr>
      <vt:lpstr>7.3.2 二叉排序树的检索</vt:lpstr>
      <vt:lpstr>7.3.2 二叉排序树的检索</vt:lpstr>
      <vt:lpstr>幻灯片 12</vt:lpstr>
      <vt:lpstr>7.3.3 二叉排序树的插入</vt:lpstr>
      <vt:lpstr>7.3.3 二叉排序树的插入</vt:lpstr>
      <vt:lpstr>幻灯片 15</vt:lpstr>
      <vt:lpstr>7.3.3 二叉排序树的构造</vt:lpstr>
      <vt:lpstr>7.3.3 二叉排序树的构造</vt:lpstr>
      <vt:lpstr>7.3.4 二叉排序树的删除</vt:lpstr>
      <vt:lpstr>幻灯片 19</vt:lpstr>
      <vt:lpstr>幻灯片 20</vt:lpstr>
      <vt:lpstr>7.3.4 二叉排序树的删除</vt:lpstr>
      <vt:lpstr>幻灯片 22</vt:lpstr>
      <vt:lpstr>幻灯片 23</vt:lpstr>
      <vt:lpstr>幻灯片 24</vt:lpstr>
      <vt:lpstr>幻灯片 25</vt:lpstr>
      <vt:lpstr>7.3.4 二叉排序树的删除</vt:lpstr>
      <vt:lpstr>7.3.4 二叉排序树的删除</vt:lpstr>
      <vt:lpstr>幻灯片 28</vt:lpstr>
      <vt:lpstr>幻灯片 29</vt:lpstr>
      <vt:lpstr>幻灯片 30</vt:lpstr>
      <vt:lpstr>幻灯片 31</vt:lpstr>
      <vt:lpstr>幻灯片 32</vt:lpstr>
      <vt:lpstr>二叉排序树的查找性能</vt:lpstr>
      <vt:lpstr>二叉排序树的查找性能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lenovo-</cp:lastModifiedBy>
  <cp:revision>2928</cp:revision>
  <cp:lastPrinted>1601-01-01T00:00:00Z</cp:lastPrinted>
  <dcterms:created xsi:type="dcterms:W3CDTF">1601-01-01T00:00:00Z</dcterms:created>
  <dcterms:modified xsi:type="dcterms:W3CDTF">2020-04-24T00:46:51Z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