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729" r:id="rId3"/>
    <p:sldId id="696" r:id="rId4"/>
    <p:sldId id="697" r:id="rId5"/>
    <p:sldId id="731" r:id="rId6"/>
    <p:sldId id="732" r:id="rId7"/>
    <p:sldId id="733" r:id="rId8"/>
    <p:sldId id="769" r:id="rId9"/>
    <p:sldId id="735" r:id="rId10"/>
    <p:sldId id="737" r:id="rId11"/>
    <p:sldId id="736" r:id="rId12"/>
    <p:sldId id="734" r:id="rId13"/>
    <p:sldId id="739" r:id="rId14"/>
    <p:sldId id="740" r:id="rId15"/>
    <p:sldId id="741" r:id="rId16"/>
    <p:sldId id="744" r:id="rId17"/>
    <p:sldId id="746" r:id="rId18"/>
    <p:sldId id="742" r:id="rId19"/>
    <p:sldId id="745" r:id="rId20"/>
    <p:sldId id="747" r:id="rId21"/>
    <p:sldId id="743" r:id="rId22"/>
    <p:sldId id="749" r:id="rId23"/>
    <p:sldId id="750" r:id="rId24"/>
    <p:sldId id="751" r:id="rId25"/>
    <p:sldId id="755" r:id="rId26"/>
    <p:sldId id="753" r:id="rId27"/>
    <p:sldId id="754" r:id="rId28"/>
    <p:sldId id="768" r:id="rId29"/>
    <p:sldId id="756" r:id="rId30"/>
    <p:sldId id="757" r:id="rId31"/>
    <p:sldId id="758" r:id="rId32"/>
    <p:sldId id="759" r:id="rId33"/>
    <p:sldId id="761" r:id="rId34"/>
    <p:sldId id="762" r:id="rId35"/>
    <p:sldId id="763" r:id="rId36"/>
    <p:sldId id="767" r:id="rId37"/>
    <p:sldId id="770" r:id="rId38"/>
    <p:sldId id="772" r:id="rId39"/>
    <p:sldId id="773" r:id="rId40"/>
    <p:sldId id="774" r:id="rId41"/>
    <p:sldId id="775" r:id="rId42"/>
    <p:sldId id="780" r:id="rId43"/>
    <p:sldId id="781" r:id="rId44"/>
    <p:sldId id="776" r:id="rId45"/>
    <p:sldId id="777" r:id="rId46"/>
    <p:sldId id="778" r:id="rId47"/>
    <p:sldId id="779" r:id="rId48"/>
    <p:sldId id="726" r:id="rId49"/>
    <p:sldId id="654" r:id="rId5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F16"/>
    <a:srgbClr val="0000CC"/>
    <a:srgbClr val="006600"/>
    <a:srgbClr val="990099"/>
    <a:srgbClr val="8AE75B"/>
    <a:srgbClr val="008000"/>
    <a:srgbClr val="9E7800"/>
    <a:srgbClr val="D2A000"/>
    <a:srgbClr val="003366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>
        <p:scale>
          <a:sx n="67" d="100"/>
          <a:sy n="67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2020-4-27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21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讲：平衡二叉排序树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2. </a:t>
            </a:r>
            <a:r>
              <a:rPr lang="zh-CN" altLang="en-US" kern="0" dirty="0" smtClean="0">
                <a:latin typeface="+mj-lt"/>
              </a:rPr>
              <a:t>若</a:t>
            </a:r>
            <a:r>
              <a:rPr lang="zh-CN" altLang="en-US" kern="0" dirty="0" smtClean="0"/>
              <a:t>新结点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增加了“以其父亲为根”的子树的高度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  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不一定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-- </a:t>
            </a:r>
            <a:r>
              <a:rPr lang="zh-CN" altLang="en-US" kern="0" dirty="0" smtClean="0">
                <a:latin typeface="+mj-lt"/>
              </a:rPr>
              <a:t>例</a:t>
            </a:r>
            <a:r>
              <a:rPr lang="en-US" altLang="zh-CN" kern="0" dirty="0" smtClean="0">
                <a:latin typeface="+mj-lt"/>
              </a:rPr>
              <a:t>2.1</a:t>
            </a:r>
            <a:r>
              <a:rPr lang="zh-CN" altLang="en-US" kern="0" dirty="0" smtClean="0">
                <a:latin typeface="+mj-lt"/>
              </a:rPr>
              <a:t>：新插入</a:t>
            </a:r>
            <a:r>
              <a:rPr lang="en-US" altLang="zh-CN" kern="0" dirty="0" smtClean="0">
                <a:latin typeface="+mj-lt"/>
              </a:rPr>
              <a:t>95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-- </a:t>
            </a:r>
            <a:r>
              <a:rPr lang="zh-CN" altLang="en-US" kern="0" dirty="0" smtClean="0">
                <a:latin typeface="+mj-lt"/>
              </a:rPr>
              <a:t>例</a:t>
            </a:r>
            <a:r>
              <a:rPr lang="en-US" altLang="zh-CN" kern="0" dirty="0" smtClean="0">
                <a:latin typeface="+mj-lt"/>
              </a:rPr>
              <a:t>2.2</a:t>
            </a:r>
            <a:r>
              <a:rPr lang="zh-CN" altLang="en-US" kern="0" dirty="0" smtClean="0">
                <a:latin typeface="+mj-lt"/>
              </a:rPr>
              <a:t>：新插入</a:t>
            </a:r>
            <a:r>
              <a:rPr lang="en-US" altLang="zh-CN" kern="0" dirty="0" smtClean="0">
                <a:latin typeface="+mj-lt"/>
              </a:rPr>
              <a:t>3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04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679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676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61600" y="5117665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39" name="直接连接符 38"/>
          <p:cNvCxnSpPr>
            <a:stCxn id="57" idx="5"/>
            <a:endCxn id="38" idx="0"/>
          </p:cNvCxnSpPr>
          <p:nvPr/>
        </p:nvCxnSpPr>
        <p:spPr bwMode="auto">
          <a:xfrm>
            <a:off x="7703863" y="4584935"/>
            <a:ext cx="291737" cy="5327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79248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2159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86600" y="30266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305799" y="4324200"/>
            <a:ext cx="108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05800" y="4343400"/>
            <a:ext cx="108000" cy="1188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34400" y="3505200"/>
            <a:ext cx="108000" cy="2016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966400" y="5816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49" name="直接连接符 48"/>
          <p:cNvCxnSpPr>
            <a:stCxn id="64" idx="3"/>
            <a:endCxn id="48" idx="0"/>
          </p:cNvCxnSpPr>
          <p:nvPr/>
        </p:nvCxnSpPr>
        <p:spPr bwMode="auto">
          <a:xfrm flipH="1">
            <a:off x="3200400" y="5484325"/>
            <a:ext cx="224978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895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76133" y="4724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8100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38600" y="3003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800" y="2209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92" grpId="0"/>
      <p:bldP spid="93" grpId="0"/>
      <p:bldP spid="38" grpId="0" animBg="1"/>
      <p:bldP spid="41" grpId="0"/>
      <p:bldP spid="42" grpId="0"/>
      <p:bldP spid="43" grpId="0"/>
      <p:bldP spid="44" grpId="1" animBg="1"/>
      <p:bldP spid="45" grpId="0" animBg="1"/>
      <p:bldP spid="47" grpId="0"/>
      <p:bldP spid="48" grpId="0" animBg="1"/>
      <p:bldP spid="51" grpId="0"/>
      <p:bldP spid="52" grpId="0"/>
      <p:bldP spid="68" grpId="0"/>
      <p:bldP spid="69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1.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 smtClean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2.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增加了“以其父亲为根”的子树的高度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2.1 </a:t>
            </a:r>
            <a:r>
              <a:rPr lang="zh-CN" altLang="en-US" kern="0" dirty="0" smtClean="0">
                <a:latin typeface="+mj-lt"/>
              </a:rPr>
              <a:t>若在其某个祖先处，不再向上改变</a:t>
            </a:r>
            <a:r>
              <a:rPr lang="en-US" altLang="zh-CN" kern="0" dirty="0" smtClean="0">
                <a:latin typeface="+mj-lt"/>
              </a:rPr>
              <a:t>”</a:t>
            </a:r>
            <a:r>
              <a:rPr lang="zh-CN" altLang="en-US" kern="0" dirty="0" smtClean="0">
                <a:latin typeface="+mj-lt"/>
              </a:rPr>
              <a:t>子树</a:t>
            </a:r>
            <a:r>
              <a:rPr lang="en-US" altLang="zh-CN" kern="0" dirty="0" smtClean="0">
                <a:latin typeface="+mj-lt"/>
              </a:rPr>
              <a:t>”</a:t>
            </a:r>
            <a:r>
              <a:rPr lang="zh-CN" altLang="en-US" kern="0" dirty="0" smtClean="0">
                <a:latin typeface="+mj-lt"/>
              </a:rPr>
              <a:t>的高度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2.2 </a:t>
            </a:r>
            <a:r>
              <a:rPr lang="zh-CN" altLang="en-US" kern="0" dirty="0" smtClean="0">
                <a:latin typeface="+mj-lt"/>
              </a:rPr>
              <a:t>若向上一直改变子树的高度，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     </a:t>
            </a:r>
            <a:r>
              <a:rPr lang="zh-CN" altLang="en-US" kern="0" dirty="0" smtClean="0">
                <a:latin typeface="+mj-lt"/>
              </a:rPr>
              <a:t>且其祖先中有平衡因子</a:t>
            </a:r>
            <a:r>
              <a:rPr lang="en-US" altLang="zh-CN" kern="0" dirty="0" smtClean="0">
                <a:latin typeface="+mj-lt"/>
              </a:rPr>
              <a:t>&gt;0,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     </a:t>
            </a:r>
            <a:r>
              <a:rPr lang="en-US" altLang="zh-CN" kern="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FF0000"/>
                </a:solidFill>
                <a:latin typeface="+mj-lt"/>
              </a:rPr>
              <a:t>破坏平衡</a:t>
            </a:r>
            <a:endParaRPr lang="en-US" altLang="zh-CN" kern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251400" y="4114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6928200" y="3505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7706400" y="414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5887200" y="4775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8098200" y="4750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346400" y="4750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6485400" y="3873935"/>
            <a:ext cx="5113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7327663" y="3873935"/>
            <a:ext cx="612737" cy="266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6121200" y="4483535"/>
            <a:ext cx="198737" cy="291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7580400" y="4509335"/>
            <a:ext cx="1945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8105863" y="4509335"/>
            <a:ext cx="2263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5551200" y="5359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5785200" y="5144135"/>
            <a:ext cx="170537" cy="21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6286663" y="5144135"/>
            <a:ext cx="119537" cy="2306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172200" y="537481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7097400" y="5359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7331400" y="5118935"/>
            <a:ext cx="835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6650863" y="4483535"/>
            <a:ext cx="147137" cy="2942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6564000" y="4777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641600" y="537481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25" name="直接连接符 24"/>
          <p:cNvCxnSpPr>
            <a:stCxn id="58" idx="5"/>
            <a:endCxn id="24" idx="0"/>
          </p:cNvCxnSpPr>
          <p:nvPr/>
        </p:nvCxnSpPr>
        <p:spPr bwMode="auto">
          <a:xfrm>
            <a:off x="7745863" y="5118935"/>
            <a:ext cx="129737" cy="2558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403600" y="5359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28" name="直接连接符 27"/>
          <p:cNvCxnSpPr>
            <a:stCxn id="57" idx="5"/>
            <a:endCxn id="27" idx="0"/>
          </p:cNvCxnSpPr>
          <p:nvPr/>
        </p:nvCxnSpPr>
        <p:spPr bwMode="auto">
          <a:xfrm>
            <a:off x="8497663" y="5118935"/>
            <a:ext cx="1399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257800" y="5893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31" name="直接连接符 30"/>
          <p:cNvCxnSpPr>
            <a:stCxn id="64" idx="3"/>
            <a:endCxn id="30" idx="0"/>
          </p:cNvCxnSpPr>
          <p:nvPr/>
        </p:nvCxnSpPr>
        <p:spPr bwMode="auto">
          <a:xfrm flipH="1">
            <a:off x="5491800" y="5728535"/>
            <a:ext cx="127937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左大括号 34"/>
          <p:cNvSpPr/>
          <p:nvPr/>
        </p:nvSpPr>
        <p:spPr bwMode="auto">
          <a:xfrm>
            <a:off x="304800" y="1524000"/>
            <a:ext cx="180000" cy="2286000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5800" y="5705903"/>
            <a:ext cx="3429000" cy="99969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对子树高度的改变，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在某一层停止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228600" y="2667000"/>
            <a:ext cx="516732" cy="3300413"/>
          </a:xfrm>
          <a:custGeom>
            <a:avLst/>
            <a:gdLst>
              <a:gd name="connsiteX0" fmla="*/ 73819 w 516732"/>
              <a:gd name="connsiteY0" fmla="*/ 0 h 3300413"/>
              <a:gd name="connsiteX1" fmla="*/ 73819 w 516732"/>
              <a:gd name="connsiteY1" fmla="*/ 2228850 h 3300413"/>
              <a:gd name="connsiteX2" fmla="*/ 516732 w 516732"/>
              <a:gd name="connsiteY2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3300413">
                <a:moveTo>
                  <a:pt x="73819" y="0"/>
                </a:moveTo>
                <a:cubicBezTo>
                  <a:pt x="36909" y="839390"/>
                  <a:pt x="0" y="1678781"/>
                  <a:pt x="73819" y="2228850"/>
                </a:cubicBezTo>
                <a:cubicBezTo>
                  <a:pt x="147638" y="2778919"/>
                  <a:pt x="332185" y="3039666"/>
                  <a:pt x="516732" y="3300413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137F16"/>
                </a:solidFill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137F16"/>
                </a:solidFill>
                <a:latin typeface="+mj-lt"/>
              </a:rPr>
              <a:t>插入后回顾计算：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最小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不平衡子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树？</a:t>
            </a:r>
            <a:r>
              <a:rPr lang="zh-CN" altLang="en-US" sz="3000" kern="0" dirty="0" smtClean="0"/>
              <a:t>（</a:t>
            </a:r>
            <a:r>
              <a:rPr lang="zh-CN" altLang="en-US" sz="3000" kern="0" dirty="0" smtClean="0"/>
              <a:t>根在哪</a:t>
            </a:r>
            <a:r>
              <a:rPr lang="zh-CN" altLang="en-US" sz="3000" kern="0" dirty="0" smtClean="0"/>
              <a:t>？</a:t>
            </a:r>
            <a:r>
              <a:rPr lang="zh-CN" altLang="en-US" sz="3000" kern="0" dirty="0" smtClean="0"/>
              <a:t>）</a:t>
            </a:r>
            <a:endParaRPr lang="en-US" altLang="zh-CN" sz="30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j-lt"/>
              </a:rPr>
              <a:t>   </a:t>
            </a:r>
            <a:r>
              <a:rPr lang="en-US" altLang="zh-CN" sz="3000" kern="0" dirty="0" smtClean="0">
                <a:latin typeface="+mj-lt"/>
              </a:rPr>
              <a:t>-- </a:t>
            </a:r>
            <a:r>
              <a:rPr lang="zh-CN" altLang="en-US" sz="3000" kern="0" dirty="0" smtClean="0">
                <a:latin typeface="+mj-lt"/>
              </a:rPr>
              <a:t>在新插入结点的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 smtClean="0">
                <a:latin typeface="+mj-lt"/>
              </a:rPr>
              <a:t>，离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新结点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                                            且平衡因子绝对值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 smtClean="0">
                <a:latin typeface="+mj-lt"/>
              </a:rPr>
              <a:t> 调整平衡：</a:t>
            </a:r>
            <a:endParaRPr lang="en-US" altLang="zh-CN" sz="3000" kern="0" baseline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使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在新结点插入前后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endParaRPr lang="en-US" altLang="zh-CN" sz="3200" kern="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怎么找？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 </a:t>
            </a: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插入前预判：</a:t>
            </a:r>
            <a:r>
              <a:rPr lang="zh-CN" altLang="en-US" kern="0" dirty="0" smtClean="0">
                <a:latin typeface="+mj-lt"/>
              </a:rPr>
              <a:t>谁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可能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是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“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” </a:t>
            </a:r>
            <a:r>
              <a:rPr lang="zh-CN" altLang="en-US" kern="0" dirty="0" smtClean="0">
                <a:latin typeface="+mj-lt"/>
              </a:rPr>
              <a:t>的根？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在新结点的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kern="0" dirty="0" smtClean="0">
                <a:latin typeface="+mj-lt"/>
              </a:rPr>
              <a:t>，离新结点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      </a:t>
            </a:r>
            <a:r>
              <a:rPr lang="zh-CN" altLang="en-US" kern="0" dirty="0" smtClean="0">
                <a:latin typeface="+mj-lt"/>
              </a:rPr>
              <a:t>且新结点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插入之前</a:t>
            </a:r>
            <a:r>
              <a:rPr lang="zh-CN" altLang="en-US" kern="0" dirty="0" smtClean="0">
                <a:latin typeface="+mj-lt"/>
              </a:rPr>
              <a:t>，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平衡因子绝对值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&gt;0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4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5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22" name="直接连接符 121"/>
          <p:cNvCxnSpPr>
            <a:stCxn id="95" idx="3"/>
            <a:endCxn id="94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95" idx="5"/>
            <a:endCxn id="96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94" idx="3"/>
            <a:endCxn id="117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96" idx="3"/>
            <a:endCxn id="121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96" idx="5"/>
            <a:endCxn id="119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32" name="直接连接符 131"/>
          <p:cNvCxnSpPr>
            <a:stCxn id="117" idx="3"/>
            <a:endCxn id="131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0"/>
            <a:endCxn id="117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21" idx="3"/>
            <a:endCxn id="135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>
            <a:stCxn id="147" idx="0"/>
            <a:endCxn id="94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48" name="矩形 147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54" name="直接连接符 153"/>
          <p:cNvCxnSpPr>
            <a:stCxn id="119" idx="5"/>
            <a:endCxn id="153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57" name="直接连接符 156"/>
          <p:cNvCxnSpPr>
            <a:stCxn id="131" idx="3"/>
            <a:endCxn id="156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矩形 157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8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170" name="右大括号 169"/>
          <p:cNvSpPr/>
          <p:nvPr/>
        </p:nvSpPr>
        <p:spPr bwMode="auto">
          <a:xfrm>
            <a:off x="7162800" y="1752600"/>
            <a:ext cx="252000" cy="900000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181600" y="3124200"/>
            <a:ext cx="3962400" cy="231448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1. </a:t>
            </a:r>
            <a:r>
              <a:rPr lang="zh-CN" altLang="en-US" dirty="0" smtClean="0"/>
              <a:t>每个结点附带</a:t>
            </a:r>
            <a:r>
              <a:rPr lang="en-US" altLang="zh-CN" dirty="0" smtClean="0">
                <a:solidFill>
                  <a:srgbClr val="990099"/>
                </a:solidFill>
              </a:rPr>
              <a:t>bf</a:t>
            </a:r>
            <a:r>
              <a:rPr lang="zh-CN" altLang="en-US" dirty="0" smtClean="0">
                <a:solidFill>
                  <a:srgbClr val="990099"/>
                </a:solidFill>
              </a:rPr>
              <a:t>属性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2. </a:t>
            </a:r>
            <a:r>
              <a:rPr lang="zh-CN" altLang="en-US" dirty="0" smtClean="0"/>
              <a:t>寻找插入位置过程中，</a:t>
            </a:r>
            <a:r>
              <a:rPr lang="zh-CN" altLang="en-US" dirty="0" smtClean="0">
                <a:solidFill>
                  <a:srgbClr val="990099"/>
                </a:solidFill>
              </a:rPr>
              <a:t>判断</a:t>
            </a:r>
            <a:r>
              <a:rPr lang="en-US" altLang="zh-CN" dirty="0" smtClean="0">
                <a:solidFill>
                  <a:srgbClr val="990099"/>
                </a:solidFill>
              </a:rPr>
              <a:t>bf</a:t>
            </a:r>
            <a:r>
              <a:rPr lang="zh-CN" altLang="en-US" dirty="0" smtClean="0">
                <a:solidFill>
                  <a:srgbClr val="990099"/>
                </a:solidFill>
              </a:rPr>
              <a:t>，记录“可疑点”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3. </a:t>
            </a:r>
            <a:r>
              <a:rPr lang="zh-CN" altLang="en-US" dirty="0" smtClean="0">
                <a:solidFill>
                  <a:srgbClr val="0000CC"/>
                </a:solidFill>
              </a:rPr>
              <a:t>判断“可疑结点”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cxnSp>
        <p:nvCxnSpPr>
          <p:cNvPr id="174" name="直接连接符 173"/>
          <p:cNvCxnSpPr>
            <a:stCxn id="170" idx="1"/>
          </p:cNvCxnSpPr>
          <p:nvPr/>
        </p:nvCxnSpPr>
        <p:spPr bwMode="auto">
          <a:xfrm>
            <a:off x="7414800" y="2202600"/>
            <a:ext cx="281400" cy="921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82" name="直接连接符 181"/>
          <p:cNvCxnSpPr>
            <a:endCxn id="181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28"/>
          <p:cNvSpPr>
            <a:spLocks noChangeArrowheads="1"/>
          </p:cNvSpPr>
          <p:nvPr/>
        </p:nvSpPr>
        <p:spPr bwMode="auto">
          <a:xfrm>
            <a:off x="3733800" y="3526542"/>
            <a:ext cx="468000" cy="43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 bwMode="auto">
          <a:xfrm>
            <a:off x="1143000" y="5364000"/>
            <a:ext cx="8001000" cy="1126462"/>
          </a:xfrm>
          <a:prstGeom prst="rect">
            <a:avLst/>
          </a:prstGeom>
          <a:solidFill>
            <a:srgbClr val="0033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3.1. </a:t>
            </a:r>
            <a:r>
              <a:rPr lang="zh-CN" altLang="en-US" dirty="0" smtClean="0">
                <a:solidFill>
                  <a:schemeClr val="bg1"/>
                </a:solidFill>
              </a:rPr>
              <a:t>若该点原</a:t>
            </a:r>
            <a:r>
              <a:rPr lang="en-US" altLang="zh-CN" dirty="0" smtClean="0">
                <a:solidFill>
                  <a:schemeClr val="bg1"/>
                </a:solidFill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3.2. </a:t>
            </a:r>
            <a:r>
              <a:rPr lang="zh-CN" altLang="en-US" dirty="0" smtClean="0">
                <a:solidFill>
                  <a:schemeClr val="bg1"/>
                </a:solidFill>
              </a:rPr>
              <a:t>若该点原</a:t>
            </a:r>
            <a:r>
              <a:rPr lang="en-US" altLang="zh-CN" dirty="0" smtClean="0">
                <a:solidFill>
                  <a:schemeClr val="bg1"/>
                </a:solidFill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43800" y="2438400"/>
            <a:ext cx="141577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编程实现</a:t>
            </a:r>
            <a:endParaRPr lang="zh-CN" altLang="en-US" sz="2400" dirty="0"/>
          </a:p>
        </p:txBody>
      </p:sp>
      <p:sp>
        <p:nvSpPr>
          <p:cNvPr id="193" name="矩形 192"/>
          <p:cNvSpPr/>
          <p:nvPr/>
        </p:nvSpPr>
        <p:spPr>
          <a:xfrm>
            <a:off x="4613363" y="5369276"/>
            <a:ext cx="4225837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且插入到左子树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4392234" y="5904000"/>
            <a:ext cx="422583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且插入到右子树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5" grpId="0" animBg="1"/>
      <p:bldP spid="189" grpId="0" animBg="1"/>
      <p:bldP spid="191" grpId="0"/>
      <p:bldP spid="193" grpId="0"/>
      <p:bldP spid="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7.5.2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调整平衡的模式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造成“最小不平衡子树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”的原因，分为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种：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-- 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左子女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左子树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LR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 …………………..</a:t>
            </a:r>
            <a:r>
              <a:rPr lang="zh-CN" altLang="en-US" kern="0" dirty="0" smtClean="0"/>
              <a:t>左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的右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RR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…………………..</a:t>
            </a:r>
            <a:r>
              <a:rPr lang="zh-CN" altLang="en-US" kern="0" dirty="0" smtClean="0">
                <a:solidFill>
                  <a:srgbClr val="990099"/>
                </a:solidFill>
              </a:rPr>
              <a:t>右</a:t>
            </a:r>
            <a:r>
              <a:rPr lang="en-US" altLang="zh-CN" kern="0" dirty="0" smtClean="0">
                <a:solidFill>
                  <a:srgbClr val="990099"/>
                </a:solidFill>
              </a:rPr>
              <a:t>…...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右</a:t>
            </a:r>
            <a:r>
              <a:rPr lang="en-US" altLang="zh-CN" kern="0" dirty="0" smtClean="0">
                <a:solidFill>
                  <a:srgbClr val="990099"/>
                </a:solidFill>
              </a:rPr>
              <a:t>……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RL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…………………...</a:t>
            </a:r>
            <a:r>
              <a:rPr lang="zh-CN" altLang="en-US" kern="0" dirty="0" smtClean="0"/>
              <a:t>右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的左</a:t>
            </a:r>
            <a:r>
              <a:rPr lang="en-US" altLang="zh-CN" kern="0" dirty="0" smtClean="0"/>
              <a:t>……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219200" y="4267200"/>
            <a:ext cx="7924800" cy="19050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kern="0" dirty="0" smtClean="0"/>
              <a:t> 插入新结点后，若形成了最小不平衡子树，</a:t>
            </a:r>
            <a:endParaRPr lang="en-US" altLang="zh-CN" kern="0" dirty="0" smtClean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zh-CN" altLang="en-US" kern="0" dirty="0" smtClean="0"/>
              <a:t>则，只需调整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/>
              <a:t>，使其：</a:t>
            </a:r>
            <a:endParaRPr lang="en-US" altLang="zh-CN" kern="0" dirty="0" smtClean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zh-CN" altLang="en-US" kern="0" dirty="0" smtClean="0"/>
              <a:t>与“新结点插入之前”</a:t>
            </a:r>
            <a:r>
              <a:rPr lang="zh-CN" altLang="en-US" kern="0" dirty="0" smtClean="0">
                <a:solidFill>
                  <a:srgbClr val="0000CC"/>
                </a:solidFill>
              </a:rPr>
              <a:t>高度相同、且保持平衡</a:t>
            </a:r>
            <a:endParaRPr lang="en-US" altLang="zh-CN" kern="0" baseline="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的左子女的左子树中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68914" y="1773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33114" y="22038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63114" y="2521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715714" y="2951623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21" idx="0"/>
            <a:endCxn id="10" idx="5"/>
          </p:cNvCxnSpPr>
          <p:nvPr/>
        </p:nvCxnSpPr>
        <p:spPr bwMode="auto">
          <a:xfrm flipH="1" flipV="1">
            <a:off x="1224033" y="2951623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29833" y="2203860"/>
            <a:ext cx="314967" cy="4212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997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855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828800" y="2625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6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600" y="1531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" y="2230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643374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38400" y="30060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26189" y="2508071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257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006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304800" y="5715000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b="1" dirty="0" smtClean="0">
                <a:solidFill>
                  <a:srgbClr val="003366"/>
                </a:solidFill>
                <a:sym typeface="Symbol"/>
              </a:rPr>
              <a:t> </a:t>
            </a:r>
            <a:r>
              <a:rPr lang="en-US" altLang="zh-CN" sz="3200" b="1" dirty="0" smtClean="0">
                <a:solidFill>
                  <a:srgbClr val="003366"/>
                </a:solidFill>
                <a:sym typeface="Symbol"/>
              </a:rPr>
              <a:t>, ,  </a:t>
            </a:r>
            <a:r>
              <a:rPr lang="zh-CN" altLang="en-US" dirty="0" smtClean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的左子女的左子树中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 </a:t>
            </a:r>
            <a:endParaRPr lang="zh-CN" altLang="en-US" sz="32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6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643374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97047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61247" y="15942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1247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018733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33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80733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47333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573647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7" idx="3"/>
            <a:endCxn id="69" idx="0"/>
          </p:cNvCxnSpPr>
          <p:nvPr/>
        </p:nvCxnSpPr>
        <p:spPr bwMode="auto">
          <a:xfrm flipH="1">
            <a:off x="4337847" y="1518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067847" y="1835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295333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1933" y="1545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57333" y="838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23933" y="1600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8" name="直接连接符 77"/>
          <p:cNvCxnSpPr>
            <a:stCxn id="69" idx="3"/>
            <a:endCxn id="79" idx="0"/>
          </p:cNvCxnSpPr>
          <p:nvPr/>
        </p:nvCxnSpPr>
        <p:spPr bwMode="auto">
          <a:xfrm flipH="1">
            <a:off x="3848473" y="2265823"/>
            <a:ext cx="2984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3578473" y="2620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3962400" y="2317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7858727" y="22029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5"/>
          </p:cNvCxnSpPr>
          <p:nvPr/>
        </p:nvCxnSpPr>
        <p:spPr bwMode="auto">
          <a:xfrm flipH="1" flipV="1">
            <a:off x="7699918" y="1863754"/>
            <a:ext cx="428809" cy="33921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238999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113813" y="173153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33085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82000" y="19532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95086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3"/>
            <a:endCxn id="91" idx="0"/>
          </p:cNvCxnSpPr>
          <p:nvPr/>
        </p:nvCxnSpPr>
        <p:spPr bwMode="auto">
          <a:xfrm flipH="1">
            <a:off x="6899400" y="1863754"/>
            <a:ext cx="418680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629400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7085486" y="1889871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3490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34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258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10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192714" y="3450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3"/>
            <a:endCxn id="103" idx="0"/>
          </p:cNvCxnSpPr>
          <p:nvPr/>
        </p:nvCxnSpPr>
        <p:spPr bwMode="auto">
          <a:xfrm flipH="1">
            <a:off x="981006" y="38802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711006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914400" y="3208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6845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48267" y="3200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62759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1676400" y="419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5"/>
          </p:cNvCxnSpPr>
          <p:nvPr/>
        </p:nvCxnSpPr>
        <p:spPr bwMode="auto">
          <a:xfrm flipH="1" flipV="1">
            <a:off x="1653633" y="38802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1981200" y="381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498600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228600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580353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143000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171925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1447800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2209800" y="5181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73413" y="46836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3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535853" y="3373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4300053" y="3804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4030053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4257539" y="3132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05892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991406" y="3124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13980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5033241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8" idx="0"/>
            <a:endCxn id="121" idx="5"/>
          </p:cNvCxnSpPr>
          <p:nvPr/>
        </p:nvCxnSpPr>
        <p:spPr bwMode="auto">
          <a:xfrm flipH="1" flipV="1">
            <a:off x="4996772" y="3804060"/>
            <a:ext cx="306469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>
          <a:xfrm>
            <a:off x="5338041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31" name="直接连接符 130"/>
          <p:cNvCxnSpPr>
            <a:stCxn id="123" idx="3"/>
            <a:endCxn id="132" idx="0"/>
          </p:cNvCxnSpPr>
          <p:nvPr/>
        </p:nvCxnSpPr>
        <p:spPr bwMode="auto">
          <a:xfrm flipH="1">
            <a:off x="3828539" y="4551823"/>
            <a:ext cx="2805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Oval 29"/>
          <p:cNvSpPr>
            <a:spLocks noChangeArrowheads="1"/>
          </p:cNvSpPr>
          <p:nvPr/>
        </p:nvSpPr>
        <p:spPr bwMode="auto">
          <a:xfrm>
            <a:off x="3558539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3918374" y="454943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4499841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35" name="直接连接符 134"/>
          <p:cNvCxnSpPr>
            <a:stCxn id="134" idx="0"/>
            <a:endCxn id="123" idx="5"/>
          </p:cNvCxnSpPr>
          <p:nvPr/>
        </p:nvCxnSpPr>
        <p:spPr bwMode="auto">
          <a:xfrm flipH="1" flipV="1">
            <a:off x="4490972" y="4551823"/>
            <a:ext cx="278869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4804641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37" name="直接连接符 136"/>
          <p:cNvCxnSpPr>
            <a:stCxn id="132" idx="3"/>
            <a:endCxn id="138" idx="0"/>
          </p:cNvCxnSpPr>
          <p:nvPr/>
        </p:nvCxnSpPr>
        <p:spPr bwMode="auto">
          <a:xfrm flipH="1">
            <a:off x="3470400" y="5313823"/>
            <a:ext cx="16722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Oval 29"/>
          <p:cNvSpPr>
            <a:spLocks noChangeArrowheads="1"/>
          </p:cNvSpPr>
          <p:nvPr/>
        </p:nvSpPr>
        <p:spPr bwMode="auto">
          <a:xfrm>
            <a:off x="3200400" y="5540032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3657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Oval 29"/>
          <p:cNvSpPr>
            <a:spLocks noChangeArrowheads="1"/>
          </p:cNvSpPr>
          <p:nvPr/>
        </p:nvSpPr>
        <p:spPr bwMode="auto">
          <a:xfrm>
            <a:off x="7340406" y="3512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43" name="矩形 142"/>
          <p:cNvSpPr/>
          <p:nvPr/>
        </p:nvSpPr>
        <p:spPr>
          <a:xfrm>
            <a:off x="7116245" y="3221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92159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878380" y="429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46" name="矩形 145"/>
          <p:cNvSpPr/>
          <p:nvPr/>
        </p:nvSpPr>
        <p:spPr>
          <a:xfrm>
            <a:off x="80346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01759" y="40172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48" name="直接连接符 147"/>
          <p:cNvCxnSpPr>
            <a:stCxn id="145" idx="0"/>
            <a:endCxn id="142" idx="5"/>
          </p:cNvCxnSpPr>
          <p:nvPr/>
        </p:nvCxnSpPr>
        <p:spPr bwMode="auto">
          <a:xfrm flipH="1" flipV="1">
            <a:off x="7801325" y="39422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>
            <a:stCxn id="142" idx="3"/>
            <a:endCxn id="152" idx="0"/>
          </p:cNvCxnSpPr>
          <p:nvPr/>
        </p:nvCxnSpPr>
        <p:spPr bwMode="auto">
          <a:xfrm flipH="1">
            <a:off x="7101098" y="39422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6831098" y="4326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3" name="矩形 152"/>
          <p:cNvSpPr/>
          <p:nvPr/>
        </p:nvSpPr>
        <p:spPr>
          <a:xfrm>
            <a:off x="7190933" y="399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54" name="直接连接符 153"/>
          <p:cNvCxnSpPr>
            <a:stCxn id="152" idx="3"/>
            <a:endCxn id="155" idx="0"/>
          </p:cNvCxnSpPr>
          <p:nvPr/>
        </p:nvCxnSpPr>
        <p:spPr bwMode="auto">
          <a:xfrm flipH="1">
            <a:off x="6742959" y="47561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Oval 29"/>
          <p:cNvSpPr>
            <a:spLocks noChangeArrowheads="1"/>
          </p:cNvSpPr>
          <p:nvPr/>
        </p:nvSpPr>
        <p:spPr bwMode="auto">
          <a:xfrm>
            <a:off x="6472959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56" name="矩形 155"/>
          <p:cNvSpPr/>
          <p:nvPr/>
        </p:nvSpPr>
        <p:spPr>
          <a:xfrm>
            <a:off x="6858000" y="4908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83058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0"/>
            <a:endCxn id="145" idx="5"/>
          </p:cNvCxnSpPr>
          <p:nvPr/>
        </p:nvCxnSpPr>
        <p:spPr bwMode="auto">
          <a:xfrm flipH="1" flipV="1">
            <a:off x="8339299" y="47267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8610600" y="483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75372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63" name="直接连接符 162"/>
          <p:cNvCxnSpPr>
            <a:stCxn id="162" idx="0"/>
            <a:endCxn id="145" idx="3"/>
          </p:cNvCxnSpPr>
          <p:nvPr/>
        </p:nvCxnSpPr>
        <p:spPr bwMode="auto">
          <a:xfrm flipV="1">
            <a:off x="7807200" y="47267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矩形 163"/>
          <p:cNvSpPr/>
          <p:nvPr/>
        </p:nvSpPr>
        <p:spPr>
          <a:xfrm>
            <a:off x="7461000" y="48074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8" name="右箭头 167"/>
          <p:cNvSpPr/>
          <p:nvPr/>
        </p:nvSpPr>
        <p:spPr bwMode="auto">
          <a:xfrm>
            <a:off x="5473200" y="4953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49400" y="44958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 smtClean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 smtClean="0">
                <a:solidFill>
                  <a:schemeClr val="bg1"/>
                </a:solidFill>
              </a:rPr>
              <a:t>bf 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/>
      <p:bldP spid="71" grpId="0"/>
      <p:bldP spid="76" grpId="0"/>
      <p:bldP spid="77" grpId="0"/>
      <p:bldP spid="79" grpId="0" animBg="1"/>
      <p:bldP spid="81" grpId="0"/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121" grpId="0" animBg="1"/>
      <p:bldP spid="123" grpId="0" animBg="1"/>
      <p:bldP spid="124" grpId="0"/>
      <p:bldP spid="125" grpId="0"/>
      <p:bldP spid="126" grpId="0"/>
      <p:bldP spid="127" grpId="0"/>
      <p:bldP spid="128" grpId="0" animBg="1"/>
      <p:bldP spid="130" grpId="0"/>
      <p:bldP spid="132" grpId="0" animBg="1"/>
      <p:bldP spid="133" grpId="0"/>
      <p:bldP spid="134" grpId="0" animBg="1"/>
      <p:bldP spid="136" grpId="0"/>
      <p:bldP spid="138" grpId="0" animBg="1"/>
      <p:bldP spid="139" grpId="0"/>
      <p:bldP spid="142" grpId="0" animBg="1"/>
      <p:bldP spid="143" grpId="0"/>
      <p:bldP spid="144" grpId="0"/>
      <p:bldP spid="145" grpId="0" animBg="1"/>
      <p:bldP spid="146" grpId="0"/>
      <p:bldP spid="147" grpId="0"/>
      <p:bldP spid="152" grpId="0" animBg="1"/>
      <p:bldP spid="153" grpId="0"/>
      <p:bldP spid="155" grpId="0" animBg="1"/>
      <p:bldP spid="156" grpId="0"/>
      <p:bldP spid="158" grpId="0" animBg="1"/>
      <p:bldP spid="160" grpId="0"/>
      <p:bldP spid="162" grpId="0" animBg="1"/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21396" y="17656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682315" y="2195877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629996" y="261322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92" idx="0"/>
          </p:cNvCxnSpPr>
          <p:nvPr/>
        </p:nvCxnSpPr>
        <p:spPr bwMode="auto">
          <a:xfrm flipH="1">
            <a:off x="1565282" y="3043414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1" idx="0"/>
            <a:endCxn id="10" idx="5"/>
          </p:cNvCxnSpPr>
          <p:nvPr/>
        </p:nvCxnSpPr>
        <p:spPr bwMode="auto">
          <a:xfrm flipH="1" flipV="1">
            <a:off x="2090915" y="3043414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88" idx="0"/>
            <a:endCxn id="6" idx="3"/>
          </p:cNvCxnSpPr>
          <p:nvPr/>
        </p:nvCxnSpPr>
        <p:spPr bwMode="auto">
          <a:xfrm flipV="1">
            <a:off x="955682" y="2195877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5032082" y="4469458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20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57482" y="21834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2"/>
            <a:ext cx="432000" cy="651357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</a:t>
            </a:r>
            <a:endParaRPr lang="zh-CN" altLang="en-US" sz="3600" b="1" dirty="0" smtClean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</a:t>
            </a:r>
            <a:endParaRPr lang="zh-CN" altLang="en-US" sz="36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568482" y="29980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56271" y="2500088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3024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45243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88" name="矩形 87"/>
          <p:cNvSpPr/>
          <p:nvPr/>
        </p:nvSpPr>
        <p:spPr bwMode="auto">
          <a:xfrm>
            <a:off x="739682" y="2640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0350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92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04800" y="5769114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sz="3200" b="1" dirty="0" smtClean="0">
                <a:solidFill>
                  <a:srgbClr val="003366"/>
                </a:solidFill>
                <a:sym typeface="Symbol"/>
              </a:rPr>
              <a:t> , ,  </a:t>
            </a:r>
            <a:r>
              <a:rPr lang="zh-CN" altLang="en-US" sz="3200" dirty="0" smtClean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 </a:t>
            </a:r>
            <a:endParaRPr lang="zh-CN" altLang="en-US" sz="32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32082" y="4469458"/>
            <a:ext cx="432000" cy="635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2"/>
            <a:ext cx="432000" cy="651357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</a:t>
            </a:r>
            <a:endParaRPr lang="zh-CN" altLang="en-US" sz="3600" b="1" dirty="0" smtClean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</a:t>
            </a:r>
            <a:endParaRPr lang="zh-CN" altLang="en-US" sz="36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7673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36" idx="0"/>
            <a:endCxn id="10" idx="0"/>
          </p:cNvCxnSpPr>
          <p:nvPr/>
        </p:nvCxnSpPr>
        <p:spPr bwMode="auto">
          <a:xfrm>
            <a:off x="1122116" y="1643837"/>
            <a:ext cx="364157" cy="2905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216273" y="1934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29359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359" y="164383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51472" y="914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72359" y="1698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701559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971559" y="1863754"/>
            <a:ext cx="494880" cy="3754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87358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625359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81444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82559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768359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848277" y="1863754"/>
            <a:ext cx="4919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8070232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3779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1966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97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34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9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73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9641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14250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13927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6858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686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716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7445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45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3"/>
          </p:cNvCxnSpPr>
          <p:nvPr/>
        </p:nvCxnSpPr>
        <p:spPr bwMode="auto">
          <a:xfrm flipV="1">
            <a:off x="7272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3810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1180359" y="448156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910359" y="4835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262112" y="45243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824759" y="4829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853684" y="448156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129559" y="44481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2044200" y="3581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96838" y="3083404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90</a:t>
            </a:r>
            <a:endParaRPr lang="zh-CN" altLang="en-US" dirty="0"/>
          </a:p>
        </p:txBody>
      </p:sp>
      <p:sp>
        <p:nvSpPr>
          <p:cNvPr id="168" name="右箭头 167"/>
          <p:cNvSpPr/>
          <p:nvPr/>
        </p:nvSpPr>
        <p:spPr bwMode="auto">
          <a:xfrm>
            <a:off x="5257800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334000" y="34290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 smtClean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 smtClean="0">
                <a:solidFill>
                  <a:schemeClr val="bg1"/>
                </a:solidFill>
              </a:rPr>
              <a:t>bf 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617914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110" name="直接连接符 109"/>
          <p:cNvCxnSpPr>
            <a:stCxn id="96" idx="5"/>
            <a:endCxn id="118" idx="0"/>
          </p:cNvCxnSpPr>
          <p:nvPr/>
        </p:nvCxnSpPr>
        <p:spPr bwMode="auto">
          <a:xfrm>
            <a:off x="4078833" y="1594260"/>
            <a:ext cx="289840" cy="2428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4098673" y="1837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33396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792759" y="157812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161713" y="914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495800" y="1524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57" name="直接连接符 156"/>
          <p:cNvCxnSpPr>
            <a:stCxn id="118" idx="5"/>
            <a:endCxn id="161" idx="0"/>
          </p:cNvCxnSpPr>
          <p:nvPr/>
        </p:nvCxnSpPr>
        <p:spPr bwMode="auto">
          <a:xfrm>
            <a:off x="4559592" y="2267322"/>
            <a:ext cx="193008" cy="20047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Oval 29"/>
          <p:cNvSpPr>
            <a:spLocks noChangeArrowheads="1"/>
          </p:cNvSpPr>
          <p:nvPr/>
        </p:nvSpPr>
        <p:spPr bwMode="auto">
          <a:xfrm>
            <a:off x="4482600" y="2467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5" name="矩形 164"/>
          <p:cNvSpPr/>
          <p:nvPr/>
        </p:nvSpPr>
        <p:spPr>
          <a:xfrm>
            <a:off x="4938686" y="2232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378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76" name="直接连接符 175"/>
          <p:cNvCxnSpPr>
            <a:stCxn id="175" idx="5"/>
            <a:endCxn id="177" idx="0"/>
          </p:cNvCxnSpPr>
          <p:nvPr/>
        </p:nvCxnSpPr>
        <p:spPr bwMode="auto">
          <a:xfrm>
            <a:off x="42444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2121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350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9880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639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2" name="Oval 28"/>
          <p:cNvSpPr>
            <a:spLocks noChangeArrowheads="1"/>
          </p:cNvSpPr>
          <p:nvPr/>
        </p:nvSpPr>
        <p:spPr bwMode="auto">
          <a:xfrm>
            <a:off x="3276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83" name="直接连接符 182"/>
          <p:cNvCxnSpPr>
            <a:stCxn id="182" idx="0"/>
            <a:endCxn id="175" idx="3"/>
          </p:cNvCxnSpPr>
          <p:nvPr/>
        </p:nvCxnSpPr>
        <p:spPr bwMode="auto">
          <a:xfrm flipV="1">
            <a:off x="35466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32004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5" name="直接连接符 184"/>
          <p:cNvCxnSpPr>
            <a:stCxn id="177" idx="3"/>
            <a:endCxn id="186" idx="0"/>
          </p:cNvCxnSpPr>
          <p:nvPr/>
        </p:nvCxnSpPr>
        <p:spPr bwMode="auto">
          <a:xfrm flipH="1">
            <a:off x="3999759" y="4481563"/>
            <a:ext cx="291487" cy="3258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3729759" y="4807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87" name="矩形 186"/>
          <p:cNvSpPr/>
          <p:nvPr/>
        </p:nvSpPr>
        <p:spPr>
          <a:xfrm>
            <a:off x="4081512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88" name="Oval 28"/>
          <p:cNvSpPr>
            <a:spLocks noChangeArrowheads="1"/>
          </p:cNvSpPr>
          <p:nvPr/>
        </p:nvSpPr>
        <p:spPr bwMode="auto">
          <a:xfrm>
            <a:off x="4644159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89" name="直接连接符 188"/>
          <p:cNvCxnSpPr>
            <a:stCxn id="188" idx="0"/>
            <a:endCxn id="177" idx="5"/>
          </p:cNvCxnSpPr>
          <p:nvPr/>
        </p:nvCxnSpPr>
        <p:spPr bwMode="auto">
          <a:xfrm flipH="1" flipV="1">
            <a:off x="4673084" y="4481563"/>
            <a:ext cx="241075" cy="3190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矩形 189"/>
          <p:cNvSpPr/>
          <p:nvPr/>
        </p:nvSpPr>
        <p:spPr>
          <a:xfrm>
            <a:off x="4948959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1" name="Oval 28"/>
          <p:cNvSpPr>
            <a:spLocks noChangeArrowheads="1"/>
          </p:cNvSpPr>
          <p:nvPr/>
        </p:nvSpPr>
        <p:spPr bwMode="auto">
          <a:xfrm>
            <a:off x="5025159" y="54864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  <p:cxnSp>
        <p:nvCxnSpPr>
          <p:cNvPr id="192" name="直接连接符 191"/>
          <p:cNvCxnSpPr>
            <a:stCxn id="191" idx="0"/>
            <a:endCxn id="188" idx="5"/>
          </p:cNvCxnSpPr>
          <p:nvPr/>
        </p:nvCxnSpPr>
        <p:spPr bwMode="auto">
          <a:xfrm flipH="1" flipV="1">
            <a:off x="5105078" y="5230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5329959" y="5105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4" name="Oval 29"/>
          <p:cNvSpPr>
            <a:spLocks noChangeArrowheads="1"/>
          </p:cNvSpPr>
          <p:nvPr/>
        </p:nvSpPr>
        <p:spPr bwMode="auto">
          <a:xfrm>
            <a:off x="71715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215" name="矩形 214"/>
          <p:cNvSpPr/>
          <p:nvPr/>
        </p:nvSpPr>
        <p:spPr>
          <a:xfrm>
            <a:off x="6947400" y="3069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5233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7" name="Oval 28"/>
          <p:cNvSpPr>
            <a:spLocks noChangeArrowheads="1"/>
          </p:cNvSpPr>
          <p:nvPr/>
        </p:nvSpPr>
        <p:spPr bwMode="auto">
          <a:xfrm>
            <a:off x="66322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65238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138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0" name="直接连接符 219"/>
          <p:cNvCxnSpPr>
            <a:stCxn id="217" idx="0"/>
            <a:endCxn id="214" idx="3"/>
          </p:cNvCxnSpPr>
          <p:nvPr/>
        </p:nvCxnSpPr>
        <p:spPr bwMode="auto">
          <a:xfrm flipV="1">
            <a:off x="69022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>
            <a:stCxn id="214" idx="5"/>
            <a:endCxn id="222" idx="0"/>
          </p:cNvCxnSpPr>
          <p:nvPr/>
        </p:nvCxnSpPr>
        <p:spPr bwMode="auto">
          <a:xfrm>
            <a:off x="76324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Oval 29"/>
          <p:cNvSpPr>
            <a:spLocks noChangeArrowheads="1"/>
          </p:cNvSpPr>
          <p:nvPr/>
        </p:nvSpPr>
        <p:spPr bwMode="auto">
          <a:xfrm>
            <a:off x="77094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sp>
        <p:nvSpPr>
          <p:cNvPr id="223" name="矩形 222"/>
          <p:cNvSpPr/>
          <p:nvPr/>
        </p:nvSpPr>
        <p:spPr>
          <a:xfrm>
            <a:off x="7921913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224" name="直接连接符 223"/>
          <p:cNvCxnSpPr>
            <a:stCxn id="222" idx="5"/>
            <a:endCxn id="225" idx="0"/>
          </p:cNvCxnSpPr>
          <p:nvPr/>
        </p:nvCxnSpPr>
        <p:spPr bwMode="auto">
          <a:xfrm>
            <a:off x="81703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Oval 29"/>
          <p:cNvSpPr>
            <a:spLocks noChangeArrowheads="1"/>
          </p:cNvSpPr>
          <p:nvPr/>
        </p:nvSpPr>
        <p:spPr bwMode="auto">
          <a:xfrm>
            <a:off x="81585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  <p:sp>
        <p:nvSpPr>
          <p:cNvPr id="226" name="矩形 225"/>
          <p:cNvSpPr/>
          <p:nvPr/>
        </p:nvSpPr>
        <p:spPr>
          <a:xfrm>
            <a:off x="83911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7" name="Oval 28"/>
          <p:cNvSpPr>
            <a:spLocks noChangeArrowheads="1"/>
          </p:cNvSpPr>
          <p:nvPr/>
        </p:nvSpPr>
        <p:spPr bwMode="auto">
          <a:xfrm>
            <a:off x="70596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cxnSp>
        <p:nvCxnSpPr>
          <p:cNvPr id="228" name="直接连接符 227"/>
          <p:cNvCxnSpPr>
            <a:stCxn id="227" idx="0"/>
            <a:endCxn id="217" idx="5"/>
          </p:cNvCxnSpPr>
          <p:nvPr/>
        </p:nvCxnSpPr>
        <p:spPr bwMode="auto">
          <a:xfrm flipH="1" flipV="1">
            <a:off x="70931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矩形 228"/>
          <p:cNvSpPr/>
          <p:nvPr/>
        </p:nvSpPr>
        <p:spPr>
          <a:xfrm>
            <a:off x="72908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0" name="Oval 28"/>
          <p:cNvSpPr>
            <a:spLocks noChangeArrowheads="1"/>
          </p:cNvSpPr>
          <p:nvPr/>
        </p:nvSpPr>
        <p:spPr bwMode="auto">
          <a:xfrm>
            <a:off x="6291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31" name="直接连接符 230"/>
          <p:cNvCxnSpPr>
            <a:stCxn id="230" idx="0"/>
            <a:endCxn id="217" idx="3"/>
          </p:cNvCxnSpPr>
          <p:nvPr/>
        </p:nvCxnSpPr>
        <p:spPr bwMode="auto">
          <a:xfrm flipV="1">
            <a:off x="65610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矩形 231"/>
          <p:cNvSpPr/>
          <p:nvPr/>
        </p:nvSpPr>
        <p:spPr>
          <a:xfrm>
            <a:off x="61854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96" grpId="0" animBg="1"/>
      <p:bldP spid="118" grpId="0" animBg="1"/>
      <p:bldP spid="140" grpId="0"/>
      <p:bldP spid="141" grpId="0"/>
      <p:bldP spid="149" grpId="0"/>
      <p:bldP spid="150" grpId="0"/>
      <p:bldP spid="161" grpId="0" animBg="1"/>
      <p:bldP spid="165" grpId="0"/>
      <p:bldP spid="175" grpId="0" animBg="1"/>
      <p:bldP spid="177" grpId="0" animBg="1"/>
      <p:bldP spid="178" grpId="0"/>
      <p:bldP spid="179" grpId="0"/>
      <p:bldP spid="180" grpId="0"/>
      <p:bldP spid="181" grpId="0"/>
      <p:bldP spid="182" grpId="0" animBg="1"/>
      <p:bldP spid="184" grpId="0"/>
      <p:bldP spid="186" grpId="0" animBg="1"/>
      <p:bldP spid="187" grpId="0"/>
      <p:bldP spid="188" grpId="0" animBg="1"/>
      <p:bldP spid="190" grpId="0"/>
      <p:bldP spid="191" grpId="0" animBg="1"/>
      <p:bldP spid="193" grpId="0"/>
      <p:bldP spid="214" grpId="0" animBg="1"/>
      <p:bldP spid="215" grpId="0"/>
      <p:bldP spid="216" grpId="0"/>
      <p:bldP spid="217" grpId="0" animBg="1"/>
      <p:bldP spid="218" grpId="0"/>
      <p:bldP spid="219" grpId="0"/>
      <p:bldP spid="222" grpId="0" animBg="1"/>
      <p:bldP spid="223" grpId="0"/>
      <p:bldP spid="225" grpId="0" animBg="1"/>
      <p:bldP spid="226" grpId="0"/>
      <p:bldP spid="227" grpId="0" animBg="1"/>
      <p:bldP spid="229" grpId="0"/>
      <p:bldP spid="230" grpId="0" animBg="1"/>
      <p:bldP spid="2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)]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[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 smtClean="0"/>
              <a:t>]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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LRL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A-&gt;bf=1;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47" name="直接连接符 146"/>
          <p:cNvCxnSpPr>
            <a:stCxn id="146" idx="0"/>
            <a:endCxn id="148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1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52" name="直接连接符 151"/>
          <p:cNvCxnSpPr>
            <a:stCxn id="151" idx="0"/>
            <a:endCxn id="148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54" name="直接连接符 153"/>
          <p:cNvCxnSpPr>
            <a:stCxn id="146" idx="3"/>
            <a:endCxn id="155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6" name="直接连接符 155"/>
          <p:cNvCxnSpPr>
            <a:stCxn id="158" idx="0"/>
            <a:endCxn id="146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60" name="直接连接符 159"/>
          <p:cNvCxnSpPr>
            <a:stCxn id="159" idx="0"/>
            <a:endCxn id="151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162" idx="0"/>
            <a:endCxn id="151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矩形 161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63" name="右箭头 162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6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69" name="直接连接符 168"/>
          <p:cNvCxnSpPr>
            <a:stCxn id="168" idx="3"/>
            <a:endCxn id="172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直接连接符 169"/>
          <p:cNvCxnSpPr>
            <a:stCxn id="177" idx="0"/>
            <a:endCxn id="168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>
            <a:stCxn id="174" idx="0"/>
            <a:endCxn id="166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74" name="矩形 173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75" name="矩形 174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79" name="直接连接符 178"/>
          <p:cNvCxnSpPr>
            <a:stCxn id="173" idx="0"/>
            <a:endCxn id="177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矩形 179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81" name="直接连接符 180"/>
          <p:cNvCxnSpPr>
            <a:stCxn id="180" idx="0"/>
            <a:endCxn id="177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 </a:t>
            </a:r>
            <a:r>
              <a:rPr lang="en-US" altLang="zh-CN" sz="3600" dirty="0" smtClean="0"/>
              <a:t>)]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[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]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b="1" dirty="0" smtClean="0">
                <a:sym typeface="Symbol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LRR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B-&gt;bf=-1;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3(LR0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627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287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17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295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3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9" name="右箭头 12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4282276" y="1719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stCxn id="75" idx="3"/>
            <a:endCxn id="77" idx="0"/>
          </p:cNvCxnSpPr>
          <p:nvPr/>
        </p:nvCxnSpPr>
        <p:spPr bwMode="auto">
          <a:xfrm flipH="1">
            <a:off x="3942676" y="2149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3672676" y="2466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3950390" y="1553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08162" y="2176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255190" y="3221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81" idx="0"/>
            <a:endCxn id="77" idx="5"/>
          </p:cNvCxnSpPr>
          <p:nvPr/>
        </p:nvCxnSpPr>
        <p:spPr bwMode="auto">
          <a:xfrm flipH="1" flipV="1">
            <a:off x="4133595" y="2897167"/>
            <a:ext cx="337595" cy="3242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stCxn id="100" idx="0"/>
            <a:endCxn id="117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0" name="直接连接符 119"/>
          <p:cNvCxnSpPr>
            <a:stCxn id="117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432448" y="2698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LR0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67200" y="3113529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 bwMode="auto">
          <a:xfrm>
            <a:off x="5486400" y="4876800"/>
            <a:ext cx="36576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57800" y="23787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79" grpId="0"/>
      <p:bldP spid="81" grpId="0" animBg="1"/>
      <p:bldP spid="100" grpId="0" animBg="1"/>
      <p:bldP spid="111" grpId="0" animBg="1"/>
      <p:bldP spid="114" grpId="0"/>
      <p:bldP spid="115" grpId="0"/>
      <p:bldP spid="117" grpId="0" animBg="1"/>
      <p:bldP spid="132" grpId="0"/>
      <p:bldP spid="133" grpId="0"/>
      <p:bldP spid="135" grpId="0"/>
      <p:bldP spid="1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0362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804514" y="1518060"/>
            <a:ext cx="310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34514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7579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6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59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14400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15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156432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3971228" y="1518060"/>
            <a:ext cx="264285" cy="34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701228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3878118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052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6001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081114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28" name="直接连接符 127"/>
          <p:cNvCxnSpPr>
            <a:stCxn id="123" idx="5"/>
            <a:endCxn id="129" idx="0"/>
          </p:cNvCxnSpPr>
          <p:nvPr/>
        </p:nvCxnSpPr>
        <p:spPr bwMode="auto">
          <a:xfrm>
            <a:off x="4162147" y="2288391"/>
            <a:ext cx="520485" cy="2240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4412632" y="25124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130" name="矩形 129"/>
          <p:cNvSpPr/>
          <p:nvPr/>
        </p:nvSpPr>
        <p:spPr>
          <a:xfrm>
            <a:off x="4720359" y="2133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114800" y="2317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44756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4518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4475623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4527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438400" y="3774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286000" y="32766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20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2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118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8418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04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176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7790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1935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0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7844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12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550641" y="4475623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280641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2766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2738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02725" y="44756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506441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4654800" y="54080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5"/>
          </p:cNvCxnSpPr>
          <p:nvPr/>
        </p:nvCxnSpPr>
        <p:spPr bwMode="auto">
          <a:xfrm flipH="1" flipV="1">
            <a:off x="4734719" y="5230791"/>
            <a:ext cx="190081" cy="1772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959600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340406" y="3435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16245" y="314526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692159" y="3124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87838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0346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01759" y="3941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01325" y="38660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01098" y="38660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831098" y="424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190933" y="391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742959" y="46799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472959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858000" y="4832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058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339299" y="46505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10600" y="475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5372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05" idx="3"/>
          </p:cNvCxnSpPr>
          <p:nvPr/>
        </p:nvCxnSpPr>
        <p:spPr bwMode="auto">
          <a:xfrm flipV="1">
            <a:off x="7807200" y="46505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461000" y="47312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549400" y="366669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966441" y="4495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7392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990600" y="6019800"/>
            <a:ext cx="81534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486400" y="32169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0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LR(0)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LR(R)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</a:t>
            </a:r>
            <a:r>
              <a:rPr lang="en-US" altLang="zh-CN" dirty="0" smtClean="0">
                <a:solidFill>
                  <a:srgbClr val="0000CC"/>
                </a:solidFill>
              </a:rPr>
              <a:t>LR(L)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57200" y="6096000"/>
            <a:ext cx="86868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(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P235,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/>
              <a:t>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== S-&gt;key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LR(0)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&lt;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…….….</a:t>
            </a:r>
            <a:r>
              <a:rPr lang="en-US" altLang="zh-CN" dirty="0" smtClean="0">
                <a:solidFill>
                  <a:srgbClr val="0000CC"/>
                </a:solidFill>
              </a:rPr>
              <a:t>LR(R)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…..……</a:t>
            </a:r>
            <a:r>
              <a:rPr lang="en-US" altLang="zh-CN" dirty="0" smtClean="0">
                <a:solidFill>
                  <a:srgbClr val="0000CC"/>
                </a:solidFill>
              </a:rPr>
              <a:t>LR(L)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066800" y="6019800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052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其左子树的所有结点；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其右子树的所有结点；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 smtClean="0">
                <a:latin typeface="+mj-lt"/>
              </a:rPr>
              <a:t>点的左右子树，也是二叉排序树；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latin typeface="+mj-lt"/>
              </a:rPr>
              <a:t>  左孩子 </a:t>
            </a:r>
            <a:r>
              <a:rPr lang="en-US" altLang="zh-CN" sz="3200" kern="0" dirty="0" smtClean="0">
                <a:latin typeface="+mj-lt"/>
              </a:rPr>
              <a:t>&lt; </a:t>
            </a:r>
            <a:r>
              <a:rPr lang="zh-CN" altLang="en-US" sz="3200" kern="0" dirty="0" smtClean="0">
                <a:latin typeface="+mj-lt"/>
              </a:rPr>
              <a:t>父亲</a:t>
            </a:r>
            <a:r>
              <a:rPr lang="zh-CN" altLang="en-US" sz="3200" kern="0" dirty="0" smtClean="0"/>
              <a:t> </a:t>
            </a:r>
            <a:r>
              <a:rPr lang="en-US" altLang="zh-CN" sz="3200" kern="0" dirty="0" smtClean="0">
                <a:latin typeface="+mj-lt"/>
              </a:rPr>
              <a:t>&lt;</a:t>
            </a:r>
            <a:r>
              <a:rPr lang="zh-CN" altLang="en-US" sz="3200" kern="0" dirty="0" smtClean="0">
                <a:latin typeface="+mj-lt"/>
              </a:rPr>
              <a:t>右孩子</a:t>
            </a:r>
            <a:endParaRPr lang="en-US" altLang="zh-CN" sz="3200" kern="0" dirty="0" smtClean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solidFill>
                  <a:srgbClr val="C00000"/>
                </a:solidFill>
              </a:rPr>
              <a:t>≠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5729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4111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4097071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411327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4261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266526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95374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2758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95002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5700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4082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4117563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4110368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4232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263618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950841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272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947113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6274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621445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RLL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B-&gt;bf=1;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RLR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 -1;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3(RL0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36686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5"/>
            <a:endCxn id="44" idx="0"/>
          </p:cNvCxnSpPr>
          <p:nvPr/>
        </p:nvCxnSpPr>
        <p:spPr bwMode="auto">
          <a:xfrm>
            <a:off x="1097605" y="2212191"/>
            <a:ext cx="3087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1136400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066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4000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581400" y="3352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7" name="直接连接符 56"/>
          <p:cNvCxnSpPr>
            <a:endCxn id="75" idx="3"/>
          </p:cNvCxnSpPr>
          <p:nvPr/>
        </p:nvCxnSpPr>
        <p:spPr bwMode="auto">
          <a:xfrm flipV="1">
            <a:off x="3886200" y="2974191"/>
            <a:ext cx="334767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8" idx="0"/>
            <a:endCxn id="64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4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505200" y="2850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3642172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3" idx="5"/>
            <a:endCxn id="75" idx="0"/>
          </p:cNvCxnSpPr>
          <p:nvPr/>
        </p:nvCxnSpPr>
        <p:spPr bwMode="auto">
          <a:xfrm>
            <a:off x="4103091" y="2288391"/>
            <a:ext cx="30879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4141886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40722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29486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RL0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562600" y="5079527"/>
            <a:ext cx="35814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RL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578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3" grpId="0" animBg="1"/>
      <p:bldP spid="75" grpId="0" animBg="1"/>
      <p:bldP spid="80" grpId="0"/>
      <p:bldP spid="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659314" y="12402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120233" y="1670460"/>
            <a:ext cx="289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140073" y="216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381000" y="9985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" y="1828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59087" y="990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47800" y="1784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15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2286000" y="6019800"/>
            <a:ext cx="6858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个规则，选择依据是？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5508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4011792" y="1518060"/>
            <a:ext cx="289840" cy="3085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4031632" y="18266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2725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05959" y="149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50646" y="83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71533" y="1447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8" name="直接连接符 107"/>
          <p:cNvCxnSpPr>
            <a:stCxn id="103" idx="3"/>
            <a:endCxn id="109" idx="0"/>
          </p:cNvCxnSpPr>
          <p:nvPr/>
        </p:nvCxnSpPr>
        <p:spPr bwMode="auto">
          <a:xfrm flipH="1">
            <a:off x="3692400" y="2256834"/>
            <a:ext cx="418313" cy="2871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3422400" y="25440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111" name="矩形 110"/>
          <p:cNvSpPr/>
          <p:nvPr/>
        </p:nvSpPr>
        <p:spPr>
          <a:xfrm>
            <a:off x="3365648" y="2088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8100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3444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38743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85800" y="320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31944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41850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38743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3727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40031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35052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30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33679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37981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3126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31182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37981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3651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78200" y="4551823"/>
            <a:ext cx="21784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108200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85" name="矩形 184"/>
          <p:cNvSpPr/>
          <p:nvPr/>
        </p:nvSpPr>
        <p:spPr>
          <a:xfrm>
            <a:off x="3733800" y="4679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45518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181600" y="4451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3"/>
            <a:endCxn id="190" idx="0"/>
          </p:cNvCxnSpPr>
          <p:nvPr/>
        </p:nvCxnSpPr>
        <p:spPr bwMode="auto">
          <a:xfrm flipH="1">
            <a:off x="4003800" y="5313823"/>
            <a:ext cx="183481" cy="201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3733800" y="5515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191" name="矩形 190"/>
          <p:cNvSpPr/>
          <p:nvPr/>
        </p:nvSpPr>
        <p:spPr>
          <a:xfrm>
            <a:off x="3505200" y="5289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038600" y="4451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30690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292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3864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275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227" name="直接连接符 226"/>
          <p:cNvCxnSpPr>
            <a:stCxn id="226" idx="0"/>
            <a:endCxn id="216" idx="5"/>
          </p:cNvCxnSpPr>
          <p:nvPr/>
        </p:nvCxnSpPr>
        <p:spPr bwMode="auto">
          <a:xfrm flipH="1" flipV="1">
            <a:off x="73085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3886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34455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(P235 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0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RL(0)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RL(R)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</a:t>
            </a:r>
            <a:r>
              <a:rPr lang="en-US" altLang="zh-CN" dirty="0" smtClean="0">
                <a:solidFill>
                  <a:srgbClr val="0000CC"/>
                </a:solidFill>
              </a:rPr>
              <a:t>RL(L)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/>
              <a:t>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== S-&gt;key</a:t>
            </a:r>
            <a:r>
              <a:rPr lang="zh-CN" altLang="en-US" dirty="0" smtClean="0"/>
              <a:t>，则选择</a:t>
            </a:r>
            <a:r>
              <a:rPr lang="en-US" altLang="zh-CN" dirty="0" smtClean="0">
                <a:solidFill>
                  <a:srgbClr val="0000CC"/>
                </a:solidFill>
              </a:rPr>
              <a:t>RL(0)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 &lt;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RL(R)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……......</a:t>
            </a:r>
            <a:r>
              <a:rPr lang="en-US" altLang="zh-CN" dirty="0" smtClean="0">
                <a:solidFill>
                  <a:srgbClr val="0000CC"/>
                </a:solidFill>
              </a:rPr>
              <a:t>RL(L)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148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066800" y="6063091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7.5.3 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key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”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即：离插入位置最近、平衡因子不为</a:t>
            </a:r>
            <a:r>
              <a:rPr lang="en-US" altLang="zh-CN" sz="2600" kern="0" dirty="0" smtClean="0"/>
              <a:t>0</a:t>
            </a:r>
            <a:r>
              <a:rPr lang="zh-CN" altLang="en-US" sz="2600" kern="0" dirty="0" smtClean="0"/>
              <a:t>的结点</a:t>
            </a:r>
            <a:r>
              <a:rPr lang="en-US" altLang="zh-CN" sz="2600" kern="0" dirty="0" smtClean="0"/>
              <a:t>A</a:t>
            </a: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-- </a:t>
            </a:r>
            <a:r>
              <a:rPr lang="zh-CN" altLang="en-US" sz="2600" kern="0" dirty="0" smtClean="0"/>
              <a:t>并，记录：</a:t>
            </a:r>
            <a:r>
              <a:rPr lang="en-US" altLang="zh-CN" sz="2600" kern="0" dirty="0" smtClean="0"/>
              <a:t>key</a:t>
            </a:r>
            <a:r>
              <a:rPr lang="zh-CN" altLang="en-US" sz="2600" kern="0" dirty="0" smtClean="0"/>
              <a:t>进入了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左子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or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右子</a:t>
            </a:r>
            <a:r>
              <a:rPr lang="zh-CN" altLang="en-US" sz="2600" kern="0" dirty="0" smtClean="0"/>
              <a:t>树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B</a:t>
            </a:r>
            <a:r>
              <a:rPr lang="zh-CN" altLang="en-US" sz="2600" kern="0" dirty="0" smtClean="0"/>
              <a:t>中</a:t>
            </a:r>
            <a:endParaRPr lang="en-US" altLang="zh-CN" sz="2600" kern="0" dirty="0" smtClean="0"/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>
                <a:solidFill>
                  <a:srgbClr val="0000CC"/>
                </a:solidFill>
              </a:rPr>
              <a:t>结点”</a:t>
            </a:r>
            <a:r>
              <a:rPr lang="zh-CN" altLang="en-US" kern="0" dirty="0" smtClean="0">
                <a:solidFill>
                  <a:srgbClr val="FF0000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 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不必改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 )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注（依据</a:t>
            </a:r>
            <a:r>
              <a:rPr lang="en-US" altLang="zh-CN" sz="2600" kern="0" dirty="0" smtClean="0"/>
              <a:t>1</a:t>
            </a:r>
            <a:r>
              <a:rPr lang="zh-CN" altLang="en-US" sz="2600" kern="0" dirty="0" smtClean="0"/>
              <a:t>）：</a:t>
            </a:r>
            <a:r>
              <a:rPr lang="zh-CN" altLang="en-US" sz="2600" kern="0" dirty="0" smtClean="0"/>
              <a:t>插入之前，“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sz="2600" kern="0" dirty="0" smtClean="0"/>
              <a:t>结点”的</a:t>
            </a:r>
            <a:r>
              <a:rPr lang="en-US" altLang="zh-CN" sz="2600" kern="0" dirty="0" smtClean="0"/>
              <a:t>bf</a:t>
            </a:r>
            <a:r>
              <a:rPr lang="zh-CN" altLang="en-US" sz="2600" kern="0" dirty="0" smtClean="0"/>
              <a:t>值都是</a:t>
            </a:r>
            <a:r>
              <a:rPr lang="en-US" altLang="zh-CN" sz="2600" kern="0" dirty="0" smtClean="0"/>
              <a:t>0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值）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3.1 </a:t>
            </a:r>
            <a:r>
              <a:rPr lang="zh-CN" altLang="en-US" sz="2600" kern="0" dirty="0" smtClean="0"/>
              <a:t>若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原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A-&gt;bf==0</a:t>
            </a:r>
            <a:r>
              <a:rPr lang="zh-CN" altLang="en-US" sz="2600" kern="0" dirty="0" smtClean="0"/>
              <a:t>，则不失衡，</a:t>
            </a:r>
            <a:r>
              <a:rPr lang="zh-CN" altLang="en-US" sz="2600" kern="0" dirty="0" smtClean="0"/>
              <a:t>结束；</a:t>
            </a: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3.2 </a:t>
            </a:r>
            <a:r>
              <a:rPr lang="zh-CN" altLang="en-US" sz="2600" kern="0" dirty="0" smtClean="0"/>
              <a:t>否则，若插入到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的较低的子树中，则置</a:t>
            </a:r>
            <a:r>
              <a:rPr lang="en-US" altLang="zh-CN" sz="2600" kern="0" dirty="0" smtClean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               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………A</a:t>
            </a:r>
            <a:r>
              <a:rPr lang="zh-CN" altLang="en-US" sz="2600" kern="0" dirty="0" smtClean="0"/>
              <a:t>的较高</a:t>
            </a:r>
            <a:r>
              <a:rPr lang="en-US" altLang="zh-CN" sz="2600" kern="0" dirty="0" smtClean="0"/>
              <a:t>…………</a:t>
            </a:r>
            <a:r>
              <a:rPr lang="zh-CN" altLang="en-US" sz="2600" kern="0" dirty="0" smtClean="0"/>
              <a:t>，则失衡</a:t>
            </a:r>
            <a:r>
              <a:rPr lang="en-US" altLang="zh-CN" sz="2600" kern="0" dirty="0" smtClean="0"/>
              <a:t>   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75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430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”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然后，记录：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进入了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C00000"/>
                </a:solidFill>
              </a:rPr>
              <a:t>左</a:t>
            </a:r>
            <a:r>
              <a:rPr lang="en-US" altLang="zh-CN" kern="0" dirty="0" smtClean="0">
                <a:solidFill>
                  <a:srgbClr val="C00000"/>
                </a:solidFill>
              </a:rPr>
              <a:t>or</a:t>
            </a:r>
            <a:r>
              <a:rPr lang="zh-CN" altLang="en-US" kern="0" dirty="0" smtClean="0">
                <a:solidFill>
                  <a:srgbClr val="C00000"/>
                </a:solidFill>
              </a:rPr>
              <a:t>右</a:t>
            </a:r>
            <a:r>
              <a:rPr lang="zh-CN" altLang="en-US" kern="0" dirty="0" smtClean="0"/>
              <a:t>子树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中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4045" y="2438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744645" y="2590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2" name="直接箭头连接符 71"/>
          <p:cNvCxnSpPr>
            <a:stCxn id="70" idx="1"/>
            <a:endCxn id="44" idx="2"/>
          </p:cNvCxnSpPr>
          <p:nvPr/>
        </p:nvCxnSpPr>
        <p:spPr bwMode="auto">
          <a:xfrm flipH="1">
            <a:off x="5518439" y="29062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7080165" y="32552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5" name="直接箭头连接符 74"/>
          <p:cNvCxnSpPr>
            <a:stCxn id="74" idx="1"/>
          </p:cNvCxnSpPr>
          <p:nvPr/>
        </p:nvCxnSpPr>
        <p:spPr bwMode="auto">
          <a:xfrm flipH="1">
            <a:off x="6853959" y="35707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394365" y="4038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 bwMode="auto">
          <a:xfrm flipH="1">
            <a:off x="6168159" y="43540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963845" y="48554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9" name="直接箭头连接符 78"/>
          <p:cNvCxnSpPr>
            <a:stCxn id="78" idx="1"/>
          </p:cNvCxnSpPr>
          <p:nvPr/>
        </p:nvCxnSpPr>
        <p:spPr bwMode="auto">
          <a:xfrm flipH="1">
            <a:off x="6737639" y="51709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752600" y="5257800"/>
            <a:ext cx="3200400" cy="14226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if( key &lt;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A-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&gt;key 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    </a:t>
            </a:r>
            <a:r>
              <a:rPr lang="en-US" altLang="zh-CN" sz="26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A-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&gt;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llink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；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e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lse   B=A-&gt;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;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3" grpId="0" animBg="1"/>
      <p:bldP spid="56" grpId="0"/>
      <p:bldP spid="59" grpId="0"/>
      <p:bldP spid="60" grpId="0"/>
      <p:bldP spid="65" grpId="0"/>
      <p:bldP spid="65" grpId="1"/>
      <p:bldP spid="70" grpId="0"/>
      <p:bldP spid="74" grpId="0"/>
      <p:bldP spid="74" grpId="1"/>
      <p:bldP spid="76" grpId="0"/>
      <p:bldP spid="76" grpId="1"/>
      <p:bldP spid="78" grpId="0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304800" y="5562600"/>
            <a:ext cx="64770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if(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en-US" altLang="zh-CN" b="1" dirty="0" smtClean="0">
                <a:solidFill>
                  <a:srgbClr val="FFC000"/>
                </a:solidFill>
              </a:rPr>
              <a:t>&lt;</a:t>
            </a:r>
            <a:r>
              <a:rPr lang="en-US" altLang="zh-CN" dirty="0" smtClean="0">
                <a:solidFill>
                  <a:srgbClr val="FFC000"/>
                </a:solidFill>
              </a:rPr>
              <a:t>p-&gt;key</a:t>
            </a:r>
            <a:r>
              <a:rPr lang="en-US" altLang="zh-CN" dirty="0" smtClean="0">
                <a:solidFill>
                  <a:schemeClr val="bg1"/>
                </a:solidFill>
              </a:rPr>
              <a:t>)   {p-&gt;bf= -1; p=p-&gt;</a:t>
            </a:r>
            <a:r>
              <a:rPr lang="en-US" altLang="zh-CN" dirty="0" err="1" smtClean="0">
                <a:solidFill>
                  <a:schemeClr val="bg1"/>
                </a:solidFill>
              </a:rPr>
              <a:t>llink</a:t>
            </a:r>
            <a:r>
              <a:rPr lang="en-US" altLang="zh-CN" dirty="0" smtClean="0">
                <a:solidFill>
                  <a:schemeClr val="bg1"/>
                </a:solidFill>
              </a:rPr>
              <a:t>;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if( 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key</a:t>
            </a:r>
            <a:r>
              <a:rPr lang="en-US" altLang="zh-CN" b="1" dirty="0" smtClean="0">
                <a:solidFill>
                  <a:srgbClr val="FFC000"/>
                </a:solidFill>
                <a:sym typeface="Wingdings" pitchFamily="2" charset="2"/>
              </a:rPr>
              <a:t>&gt;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p-&gt;key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)   </a:t>
            </a:r>
            <a:r>
              <a:rPr lang="en-US" altLang="zh-CN" dirty="0" smtClean="0">
                <a:solidFill>
                  <a:schemeClr val="bg1"/>
                </a:solidFill>
              </a:rPr>
              <a:t>{p-&gt;bf= 1; p=p-&gt;</a:t>
            </a:r>
            <a:r>
              <a:rPr lang="en-US" altLang="zh-CN" dirty="0" err="1" smtClean="0">
                <a:solidFill>
                  <a:schemeClr val="bg1"/>
                </a:solidFill>
              </a:rPr>
              <a:t>rlink</a:t>
            </a:r>
            <a:r>
              <a:rPr lang="en-US" altLang="zh-CN" dirty="0" smtClean="0">
                <a:solidFill>
                  <a:schemeClr val="bg1"/>
                </a:solidFill>
              </a:rPr>
              <a:t>; }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2646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>
                <a:solidFill>
                  <a:srgbClr val="0000CC"/>
                </a:solidFill>
              </a:rPr>
              <a:t>结点”的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 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不必改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注：插入之前，“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/>
              <a:t>结点”的</a:t>
            </a:r>
            <a:r>
              <a:rPr lang="en-US" altLang="zh-CN" kern="0" dirty="0" smtClean="0"/>
              <a:t>bf</a:t>
            </a:r>
            <a:r>
              <a:rPr lang="zh-CN" altLang="en-US" kern="0" dirty="0" smtClean="0"/>
              <a:t>值都是</a:t>
            </a:r>
            <a:r>
              <a:rPr lang="en-US" altLang="zh-CN" kern="0" dirty="0" smtClean="0"/>
              <a:t>0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98406" y="4114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6172200" y="4512828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7044086" y="49316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</p:cNvCxnSpPr>
          <p:nvPr/>
        </p:nvCxnSpPr>
        <p:spPr bwMode="auto">
          <a:xfrm flipH="1">
            <a:off x="6817880" y="52471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7" grpId="0"/>
      <p:bldP spid="38" grpId="0"/>
      <p:bldP spid="50" grpId="0"/>
      <p:bldP spid="51" grpId="0"/>
      <p:bldP spid="63" grpId="0"/>
      <p:bldP spid="63" grpId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458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 smtClean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基本操作：</a:t>
            </a:r>
            <a:endParaRPr lang="en-US" altLang="zh-CN" sz="3200" kern="0" dirty="0" smtClean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查找、插入、删除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355000" y="306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rot="5400000">
            <a:off x="5578437" y="2631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9320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14037" y="3587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23751" y="3591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784600" y="3922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2578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rot="5400000">
            <a:off x="5419142" y="4461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582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rot="5400000">
            <a:off x="7060355" y="5410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46" name="矩形 45"/>
          <p:cNvSpPr/>
          <p:nvPr/>
        </p:nvSpPr>
        <p:spPr bwMode="auto">
          <a:xfrm>
            <a:off x="304800" y="5562600"/>
            <a:ext cx="61722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if(A-&gt;bf == -1 &amp;&amp; </a:t>
            </a:r>
            <a:r>
              <a:rPr lang="zh-CN" altLang="en-US" dirty="0" smtClean="0">
                <a:solidFill>
                  <a:srgbClr val="FFC000"/>
                </a:solidFill>
              </a:rPr>
              <a:t>插入到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的右子树中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if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(A-&gt;bf ==1 &amp;&amp;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插入到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的左子树中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1805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值）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3.1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A-&gt;bf==0</a:t>
            </a:r>
            <a:r>
              <a:rPr lang="zh-CN" altLang="en-US" sz="2600" kern="0" dirty="0" smtClean="0"/>
              <a:t>，则不失衡，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结束</a:t>
            </a: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3.2 </a:t>
            </a:r>
            <a:r>
              <a:rPr lang="zh-CN" altLang="en-US" sz="2600" kern="0" dirty="0" smtClean="0"/>
              <a:t>否则，若插入到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的较低的子树中，则置</a:t>
            </a:r>
            <a:r>
              <a:rPr lang="en-US" altLang="zh-CN" sz="2600" kern="0" dirty="0" smtClean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               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………A</a:t>
            </a:r>
            <a:r>
              <a:rPr lang="zh-CN" altLang="en-US" sz="2600" kern="0" dirty="0" smtClean="0"/>
              <a:t>的较高</a:t>
            </a:r>
            <a:r>
              <a:rPr lang="en-US" altLang="zh-CN" sz="2600" kern="0" dirty="0" smtClean="0"/>
              <a:t>…………</a:t>
            </a:r>
            <a:r>
              <a:rPr lang="zh-CN" altLang="en-US" sz="2600" kern="0" dirty="0" smtClean="0"/>
              <a:t>，则失衡</a:t>
            </a:r>
            <a:r>
              <a:rPr lang="en-US" altLang="zh-CN" sz="2600" kern="0" dirty="0" smtClean="0"/>
              <a:t>   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239000" y="5562600"/>
            <a:ext cx="1905000" cy="100354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FF00"/>
                </a:solidFill>
              </a:rPr>
              <a:t>不失衡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</a:rPr>
              <a:t>令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黑体" pitchFamily="2" charset="-122"/>
              </a:rPr>
              <a:t>A-&gt;bf=0;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6477000" y="6400800"/>
            <a:ext cx="762000" cy="228600"/>
          </a:xfrm>
          <a:prstGeom prst="rightArrow">
            <a:avLst/>
          </a:prstGeom>
          <a:solidFill>
            <a:srgbClr val="9E78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94" name="矩形 93"/>
          <p:cNvSpPr/>
          <p:nvPr/>
        </p:nvSpPr>
        <p:spPr bwMode="auto">
          <a:xfrm>
            <a:off x="308488" y="4724400"/>
            <a:ext cx="6477000" cy="201285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 smtClean="0">
                <a:solidFill>
                  <a:schemeClr val="bg1"/>
                </a:solidFill>
              </a:rPr>
              <a:t>1. </a:t>
            </a:r>
            <a:r>
              <a:rPr lang="zh-CN" altLang="en-US" sz="2600" dirty="0" smtClean="0">
                <a:solidFill>
                  <a:schemeClr val="bg1"/>
                </a:solidFill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</a:rPr>
              <a:t>B</a:t>
            </a:r>
            <a:r>
              <a:rPr lang="zh-CN" altLang="en-US" sz="2600" dirty="0" smtClean="0">
                <a:solidFill>
                  <a:schemeClr val="bg1"/>
                </a:solidFill>
              </a:rPr>
              <a:t>是</a:t>
            </a:r>
            <a:r>
              <a:rPr lang="en-US" altLang="zh-CN" sz="2600" dirty="0" smtClean="0">
                <a:solidFill>
                  <a:schemeClr val="bg1"/>
                </a:solidFill>
              </a:rPr>
              <a:t>A</a:t>
            </a:r>
            <a:r>
              <a:rPr lang="zh-CN" altLang="en-US" sz="2600" dirty="0" smtClean="0">
                <a:solidFill>
                  <a:schemeClr val="bg1"/>
                </a:solidFill>
              </a:rPr>
              <a:t>的左孩子 </a:t>
            </a:r>
            <a:r>
              <a:rPr lang="en-US" altLang="zh-CN" sz="2600" dirty="0" smtClean="0">
                <a:solidFill>
                  <a:schemeClr val="bg1"/>
                </a:solidFill>
              </a:rPr>
              <a:t>&amp;&amp; </a:t>
            </a:r>
            <a:r>
              <a:rPr lang="en-US" altLang="zh-CN" sz="2600" dirty="0" smtClean="0">
                <a:solidFill>
                  <a:srgbClr val="FFFF00"/>
                </a:solidFill>
              </a:rPr>
              <a:t>B-&gt;bf== -1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 smtClean="0">
                <a:solidFill>
                  <a:schemeClr val="bg1"/>
                </a:solidFill>
              </a:rPr>
              <a:t>2. ……………….….</a:t>
            </a:r>
            <a:r>
              <a:rPr lang="zh-CN" altLang="en-US" sz="26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&amp;&amp; B-&gt;bf== 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3. 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若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是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的右孩子</a:t>
            </a:r>
            <a:r>
              <a:rPr kumimoji="0" lang="zh-CN" altLang="en-US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&amp;&amp; B-&gt;bf== 1  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baseline="0" dirty="0" smtClean="0">
                <a:solidFill>
                  <a:schemeClr val="bg1"/>
                </a:solidFill>
                <a:sym typeface="Wingdings" pitchFamily="2" charset="2"/>
              </a:rPr>
              <a:t>4. …………………...&amp;&amp; </a:t>
            </a:r>
            <a:r>
              <a:rPr lang="en-US" altLang="zh-CN" sz="2600" baseline="0" dirty="0" smtClean="0">
                <a:solidFill>
                  <a:srgbClr val="FFFF00"/>
                </a:solidFill>
                <a:sym typeface="Wingdings" pitchFamily="2" charset="2"/>
              </a:rPr>
              <a:t>B-&gt;bf==</a:t>
            </a:r>
            <a:r>
              <a:rPr lang="en-US" altLang="zh-CN" sz="2600" dirty="0" smtClean="0">
                <a:solidFill>
                  <a:srgbClr val="FFFF00"/>
                </a:solidFill>
                <a:sym typeface="Wingdings" pitchFamily="2" charset="2"/>
              </a:rPr>
              <a:t> -1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794888" y="4724400"/>
            <a:ext cx="944489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LL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6" name="矩形 95"/>
          <p:cNvSpPr/>
          <p:nvPr/>
        </p:nvSpPr>
        <p:spPr>
          <a:xfrm>
            <a:off x="5794888" y="5181600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LR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7" name="矩形 96"/>
          <p:cNvSpPr/>
          <p:nvPr/>
        </p:nvSpPr>
        <p:spPr>
          <a:xfrm>
            <a:off x="5794888" y="5722679"/>
            <a:ext cx="1063112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RR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8" name="矩形 97"/>
          <p:cNvSpPr/>
          <p:nvPr/>
        </p:nvSpPr>
        <p:spPr>
          <a:xfrm>
            <a:off x="5794888" y="6179879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RL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97" grpId="0"/>
      <p:bldP spid="98" grpId="0"/>
      <p:bldP spid="44" grpId="0" animBg="1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7" idx="3"/>
            <a:endCxn id="51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7" idx="5"/>
            <a:endCxn id="50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1" idx="3"/>
            <a:endCxn id="54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62" name="直接连接符 61"/>
          <p:cNvCxnSpPr>
            <a:stCxn id="50" idx="3"/>
            <a:endCxn id="61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08" name="直接连接符 107"/>
          <p:cNvCxnSpPr>
            <a:stCxn id="50" idx="5"/>
            <a:endCxn id="107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矩形 108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53486" y="40386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3" name="右箭头 132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4" grpId="0" animBg="1"/>
      <p:bldP spid="57" grpId="0"/>
      <p:bldP spid="58" grpId="0"/>
      <p:bldP spid="61" grpId="0" animBg="1"/>
      <p:bldP spid="99" grpId="0"/>
      <p:bldP spid="100" grpId="0"/>
      <p:bldP spid="101" grpId="0"/>
      <p:bldP spid="102" grpId="0"/>
      <p:bldP spid="107" grpId="0" animBg="1"/>
      <p:bldP spid="109" grpId="0"/>
      <p:bldP spid="111" grpId="0"/>
      <p:bldP spid="132" grpId="0"/>
      <p:bldP spid="133" grpId="0" animBg="1"/>
      <p:bldP spid="134" grpId="0"/>
      <p:bldP spid="9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95" idx="0"/>
          </p:cNvCxnSpPr>
          <p:nvPr/>
        </p:nvCxnSpPr>
        <p:spPr bwMode="auto">
          <a:xfrm>
            <a:off x="5413822" y="2362421"/>
            <a:ext cx="1233849" cy="4844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6413671" y="284687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7087426" y="35312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5726626" y="35564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98" name="直接连接符 97"/>
          <p:cNvCxnSpPr>
            <a:stCxn id="95" idx="3"/>
            <a:endCxn id="97" idx="0"/>
          </p:cNvCxnSpPr>
          <p:nvPr/>
        </p:nvCxnSpPr>
        <p:spPr bwMode="auto">
          <a:xfrm flipH="1">
            <a:off x="5960626" y="3215611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>
            <a:stCxn id="95" idx="5"/>
            <a:endCxn id="96" idx="0"/>
          </p:cNvCxnSpPr>
          <p:nvPr/>
        </p:nvCxnSpPr>
        <p:spPr bwMode="auto">
          <a:xfrm>
            <a:off x="6813134" y="3215611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5258626" y="4273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97" idx="3"/>
            <a:endCxn id="104" idx="0"/>
          </p:cNvCxnSpPr>
          <p:nvPr/>
        </p:nvCxnSpPr>
        <p:spPr bwMode="auto">
          <a:xfrm flipH="1">
            <a:off x="5492626" y="3925156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>
          <a:xfrm>
            <a:off x="5193226" y="3882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03026" y="321538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6619845" y="42633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113" name="直接连接符 112"/>
          <p:cNvCxnSpPr>
            <a:stCxn id="96" idx="3"/>
            <a:endCxn id="112" idx="0"/>
          </p:cNvCxnSpPr>
          <p:nvPr/>
        </p:nvCxnSpPr>
        <p:spPr bwMode="auto">
          <a:xfrm flipH="1">
            <a:off x="6853845" y="3899956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6564826" y="3831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721267" y="332949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379312" y="334894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059559" y="32727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528959" y="43137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19" name="直接连接符 118"/>
          <p:cNvCxnSpPr>
            <a:stCxn id="96" idx="5"/>
            <a:endCxn id="118" idx="0"/>
          </p:cNvCxnSpPr>
          <p:nvPr/>
        </p:nvCxnSpPr>
        <p:spPr bwMode="auto">
          <a:xfrm>
            <a:off x="7486889" y="3899956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矩形 119"/>
          <p:cNvSpPr/>
          <p:nvPr/>
        </p:nvSpPr>
        <p:spPr>
          <a:xfrm>
            <a:off x="7692159" y="390754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35467" y="271989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93426" y="2667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99" name="直接连接符 98"/>
          <p:cNvCxnSpPr>
            <a:stCxn id="92" idx="3"/>
            <a:endCxn id="94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5"/>
            <a:endCxn id="93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02" name="直接连接符 101"/>
          <p:cNvCxnSpPr>
            <a:stCxn id="94" idx="3"/>
            <a:endCxn id="101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111" name="直接连接符 110"/>
          <p:cNvCxnSpPr>
            <a:stCxn id="93" idx="3"/>
            <a:endCxn id="109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矩形 165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0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71" name="直接连接符 170"/>
          <p:cNvCxnSpPr>
            <a:stCxn id="93" idx="5"/>
            <a:endCxn id="170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5" name="右箭头 174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算法</a:t>
            </a:r>
            <a:r>
              <a:rPr lang="en-US" altLang="zh-CN" kern="0" dirty="0" smtClean="0"/>
              <a:t>7.6  AVL</a:t>
            </a:r>
            <a:r>
              <a:rPr lang="zh-CN" altLang="en-US" kern="0" dirty="0" smtClean="0"/>
              <a:t>树的插入算法</a:t>
            </a:r>
            <a:endParaRPr lang="en-US" altLang="zh-CN" kern="0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avlInsert</a:t>
            </a:r>
            <a:r>
              <a:rPr lang="en-US" altLang="zh-CN" sz="3000" kern="0" dirty="0" smtClean="0"/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PAVLTree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000" kern="0" dirty="0" smtClean="0"/>
              <a:t> key)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kern="0" dirty="0" smtClean="0"/>
              <a:t> a, b,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, p, q, 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d;   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//d=1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表示：新插入结点在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的右子树中</a:t>
            </a:r>
            <a:endParaRPr lang="en-US" altLang="zh-CN" sz="2600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 == Null)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{  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=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creatNode</a:t>
            </a:r>
            <a:r>
              <a:rPr lang="en-US" altLang="zh-CN" sz="3000" kern="0" dirty="0" smtClean="0"/>
              <a:t>(key) ; 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建立结点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return(1);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a=p=*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;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=q=Null;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//q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用作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的父亲</a:t>
            </a:r>
            <a:endParaRPr lang="en-US" altLang="zh-CN" sz="2600" kern="0" dirty="0" smtClean="0">
              <a:solidFill>
                <a:srgbClr val="008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810000" y="2514600"/>
            <a:ext cx="53340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while(p!=null)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if(key==p-&gt;key)  return 1;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q=p;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if(key&lt;p-&gt;key)   p=p-&gt;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  p=p-&gt;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</a:t>
            </a:r>
            <a:endParaRPr lang="en-US" altLang="zh-CN" sz="3000" kern="0" dirty="0" smtClean="0">
              <a:solidFill>
                <a:srgbClr val="137F1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44109" y="3579638"/>
            <a:ext cx="4923692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if(p-&gt;bf !=0)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a=p; 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parent_a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=q; }</a:t>
            </a:r>
          </a:p>
        </p:txBody>
      </p:sp>
      <p:sp>
        <p:nvSpPr>
          <p:cNvPr id="47" name="矩形 46"/>
          <p:cNvSpPr/>
          <p:nvPr/>
        </p:nvSpPr>
        <p:spPr>
          <a:xfrm>
            <a:off x="4191000" y="6104641"/>
            <a:ext cx="5105400" cy="52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//1.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寻找插入位置，及可疑点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接下来，插入新结点，且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q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是插入位置的父亲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node= 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createNode</a:t>
            </a:r>
            <a:r>
              <a:rPr lang="en-US" altLang="zh-CN" sz="3000" kern="0" dirty="0" smtClean="0"/>
              <a:t>(key);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if( key &lt; q-&gt;key)    q-&gt;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else                       q-&gt;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if( key &lt; a-&gt;key 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{   p=</a:t>
            </a:r>
            <a:r>
              <a:rPr lang="en-US" altLang="zh-CN" sz="30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;  d= -1;}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else     { p=</a:t>
            </a:r>
            <a:r>
              <a:rPr lang="en-US" altLang="zh-CN" sz="30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;  d= 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while( p!=node)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if(key&lt;p-&gt;key)   </a:t>
            </a:r>
            <a:r>
              <a:rPr lang="en-US" altLang="zh-CN" sz="3000" kern="0" dirty="0" smtClean="0"/>
              <a:t>{ p-&gt;bf= -1;  p=p-&gt;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else </a:t>
            </a:r>
            <a:r>
              <a:rPr lang="en-US" altLang="zh-CN" sz="3000" kern="0" dirty="0" smtClean="0"/>
              <a:t>                  { p-&gt;bf= 1;   p=p-&gt;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3733800" y="2743200"/>
            <a:ext cx="54102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1. d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记录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--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新结点在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的左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or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右子树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4296600"/>
            <a:ext cx="5562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2.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修改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到新结点“之间”的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bf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值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1143000"/>
            <a:ext cx="5410200" cy="54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 node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指向新结点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  //</a:t>
            </a:r>
            <a:r>
              <a:rPr lang="zh-CN" altLang="en-US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3. </a:t>
            </a:r>
            <a:r>
              <a:rPr lang="zh-CN" altLang="en-US" kern="0" dirty="0" smtClean="0">
                <a:solidFill>
                  <a:srgbClr val="C00000"/>
                </a:solidFill>
              </a:rPr>
              <a:t>依据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A-&gt;bf……</a:t>
            </a:r>
            <a:r>
              <a:rPr lang="zh-CN" altLang="en-US" kern="0" dirty="0" smtClean="0">
                <a:solidFill>
                  <a:srgbClr val="C00000"/>
                </a:solidFill>
              </a:rPr>
              <a:t>，判断是否失衡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d==-1)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-1)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LL</a:t>
            </a:r>
            <a:r>
              <a:rPr lang="en-US" altLang="zh-CN" sz="3000" kern="0" dirty="0" smtClean="0"/>
              <a:t>(a, b);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LL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b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LR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c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1)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RR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RL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8520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判断</a:t>
            </a:r>
            <a:r>
              <a:rPr lang="en-US" altLang="zh-CN" kern="0" dirty="0" smtClean="0">
                <a:solidFill>
                  <a:srgbClr val="137F16"/>
                </a:solidFill>
              </a:rPr>
              <a:t>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592822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若插入到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A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的较低的子树中，则不失衡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6019800" y="1752600"/>
            <a:ext cx="3084499" cy="539763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</a:rPr>
              <a:t>注：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d=1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（右子树）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</a:t>
            </a: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 </a:t>
            </a:r>
            <a:r>
              <a:rPr lang="en-US" altLang="zh-CN" kern="0" dirty="0" smtClean="0">
                <a:solidFill>
                  <a:srgbClr val="137F16"/>
                </a:solidFill>
              </a:rPr>
              <a:t>3. </a:t>
            </a:r>
            <a:r>
              <a:rPr lang="zh-CN" altLang="en-US" kern="0" dirty="0" smtClean="0">
                <a:solidFill>
                  <a:srgbClr val="137F16"/>
                </a:solidFill>
              </a:rPr>
              <a:t>依据</a:t>
            </a:r>
            <a:r>
              <a:rPr lang="en-US" altLang="zh-CN" kern="0" dirty="0" smtClean="0">
                <a:solidFill>
                  <a:srgbClr val="137F16"/>
                </a:solidFill>
              </a:rPr>
              <a:t>A-&gt;bf……</a:t>
            </a:r>
            <a:r>
              <a:rPr lang="zh-CN" altLang="en-US" kern="0" dirty="0" smtClean="0">
                <a:solidFill>
                  <a:srgbClr val="137F16"/>
                </a:solidFill>
              </a:rPr>
              <a:t>，判断是否失衡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d==-1)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-1)    c=LL(a, b);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c=LR(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1)     c=RR(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c=RL(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1339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3927678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插入到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A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的较低的子树中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76400" y="1219200"/>
            <a:ext cx="74676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最后，将整理好的最小不平衡子树，放入原树中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if(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 == Null)  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原来的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为树根</a:t>
            </a:r>
            <a:endParaRPr lang="en-US" altLang="zh-CN" sz="2600" kern="0" dirty="0" smtClean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 = 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else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{   if(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==a)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else 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=c;  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47397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/>
              <a:t>AVL</a:t>
            </a:r>
            <a:r>
              <a:rPr lang="zh-CN" altLang="en-US" sz="3000" dirty="0" smtClean="0"/>
              <a:t>树的概念、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平衡因子、最小不平衡子树；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掌握：调整</a:t>
            </a:r>
            <a:r>
              <a:rPr lang="en-US" altLang="zh-CN" sz="3000" dirty="0" smtClean="0">
                <a:solidFill>
                  <a:srgbClr val="0000CC"/>
                </a:solidFill>
              </a:rPr>
              <a:t>AVL</a:t>
            </a:r>
            <a:r>
              <a:rPr lang="zh-CN" altLang="en-US" sz="3000" dirty="0" smtClean="0">
                <a:solidFill>
                  <a:srgbClr val="0000CC"/>
                </a:solidFill>
              </a:rPr>
              <a:t>树的基本原理：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插入前后，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最小不平衡子树</a:t>
            </a:r>
            <a:r>
              <a:rPr lang="en-US" altLang="zh-CN" sz="3000" dirty="0" smtClean="0"/>
              <a:t>” </a:t>
            </a:r>
            <a:r>
              <a:rPr lang="zh-CN" altLang="en-US" sz="3000" dirty="0" smtClean="0"/>
              <a:t>在高度不变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 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最小不平衡子树</a:t>
            </a:r>
            <a:r>
              <a:rPr lang="en-US" altLang="zh-CN" sz="3000" dirty="0" smtClean="0"/>
              <a:t>” </a:t>
            </a:r>
            <a:r>
              <a:rPr lang="zh-CN" altLang="en-US" sz="3000" dirty="0" smtClean="0"/>
              <a:t>的四种失衡类型，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 及</a:t>
            </a:r>
            <a:r>
              <a:rPr lang="zh-CN" altLang="en-US" sz="3000" dirty="0" smtClean="0">
                <a:solidFill>
                  <a:srgbClr val="C00000"/>
                </a:solidFill>
              </a:rPr>
              <a:t>调整方法（</a:t>
            </a:r>
            <a:r>
              <a:rPr lang="en-US" altLang="zh-CN" sz="3000" dirty="0" smtClean="0">
                <a:solidFill>
                  <a:srgbClr val="C00000"/>
                </a:solidFill>
              </a:rPr>
              <a:t>4</a:t>
            </a:r>
            <a:r>
              <a:rPr lang="zh-CN" altLang="en-US" sz="3000" dirty="0" smtClean="0">
                <a:solidFill>
                  <a:srgbClr val="C00000"/>
                </a:solidFill>
              </a:rPr>
              <a:t>个小程序，务必理解）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理解：</a:t>
            </a:r>
            <a:r>
              <a:rPr lang="en-US" altLang="zh-CN" sz="3000" dirty="0" smtClean="0"/>
              <a:t>AVL</a:t>
            </a:r>
            <a:r>
              <a:rPr lang="zh-CN" altLang="en-US" sz="3000" dirty="0" smtClean="0"/>
              <a:t>树的插入算法；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1526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8</a:t>
            </a:r>
            <a:r>
              <a:rPr lang="zh-CN" altLang="en-US" sz="3200" smtClean="0">
                <a:solidFill>
                  <a:srgbClr val="0000CC"/>
                </a:solidFill>
              </a:rPr>
              <a:t>，</a:t>
            </a:r>
            <a:r>
              <a:rPr lang="en-US" altLang="zh-CN" sz="3200" smtClean="0">
                <a:solidFill>
                  <a:srgbClr val="0000CC"/>
                </a:solidFill>
              </a:rPr>
              <a:t>10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 smtClean="0">
                <a:latin typeface="+mj-lt"/>
              </a:rPr>
              <a:t>从根出发，走了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</a:t>
            </a:r>
            <a:r>
              <a:rPr lang="en-US" altLang="zh-CN" sz="3000" kern="0" dirty="0" smtClean="0">
                <a:latin typeface="+mj-lt"/>
              </a:rPr>
              <a:t>key</a:t>
            </a:r>
            <a:r>
              <a:rPr lang="zh-CN" altLang="en-US" sz="3000" kern="0" dirty="0" smtClean="0">
                <a:latin typeface="+mj-lt"/>
              </a:rPr>
              <a:t>的路径；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 smtClean="0">
                <a:latin typeface="+mj-lt"/>
              </a:rPr>
              <a:t>从根出发，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              </a:t>
            </a:r>
            <a:r>
              <a:rPr lang="zh-CN" altLang="en-US" sz="3000" kern="0" dirty="0" smtClean="0">
                <a:latin typeface="+mj-lt"/>
              </a:rPr>
              <a:t>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条到某个叶子的路径；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比较次数：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200" y="35814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不大于树的深度</a:t>
            </a:r>
            <a:endParaRPr lang="zh-CN" altLang="en-US" sz="30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3477600" y="434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1" idx="3"/>
            <a:endCxn id="23" idx="0"/>
          </p:cNvCxnSpPr>
          <p:nvPr/>
        </p:nvCxnSpPr>
        <p:spPr bwMode="auto">
          <a:xfrm flipH="1">
            <a:off x="3013200" y="4773591"/>
            <a:ext cx="5434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2743200" y="50911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2286000" y="58497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flipH="1">
            <a:off x="2556000" y="5521354"/>
            <a:ext cx="266281" cy="32837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7" idx="0"/>
            <a:endCxn id="23" idx="5"/>
          </p:cNvCxnSpPr>
          <p:nvPr/>
        </p:nvCxnSpPr>
        <p:spPr bwMode="auto">
          <a:xfrm flipH="1" flipV="1">
            <a:off x="3204119" y="5521354"/>
            <a:ext cx="266281" cy="3433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3200400" y="58647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9" idx="0"/>
            <a:endCxn id="21" idx="5"/>
          </p:cNvCxnSpPr>
          <p:nvPr/>
        </p:nvCxnSpPr>
        <p:spPr bwMode="auto">
          <a:xfrm flipH="1" flipV="1">
            <a:off x="3938519" y="4773591"/>
            <a:ext cx="5290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197600" y="510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31" idx="0"/>
            <a:endCxn id="29" idx="5"/>
          </p:cNvCxnSpPr>
          <p:nvPr/>
        </p:nvCxnSpPr>
        <p:spPr bwMode="auto">
          <a:xfrm flipH="1" flipV="1">
            <a:off x="4658519" y="5535591"/>
            <a:ext cx="3424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31000" y="583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15620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7" idx="0"/>
            <a:endCxn id="35" idx="4"/>
          </p:cNvCxnSpPr>
          <p:nvPr/>
        </p:nvCxnSpPr>
        <p:spPr bwMode="auto">
          <a:xfrm flipH="1" flipV="1">
            <a:off x="7426200" y="55332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613400" y="563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stCxn id="41" idx="0"/>
            <a:endCxn id="37" idx="4"/>
          </p:cNvCxnSpPr>
          <p:nvPr/>
        </p:nvCxnSpPr>
        <p:spPr bwMode="auto">
          <a:xfrm flipH="1" flipV="1">
            <a:off x="7883400" y="6142800"/>
            <a:ext cx="5334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146800" y="624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5860800" y="315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4" idx="0"/>
            <a:endCxn id="42" idx="4"/>
          </p:cNvCxnSpPr>
          <p:nvPr/>
        </p:nvCxnSpPr>
        <p:spPr bwMode="auto">
          <a:xfrm flipH="1" flipV="1">
            <a:off x="6130800" y="3657600"/>
            <a:ext cx="387600" cy="152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2484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6" idx="0"/>
            <a:endCxn id="44" idx="4"/>
          </p:cNvCxnSpPr>
          <p:nvPr/>
        </p:nvCxnSpPr>
        <p:spPr bwMode="auto">
          <a:xfrm flipH="1" flipV="1">
            <a:off x="6518400" y="43140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705600" y="441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5" idx="0"/>
            <a:endCxn id="46" idx="4"/>
          </p:cNvCxnSpPr>
          <p:nvPr/>
        </p:nvCxnSpPr>
        <p:spPr bwMode="auto">
          <a:xfrm flipH="1" flipV="1">
            <a:off x="6975600" y="4923600"/>
            <a:ext cx="4506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30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latin typeface="+mj-lt"/>
              </a:rPr>
              <a:t>假设：树上结点的检索概率相等，</a:t>
            </a:r>
            <a:endParaRPr lang="en-US" altLang="zh-CN" sz="32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zh-CN" altLang="en-US" sz="3200" kern="0" dirty="0" smtClean="0">
                <a:latin typeface="+mj-lt"/>
              </a:rPr>
              <a:t>为了使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平均检索长度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(ASL)</a:t>
            </a:r>
            <a:r>
              <a:rPr lang="zh-CN" altLang="en-US" sz="3200" kern="0" dirty="0" smtClean="0">
                <a:latin typeface="+mj-lt"/>
              </a:rPr>
              <a:t>比较短，</a:t>
            </a:r>
            <a:endParaRPr lang="en-US" altLang="zh-CN" sz="32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zh-CN" altLang="en-US" sz="3200" kern="0" dirty="0" smtClean="0">
                <a:latin typeface="+mj-lt"/>
              </a:rPr>
              <a:t>希望：</a:t>
            </a:r>
            <a:endParaRPr lang="en-US" altLang="zh-CN" sz="3200" kern="0" dirty="0" smtClean="0">
              <a:solidFill>
                <a:srgbClr val="137F16"/>
              </a:solidFill>
              <a:latin typeface="+mj-lt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336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2680200" y="350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32832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7404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8260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34" idx="3"/>
            <a:endCxn id="32" idx="0"/>
          </p:cNvCxnSpPr>
          <p:nvPr/>
        </p:nvCxnSpPr>
        <p:spPr bwMode="auto">
          <a:xfrm flipH="1">
            <a:off x="2403600" y="39353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4" idx="5"/>
            <a:endCxn id="62" idx="0"/>
          </p:cNvCxnSpPr>
          <p:nvPr/>
        </p:nvCxnSpPr>
        <p:spPr bwMode="auto">
          <a:xfrm>
            <a:off x="3141119" y="39353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62" idx="3"/>
            <a:endCxn id="65" idx="0"/>
          </p:cNvCxnSpPr>
          <p:nvPr/>
        </p:nvCxnSpPr>
        <p:spPr bwMode="auto">
          <a:xfrm flipH="1">
            <a:off x="3096000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2" idx="5"/>
            <a:endCxn id="64" idx="0"/>
          </p:cNvCxnSpPr>
          <p:nvPr/>
        </p:nvCxnSpPr>
        <p:spPr bwMode="auto">
          <a:xfrm>
            <a:off x="3744119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2445000" y="545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65" idx="3"/>
            <a:endCxn id="77" idx="0"/>
          </p:cNvCxnSpPr>
          <p:nvPr/>
        </p:nvCxnSpPr>
        <p:spPr bwMode="auto">
          <a:xfrm flipH="1">
            <a:off x="2715000" y="52013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5366881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6013200" y="3429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66228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7080000" y="484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92" name="直接连接符 91"/>
          <p:cNvCxnSpPr>
            <a:stCxn id="88" idx="3"/>
            <a:endCxn id="87" idx="0"/>
          </p:cNvCxnSpPr>
          <p:nvPr/>
        </p:nvCxnSpPr>
        <p:spPr bwMode="auto">
          <a:xfrm flipH="1">
            <a:off x="5636881" y="38591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8" idx="5"/>
            <a:endCxn id="89" idx="0"/>
          </p:cNvCxnSpPr>
          <p:nvPr/>
        </p:nvCxnSpPr>
        <p:spPr bwMode="auto">
          <a:xfrm>
            <a:off x="6474119" y="38591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9" idx="5"/>
            <a:endCxn id="90" idx="0"/>
          </p:cNvCxnSpPr>
          <p:nvPr/>
        </p:nvCxnSpPr>
        <p:spPr bwMode="auto">
          <a:xfrm>
            <a:off x="7083719" y="45155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5819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87" idx="5"/>
            <a:endCxn id="96" idx="0"/>
          </p:cNvCxnSpPr>
          <p:nvPr/>
        </p:nvCxnSpPr>
        <p:spPr bwMode="auto">
          <a:xfrm>
            <a:off x="5827800" y="45155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4946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99" name="直接连接符 98"/>
          <p:cNvCxnSpPr>
            <a:stCxn id="87" idx="3"/>
            <a:endCxn id="98" idx="0"/>
          </p:cNvCxnSpPr>
          <p:nvPr/>
        </p:nvCxnSpPr>
        <p:spPr bwMode="auto">
          <a:xfrm flipH="1">
            <a:off x="5216400" y="45155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1676400" y="2590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137F16"/>
                </a:solidFill>
              </a:rPr>
              <a:t>每个结点的左、右子树“高度基本相同”</a:t>
            </a:r>
            <a:endParaRPr lang="zh-CN" altLang="en-US" sz="32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 smtClean="0">
                <a:latin typeface="+mj-lt"/>
              </a:rPr>
              <a:t>每个结点的左、右子</a:t>
            </a:r>
            <a:r>
              <a:rPr lang="zh-CN" altLang="en-US" sz="3200" kern="0" dirty="0" smtClean="0">
                <a:solidFill>
                  <a:srgbClr val="990099"/>
                </a:solidFill>
                <a:latin typeface="+mj-lt"/>
              </a:rPr>
              <a:t>树高度之差</a:t>
            </a:r>
            <a:endParaRPr lang="en-US" altLang="zh-CN" sz="3200" kern="0" dirty="0" smtClean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             </a:t>
            </a:r>
            <a:r>
              <a:rPr lang="zh-CN" altLang="en-US" sz="3200" kern="0" dirty="0" smtClean="0">
                <a:latin typeface="+mj-lt"/>
              </a:rPr>
              <a:t>的绝对值不超过</a:t>
            </a:r>
            <a:r>
              <a:rPr lang="en-US" altLang="zh-CN" sz="3200" kern="0" dirty="0" smtClean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 smtClean="0">
                <a:solidFill>
                  <a:srgbClr val="0000CC"/>
                </a:solidFill>
              </a:rPr>
              <a:t>①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 smtClean="0">
                <a:latin typeface="+mj-lt"/>
              </a:rPr>
              <a:t>右子树高度 </a:t>
            </a:r>
            <a:r>
              <a:rPr lang="en-US" altLang="zh-CN" sz="3200" kern="0" dirty="0" smtClean="0"/>
              <a:t>–</a:t>
            </a:r>
            <a:r>
              <a:rPr lang="zh-CN" altLang="en-US" sz="3200" kern="0" dirty="0" smtClean="0"/>
              <a:t> 左</a:t>
            </a:r>
            <a:r>
              <a:rPr lang="zh-CN" altLang="en-US" sz="3200" kern="0" dirty="0" smtClean="0">
                <a:latin typeface="+mj-lt"/>
              </a:rPr>
              <a:t>子树高度</a:t>
            </a:r>
            <a:endParaRPr lang="en-US" altLang="zh-CN" sz="3200" kern="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2" grpId="0"/>
      <p:bldP spid="34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存储结构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/>
              <a:t> 存储</a:t>
            </a:r>
            <a:r>
              <a:rPr lang="en-US" altLang="zh-CN" sz="3000" kern="0" dirty="0" smtClean="0"/>
              <a:t>----</a:t>
            </a:r>
            <a:r>
              <a:rPr lang="zh-CN" altLang="en-US" sz="3000" kern="0" dirty="0" smtClean="0"/>
              <a:t>为结点增加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个属性：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平衡因子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bf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676400"/>
            <a:ext cx="7924800" cy="47089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;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dirty="0">
                <a:solidFill>
                  <a:srgbClr val="0000CC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smtClean="0"/>
              <a:t>{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000" dirty="0" smtClean="0"/>
              <a:t>  key;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3000" dirty="0" smtClean="0">
                <a:solidFill>
                  <a:srgbClr val="C00000"/>
                </a:solidFill>
              </a:rPr>
              <a:t>  bf;           </a:t>
            </a: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平衡因子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 smtClean="0"/>
              <a:t>; };   </a:t>
            </a:r>
            <a:r>
              <a:rPr lang="en-US" altLang="zh-CN" dirty="0" smtClean="0">
                <a:solidFill>
                  <a:srgbClr val="137F16"/>
                </a:solidFill>
              </a:rPr>
              <a:t>//</a:t>
            </a:r>
            <a:r>
              <a:rPr lang="zh-CN" altLang="en-US" dirty="0" smtClean="0">
                <a:solidFill>
                  <a:srgbClr val="137F16"/>
                </a:solidFill>
              </a:rPr>
              <a:t>左、右孩子指针</a:t>
            </a:r>
            <a:endParaRPr lang="zh-CN" altLang="en-US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smtClean="0">
                <a:solidFill>
                  <a:srgbClr val="CC0099"/>
                </a:solidFill>
              </a:rPr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AVLTree</a:t>
            </a:r>
            <a:r>
              <a:rPr lang="en-US" altLang="zh-CN" sz="3000" dirty="0" smtClean="0">
                <a:solidFill>
                  <a:srgbClr val="0000CC"/>
                </a:solidFill>
              </a:rPr>
              <a:t>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00CC"/>
                </a:solidFill>
              </a:rPr>
              <a:t>typedef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AVLTree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PAVLTree</a:t>
            </a:r>
            <a:r>
              <a:rPr lang="en-US" altLang="zh-CN" sz="3000" dirty="0" smtClean="0">
                <a:solidFill>
                  <a:srgbClr val="0000CC"/>
                </a:solidFill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1.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 smtClean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Wingdings" pitchFamily="2" charset="2"/>
              </a:rPr>
              <a:t>   -- 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例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：新插入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70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152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787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96000" y="3765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784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715000" y="4343400"/>
            <a:ext cx="76200" cy="1143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 animBg="1"/>
      <p:bldP spid="97" grpId="0"/>
      <p:bldP spid="9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15883</TotalTime>
  <Words>4959</Words>
  <Application>Microsoft Office PowerPoint</Application>
  <PresentationFormat>全屏显示(4:3)</PresentationFormat>
  <Paragraphs>1615</Paragraphs>
  <Slides>49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默认设计模板</vt:lpstr>
      <vt:lpstr>幻灯片 1</vt:lpstr>
      <vt:lpstr>字典的表示(实现)</vt:lpstr>
      <vt:lpstr>回顾：二叉排序树</vt:lpstr>
      <vt:lpstr>回顾：二叉排序树</vt:lpstr>
      <vt:lpstr>回顾：二叉排序树的查找性能</vt:lpstr>
      <vt:lpstr>平衡二叉排序树(AVL树)</vt:lpstr>
      <vt:lpstr>平衡二叉排序树(AVL树)</vt:lpstr>
      <vt:lpstr>AVL树--存储结构</vt:lpstr>
      <vt:lpstr>平衡二叉排序树(AVL树)</vt:lpstr>
      <vt:lpstr>平衡二叉排序树(AVL树)</vt:lpstr>
      <vt:lpstr>幻灯片 11</vt:lpstr>
      <vt:lpstr>最小不平衡子树—定义</vt:lpstr>
      <vt:lpstr>最小不平衡子树—怎么找？</vt:lpstr>
      <vt:lpstr>7.5.2 调整平衡的模式</vt:lpstr>
      <vt:lpstr>① LL型调整—规则</vt:lpstr>
      <vt:lpstr>① LL型调整—规则</vt:lpstr>
      <vt:lpstr>① LL型调整—举例</vt:lpstr>
      <vt:lpstr>② RR型调整—规则</vt:lpstr>
      <vt:lpstr>② RR型调整—规则</vt:lpstr>
      <vt:lpstr>② RR型调整—举例</vt:lpstr>
      <vt:lpstr>③ LR型调整—规则1(LRL型)</vt:lpstr>
      <vt:lpstr>③ LR型调整—规则1(LRL型)</vt:lpstr>
      <vt:lpstr>③ LR型调整—规则2(LRR型)</vt:lpstr>
      <vt:lpstr>③ LR型调整—规则2(LRR型)</vt:lpstr>
      <vt:lpstr>③ LR型调整—规则3(LR0型)</vt:lpstr>
      <vt:lpstr>③ LR型调整—举例</vt:lpstr>
      <vt:lpstr>③ LR型调整—举例</vt:lpstr>
      <vt:lpstr>③ LR型调整—举例</vt:lpstr>
      <vt:lpstr>④ RL型调整—规则1(RLL型)</vt:lpstr>
      <vt:lpstr>④ RL型调整—规则1(RLL型)</vt:lpstr>
      <vt:lpstr>④ RL型调整—规则2(RLR型)</vt:lpstr>
      <vt:lpstr>④ RL型调整—规则2(RLR型)</vt:lpstr>
      <vt:lpstr>④ RL型调整—规则3(RL0型)</vt:lpstr>
      <vt:lpstr>④ RL型调整—举例</vt:lpstr>
      <vt:lpstr>④ RL型调整—举例</vt:lpstr>
      <vt:lpstr>④ RL型调整—举例</vt:lpstr>
      <vt:lpstr>7.5.3 AVL树的实现—插入key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3324</cp:revision>
  <cp:lastPrinted>1601-01-01T00:00:00Z</cp:lastPrinted>
  <dcterms:created xsi:type="dcterms:W3CDTF">1601-01-01T00:00:00Z</dcterms:created>
  <dcterms:modified xsi:type="dcterms:W3CDTF">2020-04-27T08:00:33Z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