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454" r:id="rId3"/>
    <p:sldId id="501" r:id="rId4"/>
    <p:sldId id="502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9" r:id="rId14"/>
    <p:sldId id="465" r:id="rId15"/>
    <p:sldId id="467" r:id="rId16"/>
    <p:sldId id="470" r:id="rId17"/>
    <p:sldId id="468" r:id="rId18"/>
    <p:sldId id="471" r:id="rId19"/>
    <p:sldId id="472" r:id="rId20"/>
    <p:sldId id="473" r:id="rId21"/>
    <p:sldId id="474" r:id="rId22"/>
    <p:sldId id="475" r:id="rId23"/>
    <p:sldId id="477" r:id="rId24"/>
    <p:sldId id="478" r:id="rId25"/>
    <p:sldId id="476" r:id="rId26"/>
    <p:sldId id="480" r:id="rId27"/>
    <p:sldId id="496" r:id="rId28"/>
    <p:sldId id="497" r:id="rId29"/>
    <p:sldId id="498" r:id="rId30"/>
    <p:sldId id="515" r:id="rId31"/>
    <p:sldId id="499" r:id="rId32"/>
    <p:sldId id="514" r:id="rId33"/>
    <p:sldId id="503" r:id="rId34"/>
    <p:sldId id="511" r:id="rId35"/>
    <p:sldId id="500" r:id="rId36"/>
    <p:sldId id="516" r:id="rId37"/>
    <p:sldId id="479" r:id="rId38"/>
    <p:sldId id="485" r:id="rId39"/>
    <p:sldId id="504" r:id="rId40"/>
    <p:sldId id="517" r:id="rId41"/>
    <p:sldId id="487" r:id="rId42"/>
    <p:sldId id="505" r:id="rId43"/>
    <p:sldId id="489" r:id="rId44"/>
    <p:sldId id="518" r:id="rId45"/>
    <p:sldId id="490" r:id="rId46"/>
    <p:sldId id="491" r:id="rId47"/>
    <p:sldId id="506" r:id="rId48"/>
    <p:sldId id="512" r:id="rId49"/>
    <p:sldId id="520" r:id="rId50"/>
    <p:sldId id="507" r:id="rId51"/>
    <p:sldId id="508" r:id="rId52"/>
    <p:sldId id="509" r:id="rId53"/>
    <p:sldId id="510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0000"/>
    <a:srgbClr val="003366"/>
    <a:srgbClr val="FF6600"/>
    <a:srgbClr val="FFCCFF"/>
    <a:srgbClr val="FF99CC"/>
    <a:srgbClr val="B8E08C"/>
    <a:srgbClr val="A9DA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>
        <p:scale>
          <a:sx n="67" d="100"/>
          <a:sy n="67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080B5C6-E889-40A7-8E54-A2981A43B576}" type="datetimeFigureOut">
              <a:rPr lang="zh-CN" altLang="en-US"/>
              <a:pPr>
                <a:defRPr/>
              </a:pPr>
              <a:t>2020-5-7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3A4CF3-9B0C-4DEC-8B48-5C471A056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3E9878-AE2C-452F-9B07-D476D9D0D438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B7E5C-605F-44AB-BD05-AAA8BDFB2682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15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1141-8BBA-4EEA-9476-13AAFACB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1465-D922-415A-BA4A-102317816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767F-8C0C-4FF0-849C-D8A86A803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7215-D4CD-49E3-99AA-8A07DD96C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D1ED-7921-44EC-A331-3DEDD1C0C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93927-22F5-449D-9204-B0F2DFFAD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D24AB-718C-4670-9061-FEAEEEAD4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9399-D4EC-4869-B6ED-F85E79D26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5D63-503D-4E9A-83B9-1387CF854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A76F0-22F0-469D-8355-BFB430905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39076-83D5-4648-8153-7D5101A7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1CD5-EDE4-4F96-A372-085C8F09F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621ABB7-7945-4935-8797-ED031E4D3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/>
                <a:cs typeface="楷体_GB231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章 图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23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讲：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图与图的表示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</a:rPr>
              <a:t>河海大学计算机与信息学院</a:t>
            </a:r>
          </a:p>
        </p:txBody>
      </p:sp>
      <p:pic>
        <p:nvPicPr>
          <p:cNvPr id="205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顶点的度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D(V)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有向图顶点的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入度和出度：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无向图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altLang="zh-CN" sz="3200" kern="0" dirty="0" smtClean="0">
                <a:latin typeface="+mn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n-lt"/>
                <a:ea typeface="黑体" pitchFamily="2" charset="-122"/>
                <a:sym typeface="Wingdings" pitchFamily="2" charset="2"/>
              </a:rPr>
              <a:t>边数 </a:t>
            </a:r>
            <a:r>
              <a:rPr lang="en-US" altLang="zh-CN" sz="3200" kern="0" dirty="0">
                <a:latin typeface="+mn-lt"/>
                <a:ea typeface="黑体" pitchFamily="2" charset="-122"/>
                <a:sym typeface="Wingdings" pitchFamily="2" charset="2"/>
              </a:rPr>
              <a:t>e =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11268" name="Oval 30"/>
          <p:cNvSpPr>
            <a:spLocks noChangeArrowheads="1"/>
          </p:cNvSpPr>
          <p:nvPr/>
        </p:nvSpPr>
        <p:spPr bwMode="auto">
          <a:xfrm>
            <a:off x="7696200" y="1981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69" name="Oval 30"/>
          <p:cNvSpPr>
            <a:spLocks noChangeArrowheads="1"/>
          </p:cNvSpPr>
          <p:nvPr/>
        </p:nvSpPr>
        <p:spPr bwMode="auto">
          <a:xfrm>
            <a:off x="71628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1270" name="Oval 30"/>
          <p:cNvSpPr>
            <a:spLocks noChangeArrowheads="1"/>
          </p:cNvSpPr>
          <p:nvPr/>
        </p:nvSpPr>
        <p:spPr bwMode="auto">
          <a:xfrm>
            <a:off x="82296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1" name="直接箭头连接符 14"/>
          <p:cNvCxnSpPr>
            <a:cxnSpLocks noChangeShapeType="1"/>
            <a:stCxn id="11268" idx="5"/>
            <a:endCxn id="11270" idx="0"/>
          </p:cNvCxnSpPr>
          <p:nvPr/>
        </p:nvCxnSpPr>
        <p:spPr bwMode="auto">
          <a:xfrm rot="16200000" flipH="1">
            <a:off x="81153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2" name="直接箭头连接符 16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rot="5400000">
            <a:off x="73660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3" name="直接箭头连接符 17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7772400" y="3236913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4" name="直接箭头连接符 19"/>
          <p:cNvCxnSpPr>
            <a:cxnSpLocks noChangeShapeType="1"/>
            <a:stCxn id="11270" idx="3"/>
            <a:endCxn id="11269" idx="5"/>
          </p:cNvCxnSpPr>
          <p:nvPr/>
        </p:nvCxnSpPr>
        <p:spPr bwMode="auto">
          <a:xfrm rot="5400000">
            <a:off x="8001000" y="3109913"/>
            <a:ext cx="1587" cy="636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5" name="Oval 30"/>
          <p:cNvSpPr>
            <a:spLocks noChangeArrowheads="1"/>
          </p:cNvSpPr>
          <p:nvPr/>
        </p:nvSpPr>
        <p:spPr bwMode="auto">
          <a:xfrm>
            <a:off x="7696200" y="4111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76" name="Oval 30"/>
          <p:cNvSpPr>
            <a:spLocks noChangeArrowheads="1"/>
          </p:cNvSpPr>
          <p:nvPr/>
        </p:nvSpPr>
        <p:spPr bwMode="auto">
          <a:xfrm>
            <a:off x="71628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1277" name="直接连接符 25"/>
          <p:cNvCxnSpPr>
            <a:cxnSpLocks noChangeShapeType="1"/>
            <a:stCxn id="11275" idx="3"/>
            <a:endCxn id="11276" idx="0"/>
          </p:cNvCxnSpPr>
          <p:nvPr/>
        </p:nvCxnSpPr>
        <p:spPr bwMode="auto">
          <a:xfrm rot="5400000">
            <a:off x="7366000" y="4676775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Oval 30"/>
          <p:cNvSpPr>
            <a:spLocks noChangeArrowheads="1"/>
          </p:cNvSpPr>
          <p:nvPr/>
        </p:nvSpPr>
        <p:spPr bwMode="auto">
          <a:xfrm>
            <a:off x="82296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9" name="直接连接符 32"/>
          <p:cNvCxnSpPr>
            <a:cxnSpLocks noChangeShapeType="1"/>
            <a:stCxn id="11278" idx="2"/>
            <a:endCxn id="11276" idx="6"/>
          </p:cNvCxnSpPr>
          <p:nvPr/>
        </p:nvCxnSpPr>
        <p:spPr bwMode="auto">
          <a:xfrm rot="10800000">
            <a:off x="7772400" y="5367338"/>
            <a:ext cx="4572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3200" y="5638800"/>
            <a:ext cx="5029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0.5 × ∑(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所有顶点的度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1800" y="2286000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为终点的边数；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71800" y="2938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为起点的边数；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0800" y="3548063"/>
            <a:ext cx="29194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入度 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+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出度；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90800" y="4843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的关联边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3" grpId="0"/>
      <p:bldP spid="27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路径：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          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都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能邻接到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，则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称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到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可达，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即，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ea typeface="黑体" pitchFamily="2" charset="-122"/>
              </a:rPr>
              <a:t> </a:t>
            </a:r>
            <a:r>
              <a:rPr lang="zh-CN" altLang="en-US" sz="3200" kern="0" dirty="0" smtClean="0">
                <a:ea typeface="黑体" pitchFamily="2" charset="-122"/>
              </a:rPr>
              <a:t>是</a:t>
            </a:r>
            <a:r>
              <a:rPr lang="en-US" altLang="zh-CN" sz="3200" kern="0" dirty="0" smtClean="0">
                <a:ea typeface="黑体" pitchFamily="2" charset="-122"/>
              </a:rPr>
              <a:t>1</a:t>
            </a:r>
            <a:r>
              <a:rPr lang="zh-CN" altLang="en-US" sz="3200" kern="0" dirty="0">
                <a:ea typeface="黑体" pitchFamily="2" charset="-122"/>
              </a:rPr>
              <a:t>条路径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；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2292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293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294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295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2296" name="直接连接符 39"/>
          <p:cNvCxnSpPr>
            <a:cxnSpLocks noChangeShapeType="1"/>
            <a:stCxn id="12294" idx="3"/>
            <a:endCxn id="12295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7" name="直接连接符 32"/>
          <p:cNvCxnSpPr>
            <a:cxnSpLocks noChangeShapeType="1"/>
            <a:stCxn id="12298" idx="0"/>
            <a:endCxn id="12294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8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2299" name="直接连接符 28"/>
          <p:cNvCxnSpPr>
            <a:cxnSpLocks noChangeShapeType="1"/>
            <a:stCxn id="12294" idx="2"/>
            <a:endCxn id="12293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直接连接符 32"/>
          <p:cNvCxnSpPr>
            <a:cxnSpLocks noChangeShapeType="1"/>
            <a:stCxn id="12298" idx="1"/>
            <a:endCxn id="12293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1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02" name="直接连接符 32"/>
          <p:cNvCxnSpPr>
            <a:cxnSpLocks noChangeShapeType="1"/>
            <a:stCxn id="12295" idx="2"/>
            <a:endCxn id="12301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直接连接符 32"/>
          <p:cNvCxnSpPr>
            <a:cxnSpLocks noChangeShapeType="1"/>
            <a:stCxn id="12298" idx="2"/>
            <a:endCxn id="12295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305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306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2308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2309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10" name="直接箭头连接符 53"/>
          <p:cNvCxnSpPr>
            <a:cxnSpLocks noChangeShapeType="1"/>
            <a:stCxn id="12305" idx="6"/>
            <a:endCxn id="12306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1" name="直接箭头连接符 54"/>
          <p:cNvCxnSpPr>
            <a:cxnSpLocks noChangeShapeType="1"/>
            <a:stCxn id="12306" idx="5"/>
            <a:endCxn id="12308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2" name="直接箭头连接符 55"/>
          <p:cNvCxnSpPr>
            <a:cxnSpLocks noChangeShapeType="1"/>
            <a:stCxn id="12305" idx="5"/>
            <a:endCxn id="12308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直接箭头连接符 56"/>
          <p:cNvCxnSpPr>
            <a:cxnSpLocks noChangeShapeType="1"/>
            <a:stCxn id="12306" idx="3"/>
            <a:endCxn id="12307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4" name="直接箭头连接符 57"/>
          <p:cNvCxnSpPr>
            <a:cxnSpLocks noChangeShapeType="1"/>
            <a:stCxn id="12307" idx="6"/>
            <a:endCxn id="12308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5" name="直接箭头连接符 58"/>
          <p:cNvCxnSpPr>
            <a:cxnSpLocks noChangeShapeType="1"/>
            <a:stCxn id="12309" idx="6"/>
            <a:endCxn id="12307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3200" y="3178175"/>
            <a:ext cx="6934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该路径上的边数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or 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-1)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52600" y="1066800"/>
            <a:ext cx="63039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在一个顶点序列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回路：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简单路径：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      即内部无回路；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简单回路：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40025" y="1828800"/>
            <a:ext cx="5870575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只有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起点和终点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可以相同，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43200" y="3254375"/>
            <a:ext cx="6248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起点和终点相同的简单路径；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7400" y="1098550"/>
            <a:ext cx="5943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起点与终点相同的一条路径；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21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22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23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3324" name="直接连接符 39"/>
          <p:cNvCxnSpPr>
            <a:cxnSpLocks noChangeShapeType="1"/>
            <a:stCxn id="13322" idx="3"/>
            <a:endCxn id="13323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直接连接符 32"/>
          <p:cNvCxnSpPr>
            <a:cxnSpLocks noChangeShapeType="1"/>
            <a:stCxn id="13326" idx="0"/>
            <a:endCxn id="13322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6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3327" name="直接连接符 28"/>
          <p:cNvCxnSpPr>
            <a:cxnSpLocks noChangeShapeType="1"/>
            <a:stCxn id="13322" idx="2"/>
            <a:endCxn id="13321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直接连接符 32"/>
          <p:cNvCxnSpPr>
            <a:cxnSpLocks noChangeShapeType="1"/>
            <a:stCxn id="13326" idx="1"/>
            <a:endCxn id="13321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9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0" name="直接连接符 32"/>
          <p:cNvCxnSpPr>
            <a:cxnSpLocks noChangeShapeType="1"/>
            <a:stCxn id="13323" idx="2"/>
            <a:endCxn id="13329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1" name="直接连接符 32"/>
          <p:cNvCxnSpPr>
            <a:cxnSpLocks noChangeShapeType="1"/>
            <a:stCxn id="13326" idx="2"/>
            <a:endCxn id="13323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2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34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35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3336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3337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8" name="直接箭头连接符 53"/>
          <p:cNvCxnSpPr>
            <a:cxnSpLocks noChangeShapeType="1"/>
            <a:stCxn id="13333" idx="6"/>
            <a:endCxn id="13334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9" name="直接箭头连接符 54"/>
          <p:cNvCxnSpPr>
            <a:cxnSpLocks noChangeShapeType="1"/>
            <a:stCxn id="13334" idx="5"/>
            <a:endCxn id="13336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0" name="直接箭头连接符 55"/>
          <p:cNvCxnSpPr>
            <a:cxnSpLocks noChangeShapeType="1"/>
            <a:stCxn id="13333" idx="5"/>
            <a:endCxn id="13336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1" name="直接箭头连接符 56"/>
          <p:cNvCxnSpPr>
            <a:cxnSpLocks noChangeShapeType="1"/>
            <a:stCxn id="13334" idx="3"/>
            <a:endCxn id="13335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2" name="直接箭头连接符 57"/>
          <p:cNvCxnSpPr>
            <a:cxnSpLocks noChangeShapeType="1"/>
            <a:stCxn id="13335" idx="6"/>
            <a:endCxn id="13336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3" name="直接箭头连接符 58"/>
          <p:cNvCxnSpPr>
            <a:cxnSpLocks noChangeShapeType="1"/>
            <a:stCxn id="13337" idx="6"/>
            <a:endCxn id="13335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4582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（有向图中的）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有根图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G=(V,E)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若存在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一个顶点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，可以达到所有顶点， 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是图的根；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个有向图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的根，可不唯一；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例，有向完全图中，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每个顶点都是根；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Oval 30"/>
          <p:cNvSpPr>
            <a:spLocks noChangeArrowheads="1"/>
          </p:cNvSpPr>
          <p:nvPr/>
        </p:nvSpPr>
        <p:spPr bwMode="auto">
          <a:xfrm>
            <a:off x="6248400" y="371633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4341" name="Oval 30"/>
          <p:cNvSpPr>
            <a:spLocks noChangeArrowheads="1"/>
          </p:cNvSpPr>
          <p:nvPr/>
        </p:nvSpPr>
        <p:spPr bwMode="auto">
          <a:xfrm>
            <a:off x="7467600" y="373062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4342" name="Oval 30"/>
          <p:cNvSpPr>
            <a:spLocks noChangeArrowheads="1"/>
          </p:cNvSpPr>
          <p:nvPr/>
        </p:nvSpPr>
        <p:spPr bwMode="auto">
          <a:xfrm>
            <a:off x="69342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4343" name="Oval 30"/>
          <p:cNvSpPr>
            <a:spLocks noChangeArrowheads="1"/>
          </p:cNvSpPr>
          <p:nvPr/>
        </p:nvSpPr>
        <p:spPr bwMode="auto">
          <a:xfrm>
            <a:off x="80010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4344" name="Oval 30"/>
          <p:cNvSpPr>
            <a:spLocks noChangeArrowheads="1"/>
          </p:cNvSpPr>
          <p:nvPr/>
        </p:nvSpPr>
        <p:spPr bwMode="auto">
          <a:xfrm>
            <a:off x="5867400" y="4705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4345" name="直接箭头连接符 17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6858000" y="3987800"/>
            <a:ext cx="609600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6" name="直接箭头连接符 18"/>
          <p:cNvCxnSpPr>
            <a:cxnSpLocks noChangeShapeType="1"/>
            <a:stCxn id="14341" idx="5"/>
            <a:endCxn id="14343" idx="0"/>
          </p:cNvCxnSpPr>
          <p:nvPr/>
        </p:nvCxnSpPr>
        <p:spPr bwMode="auto">
          <a:xfrm rot="16200000" flipH="1">
            <a:off x="78867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7" name="直接箭头连接符 20"/>
          <p:cNvCxnSpPr>
            <a:cxnSpLocks noChangeShapeType="1"/>
            <a:stCxn id="14341" idx="3"/>
            <a:endCxn id="14342" idx="0"/>
          </p:cNvCxnSpPr>
          <p:nvPr/>
        </p:nvCxnSpPr>
        <p:spPr bwMode="auto">
          <a:xfrm rot="5400000">
            <a:off x="71374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8" name="直接箭头连接符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543800" y="4986338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9" name="直接箭头连接符 22"/>
          <p:cNvCxnSpPr>
            <a:cxnSpLocks noChangeShapeType="1"/>
            <a:stCxn id="14344" idx="6"/>
            <a:endCxn id="14342" idx="2"/>
          </p:cNvCxnSpPr>
          <p:nvPr/>
        </p:nvCxnSpPr>
        <p:spPr bwMode="auto">
          <a:xfrm>
            <a:off x="6477000" y="4976813"/>
            <a:ext cx="457200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0" name="直接箭头连接符 23"/>
          <p:cNvCxnSpPr>
            <a:cxnSpLocks noChangeShapeType="1"/>
            <a:stCxn id="14340" idx="4"/>
            <a:endCxn id="14344" idx="0"/>
          </p:cNvCxnSpPr>
          <p:nvPr/>
        </p:nvCxnSpPr>
        <p:spPr bwMode="auto">
          <a:xfrm rot="5400000">
            <a:off x="6139656" y="4291807"/>
            <a:ext cx="446087" cy="381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1" name="直接箭头连接符 26"/>
          <p:cNvCxnSpPr>
            <a:cxnSpLocks noChangeShapeType="1"/>
            <a:stCxn id="14341" idx="1"/>
            <a:endCxn id="14340" idx="7"/>
          </p:cNvCxnSpPr>
          <p:nvPr/>
        </p:nvCxnSpPr>
        <p:spPr bwMode="auto">
          <a:xfrm rot="16200000" flipV="1">
            <a:off x="7155656" y="3409157"/>
            <a:ext cx="14287" cy="787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2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子图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给定图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E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dirty="0" smtClean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的子集、且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2316163" y="5343525"/>
            <a:ext cx="1905000" cy="36036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2316163" y="4733925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7E00"/>
                </a:solidFill>
                <a:latin typeface="+mn-lt"/>
                <a:ea typeface="黑体" pitchFamily="2" charset="-122"/>
              </a:rPr>
              <a:t>子图举例</a:t>
            </a:r>
            <a:endParaRPr lang="en-US" altLang="zh-CN" sz="3200" kern="0" dirty="0">
              <a:solidFill>
                <a:srgbClr val="007E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6" name="Oval 30"/>
          <p:cNvSpPr>
            <a:spLocks noChangeArrowheads="1"/>
          </p:cNvSpPr>
          <p:nvPr/>
        </p:nvSpPr>
        <p:spPr bwMode="auto">
          <a:xfrm>
            <a:off x="1401763" y="3773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5367" name="Oval 30"/>
          <p:cNvSpPr>
            <a:spLocks noChangeArrowheads="1"/>
          </p:cNvSpPr>
          <p:nvPr/>
        </p:nvSpPr>
        <p:spPr bwMode="auto">
          <a:xfrm>
            <a:off x="1401763" y="59832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5368" name="Oval 30"/>
          <p:cNvSpPr>
            <a:spLocks noChangeArrowheads="1"/>
          </p:cNvSpPr>
          <p:nvPr/>
        </p:nvSpPr>
        <p:spPr bwMode="auto">
          <a:xfrm>
            <a:off x="1401763" y="4876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5369" name="直接箭头连接符 17"/>
          <p:cNvCxnSpPr>
            <a:cxnSpLocks noChangeShapeType="1"/>
            <a:stCxn id="15368" idx="4"/>
            <a:endCxn id="15367" idx="0"/>
          </p:cNvCxnSpPr>
          <p:nvPr/>
        </p:nvCxnSpPr>
        <p:spPr bwMode="auto">
          <a:xfrm rot="5400000">
            <a:off x="1352550" y="5681663"/>
            <a:ext cx="6016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0" name="形状 24"/>
          <p:cNvCxnSpPr>
            <a:cxnSpLocks noChangeShapeType="1"/>
            <a:stCxn id="15366" idx="6"/>
            <a:endCxn id="15368" idx="7"/>
          </p:cNvCxnSpPr>
          <p:nvPr/>
        </p:nvCxnSpPr>
        <p:spPr bwMode="auto">
          <a:xfrm flipH="1">
            <a:off x="1831975" y="4024313"/>
            <a:ext cx="73025" cy="925512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1" name="形状 27"/>
          <p:cNvCxnSpPr>
            <a:cxnSpLocks noChangeShapeType="1"/>
            <a:stCxn id="15368" idx="2"/>
            <a:endCxn id="15366" idx="3"/>
          </p:cNvCxnSpPr>
          <p:nvPr/>
        </p:nvCxnSpPr>
        <p:spPr bwMode="auto">
          <a:xfrm rot="10800000" flipH="1">
            <a:off x="1401763" y="4203700"/>
            <a:ext cx="73025" cy="925513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953000" y="48863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9530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5" name="直接箭头连接符 44"/>
          <p:cNvCxnSpPr>
            <a:cxnSpLocks noChangeShapeType="1"/>
            <a:stCxn id="44" idx="4"/>
            <a:endCxn id="43" idx="0"/>
          </p:cNvCxnSpPr>
          <p:nvPr/>
        </p:nvCxnSpPr>
        <p:spPr bwMode="auto">
          <a:xfrm rot="5400000">
            <a:off x="4880769" y="4561681"/>
            <a:ext cx="6477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278563" y="59531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6278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8" name="直接箭头连接符 47"/>
          <p:cNvCxnSpPr>
            <a:cxnSpLocks noChangeShapeType="1"/>
            <a:stCxn id="47" idx="4"/>
            <a:endCxn id="46" idx="0"/>
          </p:cNvCxnSpPr>
          <p:nvPr/>
        </p:nvCxnSpPr>
        <p:spPr bwMode="auto">
          <a:xfrm rot="5400000">
            <a:off x="6263482" y="5687219"/>
            <a:ext cx="53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278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802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802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52" name="形状 51"/>
          <p:cNvCxnSpPr>
            <a:cxnSpLocks noChangeShapeType="1"/>
            <a:stCxn id="50" idx="6"/>
            <a:endCxn id="51" idx="7"/>
          </p:cNvCxnSpPr>
          <p:nvPr/>
        </p:nvCxnSpPr>
        <p:spPr bwMode="auto">
          <a:xfrm flipH="1">
            <a:off x="8232775" y="39957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形状 52"/>
          <p:cNvCxnSpPr>
            <a:cxnSpLocks noChangeShapeType="1"/>
            <a:stCxn id="51" idx="2"/>
            <a:endCxn id="50" idx="3"/>
          </p:cNvCxnSpPr>
          <p:nvPr/>
        </p:nvCxnSpPr>
        <p:spPr bwMode="auto">
          <a:xfrm rot="10800000" flipH="1">
            <a:off x="7802563" y="41735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8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 smtClean="0">
                <a:ea typeface="黑体" pitchFamily="2" charset="-122"/>
              </a:rPr>
              <a:t>无向图中的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、连通图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V</a:t>
            </a:r>
            <a:r>
              <a:rPr lang="en-US" altLang="zh-CN" sz="3200" b="1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388" name="Oval 30"/>
          <p:cNvSpPr>
            <a:spLocks noChangeArrowheads="1"/>
          </p:cNvSpPr>
          <p:nvPr/>
        </p:nvSpPr>
        <p:spPr bwMode="auto">
          <a:xfrm>
            <a:off x="1706563" y="38687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89" name="Oval 30"/>
          <p:cNvSpPr>
            <a:spLocks noChangeArrowheads="1"/>
          </p:cNvSpPr>
          <p:nvPr/>
        </p:nvSpPr>
        <p:spPr bwMode="auto">
          <a:xfrm>
            <a:off x="2925763" y="38830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0" name="Oval 30"/>
          <p:cNvSpPr>
            <a:spLocks noChangeArrowheads="1"/>
          </p:cNvSpPr>
          <p:nvPr/>
        </p:nvSpPr>
        <p:spPr bwMode="auto">
          <a:xfrm>
            <a:off x="23923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1" name="直接连接符 16"/>
          <p:cNvCxnSpPr>
            <a:cxnSpLocks noChangeShapeType="1"/>
            <a:stCxn id="16389" idx="3"/>
            <a:endCxn id="16390" idx="0"/>
          </p:cNvCxnSpPr>
          <p:nvPr/>
        </p:nvCxnSpPr>
        <p:spPr bwMode="auto">
          <a:xfrm rot="5400000">
            <a:off x="2543969" y="44124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2" name="Oval 30"/>
          <p:cNvSpPr>
            <a:spLocks noChangeArrowheads="1"/>
          </p:cNvSpPr>
          <p:nvPr/>
        </p:nvSpPr>
        <p:spPr bwMode="auto">
          <a:xfrm>
            <a:off x="34591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393" name="直接连接符 28"/>
          <p:cNvCxnSpPr>
            <a:cxnSpLocks noChangeShapeType="1"/>
            <a:stCxn id="16389" idx="2"/>
            <a:endCxn id="16388" idx="6"/>
          </p:cNvCxnSpPr>
          <p:nvPr/>
        </p:nvCxnSpPr>
        <p:spPr bwMode="auto">
          <a:xfrm rot="10800000">
            <a:off x="2209800" y="4119563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直接连接符 32"/>
          <p:cNvCxnSpPr>
            <a:cxnSpLocks noChangeShapeType="1"/>
            <a:stCxn id="16392" idx="2"/>
            <a:endCxn id="16390" idx="6"/>
          </p:cNvCxnSpPr>
          <p:nvPr/>
        </p:nvCxnSpPr>
        <p:spPr bwMode="auto">
          <a:xfrm rot="10800000">
            <a:off x="2895600" y="5118100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Oval 30"/>
          <p:cNvSpPr>
            <a:spLocks noChangeArrowheads="1"/>
          </p:cNvSpPr>
          <p:nvPr/>
        </p:nvSpPr>
        <p:spPr bwMode="auto">
          <a:xfrm>
            <a:off x="5516563" y="42608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6" name="Oval 30"/>
          <p:cNvSpPr>
            <a:spLocks noChangeArrowheads="1"/>
          </p:cNvSpPr>
          <p:nvPr/>
        </p:nvSpPr>
        <p:spPr bwMode="auto">
          <a:xfrm>
            <a:off x="6278563" y="3429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97" name="Oval 30"/>
          <p:cNvSpPr>
            <a:spLocks noChangeArrowheads="1"/>
          </p:cNvSpPr>
          <p:nvPr/>
        </p:nvSpPr>
        <p:spPr bwMode="auto">
          <a:xfrm>
            <a:off x="7116763" y="41941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8" name="直接连接符 28"/>
          <p:cNvCxnSpPr>
            <a:cxnSpLocks noChangeShapeType="1"/>
            <a:stCxn id="16396" idx="5"/>
            <a:endCxn id="16397" idx="0"/>
          </p:cNvCxnSpPr>
          <p:nvPr/>
        </p:nvCxnSpPr>
        <p:spPr bwMode="auto">
          <a:xfrm rot="16200000" flipH="1">
            <a:off x="6870701" y="3697287"/>
            <a:ext cx="334962" cy="658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9" name="Oval 30"/>
          <p:cNvSpPr>
            <a:spLocks noChangeArrowheads="1"/>
          </p:cNvSpPr>
          <p:nvPr/>
        </p:nvSpPr>
        <p:spPr bwMode="auto">
          <a:xfrm>
            <a:off x="7650163" y="51181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6400" name="直接连接符 28"/>
          <p:cNvCxnSpPr>
            <a:cxnSpLocks noChangeShapeType="1"/>
            <a:stCxn id="16396" idx="3"/>
            <a:endCxn id="16395" idx="0"/>
          </p:cNvCxnSpPr>
          <p:nvPr/>
        </p:nvCxnSpPr>
        <p:spPr bwMode="auto">
          <a:xfrm rot="5400000">
            <a:off x="5858669" y="3767932"/>
            <a:ext cx="401637" cy="58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直接连接符 32"/>
          <p:cNvCxnSpPr>
            <a:cxnSpLocks noChangeShapeType="1"/>
            <a:stCxn id="16399" idx="0"/>
            <a:endCxn id="16397" idx="5"/>
          </p:cNvCxnSpPr>
          <p:nvPr/>
        </p:nvCxnSpPr>
        <p:spPr bwMode="auto">
          <a:xfrm rot="16200000" flipV="1">
            <a:off x="7477126" y="4694237"/>
            <a:ext cx="493712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2" name="Oval 30"/>
          <p:cNvSpPr>
            <a:spLocks noChangeArrowheads="1"/>
          </p:cNvSpPr>
          <p:nvPr/>
        </p:nvSpPr>
        <p:spPr bwMode="auto">
          <a:xfrm>
            <a:off x="49069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403" name="直接连接符 28"/>
          <p:cNvCxnSpPr>
            <a:cxnSpLocks noChangeShapeType="1"/>
            <a:stCxn id="16395" idx="3"/>
            <a:endCxn id="16402" idx="0"/>
          </p:cNvCxnSpPr>
          <p:nvPr/>
        </p:nvCxnSpPr>
        <p:spPr bwMode="auto">
          <a:xfrm rot="5400000">
            <a:off x="5131594" y="4717257"/>
            <a:ext cx="48418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4" name="Oval 30"/>
          <p:cNvSpPr>
            <a:spLocks noChangeArrowheads="1"/>
          </p:cNvSpPr>
          <p:nvPr/>
        </p:nvSpPr>
        <p:spPr bwMode="auto">
          <a:xfrm>
            <a:off x="55927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cxnSp>
        <p:nvCxnSpPr>
          <p:cNvPr id="16405" name="直接连接符 28"/>
          <p:cNvCxnSpPr>
            <a:cxnSpLocks noChangeShapeType="1"/>
            <a:stCxn id="16395" idx="4"/>
            <a:endCxn id="16404" idx="0"/>
          </p:cNvCxnSpPr>
          <p:nvPr/>
        </p:nvCxnSpPr>
        <p:spPr bwMode="auto">
          <a:xfrm rot="16200000" flipH="1">
            <a:off x="5599907" y="4931569"/>
            <a:ext cx="41116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1935163" y="561181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G3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867400" y="564515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G4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6408" name="Oval 30"/>
          <p:cNvSpPr>
            <a:spLocks noChangeArrowheads="1"/>
          </p:cNvSpPr>
          <p:nvPr/>
        </p:nvSpPr>
        <p:spPr bwMode="auto">
          <a:xfrm>
            <a:off x="6367463" y="5172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6409" name="直接连接符 49"/>
          <p:cNvCxnSpPr>
            <a:cxnSpLocks noChangeShapeType="1"/>
            <a:stCxn id="16408" idx="0"/>
            <a:endCxn id="16395" idx="5"/>
          </p:cNvCxnSpPr>
          <p:nvPr/>
        </p:nvCxnSpPr>
        <p:spPr bwMode="auto">
          <a:xfrm rot="16200000" flipV="1">
            <a:off x="6042026" y="4595812"/>
            <a:ext cx="481012" cy="6715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矩形 31"/>
          <p:cNvSpPr/>
          <p:nvPr/>
        </p:nvSpPr>
        <p:spPr>
          <a:xfrm>
            <a:off x="3505200" y="1958975"/>
            <a:ext cx="6248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之间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至少存在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条路径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6411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5967" y="2646363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图中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任意两个顶点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都连通；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>
                <a:ea typeface="黑体" pitchFamily="2" charset="-122"/>
              </a:rPr>
              <a:t>无向图的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分量：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                极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大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最大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连通子图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极大：</a:t>
            </a:r>
            <a:endParaRPr lang="en-US" altLang="zh-CN" sz="3200" kern="0" dirty="0">
              <a:solidFill>
                <a:srgbClr val="C00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新子图不连通；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不连通，则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其连通分量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412" name="Oval 30"/>
          <p:cNvSpPr>
            <a:spLocks noChangeArrowheads="1"/>
          </p:cNvSpPr>
          <p:nvPr/>
        </p:nvSpPr>
        <p:spPr bwMode="auto">
          <a:xfrm>
            <a:off x="5211763" y="39449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7413" name="Oval 30"/>
          <p:cNvSpPr>
            <a:spLocks noChangeArrowheads="1"/>
          </p:cNvSpPr>
          <p:nvPr/>
        </p:nvSpPr>
        <p:spPr bwMode="auto">
          <a:xfrm>
            <a:off x="6888163" y="39592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7414" name="Oval 30"/>
          <p:cNvSpPr>
            <a:spLocks noChangeArrowheads="1"/>
          </p:cNvSpPr>
          <p:nvPr/>
        </p:nvSpPr>
        <p:spPr bwMode="auto">
          <a:xfrm>
            <a:off x="4906963" y="5934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7415" name="直接连接符 16"/>
          <p:cNvCxnSpPr>
            <a:cxnSpLocks noChangeShapeType="1"/>
            <a:stCxn id="17413" idx="5"/>
            <a:endCxn id="17416" idx="0"/>
          </p:cNvCxnSpPr>
          <p:nvPr/>
        </p:nvCxnSpPr>
        <p:spPr bwMode="auto">
          <a:xfrm rot="16200000" flipH="1">
            <a:off x="6952456" y="4755357"/>
            <a:ext cx="116363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6" name="Oval 30"/>
          <p:cNvSpPr>
            <a:spLocks noChangeArrowheads="1"/>
          </p:cNvSpPr>
          <p:nvPr/>
        </p:nvSpPr>
        <p:spPr bwMode="auto">
          <a:xfrm>
            <a:off x="7497763" y="5553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7417" name="直接连接符 28"/>
          <p:cNvCxnSpPr>
            <a:cxnSpLocks noChangeShapeType="1"/>
            <a:stCxn id="17413" idx="2"/>
            <a:endCxn id="17412" idx="6"/>
          </p:cNvCxnSpPr>
          <p:nvPr/>
        </p:nvCxnSpPr>
        <p:spPr bwMode="auto">
          <a:xfrm rot="10800000">
            <a:off x="5715000" y="4197350"/>
            <a:ext cx="11731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直接连接符 32"/>
          <p:cNvCxnSpPr>
            <a:cxnSpLocks noChangeShapeType="1"/>
            <a:stCxn id="17414" idx="1"/>
            <a:endCxn id="17412" idx="4"/>
          </p:cNvCxnSpPr>
          <p:nvPr/>
        </p:nvCxnSpPr>
        <p:spPr bwMode="auto">
          <a:xfrm rot="5400000" flipH="1" flipV="1">
            <a:off x="4442619" y="4985544"/>
            <a:ext cx="1558925" cy="4841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直接连接符 32"/>
          <p:cNvCxnSpPr>
            <a:cxnSpLocks noChangeShapeType="1"/>
            <a:stCxn id="17416" idx="2"/>
          </p:cNvCxnSpPr>
          <p:nvPr/>
        </p:nvCxnSpPr>
        <p:spPr bwMode="auto">
          <a:xfrm rot="10800000" flipV="1">
            <a:off x="5410200" y="5805488"/>
            <a:ext cx="208756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0" name="Oval 30"/>
          <p:cNvSpPr>
            <a:spLocks noChangeArrowheads="1"/>
          </p:cNvSpPr>
          <p:nvPr/>
        </p:nvSpPr>
        <p:spPr bwMode="auto">
          <a:xfrm>
            <a:off x="7650163" y="3276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7421" name="直接连接符 28"/>
          <p:cNvCxnSpPr>
            <a:cxnSpLocks noChangeShapeType="1"/>
            <a:stCxn id="17413" idx="7"/>
            <a:endCxn id="17420" idx="3"/>
          </p:cNvCxnSpPr>
          <p:nvPr/>
        </p:nvCxnSpPr>
        <p:spPr bwMode="auto">
          <a:xfrm rot="5400000" flipH="1" flipV="1">
            <a:off x="7358063" y="3667125"/>
            <a:ext cx="325437" cy="404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30"/>
          <p:cNvSpPr>
            <a:spLocks noChangeArrowheads="1"/>
          </p:cNvSpPr>
          <p:nvPr/>
        </p:nvSpPr>
        <p:spPr bwMode="auto">
          <a:xfrm>
            <a:off x="6507163" y="5181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K</a:t>
            </a:r>
          </a:p>
        </p:txBody>
      </p:sp>
      <p:sp>
        <p:nvSpPr>
          <p:cNvPr id="17423" name="Oval 30"/>
          <p:cNvSpPr>
            <a:spLocks noChangeArrowheads="1"/>
          </p:cNvSpPr>
          <p:nvPr/>
        </p:nvSpPr>
        <p:spPr bwMode="auto">
          <a:xfrm>
            <a:off x="6049963" y="4419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J</a:t>
            </a:r>
          </a:p>
        </p:txBody>
      </p:sp>
      <p:cxnSp>
        <p:nvCxnSpPr>
          <p:cNvPr id="17424" name="直接连接符 28"/>
          <p:cNvCxnSpPr>
            <a:cxnSpLocks noChangeShapeType="1"/>
            <a:stCxn id="17422" idx="0"/>
            <a:endCxn id="17423" idx="5"/>
          </p:cNvCxnSpPr>
          <p:nvPr/>
        </p:nvCxnSpPr>
        <p:spPr bwMode="auto">
          <a:xfrm rot="16200000" flipV="1">
            <a:off x="6453981" y="4876007"/>
            <a:ext cx="331787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Oval 30"/>
          <p:cNvSpPr>
            <a:spLocks noChangeArrowheads="1"/>
          </p:cNvSpPr>
          <p:nvPr/>
        </p:nvSpPr>
        <p:spPr bwMode="auto">
          <a:xfrm>
            <a:off x="5668963" y="54102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H</a:t>
            </a:r>
          </a:p>
        </p:txBody>
      </p:sp>
      <p:cxnSp>
        <p:nvCxnSpPr>
          <p:cNvPr id="17426" name="直接连接符 28"/>
          <p:cNvCxnSpPr>
            <a:cxnSpLocks noChangeShapeType="1"/>
            <a:stCxn id="17425" idx="0"/>
            <a:endCxn id="17423" idx="3"/>
          </p:cNvCxnSpPr>
          <p:nvPr/>
        </p:nvCxnSpPr>
        <p:spPr bwMode="auto">
          <a:xfrm rot="5400000" flipH="1" flipV="1">
            <a:off x="5741988" y="5029200"/>
            <a:ext cx="560387" cy="201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44688" y="2568575"/>
            <a:ext cx="7239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向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增加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原图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任意顶点或边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48000" y="4724400"/>
            <a:ext cx="20574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 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 smtClean="0">
                <a:ea typeface="黑体" pitchFamily="2" charset="-122"/>
              </a:rPr>
              <a:t>有向图中的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强连通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图、强连通分量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          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、从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都有路径；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强连通分量：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436" name="Oval 30"/>
          <p:cNvSpPr>
            <a:spLocks noChangeArrowheads="1"/>
          </p:cNvSpPr>
          <p:nvPr/>
        </p:nvSpPr>
        <p:spPr bwMode="auto">
          <a:xfrm>
            <a:off x="5715000" y="4132263"/>
            <a:ext cx="503238" cy="50323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37" name="Oval 30"/>
          <p:cNvSpPr>
            <a:spLocks noChangeArrowheads="1"/>
          </p:cNvSpPr>
          <p:nvPr/>
        </p:nvSpPr>
        <p:spPr bwMode="auto">
          <a:xfrm>
            <a:off x="6934200" y="414655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8438" name="Oval 30"/>
          <p:cNvSpPr>
            <a:spLocks noChangeArrowheads="1"/>
          </p:cNvSpPr>
          <p:nvPr/>
        </p:nvSpPr>
        <p:spPr bwMode="auto">
          <a:xfrm>
            <a:off x="64008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8439" name="Oval 30"/>
          <p:cNvSpPr>
            <a:spLocks noChangeArrowheads="1"/>
          </p:cNvSpPr>
          <p:nvPr/>
        </p:nvSpPr>
        <p:spPr bwMode="auto">
          <a:xfrm>
            <a:off x="74676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334000" y="5121275"/>
            <a:ext cx="503238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dirty="0">
                <a:latin typeface="Arial" charset="0"/>
                <a:ea typeface="黑体" pitchFamily="2" charset="-122"/>
              </a:rPr>
              <a:t>B</a:t>
            </a:r>
          </a:p>
        </p:txBody>
      </p:sp>
      <p:cxnSp>
        <p:nvCxnSpPr>
          <p:cNvPr id="18441" name="直接箭头连接符 16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6218238" y="43846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2" name="直接箭头连接符 17"/>
          <p:cNvCxnSpPr>
            <a:cxnSpLocks noChangeShapeType="1"/>
            <a:stCxn id="18439" idx="0"/>
            <a:endCxn id="18437" idx="5"/>
          </p:cNvCxnSpPr>
          <p:nvPr/>
        </p:nvCxnSpPr>
        <p:spPr bwMode="auto">
          <a:xfrm rot="16200000" flipV="1">
            <a:off x="7265194" y="46759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接箭头连接符 19"/>
          <p:cNvCxnSpPr>
            <a:cxnSpLocks noChangeShapeType="1"/>
            <a:stCxn id="18437" idx="3"/>
            <a:endCxn id="18438" idx="0"/>
          </p:cNvCxnSpPr>
          <p:nvPr/>
        </p:nvCxnSpPr>
        <p:spPr bwMode="auto">
          <a:xfrm rot="5400000">
            <a:off x="6553200" y="46767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4" name="直接箭头连接符 20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6904038" y="53832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5" name="直接箭头连接符 21"/>
          <p:cNvCxnSpPr>
            <a:cxnSpLocks noChangeShapeType="1"/>
            <a:stCxn id="16" idx="6"/>
            <a:endCxn id="18438" idx="2"/>
          </p:cNvCxnSpPr>
          <p:nvPr/>
        </p:nvCxnSpPr>
        <p:spPr bwMode="auto">
          <a:xfrm>
            <a:off x="5837238" y="53736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6" name="Oval 30"/>
          <p:cNvSpPr>
            <a:spLocks noChangeArrowheads="1"/>
          </p:cNvSpPr>
          <p:nvPr/>
        </p:nvSpPr>
        <p:spPr bwMode="auto">
          <a:xfrm>
            <a:off x="1828800" y="4114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47" name="Oval 30"/>
          <p:cNvSpPr>
            <a:spLocks noChangeArrowheads="1"/>
          </p:cNvSpPr>
          <p:nvPr/>
        </p:nvSpPr>
        <p:spPr bwMode="auto">
          <a:xfrm>
            <a:off x="3048000" y="4129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8448" name="Oval 30"/>
          <p:cNvSpPr>
            <a:spLocks noChangeArrowheads="1"/>
          </p:cNvSpPr>
          <p:nvPr/>
        </p:nvSpPr>
        <p:spPr bwMode="auto">
          <a:xfrm>
            <a:off x="25146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8449" name="Oval 30"/>
          <p:cNvSpPr>
            <a:spLocks noChangeArrowheads="1"/>
          </p:cNvSpPr>
          <p:nvPr/>
        </p:nvSpPr>
        <p:spPr bwMode="auto">
          <a:xfrm>
            <a:off x="35814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8450" name="直接箭头连接符 27"/>
          <p:cNvCxnSpPr>
            <a:cxnSpLocks noChangeShapeType="1"/>
            <a:stCxn id="18447" idx="2"/>
            <a:endCxn id="18446" idx="6"/>
          </p:cNvCxnSpPr>
          <p:nvPr/>
        </p:nvCxnSpPr>
        <p:spPr bwMode="auto">
          <a:xfrm rot="10800000">
            <a:off x="2332038" y="4367213"/>
            <a:ext cx="715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1" name="直接箭头连接符 28"/>
          <p:cNvCxnSpPr>
            <a:cxnSpLocks noChangeShapeType="1"/>
            <a:stCxn id="18449" idx="0"/>
            <a:endCxn id="18447" idx="5"/>
          </p:cNvCxnSpPr>
          <p:nvPr/>
        </p:nvCxnSpPr>
        <p:spPr bwMode="auto">
          <a:xfrm rot="16200000" flipV="1">
            <a:off x="3378994" y="4658519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2" name="直接箭头连接符 29"/>
          <p:cNvCxnSpPr>
            <a:cxnSpLocks noChangeShapeType="1"/>
            <a:stCxn id="18446" idx="5"/>
            <a:endCxn id="18448" idx="0"/>
          </p:cNvCxnSpPr>
          <p:nvPr/>
        </p:nvCxnSpPr>
        <p:spPr bwMode="auto">
          <a:xfrm rot="16200000" flipH="1">
            <a:off x="2228850" y="4575176"/>
            <a:ext cx="568325" cy="508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3" name="直接箭头连接符 30"/>
          <p:cNvCxnSpPr>
            <a:cxnSpLocks noChangeShapeType="1"/>
            <a:stCxn id="18447" idx="3"/>
            <a:endCxn id="18448" idx="0"/>
          </p:cNvCxnSpPr>
          <p:nvPr/>
        </p:nvCxnSpPr>
        <p:spPr bwMode="auto">
          <a:xfrm rot="5400000">
            <a:off x="2667000" y="4659313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4" name="直接箭头连接符 31"/>
          <p:cNvCxnSpPr>
            <a:cxnSpLocks noChangeShapeType="1"/>
            <a:stCxn id="18448" idx="6"/>
            <a:endCxn id="18449" idx="2"/>
          </p:cNvCxnSpPr>
          <p:nvPr/>
        </p:nvCxnSpPr>
        <p:spPr bwMode="auto">
          <a:xfrm>
            <a:off x="3017838" y="5365750"/>
            <a:ext cx="5635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1981200" y="5594350"/>
            <a:ext cx="25908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强连通图</a:t>
            </a:r>
            <a:r>
              <a:rPr lang="en-US" altLang="zh-CN">
                <a:ea typeface="黑体" pitchFamily="49" charset="-122"/>
              </a:rPr>
              <a:t>G5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562600" y="5588000"/>
            <a:ext cx="3200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非强连通图</a:t>
            </a:r>
            <a:r>
              <a:rPr lang="en-US" altLang="zh-CN">
                <a:ea typeface="黑体" pitchFamily="49" charset="-122"/>
              </a:rPr>
              <a:t>G6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845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24200" y="1882775"/>
            <a:ext cx="6019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任意两个顶点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3311525"/>
            <a:ext cx="5427663" cy="661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最大强连通子图；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带权图：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带权路径长度：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网络：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460" name="Oval 30"/>
          <p:cNvSpPr>
            <a:spLocks noChangeArrowheads="1"/>
          </p:cNvSpPr>
          <p:nvPr/>
        </p:nvSpPr>
        <p:spPr bwMode="auto">
          <a:xfrm>
            <a:off x="4876800" y="36242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9461" name="Oval 30"/>
          <p:cNvSpPr>
            <a:spLocks noChangeArrowheads="1"/>
          </p:cNvSpPr>
          <p:nvPr/>
        </p:nvSpPr>
        <p:spPr bwMode="auto">
          <a:xfrm>
            <a:off x="6629400" y="363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sp>
        <p:nvSpPr>
          <p:cNvPr id="19462" name="Oval 30"/>
          <p:cNvSpPr>
            <a:spLocks noChangeArrowheads="1"/>
          </p:cNvSpPr>
          <p:nvPr/>
        </p:nvSpPr>
        <p:spPr bwMode="auto">
          <a:xfrm>
            <a:off x="4800600" y="5384800"/>
            <a:ext cx="609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9463" name="直接连接符 16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 rot="16200000" flipH="1">
            <a:off x="6367462" y="4741863"/>
            <a:ext cx="1209675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Oval 30"/>
          <p:cNvSpPr>
            <a:spLocks noChangeArrowheads="1"/>
          </p:cNvSpPr>
          <p:nvPr/>
        </p:nvSpPr>
        <p:spPr bwMode="auto">
          <a:xfrm>
            <a:off x="6705600" y="5384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9465" name="直接连接符 28"/>
          <p:cNvCxnSpPr>
            <a:cxnSpLocks noChangeShapeType="1"/>
            <a:stCxn id="19461" idx="2"/>
            <a:endCxn id="19460" idx="6"/>
          </p:cNvCxnSpPr>
          <p:nvPr/>
        </p:nvCxnSpPr>
        <p:spPr bwMode="auto">
          <a:xfrm rot="10800000">
            <a:off x="5486400" y="3895725"/>
            <a:ext cx="1143000" cy="79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直接连接符 32"/>
          <p:cNvCxnSpPr>
            <a:cxnSpLocks noChangeShapeType="1"/>
            <a:stCxn id="19462" idx="0"/>
            <a:endCxn id="19460" idx="4"/>
          </p:cNvCxnSpPr>
          <p:nvPr/>
        </p:nvCxnSpPr>
        <p:spPr bwMode="auto">
          <a:xfrm rot="5400000" flipH="1" flipV="1">
            <a:off x="4534694" y="4737894"/>
            <a:ext cx="121761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7" name="直接连接符 32"/>
          <p:cNvCxnSpPr>
            <a:cxnSpLocks noChangeShapeType="1"/>
            <a:stCxn id="19464" idx="2"/>
            <a:endCxn id="19462" idx="6"/>
          </p:cNvCxnSpPr>
          <p:nvPr/>
        </p:nvCxnSpPr>
        <p:spPr bwMode="auto">
          <a:xfrm rot="10800000">
            <a:off x="5410200" y="5651500"/>
            <a:ext cx="1295400" cy="4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5791200" y="57912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网络</a:t>
            </a:r>
            <a:endParaRPr lang="en-US" altLang="zh-CN" baseline="-25000" dirty="0">
              <a:ea typeface="黑体" pitchFamily="49" charset="-122"/>
            </a:endParaRPr>
          </a:p>
        </p:txBody>
      </p:sp>
      <p:sp>
        <p:nvSpPr>
          <p:cNvPr id="19469" name="Oval 30"/>
          <p:cNvSpPr>
            <a:spLocks noChangeArrowheads="1"/>
          </p:cNvSpPr>
          <p:nvPr/>
        </p:nvSpPr>
        <p:spPr bwMode="auto">
          <a:xfrm>
            <a:off x="8001000" y="44037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9470" name="直接连接符 54"/>
          <p:cNvCxnSpPr>
            <a:cxnSpLocks noChangeShapeType="1"/>
            <a:stCxn id="19461" idx="3"/>
            <a:endCxn id="19462" idx="7"/>
          </p:cNvCxnSpPr>
          <p:nvPr/>
        </p:nvCxnSpPr>
        <p:spPr bwMode="auto">
          <a:xfrm rot="5400000">
            <a:off x="5336381" y="4080669"/>
            <a:ext cx="1366838" cy="1397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直接连接符 59"/>
          <p:cNvCxnSpPr>
            <a:cxnSpLocks noChangeShapeType="1"/>
            <a:stCxn id="19461" idx="5"/>
            <a:endCxn id="19469" idx="1"/>
          </p:cNvCxnSpPr>
          <p:nvPr/>
        </p:nvCxnSpPr>
        <p:spPr bwMode="auto">
          <a:xfrm rot="16200000" flipH="1">
            <a:off x="7426325" y="3819525"/>
            <a:ext cx="387350" cy="939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724400" y="43862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715000" y="3319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391400" y="3700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715000" y="43100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867400" y="51101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934200" y="44624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47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09800" y="1196975"/>
            <a:ext cx="6934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每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条边都被赋予一定权值；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2111375"/>
            <a:ext cx="6172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路径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，所有边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的权值之和；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800" y="2916238"/>
            <a:ext cx="3962400" cy="855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带权的连通图；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3" grpId="0"/>
      <p:bldP spid="64" grpId="0"/>
      <p:bldP spid="65" grpId="0"/>
      <p:bldP spid="66" grpId="0"/>
      <p:bldP spid="67" grpId="0"/>
      <p:bldP spid="68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891540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1. </a:t>
            </a:r>
            <a:r>
              <a:rPr lang="zh-CN" altLang="en-US" sz="3200">
                <a:ea typeface="黑体" pitchFamily="49" charset="-122"/>
              </a:rPr>
              <a:t>按逻辑结构分类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196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354638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63627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1374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8145463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0" name="Oval 19"/>
          <p:cNvSpPr>
            <a:spLocks noChangeArrowheads="1"/>
          </p:cNvSpPr>
          <p:nvPr/>
        </p:nvSpPr>
        <p:spPr bwMode="auto">
          <a:xfrm>
            <a:off x="1543050" y="17621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3081" name="Oval 20"/>
          <p:cNvSpPr>
            <a:spLocks noChangeArrowheads="1"/>
          </p:cNvSpPr>
          <p:nvPr/>
        </p:nvSpPr>
        <p:spPr bwMode="auto">
          <a:xfrm>
            <a:off x="1027113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</a:p>
        </p:txBody>
      </p:sp>
      <p:sp>
        <p:nvSpPr>
          <p:cNvPr id="3082" name="Oval 21"/>
          <p:cNvSpPr>
            <a:spLocks noChangeArrowheads="1"/>
          </p:cNvSpPr>
          <p:nvPr/>
        </p:nvSpPr>
        <p:spPr bwMode="auto">
          <a:xfrm>
            <a:off x="2179638" y="1838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3" name="Oval 22"/>
          <p:cNvSpPr>
            <a:spLocks noChangeArrowheads="1"/>
          </p:cNvSpPr>
          <p:nvPr/>
        </p:nvSpPr>
        <p:spPr bwMode="auto">
          <a:xfrm>
            <a:off x="1817688" y="24479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4" name="Oval 23"/>
          <p:cNvSpPr>
            <a:spLocks noChangeArrowheads="1"/>
          </p:cNvSpPr>
          <p:nvPr/>
        </p:nvSpPr>
        <p:spPr bwMode="auto">
          <a:xfrm>
            <a:off x="2611438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5" name="Text Box 24"/>
          <p:cNvSpPr txBox="1">
            <a:spLocks noChangeArrowheads="1"/>
          </p:cNvSpPr>
          <p:nvPr/>
        </p:nvSpPr>
        <p:spPr bwMode="auto">
          <a:xfrm>
            <a:off x="914400" y="2981325"/>
            <a:ext cx="2438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(1) </a:t>
            </a:r>
            <a:r>
              <a:rPr lang="zh-CN" altLang="en-US">
                <a:ea typeface="黑体" pitchFamily="49" charset="-122"/>
              </a:rPr>
              <a:t>集合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332288" y="2890838"/>
            <a:ext cx="48117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(2) </a:t>
            </a:r>
            <a:r>
              <a:rPr lang="zh-CN" altLang="en-US">
                <a:ea typeface="黑体" pitchFamily="49" charset="-122"/>
              </a:rPr>
              <a:t>线性结构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一对一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298575" y="37814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795338" y="445293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801813" y="44672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370013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306638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6200" y="5751513"/>
            <a:ext cx="3810000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   (3) </a:t>
            </a:r>
            <a:r>
              <a:rPr lang="zh-CN" altLang="en-US">
                <a:ea typeface="黑体" pitchFamily="49" charset="-122"/>
              </a:rPr>
              <a:t>树形结构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   (</a:t>
            </a:r>
            <a:r>
              <a:rPr lang="zh-CN" altLang="en-US">
                <a:ea typeface="黑体" pitchFamily="49" charset="-122"/>
              </a:rPr>
              <a:t>可以一对多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4638675" y="5751513"/>
            <a:ext cx="4200525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(4) </a:t>
            </a:r>
            <a:r>
              <a:rPr lang="zh-CN" altLang="en-US">
                <a:ea typeface="黑体" pitchFamily="49" charset="-122"/>
              </a:rPr>
              <a:t>图状结构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(</a:t>
            </a:r>
            <a:r>
              <a:rPr lang="zh-CN" altLang="en-US">
                <a:ea typeface="黑体" pitchFamily="49" charset="-122"/>
              </a:rPr>
              <a:t>可以多对多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640388" y="37338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5137150" y="44053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143625" y="4419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11825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648450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876800" y="1762125"/>
            <a:ext cx="4267200" cy="523875"/>
          </a:xfrm>
          <a:prstGeom prst="rect">
            <a:avLst/>
          </a:prstGeom>
          <a:solidFill>
            <a:srgbClr val="A4D76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B&gt;, &lt;B, C&gt;, &lt;D,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2895600" y="3857625"/>
            <a:ext cx="1371600" cy="1814513"/>
          </a:xfrm>
          <a:prstGeom prst="rect">
            <a:avLst/>
          </a:prstGeom>
          <a:solidFill>
            <a:srgbClr val="A4D76B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</a:t>
            </a:r>
          </a:p>
          <a:p>
            <a:r>
              <a:rPr lang="en-US" altLang="zh-CN">
                <a:ea typeface="黑体" pitchFamily="49" charset="-122"/>
              </a:rPr>
              <a:t>&lt;A, C&gt;</a:t>
            </a:r>
          </a:p>
          <a:p>
            <a:r>
              <a:rPr lang="en-US" altLang="zh-CN">
                <a:ea typeface="黑体" pitchFamily="49" charset="-122"/>
              </a:rPr>
              <a:t>&lt;C, D&gt;</a:t>
            </a:r>
          </a:p>
          <a:p>
            <a:r>
              <a:rPr lang="en-US" altLang="zh-CN">
                <a:ea typeface="黑体" pitchFamily="49" charset="-122"/>
              </a:rPr>
              <a:t>&lt;C,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67600" y="3629025"/>
            <a:ext cx="1371600" cy="2676525"/>
          </a:xfrm>
          <a:prstGeom prst="rect">
            <a:avLst/>
          </a:prstGeom>
          <a:solidFill>
            <a:srgbClr val="A4D76B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B&gt;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&lt;E, D&gt;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cxnSp>
        <p:nvCxnSpPr>
          <p:cNvPr id="72" name="直接箭头连接符 71"/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4933950" y="2619375"/>
            <a:ext cx="4206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箭头连接符 72"/>
          <p:cNvCxnSpPr>
            <a:cxnSpLocks noChangeShapeType="1"/>
            <a:stCxn id="46" idx="6"/>
            <a:endCxn id="47" idx="2"/>
          </p:cNvCxnSpPr>
          <p:nvPr/>
        </p:nvCxnSpPr>
        <p:spPr bwMode="auto">
          <a:xfrm>
            <a:off x="5868988" y="2619375"/>
            <a:ext cx="4937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>
            <a:cxnSpLocks noChangeShapeType="1"/>
            <a:stCxn id="48" idx="6"/>
            <a:endCxn id="49" idx="2"/>
          </p:cNvCxnSpPr>
          <p:nvPr/>
        </p:nvCxnSpPr>
        <p:spPr bwMode="auto">
          <a:xfrm>
            <a:off x="7651750" y="2619375"/>
            <a:ext cx="49371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箭头连接符 74"/>
          <p:cNvCxnSpPr>
            <a:cxnSpLocks noChangeShapeType="1"/>
            <a:stCxn id="57" idx="3"/>
            <a:endCxn id="58" idx="0"/>
          </p:cNvCxnSpPr>
          <p:nvPr/>
        </p:nvCxnSpPr>
        <p:spPr bwMode="auto">
          <a:xfrm rot="5400000">
            <a:off x="1088231" y="4166395"/>
            <a:ext cx="250825" cy="3222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箭头连接符 75"/>
          <p:cNvCxnSpPr>
            <a:cxnSpLocks noChangeShapeType="1"/>
            <a:stCxn id="57" idx="5"/>
            <a:endCxn id="59" idx="0"/>
          </p:cNvCxnSpPr>
          <p:nvPr/>
        </p:nvCxnSpPr>
        <p:spPr bwMode="auto">
          <a:xfrm rot="16200000" flipH="1">
            <a:off x="1766095" y="4174331"/>
            <a:ext cx="265112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箭头连接符 76"/>
          <p:cNvCxnSpPr>
            <a:cxnSpLocks noChangeShapeType="1"/>
            <a:stCxn id="59" idx="3"/>
            <a:endCxn id="60" idx="0"/>
          </p:cNvCxnSpPr>
          <p:nvPr/>
        </p:nvCxnSpPr>
        <p:spPr bwMode="auto">
          <a:xfrm rot="5400000">
            <a:off x="1638301" y="4876800"/>
            <a:ext cx="228600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直接箭头连接符 77"/>
          <p:cNvCxnSpPr>
            <a:cxnSpLocks noChangeShapeType="1"/>
            <a:stCxn id="59" idx="5"/>
            <a:endCxn id="61" idx="0"/>
          </p:cNvCxnSpPr>
          <p:nvPr/>
        </p:nvCxnSpPr>
        <p:spPr bwMode="auto">
          <a:xfrm rot="16200000" flipH="1">
            <a:off x="2288382" y="4841081"/>
            <a:ext cx="228600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箭头连接符 78"/>
          <p:cNvCxnSpPr>
            <a:cxnSpLocks noChangeShapeType="1"/>
            <a:stCxn id="64" idx="3"/>
            <a:endCxn id="65" idx="0"/>
          </p:cNvCxnSpPr>
          <p:nvPr/>
        </p:nvCxnSpPr>
        <p:spPr bwMode="auto">
          <a:xfrm rot="5400000">
            <a:off x="5429250" y="4119563"/>
            <a:ext cx="250825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直接箭头连接符 79"/>
          <p:cNvCxnSpPr>
            <a:cxnSpLocks noChangeShapeType="1"/>
            <a:stCxn id="64" idx="4"/>
            <a:endCxn id="67" idx="0"/>
          </p:cNvCxnSpPr>
          <p:nvPr/>
        </p:nvCxnSpPr>
        <p:spPr bwMode="auto">
          <a:xfrm rot="16200000" flipH="1">
            <a:off x="5512594" y="4612482"/>
            <a:ext cx="841375" cy="714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" name="曲线连接符 90"/>
          <p:cNvCxnSpPr>
            <a:cxnSpLocks noChangeShapeType="1"/>
            <a:stCxn id="64" idx="6"/>
            <a:endCxn id="68" idx="7"/>
          </p:cNvCxnSpPr>
          <p:nvPr/>
        </p:nvCxnSpPr>
        <p:spPr bwMode="auto">
          <a:xfrm>
            <a:off x="6154738" y="3981450"/>
            <a:ext cx="933450" cy="116046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箭头连接符 81"/>
          <p:cNvCxnSpPr>
            <a:cxnSpLocks noChangeShapeType="1"/>
            <a:stCxn id="65" idx="5"/>
            <a:endCxn id="67" idx="1"/>
          </p:cNvCxnSpPr>
          <p:nvPr/>
        </p:nvCxnSpPr>
        <p:spPr bwMode="auto">
          <a:xfrm rot="16200000" flipH="1">
            <a:off x="5523706" y="4879182"/>
            <a:ext cx="315913" cy="209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6226175" y="5316538"/>
            <a:ext cx="4222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肘形连接符 83"/>
          <p:cNvCxnSpPr>
            <a:cxnSpLocks noChangeShapeType="1"/>
            <a:stCxn id="65" idx="4"/>
            <a:endCxn id="68" idx="4"/>
          </p:cNvCxnSpPr>
          <p:nvPr/>
        </p:nvCxnSpPr>
        <p:spPr bwMode="auto">
          <a:xfrm rot="16200000" flipH="1">
            <a:off x="5818187" y="4475163"/>
            <a:ext cx="663575" cy="1511300"/>
          </a:xfrm>
          <a:prstGeom prst="bentConnector3">
            <a:avLst>
              <a:gd name="adj1" fmla="val 12609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回顾：数据结构的分类</a:t>
            </a:r>
          </a:p>
        </p:txBody>
      </p:sp>
      <p:sp>
        <p:nvSpPr>
          <p:cNvPr id="31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635000" y="4343400"/>
            <a:ext cx="8280400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4495800" y="4038600"/>
            <a:ext cx="381000" cy="457200"/>
          </a:xfrm>
          <a:prstGeom prst="downArrow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85800" y="48768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514600" y="4648200"/>
            <a:ext cx="269875" cy="1219200"/>
          </a:xfrm>
          <a:prstGeom prst="leftBrace">
            <a:avLst>
              <a:gd name="adj1" fmla="val 8345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819400" y="4419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 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或 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的边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819400" y="52578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otherwise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6600" y="19812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维数组，长度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1400" y="2743200"/>
            <a:ext cx="6019800" cy="623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描述任意两个顶点间是否有边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1517" name="Oval 30"/>
          <p:cNvSpPr>
            <a:spLocks noChangeArrowheads="1"/>
          </p:cNvSpPr>
          <p:nvPr/>
        </p:nvSpPr>
        <p:spPr bwMode="auto">
          <a:xfrm>
            <a:off x="6781800" y="5211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1518" name="Oval 30"/>
          <p:cNvSpPr>
            <a:spLocks noChangeArrowheads="1"/>
          </p:cNvSpPr>
          <p:nvPr/>
        </p:nvSpPr>
        <p:spPr bwMode="auto">
          <a:xfrm>
            <a:off x="7742238" y="5195888"/>
            <a:ext cx="504825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1519" name="Oval 30"/>
          <p:cNvSpPr>
            <a:spLocks noChangeArrowheads="1"/>
          </p:cNvSpPr>
          <p:nvPr/>
        </p:nvSpPr>
        <p:spPr bwMode="auto">
          <a:xfrm>
            <a:off x="7285038" y="5943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1520" name="直接连接符 17"/>
          <p:cNvCxnSpPr>
            <a:cxnSpLocks noChangeShapeType="1"/>
            <a:stCxn id="21518" idx="3"/>
            <a:endCxn id="21519" idx="0"/>
          </p:cNvCxnSpPr>
          <p:nvPr/>
        </p:nvCxnSpPr>
        <p:spPr bwMode="auto">
          <a:xfrm rot="5400000">
            <a:off x="7518400" y="5645150"/>
            <a:ext cx="317500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1" name="直接连接符 28"/>
          <p:cNvCxnSpPr>
            <a:cxnSpLocks noChangeShapeType="1"/>
            <a:stCxn id="21518" idx="2"/>
            <a:endCxn id="21517" idx="6"/>
          </p:cNvCxnSpPr>
          <p:nvPr/>
        </p:nvCxnSpPr>
        <p:spPr bwMode="auto">
          <a:xfrm rot="10800000" flipV="1">
            <a:off x="7285038" y="5448300"/>
            <a:ext cx="457200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矩形 19"/>
          <p:cNvSpPr/>
          <p:nvPr/>
        </p:nvSpPr>
        <p:spPr>
          <a:xfrm>
            <a:off x="4800600" y="3384550"/>
            <a:ext cx="4724400" cy="628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n*n</a:t>
            </a:r>
          </a:p>
        </p:txBody>
      </p:sp>
      <p:sp>
        <p:nvSpPr>
          <p:cNvPr id="21" name="矩形 20"/>
          <p:cNvSpPr/>
          <p:nvPr/>
        </p:nvSpPr>
        <p:spPr>
          <a:xfrm>
            <a:off x="3581400" y="3384550"/>
            <a:ext cx="1905000" cy="68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大小： 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28" grpId="0"/>
      <p:bldP spid="29" grpId="0" animBg="1"/>
      <p:bldP spid="30" grpId="0"/>
      <p:bldP spid="31" grpId="0"/>
      <p:bldP spid="12" grpId="0"/>
      <p:bldP spid="14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无向图：邻接矩阵表示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22532" name="Oval 30"/>
          <p:cNvSpPr>
            <a:spLocks noChangeArrowheads="1"/>
          </p:cNvSpPr>
          <p:nvPr/>
        </p:nvSpPr>
        <p:spPr bwMode="auto">
          <a:xfrm>
            <a:off x="68580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2533" name="Oval 30"/>
          <p:cNvSpPr>
            <a:spLocks noChangeArrowheads="1"/>
          </p:cNvSpPr>
          <p:nvPr/>
        </p:nvSpPr>
        <p:spPr bwMode="auto">
          <a:xfrm>
            <a:off x="81534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2534" name="Oval 30"/>
          <p:cNvSpPr>
            <a:spLocks noChangeArrowheads="1"/>
          </p:cNvSpPr>
          <p:nvPr/>
        </p:nvSpPr>
        <p:spPr bwMode="auto">
          <a:xfrm>
            <a:off x="69342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2535" name="直接连接符 15"/>
          <p:cNvCxnSpPr>
            <a:cxnSpLocks noChangeShapeType="1"/>
            <a:stCxn id="22533" idx="5"/>
            <a:endCxn id="22536" idx="0"/>
          </p:cNvCxnSpPr>
          <p:nvPr/>
        </p:nvCxnSpPr>
        <p:spPr bwMode="auto">
          <a:xfrm rot="5400000">
            <a:off x="8328819" y="2259807"/>
            <a:ext cx="4079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30"/>
          <p:cNvSpPr>
            <a:spLocks noChangeArrowheads="1"/>
          </p:cNvSpPr>
          <p:nvPr/>
        </p:nvSpPr>
        <p:spPr bwMode="auto">
          <a:xfrm>
            <a:off x="82296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2537" name="直接连接符 28"/>
          <p:cNvCxnSpPr>
            <a:cxnSpLocks noChangeShapeType="1"/>
            <a:stCxn id="22533" idx="2"/>
            <a:endCxn id="22532" idx="6"/>
          </p:cNvCxnSpPr>
          <p:nvPr/>
        </p:nvCxnSpPr>
        <p:spPr bwMode="auto">
          <a:xfrm rot="10800000">
            <a:off x="7361238" y="19288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8" name="直接连接符 32"/>
          <p:cNvCxnSpPr>
            <a:cxnSpLocks noChangeShapeType="1"/>
            <a:stCxn id="22534" idx="1"/>
            <a:endCxn id="22532" idx="4"/>
          </p:cNvCxnSpPr>
          <p:nvPr/>
        </p:nvCxnSpPr>
        <p:spPr bwMode="auto">
          <a:xfrm rot="5400000" flipH="1" flipV="1">
            <a:off x="6854825" y="2332038"/>
            <a:ext cx="4079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直接连接符 32"/>
          <p:cNvCxnSpPr>
            <a:cxnSpLocks noChangeShapeType="1"/>
            <a:stCxn id="22536" idx="2"/>
            <a:endCxn id="22534" idx="6"/>
          </p:cNvCxnSpPr>
          <p:nvPr/>
        </p:nvCxnSpPr>
        <p:spPr bwMode="auto">
          <a:xfrm rot="10800000">
            <a:off x="7437438" y="27670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9624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576" name="直接连接符 53"/>
          <p:cNvCxnSpPr>
            <a:cxnSpLocks noChangeShapeType="1"/>
            <a:stCxn id="22533" idx="3"/>
            <a:endCxn id="22534" idx="7"/>
          </p:cNvCxnSpPr>
          <p:nvPr/>
        </p:nvCxnSpPr>
        <p:spPr bwMode="auto">
          <a:xfrm rot="5400000">
            <a:off x="7554913" y="1916113"/>
            <a:ext cx="4810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7239000" y="4953000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304800" y="4398962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列中，元素之和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579" name="下箭头 21"/>
          <p:cNvSpPr>
            <a:spLocks noChangeArrowheads="1"/>
          </p:cNvSpPr>
          <p:nvPr/>
        </p:nvSpPr>
        <p:spPr bwMode="auto">
          <a:xfrm>
            <a:off x="1524000" y="4038600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580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482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482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6482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6482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04800" y="4419600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的出度、入度？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的行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的列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有向图：邻接矩阵表示</a:t>
            </a:r>
          </a:p>
        </p:txBody>
      </p:sp>
      <p:sp>
        <p:nvSpPr>
          <p:cNvPr id="23557" name="Oval 30"/>
          <p:cNvSpPr>
            <a:spLocks noChangeArrowheads="1"/>
          </p:cNvSpPr>
          <p:nvPr/>
        </p:nvSpPr>
        <p:spPr bwMode="auto">
          <a:xfrm>
            <a:off x="6507163" y="1752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7802563" y="17668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3559" name="Oval 30"/>
          <p:cNvSpPr>
            <a:spLocks noChangeArrowheads="1"/>
          </p:cNvSpPr>
          <p:nvPr/>
        </p:nvSpPr>
        <p:spPr bwMode="auto">
          <a:xfrm>
            <a:off x="69643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3560" name="Oval 30"/>
          <p:cNvSpPr>
            <a:spLocks noChangeArrowheads="1"/>
          </p:cNvSpPr>
          <p:nvPr/>
        </p:nvSpPr>
        <p:spPr bwMode="auto">
          <a:xfrm>
            <a:off x="82597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3561" name="直接箭头连接符 33"/>
          <p:cNvCxnSpPr>
            <a:cxnSpLocks noChangeShapeType="1"/>
            <a:stCxn id="23558" idx="2"/>
            <a:endCxn id="23557" idx="6"/>
          </p:cNvCxnSpPr>
          <p:nvPr/>
        </p:nvCxnSpPr>
        <p:spPr bwMode="auto">
          <a:xfrm rot="10800000">
            <a:off x="7010400" y="2003425"/>
            <a:ext cx="7921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2" name="直接箭头连接符 34"/>
          <p:cNvCxnSpPr>
            <a:cxnSpLocks noChangeShapeType="1"/>
            <a:stCxn id="23560" idx="0"/>
            <a:endCxn id="23558" idx="5"/>
          </p:cNvCxnSpPr>
          <p:nvPr/>
        </p:nvCxnSpPr>
        <p:spPr bwMode="auto">
          <a:xfrm rot="16200000" flipV="1">
            <a:off x="8174832" y="2255043"/>
            <a:ext cx="393700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3" name="直接箭头连接符 35"/>
          <p:cNvCxnSpPr>
            <a:cxnSpLocks noChangeShapeType="1"/>
            <a:stCxn id="23557" idx="5"/>
            <a:endCxn id="23559" idx="0"/>
          </p:cNvCxnSpPr>
          <p:nvPr/>
        </p:nvCxnSpPr>
        <p:spPr bwMode="auto">
          <a:xfrm rot="16200000" flipH="1">
            <a:off x="6872288" y="2247900"/>
            <a:ext cx="407987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4" name="直接箭头连接符 36"/>
          <p:cNvCxnSpPr>
            <a:cxnSpLocks noChangeShapeType="1"/>
            <a:stCxn id="23558" idx="3"/>
            <a:endCxn id="23559" idx="7"/>
          </p:cNvCxnSpPr>
          <p:nvPr/>
        </p:nvCxnSpPr>
        <p:spPr bwMode="auto">
          <a:xfrm rot="5400000">
            <a:off x="7401719" y="2189956"/>
            <a:ext cx="466725" cy="481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5" name="直接箭头连接符 37"/>
          <p:cNvCxnSpPr>
            <a:cxnSpLocks noChangeShapeType="1"/>
            <a:stCxn id="23559" idx="6"/>
            <a:endCxn id="23560" idx="2"/>
          </p:cNvCxnSpPr>
          <p:nvPr/>
        </p:nvCxnSpPr>
        <p:spPr bwMode="auto">
          <a:xfrm>
            <a:off x="7467600" y="2841625"/>
            <a:ext cx="7921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243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602" name="下箭头 55"/>
          <p:cNvSpPr>
            <a:spLocks noChangeArrowheads="1"/>
          </p:cNvSpPr>
          <p:nvPr/>
        </p:nvSpPr>
        <p:spPr bwMode="auto">
          <a:xfrm>
            <a:off x="1524000" y="40592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50292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6101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101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101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101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带权图：邻接矩阵表示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60400" y="45720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489200" y="3962400"/>
            <a:ext cx="269875" cy="2051050"/>
          </a:xfrm>
          <a:prstGeom prst="leftBrace">
            <a:avLst>
              <a:gd name="adj1" fmla="val 8339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794000" y="3733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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,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中有边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794000" y="4495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6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en-US" altLang="zh-CN" sz="32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 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中无边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09600" y="3657600"/>
            <a:ext cx="8280400" cy="2519363"/>
          </a:xfrm>
          <a:prstGeom prst="rect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4585" name="Oval 30"/>
          <p:cNvSpPr>
            <a:spLocks noChangeArrowheads="1"/>
          </p:cNvSpPr>
          <p:nvPr/>
        </p:nvSpPr>
        <p:spPr bwMode="auto">
          <a:xfrm>
            <a:off x="4876800" y="19431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586" name="Oval 30"/>
          <p:cNvSpPr>
            <a:spLocks noChangeArrowheads="1"/>
          </p:cNvSpPr>
          <p:nvPr/>
        </p:nvSpPr>
        <p:spPr bwMode="auto">
          <a:xfrm>
            <a:off x="6477000" y="19573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587" name="Oval 30"/>
          <p:cNvSpPr>
            <a:spLocks noChangeArrowheads="1"/>
          </p:cNvSpPr>
          <p:nvPr/>
        </p:nvSpPr>
        <p:spPr bwMode="auto">
          <a:xfrm>
            <a:off x="5334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4588" name="Oval 30"/>
          <p:cNvSpPr>
            <a:spLocks noChangeArrowheads="1"/>
          </p:cNvSpPr>
          <p:nvPr/>
        </p:nvSpPr>
        <p:spPr bwMode="auto">
          <a:xfrm>
            <a:off x="6858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589" name="直接箭头连接符 16"/>
          <p:cNvCxnSpPr>
            <a:cxnSpLocks noChangeShapeType="1"/>
            <a:stCxn id="24586" idx="2"/>
            <a:endCxn id="24585" idx="6"/>
          </p:cNvCxnSpPr>
          <p:nvPr/>
        </p:nvCxnSpPr>
        <p:spPr bwMode="auto">
          <a:xfrm flipH="1" flipV="1">
            <a:off x="5380038" y="2195513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0" name="直接箭头连接符 17"/>
          <p:cNvCxnSpPr>
            <a:cxnSpLocks noChangeShapeType="1"/>
            <a:stCxn id="24588" idx="0"/>
            <a:endCxn id="24586" idx="5"/>
          </p:cNvCxnSpPr>
          <p:nvPr/>
        </p:nvCxnSpPr>
        <p:spPr bwMode="auto">
          <a:xfrm flipH="1" flipV="1">
            <a:off x="6907213" y="2387600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1" name="直接箭头连接符 18"/>
          <p:cNvCxnSpPr>
            <a:cxnSpLocks noChangeShapeType="1"/>
            <a:stCxn id="24585" idx="5"/>
            <a:endCxn id="24587" idx="0"/>
          </p:cNvCxnSpPr>
          <p:nvPr/>
        </p:nvCxnSpPr>
        <p:spPr bwMode="auto">
          <a:xfrm>
            <a:off x="5307013" y="2373313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2" name="直接箭头连接符 19"/>
          <p:cNvCxnSpPr>
            <a:cxnSpLocks noChangeShapeType="1"/>
            <a:stCxn id="24586" idx="3"/>
            <a:endCxn id="24587" idx="7"/>
          </p:cNvCxnSpPr>
          <p:nvPr/>
        </p:nvCxnSpPr>
        <p:spPr bwMode="auto">
          <a:xfrm flipH="1">
            <a:off x="5764213" y="2387600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3" name="直接箭头连接符 20"/>
          <p:cNvCxnSpPr>
            <a:cxnSpLocks noChangeShapeType="1"/>
            <a:stCxn id="24587" idx="6"/>
            <a:endCxn id="24588" idx="2"/>
          </p:cNvCxnSpPr>
          <p:nvPr/>
        </p:nvCxnSpPr>
        <p:spPr bwMode="auto">
          <a:xfrm>
            <a:off x="5837238" y="3262313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58674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708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6" name="Text Box 32"/>
          <p:cNvSpPr txBox="1">
            <a:spLocks noChangeArrowheads="1"/>
          </p:cNvSpPr>
          <p:nvPr/>
        </p:nvSpPr>
        <p:spPr bwMode="auto">
          <a:xfrm>
            <a:off x="57912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7" name="Text Box 32"/>
          <p:cNvSpPr txBox="1">
            <a:spLocks noChangeArrowheads="1"/>
          </p:cNvSpPr>
          <p:nvPr/>
        </p:nvSpPr>
        <p:spPr bwMode="auto">
          <a:xfrm>
            <a:off x="61722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8" name="Text Box 32"/>
          <p:cNvSpPr txBox="1">
            <a:spLocks noChangeArrowheads="1"/>
          </p:cNvSpPr>
          <p:nvPr/>
        </p:nvSpPr>
        <p:spPr bwMode="auto">
          <a:xfrm>
            <a:off x="51054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2819400" y="5380038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0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当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==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j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4600" name="Oval 30"/>
          <p:cNvSpPr>
            <a:spLocks noChangeArrowheads="1"/>
          </p:cNvSpPr>
          <p:nvPr/>
        </p:nvSpPr>
        <p:spPr bwMode="auto">
          <a:xfrm>
            <a:off x="15240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601" name="Oval 30"/>
          <p:cNvSpPr>
            <a:spLocks noChangeArrowheads="1"/>
          </p:cNvSpPr>
          <p:nvPr/>
        </p:nvSpPr>
        <p:spPr bwMode="auto">
          <a:xfrm>
            <a:off x="28194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602" name="Oval 30"/>
          <p:cNvSpPr>
            <a:spLocks noChangeArrowheads="1"/>
          </p:cNvSpPr>
          <p:nvPr/>
        </p:nvSpPr>
        <p:spPr bwMode="auto">
          <a:xfrm>
            <a:off x="16002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4603" name="直接连接符 38"/>
          <p:cNvCxnSpPr>
            <a:cxnSpLocks noChangeShapeType="1"/>
            <a:stCxn id="24601" idx="5"/>
            <a:endCxn id="24604" idx="0"/>
          </p:cNvCxnSpPr>
          <p:nvPr/>
        </p:nvCxnSpPr>
        <p:spPr bwMode="auto">
          <a:xfrm flipH="1">
            <a:off x="3148013" y="23891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4" name="Oval 30"/>
          <p:cNvSpPr>
            <a:spLocks noChangeArrowheads="1"/>
          </p:cNvSpPr>
          <p:nvPr/>
        </p:nvSpPr>
        <p:spPr bwMode="auto">
          <a:xfrm>
            <a:off x="28956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605" name="直接连接符 28"/>
          <p:cNvCxnSpPr>
            <a:cxnSpLocks noChangeShapeType="1"/>
            <a:stCxn id="24601" idx="2"/>
            <a:endCxn id="24600" idx="6"/>
          </p:cNvCxnSpPr>
          <p:nvPr/>
        </p:nvCxnSpPr>
        <p:spPr bwMode="auto">
          <a:xfrm flipH="1">
            <a:off x="2027238" y="22113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6" name="直接连接符 32"/>
          <p:cNvCxnSpPr>
            <a:cxnSpLocks noChangeShapeType="1"/>
            <a:stCxn id="24602" idx="1"/>
            <a:endCxn id="24600" idx="4"/>
          </p:cNvCxnSpPr>
          <p:nvPr/>
        </p:nvCxnSpPr>
        <p:spPr bwMode="auto">
          <a:xfrm flipV="1">
            <a:off x="1673225" y="24622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7" name="直接连接符 32"/>
          <p:cNvCxnSpPr>
            <a:cxnSpLocks noChangeShapeType="1"/>
            <a:stCxn id="24604" idx="2"/>
            <a:endCxn id="24602" idx="6"/>
          </p:cNvCxnSpPr>
          <p:nvPr/>
        </p:nvCxnSpPr>
        <p:spPr bwMode="auto">
          <a:xfrm flipH="1">
            <a:off x="2103438" y="32781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8" name="直接连接符 43"/>
          <p:cNvCxnSpPr>
            <a:cxnSpLocks noChangeShapeType="1"/>
            <a:stCxn id="24601" idx="3"/>
            <a:endCxn id="24602" idx="7"/>
          </p:cNvCxnSpPr>
          <p:nvPr/>
        </p:nvCxnSpPr>
        <p:spPr bwMode="auto">
          <a:xfrm flipH="1">
            <a:off x="2030413" y="23891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2098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27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1" name="Text Box 32"/>
          <p:cNvSpPr txBox="1">
            <a:spLocks noChangeArrowheads="1"/>
          </p:cNvSpPr>
          <p:nvPr/>
        </p:nvSpPr>
        <p:spPr bwMode="auto">
          <a:xfrm>
            <a:off x="20574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2" name="Text Box 32"/>
          <p:cNvSpPr txBox="1">
            <a:spLocks noChangeArrowheads="1"/>
          </p:cNvSpPr>
          <p:nvPr/>
        </p:nvSpPr>
        <p:spPr bwMode="auto">
          <a:xfrm>
            <a:off x="24384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3" name="Text Box 32"/>
          <p:cNvSpPr txBox="1">
            <a:spLocks noChangeArrowheads="1"/>
          </p:cNvSpPr>
          <p:nvPr/>
        </p:nvSpPr>
        <p:spPr bwMode="auto">
          <a:xfrm>
            <a:off x="13716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无向带权图：邻接矩阵表示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5605" name="Oval 30"/>
          <p:cNvSpPr>
            <a:spLocks noChangeArrowheads="1"/>
          </p:cNvSpPr>
          <p:nvPr/>
        </p:nvSpPr>
        <p:spPr bwMode="auto">
          <a:xfrm>
            <a:off x="61722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5606" name="Oval 30"/>
          <p:cNvSpPr>
            <a:spLocks noChangeArrowheads="1"/>
          </p:cNvSpPr>
          <p:nvPr/>
        </p:nvSpPr>
        <p:spPr bwMode="auto">
          <a:xfrm>
            <a:off x="74676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607" name="Oval 30"/>
          <p:cNvSpPr>
            <a:spLocks noChangeArrowheads="1"/>
          </p:cNvSpPr>
          <p:nvPr/>
        </p:nvSpPr>
        <p:spPr bwMode="auto">
          <a:xfrm>
            <a:off x="62484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5608" name="直接连接符 15"/>
          <p:cNvCxnSpPr>
            <a:cxnSpLocks noChangeShapeType="1"/>
            <a:stCxn id="25606" idx="5"/>
            <a:endCxn id="25609" idx="0"/>
          </p:cNvCxnSpPr>
          <p:nvPr/>
        </p:nvCxnSpPr>
        <p:spPr bwMode="auto">
          <a:xfrm flipH="1">
            <a:off x="7796213" y="1716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9" name="Oval 30"/>
          <p:cNvSpPr>
            <a:spLocks noChangeArrowheads="1"/>
          </p:cNvSpPr>
          <p:nvPr/>
        </p:nvSpPr>
        <p:spPr bwMode="auto">
          <a:xfrm>
            <a:off x="75438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5610" name="直接连接符 28"/>
          <p:cNvCxnSpPr>
            <a:cxnSpLocks noChangeShapeType="1"/>
            <a:stCxn id="25606" idx="2"/>
            <a:endCxn id="25605" idx="6"/>
          </p:cNvCxnSpPr>
          <p:nvPr/>
        </p:nvCxnSpPr>
        <p:spPr bwMode="auto">
          <a:xfrm flipH="1">
            <a:off x="6675438" y="153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直接连接符 32"/>
          <p:cNvCxnSpPr>
            <a:cxnSpLocks noChangeShapeType="1"/>
            <a:stCxn id="25607" idx="1"/>
            <a:endCxn id="25605" idx="4"/>
          </p:cNvCxnSpPr>
          <p:nvPr/>
        </p:nvCxnSpPr>
        <p:spPr bwMode="auto">
          <a:xfrm flipV="1">
            <a:off x="6321425" y="1789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直接连接符 32"/>
          <p:cNvCxnSpPr>
            <a:cxnSpLocks noChangeShapeType="1"/>
            <a:stCxn id="25609" idx="2"/>
            <a:endCxn id="25607" idx="6"/>
          </p:cNvCxnSpPr>
          <p:nvPr/>
        </p:nvCxnSpPr>
        <p:spPr bwMode="auto">
          <a:xfrm flipH="1">
            <a:off x="6751638" y="2605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0386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649" name="直接连接符 53"/>
          <p:cNvCxnSpPr>
            <a:cxnSpLocks noChangeShapeType="1"/>
            <a:stCxn id="25606" idx="3"/>
            <a:endCxn id="25607" idx="7"/>
          </p:cNvCxnSpPr>
          <p:nvPr/>
        </p:nvCxnSpPr>
        <p:spPr bwMode="auto">
          <a:xfrm flipH="1">
            <a:off x="6678613" y="1716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50" name="Text Box 32"/>
          <p:cNvSpPr txBox="1">
            <a:spLocks noChangeArrowheads="1"/>
          </p:cNvSpPr>
          <p:nvPr/>
        </p:nvSpPr>
        <p:spPr bwMode="auto">
          <a:xfrm>
            <a:off x="6705600" y="10191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1" name="Text Box 32"/>
          <p:cNvSpPr txBox="1">
            <a:spLocks noChangeArrowheads="1"/>
          </p:cNvSpPr>
          <p:nvPr/>
        </p:nvSpPr>
        <p:spPr bwMode="auto">
          <a:xfrm>
            <a:off x="7924800" y="1727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2" name="Text Box 32"/>
          <p:cNvSpPr txBox="1">
            <a:spLocks noChangeArrowheads="1"/>
          </p:cNvSpPr>
          <p:nvPr/>
        </p:nvSpPr>
        <p:spPr bwMode="auto">
          <a:xfrm>
            <a:off x="6781800" y="1651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3" name="Text Box 32"/>
          <p:cNvSpPr txBox="1">
            <a:spLocks noChangeArrowheads="1"/>
          </p:cNvSpPr>
          <p:nvPr/>
        </p:nvSpPr>
        <p:spPr bwMode="auto">
          <a:xfrm>
            <a:off x="7086600" y="2085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4" name="Text Box 32"/>
          <p:cNvSpPr txBox="1">
            <a:spLocks noChangeArrowheads="1"/>
          </p:cNvSpPr>
          <p:nvPr/>
        </p:nvSpPr>
        <p:spPr bwMode="auto">
          <a:xfrm>
            <a:off x="6019800" y="1689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7315200" y="47244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657" name="下箭头 30"/>
          <p:cNvSpPr>
            <a:spLocks noChangeArrowheads="1"/>
          </p:cNvSpPr>
          <p:nvPr/>
        </p:nvSpPr>
        <p:spPr bwMode="auto">
          <a:xfrm>
            <a:off x="1600200" y="37544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244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724400" y="4144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244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724400" y="5287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2672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533400" y="4114800"/>
            <a:ext cx="35814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列中，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</a:t>
            </a:r>
            <a:r>
              <a:rPr lang="zh-CN" altLang="en-US" kern="0" dirty="0" smtClean="0">
                <a:ea typeface="黑体" pitchFamily="2" charset="-122"/>
                <a:sym typeface="Symbol"/>
              </a:rPr>
              <a:t>个数</a:t>
            </a:r>
            <a:endParaRPr lang="en-US" altLang="zh-CN" kern="0" dirty="0">
              <a:ea typeface="黑体" pitchFamily="2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/>
          <p:cNvSpPr txBox="1">
            <a:spLocks noChangeArrowheads="1"/>
          </p:cNvSpPr>
          <p:nvPr/>
        </p:nvSpPr>
        <p:spPr bwMode="auto">
          <a:xfrm>
            <a:off x="381000" y="1152525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4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有向带权图：邻接矩阵表示</a:t>
            </a: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629" name="Oval 30"/>
          <p:cNvSpPr>
            <a:spLocks noChangeArrowheads="1"/>
          </p:cNvSpPr>
          <p:nvPr/>
        </p:nvSpPr>
        <p:spPr bwMode="auto">
          <a:xfrm>
            <a:off x="6019800" y="1317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6630" name="Oval 30"/>
          <p:cNvSpPr>
            <a:spLocks noChangeArrowheads="1"/>
          </p:cNvSpPr>
          <p:nvPr/>
        </p:nvSpPr>
        <p:spPr bwMode="auto">
          <a:xfrm>
            <a:off x="7620000" y="13319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6477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6632" name="Oval 30"/>
          <p:cNvSpPr>
            <a:spLocks noChangeArrowheads="1"/>
          </p:cNvSpPr>
          <p:nvPr/>
        </p:nvSpPr>
        <p:spPr bwMode="auto">
          <a:xfrm>
            <a:off x="8001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6633" name="直接箭头连接符 33"/>
          <p:cNvCxnSpPr>
            <a:cxnSpLocks noChangeShapeType="1"/>
            <a:stCxn id="26630" idx="2"/>
            <a:endCxn id="26629" idx="6"/>
          </p:cNvCxnSpPr>
          <p:nvPr/>
        </p:nvCxnSpPr>
        <p:spPr bwMode="auto">
          <a:xfrm rot="10800000">
            <a:off x="6629400" y="1589088"/>
            <a:ext cx="9906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4" name="直接箭头连接符 34"/>
          <p:cNvCxnSpPr>
            <a:cxnSpLocks noChangeShapeType="1"/>
            <a:stCxn id="26632" idx="0"/>
            <a:endCxn id="26630" idx="5"/>
          </p:cNvCxnSpPr>
          <p:nvPr/>
        </p:nvCxnSpPr>
        <p:spPr bwMode="auto">
          <a:xfrm rot="16200000" flipV="1">
            <a:off x="7928769" y="2007394"/>
            <a:ext cx="588962" cy="1651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5" name="直接箭头连接符 35"/>
          <p:cNvCxnSpPr>
            <a:cxnSpLocks noChangeShapeType="1"/>
            <a:stCxn id="26629" idx="5"/>
            <a:endCxn id="26631" idx="0"/>
          </p:cNvCxnSpPr>
          <p:nvPr/>
        </p:nvCxnSpPr>
        <p:spPr bwMode="auto">
          <a:xfrm rot="16200000" flipH="1">
            <a:off x="6359525" y="1962150"/>
            <a:ext cx="6032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直接箭头连接符 3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rot="5400000">
            <a:off x="7019131" y="1774032"/>
            <a:ext cx="668337" cy="711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7" name="直接箭头连接符 37"/>
          <p:cNvCxnSpPr>
            <a:cxnSpLocks noChangeShapeType="1"/>
            <a:stCxn id="26631" idx="6"/>
            <a:endCxn id="26632" idx="2"/>
          </p:cNvCxnSpPr>
          <p:nvPr/>
        </p:nvCxnSpPr>
        <p:spPr bwMode="auto">
          <a:xfrm>
            <a:off x="7086600" y="265588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48768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639" name="Text Box 32"/>
          <p:cNvSpPr txBox="1">
            <a:spLocks noChangeArrowheads="1"/>
          </p:cNvSpPr>
          <p:nvPr/>
        </p:nvSpPr>
        <p:spPr bwMode="auto">
          <a:xfrm>
            <a:off x="6934200" y="10668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8229600" y="17748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1" name="Text Box 32"/>
          <p:cNvSpPr txBox="1">
            <a:spLocks noChangeArrowheads="1"/>
          </p:cNvSpPr>
          <p:nvPr/>
        </p:nvSpPr>
        <p:spPr bwMode="auto">
          <a:xfrm>
            <a:off x="7010400" y="16986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2" name="Text Box 32"/>
          <p:cNvSpPr txBox="1">
            <a:spLocks noChangeArrowheads="1"/>
          </p:cNvSpPr>
          <p:nvPr/>
        </p:nvSpPr>
        <p:spPr bwMode="auto">
          <a:xfrm>
            <a:off x="7315200" y="2133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3" name="Text Box 32"/>
          <p:cNvSpPr txBox="1">
            <a:spLocks noChangeArrowheads="1"/>
          </p:cNvSpPr>
          <p:nvPr/>
        </p:nvSpPr>
        <p:spPr bwMode="auto">
          <a:xfrm>
            <a:off x="6248400" y="17367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4114800"/>
            <a:ext cx="36576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 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出度、入度？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ea typeface="黑体" pitchFamily="2" charset="-122"/>
              </a:rPr>
              <a:t> </a:t>
            </a:r>
            <a:r>
              <a:rPr lang="en-US" altLang="zh-CN" kern="0" dirty="0" err="1" smtClean="0">
                <a:ea typeface="黑体" pitchFamily="2" charset="-122"/>
              </a:rPr>
              <a:t>i</a:t>
            </a:r>
            <a:r>
              <a:rPr lang="en-US" altLang="zh-CN" kern="0" dirty="0" smtClean="0">
                <a:ea typeface="黑体" pitchFamily="2" charset="-122"/>
              </a:rPr>
              <a:t> </a:t>
            </a:r>
            <a:r>
              <a:rPr lang="zh-CN" altLang="en-US" kern="0" dirty="0" smtClean="0">
                <a:ea typeface="黑体" pitchFamily="2" charset="-122"/>
              </a:rPr>
              <a:t>行中非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+mn-lt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+mn-lt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+mn-lt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+mn-lt"/>
                <a:ea typeface="黑体" pitchFamily="2" charset="-122"/>
              </a:rPr>
              <a:t>列</a:t>
            </a:r>
            <a:r>
              <a:rPr lang="zh-CN" altLang="en-US" kern="0" dirty="0">
                <a:latin typeface="+mn-lt"/>
                <a:ea typeface="黑体" pitchFamily="2" charset="-122"/>
              </a:rPr>
              <a:t>中非</a:t>
            </a:r>
            <a:r>
              <a:rPr lang="en-US" altLang="zh-CN" kern="0" dirty="0">
                <a:latin typeface="+mn-lt"/>
                <a:ea typeface="黑体" pitchFamily="2" charset="-122"/>
              </a:rPr>
              <a:t>0</a:t>
            </a:r>
            <a:r>
              <a:rPr lang="zh-CN" altLang="en-US" kern="0" dirty="0">
                <a:latin typeface="+mn-lt"/>
                <a:ea typeface="黑体" pitchFamily="2" charset="-122"/>
              </a:rPr>
              <a:t>非</a:t>
            </a:r>
            <a:r>
              <a:rPr lang="en-US" altLang="zh-CN" kern="0" dirty="0">
                <a:latin typeface="+mn-lt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latin typeface="+mn-lt"/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6482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648200" y="41910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6482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648200" y="5257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2291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6667" name="下箭头 42"/>
          <p:cNvSpPr>
            <a:spLocks noChangeArrowheads="1"/>
          </p:cNvSpPr>
          <p:nvPr/>
        </p:nvSpPr>
        <p:spPr bwMode="auto">
          <a:xfrm>
            <a:off x="1905000" y="3733800"/>
            <a:ext cx="304800" cy="360363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624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邻接矩阵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数据结构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char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float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}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0" y="1828800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设置顶点类型为字符型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600" y="2438400"/>
            <a:ext cx="4493538" cy="55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设置关系矩阵元素为</a:t>
            </a: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float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型</a:t>
            </a:r>
            <a:endParaRPr lang="zh-CN" altLang="en-US" sz="270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7438" y="3733800"/>
            <a:ext cx="4094162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顶点个数，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4343400"/>
            <a:ext cx="4419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一维数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组：顶点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4953000"/>
            <a:ext cx="4953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二维数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组：邻接矩阵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arcs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1388" y="5521325"/>
            <a:ext cx="41585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：图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：邻接矩阵，查找顶点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X(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在图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G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中查找顶点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，返回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在顶点表中的下标：</a:t>
            </a:r>
            <a:endParaRPr lang="en-US" altLang="zh-CN" sz="3000" kern="0" dirty="0">
              <a:solidFill>
                <a:srgbClr val="008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k, j = -1;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for( k=0; k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&lt;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k++)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  if</a:t>
            </a: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( G-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[k] ==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{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j=k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break;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return  j;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}</a:t>
            </a:r>
          </a:p>
        </p:txBody>
      </p:sp>
      <p:sp>
        <p:nvSpPr>
          <p:cNvPr id="6" name="矩形 5"/>
          <p:cNvSpPr/>
          <p:nvPr/>
        </p:nvSpPr>
        <p:spPr>
          <a:xfrm>
            <a:off x="4800600" y="3733800"/>
            <a:ext cx="4572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在顶点表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中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找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4953000"/>
            <a:ext cx="29718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//j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记录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3"/>
          <p:cNvSpPr>
            <a:spLocks noChangeArrowheads="1"/>
          </p:cNvSpPr>
          <p:nvPr/>
        </p:nvSpPr>
        <p:spPr bwMode="auto">
          <a:xfrm>
            <a:off x="3124200" y="390525"/>
            <a:ext cx="6019800" cy="523875"/>
          </a:xfrm>
          <a:prstGeom prst="rect">
            <a:avLst/>
          </a:prstGeom>
          <a:solidFill>
            <a:srgbClr val="B8E08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：邻接矩阵，创建有向图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838200"/>
            <a:ext cx="90678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createDN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GraphMatrix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*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G)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j, k, weight; 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v1, v2;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”);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(“%d, %d”,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for(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   for( j=0;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j&lt;G-&gt;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j++)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if(</a:t>
            </a:r>
            <a:r>
              <a:rPr lang="en-US" altLang="zh-CN" sz="3200" kern="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==j)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][j]=0;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else 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</a:t>
            </a:r>
            <a:r>
              <a:rPr lang="en-US" altLang="zh-CN" sz="3200" kern="0" dirty="0" smtClean="0">
                <a:latin typeface="+mj-lt"/>
                <a:ea typeface="黑体" pitchFamily="2" charset="-122"/>
              </a:rPr>
              <a:t>]=1000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503363"/>
            <a:ext cx="3775075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//weight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：边的权值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2667000"/>
            <a:ext cx="301942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输入顶点和边数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0200" y="3810000"/>
            <a:ext cx="3429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初始化邻接矩阵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5562600"/>
            <a:ext cx="273367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//1000~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无穷大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7400" y="5008563"/>
            <a:ext cx="3124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对角线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等于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0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2111375"/>
            <a:ext cx="2895600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顶点变量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arcs[j][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>
              <a:lnSpc>
                <a:spcPct val="1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25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线性表：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有限个、类型相同的元素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     组成的有序序列；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字符串：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表中每个元素都是一个字符；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2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栈：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插入、删除只在栈顶进行；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队列：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只在队尾插入，只在队头删除；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：线性结构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2895600"/>
            <a:ext cx="609600" cy="2944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特殊的线性表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1" name="左大括号 20"/>
          <p:cNvSpPr/>
          <p:nvPr/>
        </p:nvSpPr>
        <p:spPr bwMode="auto">
          <a:xfrm>
            <a:off x="2146300" y="2805113"/>
            <a:ext cx="215900" cy="3138487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 sz="300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arcs[j][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14400" y="3581400"/>
            <a:ext cx="8001000" cy="2362200"/>
          </a:xfrm>
          <a:prstGeom prst="rect">
            <a:avLst/>
          </a:prstGeom>
          <a:solidFill>
            <a:srgbClr val="FF0000">
              <a:alpha val="12941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57400" y="963609"/>
            <a:ext cx="6858000" cy="216059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若你把</a:t>
            </a:r>
            <a:r>
              <a:rPr lang="en-US" altLang="zh-CN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v1, v2</a:t>
            </a: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当作下标值输入，</a:t>
            </a:r>
            <a:endParaRPr lang="en-US" altLang="zh-CN" dirty="0" smtClean="0">
              <a:solidFill>
                <a:srgbClr val="FFFF00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则无需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searchVertex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，直接：</a:t>
            </a:r>
            <a:endParaRPr lang="en-US" altLang="zh-CN" dirty="0" smtClean="0">
              <a:solidFill>
                <a:schemeClr val="bg1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scanf</a:t>
            </a:r>
            <a:r>
              <a:rPr lang="en-US" altLang="zh-CN" dirty="0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 (“%d, %d, %d”, &amp;v1, &amp;v2, &amp;weight);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G-&gt;arcs[v1][v2] = weight</a:t>
            </a:r>
            <a:endParaRPr lang="zh-CN" altLang="en-US" dirty="0">
              <a:solidFill>
                <a:srgbClr val="FFCCFF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 rot="10800000">
            <a:off x="7924800" y="29718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: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中查找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，得到下标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查看，邻接矩阵元素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G-&gt;arcs[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][j]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的值；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372100" y="28956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14400" y="5106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1786" name="Oval 30"/>
          <p:cNvSpPr>
            <a:spLocks noChangeArrowheads="1"/>
          </p:cNvSpPr>
          <p:nvPr/>
        </p:nvSpPr>
        <p:spPr bwMode="auto">
          <a:xfrm>
            <a:off x="22098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1787" name="Oval 30"/>
          <p:cNvSpPr>
            <a:spLocks noChangeArrowheads="1"/>
          </p:cNvSpPr>
          <p:nvPr/>
        </p:nvSpPr>
        <p:spPr bwMode="auto">
          <a:xfrm>
            <a:off x="35052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1788" name="Oval 30"/>
          <p:cNvSpPr>
            <a:spLocks noChangeArrowheads="1"/>
          </p:cNvSpPr>
          <p:nvPr/>
        </p:nvSpPr>
        <p:spPr bwMode="auto">
          <a:xfrm>
            <a:off x="22860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1789" name="直接连接符 35"/>
          <p:cNvCxnSpPr>
            <a:cxnSpLocks noChangeShapeType="1"/>
            <a:stCxn id="31787" idx="5"/>
            <a:endCxn id="31790" idx="0"/>
          </p:cNvCxnSpPr>
          <p:nvPr/>
        </p:nvCxnSpPr>
        <p:spPr bwMode="auto">
          <a:xfrm flipH="1">
            <a:off x="3833813" y="37734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0" name="Oval 30"/>
          <p:cNvSpPr>
            <a:spLocks noChangeArrowheads="1"/>
          </p:cNvSpPr>
          <p:nvPr/>
        </p:nvSpPr>
        <p:spPr bwMode="auto">
          <a:xfrm>
            <a:off x="35814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1791" name="直接连接符 28"/>
          <p:cNvCxnSpPr>
            <a:cxnSpLocks noChangeShapeType="1"/>
            <a:stCxn id="31787" idx="2"/>
            <a:endCxn id="31786" idx="6"/>
          </p:cNvCxnSpPr>
          <p:nvPr/>
        </p:nvCxnSpPr>
        <p:spPr bwMode="auto">
          <a:xfrm flipH="1">
            <a:off x="2713038" y="35956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2" name="直接连接符 32"/>
          <p:cNvCxnSpPr>
            <a:cxnSpLocks noChangeShapeType="1"/>
            <a:stCxn id="31788" idx="1"/>
            <a:endCxn id="31786" idx="4"/>
          </p:cNvCxnSpPr>
          <p:nvPr/>
        </p:nvCxnSpPr>
        <p:spPr bwMode="auto">
          <a:xfrm flipV="1">
            <a:off x="2359025" y="38465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3" name="直接连接符 32"/>
          <p:cNvCxnSpPr>
            <a:cxnSpLocks noChangeShapeType="1"/>
            <a:stCxn id="31790" idx="2"/>
            <a:endCxn id="31788" idx="6"/>
          </p:cNvCxnSpPr>
          <p:nvPr/>
        </p:nvCxnSpPr>
        <p:spPr bwMode="auto">
          <a:xfrm flipH="1">
            <a:off x="2789238" y="4662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4" name="直接连接符 40"/>
          <p:cNvCxnSpPr>
            <a:cxnSpLocks noChangeShapeType="1"/>
            <a:stCxn id="31787" idx="3"/>
            <a:endCxn id="31788" idx="7"/>
          </p:cNvCxnSpPr>
          <p:nvPr/>
        </p:nvCxnSpPr>
        <p:spPr bwMode="auto">
          <a:xfrm flipH="1">
            <a:off x="2716213" y="37734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5" name="Text Box 32"/>
          <p:cNvSpPr txBox="1">
            <a:spLocks noChangeArrowheads="1"/>
          </p:cNvSpPr>
          <p:nvPr/>
        </p:nvSpPr>
        <p:spPr bwMode="auto">
          <a:xfrm>
            <a:off x="2971800" y="30765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6" name="Text Box 32"/>
          <p:cNvSpPr txBox="1">
            <a:spLocks noChangeArrowheads="1"/>
          </p:cNvSpPr>
          <p:nvPr/>
        </p:nvSpPr>
        <p:spPr bwMode="auto">
          <a:xfrm>
            <a:off x="3962400" y="3784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7" name="Text Box 32"/>
          <p:cNvSpPr txBox="1">
            <a:spLocks noChangeArrowheads="1"/>
          </p:cNvSpPr>
          <p:nvPr/>
        </p:nvSpPr>
        <p:spPr bwMode="auto">
          <a:xfrm>
            <a:off x="2819400" y="3657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8" name="Text Box 32"/>
          <p:cNvSpPr txBox="1">
            <a:spLocks noChangeArrowheads="1"/>
          </p:cNvSpPr>
          <p:nvPr/>
        </p:nvSpPr>
        <p:spPr bwMode="auto">
          <a:xfrm>
            <a:off x="3124200" y="41433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9" name="Text Box 32"/>
          <p:cNvSpPr txBox="1">
            <a:spLocks noChangeArrowheads="1"/>
          </p:cNvSpPr>
          <p:nvPr/>
        </p:nvSpPr>
        <p:spPr bwMode="auto">
          <a:xfrm>
            <a:off x="2057400" y="3746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00200" y="5943600"/>
            <a:ext cx="7543800" cy="60939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若认为</a:t>
            </a:r>
            <a:r>
              <a:rPr lang="en-US" altLang="zh-CN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vi, </a:t>
            </a:r>
            <a:r>
              <a:rPr lang="en-US" altLang="zh-CN" dirty="0" err="1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vj</a:t>
            </a: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是下标值，则“求下标”省略</a:t>
            </a:r>
            <a:endParaRPr lang="zh-CN" altLang="en-US" dirty="0">
              <a:solidFill>
                <a:srgbClr val="FFFF00"/>
              </a:solidFill>
              <a:latin typeface="+mj-lt"/>
              <a:ea typeface="黑体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295400" y="2209800"/>
            <a:ext cx="7543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6172201" y="1076980"/>
            <a:ext cx="2971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由邻接矩阵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计算：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       a. 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无向图：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b.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 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   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3550" y="2895600"/>
            <a:ext cx="598805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行或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列中，非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的元素个数；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0888" y="35052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列中，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41148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行中，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2776" name="Oval 30"/>
          <p:cNvSpPr>
            <a:spLocks noChangeArrowheads="1"/>
          </p:cNvSpPr>
          <p:nvPr/>
        </p:nvSpPr>
        <p:spPr bwMode="auto">
          <a:xfrm>
            <a:off x="5334000" y="48228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77" name="Oval 30"/>
          <p:cNvSpPr>
            <a:spLocks noChangeArrowheads="1"/>
          </p:cNvSpPr>
          <p:nvPr/>
        </p:nvSpPr>
        <p:spPr bwMode="auto">
          <a:xfrm>
            <a:off x="6934200" y="4837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78" name="Oval 30"/>
          <p:cNvSpPr>
            <a:spLocks noChangeArrowheads="1"/>
          </p:cNvSpPr>
          <p:nvPr/>
        </p:nvSpPr>
        <p:spPr bwMode="auto">
          <a:xfrm>
            <a:off x="5791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32779" name="Oval 30"/>
          <p:cNvSpPr>
            <a:spLocks noChangeArrowheads="1"/>
          </p:cNvSpPr>
          <p:nvPr/>
        </p:nvSpPr>
        <p:spPr bwMode="auto">
          <a:xfrm>
            <a:off x="7315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80" name="直接箭头连接符 21"/>
          <p:cNvCxnSpPr>
            <a:cxnSpLocks noChangeShapeType="1"/>
            <a:stCxn id="32777" idx="2"/>
            <a:endCxn id="32776" idx="6"/>
          </p:cNvCxnSpPr>
          <p:nvPr/>
        </p:nvCxnSpPr>
        <p:spPr bwMode="auto">
          <a:xfrm flipH="1" flipV="1">
            <a:off x="5837238" y="5075238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1" name="直接箭头连接符 22"/>
          <p:cNvCxnSpPr>
            <a:cxnSpLocks noChangeShapeType="1"/>
            <a:stCxn id="32779" idx="0"/>
            <a:endCxn id="32777" idx="5"/>
          </p:cNvCxnSpPr>
          <p:nvPr/>
        </p:nvCxnSpPr>
        <p:spPr bwMode="auto">
          <a:xfrm flipH="1" flipV="1">
            <a:off x="7364413" y="5267325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2" name="直接箭头连接符 23"/>
          <p:cNvCxnSpPr>
            <a:cxnSpLocks noChangeShapeType="1"/>
            <a:stCxn id="32776" idx="5"/>
            <a:endCxn id="32778" idx="0"/>
          </p:cNvCxnSpPr>
          <p:nvPr/>
        </p:nvCxnSpPr>
        <p:spPr bwMode="auto">
          <a:xfrm>
            <a:off x="5764213" y="5253038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3" name="直接箭头连接符 2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6221413" y="5267325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4" name="直接箭头连接符 25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6294438" y="6142038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5" name="Text Box 32"/>
          <p:cNvSpPr txBox="1">
            <a:spLocks noChangeArrowheads="1"/>
          </p:cNvSpPr>
          <p:nvPr/>
        </p:nvSpPr>
        <p:spPr bwMode="auto">
          <a:xfrm>
            <a:off x="6248400" y="45720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6" name="Text Box 32"/>
          <p:cNvSpPr txBox="1">
            <a:spLocks noChangeArrowheads="1"/>
          </p:cNvSpPr>
          <p:nvPr/>
        </p:nvSpPr>
        <p:spPr bwMode="auto">
          <a:xfrm>
            <a:off x="7543800" y="52800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7" name="Text Box 32"/>
          <p:cNvSpPr txBox="1">
            <a:spLocks noChangeArrowheads="1"/>
          </p:cNvSpPr>
          <p:nvPr/>
        </p:nvSpPr>
        <p:spPr bwMode="auto">
          <a:xfrm>
            <a:off x="6324600" y="52038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6629400" y="5638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9" name="Text Box 32"/>
          <p:cNvSpPr txBox="1">
            <a:spLocks noChangeArrowheads="1"/>
          </p:cNvSpPr>
          <p:nvPr/>
        </p:nvSpPr>
        <p:spPr bwMode="auto">
          <a:xfrm>
            <a:off x="5562600" y="52419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90" name="Oval 30"/>
          <p:cNvSpPr>
            <a:spLocks noChangeArrowheads="1"/>
          </p:cNvSpPr>
          <p:nvPr/>
        </p:nvSpPr>
        <p:spPr bwMode="auto">
          <a:xfrm>
            <a:off x="22098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91" name="Oval 30"/>
          <p:cNvSpPr>
            <a:spLocks noChangeArrowheads="1"/>
          </p:cNvSpPr>
          <p:nvPr/>
        </p:nvSpPr>
        <p:spPr bwMode="auto">
          <a:xfrm>
            <a:off x="35052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92" name="Oval 30"/>
          <p:cNvSpPr>
            <a:spLocks noChangeArrowheads="1"/>
          </p:cNvSpPr>
          <p:nvPr/>
        </p:nvSpPr>
        <p:spPr bwMode="auto">
          <a:xfrm>
            <a:off x="22860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2793" name="直接连接符 34"/>
          <p:cNvCxnSpPr>
            <a:cxnSpLocks noChangeShapeType="1"/>
            <a:stCxn id="32791" idx="5"/>
            <a:endCxn id="32794" idx="0"/>
          </p:cNvCxnSpPr>
          <p:nvPr/>
        </p:nvCxnSpPr>
        <p:spPr bwMode="auto">
          <a:xfrm flipH="1">
            <a:off x="3833813" y="5300663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4" name="Oval 30"/>
          <p:cNvSpPr>
            <a:spLocks noChangeArrowheads="1"/>
          </p:cNvSpPr>
          <p:nvPr/>
        </p:nvSpPr>
        <p:spPr bwMode="auto">
          <a:xfrm>
            <a:off x="35814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95" name="直接连接符 28"/>
          <p:cNvCxnSpPr>
            <a:cxnSpLocks noChangeShapeType="1"/>
            <a:stCxn id="32791" idx="2"/>
            <a:endCxn id="32790" idx="6"/>
          </p:cNvCxnSpPr>
          <p:nvPr/>
        </p:nvCxnSpPr>
        <p:spPr bwMode="auto">
          <a:xfrm flipH="1">
            <a:off x="2713038" y="51228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6" name="直接连接符 32"/>
          <p:cNvCxnSpPr>
            <a:cxnSpLocks noChangeShapeType="1"/>
            <a:stCxn id="32792" idx="1"/>
            <a:endCxn id="32790" idx="4"/>
          </p:cNvCxnSpPr>
          <p:nvPr/>
        </p:nvCxnSpPr>
        <p:spPr bwMode="auto">
          <a:xfrm flipV="1">
            <a:off x="2359025" y="5373688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7" name="直接连接符 32"/>
          <p:cNvCxnSpPr>
            <a:cxnSpLocks noChangeShapeType="1"/>
            <a:stCxn id="32794" idx="2"/>
            <a:endCxn id="32792" idx="6"/>
          </p:cNvCxnSpPr>
          <p:nvPr/>
        </p:nvCxnSpPr>
        <p:spPr bwMode="auto">
          <a:xfrm flipH="1">
            <a:off x="2789238" y="61896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8" name="直接连接符 39"/>
          <p:cNvCxnSpPr>
            <a:cxnSpLocks noChangeShapeType="1"/>
            <a:stCxn id="32791" idx="3"/>
            <a:endCxn id="32792" idx="7"/>
          </p:cNvCxnSpPr>
          <p:nvPr/>
        </p:nvCxnSpPr>
        <p:spPr bwMode="auto">
          <a:xfrm flipH="1">
            <a:off x="2716213" y="5300663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9" name="Text Box 32"/>
          <p:cNvSpPr txBox="1">
            <a:spLocks noChangeArrowheads="1"/>
          </p:cNvSpPr>
          <p:nvPr/>
        </p:nvSpPr>
        <p:spPr bwMode="auto">
          <a:xfrm>
            <a:off x="2971800" y="460375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962400" y="53117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2819400" y="52355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2" name="Text Box 32"/>
          <p:cNvSpPr txBox="1">
            <a:spLocks noChangeArrowheads="1"/>
          </p:cNvSpPr>
          <p:nvPr/>
        </p:nvSpPr>
        <p:spPr bwMode="auto">
          <a:xfrm>
            <a:off x="3124200" y="56705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3" name="Text Box 32"/>
          <p:cNvSpPr txBox="1">
            <a:spLocks noChangeArrowheads="1"/>
          </p:cNvSpPr>
          <p:nvPr/>
        </p:nvSpPr>
        <p:spPr bwMode="auto">
          <a:xfrm>
            <a:off x="2057400" y="52736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143000" y="2209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顶点表中的第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个，即下标为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[0]);</a:t>
            </a:r>
          </a:p>
          <a:p>
            <a:pPr marL="514350" indent="-514350" algn="just">
              <a:lnSpc>
                <a:spcPct val="125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返回：顶点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[i+1]);</a:t>
            </a:r>
          </a:p>
        </p:txBody>
      </p:sp>
      <p:sp>
        <p:nvSpPr>
          <p:cNvPr id="33795" name="Oval 30"/>
          <p:cNvSpPr>
            <a:spLocks noChangeArrowheads="1"/>
          </p:cNvSpPr>
          <p:nvPr/>
        </p:nvSpPr>
        <p:spPr bwMode="auto">
          <a:xfrm>
            <a:off x="62134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3796" name="Oval 30"/>
          <p:cNvSpPr>
            <a:spLocks noChangeArrowheads="1"/>
          </p:cNvSpPr>
          <p:nvPr/>
        </p:nvSpPr>
        <p:spPr bwMode="auto">
          <a:xfrm>
            <a:off x="75088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3797" name="Oval 30"/>
          <p:cNvSpPr>
            <a:spLocks noChangeArrowheads="1"/>
          </p:cNvSpPr>
          <p:nvPr/>
        </p:nvSpPr>
        <p:spPr bwMode="auto">
          <a:xfrm>
            <a:off x="62896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3798" name="直接连接符 7"/>
          <p:cNvCxnSpPr>
            <a:cxnSpLocks noChangeShapeType="1"/>
            <a:stCxn id="33796" idx="5"/>
            <a:endCxn id="33799" idx="0"/>
          </p:cNvCxnSpPr>
          <p:nvPr/>
        </p:nvCxnSpPr>
        <p:spPr bwMode="auto">
          <a:xfrm rot="5400000">
            <a:off x="7721600" y="5040313"/>
            <a:ext cx="3317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9" name="Oval 30"/>
          <p:cNvSpPr>
            <a:spLocks noChangeArrowheads="1"/>
          </p:cNvSpPr>
          <p:nvPr/>
        </p:nvSpPr>
        <p:spPr bwMode="auto">
          <a:xfrm>
            <a:off x="75850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3800" name="直接连接符 28"/>
          <p:cNvCxnSpPr>
            <a:cxnSpLocks noChangeShapeType="1"/>
            <a:stCxn id="33796" idx="2"/>
            <a:endCxn id="33795" idx="6"/>
          </p:cNvCxnSpPr>
          <p:nvPr/>
        </p:nvCxnSpPr>
        <p:spPr bwMode="auto">
          <a:xfrm rot="10800000">
            <a:off x="6716713" y="4748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1" name="直接连接符 32"/>
          <p:cNvCxnSpPr>
            <a:cxnSpLocks noChangeShapeType="1"/>
            <a:stCxn id="33797" idx="1"/>
            <a:endCxn id="33795" idx="4"/>
          </p:cNvCxnSpPr>
          <p:nvPr/>
        </p:nvCxnSpPr>
        <p:spPr bwMode="auto">
          <a:xfrm rot="5400000" flipH="1" flipV="1">
            <a:off x="6247606" y="5114132"/>
            <a:ext cx="3317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直接连接符 32"/>
          <p:cNvCxnSpPr>
            <a:cxnSpLocks noChangeShapeType="1"/>
            <a:stCxn id="33799" idx="2"/>
            <a:endCxn id="33797" idx="6"/>
          </p:cNvCxnSpPr>
          <p:nvPr/>
        </p:nvCxnSpPr>
        <p:spPr bwMode="auto">
          <a:xfrm rot="10800000">
            <a:off x="6792913" y="5510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3" name="直接连接符 13"/>
          <p:cNvCxnSpPr>
            <a:cxnSpLocks noChangeShapeType="1"/>
            <a:stCxn id="33796" idx="3"/>
            <a:endCxn id="33797" idx="7"/>
          </p:cNvCxnSpPr>
          <p:nvPr/>
        </p:nvCxnSpPr>
        <p:spPr bwMode="auto">
          <a:xfrm rot="5400000">
            <a:off x="6948488" y="4697413"/>
            <a:ext cx="4048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矩形 14"/>
          <p:cNvSpPr/>
          <p:nvPr/>
        </p:nvSpPr>
        <p:spPr>
          <a:xfrm>
            <a:off x="4419600" y="56403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143000" y="3733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7620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arcs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，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下标为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行中，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从左向右，找第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Symbol"/>
              </a:rPr>
              <a:t>的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][ 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 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则，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return(G-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34000" y="37642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9600" y="5487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4856" name="Oval 30"/>
          <p:cNvSpPr>
            <a:spLocks noChangeArrowheads="1"/>
          </p:cNvSpPr>
          <p:nvPr/>
        </p:nvSpPr>
        <p:spPr bwMode="auto">
          <a:xfrm>
            <a:off x="16764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4857" name="Oval 30"/>
          <p:cNvSpPr>
            <a:spLocks noChangeArrowheads="1"/>
          </p:cNvSpPr>
          <p:nvPr/>
        </p:nvSpPr>
        <p:spPr bwMode="auto">
          <a:xfrm>
            <a:off x="29718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4858" name="Oval 30"/>
          <p:cNvSpPr>
            <a:spLocks noChangeArrowheads="1"/>
          </p:cNvSpPr>
          <p:nvPr/>
        </p:nvSpPr>
        <p:spPr bwMode="auto">
          <a:xfrm>
            <a:off x="17526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4859" name="直接连接符 17"/>
          <p:cNvCxnSpPr>
            <a:cxnSpLocks noChangeShapeType="1"/>
            <a:stCxn id="34857" idx="5"/>
            <a:endCxn id="34860" idx="0"/>
          </p:cNvCxnSpPr>
          <p:nvPr/>
        </p:nvCxnSpPr>
        <p:spPr bwMode="auto">
          <a:xfrm flipH="1">
            <a:off x="3300413" y="4383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0" name="Oval 30"/>
          <p:cNvSpPr>
            <a:spLocks noChangeArrowheads="1"/>
          </p:cNvSpPr>
          <p:nvPr/>
        </p:nvSpPr>
        <p:spPr bwMode="auto">
          <a:xfrm>
            <a:off x="30480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4861" name="直接连接符 28"/>
          <p:cNvCxnSpPr>
            <a:cxnSpLocks noChangeShapeType="1"/>
            <a:stCxn id="34857" idx="2"/>
            <a:endCxn id="34856" idx="6"/>
          </p:cNvCxnSpPr>
          <p:nvPr/>
        </p:nvCxnSpPr>
        <p:spPr bwMode="auto">
          <a:xfrm flipH="1">
            <a:off x="2179638" y="4205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2" name="直接连接符 32"/>
          <p:cNvCxnSpPr>
            <a:cxnSpLocks noChangeShapeType="1"/>
            <a:stCxn id="34858" idx="1"/>
            <a:endCxn id="34856" idx="4"/>
          </p:cNvCxnSpPr>
          <p:nvPr/>
        </p:nvCxnSpPr>
        <p:spPr bwMode="auto">
          <a:xfrm flipV="1">
            <a:off x="1825625" y="4456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3" name="直接连接符 32"/>
          <p:cNvCxnSpPr>
            <a:cxnSpLocks noChangeShapeType="1"/>
            <a:stCxn id="34860" idx="2"/>
            <a:endCxn id="34858" idx="6"/>
          </p:cNvCxnSpPr>
          <p:nvPr/>
        </p:nvCxnSpPr>
        <p:spPr bwMode="auto">
          <a:xfrm flipH="1">
            <a:off x="2255838" y="5272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4" name="直接连接符 22"/>
          <p:cNvCxnSpPr>
            <a:cxnSpLocks noChangeShapeType="1"/>
            <a:stCxn id="34857" idx="3"/>
            <a:endCxn id="34858" idx="7"/>
          </p:cNvCxnSpPr>
          <p:nvPr/>
        </p:nvCxnSpPr>
        <p:spPr bwMode="auto">
          <a:xfrm flipH="1">
            <a:off x="2182813" y="4383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5" name="Text Box 32"/>
          <p:cNvSpPr txBox="1">
            <a:spLocks noChangeArrowheads="1"/>
          </p:cNvSpPr>
          <p:nvPr/>
        </p:nvSpPr>
        <p:spPr bwMode="auto">
          <a:xfrm>
            <a:off x="2438400" y="3657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6" name="Text Box 32"/>
          <p:cNvSpPr txBox="1">
            <a:spLocks noChangeArrowheads="1"/>
          </p:cNvSpPr>
          <p:nvPr/>
        </p:nvSpPr>
        <p:spPr bwMode="auto">
          <a:xfrm>
            <a:off x="32766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7" name="Text Box 32"/>
          <p:cNvSpPr txBox="1">
            <a:spLocks noChangeArrowheads="1"/>
          </p:cNvSpPr>
          <p:nvPr/>
        </p:nvSpPr>
        <p:spPr bwMode="auto">
          <a:xfrm>
            <a:off x="2286000" y="4318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8" name="Text Box 32"/>
          <p:cNvSpPr txBox="1">
            <a:spLocks noChangeArrowheads="1"/>
          </p:cNvSpPr>
          <p:nvPr/>
        </p:nvSpPr>
        <p:spPr bwMode="auto">
          <a:xfrm>
            <a:off x="2590800" y="4752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9" name="Text Box 32"/>
          <p:cNvSpPr txBox="1">
            <a:spLocks noChangeArrowheads="1"/>
          </p:cNvSpPr>
          <p:nvPr/>
        </p:nvSpPr>
        <p:spPr bwMode="auto">
          <a:xfrm>
            <a:off x="1524000" y="4356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066800" y="19050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609600"/>
            <a:ext cx="9144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行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中，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&gt;arcs[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][ j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的右侧，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找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一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则，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55641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5844" name="Oval 30"/>
          <p:cNvSpPr>
            <a:spLocks noChangeArrowheads="1"/>
          </p:cNvSpPr>
          <p:nvPr/>
        </p:nvSpPr>
        <p:spPr bwMode="auto">
          <a:xfrm>
            <a:off x="16764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5845" name="Oval 30"/>
          <p:cNvSpPr>
            <a:spLocks noChangeArrowheads="1"/>
          </p:cNvSpPr>
          <p:nvPr/>
        </p:nvSpPr>
        <p:spPr bwMode="auto">
          <a:xfrm>
            <a:off x="29718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5846" name="Oval 30"/>
          <p:cNvSpPr>
            <a:spLocks noChangeArrowheads="1"/>
          </p:cNvSpPr>
          <p:nvPr/>
        </p:nvSpPr>
        <p:spPr bwMode="auto">
          <a:xfrm>
            <a:off x="17526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5847" name="直接连接符 17"/>
          <p:cNvCxnSpPr>
            <a:cxnSpLocks noChangeShapeType="1"/>
            <a:stCxn id="35845" idx="5"/>
            <a:endCxn id="35848" idx="0"/>
          </p:cNvCxnSpPr>
          <p:nvPr/>
        </p:nvCxnSpPr>
        <p:spPr bwMode="auto">
          <a:xfrm flipH="1">
            <a:off x="3300413" y="44592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48" name="Oval 30"/>
          <p:cNvSpPr>
            <a:spLocks noChangeArrowheads="1"/>
          </p:cNvSpPr>
          <p:nvPr/>
        </p:nvSpPr>
        <p:spPr bwMode="auto">
          <a:xfrm>
            <a:off x="30480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5849" name="直接连接符 28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2179638" y="4281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直接连接符 32"/>
          <p:cNvCxnSpPr>
            <a:cxnSpLocks noChangeShapeType="1"/>
            <a:stCxn id="35846" idx="1"/>
            <a:endCxn id="35844" idx="4"/>
          </p:cNvCxnSpPr>
          <p:nvPr/>
        </p:nvCxnSpPr>
        <p:spPr bwMode="auto">
          <a:xfrm flipV="1">
            <a:off x="1825625" y="45323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1" name="直接连接符 32"/>
          <p:cNvCxnSpPr>
            <a:cxnSpLocks noChangeShapeType="1"/>
            <a:stCxn id="35848" idx="2"/>
            <a:endCxn id="35846" idx="6"/>
          </p:cNvCxnSpPr>
          <p:nvPr/>
        </p:nvCxnSpPr>
        <p:spPr bwMode="auto">
          <a:xfrm flipH="1">
            <a:off x="2255838" y="534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直接连接符 22"/>
          <p:cNvCxnSpPr>
            <a:cxnSpLocks noChangeShapeType="1"/>
            <a:stCxn id="35845" idx="3"/>
            <a:endCxn id="35846" idx="7"/>
          </p:cNvCxnSpPr>
          <p:nvPr/>
        </p:nvCxnSpPr>
        <p:spPr bwMode="auto">
          <a:xfrm flipH="1">
            <a:off x="2182813" y="44592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438400" y="3733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4" name="Text Box 32"/>
          <p:cNvSpPr txBox="1">
            <a:spLocks noChangeArrowheads="1"/>
          </p:cNvSpPr>
          <p:nvPr/>
        </p:nvSpPr>
        <p:spPr bwMode="auto">
          <a:xfrm>
            <a:off x="3352800" y="44704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5" name="Text Box 32"/>
          <p:cNvSpPr txBox="1">
            <a:spLocks noChangeArrowheads="1"/>
          </p:cNvSpPr>
          <p:nvPr/>
        </p:nvSpPr>
        <p:spPr bwMode="auto">
          <a:xfrm>
            <a:off x="22860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2590800" y="4829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7" name="Text Box 32"/>
          <p:cNvSpPr txBox="1">
            <a:spLocks noChangeArrowheads="1"/>
          </p:cNvSpPr>
          <p:nvPr/>
        </p:nvSpPr>
        <p:spPr bwMode="auto">
          <a:xfrm>
            <a:off x="1524000" y="4432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00" y="36880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>
            <a:off x="914400" y="17820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无向图：邻接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邻接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表表示：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边表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62100" y="2514600"/>
          <a:ext cx="51435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10"/>
                <a:gridCol w="2752890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1188" y="4572000"/>
          <a:ext cx="807561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2"/>
                <a:gridCol w="2133600"/>
                <a:gridCol w="2133600"/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与此边关联的另</a:t>
                      </a:r>
                      <a:r>
                        <a:rPr lang="en-US" altLang="zh-CN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顶点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邻接顶点的下标</a:t>
                      </a:r>
                      <a:r>
                        <a:rPr lang="en-US" altLang="zh-CN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1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7911" name="Oval 30"/>
          <p:cNvSpPr>
            <a:spLocks noChangeArrowheads="1"/>
          </p:cNvSpPr>
          <p:nvPr/>
        </p:nvSpPr>
        <p:spPr bwMode="auto">
          <a:xfrm>
            <a:off x="8102600" y="11430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7912" name="Oval 30"/>
          <p:cNvSpPr>
            <a:spLocks noChangeArrowheads="1"/>
          </p:cNvSpPr>
          <p:nvPr/>
        </p:nvSpPr>
        <p:spPr bwMode="auto">
          <a:xfrm>
            <a:off x="8224838" y="3133725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7913" name="直接连接符 16"/>
          <p:cNvCxnSpPr>
            <a:cxnSpLocks noChangeShapeType="1"/>
            <a:stCxn id="37911" idx="4"/>
            <a:endCxn id="37914" idx="0"/>
          </p:cNvCxnSpPr>
          <p:nvPr/>
        </p:nvCxnSpPr>
        <p:spPr bwMode="auto">
          <a:xfrm flipH="1">
            <a:off x="8097838" y="1646238"/>
            <a:ext cx="258762" cy="563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4" name="Oval 30"/>
          <p:cNvSpPr>
            <a:spLocks noChangeArrowheads="1"/>
          </p:cNvSpPr>
          <p:nvPr/>
        </p:nvSpPr>
        <p:spPr bwMode="auto">
          <a:xfrm>
            <a:off x="7843838" y="22098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7915" name="直接连接符 32"/>
          <p:cNvCxnSpPr>
            <a:cxnSpLocks noChangeShapeType="1"/>
            <a:stCxn id="37914" idx="4"/>
            <a:endCxn id="37912" idx="0"/>
          </p:cNvCxnSpPr>
          <p:nvPr/>
        </p:nvCxnSpPr>
        <p:spPr bwMode="auto">
          <a:xfrm>
            <a:off x="8097838" y="2713038"/>
            <a:ext cx="381000" cy="4206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8147050" y="1657350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7917" name="Text Box 32"/>
          <p:cNvSpPr txBox="1">
            <a:spLocks noChangeArrowheads="1"/>
          </p:cNvSpPr>
          <p:nvPr/>
        </p:nvSpPr>
        <p:spPr bwMode="auto">
          <a:xfrm>
            <a:off x="7918450" y="2676525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638" y="1828800"/>
            <a:ext cx="64563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5675" y="3886200"/>
            <a:ext cx="691832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单链表，描述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个顶点的所有关联边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每条边存储几次？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2)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的度？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的边表中的结点个数；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无向图：邻接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3700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38200" y="3700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2733675" y="3952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267200" y="3700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309938" y="3700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524000" y="3048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8948" name="Oval 30"/>
          <p:cNvSpPr>
            <a:spLocks noChangeArrowheads="1"/>
          </p:cNvSpPr>
          <p:nvPr/>
        </p:nvSpPr>
        <p:spPr bwMode="auto">
          <a:xfrm>
            <a:off x="63246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8949" name="Oval 30"/>
          <p:cNvSpPr>
            <a:spLocks noChangeArrowheads="1"/>
          </p:cNvSpPr>
          <p:nvPr/>
        </p:nvSpPr>
        <p:spPr bwMode="auto">
          <a:xfrm>
            <a:off x="76200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8950" name="Oval 30"/>
          <p:cNvSpPr>
            <a:spLocks noChangeArrowheads="1"/>
          </p:cNvSpPr>
          <p:nvPr/>
        </p:nvSpPr>
        <p:spPr bwMode="auto">
          <a:xfrm>
            <a:off x="64008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8951" name="直接连接符 45"/>
          <p:cNvCxnSpPr>
            <a:cxnSpLocks noChangeShapeType="1"/>
            <a:stCxn id="38949" idx="5"/>
            <a:endCxn id="38952" idx="0"/>
          </p:cNvCxnSpPr>
          <p:nvPr/>
        </p:nvCxnSpPr>
        <p:spPr bwMode="auto">
          <a:xfrm rot="5400000">
            <a:off x="7769225" y="2524125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2" name="Oval 30"/>
          <p:cNvSpPr>
            <a:spLocks noChangeArrowheads="1"/>
          </p:cNvSpPr>
          <p:nvPr/>
        </p:nvSpPr>
        <p:spPr bwMode="auto">
          <a:xfrm>
            <a:off x="76962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8953" name="直接连接符 28"/>
          <p:cNvCxnSpPr>
            <a:cxnSpLocks noChangeShapeType="1"/>
            <a:stCxn id="38949" idx="2"/>
            <a:endCxn id="38948" idx="6"/>
          </p:cNvCxnSpPr>
          <p:nvPr/>
        </p:nvCxnSpPr>
        <p:spPr bwMode="auto">
          <a:xfrm rot="10800000">
            <a:off x="6934200" y="21002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4" name="直接连接符 32"/>
          <p:cNvCxnSpPr>
            <a:cxnSpLocks noChangeShapeType="1"/>
            <a:stCxn id="38950" idx="1"/>
            <a:endCxn id="38948" idx="4"/>
          </p:cNvCxnSpPr>
          <p:nvPr/>
        </p:nvCxnSpPr>
        <p:spPr bwMode="auto">
          <a:xfrm rot="5400000" flipH="1" flipV="1">
            <a:off x="6257925" y="2603500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5" name="直接连接符 32"/>
          <p:cNvCxnSpPr>
            <a:cxnSpLocks noChangeShapeType="1"/>
            <a:stCxn id="38952" idx="2"/>
            <a:endCxn id="38950" idx="6"/>
          </p:cNvCxnSpPr>
          <p:nvPr/>
        </p:nvCxnSpPr>
        <p:spPr bwMode="auto">
          <a:xfrm rot="10800000">
            <a:off x="7010400" y="31670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6" name="直接连接符 50"/>
          <p:cNvCxnSpPr>
            <a:cxnSpLocks noChangeShapeType="1"/>
            <a:stCxn id="38949" idx="3"/>
            <a:endCxn id="38950" idx="7"/>
          </p:cNvCxnSpPr>
          <p:nvPr/>
        </p:nvCxnSpPr>
        <p:spPr bwMode="auto">
          <a:xfrm rot="5400000">
            <a:off x="6973887" y="2239963"/>
            <a:ext cx="682625" cy="7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7" name="Text Box 32"/>
          <p:cNvSpPr txBox="1">
            <a:spLocks noChangeArrowheads="1"/>
          </p:cNvSpPr>
          <p:nvPr/>
        </p:nvSpPr>
        <p:spPr bwMode="auto">
          <a:xfrm>
            <a:off x="7086600" y="1600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8" name="Text Box 32"/>
          <p:cNvSpPr txBox="1">
            <a:spLocks noChangeArrowheads="1"/>
          </p:cNvSpPr>
          <p:nvPr/>
        </p:nvSpPr>
        <p:spPr bwMode="auto">
          <a:xfrm>
            <a:off x="8001000" y="22701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9" name="Text Box 32"/>
          <p:cNvSpPr txBox="1">
            <a:spLocks noChangeArrowheads="1"/>
          </p:cNvSpPr>
          <p:nvPr/>
        </p:nvSpPr>
        <p:spPr bwMode="auto">
          <a:xfrm>
            <a:off x="6934200" y="21939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0" name="Text Box 32"/>
          <p:cNvSpPr txBox="1">
            <a:spLocks noChangeArrowheads="1"/>
          </p:cNvSpPr>
          <p:nvPr/>
        </p:nvSpPr>
        <p:spPr bwMode="auto">
          <a:xfrm>
            <a:off x="7239000" y="2628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1" name="Text Box 32"/>
          <p:cNvSpPr txBox="1">
            <a:spLocks noChangeArrowheads="1"/>
          </p:cNvSpPr>
          <p:nvPr/>
        </p:nvSpPr>
        <p:spPr bwMode="auto">
          <a:xfrm>
            <a:off x="6172200" y="22320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38100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4562475" y="3911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096000" y="3698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138738" y="3698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56388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743200" y="4672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2767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3194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38195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45720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105525" y="4418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148263" y="4418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56483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63754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9089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69516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3" name="Rectangle 93"/>
          <p:cNvSpPr>
            <a:spLocks noChangeArrowheads="1"/>
          </p:cNvSpPr>
          <p:nvPr/>
        </p:nvSpPr>
        <p:spPr bwMode="auto">
          <a:xfrm>
            <a:off x="7451725" y="4419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2743200" y="5281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276725" y="5029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319463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38195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6" name="Line 91"/>
          <p:cNvSpPr>
            <a:spLocks noChangeShapeType="1"/>
          </p:cNvSpPr>
          <p:nvPr/>
        </p:nvSpPr>
        <p:spPr bwMode="auto">
          <a:xfrm>
            <a:off x="4572000" y="5240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92"/>
          <p:cNvSpPr>
            <a:spLocks noChangeArrowheads="1"/>
          </p:cNvSpPr>
          <p:nvPr/>
        </p:nvSpPr>
        <p:spPr bwMode="auto">
          <a:xfrm>
            <a:off x="6105525" y="5027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148263" y="5027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56483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2743200" y="5967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2767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3194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8195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45720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105525" y="5713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148263" y="5713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56483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63754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92"/>
          <p:cNvSpPr>
            <a:spLocks noChangeArrowheads="1"/>
          </p:cNvSpPr>
          <p:nvPr/>
        </p:nvSpPr>
        <p:spPr bwMode="auto">
          <a:xfrm>
            <a:off x="79089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69516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7451725" y="5715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533400" y="3048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1066800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124200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出边表头指针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286000"/>
                <a:gridCol w="2133600"/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此边的终点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条“出边”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958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9959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9960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9961" name="直接连接符 16"/>
          <p:cNvCxnSpPr>
            <a:cxnSpLocks noChangeShapeType="1"/>
            <a:stCxn id="39959" idx="5"/>
            <a:endCxn id="39962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2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9963" name="直接连接符 32"/>
          <p:cNvCxnSpPr>
            <a:cxnSpLocks noChangeShapeType="1"/>
            <a:stCxn id="39962" idx="2"/>
            <a:endCxn id="39960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4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9966" name="直接连接符 32"/>
          <p:cNvCxnSpPr>
            <a:cxnSpLocks noChangeShapeType="1"/>
            <a:stCxn id="39959" idx="3"/>
            <a:endCxn id="39960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7000" y="180975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7000" y="3840163"/>
            <a:ext cx="6858000" cy="731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以当前顶点为“起点”的所有边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0350" y="1066800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3000" kern="0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"/>
              </a:lnSpc>
              <a:spcBef>
                <a:spcPts val="60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树：</a:t>
            </a: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除根外，每个结点只有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个父亲；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二叉树：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30000"/>
              </a:lnSpc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：非线性结构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1314450"/>
            <a:ext cx="4800600" cy="608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一个结点可以有多个孩子；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4200" y="2692400"/>
            <a:ext cx="4629150" cy="660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一个结点最多有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62800" y="1143000"/>
            <a:ext cx="1600200" cy="523875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层次性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的出度？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的出边表中的结点数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；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91000" y="1600200"/>
            <a:ext cx="1143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7" name="直接箭头连接符 54"/>
          <p:cNvCxnSpPr>
            <a:cxnSpLocks noChangeShapeType="1"/>
            <a:stCxn id="74" idx="2"/>
            <a:endCxn id="73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55"/>
          <p:cNvCxnSpPr>
            <a:cxnSpLocks noChangeShapeType="1"/>
            <a:stCxn id="76" idx="0"/>
            <a:endCxn id="74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3"/>
          <p:cNvCxnSpPr>
            <a:cxnSpLocks noChangeShapeType="1"/>
            <a:stCxn id="73" idx="5"/>
            <a:endCxn id="75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4"/>
          <p:cNvCxnSpPr>
            <a:cxnSpLocks noChangeShapeType="1"/>
            <a:stCxn id="74" idx="3"/>
            <a:endCxn id="75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5"/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9" name="曲线连接符 104"/>
          <p:cNvCxnSpPr>
            <a:cxnSpLocks noChangeShapeType="1"/>
            <a:stCxn id="73" idx="0"/>
            <a:endCxn id="74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1" name="曲线连接符 108"/>
          <p:cNvCxnSpPr>
            <a:cxnSpLocks noChangeShapeType="1"/>
            <a:stCxn id="75" idx="2"/>
            <a:endCxn id="73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 smtClean="0">
                <a:latin typeface="+mn-lt"/>
                <a:ea typeface="黑体" pitchFamily="2" charset="-122"/>
              </a:rPr>
              <a:t>  -- 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 smtClean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依次检查每个出边表，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计算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8" name="直接箭头连接符 54"/>
          <p:cNvCxnSpPr>
            <a:cxnSpLocks noChangeShapeType="1"/>
            <a:stCxn id="75" idx="2"/>
            <a:endCxn id="74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55"/>
          <p:cNvCxnSpPr>
            <a:cxnSpLocks noChangeShapeType="1"/>
            <a:stCxn id="77" idx="0"/>
            <a:endCxn id="75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3"/>
          <p:cNvCxnSpPr>
            <a:cxnSpLocks noChangeShapeType="1"/>
            <a:stCxn id="74" idx="5"/>
            <a:endCxn id="76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4"/>
          <p:cNvCxnSpPr>
            <a:cxnSpLocks noChangeShapeType="1"/>
            <a:stCxn id="75" idx="3"/>
            <a:endCxn id="76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" name="直接箭头连接符 75"/>
          <p:cNvCxnSpPr>
            <a:cxnSpLocks noChangeShapeType="1"/>
            <a:stCxn id="76" idx="6"/>
            <a:endCxn id="77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4"/>
          <p:cNvCxnSpPr>
            <a:cxnSpLocks noChangeShapeType="1"/>
            <a:stCxn id="74" idx="0"/>
            <a:endCxn id="75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3" name="曲线连接符 108"/>
          <p:cNvCxnSpPr>
            <a:cxnSpLocks noChangeShapeType="1"/>
            <a:stCxn id="76" idx="2"/>
            <a:endCxn id="74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    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200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5600" y="18288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600" y="3810000"/>
            <a:ext cx="64008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以当前顶点为“终点”的所有边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05200" y="1066800"/>
            <a:ext cx="1416050" cy="642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124200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入边表头指针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286000"/>
                <a:gridCol w="2133600"/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此边的起点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条“入边”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26" name="直接连接符 16"/>
          <p:cNvCxnSpPr>
            <a:cxnSpLocks noChangeShapeType="1"/>
            <a:stCxn id="24" idx="5"/>
            <a:endCxn id="27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8" name="直接连接符 32"/>
          <p:cNvCxnSpPr>
            <a:cxnSpLocks noChangeShapeType="1"/>
            <a:stCxn id="27" idx="2"/>
            <a:endCxn id="25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1" name="直接连接符 32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的入边表中的结点数；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19600" y="1600200"/>
            <a:ext cx="1295400" cy="608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0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 smtClean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的出度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sz="3000" kern="0" dirty="0" smtClean="0">
                <a:solidFill>
                  <a:srgbClr val="0000CC"/>
                </a:solidFill>
                <a:ea typeface="黑体" pitchFamily="2" charset="-122"/>
              </a:rPr>
              <a:t>依次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检查</a:t>
            </a:r>
            <a:r>
              <a:rPr lang="zh-CN" altLang="en-US" sz="3000" kern="0" dirty="0" smtClean="0">
                <a:solidFill>
                  <a:srgbClr val="0000CC"/>
                </a:solidFill>
                <a:ea typeface="黑体" pitchFamily="2" charset="-122"/>
              </a:rPr>
              <a:t>每个入边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表，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计算</a:t>
            </a: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 </a:t>
            </a:r>
            <a:r>
              <a:rPr lang="en-US" altLang="zh-CN" dirty="0" smtClean="0">
                <a:ea typeface="黑体" pitchFamily="49" charset="-122"/>
              </a:rPr>
              <a:t>---- </a:t>
            </a:r>
            <a:r>
              <a:rPr lang="zh-CN" altLang="en-US" dirty="0" smtClean="0">
                <a:ea typeface="黑体" pitchFamily="49" charset="-122"/>
              </a:rPr>
              <a:t>数据结构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边表：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ajdVex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weight;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5638800"/>
            <a:ext cx="71628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边表中，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1731962"/>
            <a:ext cx="3255963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4017963"/>
            <a:ext cx="4191000" cy="63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邻接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顶点的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下标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3000" y="5084058"/>
            <a:ext cx="36968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下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3800" y="34290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242" y="1066800"/>
            <a:ext cx="50227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 bwMode="auto">
          <a:xfrm>
            <a:off x="5715000" y="990600"/>
            <a:ext cx="3352800" cy="8382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顶点表（图）：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 </a:t>
            </a:r>
            <a:r>
              <a:rPr lang="en-US" altLang="zh-CN" dirty="0" smtClean="0">
                <a:ea typeface="黑体" pitchFamily="49" charset="-122"/>
              </a:rPr>
              <a:t>---- </a:t>
            </a:r>
            <a:r>
              <a:rPr lang="zh-CN" altLang="en-US" dirty="0" smtClean="0">
                <a:ea typeface="黑体" pitchFamily="49" charset="-122"/>
              </a:rPr>
              <a:t>数据结构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3331458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表中元素类型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22098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960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5029200"/>
            <a:ext cx="23780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1800" y="5638800"/>
            <a:ext cx="57743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zh-CN" altLang="en-US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：顶点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表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图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的结构类型</a:t>
            </a:r>
            <a:endParaRPr lang="en-US" altLang="zh-CN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4495800"/>
            <a:ext cx="3657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296" y="962025"/>
            <a:ext cx="298170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6019800" y="990600"/>
            <a:ext cx="1600200" cy="18288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是否邻接，无向图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?)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在边表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edgelist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中，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查找下标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3000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若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找到，则邻接；   否则，不。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2400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83820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111" name="Line 91"/>
          <p:cNvSpPr>
            <a:spLocks noChangeShapeType="1"/>
          </p:cNvSpPr>
          <p:nvPr/>
        </p:nvSpPr>
        <p:spPr bwMode="auto">
          <a:xfrm>
            <a:off x="273367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Rectangle 92"/>
          <p:cNvSpPr>
            <a:spLocks noChangeArrowheads="1"/>
          </p:cNvSpPr>
          <p:nvPr/>
        </p:nvSpPr>
        <p:spPr bwMode="auto">
          <a:xfrm>
            <a:off x="426720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13" name="Rectangle 93"/>
          <p:cNvSpPr>
            <a:spLocks noChangeArrowheads="1"/>
          </p:cNvSpPr>
          <p:nvPr/>
        </p:nvSpPr>
        <p:spPr bwMode="auto">
          <a:xfrm>
            <a:off x="330993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524000" y="3352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419600" y="33528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6116" name="Oval 30"/>
          <p:cNvSpPr>
            <a:spLocks noChangeArrowheads="1"/>
          </p:cNvSpPr>
          <p:nvPr/>
        </p:nvSpPr>
        <p:spPr bwMode="auto">
          <a:xfrm>
            <a:off x="69342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6117" name="Oval 30"/>
          <p:cNvSpPr>
            <a:spLocks noChangeArrowheads="1"/>
          </p:cNvSpPr>
          <p:nvPr/>
        </p:nvSpPr>
        <p:spPr bwMode="auto">
          <a:xfrm>
            <a:off x="82296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6118" name="Oval 30"/>
          <p:cNvSpPr>
            <a:spLocks noChangeArrowheads="1"/>
          </p:cNvSpPr>
          <p:nvPr/>
        </p:nvSpPr>
        <p:spPr bwMode="auto">
          <a:xfrm>
            <a:off x="70104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6119" name="直接连接符 65"/>
          <p:cNvCxnSpPr>
            <a:cxnSpLocks noChangeShapeType="1"/>
            <a:stCxn id="46117" idx="5"/>
            <a:endCxn id="46120" idx="0"/>
          </p:cNvCxnSpPr>
          <p:nvPr/>
        </p:nvCxnSpPr>
        <p:spPr bwMode="auto">
          <a:xfrm rot="5400000">
            <a:off x="8290719" y="3547269"/>
            <a:ext cx="636588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0" name="Oval 30"/>
          <p:cNvSpPr>
            <a:spLocks noChangeArrowheads="1"/>
          </p:cNvSpPr>
          <p:nvPr/>
        </p:nvSpPr>
        <p:spPr bwMode="auto">
          <a:xfrm>
            <a:off x="83058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6121" name="直接连接符 28"/>
          <p:cNvCxnSpPr>
            <a:cxnSpLocks noChangeShapeType="1"/>
            <a:stCxn id="46117" idx="2"/>
            <a:endCxn id="46116" idx="6"/>
          </p:cNvCxnSpPr>
          <p:nvPr/>
        </p:nvCxnSpPr>
        <p:spPr bwMode="auto">
          <a:xfrm rot="10800000">
            <a:off x="7437438" y="31019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2" name="直接连接符 32"/>
          <p:cNvCxnSpPr>
            <a:cxnSpLocks noChangeShapeType="1"/>
            <a:stCxn id="46118" idx="1"/>
            <a:endCxn id="46116" idx="4"/>
          </p:cNvCxnSpPr>
          <p:nvPr/>
        </p:nvCxnSpPr>
        <p:spPr bwMode="auto">
          <a:xfrm rot="5400000" flipH="1" flipV="1">
            <a:off x="6816725" y="3619500"/>
            <a:ext cx="636588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3" name="直接连接符 32"/>
          <p:cNvCxnSpPr>
            <a:cxnSpLocks noChangeShapeType="1"/>
            <a:stCxn id="46120" idx="2"/>
            <a:endCxn id="46118" idx="6"/>
          </p:cNvCxnSpPr>
          <p:nvPr/>
        </p:nvCxnSpPr>
        <p:spPr bwMode="auto">
          <a:xfrm rot="10800000">
            <a:off x="7513638" y="41687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4" name="直接连接符 70"/>
          <p:cNvCxnSpPr>
            <a:cxnSpLocks noChangeShapeType="1"/>
            <a:stCxn id="46117" idx="3"/>
            <a:endCxn id="46118" idx="7"/>
          </p:cNvCxnSpPr>
          <p:nvPr/>
        </p:nvCxnSpPr>
        <p:spPr bwMode="auto">
          <a:xfrm rot="5400000">
            <a:off x="7516812" y="3203576"/>
            <a:ext cx="709613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5" name="Text Box 32"/>
          <p:cNvSpPr txBox="1">
            <a:spLocks noChangeArrowheads="1"/>
          </p:cNvSpPr>
          <p:nvPr/>
        </p:nvSpPr>
        <p:spPr bwMode="auto">
          <a:xfrm>
            <a:off x="8534400" y="32908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6" name="Text Box 32"/>
          <p:cNvSpPr txBox="1">
            <a:spLocks noChangeArrowheads="1"/>
          </p:cNvSpPr>
          <p:nvPr/>
        </p:nvSpPr>
        <p:spPr bwMode="auto">
          <a:xfrm>
            <a:off x="7543800" y="3214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7" name="Text Box 32"/>
          <p:cNvSpPr txBox="1">
            <a:spLocks noChangeArrowheads="1"/>
          </p:cNvSpPr>
          <p:nvPr/>
        </p:nvSpPr>
        <p:spPr bwMode="auto">
          <a:xfrm>
            <a:off x="7848600" y="3649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8" name="Text Box 32"/>
          <p:cNvSpPr txBox="1">
            <a:spLocks noChangeArrowheads="1"/>
          </p:cNvSpPr>
          <p:nvPr/>
        </p:nvSpPr>
        <p:spPr bwMode="auto">
          <a:xfrm>
            <a:off x="6781800" y="32527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38100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0" name="Line 91"/>
          <p:cNvSpPr>
            <a:spLocks noChangeShapeType="1"/>
          </p:cNvSpPr>
          <p:nvPr/>
        </p:nvSpPr>
        <p:spPr bwMode="auto">
          <a:xfrm>
            <a:off x="456247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Rectangle 92"/>
          <p:cNvSpPr>
            <a:spLocks noChangeArrowheads="1"/>
          </p:cNvSpPr>
          <p:nvPr/>
        </p:nvSpPr>
        <p:spPr bwMode="auto">
          <a:xfrm>
            <a:off x="6096000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32" name="Rectangle 93"/>
          <p:cNvSpPr>
            <a:spLocks noChangeArrowheads="1"/>
          </p:cNvSpPr>
          <p:nvPr/>
        </p:nvSpPr>
        <p:spPr bwMode="auto">
          <a:xfrm>
            <a:off x="513873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56388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4" name="Line 91"/>
          <p:cNvSpPr>
            <a:spLocks noChangeShapeType="1"/>
          </p:cNvSpPr>
          <p:nvPr/>
        </p:nvSpPr>
        <p:spPr bwMode="auto">
          <a:xfrm>
            <a:off x="274320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Rectangle 92"/>
          <p:cNvSpPr>
            <a:spLocks noChangeArrowheads="1"/>
          </p:cNvSpPr>
          <p:nvPr/>
        </p:nvSpPr>
        <p:spPr bwMode="auto">
          <a:xfrm>
            <a:off x="42767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36" name="Rectangle 93"/>
          <p:cNvSpPr>
            <a:spLocks noChangeArrowheads="1"/>
          </p:cNvSpPr>
          <p:nvPr/>
        </p:nvSpPr>
        <p:spPr bwMode="auto">
          <a:xfrm>
            <a:off x="33194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195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8" name="Line 91"/>
          <p:cNvSpPr>
            <a:spLocks noChangeShapeType="1"/>
          </p:cNvSpPr>
          <p:nvPr/>
        </p:nvSpPr>
        <p:spPr bwMode="auto">
          <a:xfrm>
            <a:off x="45720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9" name="Rectangle 92"/>
          <p:cNvSpPr>
            <a:spLocks noChangeArrowheads="1"/>
          </p:cNvSpPr>
          <p:nvPr/>
        </p:nvSpPr>
        <p:spPr bwMode="auto">
          <a:xfrm>
            <a:off x="610552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0" name="Rectangle 93"/>
          <p:cNvSpPr>
            <a:spLocks noChangeArrowheads="1"/>
          </p:cNvSpPr>
          <p:nvPr/>
        </p:nvSpPr>
        <p:spPr bwMode="auto">
          <a:xfrm>
            <a:off x="514826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6483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2" name="Line 91"/>
          <p:cNvSpPr>
            <a:spLocks noChangeShapeType="1"/>
          </p:cNvSpPr>
          <p:nvPr/>
        </p:nvSpPr>
        <p:spPr bwMode="auto">
          <a:xfrm>
            <a:off x="63754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3" name="Rectangle 92"/>
          <p:cNvSpPr>
            <a:spLocks noChangeArrowheads="1"/>
          </p:cNvSpPr>
          <p:nvPr/>
        </p:nvSpPr>
        <p:spPr bwMode="auto">
          <a:xfrm>
            <a:off x="79089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44" name="Rectangle 93"/>
          <p:cNvSpPr>
            <a:spLocks noChangeArrowheads="1"/>
          </p:cNvSpPr>
          <p:nvPr/>
        </p:nvSpPr>
        <p:spPr bwMode="auto">
          <a:xfrm>
            <a:off x="69516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7451725" y="46482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6" name="Line 91"/>
          <p:cNvSpPr>
            <a:spLocks noChangeShapeType="1"/>
          </p:cNvSpPr>
          <p:nvPr/>
        </p:nvSpPr>
        <p:spPr bwMode="auto">
          <a:xfrm>
            <a:off x="274320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7" name="Rectangle 92"/>
          <p:cNvSpPr>
            <a:spLocks noChangeArrowheads="1"/>
          </p:cNvSpPr>
          <p:nvPr/>
        </p:nvSpPr>
        <p:spPr bwMode="auto">
          <a:xfrm>
            <a:off x="427672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8" name="Rectangle 93"/>
          <p:cNvSpPr>
            <a:spLocks noChangeArrowheads="1"/>
          </p:cNvSpPr>
          <p:nvPr/>
        </p:nvSpPr>
        <p:spPr bwMode="auto">
          <a:xfrm>
            <a:off x="331946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195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0" name="Line 91"/>
          <p:cNvSpPr>
            <a:spLocks noChangeShapeType="1"/>
          </p:cNvSpPr>
          <p:nvPr/>
        </p:nvSpPr>
        <p:spPr bwMode="auto">
          <a:xfrm>
            <a:off x="4572000" y="54689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1" name="Rectangle 92"/>
          <p:cNvSpPr>
            <a:spLocks noChangeArrowheads="1"/>
          </p:cNvSpPr>
          <p:nvPr/>
        </p:nvSpPr>
        <p:spPr bwMode="auto">
          <a:xfrm>
            <a:off x="6105525" y="52562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52" name="Rectangle 93"/>
          <p:cNvSpPr>
            <a:spLocks noChangeArrowheads="1"/>
          </p:cNvSpPr>
          <p:nvPr/>
        </p:nvSpPr>
        <p:spPr bwMode="auto">
          <a:xfrm>
            <a:off x="5148263" y="52562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56483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4" name="Line 91"/>
          <p:cNvSpPr>
            <a:spLocks noChangeShapeType="1"/>
          </p:cNvSpPr>
          <p:nvPr/>
        </p:nvSpPr>
        <p:spPr bwMode="auto">
          <a:xfrm>
            <a:off x="274320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5" name="Rectangle 92"/>
          <p:cNvSpPr>
            <a:spLocks noChangeArrowheads="1"/>
          </p:cNvSpPr>
          <p:nvPr/>
        </p:nvSpPr>
        <p:spPr bwMode="auto">
          <a:xfrm>
            <a:off x="42767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56" name="Rectangle 93"/>
          <p:cNvSpPr>
            <a:spLocks noChangeArrowheads="1"/>
          </p:cNvSpPr>
          <p:nvPr/>
        </p:nvSpPr>
        <p:spPr bwMode="auto">
          <a:xfrm>
            <a:off x="33194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38195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8" name="Line 91"/>
          <p:cNvSpPr>
            <a:spLocks noChangeShapeType="1"/>
          </p:cNvSpPr>
          <p:nvPr/>
        </p:nvSpPr>
        <p:spPr bwMode="auto">
          <a:xfrm>
            <a:off x="45720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9" name="Rectangle 92"/>
          <p:cNvSpPr>
            <a:spLocks noChangeArrowheads="1"/>
          </p:cNvSpPr>
          <p:nvPr/>
        </p:nvSpPr>
        <p:spPr bwMode="auto">
          <a:xfrm>
            <a:off x="610552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60" name="Rectangle 93"/>
          <p:cNvSpPr>
            <a:spLocks noChangeArrowheads="1"/>
          </p:cNvSpPr>
          <p:nvPr/>
        </p:nvSpPr>
        <p:spPr bwMode="auto">
          <a:xfrm>
            <a:off x="514826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8" name="Rectangle 93"/>
          <p:cNvSpPr>
            <a:spLocks noChangeArrowheads="1"/>
          </p:cNvSpPr>
          <p:nvPr/>
        </p:nvSpPr>
        <p:spPr bwMode="auto">
          <a:xfrm>
            <a:off x="56483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62" name="Line 91"/>
          <p:cNvSpPr>
            <a:spLocks noChangeShapeType="1"/>
          </p:cNvSpPr>
          <p:nvPr/>
        </p:nvSpPr>
        <p:spPr bwMode="auto">
          <a:xfrm>
            <a:off x="63754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79089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69516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12" name="Rectangle 93"/>
          <p:cNvSpPr>
            <a:spLocks noChangeArrowheads="1"/>
          </p:cNvSpPr>
          <p:nvPr/>
        </p:nvSpPr>
        <p:spPr bwMode="auto">
          <a:xfrm>
            <a:off x="7451725" y="5943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533400" y="33528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1371600" y="22098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6705600" y="6096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a.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无向图中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=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有向图，出边表（</a:t>
            </a:r>
            <a:r>
              <a:rPr lang="zh-CN" altLang="en-US" sz="3000" kern="0" dirty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入边</a:t>
            </a:r>
            <a:r>
              <a:rPr lang="zh-CN" altLang="en-US" sz="30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表</a:t>
            </a:r>
            <a:r>
              <a:rPr lang="en-US" altLang="zh-CN" sz="30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?</a:t>
            </a:r>
            <a:r>
              <a:rPr lang="zh-CN" altLang="en-US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）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76600" y="3352800"/>
            <a:ext cx="601980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边表中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出现的总次数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1430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05600" y="14478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3000" y="1295400"/>
            <a:ext cx="7772400" cy="2263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ea typeface="黑体" pitchFamily="2" charset="-122"/>
              </a:rPr>
              <a:t>例，在有向图的出边表中，求</a:t>
            </a:r>
            <a:r>
              <a:rPr lang="en-US" altLang="zh-CN" kern="0" dirty="0" smtClean="0">
                <a:ea typeface="黑体" pitchFamily="2" charset="-122"/>
              </a:rPr>
              <a:t>vi</a:t>
            </a:r>
            <a:r>
              <a:rPr lang="zh-CN" altLang="en-US" kern="0" dirty="0" smtClean="0">
                <a:ea typeface="黑体" pitchFamily="2" charset="-122"/>
              </a:rPr>
              <a:t>的入度</a:t>
            </a:r>
            <a:r>
              <a:rPr lang="en-US" altLang="zh-CN" kern="0" dirty="0" smtClean="0">
                <a:ea typeface="黑体" pitchFamily="2" charset="-122"/>
              </a:rPr>
              <a:t>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 smtClean="0">
                <a:solidFill>
                  <a:srgbClr val="990099"/>
                </a:solidFill>
                <a:ea typeface="黑体" pitchFamily="2" charset="-122"/>
              </a:rPr>
              <a:t> -- 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外层</a:t>
            </a:r>
            <a:r>
              <a:rPr lang="en-US" altLang="zh-CN" kern="0" dirty="0">
                <a:solidFill>
                  <a:srgbClr val="990099"/>
                </a:solidFill>
                <a:ea typeface="黑体" pitchFamily="2" charset="-122"/>
              </a:rPr>
              <a:t>for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循环</a:t>
            </a:r>
            <a:r>
              <a:rPr lang="zh-CN" altLang="en-US" kern="0" dirty="0" smtClean="0">
                <a:solidFill>
                  <a:srgbClr val="990099"/>
                </a:solidFill>
                <a:ea typeface="黑体" pitchFamily="2" charset="-122"/>
              </a:rPr>
              <a:t>，依次取得每个出边表头指针</a:t>
            </a:r>
            <a:endParaRPr lang="en-US" altLang="zh-CN" kern="0" dirty="0">
              <a:solidFill>
                <a:srgbClr val="990099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  <a:ea typeface="黑体" pitchFamily="2" charset="-122"/>
              </a:rPr>
              <a:t> -- 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内层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while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循环，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计算“当前”出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边表中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，</a:t>
            </a:r>
            <a:endParaRPr lang="en-US" altLang="zh-CN" kern="0" dirty="0" smtClean="0">
              <a:solidFill>
                <a:srgbClr val="008000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8000"/>
                </a:solidFill>
                <a:ea typeface="黑体" pitchFamily="2" charset="-122"/>
              </a:rPr>
              <a:t>   vi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下标出现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的次数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</a:t>
            </a:r>
            <a:endParaRPr lang="en-US" altLang="zh-CN" kern="0" dirty="0" smtClean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边表中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出现的总次数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 rot="10800000">
            <a:off x="7543801" y="32766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组成：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定义在该集合上的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E;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符号：</a:t>
            </a:r>
            <a:r>
              <a:rPr lang="en-US" altLang="zh-CN" sz="3200" kern="0" dirty="0">
                <a:solidFill>
                  <a:srgbClr val="008A3E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G=(V, E)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上的顶点集合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V(G),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关系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E(G);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6148" name="Oval 30"/>
          <p:cNvSpPr>
            <a:spLocks noChangeArrowheads="1"/>
          </p:cNvSpPr>
          <p:nvPr/>
        </p:nvSpPr>
        <p:spPr bwMode="auto">
          <a:xfrm>
            <a:off x="3581400" y="46180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149" name="Oval 30"/>
          <p:cNvSpPr>
            <a:spLocks noChangeArrowheads="1"/>
          </p:cNvSpPr>
          <p:nvPr/>
        </p:nvSpPr>
        <p:spPr bwMode="auto">
          <a:xfrm>
            <a:off x="4800600" y="463232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6150" name="Oval 30"/>
          <p:cNvSpPr>
            <a:spLocks noChangeArrowheads="1"/>
          </p:cNvSpPr>
          <p:nvPr/>
        </p:nvSpPr>
        <p:spPr bwMode="auto">
          <a:xfrm>
            <a:off x="42672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6151" name="直接连接符 40"/>
          <p:cNvCxnSpPr>
            <a:cxnSpLocks noChangeShapeType="1"/>
            <a:stCxn id="6149" idx="3"/>
            <a:endCxn id="6150" idx="0"/>
          </p:cNvCxnSpPr>
          <p:nvPr/>
        </p:nvCxnSpPr>
        <p:spPr bwMode="auto">
          <a:xfrm rot="5400000">
            <a:off x="4419600" y="5162551"/>
            <a:ext cx="554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2" name="直接连接符 32"/>
          <p:cNvCxnSpPr>
            <a:cxnSpLocks noChangeShapeType="1"/>
            <a:stCxn id="6153" idx="0"/>
            <a:endCxn id="6149" idx="5"/>
          </p:cNvCxnSpPr>
          <p:nvPr/>
        </p:nvCxnSpPr>
        <p:spPr bwMode="auto">
          <a:xfrm rot="16200000" flipV="1">
            <a:off x="5131594" y="51617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3" name="Oval 30"/>
          <p:cNvSpPr>
            <a:spLocks noChangeArrowheads="1"/>
          </p:cNvSpPr>
          <p:nvPr/>
        </p:nvSpPr>
        <p:spPr bwMode="auto">
          <a:xfrm>
            <a:off x="53340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6154" name="直接连接符 28"/>
          <p:cNvCxnSpPr>
            <a:cxnSpLocks noChangeShapeType="1"/>
            <a:stCxn id="6149" idx="2"/>
            <a:endCxn id="6148" idx="6"/>
          </p:cNvCxnSpPr>
          <p:nvPr/>
        </p:nvCxnSpPr>
        <p:spPr bwMode="auto">
          <a:xfrm rot="10800000">
            <a:off x="4084638" y="4870450"/>
            <a:ext cx="715962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5" name="直接连接符 32"/>
          <p:cNvCxnSpPr>
            <a:cxnSpLocks noChangeShapeType="1"/>
            <a:stCxn id="6153" idx="1"/>
            <a:endCxn id="6148" idx="5"/>
          </p:cNvCxnSpPr>
          <p:nvPr/>
        </p:nvCxnSpPr>
        <p:spPr bwMode="auto">
          <a:xfrm rot="16200000" flipV="1">
            <a:off x="4387850" y="4672013"/>
            <a:ext cx="642938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6" name="Oval 30"/>
          <p:cNvSpPr>
            <a:spLocks noChangeArrowheads="1"/>
          </p:cNvSpPr>
          <p:nvPr/>
        </p:nvSpPr>
        <p:spPr bwMode="auto">
          <a:xfrm>
            <a:off x="3200400" y="5607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6157" name="直接连接符 32"/>
          <p:cNvCxnSpPr>
            <a:cxnSpLocks noChangeShapeType="1"/>
            <a:stCxn id="6150" idx="2"/>
            <a:endCxn id="6156" idx="6"/>
          </p:cNvCxnSpPr>
          <p:nvPr/>
        </p:nvCxnSpPr>
        <p:spPr bwMode="auto">
          <a:xfrm rot="10800000">
            <a:off x="3703638" y="5859463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8" name="直接连接符 32"/>
          <p:cNvCxnSpPr>
            <a:cxnSpLocks noChangeShapeType="1"/>
            <a:stCxn id="6153" idx="2"/>
            <a:endCxn id="6150" idx="6"/>
          </p:cNvCxnSpPr>
          <p:nvPr/>
        </p:nvCxnSpPr>
        <p:spPr bwMode="auto">
          <a:xfrm rot="10800000">
            <a:off x="4770438" y="5868988"/>
            <a:ext cx="5635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6160" name="Text Box 32"/>
          <p:cNvSpPr txBox="1">
            <a:spLocks noChangeArrowheads="1"/>
          </p:cNvSpPr>
          <p:nvPr/>
        </p:nvSpPr>
        <p:spPr bwMode="auto">
          <a:xfrm>
            <a:off x="4191000" y="60960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图</a:t>
            </a:r>
            <a:r>
              <a:rPr lang="en-US" altLang="zh-CN">
                <a:ea typeface="黑体" pitchFamily="49" charset="-122"/>
              </a:rPr>
              <a:t>G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7400" y="1116013"/>
            <a:ext cx="4876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以及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顶点表中、下标为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</a:t>
            </a:r>
            <a:r>
              <a:rPr lang="en-US" altLang="zh-CN" sz="32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</a:p>
          <a:p>
            <a:pPr marL="514350" indent="-514350" algn="just">
              <a:lnSpc>
                <a:spcPct val="11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返回顶点表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</a:t>
            </a:r>
            <a:r>
              <a:rPr lang="en-US" altLang="zh-CN" sz="32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  <a:endParaRPr lang="en-US" altLang="zh-CN" sz="32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05600" y="115318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95400" y="3384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0" name="直接连接符 6"/>
          <p:cNvCxnSpPr>
            <a:cxnSpLocks noChangeShapeType="1"/>
            <a:stCxn id="28" idx="5"/>
            <a:endCxn id="31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9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5" name="直接连接符 32"/>
          <p:cNvCxnSpPr>
            <a:cxnSpLocks noChangeShapeType="1"/>
            <a:stCxn id="28" idx="3"/>
            <a:endCxn id="29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2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边表中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、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个结点携带的下标信息，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即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k = G-&gt;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adjvex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则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(G-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[k].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vertex)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或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(k)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181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2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83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87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89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1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2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93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5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6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97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9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0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1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3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4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205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7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8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9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212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9213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9214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9215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9216" name="直接箭头连接符 40"/>
          <p:cNvCxnSpPr>
            <a:cxnSpLocks noChangeShapeType="1"/>
            <a:stCxn id="49213" idx="2"/>
            <a:endCxn id="49212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7" name="直接箭头连接符 41"/>
          <p:cNvCxnSpPr>
            <a:cxnSpLocks noChangeShapeType="1"/>
            <a:stCxn id="49215" idx="0"/>
            <a:endCxn id="49213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8" name="直接箭头连接符 42"/>
          <p:cNvCxnSpPr>
            <a:cxnSpLocks noChangeShapeType="1"/>
            <a:stCxn id="49212" idx="5"/>
            <a:endCxn id="49214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9" name="直接箭头连接符 43"/>
          <p:cNvCxnSpPr>
            <a:cxnSpLocks noChangeShapeType="1"/>
            <a:stCxn id="49213" idx="3"/>
            <a:endCxn id="49214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20" name="直接箭头连接符 44"/>
          <p:cNvCxnSpPr>
            <a:cxnSpLocks noChangeShapeType="1"/>
            <a:stCxn id="49214" idx="6"/>
            <a:endCxn id="49215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1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2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3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4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5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6" name="曲线连接符 50"/>
          <p:cNvCxnSpPr>
            <a:cxnSpLocks noChangeShapeType="1"/>
            <a:stCxn id="49212" idx="0"/>
            <a:endCxn id="49213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7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8" name="曲线连接符 52"/>
          <p:cNvCxnSpPr>
            <a:cxnSpLocks noChangeShapeType="1"/>
            <a:stCxn id="49214" idx="2"/>
            <a:endCxn id="49212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9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2192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ea typeface="黑体" pitchFamily="2" charset="-122"/>
              </a:rPr>
              <a:t>求</a:t>
            </a:r>
            <a:r>
              <a:rPr lang="en-US" altLang="zh-CN" sz="3000" kern="0" dirty="0">
                <a:ea typeface="黑体" pitchFamily="2" charset="-122"/>
              </a:rPr>
              <a:t>vi, </a:t>
            </a:r>
            <a:r>
              <a:rPr lang="en-US" altLang="zh-CN" sz="3000" kern="0" dirty="0" err="1">
                <a:ea typeface="黑体" pitchFamily="2" charset="-122"/>
              </a:rPr>
              <a:t>vj</a:t>
            </a:r>
            <a:r>
              <a:rPr lang="zh-CN" altLang="en-US" sz="3000" kern="0" dirty="0">
                <a:ea typeface="黑体" pitchFamily="2" charset="-122"/>
              </a:rPr>
              <a:t>在顶点表</a:t>
            </a:r>
            <a:r>
              <a:rPr lang="en-US" altLang="zh-CN" sz="3000" kern="0" dirty="0">
                <a:ea typeface="黑体" pitchFamily="2" charset="-122"/>
              </a:rPr>
              <a:t>G-&gt;</a:t>
            </a:r>
            <a:r>
              <a:rPr lang="en-US" altLang="zh-CN" sz="3000" kern="0" dirty="0" err="1">
                <a:ea typeface="黑体" pitchFamily="2" charset="-122"/>
              </a:rPr>
              <a:t>vexs</a:t>
            </a:r>
            <a:r>
              <a:rPr lang="zh-CN" altLang="en-US" sz="3000" kern="0" dirty="0"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ea typeface="黑体" pitchFamily="2" charset="-122"/>
              </a:rPr>
              <a:t>i</a:t>
            </a:r>
            <a:r>
              <a:rPr lang="en-US" altLang="zh-CN" sz="3000" kern="0" dirty="0">
                <a:ea typeface="黑体" pitchFamily="2" charset="-122"/>
              </a:rPr>
              <a:t>, j</a:t>
            </a:r>
            <a:r>
              <a:rPr lang="zh-CN" altLang="en-US" sz="3000" kern="0" dirty="0">
                <a:ea typeface="黑体" pitchFamily="2" charset="-122"/>
              </a:rPr>
              <a:t>； 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在边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表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中，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找下标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j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所在结点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取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其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之后、第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个结点所携带的下标信息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则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(G-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vertex) 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205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07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1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13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5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6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17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9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0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1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3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4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5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7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8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29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31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32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33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838200" y="16764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2" name="直接箭头连接符 40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直接箭头连接符 41"/>
          <p:cNvCxnSpPr>
            <a:cxnSpLocks noChangeShapeType="1"/>
            <a:stCxn id="71" idx="0"/>
            <a:endCxn id="68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直接箭头连接符 42"/>
          <p:cNvCxnSpPr>
            <a:cxnSpLocks noChangeShapeType="1"/>
            <a:stCxn id="67" idx="5"/>
            <a:endCxn id="69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43"/>
          <p:cNvCxnSpPr>
            <a:cxnSpLocks noChangeShapeType="1"/>
            <a:stCxn id="68" idx="3"/>
            <a:endCxn id="69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44"/>
          <p:cNvCxnSpPr>
            <a:cxnSpLocks noChangeShapeType="1"/>
            <a:stCxn id="69" idx="6"/>
            <a:endCxn id="71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5" name="曲线连接符 50"/>
          <p:cNvCxnSpPr>
            <a:cxnSpLocks noChangeShapeType="1"/>
            <a:stCxn id="67" idx="0"/>
            <a:endCxn id="68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9" name="曲线连接符 52"/>
          <p:cNvCxnSpPr>
            <a:cxnSpLocks noChangeShapeType="1"/>
            <a:stCxn id="69" idx="2"/>
            <a:endCxn id="67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小结</a:t>
            </a: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熟练掌握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图的邻接矩阵、邻接表表示；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熟知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所有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顶点信息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顺序存储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在顶点表中；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两种表示方法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上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图的基本操作</a:t>
            </a: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会编程</a:t>
            </a: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如：求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顶点的度、入度、出度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顶点、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下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一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顶点、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邻接顶点、下一个邻接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顶点</a:t>
            </a:r>
            <a:endParaRPr lang="en-US" altLang="zh-CN" sz="3200" kern="0" dirty="0" smtClean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自学：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删除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条边，新加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条边，将边反向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…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无向图：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            </a:t>
            </a:r>
            <a:r>
              <a:rPr lang="en-US" altLang="zh-CN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latin typeface="+mn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起点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终点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Text Box 32"/>
          <p:cNvSpPr txBox="1">
            <a:spLocks noChangeArrowheads="1"/>
          </p:cNvSpPr>
          <p:nvPr/>
        </p:nvSpPr>
        <p:spPr bwMode="auto">
          <a:xfrm>
            <a:off x="1935163" y="5902325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73" name="Oval 30"/>
          <p:cNvSpPr>
            <a:spLocks noChangeArrowheads="1"/>
          </p:cNvSpPr>
          <p:nvPr/>
        </p:nvSpPr>
        <p:spPr bwMode="auto">
          <a:xfrm>
            <a:off x="1935163" y="43021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74" name="Oval 30"/>
          <p:cNvSpPr>
            <a:spLocks noChangeArrowheads="1"/>
          </p:cNvSpPr>
          <p:nvPr/>
        </p:nvSpPr>
        <p:spPr bwMode="auto">
          <a:xfrm>
            <a:off x="3154363" y="43164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75" name="Oval 30"/>
          <p:cNvSpPr>
            <a:spLocks noChangeArrowheads="1"/>
          </p:cNvSpPr>
          <p:nvPr/>
        </p:nvSpPr>
        <p:spPr bwMode="auto">
          <a:xfrm>
            <a:off x="26209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176" name="直接连接符 27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rot="5400000">
            <a:off x="2772569" y="48458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7" name="直接连接符 32"/>
          <p:cNvCxnSpPr>
            <a:cxnSpLocks noChangeShapeType="1"/>
            <a:stCxn id="7178" idx="0"/>
            <a:endCxn id="7174" idx="5"/>
          </p:cNvCxnSpPr>
          <p:nvPr/>
        </p:nvCxnSpPr>
        <p:spPr bwMode="auto">
          <a:xfrm rot="16200000" flipV="1">
            <a:off x="3484563" y="48466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78" name="Oval 30"/>
          <p:cNvSpPr>
            <a:spLocks noChangeArrowheads="1"/>
          </p:cNvSpPr>
          <p:nvPr/>
        </p:nvSpPr>
        <p:spPr bwMode="auto">
          <a:xfrm>
            <a:off x="36877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7179" name="直接连接符 28"/>
          <p:cNvCxnSpPr>
            <a:cxnSpLocks noChangeShapeType="1"/>
            <a:stCxn id="7174" idx="2"/>
            <a:endCxn id="7173" idx="6"/>
          </p:cNvCxnSpPr>
          <p:nvPr/>
        </p:nvCxnSpPr>
        <p:spPr bwMode="auto">
          <a:xfrm rot="10800000">
            <a:off x="2438400" y="4554538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32"/>
          <p:cNvCxnSpPr>
            <a:cxnSpLocks noChangeShapeType="1"/>
            <a:stCxn id="7178" idx="1"/>
            <a:endCxn id="7173" idx="5"/>
          </p:cNvCxnSpPr>
          <p:nvPr/>
        </p:nvCxnSpPr>
        <p:spPr bwMode="auto">
          <a:xfrm rot="16200000" flipV="1">
            <a:off x="2741613" y="4356100"/>
            <a:ext cx="642937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1" name="Oval 30"/>
          <p:cNvSpPr>
            <a:spLocks noChangeArrowheads="1"/>
          </p:cNvSpPr>
          <p:nvPr/>
        </p:nvSpPr>
        <p:spPr bwMode="auto">
          <a:xfrm>
            <a:off x="1554163" y="5291138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82" name="直接连接符 32"/>
          <p:cNvCxnSpPr>
            <a:cxnSpLocks noChangeShapeType="1"/>
            <a:stCxn id="7175" idx="2"/>
            <a:endCxn id="7181" idx="6"/>
          </p:cNvCxnSpPr>
          <p:nvPr/>
        </p:nvCxnSpPr>
        <p:spPr bwMode="auto">
          <a:xfrm rot="10800000">
            <a:off x="2057400" y="5543550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直接连接符 32"/>
          <p:cNvCxnSpPr>
            <a:cxnSpLocks noChangeShapeType="1"/>
            <a:stCxn id="7178" idx="2"/>
            <a:endCxn id="7175" idx="6"/>
          </p:cNvCxnSpPr>
          <p:nvPr/>
        </p:nvCxnSpPr>
        <p:spPr bwMode="auto">
          <a:xfrm rot="10800000">
            <a:off x="3124200" y="5553075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4" name="Text Box 32"/>
          <p:cNvSpPr txBox="1">
            <a:spLocks noChangeArrowheads="1"/>
          </p:cNvSpPr>
          <p:nvPr/>
        </p:nvSpPr>
        <p:spPr bwMode="auto">
          <a:xfrm>
            <a:off x="6202363" y="589756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5973763" y="4297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86" name="Oval 30"/>
          <p:cNvSpPr>
            <a:spLocks noChangeArrowheads="1"/>
          </p:cNvSpPr>
          <p:nvPr/>
        </p:nvSpPr>
        <p:spPr bwMode="auto">
          <a:xfrm>
            <a:off x="7192963" y="43116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87" name="Oval 30"/>
          <p:cNvSpPr>
            <a:spLocks noChangeArrowheads="1"/>
          </p:cNvSpPr>
          <p:nvPr/>
        </p:nvSpPr>
        <p:spPr bwMode="auto">
          <a:xfrm>
            <a:off x="66595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77263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5592763" y="52863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90" name="直接箭头连接符 48"/>
          <p:cNvCxnSpPr>
            <a:cxnSpLocks noChangeShapeType="1"/>
            <a:stCxn id="7185" idx="6"/>
            <a:endCxn id="7186" idx="2"/>
          </p:cNvCxnSpPr>
          <p:nvPr/>
        </p:nvCxnSpPr>
        <p:spPr bwMode="auto">
          <a:xfrm>
            <a:off x="6477000" y="4549775"/>
            <a:ext cx="7159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1" name="直接箭头连接符 49"/>
          <p:cNvCxnSpPr>
            <a:cxnSpLocks noChangeShapeType="1"/>
            <a:stCxn id="7186" idx="5"/>
            <a:endCxn id="7188" idx="0"/>
          </p:cNvCxnSpPr>
          <p:nvPr/>
        </p:nvCxnSpPr>
        <p:spPr bwMode="auto">
          <a:xfrm rot="16200000" flipH="1">
            <a:off x="7523163" y="4841875"/>
            <a:ext cx="554037" cy="354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2" name="直接箭头连接符 52"/>
          <p:cNvCxnSpPr>
            <a:cxnSpLocks noChangeShapeType="1"/>
            <a:stCxn id="7185" idx="5"/>
            <a:endCxn id="7188" idx="1"/>
          </p:cNvCxnSpPr>
          <p:nvPr/>
        </p:nvCxnSpPr>
        <p:spPr bwMode="auto">
          <a:xfrm rot="16200000" flipH="1">
            <a:off x="6781007" y="4350543"/>
            <a:ext cx="641350" cy="13954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3" name="直接箭头连接符 55"/>
          <p:cNvCxnSpPr>
            <a:cxnSpLocks noChangeShapeType="1"/>
            <a:stCxn id="7186" idx="3"/>
            <a:endCxn id="7187" idx="0"/>
          </p:cNvCxnSpPr>
          <p:nvPr/>
        </p:nvCxnSpPr>
        <p:spPr bwMode="auto">
          <a:xfrm rot="5400000">
            <a:off x="6811169" y="48410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4" name="直接箭头连接符 58"/>
          <p:cNvCxnSpPr>
            <a:cxnSpLocks noChangeShapeType="1"/>
            <a:stCxn id="7187" idx="6"/>
            <a:endCxn id="7188" idx="2"/>
          </p:cNvCxnSpPr>
          <p:nvPr/>
        </p:nvCxnSpPr>
        <p:spPr bwMode="auto">
          <a:xfrm>
            <a:off x="7162800" y="5548313"/>
            <a:ext cx="5635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5" name="直接箭头连接符 61"/>
          <p:cNvCxnSpPr>
            <a:cxnSpLocks noChangeShapeType="1"/>
            <a:stCxn id="7189" idx="6"/>
            <a:endCxn id="7187" idx="2"/>
          </p:cNvCxnSpPr>
          <p:nvPr/>
        </p:nvCxnSpPr>
        <p:spPr bwMode="auto">
          <a:xfrm>
            <a:off x="6096000" y="5538788"/>
            <a:ext cx="563563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1066800"/>
            <a:ext cx="67056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8400" y="2557463"/>
            <a:ext cx="68580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数据结构中的简单图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35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不考虑顶点到自身的边：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≠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顶点之间没有重复出现的边：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则是唯一的；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8197" name="Oval 30"/>
          <p:cNvSpPr>
            <a:spLocks noChangeArrowheads="1"/>
          </p:cNvSpPr>
          <p:nvPr/>
        </p:nvSpPr>
        <p:spPr bwMode="auto">
          <a:xfrm>
            <a:off x="5364163" y="48228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8198" name="Oval 30"/>
          <p:cNvSpPr>
            <a:spLocks noChangeArrowheads="1"/>
          </p:cNvSpPr>
          <p:nvPr/>
        </p:nvSpPr>
        <p:spPr bwMode="auto">
          <a:xfrm>
            <a:off x="6583363" y="483711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8199" name="Oval 30"/>
          <p:cNvSpPr>
            <a:spLocks noChangeArrowheads="1"/>
          </p:cNvSpPr>
          <p:nvPr/>
        </p:nvSpPr>
        <p:spPr bwMode="auto">
          <a:xfrm>
            <a:off x="60499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8200" name="直接连接符 8"/>
          <p:cNvCxnSpPr>
            <a:cxnSpLocks noChangeShapeType="1"/>
            <a:stCxn id="8198" idx="3"/>
            <a:endCxn id="8199" idx="0"/>
          </p:cNvCxnSpPr>
          <p:nvPr/>
        </p:nvCxnSpPr>
        <p:spPr bwMode="auto">
          <a:xfrm rot="5400000">
            <a:off x="6201569" y="53665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1" name="直接连接符 32"/>
          <p:cNvCxnSpPr>
            <a:cxnSpLocks noChangeShapeType="1"/>
            <a:stCxn id="8202" idx="0"/>
            <a:endCxn id="8198" idx="5"/>
          </p:cNvCxnSpPr>
          <p:nvPr/>
        </p:nvCxnSpPr>
        <p:spPr bwMode="auto">
          <a:xfrm rot="16200000" flipV="1">
            <a:off x="6913563" y="53673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2" name="Oval 30"/>
          <p:cNvSpPr>
            <a:spLocks noChangeArrowheads="1"/>
          </p:cNvSpPr>
          <p:nvPr/>
        </p:nvSpPr>
        <p:spPr bwMode="auto">
          <a:xfrm>
            <a:off x="71167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8203" name="直接连接符 28"/>
          <p:cNvCxnSpPr>
            <a:cxnSpLocks noChangeShapeType="1"/>
            <a:stCxn id="8198" idx="2"/>
            <a:endCxn id="8197" idx="6"/>
          </p:cNvCxnSpPr>
          <p:nvPr/>
        </p:nvCxnSpPr>
        <p:spPr bwMode="auto">
          <a:xfrm rot="10800000">
            <a:off x="5867400" y="5073650"/>
            <a:ext cx="7159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直接连接符 32"/>
          <p:cNvCxnSpPr>
            <a:cxnSpLocks noChangeShapeType="1"/>
            <a:stCxn id="8202" idx="1"/>
            <a:endCxn id="8197" idx="5"/>
          </p:cNvCxnSpPr>
          <p:nvPr/>
        </p:nvCxnSpPr>
        <p:spPr bwMode="auto">
          <a:xfrm rot="16200000" flipV="1">
            <a:off x="6171407" y="4876006"/>
            <a:ext cx="641350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4983163" y="58118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8206" name="直接连接符 32"/>
          <p:cNvCxnSpPr>
            <a:cxnSpLocks noChangeShapeType="1"/>
            <a:stCxn id="8199" idx="2"/>
            <a:endCxn id="8205" idx="6"/>
          </p:cNvCxnSpPr>
          <p:nvPr/>
        </p:nvCxnSpPr>
        <p:spPr bwMode="auto">
          <a:xfrm rot="10800000">
            <a:off x="5486400" y="6062663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直接连接符 32"/>
          <p:cNvCxnSpPr>
            <a:cxnSpLocks noChangeShapeType="1"/>
            <a:stCxn id="8202" idx="2"/>
            <a:endCxn id="8199" idx="6"/>
          </p:cNvCxnSpPr>
          <p:nvPr/>
        </p:nvCxnSpPr>
        <p:spPr bwMode="auto">
          <a:xfrm rot="10800000">
            <a:off x="6553200" y="6072188"/>
            <a:ext cx="563563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任意多边形 18"/>
          <p:cNvSpPr>
            <a:spLocks noChangeArrowheads="1"/>
          </p:cNvSpPr>
          <p:nvPr/>
        </p:nvSpPr>
        <p:spPr bwMode="auto">
          <a:xfrm>
            <a:off x="6742113" y="4589463"/>
            <a:ext cx="493712" cy="388937"/>
          </a:xfrm>
          <a:custGeom>
            <a:avLst/>
            <a:gdLst>
              <a:gd name="T0" fmla="*/ 0 w 493594"/>
              <a:gd name="T1" fmla="*/ 266083 h 388961"/>
              <a:gd name="T2" fmla="*/ 437040 w 493594"/>
              <a:gd name="T3" fmla="*/ 20469 h 388961"/>
              <a:gd name="T4" fmla="*/ 341440 w 493594"/>
              <a:gd name="T5" fmla="*/ 388889 h 388961"/>
              <a:gd name="T6" fmla="*/ 0 60000 65536"/>
              <a:gd name="T7" fmla="*/ 0 60000 65536"/>
              <a:gd name="T8" fmla="*/ 0 60000 65536"/>
              <a:gd name="T9" fmla="*/ 0 w 493594"/>
              <a:gd name="T10" fmla="*/ 0 h 388961"/>
              <a:gd name="T11" fmla="*/ 493594 w 493594"/>
              <a:gd name="T12" fmla="*/ 388961 h 388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594" h="388961">
                <a:moveTo>
                  <a:pt x="0" y="266131"/>
                </a:moveTo>
                <a:cubicBezTo>
                  <a:pt x="189931" y="133065"/>
                  <a:pt x="379862" y="0"/>
                  <a:pt x="436728" y="20472"/>
                </a:cubicBezTo>
                <a:cubicBezTo>
                  <a:pt x="493594" y="40944"/>
                  <a:pt x="417394" y="214952"/>
                  <a:pt x="341194" y="388961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>
            <a:spLocks noChangeArrowheads="1"/>
          </p:cNvSpPr>
          <p:nvPr/>
        </p:nvSpPr>
        <p:spPr bwMode="auto">
          <a:xfrm>
            <a:off x="6372225" y="6316663"/>
            <a:ext cx="941388" cy="141287"/>
          </a:xfrm>
          <a:custGeom>
            <a:avLst/>
            <a:gdLst>
              <a:gd name="T0" fmla="*/ 0 w 941695"/>
              <a:gd name="T1" fmla="*/ 0 h 141026"/>
              <a:gd name="T2" fmla="*/ 504472 w 941695"/>
              <a:gd name="T3" fmla="*/ 137237 h 141026"/>
              <a:gd name="T4" fmla="*/ 940774 w 941695"/>
              <a:gd name="T5" fmla="*/ 27448 h 141026"/>
              <a:gd name="T6" fmla="*/ 940774 w 941695"/>
              <a:gd name="T7" fmla="*/ 27448 h 141026"/>
              <a:gd name="T8" fmla="*/ 0 60000 65536"/>
              <a:gd name="T9" fmla="*/ 0 60000 65536"/>
              <a:gd name="T10" fmla="*/ 0 60000 65536"/>
              <a:gd name="T11" fmla="*/ 0 60000 65536"/>
              <a:gd name="T12" fmla="*/ 0 w 941695"/>
              <a:gd name="T13" fmla="*/ 0 h 141026"/>
              <a:gd name="T14" fmla="*/ 941695 w 941695"/>
              <a:gd name="T15" fmla="*/ 141026 h 1410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695" h="141026">
                <a:moveTo>
                  <a:pt x="0" y="0"/>
                </a:moveTo>
                <a:cubicBezTo>
                  <a:pt x="174009" y="65964"/>
                  <a:pt x="348018" y="131928"/>
                  <a:pt x="504967" y="136477"/>
                </a:cubicBezTo>
                <a:cubicBezTo>
                  <a:pt x="661916" y="141026"/>
                  <a:pt x="941695" y="27295"/>
                  <a:pt x="941695" y="27295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完全图：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任意两个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之间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都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条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边；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981200"/>
            <a:ext cx="8763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完全图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的顶点数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、边数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e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，满足：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是有向图，则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是无向图，则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9221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3200">
                <a:ea typeface="黑体" pitchFamily="49" charset="-122"/>
              </a:rPr>
              <a:t>例</a:t>
            </a:r>
            <a:r>
              <a:rPr lang="en-US" altLang="zh-CN" sz="3200">
                <a:ea typeface="黑体" pitchFamily="49" charset="-122"/>
              </a:rPr>
              <a:t>, </a:t>
            </a:r>
            <a:r>
              <a:rPr lang="zh-CN" altLang="en-US" sz="3200">
                <a:ea typeface="黑体" pitchFamily="49" charset="-122"/>
              </a:rPr>
              <a:t>无向完全图</a:t>
            </a:r>
            <a:r>
              <a:rPr lang="en-US" altLang="zh-CN" sz="3200">
                <a:ea typeface="黑体" pitchFamily="49" charset="-122"/>
              </a:rPr>
              <a:t>:</a:t>
            </a:r>
            <a:endParaRPr lang="en-US" altLang="zh-CN" sz="3200" baseline="-25000">
              <a:ea typeface="黑体" pitchFamily="49" charset="-122"/>
            </a:endParaRPr>
          </a:p>
        </p:txBody>
      </p:sp>
      <p:sp>
        <p:nvSpPr>
          <p:cNvPr id="9222" name="Oval 30"/>
          <p:cNvSpPr>
            <a:spLocks noChangeArrowheads="1"/>
          </p:cNvSpPr>
          <p:nvPr/>
        </p:nvSpPr>
        <p:spPr bwMode="auto">
          <a:xfrm>
            <a:off x="5943600" y="4419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9223" name="Oval 30"/>
          <p:cNvSpPr>
            <a:spLocks noChangeArrowheads="1"/>
          </p:cNvSpPr>
          <p:nvPr/>
        </p:nvSpPr>
        <p:spPr bwMode="auto">
          <a:xfrm>
            <a:off x="7162800" y="44338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9224" name="Oval 30"/>
          <p:cNvSpPr>
            <a:spLocks noChangeArrowheads="1"/>
          </p:cNvSpPr>
          <p:nvPr/>
        </p:nvSpPr>
        <p:spPr bwMode="auto">
          <a:xfrm>
            <a:off x="66294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9225" name="直接连接符 11"/>
          <p:cNvCxnSpPr>
            <a:cxnSpLocks noChangeShapeType="1"/>
            <a:stCxn id="9223" idx="3"/>
            <a:endCxn id="9224" idx="0"/>
          </p:cNvCxnSpPr>
          <p:nvPr/>
        </p:nvCxnSpPr>
        <p:spPr bwMode="auto">
          <a:xfrm rot="5400000">
            <a:off x="68326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直接连接符 32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rot="16200000" flipV="1">
            <a:off x="75819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7" name="Oval 30"/>
          <p:cNvSpPr>
            <a:spLocks noChangeArrowheads="1"/>
          </p:cNvSpPr>
          <p:nvPr/>
        </p:nvSpPr>
        <p:spPr bwMode="auto">
          <a:xfrm>
            <a:off x="76962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9228" name="直接连接符 28"/>
          <p:cNvCxnSpPr>
            <a:cxnSpLocks noChangeShapeType="1"/>
            <a:stCxn id="9223" idx="2"/>
            <a:endCxn id="9222" idx="6"/>
          </p:cNvCxnSpPr>
          <p:nvPr/>
        </p:nvCxnSpPr>
        <p:spPr bwMode="auto">
          <a:xfrm rot="10800000">
            <a:off x="6553200" y="4691063"/>
            <a:ext cx="6096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直接连接符 32"/>
          <p:cNvCxnSpPr>
            <a:cxnSpLocks noChangeShapeType="1"/>
            <a:stCxn id="9227" idx="1"/>
            <a:endCxn id="9222" idx="5"/>
          </p:cNvCxnSpPr>
          <p:nvPr/>
        </p:nvCxnSpPr>
        <p:spPr bwMode="auto">
          <a:xfrm rot="16200000" flipV="1">
            <a:off x="6817518" y="4529932"/>
            <a:ext cx="614363" cy="1320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0" name="Oval 30"/>
          <p:cNvSpPr>
            <a:spLocks noChangeArrowheads="1"/>
          </p:cNvSpPr>
          <p:nvPr/>
        </p:nvSpPr>
        <p:spPr bwMode="auto">
          <a:xfrm>
            <a:off x="5562600" y="5408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9231" name="直接连接符 32"/>
          <p:cNvCxnSpPr>
            <a:cxnSpLocks noChangeShapeType="1"/>
            <a:stCxn id="9224" idx="2"/>
            <a:endCxn id="9230" idx="6"/>
          </p:cNvCxnSpPr>
          <p:nvPr/>
        </p:nvCxnSpPr>
        <p:spPr bwMode="auto">
          <a:xfrm rot="10800000">
            <a:off x="6172200" y="5680075"/>
            <a:ext cx="457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直接连接符 32"/>
          <p:cNvCxnSpPr>
            <a:cxnSpLocks noChangeShapeType="1"/>
            <a:stCxn id="9227" idx="2"/>
            <a:endCxn id="9224" idx="6"/>
          </p:cNvCxnSpPr>
          <p:nvPr/>
        </p:nvCxnSpPr>
        <p:spPr bwMode="auto">
          <a:xfrm rot="10800000">
            <a:off x="7239000" y="56896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直接连接符 28"/>
          <p:cNvCxnSpPr>
            <a:cxnSpLocks noChangeShapeType="1"/>
            <a:stCxn id="9224" idx="0"/>
            <a:endCxn id="9222" idx="5"/>
          </p:cNvCxnSpPr>
          <p:nvPr/>
        </p:nvCxnSpPr>
        <p:spPr bwMode="auto">
          <a:xfrm rot="16200000" flipV="1">
            <a:off x="6431756" y="4915694"/>
            <a:ext cx="534988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直接连接符 28"/>
          <p:cNvCxnSpPr>
            <a:cxnSpLocks noChangeShapeType="1"/>
            <a:stCxn id="9230" idx="0"/>
            <a:endCxn id="9222" idx="3"/>
          </p:cNvCxnSpPr>
          <p:nvPr/>
        </p:nvCxnSpPr>
        <p:spPr bwMode="auto">
          <a:xfrm rot="5400000" flipH="1" flipV="1">
            <a:off x="5687218" y="5063332"/>
            <a:ext cx="525463" cy="1651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直接连接符 28"/>
          <p:cNvCxnSpPr>
            <a:cxnSpLocks noChangeShapeType="1"/>
            <a:stCxn id="9223" idx="3"/>
            <a:endCxn id="9230" idx="7"/>
          </p:cNvCxnSpPr>
          <p:nvPr/>
        </p:nvCxnSpPr>
        <p:spPr bwMode="auto">
          <a:xfrm rot="5400000">
            <a:off x="6372225" y="4608513"/>
            <a:ext cx="590550" cy="1168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6" name="任意多边形 35"/>
          <p:cNvSpPr>
            <a:spLocks noChangeArrowheads="1"/>
          </p:cNvSpPr>
          <p:nvPr/>
        </p:nvSpPr>
        <p:spPr bwMode="auto">
          <a:xfrm>
            <a:off x="5948363" y="5934075"/>
            <a:ext cx="2062162" cy="355600"/>
          </a:xfrm>
          <a:custGeom>
            <a:avLst/>
            <a:gdLst>
              <a:gd name="T0" fmla="*/ 2061984 w 2062251"/>
              <a:gd name="T1" fmla="*/ 54943 h 354842"/>
              <a:gd name="T2" fmla="*/ 2034691 w 2062251"/>
              <a:gd name="T3" fmla="*/ 123618 h 354842"/>
              <a:gd name="T4" fmla="*/ 2021047 w 2062251"/>
              <a:gd name="T5" fmla="*/ 164826 h 354842"/>
              <a:gd name="T6" fmla="*/ 1898232 w 2062251"/>
              <a:gd name="T7" fmla="*/ 274709 h 354842"/>
              <a:gd name="T8" fmla="*/ 1870939 w 2062251"/>
              <a:gd name="T9" fmla="*/ 315915 h 354842"/>
              <a:gd name="T10" fmla="*/ 1802709 w 2062251"/>
              <a:gd name="T11" fmla="*/ 329651 h 354842"/>
              <a:gd name="T12" fmla="*/ 1652605 w 2062251"/>
              <a:gd name="T13" fmla="*/ 357121 h 354842"/>
              <a:gd name="T14" fmla="*/ 492695 w 2062251"/>
              <a:gd name="T15" fmla="*/ 343386 h 354842"/>
              <a:gd name="T16" fmla="*/ 410818 w 2062251"/>
              <a:gd name="T17" fmla="*/ 315915 h 354842"/>
              <a:gd name="T18" fmla="*/ 369880 w 2062251"/>
              <a:gd name="T19" fmla="*/ 302179 h 354842"/>
              <a:gd name="T20" fmla="*/ 328943 w 2062251"/>
              <a:gd name="T21" fmla="*/ 274709 h 354842"/>
              <a:gd name="T22" fmla="*/ 288006 w 2062251"/>
              <a:gd name="T23" fmla="*/ 260973 h 354842"/>
              <a:gd name="T24" fmla="*/ 206128 w 2062251"/>
              <a:gd name="T25" fmla="*/ 206031 h 354842"/>
              <a:gd name="T26" fmla="*/ 124254 w 2062251"/>
              <a:gd name="T27" fmla="*/ 164826 h 354842"/>
              <a:gd name="T28" fmla="*/ 96961 w 2062251"/>
              <a:gd name="T29" fmla="*/ 123618 h 354842"/>
              <a:gd name="T30" fmla="*/ 56024 w 2062251"/>
              <a:gd name="T31" fmla="*/ 96149 h 354842"/>
              <a:gd name="T32" fmla="*/ 15084 w 2062251"/>
              <a:gd name="T33" fmla="*/ 54943 h 354842"/>
              <a:gd name="T34" fmla="*/ 1439 w 2062251"/>
              <a:gd name="T35" fmla="*/ 0 h 3548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62251"/>
              <a:gd name="T55" fmla="*/ 0 h 354842"/>
              <a:gd name="T56" fmla="*/ 2062251 w 2062251"/>
              <a:gd name="T57" fmla="*/ 354842 h 35484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62251" h="354842">
                <a:moveTo>
                  <a:pt x="2062251" y="54592"/>
                </a:moveTo>
                <a:cubicBezTo>
                  <a:pt x="2053152" y="77338"/>
                  <a:pt x="2043557" y="99892"/>
                  <a:pt x="2034955" y="122830"/>
                </a:cubicBezTo>
                <a:cubicBezTo>
                  <a:pt x="2029904" y="136300"/>
                  <a:pt x="2030140" y="152418"/>
                  <a:pt x="2021308" y="163774"/>
                </a:cubicBezTo>
                <a:cubicBezTo>
                  <a:pt x="1970973" y="228491"/>
                  <a:pt x="1953204" y="236471"/>
                  <a:pt x="1898478" y="272956"/>
                </a:cubicBezTo>
                <a:cubicBezTo>
                  <a:pt x="1889379" y="286604"/>
                  <a:pt x="1885423" y="305761"/>
                  <a:pt x="1871182" y="313899"/>
                </a:cubicBezTo>
                <a:cubicBezTo>
                  <a:pt x="1851041" y="325408"/>
                  <a:pt x="1825587" y="322515"/>
                  <a:pt x="1802943" y="327547"/>
                </a:cubicBezTo>
                <a:cubicBezTo>
                  <a:pt x="1687118" y="353286"/>
                  <a:pt x="1818415" y="331187"/>
                  <a:pt x="1652818" y="354842"/>
                </a:cubicBezTo>
                <a:cubicBezTo>
                  <a:pt x="1266131" y="350293"/>
                  <a:pt x="879261" y="353937"/>
                  <a:pt x="492758" y="341195"/>
                </a:cubicBezTo>
                <a:cubicBezTo>
                  <a:pt x="464002" y="340247"/>
                  <a:pt x="438167" y="322998"/>
                  <a:pt x="410872" y="313899"/>
                </a:cubicBezTo>
                <a:cubicBezTo>
                  <a:pt x="397224" y="309350"/>
                  <a:pt x="381898" y="308231"/>
                  <a:pt x="369928" y="300251"/>
                </a:cubicBezTo>
                <a:cubicBezTo>
                  <a:pt x="356280" y="291153"/>
                  <a:pt x="343656" y="280291"/>
                  <a:pt x="328985" y="272956"/>
                </a:cubicBezTo>
                <a:cubicBezTo>
                  <a:pt x="316118" y="266522"/>
                  <a:pt x="300618" y="266294"/>
                  <a:pt x="288042" y="259308"/>
                </a:cubicBezTo>
                <a:cubicBezTo>
                  <a:pt x="259365" y="243376"/>
                  <a:pt x="237277" y="215091"/>
                  <a:pt x="206155" y="204717"/>
                </a:cubicBezTo>
                <a:cubicBezTo>
                  <a:pt x="149651" y="185882"/>
                  <a:pt x="177182" y="199049"/>
                  <a:pt x="124269" y="163774"/>
                </a:cubicBezTo>
                <a:cubicBezTo>
                  <a:pt x="115170" y="150126"/>
                  <a:pt x="108572" y="134429"/>
                  <a:pt x="96973" y="122830"/>
                </a:cubicBezTo>
                <a:cubicBezTo>
                  <a:pt x="85375" y="111232"/>
                  <a:pt x="68631" y="106036"/>
                  <a:pt x="56030" y="95535"/>
                </a:cubicBezTo>
                <a:cubicBezTo>
                  <a:pt x="41203" y="83179"/>
                  <a:pt x="28735" y="68240"/>
                  <a:pt x="15087" y="54592"/>
                </a:cubicBezTo>
                <a:cubicBezTo>
                  <a:pt x="0" y="9332"/>
                  <a:pt x="1439" y="28034"/>
                  <a:pt x="1439" y="0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18038" y="2763838"/>
            <a:ext cx="23177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3559175"/>
            <a:ext cx="27432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e=n(n-1)/2;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3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间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顶点与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边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关联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有向图中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 smtClean="0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=&lt;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</a:p>
          <a:p>
            <a:pPr marL="720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无向图中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b="1" kern="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 smtClean="0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邻接（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相邻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）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44" name="Oval 30"/>
          <p:cNvSpPr>
            <a:spLocks noChangeArrowheads="1"/>
          </p:cNvSpPr>
          <p:nvPr/>
        </p:nvSpPr>
        <p:spPr bwMode="auto">
          <a:xfrm>
            <a:off x="7848600" y="1789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45" name="Oval 30"/>
          <p:cNvSpPr>
            <a:spLocks noChangeArrowheads="1"/>
          </p:cNvSpPr>
          <p:nvPr/>
        </p:nvSpPr>
        <p:spPr bwMode="auto">
          <a:xfrm>
            <a:off x="73152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46" name="Oval 30"/>
          <p:cNvSpPr>
            <a:spLocks noChangeArrowheads="1"/>
          </p:cNvSpPr>
          <p:nvPr/>
        </p:nvSpPr>
        <p:spPr bwMode="auto">
          <a:xfrm>
            <a:off x="83820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47" name="直接箭头连接符 14"/>
          <p:cNvCxnSpPr>
            <a:cxnSpLocks noChangeShapeType="1"/>
            <a:stCxn id="10244" idx="5"/>
            <a:endCxn id="10246" idx="0"/>
          </p:cNvCxnSpPr>
          <p:nvPr/>
        </p:nvCxnSpPr>
        <p:spPr bwMode="auto">
          <a:xfrm rot="16200000" flipH="1">
            <a:off x="8179594" y="2318544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8" name="直接箭头连接符 16"/>
          <p:cNvCxnSpPr>
            <a:cxnSpLocks noChangeShapeType="1"/>
            <a:stCxn id="10244" idx="3"/>
            <a:endCxn id="10245" idx="0"/>
          </p:cNvCxnSpPr>
          <p:nvPr/>
        </p:nvCxnSpPr>
        <p:spPr bwMode="auto">
          <a:xfrm rot="5400000">
            <a:off x="7467600" y="2319338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9" name="直接箭头连接符 17"/>
          <p:cNvCxnSpPr>
            <a:cxnSpLocks noChangeShapeType="1"/>
            <a:stCxn id="10245" idx="6"/>
            <a:endCxn id="10246" idx="2"/>
          </p:cNvCxnSpPr>
          <p:nvPr/>
        </p:nvCxnSpPr>
        <p:spPr bwMode="auto">
          <a:xfrm>
            <a:off x="7818438" y="3024188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0" name="Oval 30"/>
          <p:cNvSpPr>
            <a:spLocks noChangeArrowheads="1"/>
          </p:cNvSpPr>
          <p:nvPr/>
        </p:nvSpPr>
        <p:spPr bwMode="auto">
          <a:xfrm>
            <a:off x="7924800" y="411480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51" name="Oval 30"/>
          <p:cNvSpPr>
            <a:spLocks noChangeArrowheads="1"/>
          </p:cNvSpPr>
          <p:nvPr/>
        </p:nvSpPr>
        <p:spPr bwMode="auto">
          <a:xfrm>
            <a:off x="73914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52" name="Oval 30"/>
          <p:cNvSpPr>
            <a:spLocks noChangeArrowheads="1"/>
          </p:cNvSpPr>
          <p:nvPr/>
        </p:nvSpPr>
        <p:spPr bwMode="auto">
          <a:xfrm>
            <a:off x="84582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53" name="直接箭头连接符 22"/>
          <p:cNvCxnSpPr>
            <a:cxnSpLocks noChangeShapeType="1"/>
            <a:stCxn id="10250" idx="5"/>
            <a:endCxn id="10252" idx="0"/>
          </p:cNvCxnSpPr>
          <p:nvPr/>
        </p:nvCxnSpPr>
        <p:spPr bwMode="auto">
          <a:xfrm rot="16200000" flipH="1">
            <a:off x="8255794" y="4644231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直接箭头连接符 24"/>
          <p:cNvCxnSpPr>
            <a:cxnSpLocks noChangeShapeType="1"/>
            <a:stCxn id="10251" idx="6"/>
            <a:endCxn id="10252" idx="2"/>
          </p:cNvCxnSpPr>
          <p:nvPr/>
        </p:nvCxnSpPr>
        <p:spPr bwMode="auto">
          <a:xfrm>
            <a:off x="7894638" y="5349875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10180</TotalTime>
  <Words>4732</Words>
  <Application>Microsoft Office PowerPoint</Application>
  <PresentationFormat>全屏显示(4:3)</PresentationFormat>
  <Paragraphs>1393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幻灯片 1</vt:lpstr>
      <vt:lpstr>回顾：数据结构的分类</vt:lpstr>
      <vt:lpstr>回顾</vt:lpstr>
      <vt:lpstr>回顾</vt:lpstr>
      <vt:lpstr>图</vt:lpstr>
      <vt:lpstr>图</vt:lpstr>
      <vt:lpstr>数据结构中的简单图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图的表示</vt:lpstr>
      <vt:lpstr>图：邻接矩阵表示</vt:lpstr>
      <vt:lpstr>无向图：邻接矩阵表示</vt:lpstr>
      <vt:lpstr>有向图：邻接矩阵表示</vt:lpstr>
      <vt:lpstr>带权图：邻接矩阵表示</vt:lpstr>
      <vt:lpstr>无向带权图：邻接矩阵表示</vt:lpstr>
      <vt:lpstr>有向带权图：邻接矩阵表示</vt:lpstr>
      <vt:lpstr>邻接矩阵----数据结构</vt:lpstr>
      <vt:lpstr>例1：邻接矩阵，查找顶点X(补充)</vt:lpstr>
      <vt:lpstr>幻灯片 28</vt:lpstr>
      <vt:lpstr>幻灯片 29</vt:lpstr>
      <vt:lpstr>幻灯片 30</vt:lpstr>
      <vt:lpstr>操作的实现 (口述)</vt:lpstr>
      <vt:lpstr>操作的实现 (口述)</vt:lpstr>
      <vt:lpstr>幻灯片 33</vt:lpstr>
      <vt:lpstr>幻灯片 34</vt:lpstr>
      <vt:lpstr>幻灯片 35</vt:lpstr>
      <vt:lpstr>图的表示</vt:lpstr>
      <vt:lpstr>无向图：邻接(链)表表示</vt:lpstr>
      <vt:lpstr>无向图：邻接(链)表表示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邻接(链)表 ---- 数据结构</vt:lpstr>
      <vt:lpstr>邻接(链)表 ---- 数据结构</vt:lpstr>
      <vt:lpstr>操作的实现 (口述)</vt:lpstr>
      <vt:lpstr>幻灯片 48</vt:lpstr>
      <vt:lpstr>幻灯片 49</vt:lpstr>
      <vt:lpstr>幻灯片 50</vt:lpstr>
      <vt:lpstr>幻灯片 51</vt:lpstr>
      <vt:lpstr>幻灯片 52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1963</cp:revision>
  <cp:lastPrinted>1601-01-01T00:00:00Z</cp:lastPrinted>
  <dcterms:created xsi:type="dcterms:W3CDTF">1601-01-01T00:00:00Z</dcterms:created>
  <dcterms:modified xsi:type="dcterms:W3CDTF">2020-05-07T07:11:58Z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