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86" r:id="rId3"/>
    <p:sldId id="487" r:id="rId4"/>
    <p:sldId id="454" r:id="rId5"/>
    <p:sldId id="463" r:id="rId6"/>
    <p:sldId id="466" r:id="rId7"/>
    <p:sldId id="465" r:id="rId8"/>
    <p:sldId id="462" r:id="rId9"/>
    <p:sldId id="482" r:id="rId10"/>
    <p:sldId id="502" r:id="rId11"/>
    <p:sldId id="504" r:id="rId12"/>
    <p:sldId id="503" r:id="rId13"/>
    <p:sldId id="499" r:id="rId14"/>
    <p:sldId id="491" r:id="rId15"/>
    <p:sldId id="468" r:id="rId16"/>
    <p:sldId id="483" r:id="rId17"/>
    <p:sldId id="505" r:id="rId18"/>
    <p:sldId id="469" r:id="rId19"/>
    <p:sldId id="506" r:id="rId20"/>
    <p:sldId id="507" r:id="rId21"/>
    <p:sldId id="508" r:id="rId22"/>
    <p:sldId id="509" r:id="rId23"/>
    <p:sldId id="471" r:id="rId24"/>
    <p:sldId id="492" r:id="rId25"/>
    <p:sldId id="493" r:id="rId26"/>
    <p:sldId id="477" r:id="rId27"/>
    <p:sldId id="473" r:id="rId28"/>
    <p:sldId id="476" r:id="rId29"/>
    <p:sldId id="480" r:id="rId30"/>
    <p:sldId id="481" r:id="rId31"/>
    <p:sldId id="494" r:id="rId32"/>
    <p:sldId id="496" r:id="rId33"/>
    <p:sldId id="510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CC99"/>
    <a:srgbClr val="FF9966"/>
    <a:srgbClr val="003399"/>
    <a:srgbClr val="216543"/>
    <a:srgbClr val="A40000"/>
    <a:srgbClr val="86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66" d="100"/>
          <a:sy n="66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2019-5-26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讲：图的遍历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基本思路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1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再出发：</a:t>
            </a:r>
            <a:r>
              <a:rPr lang="zh-CN" altLang="en-US" sz="3000" kern="0" dirty="0" smtClean="0">
                <a:latin typeface="+mn-lt"/>
              </a:rPr>
              <a:t>从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个未访问</a:t>
            </a:r>
            <a:r>
              <a:rPr lang="zh-CN" altLang="en-US" sz="3000" kern="0" dirty="0" smtClean="0">
                <a:latin typeface="+mn-lt"/>
              </a:rPr>
              <a:t>顶点出发，访问</a:t>
            </a:r>
            <a:r>
              <a:rPr lang="en-US" altLang="zh-CN" sz="3000" b="1" kern="0" dirty="0" smtClean="0">
                <a:latin typeface="+mn-lt"/>
              </a:rPr>
              <a:t>…</a:t>
            </a:r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重复，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直到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“顶点表”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中所有顶点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都被访问。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00200" y="3430587"/>
          <a:ext cx="1709737" cy="308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490537"/>
              </a:tblGrid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14400" y="3430590"/>
          <a:ext cx="609600" cy="308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Line 91"/>
          <p:cNvSpPr>
            <a:spLocks noChangeShapeType="1"/>
          </p:cNvSpPr>
          <p:nvPr/>
        </p:nvSpPr>
        <p:spPr bwMode="auto">
          <a:xfrm>
            <a:off x="3114675" y="36830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3690938" y="343058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81200" y="28956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62400" y="2895600"/>
            <a:ext cx="2057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出边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4302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6200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C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4008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" name="直接连接符 45"/>
          <p:cNvCxnSpPr>
            <a:cxnSpLocks noChangeShapeType="1"/>
            <a:stCxn id="18" idx="3"/>
            <a:endCxn id="21" idx="0"/>
          </p:cNvCxnSpPr>
          <p:nvPr/>
        </p:nvCxnSpPr>
        <p:spPr bwMode="auto">
          <a:xfrm rot="5400000">
            <a:off x="7274101" y="3714966"/>
            <a:ext cx="636609" cy="202809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390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D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32"/>
          <p:cNvCxnSpPr>
            <a:cxnSpLocks noChangeShapeType="1"/>
            <a:stCxn id="17" idx="4"/>
            <a:endCxn id="19" idx="0"/>
          </p:cNvCxnSpPr>
          <p:nvPr/>
        </p:nvCxnSpPr>
        <p:spPr bwMode="auto">
          <a:xfrm rot="5400000">
            <a:off x="6386100" y="3838575"/>
            <a:ext cx="562800" cy="29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162800" y="338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34711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4648200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191000" y="3429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>
            <a:off x="31242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4708525" y="475773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3751263" y="475773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4251325" y="4757738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8411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E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2" name="直接连接符 45"/>
          <p:cNvCxnSpPr>
            <a:cxnSpLocks noChangeShapeType="1"/>
            <a:stCxn id="70" idx="2"/>
            <a:endCxn id="21" idx="6"/>
          </p:cNvCxnSpPr>
          <p:nvPr/>
        </p:nvCxnSpPr>
        <p:spPr bwMode="auto">
          <a:xfrm rot="10800000">
            <a:off x="7743000" y="4386676"/>
            <a:ext cx="668400" cy="95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924800" y="38173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3124200" y="63087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4708525" y="60547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3751263" y="60547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4251325" y="60547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cxnSp>
        <p:nvCxnSpPr>
          <p:cNvPr id="89" name="直接连接符 45"/>
          <p:cNvCxnSpPr>
            <a:cxnSpLocks noChangeShapeType="1"/>
            <a:stCxn id="18" idx="2"/>
            <a:endCxn id="17" idx="6"/>
          </p:cNvCxnSpPr>
          <p:nvPr/>
        </p:nvCxnSpPr>
        <p:spPr bwMode="auto">
          <a:xfrm rot="10800000">
            <a:off x="6934200" y="3319875"/>
            <a:ext cx="685800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086600" y="2734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953000" y="5013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6537325" y="47593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5580063" y="47593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6080125" y="47593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30907" y="35110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2330907" y="41206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0" name="矩形 99"/>
          <p:cNvSpPr/>
          <p:nvPr/>
        </p:nvSpPr>
        <p:spPr>
          <a:xfrm>
            <a:off x="2330907" y="4738326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2330908" y="53398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2330908" y="59494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(Graph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firstVertex</a:t>
            </a:r>
            <a:r>
              <a:rPr lang="en-US" altLang="zh-CN" sz="3200" kern="0" dirty="0" smtClean="0"/>
              <a:t>(g); 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while( v )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{   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v=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nextVertex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g,v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91200" y="3581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从第</a:t>
            </a:r>
            <a:r>
              <a:rPr lang="en-US" altLang="zh-CN" kern="0" dirty="0" smtClean="0">
                <a:solidFill>
                  <a:srgbClr val="007E00"/>
                </a:solidFill>
              </a:rPr>
              <a:t>1</a:t>
            </a:r>
            <a:r>
              <a:rPr lang="zh-CN" altLang="en-US" kern="0" dirty="0" smtClean="0">
                <a:solidFill>
                  <a:srgbClr val="007E00"/>
                </a:solidFill>
              </a:rPr>
              <a:t>个顶点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出发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29200" y="5355342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之后的顶点再出发</a:t>
            </a:r>
            <a:r>
              <a:rPr lang="en-US" altLang="zh-CN" kern="0" dirty="0" smtClean="0">
                <a:solidFill>
                  <a:srgbClr val="007E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791200" y="4745742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Graph</a:t>
            </a:r>
            <a:r>
              <a:rPr lang="en-US" altLang="zh-CN" sz="3200" kern="0" dirty="0" smtClean="0"/>
              <a:t>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for(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&lt;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g.VexNum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{    v = </a:t>
            </a:r>
            <a:r>
              <a:rPr lang="en-US" altLang="zh-CN" sz="3200" kern="0" dirty="0" err="1" smtClean="0"/>
              <a:t>g.vexs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91200" y="53340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47030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依次从各 </a:t>
            </a:r>
            <a:r>
              <a:rPr lang="en-US" altLang="zh-CN" kern="0" dirty="0" smtClean="0">
                <a:solidFill>
                  <a:srgbClr val="007E00"/>
                </a:solidFill>
              </a:rPr>
              <a:t>”</a:t>
            </a:r>
            <a:r>
              <a:rPr lang="zh-CN" altLang="en-US" kern="0" dirty="0" smtClean="0">
                <a:solidFill>
                  <a:srgbClr val="007E00"/>
                </a:solidFill>
              </a:rPr>
              <a:t>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” </a:t>
            </a:r>
            <a:r>
              <a:rPr lang="zh-CN" altLang="en-US" kern="0" dirty="0" smtClean="0">
                <a:solidFill>
                  <a:srgbClr val="007E00"/>
                </a:solidFill>
              </a:rPr>
              <a:t>的顶点出发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，直到无法再退，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结束。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，递归算法：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(1) </a:t>
            </a:r>
            <a:r>
              <a:rPr lang="zh-CN" altLang="en-US" sz="3200" kern="0" dirty="0" smtClean="0">
                <a:latin typeface="+mn-lt"/>
              </a:rPr>
              <a:t>访问出发点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zh-CN" altLang="en-US" sz="3200" kern="0" dirty="0" smtClean="0">
                <a:latin typeface="+mn-lt"/>
              </a:rPr>
              <a:t>置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的访问标记</a:t>
            </a:r>
            <a:r>
              <a:rPr lang="en-US" altLang="zh-CN" sz="3200" kern="0" dirty="0" smtClean="0">
                <a:latin typeface="+mn-lt"/>
              </a:rPr>
              <a:t>mark=1;</a:t>
            </a:r>
          </a:p>
          <a:p>
            <a:pPr marL="342900" lvl="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(2)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依次从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的未被访问的邻接点出发，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深度优先遍历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子图</a:t>
            </a:r>
            <a:r>
              <a:rPr lang="en-US" altLang="zh-CN" sz="3200" kern="0" dirty="0" smtClean="0"/>
              <a:t>) 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29" name="矩形 28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38"/>
          <p:cNvCxnSpPr>
            <a:cxnSpLocks noChangeShapeType="1"/>
            <a:stCxn id="37" idx="5"/>
            <a:endCxn id="38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直接连接符 28"/>
          <p:cNvCxnSpPr>
            <a:cxnSpLocks noChangeShapeType="1"/>
            <a:stCxn id="37" idx="3"/>
            <a:endCxn id="36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36" idx="5"/>
            <a:endCxn id="47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6" idx="3"/>
            <a:endCxn id="50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2"/>
            <a:endCxn id="53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Graph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g,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VexNode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v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VexNode</a:t>
            </a:r>
            <a:r>
              <a:rPr lang="en-US" altLang="zh-CN" sz="3200" kern="0" dirty="0" smtClean="0">
                <a:latin typeface="+mn-lt"/>
              </a:rPr>
              <a:t> v1;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(“%c”,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  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v.mark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=1;</a:t>
            </a:r>
            <a:r>
              <a:rPr lang="en-US" altLang="zh-CN" sz="3200" kern="0" dirty="0" smtClean="0">
                <a:latin typeface="+mn-lt"/>
              </a:rPr>
              <a:t>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v1=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firstAdjacent</a:t>
            </a:r>
            <a:r>
              <a:rPr lang="en-US" altLang="zh-CN" sz="3200" kern="0" dirty="0" smtClean="0">
                <a:latin typeface="+mn-lt"/>
              </a:rPr>
              <a:t>(g, v);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while( v1 )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{    </a:t>
            </a:r>
            <a:r>
              <a:rPr lang="en-US" altLang="zh-CN" sz="3200" kern="0" dirty="0" smtClean="0"/>
              <a:t>if(v1.mark ==0)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(g, v1);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v1=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nextAdjacent</a:t>
            </a:r>
            <a:r>
              <a:rPr lang="en-US" altLang="zh-CN" sz="3200" kern="0" dirty="0" smtClean="0">
                <a:latin typeface="+mn-lt"/>
              </a:rPr>
              <a:t>(g, v, v1); </a:t>
            </a: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    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7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}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1430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</a:t>
            </a:r>
            <a:r>
              <a:rPr lang="en-US" altLang="zh-CN" kern="0" dirty="0" smtClean="0">
                <a:solidFill>
                  <a:srgbClr val="008000"/>
                </a:solidFill>
              </a:rPr>
              <a:t>g</a:t>
            </a:r>
            <a:r>
              <a:rPr lang="zh-CN" altLang="en-US" kern="0" dirty="0" smtClean="0">
                <a:solidFill>
                  <a:srgbClr val="008000"/>
                </a:solidFill>
              </a:rPr>
              <a:t>，出发点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3264" y="2209800"/>
            <a:ext cx="246553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标记访问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4614" y="2819400"/>
            <a:ext cx="37559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取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r>
              <a:rPr lang="zh-CN" altLang="en-US" kern="0" dirty="0" smtClean="0">
                <a:solidFill>
                  <a:srgbClr val="008000"/>
                </a:solidFill>
              </a:rPr>
              <a:t>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931658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取图</a:t>
            </a:r>
            <a:r>
              <a:rPr lang="en-US" altLang="zh-CN" kern="0" dirty="0" smtClean="0">
                <a:solidFill>
                  <a:srgbClr val="990099"/>
                </a:solidFill>
              </a:rPr>
              <a:t>g</a:t>
            </a:r>
            <a:r>
              <a:rPr lang="zh-CN" altLang="en-US" kern="0" dirty="0" smtClean="0">
                <a:solidFill>
                  <a:srgbClr val="990099"/>
                </a:solidFill>
              </a:rPr>
              <a:t>中、</a:t>
            </a:r>
            <a:r>
              <a:rPr lang="en-US" altLang="zh-CN" kern="0" dirty="0" smtClean="0">
                <a:solidFill>
                  <a:srgbClr val="990099"/>
                </a:solidFill>
              </a:rPr>
              <a:t>v</a:t>
            </a:r>
            <a:r>
              <a:rPr lang="zh-CN" altLang="en-US" kern="0" dirty="0" smtClean="0">
                <a:solidFill>
                  <a:srgbClr val="990099"/>
                </a:solidFill>
              </a:rPr>
              <a:t>的、在</a:t>
            </a:r>
            <a:r>
              <a:rPr lang="en-US" altLang="zh-CN" kern="0" dirty="0" smtClean="0">
                <a:solidFill>
                  <a:srgbClr val="990099"/>
                </a:solidFill>
              </a:rPr>
              <a:t>v1</a:t>
            </a:r>
            <a:r>
              <a:rPr lang="zh-CN" altLang="en-US" kern="0" dirty="0" smtClean="0">
                <a:solidFill>
                  <a:srgbClr val="990099"/>
                </a:solidFill>
              </a:rPr>
              <a:t>之后的、下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5562600"/>
            <a:ext cx="74676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FF00"/>
                </a:solidFill>
              </a:rPr>
              <a:t>依次从</a:t>
            </a:r>
            <a:r>
              <a:rPr lang="en-US" altLang="zh-CN" kern="0" dirty="0" smtClean="0">
                <a:solidFill>
                  <a:srgbClr val="FFFF00"/>
                </a:solidFill>
              </a:rPr>
              <a:t>v</a:t>
            </a:r>
            <a:r>
              <a:rPr lang="zh-CN" altLang="en-US" kern="0" dirty="0" smtClean="0">
                <a:solidFill>
                  <a:srgbClr val="FFFF00"/>
                </a:solidFill>
              </a:rPr>
              <a:t>的未被访问的邻接点出发，执行</a:t>
            </a:r>
            <a:r>
              <a:rPr lang="en-US" altLang="zh-CN" kern="0" dirty="0" err="1" smtClean="0">
                <a:solidFill>
                  <a:srgbClr val="FFFF00"/>
                </a:solidFill>
              </a:rPr>
              <a:t>dfs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递归算法，类比于树的深度优先遍历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476" y="4876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A B C D E F G H I,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 </a:t>
            </a:r>
            <a:r>
              <a:rPr lang="zh-CN" altLang="en-US" sz="3200" kern="0" dirty="0" smtClean="0">
                <a:sym typeface="Wingdings" pitchFamily="2" charset="2"/>
              </a:rPr>
              <a:t>深度优先序列：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620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62000" y="41441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>
            <a:off x="1014000" y="3352800"/>
            <a:ext cx="0" cy="79133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4090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266000" y="3099212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62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>
            <a:off x="1014000" y="4648139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0092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2913000" y="3099212"/>
            <a:ext cx="1096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4009200" y="413223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>
            <a:off x="4261200" y="3351212"/>
            <a:ext cx="0" cy="7810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009200" y="525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>
            <a:off x="4261200" y="4636233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2409000" y="41417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flipH="1" flipV="1">
            <a:off x="1192191" y="3278991"/>
            <a:ext cx="1290618" cy="936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flipH="1">
            <a:off x="2913000" y="3277403"/>
            <a:ext cx="1170009" cy="11163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409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  <a:stCxn id="52" idx="2"/>
            <a:endCxn id="34" idx="6"/>
          </p:cNvCxnSpPr>
          <p:nvPr/>
        </p:nvCxnSpPr>
        <p:spPr bwMode="auto">
          <a:xfrm rot="10800000">
            <a:off x="1266000" y="5521706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266000" y="4393757"/>
            <a:ext cx="11430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4114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572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5029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19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477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0104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543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077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4847400" y="2971800"/>
            <a:ext cx="4191000" cy="2133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则深度优先序列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66800" y="4257425"/>
            <a:ext cx="126188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</a:rPr>
              <a:t>唯一；</a:t>
            </a:r>
            <a:endParaRPr lang="en-US" altLang="zh-CN" kern="0" dirty="0" smtClean="0">
              <a:solidFill>
                <a:srgbClr val="FFC000"/>
              </a:solidFill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54" grpId="0"/>
      <p:bldP spid="60" grpId="0"/>
      <p:bldP spid="62" grpId="0"/>
      <p:bldP spid="63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，直到无法再退，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结束。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915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访问</a:t>
            </a:r>
            <a:r>
              <a:rPr lang="zh-CN" altLang="en-US" sz="3000" kern="0" dirty="0" smtClean="0">
                <a:latin typeface="+mn-lt"/>
              </a:rPr>
              <a:t>出发点</a:t>
            </a:r>
            <a:r>
              <a:rPr lang="en-US" altLang="zh-CN" sz="3000" kern="0" dirty="0" smtClean="0">
                <a:latin typeface="+mn-lt"/>
              </a:rPr>
              <a:t>v0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72000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zh-CN" altLang="en-US" sz="3000" kern="0" dirty="0" smtClean="0"/>
              <a:t> 当栈不空：</a:t>
            </a:r>
            <a:r>
              <a:rPr lang="en-US" altLang="zh-CN" sz="3000" kern="0" dirty="0" smtClean="0"/>
              <a:t> </a:t>
            </a: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   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60A8"/>
                </a:solidFill>
              </a:rPr>
              <a:t>      </a:t>
            </a: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找到，则访问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进栈；</a:t>
            </a:r>
            <a:endParaRPr lang="en-US" altLang="zh-CN" sz="30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2.2 </a:t>
            </a:r>
            <a:r>
              <a:rPr lang="zh-CN" altLang="en-US" sz="3000" kern="0" dirty="0" smtClean="0"/>
              <a:t>未找到，则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w=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栈顶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，</a:t>
            </a:r>
            <a:r>
              <a:rPr lang="zh-CN" altLang="en-US" sz="3000" kern="0" dirty="0" smtClean="0"/>
              <a:t>栈顶退栈；</a:t>
            </a:r>
            <a:endParaRPr lang="en-US" altLang="zh-CN" sz="3000" kern="0" dirty="0" smtClean="0"/>
          </a:p>
          <a:p>
            <a:pPr marL="72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(3)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(2)</a:t>
            </a:r>
            <a:r>
              <a:rPr lang="zh-CN" altLang="en-US" sz="3000" kern="0" dirty="0" smtClean="0"/>
              <a:t>，直到栈空，结束。</a:t>
            </a:r>
            <a:endParaRPr lang="en-US" altLang="zh-CN" sz="3000" kern="0" dirty="0" smtClean="0"/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4648200"/>
            <a:ext cx="8915400" cy="18288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21654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问：从</a:t>
            </a:r>
            <a:r>
              <a:rPr lang="en-US" altLang="zh-CN" sz="3000" kern="0" dirty="0" smtClean="0">
                <a:latin typeface="+mn-lt"/>
              </a:rPr>
              <a:t>2.2 </a:t>
            </a:r>
            <a:r>
              <a:rPr lang="zh-CN" altLang="en-US" sz="3000" kern="0" dirty="0" smtClean="0">
                <a:latin typeface="+mn-lt"/>
              </a:rPr>
              <a:t>返回到</a:t>
            </a:r>
            <a:r>
              <a:rPr lang="en-US" altLang="zh-CN" sz="3000" kern="0" dirty="0" smtClean="0">
                <a:latin typeface="+mn-lt"/>
              </a:rPr>
              <a:t>(2), </a:t>
            </a:r>
            <a:r>
              <a:rPr lang="en-US" altLang="zh-CN" sz="3000" kern="0" dirty="0" smtClean="0"/>
              <a:t>how to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zh-CN" altLang="en-US" sz="3000" kern="0" dirty="0" smtClean="0">
                <a:latin typeface="+mn-lt"/>
              </a:rPr>
              <a:t>”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答：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nextAdjcent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 g,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新栈顶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w)</a:t>
            </a:r>
            <a:r>
              <a:rPr lang="zh-CN" altLang="en-US" sz="3000" kern="0" dirty="0" smtClean="0"/>
              <a:t>，即：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新栈顶的、在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w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之后的第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个未被访问的邻接点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181400" y="1241099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533000" y="5834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90200" y="12038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7967863" y="947487"/>
            <a:ext cx="220937" cy="2917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7" idx="3"/>
            <a:endCxn id="6" idx="0"/>
          </p:cNvCxnSpPr>
          <p:nvPr/>
        </p:nvCxnSpPr>
        <p:spPr bwMode="auto">
          <a:xfrm rot="5400000">
            <a:off x="7379364" y="1018925"/>
            <a:ext cx="258211" cy="186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060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055738" y="1724825"/>
            <a:ext cx="278463" cy="109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624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6" idx="5"/>
            <a:endCxn id="15" idx="0"/>
          </p:cNvCxnSpPr>
          <p:nvPr/>
        </p:nvCxnSpPr>
        <p:spPr bwMode="auto">
          <a:xfrm rot="16200000" flipH="1">
            <a:off x="7549400" y="1672024"/>
            <a:ext cx="278463" cy="2155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7649400" y="1437825"/>
            <a:ext cx="340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2" idx="2"/>
            <a:endCxn id="20" idx="0"/>
          </p:cNvCxnSpPr>
          <p:nvPr/>
        </p:nvCxnSpPr>
        <p:spPr bwMode="auto">
          <a:xfrm rot="10800000">
            <a:off x="6406200" y="1574025"/>
            <a:ext cx="499800" cy="579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172200" y="1574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21" name="矩形 20"/>
          <p:cNvSpPr/>
          <p:nvPr/>
        </p:nvSpPr>
        <p:spPr>
          <a:xfrm>
            <a:off x="3429000" y="1006986"/>
            <a:ext cx="2133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进栈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239000" y="2447985"/>
          <a:ext cx="1828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315200" y="39872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315200" y="34538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24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772400" y="23870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3152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83058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58200" y="1905000"/>
            <a:ext cx="468000" cy="468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990600" y="2700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g,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Stack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b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g.vexNum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kern="0" dirty="0" err="1" smtClean="0"/>
              <a:t>st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200" kern="0" dirty="0" smtClean="0"/>
              <a:t>(m);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(“start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vertex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%c,”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v.vertex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</a:p>
          <a:p>
            <a:pPr marL="7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 v);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7400" y="1066800"/>
            <a:ext cx="3352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VexNode</a:t>
            </a:r>
            <a:r>
              <a:rPr lang="zh-CN" altLang="en-US" kern="0" dirty="0" smtClean="0">
                <a:solidFill>
                  <a:srgbClr val="008000"/>
                </a:solidFill>
              </a:rPr>
              <a:t>含</a:t>
            </a:r>
            <a:r>
              <a:rPr lang="en-US" altLang="zh-CN" kern="0" dirty="0" smtClean="0">
                <a:solidFill>
                  <a:srgbClr val="008000"/>
                </a:solidFill>
              </a:rPr>
              <a:t>mark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3271" y="1600200"/>
            <a:ext cx="24293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当前顶点</a:t>
            </a:r>
            <a:r>
              <a:rPr lang="en-US" altLang="zh-CN" kern="0" dirty="0" smtClean="0">
                <a:solidFill>
                  <a:srgbClr val="008000"/>
                </a:solidFill>
              </a:rPr>
              <a:t>w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4691" y="2702404"/>
            <a:ext cx="31967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//m</a:t>
            </a:r>
            <a:r>
              <a:rPr lang="zh-CN" altLang="en-US" kern="0" dirty="0" smtClean="0">
                <a:solidFill>
                  <a:srgbClr val="008000"/>
                </a:solidFill>
              </a:rPr>
              <a:t>图中的顶点数目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5000" y="3276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建高度为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的空栈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2476" y="3886200"/>
            <a:ext cx="24577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打印出发点</a:t>
            </a:r>
            <a:r>
              <a:rPr lang="en-US" altLang="zh-CN" kern="0" dirty="0" smtClean="0">
                <a:solidFill>
                  <a:srgbClr val="0000CC"/>
                </a:solidFill>
              </a:rPr>
              <a:t>v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3317" y="4419600"/>
            <a:ext cx="30764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置</a:t>
            </a: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zh-CN" altLang="en-US" kern="0" dirty="0" smtClean="0">
                <a:solidFill>
                  <a:srgbClr val="0000CC"/>
                </a:solidFill>
              </a:rPr>
              <a:t>为已访问状态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50292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进栈，栈顶：刚被访问的顶点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4346" y="56174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取栈顶的第</a:t>
            </a:r>
            <a:r>
              <a:rPr lang="en-US" altLang="zh-CN" kern="0" dirty="0" smtClean="0">
                <a:solidFill>
                  <a:srgbClr val="C00000"/>
                </a:solidFill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</a:rPr>
              <a:t>个邻接点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229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图的表示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邻接矩阵表示法：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邻接矩阵；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链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表表示法：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 </a:t>
            </a:r>
            <a:r>
              <a:rPr lang="en-US" altLang="zh-CN" sz="3200" kern="0" dirty="0" smtClean="0">
                <a:latin typeface="+mn-lt"/>
              </a:rPr>
              <a:t>= 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边表</a:t>
            </a:r>
            <a:r>
              <a:rPr lang="en-US" altLang="zh-CN" sz="3200" kern="0" dirty="0" smtClean="0">
                <a:latin typeface="+mn-lt"/>
              </a:rPr>
              <a:t>(n</a:t>
            </a:r>
            <a:r>
              <a:rPr lang="zh-CN" altLang="en-US" sz="3200" kern="0" dirty="0" smtClean="0">
                <a:latin typeface="+mn-lt"/>
              </a:rPr>
              <a:t>个单链表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while(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!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)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 != Null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w.mark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==1)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(g,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top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), w); </a:t>
            </a: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else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{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w.vertex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</a:t>
            </a:r>
            <a:r>
              <a:rPr lang="en-US" altLang="zh-CN" sz="3200" kern="0" dirty="0" err="1" smtClean="0"/>
              <a:t>w.mark</a:t>
            </a:r>
            <a:r>
              <a:rPr lang="en-US" altLang="zh-CN" sz="3200" kern="0" dirty="0" smtClean="0"/>
              <a:t> = 1;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w=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g,w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);}</a:t>
            </a:r>
          </a:p>
          <a:p>
            <a:pPr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else </a:t>
            </a:r>
            <a:r>
              <a:rPr lang="en-US" altLang="zh-CN" sz="3200" kern="0" dirty="0" smtClean="0">
                <a:latin typeface="+mj-lt"/>
              </a:rPr>
              <a:t>{w=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top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pop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);}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}}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8000" y="1143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若当前顶点</a:t>
            </a:r>
            <a:r>
              <a:rPr lang="en-US" altLang="zh-CN" kern="0" dirty="0" smtClean="0">
                <a:solidFill>
                  <a:srgbClr val="0000CC"/>
                </a:solidFill>
              </a:rPr>
              <a:t>w</a:t>
            </a:r>
            <a:r>
              <a:rPr lang="zh-CN" altLang="en-US" kern="0" dirty="0" smtClean="0">
                <a:solidFill>
                  <a:srgbClr val="0000CC"/>
                </a:solidFill>
              </a:rPr>
              <a:t>不空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0" y="1676400"/>
            <a:ext cx="56092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若已被访问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取栈顶的下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7400" y="2798058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若未访问过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则访问、标记、进栈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10200" y="43434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新栈顶的第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5400" y="51816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走不动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则栈顶出栈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2600" y="5638800"/>
            <a:ext cx="762000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实现：取新栈顶的、相对于</a:t>
            </a:r>
            <a:r>
              <a:rPr lang="en-US" altLang="zh-CN" kern="0" dirty="0" smtClean="0">
                <a:solidFill>
                  <a:srgbClr val="990099"/>
                </a:solidFill>
              </a:rPr>
              <a:t>w</a:t>
            </a:r>
            <a:r>
              <a:rPr lang="zh-CN" altLang="en-US" kern="0" dirty="0" smtClean="0">
                <a:solidFill>
                  <a:srgbClr val="990099"/>
                </a:solidFill>
              </a:rPr>
              <a:t>的下一个邻接点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每个顶点进栈、出栈，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”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562600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},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深度优先序列：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066800" y="176101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66800" y="3438204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804466" y="2871069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352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676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1066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 rot="5400000">
            <a:off x="841612" y="4511117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638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3962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5638800" y="342629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 rot="5400000">
            <a:off x="5381625" y="2864322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5638800" y="5029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5400000">
            <a:off x="5413612" y="4499211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3352800" y="34358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rot="16200000" flipV="1">
            <a:off x="1869148" y="1942405"/>
            <a:ext cx="1290905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rot="5400000">
            <a:off x="4103014" y="2082224"/>
            <a:ext cx="1484447" cy="1765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352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>
            <a:off x="1676400" y="5201443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61603" y="290202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0800000">
            <a:off x="1828800" y="5355431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609600" y="252062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761603" y="454349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09600" y="4162102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828800" y="5076693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133600" y="4495800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2133600" y="5212599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1066800" y="446769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1447800" y="416289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676400" y="3707285"/>
            <a:ext cx="1676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1828800" y="361428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1981200" y="3023823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886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419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4953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96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 flipV="1">
            <a:off x="4114800" y="232382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4038600" y="2514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 rot="10800000" flipV="1">
            <a:off x="4114802" y="194281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4343400" y="1371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flipV="1">
            <a:off x="4114800" y="213662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4267200" y="19880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(9)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>
            <a:off x="5409803" y="285603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5029200" y="2628621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(10)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>
            <a:off x="5409803" y="447541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5029200" y="4248009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6294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239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848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458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 flipH="1" flipV="1">
            <a:off x="5562600" y="4497901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943600" y="4116901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(12)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563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943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(13)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rot="10800000" flipV="1">
            <a:off x="4191000" y="247622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4343400" y="3238221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0800000">
            <a:off x="1828801" y="381682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057400" y="3664422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 flipH="1" flipV="1">
            <a:off x="991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1371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(16)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5776998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顶点表已定，出发点已定，则深度优先序列唯一；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934200" y="2119398"/>
          <a:ext cx="182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934200" y="47350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6934200" y="4201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342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934200" y="31348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74676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7467600" y="315964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baseline="-25000" dirty="0"/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7467600" y="2677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8001000" y="265279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baseline="-250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8077200" y="2144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8" grpId="0"/>
      <p:bldP spid="73" grpId="0"/>
      <p:bldP spid="75" grpId="0"/>
      <p:bldP spid="84" grpId="0"/>
      <p:bldP spid="86" grpId="0"/>
      <p:bldP spid="87" grpId="0"/>
      <p:bldP spid="88" grpId="0"/>
      <p:bldP spid="89" grpId="0"/>
      <p:bldP spid="90" grpId="0"/>
      <p:bldP spid="92" grpId="0"/>
      <p:bldP spid="96" grpId="0"/>
      <p:bldP spid="101" grpId="0"/>
      <p:bldP spid="106" grpId="0"/>
      <p:bldP spid="108" grpId="0"/>
      <p:bldP spid="54" grpId="0"/>
      <p:bldP spid="60" grpId="0"/>
      <p:bldP spid="62" grpId="0"/>
      <p:bldP spid="63" grpId="0"/>
      <p:bldP spid="70" grpId="0"/>
      <p:bldP spid="72" grpId="0"/>
      <p:bldP spid="77" grpId="0"/>
      <p:bldP spid="82" grpId="0"/>
      <p:bldP spid="97" grpId="0"/>
      <p:bldP spid="103" grpId="0" animBg="1"/>
      <p:bldP spid="80" grpId="0"/>
      <p:bldP spid="80" grpId="1"/>
      <p:bldP spid="85" grpId="0"/>
      <p:bldP spid="85" grpId="1"/>
      <p:bldP spid="93" grpId="0"/>
      <p:bldP spid="93" grpId="1"/>
      <p:bldP spid="98" grpId="0"/>
      <p:bldP spid="98" grpId="1"/>
      <p:bldP spid="102" grpId="0"/>
      <p:bldP spid="102" grpId="1"/>
      <p:bldP spid="104" grpId="0"/>
      <p:bldP spid="104" grpId="1"/>
      <p:bldP spid="109" grpId="0"/>
      <p:bldP spid="109" grpId="1"/>
      <p:bldP spid="110" grpId="0"/>
      <p:bldP spid="110" grpId="1"/>
      <p:bldP spid="111" grpId="0"/>
      <p:bldP spid="1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出发的深度优先序列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90600" y="19812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057400" y="19954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057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200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90600" y="3198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600200" y="2252663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519229" y="2517401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2027238" y="2873374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667000" y="3479800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600200" y="3470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200400" y="1981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512085" y="2510257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667000" y="2252662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200400" y="43338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213894" y="4042568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562885" y="3686595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643477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457200"/>
                <a:gridCol w="398463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643474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895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643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96200" y="1600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642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6763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09798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7431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276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8436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49875" y="4419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9529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462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09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08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2996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7444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744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2954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743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743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05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3527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352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563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351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351519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1386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886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8849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054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49529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49517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163094" y="2866231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673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208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208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631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195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195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3340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867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400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7010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543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80772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34400" y="9906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 bwMode="auto">
          <a:xfrm>
            <a:off x="304800" y="5562600"/>
            <a:ext cx="8839200" cy="11430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已知顶点表：</a:t>
            </a:r>
            <a:r>
              <a:rPr lang="en-US" altLang="zh-CN" sz="3200" kern="0" dirty="0" smtClean="0">
                <a:latin typeface="+mn-lt"/>
              </a:rPr>
              <a:t>EFG</a:t>
            </a:r>
            <a:r>
              <a:rPr lang="en-US" altLang="zh-CN" sz="3200" kern="0" dirty="0" smtClean="0"/>
              <a:t>CD</a:t>
            </a:r>
            <a:r>
              <a:rPr lang="en-US" altLang="zh-CN" sz="3200" kern="0" dirty="0" smtClean="0">
                <a:latin typeface="+mn-lt"/>
              </a:rPr>
              <a:t>BA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E</a:t>
            </a:r>
            <a:r>
              <a:rPr lang="zh-CN" altLang="en-US" sz="3200" kern="0" dirty="0" smtClean="0">
                <a:latin typeface="+mn-lt"/>
              </a:rPr>
              <a:t>出发的深度优先序列</a:t>
            </a:r>
            <a:r>
              <a:rPr lang="en-US" altLang="zh-CN" sz="3200" kern="0" dirty="0" smtClean="0">
                <a:latin typeface="+mn-lt"/>
              </a:rPr>
              <a:t>:</a:t>
            </a:r>
          </a:p>
        </p:txBody>
      </p: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5334000" y="60198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5" grpId="0" animBg="1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依次访问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的、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所有未被访问过的</a:t>
            </a:r>
            <a:r>
              <a:rPr lang="zh-CN" altLang="en-US" sz="3000" kern="0" dirty="0" smtClean="0">
                <a:latin typeface="+mn-lt"/>
              </a:rPr>
              <a:t>邻接点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latin typeface="+mn-lt"/>
              </a:rPr>
              <a:t>{</a:t>
            </a:r>
            <a:r>
              <a:rPr lang="en-US" altLang="zh-CN" sz="4000" kern="0" dirty="0" smtClean="0">
                <a:latin typeface="+mn-lt"/>
              </a:rPr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>
                <a:latin typeface="+mn-lt"/>
              </a:rPr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>
                <a:latin typeface="+mn-lt"/>
              </a:rPr>
              <a:t>, …, </a:t>
            </a:r>
            <a:r>
              <a:rPr lang="en-US" altLang="zh-CN" sz="4000" kern="0" dirty="0" err="1" smtClean="0">
                <a:latin typeface="+mn-lt"/>
              </a:rPr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86350" lvl="0" indent="-51435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依次访问与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/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/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/>
              <a:t>, …, </a:t>
            </a:r>
            <a:r>
              <a:rPr lang="en-US" altLang="zh-CN" sz="4000" kern="0" dirty="0" err="1" smtClean="0"/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/>
              <a:t>}</a:t>
            </a:r>
            <a:r>
              <a:rPr lang="zh-CN" altLang="en-US" sz="3200" kern="0" dirty="0" smtClean="0"/>
              <a:t>邻接的、</a:t>
            </a:r>
            <a:endParaRPr lang="en-US" altLang="zh-CN" sz="3200" kern="0" dirty="0" smtClean="0"/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zh-CN" altLang="en-US" sz="3000" kern="0" dirty="0" smtClean="0"/>
              <a:t>     所有未被访问的顶点；</a:t>
            </a:r>
            <a:endParaRPr lang="en-US" altLang="zh-CN" sz="3000" kern="0" dirty="0" smtClean="0"/>
          </a:p>
          <a:p>
            <a:pPr marL="58635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11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… 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1k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4000" kern="0" dirty="0" smtClean="0"/>
              <a:t>………,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C00000"/>
                </a:solidFill>
              </a:rPr>
              <a:t>j1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,….</a:t>
            </a:r>
            <a:r>
              <a:rPr lang="en-US" altLang="zh-CN" sz="4000" kern="0" dirty="0" err="1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err="1" smtClean="0">
                <a:solidFill>
                  <a:srgbClr val="C00000"/>
                </a:solidFill>
              </a:rPr>
              <a:t>js</a:t>
            </a:r>
            <a:r>
              <a:rPr lang="en-US" altLang="zh-CN" sz="3200" kern="0" dirty="0" smtClean="0"/>
              <a:t>}</a:t>
            </a:r>
            <a:endParaRPr lang="en-US" altLang="zh-CN" sz="3000" kern="0" dirty="0" smtClean="0"/>
          </a:p>
          <a:p>
            <a:pPr marL="586350" lvl="0" indent="-51435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573200" y="3085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542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7" idx="0"/>
          </p:cNvCxnSpPr>
          <p:nvPr/>
        </p:nvCxnSpPr>
        <p:spPr bwMode="auto">
          <a:xfrm rot="16200000" flipH="1">
            <a:off x="8281791" y="2666390"/>
            <a:ext cx="484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6" idx="3"/>
            <a:endCxn id="5" idx="0"/>
          </p:cNvCxnSpPr>
          <p:nvPr/>
        </p:nvCxnSpPr>
        <p:spPr bwMode="auto">
          <a:xfrm rot="5400000">
            <a:off x="7665864" y="2723128"/>
            <a:ext cx="521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553200" y="301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5" idx="2"/>
            <a:endCxn id="12" idx="6"/>
          </p:cNvCxnSpPr>
          <p:nvPr/>
        </p:nvCxnSpPr>
        <p:spPr bwMode="auto">
          <a:xfrm rot="10800000">
            <a:off x="7057200" y="3270600"/>
            <a:ext cx="516000" cy="66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5" idx="5"/>
            <a:endCxn id="14" idx="0"/>
          </p:cNvCxnSpPr>
          <p:nvPr/>
        </p:nvCxnSpPr>
        <p:spPr bwMode="auto">
          <a:xfrm rot="16200000" flipH="1">
            <a:off x="7866628" y="3652227"/>
            <a:ext cx="4763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7" idx="2"/>
            <a:endCxn id="5" idx="6"/>
          </p:cNvCxnSpPr>
          <p:nvPr/>
        </p:nvCxnSpPr>
        <p:spPr bwMode="auto">
          <a:xfrm rot="10800000" flipV="1">
            <a:off x="8077200" y="33000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8"/>
          <p:cNvCxnSpPr>
            <a:cxnSpLocks noChangeShapeType="1"/>
            <a:stCxn id="14" idx="4"/>
            <a:endCxn id="27" idx="0"/>
          </p:cNvCxnSpPr>
          <p:nvPr/>
        </p:nvCxnSpPr>
        <p:spPr bwMode="auto">
          <a:xfrm rot="16200000" flipH="1">
            <a:off x="8229600" y="4472400"/>
            <a:ext cx="3048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矩形 34"/>
          <p:cNvSpPr/>
          <p:nvPr/>
        </p:nvSpPr>
        <p:spPr>
          <a:xfrm>
            <a:off x="1828800" y="5562600"/>
            <a:ext cx="7315200" cy="669414"/>
          </a:xfrm>
          <a:prstGeom prst="rect">
            <a:avLst/>
          </a:prstGeom>
          <a:solidFill>
            <a:srgbClr val="B9FFB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3058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4572000" y="5580727"/>
            <a:ext cx="57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A,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5155634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B, 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449877" y="5580727"/>
            <a:ext cx="714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D, 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7132048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E, 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7824974" y="5580727"/>
            <a:ext cx="55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F 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5810257" y="5602069"/>
            <a:ext cx="60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C,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90600" y="5791200"/>
            <a:ext cx="7315200" cy="669414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1552769"/>
            <a:ext cx="8763000" cy="35561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/>
              <a:t> 访问出发点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进队；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zh-CN" altLang="en-US" sz="3000" dirty="0" smtClean="0"/>
              <a:t> 当队不空，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依次访问队头的、未被访问的邻接点，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并且，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边访问边进队，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(2)</a:t>
            </a:r>
            <a:r>
              <a:rPr lang="zh-CN" altLang="en-US" sz="3000" dirty="0" smtClean="0"/>
              <a:t>，直到队空，结束；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025283"/>
            <a:ext cx="5791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基于队列的广度优先遍历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算法（非递归描述）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573200" y="2505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54200" y="167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4114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8343291" y="21476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8" idx="3"/>
            <a:endCxn id="6" idx="0"/>
          </p:cNvCxnSpPr>
          <p:nvPr/>
        </p:nvCxnSpPr>
        <p:spPr bwMode="auto">
          <a:xfrm rot="5400000">
            <a:off x="7727364" y="2204428"/>
            <a:ext cx="398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297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389638" y="3095428"/>
            <a:ext cx="417535" cy="97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6" idx="5"/>
            <a:endCxn id="14" idx="0"/>
          </p:cNvCxnSpPr>
          <p:nvPr/>
        </p:nvCxnSpPr>
        <p:spPr bwMode="auto">
          <a:xfrm rot="16200000" flipH="1">
            <a:off x="7919428" y="3019227"/>
            <a:ext cx="3707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9" idx="2"/>
            <a:endCxn id="6" idx="6"/>
          </p:cNvCxnSpPr>
          <p:nvPr/>
        </p:nvCxnSpPr>
        <p:spPr bwMode="auto">
          <a:xfrm rot="10800000" flipV="1">
            <a:off x="8077200" y="27198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5400000">
            <a:off x="7948200" y="3962400"/>
            <a:ext cx="410400" cy="10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8486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57400" y="5143221"/>
          <a:ext cx="519318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89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362200" y="51054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30789" y="5121879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50589" y="5121879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19400" y="5105400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3276600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785978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4243178" y="5121135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753162" y="5105400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3962400" y="5867400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A,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4485438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B, 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5628438" y="5867400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D, 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233252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E, 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6842852" y="5867400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F 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059051" y="588874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C,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5" grpId="0"/>
      <p:bldP spid="36" grpId="0"/>
      <p:bldP spid="37" grpId="0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广度优先序列：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914400" y="26685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" name="Oval 30"/>
          <p:cNvSpPr>
            <a:spLocks noChangeArrowheads="1"/>
          </p:cNvSpPr>
          <p:nvPr/>
        </p:nvSpPr>
        <p:spPr bwMode="auto">
          <a:xfrm>
            <a:off x="914400" y="434578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" name="直接连接符 3"/>
          <p:cNvCxnSpPr>
            <a:cxnSpLocks noChangeShapeType="1"/>
            <a:stCxn id="2" idx="4"/>
            <a:endCxn id="3" idx="0"/>
          </p:cNvCxnSpPr>
          <p:nvPr/>
        </p:nvCxnSpPr>
        <p:spPr bwMode="auto">
          <a:xfrm rot="5400000">
            <a:off x="652066" y="3778647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9718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" name="直接连接符 32"/>
          <p:cNvCxnSpPr>
            <a:cxnSpLocks noChangeShapeType="1"/>
            <a:stCxn id="5" idx="2"/>
            <a:endCxn id="2" idx="6"/>
          </p:cNvCxnSpPr>
          <p:nvPr/>
        </p:nvCxnSpPr>
        <p:spPr bwMode="auto">
          <a:xfrm rot="10800000" flipV="1">
            <a:off x="15240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9144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3" idx="4"/>
            <a:endCxn id="7" idx="0"/>
          </p:cNvCxnSpPr>
          <p:nvPr/>
        </p:nvCxnSpPr>
        <p:spPr bwMode="auto">
          <a:xfrm rot="5400000">
            <a:off x="674195" y="5433712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0292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" name="直接连接符 32"/>
          <p:cNvCxnSpPr>
            <a:cxnSpLocks noChangeShapeType="1"/>
            <a:stCxn id="9" idx="2"/>
            <a:endCxn id="5" idx="6"/>
          </p:cNvCxnSpPr>
          <p:nvPr/>
        </p:nvCxnSpPr>
        <p:spPr bwMode="auto">
          <a:xfrm rot="10800000">
            <a:off x="35814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029200" y="433387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4772025" y="3771900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5029200" y="5966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4788995" y="5421806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2971800" y="43434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32"/>
          <p:cNvCxnSpPr>
            <a:cxnSpLocks noChangeShapeType="1"/>
            <a:stCxn id="15" idx="1"/>
            <a:endCxn id="2" idx="5"/>
          </p:cNvCxnSpPr>
          <p:nvPr/>
        </p:nvCxnSpPr>
        <p:spPr bwMode="auto">
          <a:xfrm rot="16200000" flipV="1">
            <a:off x="1602448" y="2964283"/>
            <a:ext cx="1290905" cy="1626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2"/>
          <p:cNvCxnSpPr>
            <a:cxnSpLocks noChangeShapeType="1"/>
            <a:stCxn id="9" idx="3"/>
            <a:endCxn id="15" idx="6"/>
          </p:cNvCxnSpPr>
          <p:nvPr/>
        </p:nvCxnSpPr>
        <p:spPr bwMode="auto">
          <a:xfrm rot="5400000">
            <a:off x="3607714" y="3104102"/>
            <a:ext cx="1484447" cy="1537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9718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9" name="直接连接符 32"/>
          <p:cNvCxnSpPr>
            <a:cxnSpLocks noChangeShapeType="1"/>
            <a:stCxn id="18" idx="2"/>
            <a:endCxn id="7" idx="6"/>
          </p:cNvCxnSpPr>
          <p:nvPr/>
        </p:nvCxnSpPr>
        <p:spPr bwMode="auto">
          <a:xfrm rot="10800000">
            <a:off x="1524000" y="6250181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箭头连接符 19"/>
          <p:cNvCxnSpPr/>
          <p:nvPr/>
        </p:nvCxnSpPr>
        <p:spPr bwMode="auto">
          <a:xfrm rot="5400000">
            <a:off x="609203" y="3809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57200" y="342820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676400" y="2812578"/>
            <a:ext cx="1219200" cy="68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981200" y="22029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76400" y="6090505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133600" y="30411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30" name="直接连接符 32"/>
          <p:cNvCxnSpPr>
            <a:cxnSpLocks noChangeShapeType="1"/>
            <a:stCxn id="15" idx="2"/>
            <a:endCxn id="3" idx="6"/>
          </p:cNvCxnSpPr>
          <p:nvPr/>
        </p:nvCxnSpPr>
        <p:spPr bwMode="auto">
          <a:xfrm rot="10800000" flipV="1">
            <a:off x="1524000" y="4614863"/>
            <a:ext cx="144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86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343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800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791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810000" y="2812580"/>
            <a:ext cx="1066800" cy="682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4800203" y="3763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4881257" y="5414656"/>
            <a:ext cx="75308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248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67818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848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676400" y="3193578"/>
            <a:ext cx="1295400" cy="9974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645083" y="5444889"/>
            <a:ext cx="844228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57200" y="49598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(4)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962400" y="22029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(5)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200" y="54864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648200" y="34221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648200" y="49530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5943600" y="2971800"/>
            <a:ext cx="3200400" cy="2514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则广度优先序列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FFC000"/>
                </a:solidFill>
                <a:latin typeface="+mn-lt"/>
              </a:rPr>
              <a:t>唯一；</a:t>
            </a:r>
            <a:endParaRPr lang="en-US" altLang="zh-CN" sz="3000" kern="0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3" grpId="0"/>
      <p:bldP spid="34" grpId="0"/>
      <p:bldP spid="35" grpId="0"/>
      <p:bldP spid="36" grpId="0"/>
      <p:bldP spid="37" grpId="0"/>
      <p:bldP spid="48" grpId="0"/>
      <p:bldP spid="49" grpId="0"/>
      <p:bldP spid="50" grpId="0"/>
      <p:bldP spid="51" grpId="0"/>
      <p:bldP spid="74" grpId="0"/>
      <p:bldP spid="79" grpId="0"/>
      <p:bldP spid="80" grpId="0"/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出发的广度优先序列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14400" y="1676402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1981200" y="169068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981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124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14400" y="2894014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524000" y="1947865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443029" y="2212603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1951038" y="2568576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590800" y="3175002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524000" y="3165477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124200" y="1676402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435885" y="2205459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590800" y="1947864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124200" y="402907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137694" y="3737770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486685" y="3381797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719679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/>
                <a:gridCol w="457200"/>
                <a:gridCol w="398463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719676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/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972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719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20000" y="1676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718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727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86000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819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3528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905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34000" y="50292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463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538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8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84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3073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8206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820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3031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819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819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81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429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639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427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4277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214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962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9611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816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50279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086894" y="2561433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749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970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970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707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95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95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2485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781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313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6924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456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79917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27774" y="1066800"/>
            <a:ext cx="3876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  <p:sp>
        <p:nvSpPr>
          <p:cNvPr id="71" name="Rectangle 12"/>
          <p:cNvSpPr txBox="1">
            <a:spLocks noChangeArrowheads="1"/>
          </p:cNvSpPr>
          <p:nvPr/>
        </p:nvSpPr>
        <p:spPr bwMode="auto">
          <a:xfrm>
            <a:off x="228600" y="5638802"/>
            <a:ext cx="8915400" cy="10668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已知顶点表：</a:t>
            </a:r>
            <a:r>
              <a:rPr lang="en-US" altLang="zh-CN" sz="3200" kern="0" dirty="0" smtClean="0">
                <a:latin typeface="+mn-lt"/>
              </a:rPr>
              <a:t>EFG</a:t>
            </a:r>
            <a:r>
              <a:rPr lang="en-US" altLang="zh-CN" sz="3200" kern="0" dirty="0" smtClean="0"/>
              <a:t>CD</a:t>
            </a:r>
            <a:r>
              <a:rPr lang="en-US" altLang="zh-CN" sz="3200" kern="0" dirty="0" smtClean="0">
                <a:latin typeface="+mn-lt"/>
              </a:rPr>
              <a:t>BA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E</a:t>
            </a:r>
            <a:r>
              <a:rPr lang="zh-CN" altLang="en-US" sz="3200" kern="0" dirty="0" smtClean="0">
                <a:latin typeface="+mn-lt"/>
              </a:rPr>
              <a:t>出发的广度优先序列</a:t>
            </a:r>
            <a:r>
              <a:rPr lang="en-US" altLang="zh-CN" sz="3200" kern="0" dirty="0" smtClean="0">
                <a:latin typeface="+mn-lt"/>
              </a:rPr>
              <a:t>:</a:t>
            </a:r>
          </a:p>
        </p:txBody>
      </p:sp>
      <p:sp>
        <p:nvSpPr>
          <p:cNvPr id="74" name="Rectangle 12"/>
          <p:cNvSpPr txBox="1">
            <a:spLocks noChangeArrowheads="1"/>
          </p:cNvSpPr>
          <p:nvPr/>
        </p:nvSpPr>
        <p:spPr bwMode="auto">
          <a:xfrm>
            <a:off x="5334000" y="6096002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1" grpId="0" animBg="1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381000" y="9906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bfs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 g,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v1,v2;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Queue q; 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建空队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v); </a:t>
            </a:r>
          </a:p>
          <a:p>
            <a:pPr marL="396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35052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访问出发点、进队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400" y="5257800"/>
            <a:ext cx="8991600" cy="62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当队不空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访问队头的未被访问的邻接点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队头出队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图的基本操作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判断两个顶点</a:t>
            </a:r>
            <a:r>
              <a:rPr lang="en-US" altLang="zh-CN" sz="3200" kern="0" dirty="0" smtClean="0">
                <a:latin typeface="+mn-lt"/>
              </a:rPr>
              <a:t>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zh-CN" altLang="en-US" sz="3200" kern="0" dirty="0" smtClean="0">
                <a:latin typeface="+mn-lt"/>
              </a:rPr>
              <a:t>是否邻接；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求顶点</a:t>
            </a:r>
            <a:r>
              <a:rPr lang="en-US" altLang="zh-CN" sz="3200" kern="0" dirty="0" smtClean="0">
                <a:latin typeface="+mn-lt"/>
              </a:rPr>
              <a:t>vi</a:t>
            </a:r>
            <a:r>
              <a:rPr lang="zh-CN" altLang="en-US" sz="3200" kern="0" dirty="0" smtClean="0">
                <a:latin typeface="+mn-lt"/>
              </a:rPr>
              <a:t>的度（入度、出度）；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第一个顶点、下一个顶点；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第一个邻接点、下一个邻接点；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867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24800" y="480536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848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 bwMode="auto">
          <a:xfrm rot="10800000">
            <a:off x="6477000" y="5062539"/>
            <a:ext cx="14478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8" idx="0"/>
            <a:endCxn id="6" idx="4"/>
          </p:cNvCxnSpPr>
          <p:nvPr/>
        </p:nvCxnSpPr>
        <p:spPr bwMode="auto">
          <a:xfrm rot="5400000" flipH="1" flipV="1">
            <a:off x="7784306" y="5717381"/>
            <a:ext cx="814388" cy="76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5"/>
            <a:endCxn id="7" idx="0"/>
          </p:cNvCxnSpPr>
          <p:nvPr/>
        </p:nvCxnSpPr>
        <p:spPr bwMode="auto">
          <a:xfrm rot="16200000" flipH="1">
            <a:off x="6054471" y="5587746"/>
            <a:ext cx="908184" cy="2416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3"/>
            <a:endCxn id="7" idx="7"/>
          </p:cNvCxnSpPr>
          <p:nvPr/>
        </p:nvCxnSpPr>
        <p:spPr bwMode="auto">
          <a:xfrm rot="5400000">
            <a:off x="6942797" y="5170907"/>
            <a:ext cx="973406" cy="11691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6934200" y="643413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781800" y="45403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153400" y="553098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86600" y="5334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239000" y="5905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096000" y="5210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曲线连接符 19"/>
          <p:cNvCxnSpPr>
            <a:stCxn id="5" idx="0"/>
            <a:endCxn id="6" idx="0"/>
          </p:cNvCxnSpPr>
          <p:nvPr/>
        </p:nvCxnSpPr>
        <p:spPr bwMode="auto">
          <a:xfrm rot="16200000" flipH="1">
            <a:off x="7193756" y="3769518"/>
            <a:ext cx="14287" cy="2057400"/>
          </a:xfrm>
          <a:prstGeom prst="curvedConnector3">
            <a:avLst>
              <a:gd name="adj1" fmla="val -2555331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70104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2" name="曲线连接符 21"/>
          <p:cNvCxnSpPr>
            <a:stCxn id="7" idx="2"/>
            <a:endCxn id="5" idx="2"/>
          </p:cNvCxnSpPr>
          <p:nvPr/>
        </p:nvCxnSpPr>
        <p:spPr bwMode="auto">
          <a:xfrm rot="10800000">
            <a:off x="5867400" y="5062538"/>
            <a:ext cx="457200" cy="1371600"/>
          </a:xfrm>
          <a:prstGeom prst="curvedConnector3">
            <a:avLst>
              <a:gd name="adj1" fmla="val 236567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5626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19050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3200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9812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rot="5400000">
            <a:off x="3349371" y="5486520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32766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rot="10800000">
            <a:off x="2514600" y="50625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32"/>
          <p:cNvCxnSpPr>
            <a:cxnSpLocks noChangeShapeType="1"/>
            <a:stCxn id="26" idx="1"/>
            <a:endCxn id="24" idx="4"/>
          </p:cNvCxnSpPr>
          <p:nvPr/>
        </p:nvCxnSpPr>
        <p:spPr bwMode="auto">
          <a:xfrm rot="5400000" flipH="1" flipV="1">
            <a:off x="1838445" y="5566029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rot="10800000">
            <a:off x="2590800" y="61293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  <a:stCxn id="25" idx="3"/>
            <a:endCxn id="26" idx="7"/>
          </p:cNvCxnSpPr>
          <p:nvPr/>
        </p:nvCxnSpPr>
        <p:spPr bwMode="auto">
          <a:xfrm rot="5400000">
            <a:off x="2554154" y="5201863"/>
            <a:ext cx="682893" cy="7881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38400" y="452465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657600" y="5232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14600" y="51563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819400" y="5591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752600" y="519471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685800"/>
            <a:ext cx="89916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while( !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(q) )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v1=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frontQueue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(q);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deQueue</a:t>
            </a:r>
            <a:r>
              <a:rPr lang="en-US" altLang="zh-CN" sz="3200" kern="0" dirty="0" smtClean="0"/>
              <a:t>(q);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v2=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(g,v1);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while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(v2 != Null)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 v2.mark==0)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         </a:t>
            </a:r>
            <a:r>
              <a:rPr lang="en-US" altLang="zh-CN" sz="3200" kern="0" dirty="0" smtClean="0">
                <a:latin typeface="+mj-lt"/>
              </a:rPr>
              <a:t>{   </a:t>
            </a:r>
            <a:r>
              <a:rPr lang="en-US" altLang="zh-CN" sz="3200" kern="0" dirty="0" smtClean="0"/>
              <a:t>v2.mark =1;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v2.vertex);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(q,v2); }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v2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(g,v1,v2);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8600" y="2844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考察</a:t>
            </a:r>
            <a:r>
              <a:rPr lang="en-US" altLang="zh-CN" kern="0" dirty="0" smtClean="0">
                <a:solidFill>
                  <a:srgbClr val="008000"/>
                </a:solidFill>
              </a:rPr>
              <a:t>v1</a:t>
            </a:r>
            <a:r>
              <a:rPr lang="zh-CN" altLang="en-US" kern="0" dirty="0" smtClean="0">
                <a:solidFill>
                  <a:srgbClr val="008000"/>
                </a:solidFill>
              </a:rPr>
              <a:t>所有的邻接点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0600" y="3402000"/>
            <a:ext cx="45539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若未访问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,</a:t>
            </a:r>
            <a:r>
              <a:rPr lang="zh-CN" altLang="en-US" kern="0" dirty="0" smtClean="0">
                <a:solidFill>
                  <a:srgbClr val="007E00"/>
                </a:solidFill>
              </a:rPr>
              <a:t>则访问、进队</a:t>
            </a:r>
            <a:r>
              <a:rPr lang="en-US" altLang="zh-CN" kern="0" dirty="0" smtClean="0">
                <a:solidFill>
                  <a:srgbClr val="007E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60232" y="1274058"/>
            <a:ext cx="18405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//v1</a:t>
            </a:r>
            <a:r>
              <a:rPr lang="zh-CN" altLang="en-US" kern="0" dirty="0" smtClean="0">
                <a:solidFill>
                  <a:srgbClr val="007E00"/>
                </a:solidFill>
              </a:rPr>
              <a:t>：队头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0" y="2286000"/>
            <a:ext cx="4126568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//v2</a:t>
            </a:r>
            <a:r>
              <a:rPr lang="zh-CN" altLang="en-US" kern="0" dirty="0" smtClean="0">
                <a:solidFill>
                  <a:srgbClr val="0000CC"/>
                </a:solidFill>
              </a:rPr>
              <a:t>：</a:t>
            </a:r>
            <a:r>
              <a:rPr lang="en-US" altLang="zh-CN" kern="0" dirty="0" smtClean="0">
                <a:solidFill>
                  <a:srgbClr val="0000CC"/>
                </a:solidFill>
              </a:rPr>
              <a:t>v1</a:t>
            </a:r>
            <a:r>
              <a:rPr lang="zh-CN" altLang="en-US" kern="0" dirty="0" smtClean="0">
                <a:solidFill>
                  <a:srgbClr val="0000CC"/>
                </a:solidFill>
              </a:rPr>
              <a:t>的第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个邻接点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15200" y="5562600"/>
            <a:ext cx="18107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下一个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每个顶点进队、出队，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访问队头时，要考察队头的所有邻接顶点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486400"/>
            <a:ext cx="8763000" cy="685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zh-CN" altLang="en-US" sz="3200" kern="0" dirty="0" smtClean="0">
                <a:latin typeface="+mn-lt"/>
              </a:rPr>
              <a:t>图的深度优先、</a:t>
            </a:r>
            <a:r>
              <a:rPr lang="en-US" altLang="zh-CN" sz="3200" kern="0" dirty="0" smtClean="0">
                <a:latin typeface="+mn-lt"/>
              </a:rPr>
              <a:t> 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</a:t>
            </a:r>
            <a:r>
              <a:rPr lang="zh-CN" altLang="en-US" sz="3200" kern="0" dirty="0" smtClean="0">
                <a:latin typeface="+mn-lt"/>
              </a:rPr>
              <a:t>广度优先遍历算法；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24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200" kern="0" dirty="0" smtClean="0">
                <a:latin typeface="+mn-lt"/>
              </a:rPr>
              <a:t>“顶点表”一定，则结点顺序一定；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6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        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寻找第一个未被访问的邻接点</a:t>
            </a:r>
            <a:r>
              <a:rPr lang="zh-CN" altLang="en-US" sz="3000" kern="0" dirty="0" smtClean="0">
                <a:latin typeface="+mn-lt"/>
              </a:rPr>
              <a:t>”，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依次访问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的所有邻接点</a:t>
            </a:r>
            <a:r>
              <a:rPr lang="zh-CN" altLang="en-US" sz="3000" kern="0" dirty="0" smtClean="0">
                <a:latin typeface="+mn-lt"/>
              </a:rPr>
              <a:t>”操作中，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结点顺序与“顶点表”保持一致。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610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zh-CN" dirty="0" smtClean="0"/>
              <a:t>已知一个无向图</a:t>
            </a:r>
            <a:r>
              <a:rPr lang="en-US" altLang="zh-CN" dirty="0" smtClean="0"/>
              <a:t>G=(V, E)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V={a, b, c, d, e}</a:t>
            </a:r>
            <a:r>
              <a:rPr lang="zh-CN" altLang="zh-CN" dirty="0" smtClean="0"/>
              <a:t>，</a:t>
            </a:r>
            <a:r>
              <a:rPr lang="en-US" altLang="zh-CN" dirty="0" smtClean="0"/>
              <a:t>E={(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(a, c), (a, d), (c, d), (b, e)}</a:t>
            </a:r>
            <a:r>
              <a:rPr lang="zh-CN" altLang="zh-CN" dirty="0" smtClean="0"/>
              <a:t>，从</a:t>
            </a:r>
            <a:r>
              <a:rPr lang="en-US" altLang="zh-CN" dirty="0" smtClean="0"/>
              <a:t>a</a:t>
            </a:r>
            <a:r>
              <a:rPr lang="zh-CN" altLang="zh-CN" dirty="0" smtClean="0"/>
              <a:t>开始，</a:t>
            </a:r>
            <a:r>
              <a:rPr lang="zh-CN" altLang="en-US" dirty="0" smtClean="0"/>
              <a:t>深度优先遍历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、广度优先遍历序列分别是 ？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2.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9.23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9.26</a:t>
            </a:r>
            <a:r>
              <a:rPr lang="zh-CN" altLang="en-US" dirty="0" smtClean="0">
                <a:solidFill>
                  <a:srgbClr val="0000CC"/>
                </a:solidFill>
              </a:rPr>
              <a:t>， 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邻接矩阵表示：</a:t>
            </a:r>
            <a:r>
              <a:rPr lang="zh-CN" altLang="en-US" sz="3000" kern="0" dirty="0" smtClean="0">
                <a:latin typeface="+mn-lt"/>
              </a:rPr>
              <a:t>图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</a:t>
            </a:r>
            <a:r>
              <a:rPr lang="zh-CN" altLang="en-US" sz="3000" kern="0" dirty="0" smtClean="0">
                <a:latin typeface="+mn-lt"/>
              </a:rPr>
              <a:t>关系矩阵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67200" y="2941320"/>
          <a:ext cx="464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03"/>
                <a:gridCol w="2487797"/>
              </a:tblGrid>
              <a:tr h="74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00400" y="46268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//mark=0</a:t>
            </a:r>
            <a:r>
              <a:rPr lang="zh-CN" altLang="en-US" kern="0" dirty="0" smtClean="0">
                <a:solidFill>
                  <a:srgbClr val="C00000"/>
                </a:solidFill>
              </a:rPr>
              <a:t>：未访问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2800" y="5233162"/>
            <a:ext cx="50292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9000" y="2286000"/>
            <a:ext cx="293221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 </a:t>
            </a:r>
            <a:r>
              <a:rPr lang="en-US" altLang="zh-CN" sz="3000" kern="0" dirty="0" smtClean="0"/>
              <a:t>+ </a:t>
            </a:r>
            <a:r>
              <a:rPr lang="zh-CN" altLang="en-US" sz="3000" kern="0" dirty="0" smtClean="0"/>
              <a:t>访问标志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邻接表表示：</a:t>
            </a:r>
            <a:r>
              <a:rPr lang="zh-CN" altLang="en-US" sz="3000" kern="0" dirty="0" smtClean="0">
                <a:latin typeface="+mn-lt"/>
              </a:rPr>
              <a:t>图 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 </a:t>
            </a:r>
            <a:r>
              <a:rPr lang="zh-CN" altLang="en-US" sz="3000" kern="0" dirty="0" smtClean="0">
                <a:latin typeface="+mn-lt"/>
              </a:rPr>
              <a:t>边表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/>
              <a:t>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/>
              <a:t>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200400" y="2895600"/>
          <a:ext cx="59435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40"/>
                <a:gridCol w="1872641"/>
                <a:gridCol w="2198318"/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05762" y="5639002"/>
            <a:ext cx="43332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9000" y="2302386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访问标志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边表头指针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无向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分别遍历各个连通分量；</a:t>
            </a:r>
            <a:endParaRPr lang="en-US" altLang="zh-CN" sz="32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447800" y="38798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1981200" y="3048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048000" y="38131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2776284" y="3236658"/>
            <a:ext cx="301759" cy="851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3581400" y="47371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0"/>
          </p:cNvCxnSpPr>
          <p:nvPr/>
        </p:nvCxnSpPr>
        <p:spPr bwMode="auto">
          <a:xfrm rot="5400000">
            <a:off x="1727320" y="3536696"/>
            <a:ext cx="368434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1" idx="0"/>
            <a:endCxn id="9" idx="5"/>
          </p:cNvCxnSpPr>
          <p:nvPr/>
        </p:nvCxnSpPr>
        <p:spPr bwMode="auto">
          <a:xfrm rot="16200000" flipV="1">
            <a:off x="3497009" y="4347909"/>
            <a:ext cx="460509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38200" y="47942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7" idx="3"/>
            <a:endCxn id="14" idx="0"/>
          </p:cNvCxnSpPr>
          <p:nvPr/>
        </p:nvCxnSpPr>
        <p:spPr bwMode="auto">
          <a:xfrm rot="5400000">
            <a:off x="1114545" y="4371721"/>
            <a:ext cx="45098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1524000" y="479425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" name="直接连接符 28"/>
          <p:cNvCxnSpPr>
            <a:cxnSpLocks noChangeShapeType="1"/>
            <a:stCxn id="7" idx="4"/>
            <a:endCxn id="16" idx="0"/>
          </p:cNvCxnSpPr>
          <p:nvPr/>
        </p:nvCxnSpPr>
        <p:spPr bwMode="auto">
          <a:xfrm rot="16200000" flipH="1">
            <a:off x="1604962" y="4570413"/>
            <a:ext cx="371476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47800" y="5410200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连通图</a:t>
            </a:r>
            <a:r>
              <a:rPr lang="en-US" altLang="zh-CN" sz="3200" dirty="0" smtClean="0"/>
              <a:t>G1</a:t>
            </a:r>
            <a:endParaRPr lang="en-US" altLang="zh-CN" sz="3200" baseline="-250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299074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9" idx="0"/>
            <a:endCxn id="7" idx="5"/>
          </p:cNvCxnSpPr>
          <p:nvPr/>
        </p:nvCxnSpPr>
        <p:spPr bwMode="auto">
          <a:xfrm rot="16200000" flipV="1">
            <a:off x="2062096" y="4249297"/>
            <a:ext cx="447809" cy="6357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486400" y="30305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0448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81600" y="5019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5"/>
            <a:endCxn id="25" idx="0"/>
          </p:cNvCxnSpPr>
          <p:nvPr/>
        </p:nvCxnSpPr>
        <p:spPr bwMode="auto">
          <a:xfrm rot="16200000" flipH="1">
            <a:off x="7314946" y="3876421"/>
            <a:ext cx="11304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772400" y="4638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6" name="直接连接符 28"/>
          <p:cNvCxnSpPr>
            <a:cxnSpLocks noChangeShapeType="1"/>
            <a:stCxn id="22" idx="2"/>
            <a:endCxn id="21" idx="6"/>
          </p:cNvCxnSpPr>
          <p:nvPr/>
        </p:nvCxnSpPr>
        <p:spPr bwMode="auto">
          <a:xfrm rot="10800000">
            <a:off x="6096000" y="3302002"/>
            <a:ext cx="10668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32"/>
          <p:cNvCxnSpPr>
            <a:cxnSpLocks noChangeShapeType="1"/>
            <a:stCxn id="23" idx="1"/>
            <a:endCxn id="21" idx="4"/>
          </p:cNvCxnSpPr>
          <p:nvPr/>
        </p:nvCxnSpPr>
        <p:spPr bwMode="auto">
          <a:xfrm rot="5400000" flipH="1" flipV="1">
            <a:off x="4768177" y="4076161"/>
            <a:ext cx="1525721" cy="520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32"/>
          <p:cNvCxnSpPr>
            <a:cxnSpLocks noChangeShapeType="1"/>
            <a:stCxn id="25" idx="2"/>
            <a:endCxn id="23" idx="6"/>
          </p:cNvCxnSpPr>
          <p:nvPr/>
        </p:nvCxnSpPr>
        <p:spPr bwMode="auto">
          <a:xfrm rot="10800000" flipV="1">
            <a:off x="5791200" y="4910138"/>
            <a:ext cx="1981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924800" y="236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2" idx="7"/>
            <a:endCxn id="29" idx="3"/>
          </p:cNvCxnSpPr>
          <p:nvPr/>
        </p:nvCxnSpPr>
        <p:spPr bwMode="auto">
          <a:xfrm rot="5400000" flipH="1" flipV="1">
            <a:off x="7699241" y="2809501"/>
            <a:ext cx="298718" cy="330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81800" y="4267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324600" y="3505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31" idx="0"/>
            <a:endCxn id="32" idx="5"/>
          </p:cNvCxnSpPr>
          <p:nvPr/>
        </p:nvCxnSpPr>
        <p:spPr bwMode="auto">
          <a:xfrm rot="16200000" flipV="1">
            <a:off x="6816471" y="3997071"/>
            <a:ext cx="298584" cy="241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44958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34" idx="0"/>
            <a:endCxn id="32" idx="3"/>
          </p:cNvCxnSpPr>
          <p:nvPr/>
        </p:nvCxnSpPr>
        <p:spPr bwMode="auto">
          <a:xfrm rot="5400000" flipH="1" flipV="1">
            <a:off x="6067545" y="4149471"/>
            <a:ext cx="527184" cy="165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562600" y="5464314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非连通图</a:t>
            </a:r>
            <a:r>
              <a:rPr lang="en-US" altLang="zh-CN" sz="3200" dirty="0" smtClean="0"/>
              <a:t>G2</a:t>
            </a:r>
            <a:endParaRPr lang="en-US" altLang="zh-CN" sz="3200" baseline="-25000" dirty="0"/>
          </a:p>
        </p:txBody>
      </p:sp>
      <p:cxnSp>
        <p:nvCxnSpPr>
          <p:cNvPr id="40" name="直接连接符 39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2057400" y="4084637"/>
            <a:ext cx="990600" cy="66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11" idx="2"/>
            <a:endCxn id="19" idx="6"/>
          </p:cNvCxnSpPr>
          <p:nvPr/>
        </p:nvCxnSpPr>
        <p:spPr bwMode="auto">
          <a:xfrm rot="10800000" flipV="1">
            <a:off x="2908674" y="5008562"/>
            <a:ext cx="672726" cy="539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有向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ym typeface="Wingdings" pitchFamily="2" charset="2"/>
              </a:rPr>
              <a:t>  从出发点开始，遍历“可到达”的顶点，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ym typeface="Wingdings" pitchFamily="2" charset="2"/>
              </a:rPr>
              <a:t>但，</a:t>
            </a:r>
            <a:r>
              <a:rPr lang="en-US" altLang="zh-CN" sz="3200" kern="0" dirty="0" smtClean="0">
                <a:sym typeface="Wingdings" pitchFamily="2" charset="2"/>
              </a:rPr>
              <a:t>1</a:t>
            </a:r>
            <a:r>
              <a:rPr lang="zh-CN" altLang="en-US" sz="3200" kern="0" dirty="0" smtClean="0">
                <a:sym typeface="Wingdings" pitchFamily="2" charset="2"/>
              </a:rPr>
              <a:t>次出发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不一定能遍历到</a:t>
            </a:r>
            <a:r>
              <a:rPr lang="zh-CN" altLang="en-US" sz="3200" kern="0" dirty="0" smtClean="0">
                <a:sym typeface="Wingdings" pitchFamily="2" charset="2"/>
              </a:rPr>
              <a:t>所有顶点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486400" y="37338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705600" y="37480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1722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2390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105400" y="4722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箭头连接符 45"/>
          <p:cNvCxnSpPr>
            <a:stCxn id="38" idx="6"/>
            <a:endCxn id="41" idx="2"/>
          </p:cNvCxnSpPr>
          <p:nvPr/>
        </p:nvCxnSpPr>
        <p:spPr bwMode="auto">
          <a:xfrm>
            <a:off x="6096000" y="4005263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44" idx="0"/>
            <a:endCxn id="41" idx="5"/>
          </p:cNvCxnSpPr>
          <p:nvPr/>
        </p:nvCxnSpPr>
        <p:spPr bwMode="auto">
          <a:xfrm rot="16200000" flipV="1">
            <a:off x="71244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41" idx="3"/>
            <a:endCxn id="42" idx="0"/>
          </p:cNvCxnSpPr>
          <p:nvPr/>
        </p:nvCxnSpPr>
        <p:spPr bwMode="auto">
          <a:xfrm rot="5400000">
            <a:off x="6375520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42" idx="6"/>
            <a:endCxn id="44" idx="2"/>
          </p:cNvCxnSpPr>
          <p:nvPr/>
        </p:nvCxnSpPr>
        <p:spPr bwMode="auto">
          <a:xfrm>
            <a:off x="67818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stCxn id="45" idx="6"/>
            <a:endCxn id="42" idx="2"/>
          </p:cNvCxnSpPr>
          <p:nvPr/>
        </p:nvCxnSpPr>
        <p:spPr bwMode="auto">
          <a:xfrm>
            <a:off x="5715000" y="4994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1524000" y="3733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743200" y="374808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2766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2" idx="2"/>
            <a:endCxn id="51" idx="6"/>
          </p:cNvCxnSpPr>
          <p:nvPr/>
        </p:nvCxnSpPr>
        <p:spPr bwMode="auto">
          <a:xfrm rot="10800000">
            <a:off x="2133600" y="4005264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0"/>
            <a:endCxn id="52" idx="5"/>
          </p:cNvCxnSpPr>
          <p:nvPr/>
        </p:nvCxnSpPr>
        <p:spPr bwMode="auto">
          <a:xfrm rot="16200000" flipV="1">
            <a:off x="31620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1" idx="5"/>
            <a:endCxn id="53" idx="0"/>
          </p:cNvCxnSpPr>
          <p:nvPr/>
        </p:nvCxnSpPr>
        <p:spPr bwMode="auto">
          <a:xfrm rot="16200000" flipH="1">
            <a:off x="2011903" y="4229639"/>
            <a:ext cx="535121" cy="4702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2" idx="3"/>
            <a:endCxn id="53" idx="7"/>
          </p:cNvCxnSpPr>
          <p:nvPr/>
        </p:nvCxnSpPr>
        <p:spPr bwMode="auto">
          <a:xfrm rot="5400000">
            <a:off x="2481129" y="4460500"/>
            <a:ext cx="600343" cy="1023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 bwMode="auto">
          <a:xfrm>
            <a:off x="28194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524000" y="52578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强连通图</a:t>
            </a:r>
            <a:r>
              <a:rPr lang="en-US" altLang="zh-CN" sz="3200" dirty="0" smtClean="0"/>
              <a:t>G5</a:t>
            </a:r>
            <a:endParaRPr lang="en-US" altLang="zh-CN" sz="3200" baseline="-25000" dirty="0"/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105400" y="52578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非强连通图</a:t>
            </a:r>
            <a:r>
              <a:rPr lang="en-US" altLang="zh-CN" sz="3200" dirty="0" smtClean="0"/>
              <a:t>G6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11073</TotalTime>
  <Words>2950</Words>
  <Application>Microsoft Office PowerPoint</Application>
  <PresentationFormat>全屏显示(4:3)</PresentationFormat>
  <Paragraphs>716</Paragraphs>
  <Slides>33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回顾</vt:lpstr>
      <vt:lpstr>回顾</vt:lpstr>
      <vt:lpstr>图的遍历</vt:lpstr>
      <vt:lpstr>图的遍历</vt:lpstr>
      <vt:lpstr>用于遍历----顶点表结构</vt:lpstr>
      <vt:lpstr>用于遍历----顶点表结构</vt:lpstr>
      <vt:lpstr>图的遍历</vt:lpstr>
      <vt:lpstr>图的遍历</vt:lpstr>
      <vt:lpstr>图的遍历 ---- 基本思路</vt:lpstr>
      <vt:lpstr>图的遍历</vt:lpstr>
      <vt:lpstr>图的遍历</vt:lpstr>
      <vt:lpstr>从v出发，深度优先搜索 (DFS)</vt:lpstr>
      <vt:lpstr>从v出发，深度优先搜索 (DFS)</vt:lpstr>
      <vt:lpstr>从v出发，DFS算法(递归)</vt:lpstr>
      <vt:lpstr>从v出发，DFS算法(递归)</vt:lpstr>
      <vt:lpstr>从v出发，深度优先搜索 (DFS)</vt:lpstr>
      <vt:lpstr>从v出发，DFS算法(非递归)</vt:lpstr>
      <vt:lpstr>从v出发，DFS算法(非递归)</vt:lpstr>
      <vt:lpstr>幻灯片 20</vt:lpstr>
      <vt:lpstr>从v出发，DFS算法(非递归)</vt:lpstr>
      <vt:lpstr>幻灯片 22</vt:lpstr>
      <vt:lpstr>幻灯片 23</vt:lpstr>
      <vt:lpstr>图的遍历</vt:lpstr>
      <vt:lpstr>广度优先遍历 (BFS)</vt:lpstr>
      <vt:lpstr>BFS算法（非递归描述）</vt:lpstr>
      <vt:lpstr>广度优先遍历 (BFS)</vt:lpstr>
      <vt:lpstr>幻灯片 28</vt:lpstr>
      <vt:lpstr>BFS算法(非递归)</vt:lpstr>
      <vt:lpstr>幻灯片 30</vt:lpstr>
      <vt:lpstr>广度优先遍历 (BFS)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2103</cp:revision>
  <cp:lastPrinted>1601-01-01T00:00:00Z</cp:lastPrinted>
  <dcterms:created xsi:type="dcterms:W3CDTF">1601-01-01T00:00:00Z</dcterms:created>
  <dcterms:modified xsi:type="dcterms:W3CDTF">2019-05-26T02:11:06Z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