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06" r:id="rId3"/>
    <p:sldId id="529" r:id="rId4"/>
    <p:sldId id="485" r:id="rId5"/>
    <p:sldId id="513" r:id="rId6"/>
    <p:sldId id="530" r:id="rId7"/>
    <p:sldId id="487" r:id="rId8"/>
    <p:sldId id="512" r:id="rId9"/>
    <p:sldId id="508" r:id="rId10"/>
    <p:sldId id="510" r:id="rId11"/>
    <p:sldId id="515" r:id="rId12"/>
    <p:sldId id="504" r:id="rId13"/>
    <p:sldId id="505" r:id="rId14"/>
    <p:sldId id="491" r:id="rId15"/>
    <p:sldId id="490" r:id="rId16"/>
    <p:sldId id="516" r:id="rId17"/>
    <p:sldId id="496" r:id="rId18"/>
    <p:sldId id="494" r:id="rId19"/>
    <p:sldId id="495" r:id="rId20"/>
    <p:sldId id="499" r:id="rId21"/>
    <p:sldId id="531" r:id="rId22"/>
    <p:sldId id="500" r:id="rId23"/>
    <p:sldId id="517" r:id="rId24"/>
    <p:sldId id="518" r:id="rId25"/>
    <p:sldId id="519" r:id="rId26"/>
    <p:sldId id="520" r:id="rId27"/>
    <p:sldId id="521" r:id="rId28"/>
    <p:sldId id="522" r:id="rId29"/>
    <p:sldId id="498" r:id="rId30"/>
    <p:sldId id="525" r:id="rId31"/>
    <p:sldId id="528" r:id="rId32"/>
    <p:sldId id="527" r:id="rId33"/>
    <p:sldId id="524" r:id="rId34"/>
    <p:sldId id="526" r:id="rId3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0000CC"/>
    <a:srgbClr val="990099"/>
    <a:srgbClr val="B9E9A1"/>
    <a:srgbClr val="97DF73"/>
    <a:srgbClr val="CC00CC"/>
    <a:srgbClr val="800080"/>
    <a:srgbClr val="CC0066"/>
    <a:srgbClr val="A4E385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19" autoAdjust="0"/>
    <p:restoredTop sz="92069" autoAdjust="0"/>
  </p:normalViewPr>
  <p:slideViewPr>
    <p:cSldViewPr>
      <p:cViewPr>
        <p:scale>
          <a:sx n="67" d="100"/>
          <a:sy n="67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2020-5-11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讲：最小生成树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38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723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723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7138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342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2042266" y="2590917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620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227200" y="3514451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7138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2035123" y="2583774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227200" y="2287313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7138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655031" y="4077220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85922" y="3760111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604232" y="2900882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751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4636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4636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55506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6"/>
            <a:endCxn id="131" idx="2"/>
          </p:cNvCxnSpPr>
          <p:nvPr/>
        </p:nvCxnSpPr>
        <p:spPr bwMode="auto">
          <a:xfrm>
            <a:off x="4255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4"/>
            <a:endCxn id="132" idx="0"/>
          </p:cNvCxnSpPr>
          <p:nvPr/>
        </p:nvCxnSpPr>
        <p:spPr bwMode="auto">
          <a:xfrm rot="5400000">
            <a:off x="4533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6"/>
            <a:endCxn id="133" idx="2"/>
          </p:cNvCxnSpPr>
          <p:nvPr/>
        </p:nvCxnSpPr>
        <p:spPr bwMode="auto">
          <a:xfrm>
            <a:off x="5140200" y="3514451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55506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7"/>
            <a:endCxn id="138" idx="3"/>
          </p:cNvCxnSpPr>
          <p:nvPr/>
        </p:nvCxnSpPr>
        <p:spPr bwMode="auto">
          <a:xfrm rot="5400000" flipH="1" flipV="1">
            <a:off x="4910023" y="2621874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506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2" idx="5"/>
            <a:endCxn id="141" idx="1"/>
          </p:cNvCxnSpPr>
          <p:nvPr/>
        </p:nvCxnSpPr>
        <p:spPr bwMode="auto">
          <a:xfrm rot="16200000" flipH="1">
            <a:off x="4960822" y="3798211"/>
            <a:ext cx="769156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94600" y="4821253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5122800" y="5105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8954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561200" y="271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7209600" y="3552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5706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1" name="直接箭头连接符 50"/>
          <p:cNvCxnSpPr>
            <a:stCxn id="47" idx="3"/>
            <a:endCxn id="48" idx="0"/>
          </p:cNvCxnSpPr>
          <p:nvPr/>
        </p:nvCxnSpPr>
        <p:spPr bwMode="auto">
          <a:xfrm rot="5400000">
            <a:off x="7740001" y="2484591"/>
            <a:ext cx="302409" cy="156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8" idx="3"/>
            <a:endCxn id="49" idx="0"/>
          </p:cNvCxnSpPr>
          <p:nvPr/>
        </p:nvCxnSpPr>
        <p:spPr bwMode="auto">
          <a:xfrm rot="5400000">
            <a:off x="7344301" y="3261291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9" idx="3"/>
            <a:endCxn id="50" idx="0"/>
          </p:cNvCxnSpPr>
          <p:nvPr/>
        </p:nvCxnSpPr>
        <p:spPr bwMode="auto">
          <a:xfrm rot="5400000">
            <a:off x="6834301" y="3970491"/>
            <a:ext cx="437409" cy="460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56400" y="4449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49" idx="4"/>
            <a:endCxn id="54" idx="0"/>
          </p:cNvCxnSpPr>
          <p:nvPr/>
        </p:nvCxnSpPr>
        <p:spPr bwMode="auto">
          <a:xfrm rot="16200000" flipH="1">
            <a:off x="7288500" y="4229100"/>
            <a:ext cx="393000" cy="468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79422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7" name="直接箭头连接符 56"/>
          <p:cNvCxnSpPr>
            <a:stCxn id="49" idx="5"/>
            <a:endCxn id="56" idx="0"/>
          </p:cNvCxnSpPr>
          <p:nvPr/>
        </p:nvCxnSpPr>
        <p:spPr bwMode="auto">
          <a:xfrm rot="16200000" flipH="1">
            <a:off x="7698291" y="3923690"/>
            <a:ext cx="437409" cy="554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右箭头 43"/>
          <p:cNvSpPr/>
          <p:nvPr/>
        </p:nvSpPr>
        <p:spPr bwMode="auto">
          <a:xfrm>
            <a:off x="6113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620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6470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64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637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2660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1966066" y="2613003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5445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151000" y="3536537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6376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1958923" y="2605860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151000" y="2309399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6376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5788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09722" y="3782197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528032" y="2922968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36576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45426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4542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545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19" name="直接箭头连接符 118"/>
          <p:cNvCxnSpPr>
            <a:stCxn id="115" idx="6"/>
            <a:endCxn id="116" idx="2"/>
          </p:cNvCxnSpPr>
          <p:nvPr/>
        </p:nvCxnSpPr>
        <p:spPr bwMode="auto">
          <a:xfrm>
            <a:off x="41616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6" idx="4"/>
            <a:endCxn id="117" idx="0"/>
          </p:cNvCxnSpPr>
          <p:nvPr/>
        </p:nvCxnSpPr>
        <p:spPr bwMode="auto">
          <a:xfrm rot="5400000">
            <a:off x="44401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6"/>
            <a:endCxn id="118" idx="2"/>
          </p:cNvCxnSpPr>
          <p:nvPr/>
        </p:nvCxnSpPr>
        <p:spPr bwMode="auto">
          <a:xfrm>
            <a:off x="5046600" y="3536537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4570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4" name="直接箭头连接符 123"/>
          <p:cNvCxnSpPr>
            <a:stCxn id="117" idx="7"/>
            <a:endCxn id="123" idx="3"/>
          </p:cNvCxnSpPr>
          <p:nvPr/>
        </p:nvCxnSpPr>
        <p:spPr bwMode="auto">
          <a:xfrm rot="5400000" flipH="1" flipV="1">
            <a:off x="4816423" y="2643960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54570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7" name="直接箭头连接符 126"/>
          <p:cNvCxnSpPr>
            <a:stCxn id="118" idx="4"/>
            <a:endCxn id="126" idx="0"/>
          </p:cNvCxnSpPr>
          <p:nvPr/>
        </p:nvCxnSpPr>
        <p:spPr bwMode="auto">
          <a:xfrm rot="5400000">
            <a:off x="53982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80010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7620000" y="2684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7239000" y="3387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6828600" y="412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3"/>
            <a:endCxn id="131" idx="0"/>
          </p:cNvCxnSpPr>
          <p:nvPr/>
        </p:nvCxnSpPr>
        <p:spPr bwMode="auto">
          <a:xfrm rot="5400000">
            <a:off x="7836901" y="24464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3"/>
            <a:endCxn id="132" idx="0"/>
          </p:cNvCxnSpPr>
          <p:nvPr/>
        </p:nvCxnSpPr>
        <p:spPr bwMode="auto">
          <a:xfrm rot="5400000">
            <a:off x="7455901" y="31496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3"/>
            <a:endCxn id="133" idx="0"/>
          </p:cNvCxnSpPr>
          <p:nvPr/>
        </p:nvCxnSpPr>
        <p:spPr bwMode="auto">
          <a:xfrm rot="5400000">
            <a:off x="7045501" y="3852891"/>
            <a:ext cx="302409" cy="232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7696200" y="40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5"/>
            <a:endCxn id="138" idx="0"/>
          </p:cNvCxnSpPr>
          <p:nvPr/>
        </p:nvCxnSpPr>
        <p:spPr bwMode="auto">
          <a:xfrm rot="16200000" flipH="1">
            <a:off x="7672191" y="3814790"/>
            <a:ext cx="273009" cy="279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6400800" y="488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3" idx="3"/>
            <a:endCxn id="141" idx="0"/>
          </p:cNvCxnSpPr>
          <p:nvPr/>
        </p:nvCxnSpPr>
        <p:spPr bwMode="auto">
          <a:xfrm rot="5400000">
            <a:off x="6611701" y="4591491"/>
            <a:ext cx="3318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18400" y="4843339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152200" y="5464314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5990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23" grpId="0" animBg="1"/>
      <p:bldP spid="126" grpId="0" animBg="1"/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树边：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生成树中的边；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C00000"/>
                </a:solidFill>
              </a:rPr>
              <a:t>后向边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反向边、回边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：</a:t>
            </a: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的子孙；</a:t>
            </a:r>
            <a:endParaRPr lang="en-US" altLang="zh-CN" sz="3200" kern="0" dirty="0" smtClean="0">
              <a:solidFill>
                <a:srgbClr val="CC0000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8" grpId="0" animBg="1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生成树的几个概念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前向边：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的祖先；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横跨边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横向边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：</a:t>
            </a:r>
            <a:r>
              <a:rPr lang="zh-CN" altLang="en-US" sz="3200" kern="0" dirty="0" smtClean="0"/>
              <a:t>所有其他的边；</a:t>
            </a:r>
            <a:endParaRPr lang="en-US" altLang="zh-CN" sz="3200" kern="0" dirty="0" smtClean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>
            <a:stCxn id="91" idx="2"/>
            <a:endCxn id="90" idx="6"/>
          </p:cNvCxnSpPr>
          <p:nvPr/>
        </p:nvCxnSpPr>
        <p:spPr bwMode="auto">
          <a:xfrm rot="10800000">
            <a:off x="68286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9" name="直接箭头连接符 98"/>
          <p:cNvCxnSpPr>
            <a:stCxn id="98" idx="6"/>
            <a:endCxn id="89" idx="2"/>
          </p:cNvCxnSpPr>
          <p:nvPr/>
        </p:nvCxnSpPr>
        <p:spPr bwMode="auto">
          <a:xfrm>
            <a:off x="54570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95" idx="4"/>
            <a:endCxn id="91" idx="0"/>
          </p:cNvCxnSpPr>
          <p:nvPr/>
        </p:nvCxnSpPr>
        <p:spPr bwMode="auto">
          <a:xfrm rot="5400000">
            <a:off x="75759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>
            <a:stCxn id="101" idx="6"/>
            <a:endCxn id="90" idx="2"/>
          </p:cNvCxnSpPr>
          <p:nvPr/>
        </p:nvCxnSpPr>
        <p:spPr bwMode="auto">
          <a:xfrm>
            <a:off x="54570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遍历方式不同，或 出发顶点不同，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同一连通图可得到：不同的生成树；</a:t>
            </a:r>
            <a:endParaRPr lang="en-US" altLang="zh-CN" sz="32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耗费：</a:t>
            </a:r>
            <a:r>
              <a:rPr lang="zh-CN" altLang="en-US" sz="3200" kern="0" dirty="0" smtClean="0"/>
              <a:t>生成树中，各边的权值之和；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019800" y="3859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96200" y="3276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715000" y="5476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7549896" y="4406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305800" y="5467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2"/>
            <a:endCxn id="37" idx="6"/>
          </p:cNvCxnSpPr>
          <p:nvPr/>
        </p:nvCxnSpPr>
        <p:spPr bwMode="auto">
          <a:xfrm rot="10800000" flipV="1">
            <a:off x="6629400" y="3548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5634832" y="4787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 flipV="1">
            <a:off x="6324600" y="5738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876800" y="5019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08874" y="4105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4879908" y="4717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4191000" y="5221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4220676" y="4843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2"/>
          <p:cNvCxnSpPr>
            <a:cxnSpLocks noChangeShapeType="1"/>
            <a:stCxn id="50" idx="7"/>
            <a:endCxn id="37" idx="2"/>
          </p:cNvCxnSpPr>
          <p:nvPr/>
        </p:nvCxnSpPr>
        <p:spPr bwMode="auto">
          <a:xfrm rot="5400000" flipH="1" flipV="1">
            <a:off x="5497446" y="3662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80010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0104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781800" y="3238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4572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4102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91000" y="4495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29200" y="4419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3" name="直接连接符 28"/>
          <p:cNvCxnSpPr>
            <a:cxnSpLocks noChangeShapeType="1"/>
            <a:stCxn id="41" idx="1"/>
            <a:endCxn id="37" idx="5"/>
          </p:cNvCxnSpPr>
          <p:nvPr/>
        </p:nvCxnSpPr>
        <p:spPr bwMode="auto">
          <a:xfrm rot="16200000" flipV="1">
            <a:off x="6855485" y="4007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162800" y="4305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3429000"/>
            <a:ext cx="3429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铺设通信线路，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要求花费最少，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怎么设计</a:t>
            </a:r>
            <a:r>
              <a:rPr lang="en-US" altLang="zh-CN" sz="3000" kern="0" dirty="0" smtClean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  <a:latin typeface="+mn-lt"/>
              </a:rPr>
              <a:t> 网络：</a:t>
            </a:r>
            <a:r>
              <a:rPr lang="zh-CN" altLang="en-US" sz="3200" kern="0" dirty="0" smtClean="0">
                <a:latin typeface="+mn-lt"/>
              </a:rPr>
              <a:t>带权的连通图；</a:t>
            </a:r>
            <a:endParaRPr lang="en-US" altLang="zh-CN" sz="3200" kern="0" dirty="0" smtClean="0"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(minimal spanning tree)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：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所有生成树中，</a:t>
            </a: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各边权值之和最小的生成树；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耗费最低</a:t>
            </a:r>
            <a:r>
              <a:rPr lang="en-US" altLang="zh-CN" sz="3200" kern="0" dirty="0" smtClean="0"/>
              <a:t>)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019800" y="4240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696200" y="3657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7150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cxnSpLocks noChangeShapeType="1"/>
            <a:stCxn id="29" idx="5"/>
            <a:endCxn id="32" idx="0"/>
          </p:cNvCxnSpPr>
          <p:nvPr/>
        </p:nvCxnSpPr>
        <p:spPr bwMode="auto">
          <a:xfrm rot="16200000" flipH="1">
            <a:off x="7549896" y="4787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305800" y="5848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9" idx="2"/>
            <a:endCxn id="28" idx="6"/>
          </p:cNvCxnSpPr>
          <p:nvPr/>
        </p:nvCxnSpPr>
        <p:spPr bwMode="auto">
          <a:xfrm rot="10800000" flipV="1">
            <a:off x="6629400" y="3929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2"/>
          <p:cNvCxnSpPr>
            <a:cxnSpLocks noChangeShapeType="1"/>
            <a:stCxn id="30" idx="0"/>
            <a:endCxn id="28" idx="4"/>
          </p:cNvCxnSpPr>
          <p:nvPr/>
        </p:nvCxnSpPr>
        <p:spPr bwMode="auto">
          <a:xfrm rot="5400000" flipH="1" flipV="1">
            <a:off x="5634832" y="5168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2" idx="2"/>
            <a:endCxn id="30" idx="6"/>
          </p:cNvCxnSpPr>
          <p:nvPr/>
        </p:nvCxnSpPr>
        <p:spPr bwMode="auto">
          <a:xfrm rot="10800000" flipV="1">
            <a:off x="6324600" y="6119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876800" y="5400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508874" y="4486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37" idx="0"/>
            <a:endCxn id="38" idx="5"/>
          </p:cNvCxnSpPr>
          <p:nvPr/>
        </p:nvCxnSpPr>
        <p:spPr bwMode="auto">
          <a:xfrm rot="16200000" flipV="1">
            <a:off x="4879908" y="5098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191000" y="5602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0"/>
            <a:endCxn id="38" idx="3"/>
          </p:cNvCxnSpPr>
          <p:nvPr/>
        </p:nvCxnSpPr>
        <p:spPr bwMode="auto">
          <a:xfrm rot="5400000" flipH="1" flipV="1">
            <a:off x="4220676" y="5224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8" idx="7"/>
            <a:endCxn id="28" idx="2"/>
          </p:cNvCxnSpPr>
          <p:nvPr/>
        </p:nvCxnSpPr>
        <p:spPr bwMode="auto">
          <a:xfrm rot="5400000" flipH="1" flipV="1">
            <a:off x="5497446" y="4043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01000" y="4724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7818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61722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410200" y="4000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4191000" y="487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50" name="直接连接符 28"/>
          <p:cNvCxnSpPr>
            <a:cxnSpLocks noChangeShapeType="1"/>
            <a:stCxn id="32" idx="1"/>
            <a:endCxn id="28" idx="5"/>
          </p:cNvCxnSpPr>
          <p:nvPr/>
        </p:nvCxnSpPr>
        <p:spPr bwMode="auto">
          <a:xfrm rot="16200000" flipV="1">
            <a:off x="6855485" y="4388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162800" y="4686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762000" y="4114800"/>
            <a:ext cx="22098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6934200" y="4143600"/>
            <a:ext cx="16764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</a:t>
            </a:r>
            <a:r>
              <a:rPr lang="en-US" altLang="zh-CN" dirty="0" smtClean="0">
                <a:ea typeface="黑体" pitchFamily="2" charset="-122"/>
              </a:rPr>
              <a:t>MST</a:t>
            </a:r>
            <a:r>
              <a:rPr lang="zh-CN" altLang="en-US" dirty="0" smtClean="0">
                <a:ea typeface="黑体" pitchFamily="2" charset="-122"/>
              </a:rPr>
              <a:t>性质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网络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，顶点集合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的真子集：</a:t>
            </a:r>
            <a:r>
              <a:rPr lang="en-US" altLang="zh-CN" sz="3200" kern="0" dirty="0" smtClean="0">
                <a:latin typeface="+mn-lt"/>
              </a:rPr>
              <a:t>U</a:t>
            </a:r>
            <a:r>
              <a:rPr lang="zh-CN" altLang="en-US" sz="3200" kern="0" dirty="0" smtClean="0">
                <a:latin typeface="+mn-lt"/>
              </a:rPr>
              <a:t>和</a:t>
            </a:r>
            <a:r>
              <a:rPr lang="en-US" altLang="zh-CN" sz="3200" kern="0" dirty="0" smtClean="0">
                <a:latin typeface="+mn-lt"/>
              </a:rPr>
              <a:t>V-U</a:t>
            </a:r>
          </a:p>
          <a:p>
            <a:pPr lvl="0"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dirty="0" smtClean="0">
                <a:latin typeface="+mn-lt"/>
              </a:rPr>
              <a:t>有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e=(u, v)</a:t>
            </a:r>
            <a:r>
              <a:rPr lang="zh-CN" altLang="en-US" sz="3200" kern="0" dirty="0" smtClean="0"/>
              <a:t>，且</a:t>
            </a:r>
            <a:r>
              <a:rPr lang="en-US" altLang="zh-CN" sz="3200" kern="0" dirty="0" smtClean="0"/>
              <a:t>u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en-US" altLang="zh-CN" sz="3200" kern="0" dirty="0" smtClean="0"/>
              <a:t>, v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若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e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是连通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与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的、权值最小的边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</a:t>
            </a:r>
            <a:endParaRPr lang="en-US" altLang="zh-CN" sz="32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685800" y="3352800"/>
            <a:ext cx="8305800" cy="6096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则最小生成树一定包含 最小边</a:t>
            </a:r>
            <a:r>
              <a:rPr lang="en-US" altLang="zh-CN" sz="3200" kern="0" dirty="0" smtClean="0">
                <a:solidFill>
                  <a:schemeClr val="bg1"/>
                </a:solidFill>
                <a:latin typeface="+mn-lt"/>
              </a:rPr>
              <a:t>e=(u, v);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4495800" y="2997000"/>
            <a:ext cx="381000" cy="432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20" idx="6"/>
            <a:endCxn id="27" idx="2"/>
          </p:cNvCxnSpPr>
          <p:nvPr/>
        </p:nvCxnSpPr>
        <p:spPr bwMode="auto">
          <a:xfrm>
            <a:off x="1447800" y="4527600"/>
            <a:ext cx="5791200" cy="2412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1" idx="6"/>
            <a:endCxn id="27" idx="3"/>
          </p:cNvCxnSpPr>
          <p:nvPr/>
        </p:nvCxnSpPr>
        <p:spPr bwMode="auto">
          <a:xfrm flipV="1">
            <a:off x="2286000" y="4845168"/>
            <a:ext cx="4986478" cy="215832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6"/>
            <a:endCxn id="25" idx="2"/>
          </p:cNvCxnSpPr>
          <p:nvPr/>
        </p:nvCxnSpPr>
        <p:spPr bwMode="auto">
          <a:xfrm flipV="1">
            <a:off x="1371600" y="5607000"/>
            <a:ext cx="6324600" cy="63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 flipH="1">
            <a:off x="3505200" y="4495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e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 bwMode="auto">
          <a:xfrm flipH="1">
            <a:off x="5181600" y="4191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3200" kern="0" baseline="30000" dirty="0" smtClean="0">
                <a:latin typeface="+mn-lt"/>
              </a:rPr>
              <a:t>#</a:t>
            </a: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 flipH="1">
            <a:off x="5029200" y="54864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4000" kern="0" dirty="0" smtClean="0">
                <a:latin typeface="+mn-lt"/>
              </a:rPr>
              <a:t>*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219200" y="4419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57400" y="4953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143000" y="5562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96200" y="5499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239000" y="46608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21" idx="5"/>
            <a:endCxn id="25" idx="0"/>
          </p:cNvCxnSpPr>
          <p:nvPr/>
        </p:nvCxnSpPr>
        <p:spPr bwMode="auto">
          <a:xfrm rot="16200000" flipH="1">
            <a:off x="4850695" y="2539195"/>
            <a:ext cx="361632" cy="555797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12"/>
          <p:cNvSpPr txBox="1">
            <a:spLocks noChangeArrowheads="1"/>
          </p:cNvSpPr>
          <p:nvPr/>
        </p:nvSpPr>
        <p:spPr bwMode="auto">
          <a:xfrm flipH="1">
            <a:off x="5867400" y="48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e^</a:t>
            </a:r>
          </a:p>
        </p:txBody>
      </p:sp>
      <p:sp>
        <p:nvSpPr>
          <p:cNvPr id="43" name="矩形 42"/>
          <p:cNvSpPr/>
          <p:nvPr/>
        </p:nvSpPr>
        <p:spPr>
          <a:xfrm>
            <a:off x="838200" y="48006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42809" y="4762779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V-U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/>
      <p:bldP spid="32" grpId="0"/>
      <p:bldP spid="37" grpId="0"/>
      <p:bldP spid="20" grpId="0" animBg="1"/>
      <p:bldP spid="21" grpId="0" animBg="1"/>
      <p:bldP spid="22" grpId="0" animBg="1"/>
      <p:bldP spid="25" grpId="0" animBg="1"/>
      <p:bldP spid="27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3434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6019800" y="38100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590800"/>
            <a:ext cx="6477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990099"/>
                </a:solidFill>
              </a:rPr>
              <a:t>U={n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个顶点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},  TE={n-1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条边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3156025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428000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029200"/>
            <a:ext cx="182614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 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     初始：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U={v</a:t>
            </a:r>
            <a:r>
              <a:rPr lang="en-US" altLang="zh-CN" sz="3200" kern="0" baseline="-25000" dirty="0" smtClean="0">
                <a:solidFill>
                  <a:srgbClr val="990099"/>
                </a:solidFill>
              </a:rPr>
              <a:t>0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, TE=Null; </a:t>
            </a:r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在连接“顶点集合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与</a:t>
            </a:r>
            <a:r>
              <a:rPr lang="en-US" altLang="zh-CN" sz="3200" kern="0" dirty="0" smtClean="0"/>
              <a:t>V-U</a:t>
            </a:r>
            <a:r>
              <a:rPr lang="zh-CN" altLang="en-US" sz="3200" kern="0" dirty="0" smtClean="0"/>
              <a:t>”的所有边中，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选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并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U=V</a:t>
            </a:r>
            <a:r>
              <a:rPr lang="zh-CN" altLang="en-US" sz="3200" kern="0" dirty="0" smtClean="0"/>
              <a:t>，结束。</a:t>
            </a:r>
            <a:endParaRPr lang="en-US" altLang="zh-CN" sz="3200" kern="0" dirty="0" smtClean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6354000" y="3669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848600" y="36497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201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667017" y="4665900"/>
            <a:ext cx="1197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001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858000" y="3901724"/>
            <a:ext cx="9906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972969" y="4654169"/>
            <a:ext cx="1113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705600" y="5529674"/>
            <a:ext cx="12954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296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1628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162800" y="33539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4770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803623" y="4080298"/>
            <a:ext cx="1251755" cy="1290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1600" y="32545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权值最小的边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(u, v)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TE,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1600" y="3928939"/>
            <a:ext cx="4419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将顶点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中；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1676400" y="203980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743200" y="14860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62000" y="302909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" name="直接连接符 6"/>
          <p:cNvCxnSpPr>
            <a:cxnSpLocks noChangeShapeType="1"/>
            <a:stCxn id="5" idx="5"/>
            <a:endCxn id="8" idx="0"/>
          </p:cNvCxnSpPr>
          <p:nvPr/>
        </p:nvCxnSpPr>
        <p:spPr bwMode="auto">
          <a:xfrm rot="5400000">
            <a:off x="2544509" y="2300549"/>
            <a:ext cx="1070109" cy="3679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590800" y="30195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" name="直接连接符 28"/>
          <p:cNvCxnSpPr>
            <a:cxnSpLocks noChangeShapeType="1"/>
            <a:stCxn id="5" idx="3"/>
            <a:endCxn id="4" idx="6"/>
          </p:cNvCxnSpPr>
          <p:nvPr/>
        </p:nvCxnSpPr>
        <p:spPr bwMode="auto">
          <a:xfrm rot="5400000">
            <a:off x="2378334" y="1857124"/>
            <a:ext cx="361806" cy="546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3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221308" y="2564235"/>
            <a:ext cx="605384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1371600" y="3291029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8956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3622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38200" y="885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828800" y="275258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" name="直接连接符 28"/>
          <p:cNvCxnSpPr>
            <a:cxnSpLocks noChangeShapeType="1"/>
            <a:stCxn id="8" idx="1"/>
            <a:endCxn id="4" idx="5"/>
          </p:cNvCxnSpPr>
          <p:nvPr/>
        </p:nvCxnSpPr>
        <p:spPr bwMode="auto">
          <a:xfrm rot="16200000" flipV="1">
            <a:off x="2140471" y="2559473"/>
            <a:ext cx="595859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676400" y="876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9" name="直接连接符 28"/>
          <p:cNvCxnSpPr>
            <a:cxnSpLocks noChangeShapeType="1"/>
            <a:stCxn id="18" idx="4"/>
            <a:endCxn id="4" idx="0"/>
          </p:cNvCxnSpPr>
          <p:nvPr/>
        </p:nvCxnSpPr>
        <p:spPr bwMode="auto">
          <a:xfrm rot="5400000">
            <a:off x="1670983" y="172958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717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4" idx="2"/>
          </p:cNvCxnSpPr>
          <p:nvPr/>
        </p:nvCxnSpPr>
        <p:spPr bwMode="auto">
          <a:xfrm rot="16200000" flipH="1">
            <a:off x="1188923" y="1823786"/>
            <a:ext cx="276081" cy="698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28"/>
          <p:cNvCxnSpPr>
            <a:cxnSpLocks noChangeShapeType="1"/>
            <a:stCxn id="22" idx="4"/>
            <a:endCxn id="6" idx="0"/>
          </p:cNvCxnSpPr>
          <p:nvPr/>
        </p:nvCxnSpPr>
        <p:spPr bwMode="auto">
          <a:xfrm rot="16200000" flipH="1">
            <a:off x="457200" y="2419492"/>
            <a:ext cx="9144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28"/>
          <p:cNvCxnSpPr>
            <a:cxnSpLocks noChangeShapeType="1"/>
            <a:stCxn id="18" idx="2"/>
            <a:endCxn id="22" idx="0"/>
          </p:cNvCxnSpPr>
          <p:nvPr/>
        </p:nvCxnSpPr>
        <p:spPr bwMode="auto">
          <a:xfrm rot="10800000" flipV="1">
            <a:off x="762000" y="1147905"/>
            <a:ext cx="914400" cy="4238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18" idx="6"/>
            <a:endCxn id="5" idx="0"/>
          </p:cNvCxnSpPr>
          <p:nvPr/>
        </p:nvCxnSpPr>
        <p:spPr bwMode="auto">
          <a:xfrm>
            <a:off x="2286000" y="1147905"/>
            <a:ext cx="762000" cy="338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2590800" y="809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2362200" y="1571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1143000" y="1647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1676400" y="14193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609600" y="2409967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143000" y="2409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48006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8006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55" idx="4"/>
            <a:endCxn id="54" idx="0"/>
          </p:cNvCxnSpPr>
          <p:nvPr/>
        </p:nvCxnSpPr>
        <p:spPr bwMode="auto">
          <a:xfrm rot="5400000">
            <a:off x="47951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8006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9342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59" idx="4"/>
            <a:endCxn id="58" idx="0"/>
          </p:cNvCxnSpPr>
          <p:nvPr/>
        </p:nvCxnSpPr>
        <p:spPr bwMode="auto">
          <a:xfrm rot="5400000">
            <a:off x="69287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9342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61674" y="29811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633074" y="2333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62" idx="1"/>
            <a:endCxn id="58" idx="5"/>
          </p:cNvCxnSpPr>
          <p:nvPr/>
        </p:nvCxnSpPr>
        <p:spPr bwMode="auto">
          <a:xfrm rot="16200000" flipV="1">
            <a:off x="7413818" y="2523567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990600" y="49717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90600" y="38084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67" idx="4"/>
            <a:endCxn id="66" idx="0"/>
          </p:cNvCxnSpPr>
          <p:nvPr/>
        </p:nvCxnSpPr>
        <p:spPr bwMode="auto">
          <a:xfrm rot="5400000">
            <a:off x="985183" y="46615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990600" y="43513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918074" y="59335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1689474" y="52860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2" name="直接连接符 28"/>
          <p:cNvCxnSpPr>
            <a:cxnSpLocks noChangeShapeType="1"/>
            <a:stCxn id="70" idx="1"/>
            <a:endCxn id="66" idx="5"/>
          </p:cNvCxnSpPr>
          <p:nvPr/>
        </p:nvCxnSpPr>
        <p:spPr bwMode="auto">
          <a:xfrm rot="16200000" flipV="1">
            <a:off x="1470218" y="54758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2057400" y="44180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cxnSpLocks noChangeShapeType="1"/>
            <a:stCxn id="73" idx="5"/>
            <a:endCxn id="70" idx="0"/>
          </p:cNvCxnSpPr>
          <p:nvPr/>
        </p:nvCxnSpPr>
        <p:spPr bwMode="auto">
          <a:xfrm rot="5400000">
            <a:off x="1874256" y="52300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286000" y="52945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Oval 30"/>
          <p:cNvSpPr>
            <a:spLocks noChangeArrowheads="1"/>
          </p:cNvSpPr>
          <p:nvPr/>
        </p:nvSpPr>
        <p:spPr bwMode="auto">
          <a:xfrm>
            <a:off x="41148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41148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59" idx="0"/>
          </p:cNvCxnSpPr>
          <p:nvPr/>
        </p:nvCxnSpPr>
        <p:spPr bwMode="auto">
          <a:xfrm rot="5400000">
            <a:off x="41093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41148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Oval 30"/>
          <p:cNvSpPr>
            <a:spLocks noChangeArrowheads="1"/>
          </p:cNvSpPr>
          <p:nvPr/>
        </p:nvSpPr>
        <p:spPr bwMode="auto">
          <a:xfrm>
            <a:off x="50422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48136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5" name="直接连接符 28"/>
          <p:cNvCxnSpPr>
            <a:cxnSpLocks noChangeShapeType="1"/>
            <a:stCxn id="163" idx="1"/>
            <a:endCxn id="159" idx="5"/>
          </p:cNvCxnSpPr>
          <p:nvPr/>
        </p:nvCxnSpPr>
        <p:spPr bwMode="auto">
          <a:xfrm rot="16200000" flipV="1">
            <a:off x="45944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51816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67" name="直接连接符 166"/>
          <p:cNvCxnSpPr>
            <a:cxnSpLocks noChangeShapeType="1"/>
            <a:stCxn id="166" idx="5"/>
            <a:endCxn id="163" idx="0"/>
          </p:cNvCxnSpPr>
          <p:nvPr/>
        </p:nvCxnSpPr>
        <p:spPr bwMode="auto">
          <a:xfrm rot="5400000">
            <a:off x="49984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5562600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Oval 30"/>
          <p:cNvSpPr>
            <a:spLocks noChangeArrowheads="1"/>
          </p:cNvSpPr>
          <p:nvPr/>
        </p:nvSpPr>
        <p:spPr bwMode="auto">
          <a:xfrm>
            <a:off x="29718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0" name="直接连接符 28"/>
          <p:cNvCxnSpPr>
            <a:cxnSpLocks noChangeShapeType="1"/>
            <a:stCxn id="169" idx="5"/>
            <a:endCxn id="159" idx="2"/>
          </p:cNvCxnSpPr>
          <p:nvPr/>
        </p:nvCxnSpPr>
        <p:spPr bwMode="auto">
          <a:xfrm rot="16200000" flipH="1">
            <a:off x="36338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36576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3152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73152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76" name="直接连接符 28"/>
          <p:cNvCxnSpPr>
            <a:cxnSpLocks noChangeShapeType="1"/>
            <a:stCxn id="175" idx="4"/>
            <a:endCxn id="174" idx="0"/>
          </p:cNvCxnSpPr>
          <p:nvPr/>
        </p:nvCxnSpPr>
        <p:spPr bwMode="auto">
          <a:xfrm rot="5400000">
            <a:off x="73097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73152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8" name="Oval 30"/>
          <p:cNvSpPr>
            <a:spLocks noChangeArrowheads="1"/>
          </p:cNvSpPr>
          <p:nvPr/>
        </p:nvSpPr>
        <p:spPr bwMode="auto">
          <a:xfrm>
            <a:off x="82426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9" name="Text Box 32"/>
          <p:cNvSpPr txBox="1">
            <a:spLocks noChangeArrowheads="1"/>
          </p:cNvSpPr>
          <p:nvPr/>
        </p:nvSpPr>
        <p:spPr bwMode="auto">
          <a:xfrm>
            <a:off x="80140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0" name="直接连接符 28"/>
          <p:cNvCxnSpPr>
            <a:cxnSpLocks noChangeShapeType="1"/>
            <a:stCxn id="178" idx="1"/>
            <a:endCxn id="174" idx="5"/>
          </p:cNvCxnSpPr>
          <p:nvPr/>
        </p:nvCxnSpPr>
        <p:spPr bwMode="auto">
          <a:xfrm rot="16200000" flipV="1">
            <a:off x="77948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83820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82" name="直接连接符 181"/>
          <p:cNvCxnSpPr>
            <a:cxnSpLocks noChangeShapeType="1"/>
            <a:stCxn id="181" idx="5"/>
            <a:endCxn id="178" idx="0"/>
          </p:cNvCxnSpPr>
          <p:nvPr/>
        </p:nvCxnSpPr>
        <p:spPr bwMode="auto">
          <a:xfrm rot="5400000">
            <a:off x="81988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3" name="Text Box 32"/>
          <p:cNvSpPr txBox="1">
            <a:spLocks noChangeArrowheads="1"/>
          </p:cNvSpPr>
          <p:nvPr/>
        </p:nvSpPr>
        <p:spPr bwMode="auto">
          <a:xfrm>
            <a:off x="8610601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4" name="Oval 30"/>
          <p:cNvSpPr>
            <a:spLocks noChangeArrowheads="1"/>
          </p:cNvSpPr>
          <p:nvPr/>
        </p:nvSpPr>
        <p:spPr bwMode="auto">
          <a:xfrm>
            <a:off x="61722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5" name="直接连接符 28"/>
          <p:cNvCxnSpPr>
            <a:cxnSpLocks noChangeShapeType="1"/>
            <a:stCxn id="184" idx="5"/>
            <a:endCxn id="174" idx="2"/>
          </p:cNvCxnSpPr>
          <p:nvPr/>
        </p:nvCxnSpPr>
        <p:spPr bwMode="auto">
          <a:xfrm rot="16200000" flipH="1">
            <a:off x="68342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68580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6553200" y="5789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4" idx="4"/>
            <a:endCxn id="187" idx="0"/>
          </p:cNvCxnSpPr>
          <p:nvPr/>
        </p:nvCxnSpPr>
        <p:spPr bwMode="auto">
          <a:xfrm rot="16200000" flipH="1">
            <a:off x="6226314" y="5157926"/>
            <a:ext cx="88237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Text Box 32"/>
          <p:cNvSpPr txBox="1">
            <a:spLocks noChangeArrowheads="1"/>
          </p:cNvSpPr>
          <p:nvPr/>
        </p:nvSpPr>
        <p:spPr bwMode="auto">
          <a:xfrm>
            <a:off x="6400800" y="51704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5400000">
            <a:off x="1333103" y="5218509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连接符 193"/>
          <p:cNvCxnSpPr/>
          <p:nvPr/>
        </p:nvCxnSpPr>
        <p:spPr bwMode="auto">
          <a:xfrm rot="5400000">
            <a:off x="4532709" y="5217715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椭圆 81"/>
          <p:cNvSpPr/>
          <p:nvPr/>
        </p:nvSpPr>
        <p:spPr bwMode="auto">
          <a:xfrm>
            <a:off x="1295400" y="809767"/>
            <a:ext cx="12954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5400000">
            <a:off x="969150" y="1169317"/>
            <a:ext cx="2019300" cy="1224000"/>
          </a:xfrm>
          <a:prstGeom prst="ellipse">
            <a:avLst/>
          </a:prstGeom>
          <a:noFill/>
          <a:ln w="28575" cap="flat" cmpd="sng" algn="ctr">
            <a:solidFill>
              <a:srgbClr val="CC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962167" y="450376"/>
            <a:ext cx="2681786" cy="3666699"/>
          </a:xfrm>
          <a:custGeom>
            <a:avLst/>
            <a:gdLst>
              <a:gd name="connsiteX0" fmla="*/ 416257 w 2681786"/>
              <a:gd name="connsiteY0" fmla="*/ 232012 h 3666699"/>
              <a:gd name="connsiteX1" fmla="*/ 279779 w 2681786"/>
              <a:gd name="connsiteY1" fmla="*/ 1910687 h 3666699"/>
              <a:gd name="connsiteX2" fmla="*/ 2094932 w 2681786"/>
              <a:gd name="connsiteY2" fmla="*/ 3603009 h 3666699"/>
              <a:gd name="connsiteX3" fmla="*/ 2545308 w 2681786"/>
              <a:gd name="connsiteY3" fmla="*/ 2292824 h 3666699"/>
              <a:gd name="connsiteX4" fmla="*/ 1276066 w 2681786"/>
              <a:gd name="connsiteY4" fmla="*/ 1569493 h 3666699"/>
              <a:gd name="connsiteX5" fmla="*/ 1644555 w 2681786"/>
              <a:gd name="connsiteY5" fmla="*/ 518615 h 3666699"/>
              <a:gd name="connsiteX6" fmla="*/ 416257 w 2681786"/>
              <a:gd name="connsiteY6" fmla="*/ 232012 h 366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786" h="3666699">
                <a:moveTo>
                  <a:pt x="416257" y="232012"/>
                </a:moveTo>
                <a:cubicBezTo>
                  <a:pt x="188794" y="464024"/>
                  <a:pt x="0" y="1348854"/>
                  <a:pt x="279779" y="1910687"/>
                </a:cubicBezTo>
                <a:cubicBezTo>
                  <a:pt x="559558" y="2472520"/>
                  <a:pt x="1717344" y="3539319"/>
                  <a:pt x="2094932" y="3603009"/>
                </a:cubicBezTo>
                <a:cubicBezTo>
                  <a:pt x="2472520" y="3666699"/>
                  <a:pt x="2681786" y="2631743"/>
                  <a:pt x="2545308" y="2292824"/>
                </a:cubicBezTo>
                <a:cubicBezTo>
                  <a:pt x="2408830" y="1953905"/>
                  <a:pt x="1426191" y="1865194"/>
                  <a:pt x="1276066" y="1569493"/>
                </a:cubicBezTo>
                <a:cubicBezTo>
                  <a:pt x="1125941" y="1273792"/>
                  <a:pt x="1783307" y="741528"/>
                  <a:pt x="1644555" y="518615"/>
                </a:cubicBezTo>
                <a:cubicBezTo>
                  <a:pt x="1505803" y="295702"/>
                  <a:pt x="643720" y="0"/>
                  <a:pt x="416257" y="232012"/>
                </a:cubicBezTo>
                <a:close/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239672" y="468573"/>
            <a:ext cx="3073020" cy="4012442"/>
          </a:xfrm>
          <a:custGeom>
            <a:avLst/>
            <a:gdLst>
              <a:gd name="connsiteX0" fmla="*/ 1694597 w 3073020"/>
              <a:gd name="connsiteY0" fmla="*/ 191069 h 4012442"/>
              <a:gd name="connsiteX1" fmla="*/ 493594 w 3073020"/>
              <a:gd name="connsiteY1" fmla="*/ 177421 h 4012442"/>
              <a:gd name="connsiteX2" fmla="*/ 2274 w 3073020"/>
              <a:gd name="connsiteY2" fmla="*/ 1255594 h 4012442"/>
              <a:gd name="connsiteX3" fmla="*/ 507241 w 3073020"/>
              <a:gd name="connsiteY3" fmla="*/ 3070746 h 4012442"/>
              <a:gd name="connsiteX4" fmla="*/ 2690883 w 3073020"/>
              <a:gd name="connsiteY4" fmla="*/ 3603009 h 4012442"/>
              <a:gd name="connsiteX5" fmla="*/ 2800065 w 3073020"/>
              <a:gd name="connsiteY5" fmla="*/ 614149 h 4012442"/>
              <a:gd name="connsiteX6" fmla="*/ 1599062 w 3073020"/>
              <a:gd name="connsiteY6" fmla="*/ 191069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3020" h="4012442">
                <a:moveTo>
                  <a:pt x="1694597" y="191069"/>
                </a:moveTo>
                <a:cubicBezTo>
                  <a:pt x="1235122" y="95534"/>
                  <a:pt x="775648" y="0"/>
                  <a:pt x="493594" y="177421"/>
                </a:cubicBezTo>
                <a:cubicBezTo>
                  <a:pt x="211540" y="354842"/>
                  <a:pt x="0" y="773373"/>
                  <a:pt x="2274" y="1255594"/>
                </a:cubicBezTo>
                <a:cubicBezTo>
                  <a:pt x="4548" y="1737815"/>
                  <a:pt x="59140" y="2679510"/>
                  <a:pt x="507241" y="3070746"/>
                </a:cubicBezTo>
                <a:cubicBezTo>
                  <a:pt x="955342" y="3461982"/>
                  <a:pt x="2308746" y="4012442"/>
                  <a:pt x="2690883" y="3603009"/>
                </a:cubicBezTo>
                <a:cubicBezTo>
                  <a:pt x="3073020" y="3193576"/>
                  <a:pt x="2982035" y="1182806"/>
                  <a:pt x="2800065" y="614149"/>
                </a:cubicBezTo>
                <a:cubicBezTo>
                  <a:pt x="2618095" y="45492"/>
                  <a:pt x="2108578" y="118280"/>
                  <a:pt x="1599062" y="191069"/>
                </a:cubicBezTo>
              </a:path>
            </a:pathLst>
          </a:custGeom>
          <a:noFill/>
          <a:ln w="28575" cap="flat" cmpd="sng" algn="ctr">
            <a:solidFill>
              <a:srgbClr val="007E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472" y="457200"/>
            <a:ext cx="4012441" cy="3493827"/>
          </a:xfrm>
          <a:custGeom>
            <a:avLst/>
            <a:gdLst>
              <a:gd name="connsiteX0" fmla="*/ 3091218 w 4012441"/>
              <a:gd name="connsiteY0" fmla="*/ 461749 h 3493827"/>
              <a:gd name="connsiteX1" fmla="*/ 730155 w 4012441"/>
              <a:gd name="connsiteY1" fmla="*/ 257033 h 3493827"/>
              <a:gd name="connsiteX2" fmla="*/ 170597 w 4012441"/>
              <a:gd name="connsiteY2" fmla="*/ 2003946 h 3493827"/>
              <a:gd name="connsiteX3" fmla="*/ 1753737 w 4012441"/>
              <a:gd name="connsiteY3" fmla="*/ 2304197 h 3493827"/>
              <a:gd name="connsiteX4" fmla="*/ 2067635 w 4012441"/>
              <a:gd name="connsiteY4" fmla="*/ 3382370 h 3493827"/>
              <a:gd name="connsiteX5" fmla="*/ 3841844 w 4012441"/>
              <a:gd name="connsiteY5" fmla="*/ 2972937 h 3493827"/>
              <a:gd name="connsiteX6" fmla="*/ 3091218 w 4012441"/>
              <a:gd name="connsiteY6" fmla="*/ 461749 h 349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441" h="3493827">
                <a:moveTo>
                  <a:pt x="3091218" y="461749"/>
                </a:moveTo>
                <a:cubicBezTo>
                  <a:pt x="2572603" y="9098"/>
                  <a:pt x="1216925" y="0"/>
                  <a:pt x="730155" y="257033"/>
                </a:cubicBezTo>
                <a:cubicBezTo>
                  <a:pt x="243385" y="514066"/>
                  <a:pt x="0" y="1662752"/>
                  <a:pt x="170597" y="2003946"/>
                </a:cubicBezTo>
                <a:cubicBezTo>
                  <a:pt x="341194" y="2345140"/>
                  <a:pt x="1437564" y="2074460"/>
                  <a:pt x="1753737" y="2304197"/>
                </a:cubicBezTo>
                <a:cubicBezTo>
                  <a:pt x="2069910" y="2533934"/>
                  <a:pt x="1719617" y="3270913"/>
                  <a:pt x="2067635" y="3382370"/>
                </a:cubicBezTo>
                <a:cubicBezTo>
                  <a:pt x="2415653" y="3493827"/>
                  <a:pt x="3671247" y="3464256"/>
                  <a:pt x="3841844" y="2972937"/>
                </a:cubicBezTo>
                <a:cubicBezTo>
                  <a:pt x="4012441" y="2481618"/>
                  <a:pt x="3609833" y="914400"/>
                  <a:pt x="3091218" y="461749"/>
                </a:cubicBezTo>
                <a:close/>
              </a:path>
            </a:pathLst>
          </a:custGeom>
          <a:noFill/>
          <a:ln w="28575" cap="flat" cmpd="sng" algn="ctr">
            <a:solidFill>
              <a:srgbClr val="F56F0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/>
      <p:bldP spid="58" grpId="0" animBg="1"/>
      <p:bldP spid="59" grpId="0" animBg="1"/>
      <p:bldP spid="61" grpId="0"/>
      <p:bldP spid="62" grpId="0" animBg="1"/>
      <p:bldP spid="63" grpId="0"/>
      <p:bldP spid="66" grpId="0" animBg="1"/>
      <p:bldP spid="67" grpId="0" animBg="1"/>
      <p:bldP spid="69" grpId="0"/>
      <p:bldP spid="70" grpId="0" animBg="1"/>
      <p:bldP spid="71" grpId="0"/>
      <p:bldP spid="73" grpId="0" animBg="1"/>
      <p:bldP spid="75" grpId="0"/>
      <p:bldP spid="159" grpId="0" animBg="1"/>
      <p:bldP spid="160" grpId="0" animBg="1"/>
      <p:bldP spid="162" grpId="0"/>
      <p:bldP spid="163" grpId="0" animBg="1"/>
      <p:bldP spid="164" grpId="0"/>
      <p:bldP spid="166" grpId="0" animBg="1"/>
      <p:bldP spid="168" grpId="0"/>
      <p:bldP spid="169" grpId="0" animBg="1"/>
      <p:bldP spid="171" grpId="0"/>
      <p:bldP spid="174" grpId="0" animBg="1"/>
      <p:bldP spid="175" grpId="0" animBg="1"/>
      <p:bldP spid="177" grpId="0"/>
      <p:bldP spid="178" grpId="0" animBg="1"/>
      <p:bldP spid="179" grpId="0"/>
      <p:bldP spid="181" grpId="0" animBg="1"/>
      <p:bldP spid="183" grpId="0"/>
      <p:bldP spid="184" grpId="0" animBg="1"/>
      <p:bldP spid="186" grpId="0"/>
      <p:bldP spid="187" grpId="0" animBg="1"/>
      <p:bldP spid="189" grpId="0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457200" y="1447800"/>
            <a:ext cx="86868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搜索、周游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342900" lvl="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深度优先搜索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Depth-First Search (DFS)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3200" dirty="0" smtClean="0"/>
              <a:t>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广度优先搜索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       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391400" y="29406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8018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335200" y="290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8201691" y="2517890"/>
            <a:ext cx="415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7532964" y="2598028"/>
            <a:ext cx="453083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9636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5" idx="3"/>
            <a:endCxn id="11" idx="0"/>
          </p:cNvCxnSpPr>
          <p:nvPr/>
        </p:nvCxnSpPr>
        <p:spPr bwMode="auto">
          <a:xfrm rot="5400000">
            <a:off x="7111538" y="3474928"/>
            <a:ext cx="45773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8018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5" idx="5"/>
            <a:endCxn id="13" idx="0"/>
          </p:cNvCxnSpPr>
          <p:nvPr/>
        </p:nvCxnSpPr>
        <p:spPr bwMode="auto">
          <a:xfrm rot="16200000" flipH="1">
            <a:off x="7708828" y="3483627"/>
            <a:ext cx="457735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14"/>
          <p:cNvCxnSpPr>
            <a:cxnSpLocks noChangeShapeType="1"/>
            <a:stCxn id="8" idx="2"/>
            <a:endCxn id="5" idx="6"/>
          </p:cNvCxnSpPr>
          <p:nvPr/>
        </p:nvCxnSpPr>
        <p:spPr bwMode="auto">
          <a:xfrm rot="10800000" flipV="1">
            <a:off x="7895400" y="3155400"/>
            <a:ext cx="439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8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5400000">
            <a:off x="6914100" y="4452300"/>
            <a:ext cx="4212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81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图（邻接矩阵表示）：顶点表</a:t>
            </a:r>
            <a:r>
              <a:rPr lang="en-US" altLang="zh-CN" sz="3000" kern="0" dirty="0" err="1" smtClean="0">
                <a:latin typeface="+mn-lt"/>
              </a:rPr>
              <a:t>vexs</a:t>
            </a:r>
            <a:r>
              <a:rPr lang="en-US" altLang="zh-CN" sz="3000" kern="0" dirty="0" smtClean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     </a:t>
            </a:r>
            <a:r>
              <a:rPr lang="zh-CN" altLang="en-US" sz="3000" kern="0" dirty="0" smtClean="0">
                <a:latin typeface="+mn-lt"/>
              </a:rPr>
              <a:t>关系矩阵</a:t>
            </a:r>
            <a:r>
              <a:rPr lang="en-US" altLang="zh-CN" sz="3000" kern="0" dirty="0" smtClean="0">
                <a:latin typeface="+mn-lt"/>
              </a:rPr>
              <a:t>arcs[n][n]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:  </a:t>
            </a:r>
            <a:r>
              <a:rPr lang="zh-CN" altLang="en-US" sz="3000" kern="0" dirty="0" smtClean="0"/>
              <a:t>最小生成树的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条边、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   </a:t>
            </a:r>
            <a:r>
              <a:rPr lang="zh-CN" altLang="en-US" sz="3000" kern="0" dirty="0" smtClean="0"/>
              <a:t>以及，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start_vex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stop_vex</a:t>
            </a:r>
            <a:r>
              <a:rPr lang="en-US" altLang="zh-CN" sz="3000" kern="0" dirty="0" smtClean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sz="3000" kern="0" dirty="0" smtClean="0"/>
              <a:t>  weight; </a:t>
            </a:r>
            <a:r>
              <a:rPr lang="zh-CN" altLang="en-US" sz="3000" kern="0" dirty="0" smtClean="0"/>
              <a:t> </a:t>
            </a:r>
            <a:r>
              <a:rPr lang="en-US" altLang="zh-CN" sz="3000" kern="0" dirty="0" smtClean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Edge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: (</a:t>
            </a:r>
            <a:r>
              <a:rPr lang="zh-CN" altLang="en-US" kern="0" dirty="0" smtClean="0">
                <a:solidFill>
                  <a:srgbClr val="008000"/>
                </a:solidFill>
              </a:rPr>
              <a:t>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权重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边：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起点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终点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各边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629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/>
              <a:t>是加入</a:t>
            </a:r>
            <a:r>
              <a:rPr lang="en-US" altLang="zh-CN" sz="3000" kern="0" dirty="0" smtClean="0"/>
              <a:t>TE</a:t>
            </a:r>
            <a:r>
              <a:rPr lang="zh-CN" altLang="en-US" sz="3000" kern="0" dirty="0" smtClean="0"/>
              <a:t>的第</a:t>
            </a:r>
            <a:r>
              <a:rPr lang="en-US" altLang="zh-CN" sz="3000" kern="0" dirty="0" err="1" smtClean="0"/>
              <a:t>i</a:t>
            </a:r>
            <a:r>
              <a:rPr lang="zh-CN" altLang="en-US" sz="3000" kern="0" dirty="0" smtClean="0"/>
              <a:t>条边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=0,1,…)</a:t>
            </a:r>
            <a:r>
              <a:rPr lang="en-US" altLang="zh-CN" sz="3000" kern="0" dirty="0" smtClean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mst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数组声明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905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图（邻接矩阵表示）：顶点表</a:t>
            </a:r>
            <a:r>
              <a:rPr lang="en-US" altLang="zh-CN" sz="3000" kern="0" dirty="0" err="1" smtClean="0">
                <a:latin typeface="+mn-lt"/>
              </a:rPr>
              <a:t>vexs</a:t>
            </a:r>
            <a:r>
              <a:rPr lang="en-US" altLang="zh-CN" sz="3000" kern="0" dirty="0" smtClean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               </a:t>
            </a:r>
            <a:r>
              <a:rPr lang="zh-CN" altLang="en-US" sz="3000" kern="0" dirty="0" smtClean="0">
                <a:latin typeface="+mn-lt"/>
              </a:rPr>
              <a:t>关系矩阵</a:t>
            </a:r>
            <a:r>
              <a:rPr lang="en-US" altLang="zh-CN" sz="3000" kern="0" dirty="0" smtClean="0">
                <a:latin typeface="+mn-lt"/>
              </a:rPr>
              <a:t>arcs[n][n]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:  </a:t>
            </a:r>
            <a:r>
              <a:rPr lang="zh-CN" altLang="en-US" sz="3000" kern="0" dirty="0" smtClean="0"/>
              <a:t>最小生成树的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条边、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           </a:t>
            </a:r>
            <a:r>
              <a:rPr lang="zh-CN" altLang="en-US" sz="3000" kern="0" dirty="0" smtClean="0"/>
              <a:t>以及，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</a:t>
            </a:r>
            <a:r>
              <a:rPr lang="en-US" altLang="zh-CN" sz="3000" kern="0" dirty="0" err="1" smtClean="0"/>
              <a:t>typedef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struct</a:t>
            </a: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{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err="1" smtClean="0"/>
              <a:t>start_vex</a:t>
            </a:r>
            <a:r>
              <a:rPr lang="en-US" altLang="zh-CN" sz="3000" kern="0" dirty="0" smtClean="0"/>
              <a:t>, </a:t>
            </a:r>
            <a:r>
              <a:rPr lang="en-US" altLang="zh-CN" sz="3000" kern="0" dirty="0" err="1" smtClean="0"/>
              <a:t>stop_vex</a:t>
            </a:r>
            <a:r>
              <a:rPr lang="en-US" altLang="zh-CN" sz="3000" kern="0" dirty="0" smtClean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  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AdjType</a:t>
            </a:r>
            <a:r>
              <a:rPr lang="en-US" altLang="zh-CN" sz="3000" kern="0" dirty="0" smtClean="0"/>
              <a:t>  weight; </a:t>
            </a:r>
            <a:r>
              <a:rPr lang="zh-CN" altLang="en-US" sz="3000" kern="0" dirty="0" smtClean="0"/>
              <a:t> </a:t>
            </a:r>
            <a:r>
              <a:rPr lang="en-US" altLang="zh-CN" sz="3000" kern="0" dirty="0" smtClean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Edge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 smtClean="0">
                <a:solidFill>
                  <a:srgbClr val="008000"/>
                </a:solidFill>
              </a:rPr>
              <a:t>: (</a:t>
            </a:r>
            <a:r>
              <a:rPr lang="zh-CN" altLang="en-US" kern="0" dirty="0" smtClean="0">
                <a:solidFill>
                  <a:srgbClr val="008000"/>
                </a:solidFill>
              </a:rPr>
              <a:t>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权重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// </a:t>
            </a:r>
            <a:r>
              <a:rPr lang="zh-CN" altLang="en-US" kern="0" dirty="0" smtClean="0">
                <a:solidFill>
                  <a:srgbClr val="008000"/>
                </a:solidFill>
              </a:rPr>
              <a:t>边：</a:t>
            </a:r>
            <a:r>
              <a:rPr lang="en-US" altLang="zh-CN" kern="0" dirty="0" smtClean="0">
                <a:solidFill>
                  <a:srgbClr val="008000"/>
                </a:solidFill>
              </a:rPr>
              <a:t>(</a:t>
            </a:r>
            <a:r>
              <a:rPr lang="zh-CN" altLang="en-US" kern="0" dirty="0" smtClean="0">
                <a:solidFill>
                  <a:srgbClr val="008000"/>
                </a:solidFill>
              </a:rPr>
              <a:t>起点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zh-CN" altLang="en-US" kern="0" dirty="0" smtClean="0">
                <a:solidFill>
                  <a:srgbClr val="008000"/>
                </a:solidFill>
              </a:rPr>
              <a:t>终点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各边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5532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/>
              <a:t>是加入</a:t>
            </a:r>
            <a:r>
              <a:rPr lang="en-US" altLang="zh-CN" sz="3000" kern="0" dirty="0" smtClean="0"/>
              <a:t>TE</a:t>
            </a:r>
            <a:r>
              <a:rPr lang="zh-CN" altLang="en-US" sz="3000" kern="0" dirty="0" smtClean="0"/>
              <a:t>的第</a:t>
            </a:r>
            <a:r>
              <a:rPr lang="en-US" altLang="zh-CN" sz="3000" kern="0" dirty="0" err="1" smtClean="0"/>
              <a:t>i</a:t>
            </a:r>
            <a:r>
              <a:rPr lang="zh-CN" altLang="en-US" sz="3000" kern="0" dirty="0" smtClean="0"/>
              <a:t>条边</a:t>
            </a:r>
            <a:r>
              <a:rPr lang="en-US" altLang="zh-CN" sz="3000" kern="0" dirty="0" smtClean="0"/>
              <a:t>(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=0,1,…)</a:t>
            </a:r>
            <a:r>
              <a:rPr lang="en-US" altLang="zh-CN" sz="3000" kern="0" dirty="0" smtClean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mst</a:t>
            </a:r>
            <a:r>
              <a:rPr lang="zh-CN" altLang="en-US" kern="0" dirty="0" smtClean="0">
                <a:solidFill>
                  <a:srgbClr val="990099"/>
                </a:solidFill>
              </a:rPr>
              <a:t>数组声明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28194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在</a:t>
            </a:r>
            <a:r>
              <a:rPr lang="en-US" altLang="zh-CN" sz="3200" kern="0" dirty="0" err="1" smtClean="0">
                <a:latin typeface="+mn-lt"/>
              </a:rPr>
              <a:t>mst</a:t>
            </a:r>
            <a:r>
              <a:rPr lang="zh-CN" altLang="en-US" sz="3200" kern="0" dirty="0" smtClean="0">
                <a:latin typeface="+mn-lt"/>
              </a:rPr>
              <a:t>数组最终形成之前，某时</a:t>
            </a:r>
            <a:endParaRPr lang="en-US" altLang="zh-CN" sz="3200" kern="0" dirty="0" smtClean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en-US" altLang="zh-CN" sz="3200" kern="0" dirty="0" err="1" smtClean="0">
                <a:latin typeface="+mn-lt"/>
              </a:rPr>
              <a:t>mst</a:t>
            </a:r>
            <a:r>
              <a:rPr lang="zh-CN" altLang="en-US" sz="3200" kern="0" dirty="0" smtClean="0">
                <a:latin typeface="+mn-lt"/>
              </a:rPr>
              <a:t>为：</a:t>
            </a:r>
            <a:r>
              <a:rPr lang="en-US" altLang="zh-CN" sz="3200" kern="0" dirty="0" smtClean="0">
                <a:latin typeface="+mn-lt"/>
              </a:rPr>
              <a:t>{ 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(0,1,3), (0,3,4), </a:t>
            </a: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</a:t>
            </a:r>
            <a:r>
              <a:rPr lang="zh-CN" altLang="en-US" sz="3200" kern="0" dirty="0" smtClean="0">
                <a:latin typeface="+mn-lt"/>
              </a:rPr>
              <a:t>生成树顶点集合</a:t>
            </a:r>
            <a:r>
              <a:rPr lang="en-US" altLang="zh-CN" sz="3200" kern="0" dirty="0" smtClean="0">
                <a:latin typeface="+mn-lt"/>
              </a:rPr>
              <a:t>U</a:t>
            </a:r>
            <a:r>
              <a:rPr lang="zh-CN" altLang="en-US" sz="3200" kern="0" dirty="0" smtClean="0">
                <a:latin typeface="+mn-lt"/>
              </a:rPr>
              <a:t>到</a:t>
            </a:r>
            <a:endParaRPr lang="en-US" altLang="zh-CN" sz="3200" kern="0" dirty="0" smtClean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</a:t>
            </a:r>
            <a:r>
              <a:rPr lang="zh-CN" altLang="en-US" sz="3200" kern="0" dirty="0" smtClean="0">
                <a:latin typeface="+mn-lt"/>
              </a:rPr>
              <a:t>集合</a:t>
            </a:r>
            <a:r>
              <a:rPr lang="en-US" altLang="zh-CN" sz="3200" kern="0" dirty="0" smtClean="0">
                <a:latin typeface="+mn-lt"/>
              </a:rPr>
              <a:t>V-U</a:t>
            </a:r>
            <a:r>
              <a:rPr lang="zh-CN" altLang="en-US" sz="3200" kern="0" dirty="0" smtClean="0">
                <a:latin typeface="+mn-lt"/>
              </a:rPr>
              <a:t>中各顶点的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最小边</a:t>
            </a:r>
            <a:r>
              <a:rPr lang="zh-CN" altLang="en-US" sz="3200" kern="0" dirty="0" smtClean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}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2286000" y="1905000"/>
            <a:ext cx="3048000" cy="685800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18288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已加入最小生成树的边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58000" y="5232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8047800" y="5212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05600" y="627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cxnSpLocks noChangeShapeType="1"/>
            <a:stCxn id="16" idx="5"/>
            <a:endCxn id="19" idx="0"/>
          </p:cNvCxnSpPr>
          <p:nvPr/>
        </p:nvCxnSpPr>
        <p:spPr bwMode="auto">
          <a:xfrm flipH="1">
            <a:off x="8452200" y="56428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00200" y="6268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7362000" y="54646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7" idx="0"/>
            <a:endCxn id="15" idx="4"/>
          </p:cNvCxnSpPr>
          <p:nvPr/>
        </p:nvCxnSpPr>
        <p:spPr bwMode="auto">
          <a:xfrm flipV="1">
            <a:off x="6957600" y="57364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2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7209600" y="65202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8124000" y="56777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7590600" y="5982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590600" y="49168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981000" y="5830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7" name="直接连接符 28"/>
          <p:cNvCxnSpPr>
            <a:cxnSpLocks noChangeShapeType="1"/>
            <a:stCxn id="19" idx="1"/>
            <a:endCxn id="15" idx="5"/>
          </p:cNvCxnSpPr>
          <p:nvPr/>
        </p:nvCxnSpPr>
        <p:spPr bwMode="auto">
          <a:xfrm flipH="1" flipV="1">
            <a:off x="7288191" y="56626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590600" y="5449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初始：</a:t>
            </a:r>
            <a:r>
              <a:rPr lang="zh-CN" altLang="en-US" sz="3000" kern="0" dirty="0" smtClean="0"/>
              <a:t>最小生成树 </a:t>
            </a:r>
            <a:r>
              <a:rPr lang="en-US" altLang="zh-CN" sz="3000" kern="0" dirty="0" smtClean="0"/>
              <a:t>T=(U, TE)</a:t>
            </a: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7E00"/>
                </a:solidFill>
              </a:rPr>
              <a:t>      </a:t>
            </a:r>
            <a:r>
              <a:rPr lang="en-US" altLang="zh-CN" sz="3000" kern="0" dirty="0" smtClean="0"/>
              <a:t>U={v</a:t>
            </a:r>
            <a:r>
              <a:rPr lang="en-US" altLang="zh-CN" sz="3000" kern="0" baseline="-25000" dirty="0" smtClean="0"/>
              <a:t>0</a:t>
            </a:r>
            <a:r>
              <a:rPr lang="en-US" altLang="zh-CN" sz="3000" kern="0" dirty="0" smtClean="0"/>
              <a:t>},   </a:t>
            </a:r>
            <a:r>
              <a:rPr lang="en-US" altLang="zh-CN" sz="3000" kern="0" dirty="0" err="1" smtClean="0"/>
              <a:t>mst</a:t>
            </a:r>
            <a:r>
              <a:rPr lang="zh-CN" altLang="en-US" sz="3000" kern="0" dirty="0" smtClean="0"/>
              <a:t>数组</a:t>
            </a:r>
            <a:r>
              <a:rPr lang="en-US" altLang="zh-CN" sz="3000" kern="0" dirty="0" smtClean="0"/>
              <a:t>: U</a:t>
            </a:r>
            <a:r>
              <a:rPr lang="zh-CN" altLang="en-US" sz="3000" kern="0" dirty="0" smtClean="0"/>
              <a:t>到</a:t>
            </a:r>
            <a:r>
              <a:rPr lang="en-US" altLang="zh-CN" sz="3000" kern="0" dirty="0" smtClean="0"/>
              <a:t>V-U</a:t>
            </a:r>
            <a:r>
              <a:rPr lang="zh-CN" altLang="en-US" sz="3000" kern="0" dirty="0" smtClean="0"/>
              <a:t>中各顶点的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最小边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514350" indent="-514350">
              <a:spcBef>
                <a:spcPts val="9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(2)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向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TE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中加入第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条边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共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条，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=0,1,2…n-2)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</a:rPr>
              <a:t>      </a:t>
            </a: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找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]~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[n-2]</a:t>
            </a:r>
            <a:r>
              <a:rPr lang="zh-CN" altLang="en-US" sz="3000" kern="0" dirty="0" smtClean="0"/>
              <a:t>中的最小值</a:t>
            </a:r>
            <a:r>
              <a:rPr lang="en-US" altLang="zh-CN" sz="3000" kern="0" dirty="0" smtClean="0"/>
              <a:t>: 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smtClean="0">
                <a:solidFill>
                  <a:srgbClr val="FF0000"/>
                </a:solidFill>
              </a:rPr>
              <a:t>min</a:t>
            </a:r>
            <a:r>
              <a:rPr lang="en-US" altLang="zh-CN" sz="3000" kern="0" dirty="0" smtClean="0"/>
              <a:t>]</a:t>
            </a:r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2.2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为保证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mst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[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]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是加入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TE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的第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i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条边：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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[min]</a:t>
            </a:r>
            <a:r>
              <a:rPr lang="zh-CN" altLang="en-US" sz="3000" kern="0" dirty="0" smtClean="0"/>
              <a:t>与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</a:t>
            </a:r>
            <a:r>
              <a:rPr lang="en-US" altLang="zh-CN" sz="3000" kern="0" dirty="0" err="1" smtClean="0"/>
              <a:t>i</a:t>
            </a:r>
            <a:r>
              <a:rPr lang="en-US" altLang="zh-CN" sz="3000" kern="0" dirty="0" smtClean="0"/>
              <a:t>]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“交换”</a:t>
            </a:r>
            <a:r>
              <a:rPr lang="zh-CN" altLang="en-US" sz="3000" kern="0" dirty="0" smtClean="0"/>
              <a:t>，</a:t>
            </a:r>
            <a:endParaRPr lang="en-US" altLang="zh-CN" sz="3000" kern="0" dirty="0" smtClean="0"/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      2.3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因新顶点加入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U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， 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        </a:t>
            </a:r>
            <a:r>
              <a:rPr lang="zh-CN" altLang="en-US" sz="3000" kern="0" dirty="0" smtClean="0">
                <a:sym typeface="Wingdings" pitchFamily="2" charset="2"/>
              </a:rPr>
              <a:t>更新最小边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[i+1]~</a:t>
            </a:r>
            <a:r>
              <a:rPr lang="en-US" altLang="zh-CN" sz="3000" kern="0" dirty="0" err="1" smtClean="0"/>
              <a:t>mst</a:t>
            </a:r>
            <a:r>
              <a:rPr lang="en-US" altLang="zh-CN" sz="3000" kern="0" dirty="0" smtClean="0"/>
              <a:t>[n-2]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   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162800" y="424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8352600" y="42220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0104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flipH="1">
            <a:off x="8757000" y="46522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8505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0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flipH="1">
            <a:off x="7666800" y="44740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6" idx="0"/>
            <a:endCxn id="24" idx="4"/>
          </p:cNvCxnSpPr>
          <p:nvPr/>
        </p:nvCxnSpPr>
        <p:spPr bwMode="auto">
          <a:xfrm flipV="1">
            <a:off x="7262400" y="47458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flipH="1">
            <a:off x="7514400" y="55296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428800" y="4687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8954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895400" y="39262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285800" y="4839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28"/>
          <p:cNvCxnSpPr>
            <a:cxnSpLocks noChangeShapeType="1"/>
            <a:stCxn id="28" idx="1"/>
            <a:endCxn id="24" idx="5"/>
          </p:cNvCxnSpPr>
          <p:nvPr/>
        </p:nvCxnSpPr>
        <p:spPr bwMode="auto">
          <a:xfrm flipH="1" flipV="1">
            <a:off x="7592991" y="46720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895400" y="4458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1066800" y="2010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v5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752600" y="11813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v1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22000" y="294350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v4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1981200" y="29339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v3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8" idx="7"/>
            <a:endCxn id="6" idx="3"/>
          </p:cNvCxnSpPr>
          <p:nvPr/>
        </p:nvCxnSpPr>
        <p:spPr bwMode="auto">
          <a:xfrm rot="5400000" flipH="1" flipV="1">
            <a:off x="625866" y="2497298"/>
            <a:ext cx="57706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8" idx="6"/>
          </p:cNvCxnSpPr>
          <p:nvPr/>
        </p:nvCxnSpPr>
        <p:spPr bwMode="auto">
          <a:xfrm rot="10800000" flipV="1">
            <a:off x="762000" y="3185978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066800" y="3086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6" idx="5"/>
          </p:cNvCxnSpPr>
          <p:nvPr/>
        </p:nvCxnSpPr>
        <p:spPr bwMode="auto">
          <a:xfrm rot="16200000" flipV="1">
            <a:off x="1510229" y="2457736"/>
            <a:ext cx="567543" cy="532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2000" y="1171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v0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5"/>
            <a:endCxn id="6" idx="1"/>
          </p:cNvCxnSpPr>
          <p:nvPr/>
        </p:nvCxnSpPr>
        <p:spPr bwMode="auto">
          <a:xfrm rot="16200000" flipH="1">
            <a:off x="673491" y="1611473"/>
            <a:ext cx="48181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7" idx="2"/>
          </p:cNvCxnSpPr>
          <p:nvPr/>
        </p:nvCxnSpPr>
        <p:spPr bwMode="auto">
          <a:xfrm>
            <a:off x="762000" y="1423854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295400" y="8292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514600" y="21182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v2</a:t>
            </a:r>
            <a:endParaRPr lang="en-US" altLang="zh-CN" sz="3200" dirty="0"/>
          </a:p>
        </p:txBody>
      </p:sp>
      <p:cxnSp>
        <p:nvCxnSpPr>
          <p:cNvPr id="44" name="直接连接符 28"/>
          <p:cNvCxnSpPr>
            <a:cxnSpLocks noChangeShapeType="1"/>
            <a:stCxn id="43" idx="4"/>
            <a:endCxn id="11" idx="6"/>
          </p:cNvCxnSpPr>
          <p:nvPr/>
        </p:nvCxnSpPr>
        <p:spPr bwMode="auto">
          <a:xfrm rot="5400000">
            <a:off x="2371052" y="2772430"/>
            <a:ext cx="563697" cy="26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  <a:stCxn id="20" idx="4"/>
            <a:endCxn id="8" idx="0"/>
          </p:cNvCxnSpPr>
          <p:nvPr/>
        </p:nvCxnSpPr>
        <p:spPr bwMode="auto">
          <a:xfrm rot="5400000">
            <a:off x="-141825" y="2309679"/>
            <a:ext cx="12676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1524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2590800" y="2705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8288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2514600" y="1333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620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10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8382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9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12954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478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124200" y="610635"/>
            <a:ext cx="3810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err="1" smtClean="0"/>
              <a:t>mst</a:t>
            </a:r>
            <a:r>
              <a:rPr lang="zh-CN" altLang="en-US" sz="3000" dirty="0" smtClean="0"/>
              <a:t>数组变更过程</a:t>
            </a:r>
            <a:r>
              <a:rPr lang="en-US" altLang="zh-CN" sz="3000" dirty="0" smtClean="0"/>
              <a:t>:</a:t>
            </a:r>
            <a:endParaRPr lang="en-US" altLang="zh-CN" sz="3000" baseline="-25000" dirty="0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276599" y="1176461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1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0,2,∞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0,3,∞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0,5,9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3200400" y="1611575"/>
            <a:ext cx="55626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(v0,v1)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v1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3276600" y="2251655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3200400" y="26991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(v1,v2)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v2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sp>
        <p:nvSpPr>
          <p:cNvPr id="76" name="矩形 75"/>
          <p:cNvSpPr/>
          <p:nvPr/>
        </p:nvSpPr>
        <p:spPr bwMode="auto">
          <a:xfrm>
            <a:off x="3263400" y="1169861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3276600" y="334778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3200400" y="38049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(v1,v3)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v3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3276599" y="4436675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/>
                <a:gridCol w="1203960"/>
                <a:gridCol w="1203960"/>
                <a:gridCol w="1112521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3,4,7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3200400" y="4885481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(v1,v5)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v5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3276600" y="551186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219200"/>
                <a:gridCol w="1143000"/>
                <a:gridCol w="1143000"/>
                <a:gridCol w="1143000"/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rgbClr val="0000CC"/>
                          </a:solidFill>
                        </a:rPr>
                        <a:t>1,5,4</a:t>
                      </a:r>
                      <a:endParaRPr lang="zh-CN" altLang="en-US" sz="3200" b="0" dirty="0" smtClean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3,4,7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200400" y="59385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(v3,v4)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TE; v4</a:t>
            </a:r>
            <a:r>
              <a:rPr lang="zh-CN" altLang="en-US" sz="3000" dirty="0" smtClean="0">
                <a:sym typeface="Wingdings" pitchFamily="2" charset="2"/>
              </a:rPr>
              <a:t>加入</a:t>
            </a:r>
            <a:r>
              <a:rPr lang="en-US" altLang="zh-CN" sz="3000" dirty="0" smtClean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81000" y="3747452"/>
            <a:ext cx="2819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00CC"/>
                </a:solidFill>
                <a:sym typeface="Wingdings" pitchFamily="2" charset="2"/>
              </a:rPr>
              <a:t>蓝色</a:t>
            </a:r>
            <a:r>
              <a:rPr lang="en-US" altLang="zh-CN" sz="3000" dirty="0" smtClean="0">
                <a:solidFill>
                  <a:srgbClr val="0000CC"/>
                </a:solidFill>
                <a:sym typeface="Wingdings" pitchFamily="2" charset="2"/>
              </a:rPr>
              <a:t>: </a:t>
            </a:r>
            <a:r>
              <a:rPr lang="zh-CN" altLang="en-US" sz="3000" dirty="0" smtClean="0">
                <a:solidFill>
                  <a:srgbClr val="0000CC"/>
                </a:solidFill>
                <a:sym typeface="Wingdings" pitchFamily="2" charset="2"/>
              </a:rPr>
              <a:t>已加入</a:t>
            </a:r>
            <a:r>
              <a:rPr lang="en-US" altLang="zh-CN" sz="300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红色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新修改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;</a:t>
            </a:r>
            <a:endParaRPr lang="en-US" altLang="zh-CN" sz="3000" dirty="0">
              <a:solidFill>
                <a:srgbClr val="C00000"/>
              </a:solidFill>
            </a:endParaRPr>
          </a:p>
        </p:txBody>
      </p:sp>
      <p:cxnSp>
        <p:nvCxnSpPr>
          <p:cNvPr id="46" name="直接连接符 28"/>
          <p:cNvCxnSpPr>
            <a:cxnSpLocks noChangeShapeType="1"/>
            <a:stCxn id="20" idx="6"/>
            <a:endCxn id="62" idx="0"/>
          </p:cNvCxnSpPr>
          <p:nvPr/>
        </p:nvCxnSpPr>
        <p:spPr bwMode="auto">
          <a:xfrm flipV="1">
            <a:off x="762000" y="1409979"/>
            <a:ext cx="1008000" cy="1387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8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 flipV="1">
            <a:off x="685801" y="3162579"/>
            <a:ext cx="1371600" cy="952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33400" y="5029200"/>
            <a:ext cx="2514600" cy="1064459"/>
          </a:xfrm>
          <a:prstGeom prst="rect">
            <a:avLst/>
          </a:prstGeom>
          <a:solidFill>
            <a:srgbClr val="97DF7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交换 </a:t>
            </a:r>
            <a:r>
              <a:rPr lang="en-US" altLang="zh-CN" sz="3000" dirty="0" err="1" smtClean="0">
                <a:sym typeface="Wingdings" pitchFamily="2" charset="2"/>
              </a:rPr>
              <a:t>mst</a:t>
            </a:r>
            <a:r>
              <a:rPr lang="en-US" altLang="zh-CN" sz="3000" dirty="0" smtClean="0">
                <a:sym typeface="Wingdings" pitchFamily="2" charset="2"/>
              </a:rPr>
              <a:t>[</a:t>
            </a:r>
            <a:r>
              <a:rPr lang="en-US" altLang="zh-CN" sz="3000" dirty="0" err="1" smtClean="0">
                <a:sym typeface="Wingdings" pitchFamily="2" charset="2"/>
              </a:rPr>
              <a:t>i</a:t>
            </a:r>
            <a:r>
              <a:rPr lang="en-US" altLang="zh-CN" sz="3000" dirty="0" smtClean="0">
                <a:sym typeface="Wingdings" pitchFamily="2" charset="2"/>
              </a:rPr>
              <a:t>]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与 </a:t>
            </a:r>
            <a:r>
              <a:rPr lang="en-US" altLang="zh-CN" sz="3000" dirty="0" err="1" smtClean="0">
                <a:sym typeface="Wingdings" pitchFamily="2" charset="2"/>
              </a:rPr>
              <a:t>mst</a:t>
            </a:r>
            <a:r>
              <a:rPr lang="en-US" altLang="zh-CN" sz="3000" dirty="0" smtClean="0">
                <a:sym typeface="Wingdings" pitchFamily="2" charset="2"/>
              </a:rPr>
              <a:t>[min]</a:t>
            </a:r>
            <a:endParaRPr lang="en-US" altLang="zh-CN" sz="3000" baseline="-25000" dirty="0"/>
          </a:p>
        </p:txBody>
      </p:sp>
      <p:sp>
        <p:nvSpPr>
          <p:cNvPr id="73" name="矩形 72"/>
          <p:cNvSpPr/>
          <p:nvPr/>
        </p:nvSpPr>
        <p:spPr bwMode="auto">
          <a:xfrm>
            <a:off x="4495800" y="2274389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01800" y="33698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987800" y="4450367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924800" y="55034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rot="10800000" flipV="1">
            <a:off x="2819400" y="4876800"/>
            <a:ext cx="457200" cy="381000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 animBg="1"/>
      <p:bldP spid="80" grpId="0"/>
      <p:bldP spid="83" grpId="0"/>
      <p:bldP spid="86" grpId="0"/>
      <p:bldP spid="55" grpId="0" animBg="1"/>
      <p:bldP spid="73" grpId="0" animBg="1"/>
      <p:bldP spid="87" grpId="0" animBg="1"/>
      <p:bldP spid="88" grpId="0" animBg="1"/>
      <p:bldP spid="8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void prim(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GraphMatrix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Edge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])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, j, min,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, </a:t>
            </a:r>
            <a:r>
              <a:rPr lang="en-US" altLang="zh-CN" sz="3200" kern="0" dirty="0" err="1" smtClean="0"/>
              <a:t>vy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double</a:t>
            </a:r>
            <a:r>
              <a:rPr lang="en-US" altLang="zh-CN" sz="3200" kern="0" dirty="0" smtClean="0"/>
              <a:t> weight;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Edge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edge</a:t>
            </a:r>
            <a:r>
              <a:rPr lang="en-US" altLang="zh-CN" sz="3200" kern="0" dirty="0" smtClean="0"/>
              <a:t>; </a:t>
            </a:r>
            <a:r>
              <a:rPr lang="en-US" altLang="zh-CN" kern="0" dirty="0" smtClean="0">
                <a:solidFill>
                  <a:srgbClr val="008000"/>
                </a:solidFill>
              </a:rPr>
              <a:t>//Edge</a:t>
            </a:r>
            <a:r>
              <a:rPr lang="zh-CN" altLang="en-US" kern="0" dirty="0" smtClean="0">
                <a:solidFill>
                  <a:srgbClr val="008000"/>
                </a:solidFill>
              </a:rPr>
              <a:t>是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zh-CN" altLang="en-US" kern="0" dirty="0" smtClean="0">
                <a:solidFill>
                  <a:srgbClr val="008000"/>
                </a:solidFill>
              </a:rPr>
              <a:t>数组元素类型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for(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VN-1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{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 smtClean="0"/>
              <a:t> = 0;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 smtClean="0"/>
              <a:t> = i+1;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weight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-&gt;arcs[0][i+1]; }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9600" y="3276600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</a:t>
            </a:r>
            <a:r>
              <a:rPr lang="en-US" altLang="zh-CN" kern="0" dirty="0" smtClean="0">
                <a:solidFill>
                  <a:srgbClr val="0000CC"/>
                </a:solidFill>
              </a:rPr>
              <a:t>U={v0}, </a:t>
            </a:r>
            <a:r>
              <a:rPr lang="zh-CN" altLang="en-US" kern="0" dirty="0" smtClean="0">
                <a:solidFill>
                  <a:srgbClr val="0000CC"/>
                </a:solidFill>
              </a:rPr>
              <a:t>初始化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zh-CN" altLang="en-US" kern="0" dirty="0" smtClean="0">
                <a:solidFill>
                  <a:srgbClr val="0000CC"/>
                </a:solidFill>
              </a:rPr>
              <a:t>数组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56174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</a:t>
            </a:r>
            <a:r>
              <a:rPr lang="zh-CN" altLang="en-US" kern="0" dirty="0" smtClean="0">
                <a:solidFill>
                  <a:srgbClr val="CC0000"/>
                </a:solidFill>
              </a:rPr>
              <a:t>接下来，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0600" y="1578858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最终目的：获得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mst</a:t>
            </a:r>
            <a:r>
              <a:rPr lang="zh-CN" altLang="en-US" kern="0" dirty="0" smtClean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6400" y="41148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//v0</a:t>
            </a:r>
            <a:r>
              <a:rPr lang="zh-CN" altLang="en-US" kern="0" dirty="0" smtClean="0">
                <a:solidFill>
                  <a:srgbClr val="0000CC"/>
                </a:solidFill>
              </a:rPr>
              <a:t>到其余顶点的边长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 flipH="1" flipV="1">
            <a:off x="7924800" y="3983742"/>
            <a:ext cx="4572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56174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CC0000"/>
                </a:solidFill>
              </a:rPr>
              <a:t>依次选出</a:t>
            </a:r>
            <a:r>
              <a:rPr lang="en-US" altLang="zh-CN" kern="0" dirty="0" smtClean="0">
                <a:solidFill>
                  <a:srgbClr val="CC0000"/>
                </a:solidFill>
              </a:rPr>
              <a:t>n-1</a:t>
            </a:r>
            <a:r>
              <a:rPr lang="zh-CN" altLang="en-US" kern="0" dirty="0" smtClean="0">
                <a:solidFill>
                  <a:srgbClr val="CC0000"/>
                </a:solidFill>
              </a:rPr>
              <a:t>条边加入到生成树中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2400" y="588258"/>
            <a:ext cx="8991600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接下来，依次选出</a:t>
            </a:r>
            <a:r>
              <a:rPr lang="en-US" altLang="zh-CN" kern="0" dirty="0" smtClean="0">
                <a:solidFill>
                  <a:srgbClr val="0000CC"/>
                </a:solidFill>
              </a:rPr>
              <a:t>n-1</a:t>
            </a:r>
            <a:r>
              <a:rPr lang="zh-CN" altLang="en-US" kern="0" dirty="0" smtClean="0">
                <a:solidFill>
                  <a:srgbClr val="0000CC"/>
                </a:solidFill>
              </a:rPr>
              <a:t>条边加入生成树中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for(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=0;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&lt;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VN-1</a:t>
            </a:r>
            <a:r>
              <a:rPr lang="en-US" altLang="zh-CN" sz="3200" kern="0" dirty="0" smtClean="0"/>
              <a:t>; 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++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 weight = Max;    min=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for( 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j=</a:t>
            </a:r>
            <a:r>
              <a:rPr lang="en-US" altLang="zh-CN" sz="3200" kern="0" dirty="0" err="1" smtClean="0">
                <a:solidFill>
                  <a:srgbClr val="CC0000"/>
                </a:solidFill>
              </a:rPr>
              <a:t>i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; j&lt;VN-1</a:t>
            </a:r>
            <a:r>
              <a:rPr lang="en-US" altLang="zh-CN" sz="3200" kern="0" dirty="0" smtClean="0"/>
              <a:t>; j++)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if(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 &lt;weight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{   weight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j].weight;   min=j; }</a:t>
            </a:r>
          </a:p>
          <a:p>
            <a:pPr marL="108000" lvl="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</a:rPr>
              <a:t>    if( min !=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i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  edge=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[min];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[min]=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]=edge; }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/>
              <a:t>stop_vex</a:t>
            </a:r>
            <a:r>
              <a:rPr lang="en-US" altLang="zh-CN" sz="3200" kern="0" dirty="0" smtClean="0"/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4419600" y="22098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找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]~n-2</a:t>
            </a:r>
            <a:r>
              <a:rPr lang="zh-CN" altLang="en-US" kern="0" dirty="0" smtClean="0">
                <a:solidFill>
                  <a:srgbClr val="008000"/>
                </a:solidFill>
              </a:rPr>
              <a:t>中</a:t>
            </a:r>
            <a:r>
              <a:rPr lang="zh-CN" altLang="en-US" kern="0" dirty="0" smtClean="0">
                <a:solidFill>
                  <a:srgbClr val="008000"/>
                </a:solidFill>
              </a:rPr>
              <a:t>最值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[min]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0400" y="3962400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如果需要，交换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[min]</a:t>
            </a:r>
            <a:r>
              <a:rPr lang="zh-CN" altLang="en-US" kern="0" dirty="0" smtClean="0">
                <a:solidFill>
                  <a:srgbClr val="008000"/>
                </a:solidFill>
              </a:rPr>
              <a:t>、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mst</a:t>
            </a:r>
            <a:r>
              <a:rPr lang="en-US" altLang="zh-CN" kern="0" dirty="0" smtClean="0">
                <a:solidFill>
                  <a:srgbClr val="008000"/>
                </a:solidFill>
              </a:rPr>
              <a:t>[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</a:rPr>
              <a:t>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5638800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zh-CN" altLang="en-US" kern="0" dirty="0" smtClean="0">
                <a:solidFill>
                  <a:srgbClr val="008000"/>
                </a:solidFill>
              </a:rPr>
              <a:t>：刚进入</a:t>
            </a:r>
            <a:r>
              <a:rPr lang="en-US" altLang="zh-CN" kern="0" dirty="0" smtClean="0">
                <a:solidFill>
                  <a:srgbClr val="008000"/>
                </a:solidFill>
              </a:rPr>
              <a:t>U</a:t>
            </a:r>
            <a:r>
              <a:rPr lang="zh-CN" altLang="en-US" kern="0" dirty="0" smtClean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7600" y="51054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C0000"/>
                </a:solidFill>
              </a:rPr>
              <a:t>//</a:t>
            </a:r>
            <a:r>
              <a:rPr lang="zh-CN" altLang="en-US" kern="0" dirty="0" smtClean="0">
                <a:solidFill>
                  <a:srgbClr val="CC0000"/>
                </a:solidFill>
              </a:rPr>
              <a:t>下面</a:t>
            </a:r>
            <a:r>
              <a:rPr lang="en-US" altLang="zh-CN" kern="0" dirty="0" smtClean="0">
                <a:solidFill>
                  <a:srgbClr val="CC0000"/>
                </a:solidFill>
              </a:rPr>
              <a:t>,</a:t>
            </a:r>
            <a:r>
              <a:rPr lang="zh-CN" altLang="en-US" kern="0" dirty="0" smtClean="0">
                <a:solidFill>
                  <a:srgbClr val="CC0000"/>
                </a:solidFill>
              </a:rPr>
              <a:t>考虑是否修改</a:t>
            </a:r>
            <a:r>
              <a:rPr lang="en-US" altLang="zh-CN" kern="0" dirty="0" err="1" smtClean="0">
                <a:solidFill>
                  <a:srgbClr val="CC0000"/>
                </a:solidFill>
              </a:rPr>
              <a:t>mst</a:t>
            </a:r>
            <a:r>
              <a:rPr lang="en-US" altLang="zh-CN" kern="0" dirty="0" smtClean="0">
                <a:solidFill>
                  <a:srgbClr val="CC0000"/>
                </a:solidFill>
              </a:rPr>
              <a:t>[i+1]~n-2?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8382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</a:t>
            </a:r>
            <a:r>
              <a:rPr lang="en-US" altLang="zh-CN" sz="3200" kern="0" dirty="0" err="1" smtClean="0"/>
              <a:t>i</a:t>
            </a:r>
            <a:r>
              <a:rPr lang="en-US" altLang="zh-CN" sz="3200" kern="0" dirty="0" smtClean="0"/>
              <a:t>].</a:t>
            </a:r>
            <a:r>
              <a:rPr lang="en-US" altLang="zh-CN" sz="3200" kern="0" dirty="0" err="1" smtClean="0"/>
              <a:t>stop_vex</a:t>
            </a:r>
            <a:r>
              <a:rPr lang="en-US" altLang="zh-CN" sz="3200" kern="0" dirty="0" smtClean="0"/>
              <a:t>;</a:t>
            </a: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下面考察，新入顶点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vx</a:t>
            </a:r>
            <a:r>
              <a:rPr lang="zh-CN" altLang="en-US" kern="0" dirty="0" smtClean="0">
                <a:solidFill>
                  <a:srgbClr val="0000CC"/>
                </a:solidFill>
              </a:rPr>
              <a:t>能否修改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en-US" altLang="zh-CN" kern="0" dirty="0" smtClean="0">
                <a:solidFill>
                  <a:srgbClr val="0000CC"/>
                </a:solidFill>
              </a:rPr>
              <a:t>[i+1]……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mst</a:t>
            </a:r>
            <a:r>
              <a:rPr lang="en-US" altLang="zh-CN" kern="0" dirty="0" smtClean="0">
                <a:solidFill>
                  <a:srgbClr val="0000CC"/>
                </a:solidFill>
              </a:rPr>
              <a:t>[n-2]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for( 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j=i+1</a:t>
            </a:r>
            <a:r>
              <a:rPr lang="en-US" altLang="zh-CN" sz="3200" kern="0" dirty="0" smtClean="0"/>
              <a:t>; j&lt;VN-1; j++)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{    </a:t>
            </a:r>
            <a:r>
              <a:rPr lang="en-US" altLang="zh-CN" sz="3200" kern="0" dirty="0" err="1" smtClean="0"/>
              <a:t>vy</a:t>
            </a:r>
            <a:r>
              <a:rPr lang="en-US" altLang="zh-CN" sz="3200" kern="0" dirty="0" smtClean="0"/>
              <a:t> =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 smtClean="0"/>
              <a:t>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weight = </a:t>
            </a:r>
            <a:r>
              <a:rPr lang="en-US" altLang="zh-CN" sz="3200" kern="0" dirty="0" err="1" smtClean="0"/>
              <a:t>pgraph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arcs[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vx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][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vy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]</a:t>
            </a:r>
            <a:r>
              <a:rPr lang="zh-CN" altLang="en-US" sz="3200" kern="0" dirty="0" smtClean="0"/>
              <a:t>；</a:t>
            </a:r>
            <a:endParaRPr lang="en-US" altLang="zh-CN" sz="32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if( weight &lt;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 j].weight)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{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[j].weight = weight;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</a:t>
            </a:r>
            <a:r>
              <a:rPr lang="en-US" altLang="zh-CN" sz="3200" kern="0" dirty="0" err="1" smtClean="0"/>
              <a:t>mst</a:t>
            </a:r>
            <a:r>
              <a:rPr lang="en-US" altLang="zh-CN" sz="3200" kern="0" dirty="0" smtClean="0"/>
              <a:t>[j].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err="1" smtClean="0"/>
              <a:t>vx</a:t>
            </a:r>
            <a:r>
              <a:rPr lang="en-US" altLang="zh-CN" sz="3200" kern="0" dirty="0" smtClean="0"/>
              <a:t>;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}}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0" y="9144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zh-CN" altLang="en-US" kern="0" dirty="0" smtClean="0">
                <a:solidFill>
                  <a:srgbClr val="008000"/>
                </a:solidFill>
              </a:rPr>
              <a:t>是刚进入</a:t>
            </a:r>
            <a:r>
              <a:rPr lang="en-US" altLang="zh-CN" kern="0" dirty="0" smtClean="0">
                <a:solidFill>
                  <a:srgbClr val="008000"/>
                </a:solidFill>
              </a:rPr>
              <a:t>U</a:t>
            </a:r>
            <a:r>
              <a:rPr lang="zh-CN" altLang="en-US" kern="0" dirty="0" smtClean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9400" y="3255258"/>
            <a:ext cx="2781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//(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vx</a:t>
            </a:r>
            <a:r>
              <a:rPr lang="en-US" altLang="zh-CN" kern="0" dirty="0" smtClean="0">
                <a:solidFill>
                  <a:srgbClr val="008000"/>
                </a:solidFill>
              </a:rPr>
              <a:t>,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vy</a:t>
            </a:r>
            <a:r>
              <a:rPr lang="en-US" altLang="zh-CN" kern="0" dirty="0" smtClean="0">
                <a:solidFill>
                  <a:srgbClr val="008000"/>
                </a:solidFill>
              </a:rPr>
              <a:t>)</a:t>
            </a:r>
            <a:r>
              <a:rPr lang="zh-CN" altLang="en-US" kern="0" dirty="0" smtClean="0">
                <a:solidFill>
                  <a:srgbClr val="008000"/>
                </a:solidFill>
              </a:rPr>
              <a:t>边长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00" y="38100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若边长比</a:t>
            </a:r>
            <a:r>
              <a:rPr lang="en-US" altLang="zh-CN" kern="0" dirty="0" err="1" smtClean="0">
                <a:solidFill>
                  <a:srgbClr val="C00000"/>
                </a:solidFill>
              </a:rPr>
              <a:t>mst</a:t>
            </a:r>
            <a:r>
              <a:rPr lang="zh-CN" altLang="en-US" kern="0" dirty="0" smtClean="0">
                <a:solidFill>
                  <a:srgbClr val="C00000"/>
                </a:solidFill>
              </a:rPr>
              <a:t>元素小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5000" y="4419600"/>
            <a:ext cx="2819400" cy="111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smtClean="0">
                <a:solidFill>
                  <a:srgbClr val="0000CC"/>
                </a:solidFill>
              </a:rPr>
              <a:t>weight,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修改</a:t>
            </a:r>
            <a:r>
              <a:rPr lang="en-US" altLang="zh-CN" kern="0" dirty="0" err="1" smtClean="0">
                <a:solidFill>
                  <a:srgbClr val="0000CC"/>
                </a:solidFill>
              </a:rPr>
              <a:t>start_vex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0" y="2667000"/>
            <a:ext cx="4648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vy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未进入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Tree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：属于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V-U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12741" y="1883658"/>
            <a:ext cx="413125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即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: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到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V-U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中各点的最小边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5720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276600" y="41082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667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U={n</a:t>
            </a:r>
            <a:r>
              <a:rPr lang="zh-CN" altLang="en-US" sz="3200" kern="0" dirty="0" smtClean="0"/>
              <a:t>个顶点</a:t>
            </a:r>
            <a:r>
              <a:rPr lang="en-US" altLang="zh-CN" sz="3200" kern="0" dirty="0" smtClean="0"/>
              <a:t>},  TE={n-1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133600" y="3317312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662000"/>
            <a:ext cx="264687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257800"/>
            <a:ext cx="1826141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   初始：令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U=V,  TE=Null, 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/>
              <a:t>初始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为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个孤立点，即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个连通子图；</a:t>
            </a:r>
            <a:endParaRPr lang="en-US" altLang="zh-CN" sz="3200" kern="0" dirty="0" smtClean="0"/>
          </a:p>
          <a:p>
            <a:pPr marL="514350" lvl="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选择 </a:t>
            </a:r>
            <a:r>
              <a:rPr lang="en-US" altLang="zh-CN" sz="3200" kern="0" dirty="0" smtClean="0"/>
              <a:t>”E” </a:t>
            </a:r>
            <a:r>
              <a:rPr lang="zh-CN" altLang="en-US" sz="3200" kern="0" dirty="0" smtClean="0"/>
              <a:t>中权值最小的边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s,t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，加入</a:t>
            </a:r>
            <a:r>
              <a:rPr lang="en-US" altLang="zh-CN" sz="3200" kern="0" dirty="0" smtClean="0"/>
              <a:t>TE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要求：顶点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s, t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属于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不同的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连通子图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连通；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791200" y="4583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209600" y="4564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6388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218517" y="5389800"/>
            <a:ext cx="816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7362000" y="581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295200" y="4816124"/>
            <a:ext cx="9144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600669" y="5378069"/>
            <a:ext cx="732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142800" y="6063074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285800" y="5029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523800" y="55253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238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914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393223" y="4842298"/>
            <a:ext cx="870755" cy="1214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6000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7620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524000" y="20119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4384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096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2227829" y="23509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438400" y="2991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2082321" y="18340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1002346" y="24795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1113600" y="32436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2667000" y="2153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133600" y="2344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85800" y="858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524000" y="27246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1921508" y="24747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1524000" y="8485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1446321" y="16822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1056011" y="17959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303975" y="24435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709200" y="11005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2028000" y="11005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362200" y="78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057400" y="1582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990600" y="1620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4478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2382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90600" y="2382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44196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53340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505200" y="292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5334000" y="2915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419600" y="963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5" idx="4"/>
            <a:endCxn id="62" idx="0"/>
          </p:cNvCxnSpPr>
          <p:nvPr/>
        </p:nvCxnSpPr>
        <p:spPr bwMode="auto">
          <a:xfrm rot="5400000">
            <a:off x="4352100" y="1787175"/>
            <a:ext cx="639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33528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42672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73152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8229600" y="14391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400800" y="2905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91" name="直接连接符 90"/>
          <p:cNvCxnSpPr>
            <a:cxnSpLocks noChangeShapeType="1"/>
            <a:stCxn id="89" idx="5"/>
            <a:endCxn id="92" idx="0"/>
          </p:cNvCxnSpPr>
          <p:nvPr/>
        </p:nvCxnSpPr>
        <p:spPr bwMode="auto">
          <a:xfrm rot="5400000">
            <a:off x="8057129" y="2293763"/>
            <a:ext cx="10271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8229600" y="2896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534400" y="22490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315200" y="943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02" name="直接连接符 28"/>
          <p:cNvCxnSpPr>
            <a:cxnSpLocks noChangeShapeType="1"/>
            <a:stCxn id="101" idx="4"/>
            <a:endCxn id="88" idx="0"/>
          </p:cNvCxnSpPr>
          <p:nvPr/>
        </p:nvCxnSpPr>
        <p:spPr bwMode="auto">
          <a:xfrm rot="5400000">
            <a:off x="7237521" y="1776995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6248400" y="1515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7162800" y="13724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 bwMode="auto">
          <a:xfrm rot="5400000">
            <a:off x="229394" y="3656806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 rot="5400000">
            <a:off x="3124994" y="3656807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15240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24384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6096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2" name="直接连接符 121"/>
          <p:cNvCxnSpPr>
            <a:cxnSpLocks noChangeShapeType="1"/>
            <a:stCxn id="120" idx="5"/>
            <a:endCxn id="123" idx="0"/>
          </p:cNvCxnSpPr>
          <p:nvPr/>
        </p:nvCxnSpPr>
        <p:spPr bwMode="auto">
          <a:xfrm rot="5400000">
            <a:off x="22945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24384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2667000" y="4999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5240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26" name="直接连接符 28"/>
          <p:cNvCxnSpPr>
            <a:cxnSpLocks noChangeShapeType="1"/>
            <a:stCxn id="125" idx="4"/>
            <a:endCxn id="119" idx="0"/>
          </p:cNvCxnSpPr>
          <p:nvPr/>
        </p:nvCxnSpPr>
        <p:spPr bwMode="auto">
          <a:xfrm rot="5400000">
            <a:off x="14463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4572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14478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 bwMode="auto">
          <a:xfrm>
            <a:off x="0" y="3581400"/>
            <a:ext cx="9144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28"/>
          <p:cNvCxnSpPr>
            <a:cxnSpLocks noChangeShapeType="1"/>
            <a:stCxn id="127" idx="4"/>
            <a:endCxn id="121" idx="0"/>
          </p:cNvCxnSpPr>
          <p:nvPr/>
        </p:nvCxnSpPr>
        <p:spPr bwMode="auto">
          <a:xfrm rot="16200000" flipH="1">
            <a:off x="3706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 Box 32"/>
          <p:cNvSpPr txBox="1">
            <a:spLocks noChangeArrowheads="1"/>
          </p:cNvSpPr>
          <p:nvPr/>
        </p:nvSpPr>
        <p:spPr bwMode="auto">
          <a:xfrm>
            <a:off x="4572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4196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53340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5052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6" idx="5"/>
            <a:endCxn id="139" idx="0"/>
          </p:cNvCxnSpPr>
          <p:nvPr/>
        </p:nvCxnSpPr>
        <p:spPr bwMode="auto">
          <a:xfrm rot="5400000">
            <a:off x="51901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3340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40" name="Oval 30"/>
          <p:cNvSpPr>
            <a:spLocks noChangeArrowheads="1"/>
          </p:cNvSpPr>
          <p:nvPr/>
        </p:nvSpPr>
        <p:spPr bwMode="auto">
          <a:xfrm>
            <a:off x="44196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41" name="直接连接符 28"/>
          <p:cNvCxnSpPr>
            <a:cxnSpLocks noChangeShapeType="1"/>
            <a:stCxn id="140" idx="4"/>
            <a:endCxn id="135" idx="0"/>
          </p:cNvCxnSpPr>
          <p:nvPr/>
        </p:nvCxnSpPr>
        <p:spPr bwMode="auto">
          <a:xfrm rot="5400000">
            <a:off x="43419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30"/>
          <p:cNvSpPr>
            <a:spLocks noChangeArrowheads="1"/>
          </p:cNvSpPr>
          <p:nvPr/>
        </p:nvSpPr>
        <p:spPr bwMode="auto">
          <a:xfrm>
            <a:off x="33528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43" name="Text Box 32"/>
          <p:cNvSpPr txBox="1">
            <a:spLocks noChangeArrowheads="1"/>
          </p:cNvSpPr>
          <p:nvPr/>
        </p:nvSpPr>
        <p:spPr bwMode="auto">
          <a:xfrm>
            <a:off x="43434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4" name="直接连接符 28"/>
          <p:cNvCxnSpPr>
            <a:cxnSpLocks noChangeShapeType="1"/>
            <a:stCxn id="142" idx="4"/>
            <a:endCxn id="137" idx="0"/>
          </p:cNvCxnSpPr>
          <p:nvPr/>
        </p:nvCxnSpPr>
        <p:spPr bwMode="auto">
          <a:xfrm rot="16200000" flipH="1">
            <a:off x="32662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33528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029200" y="5015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7" name="直接连接符 28"/>
          <p:cNvCxnSpPr>
            <a:cxnSpLocks noChangeShapeType="1"/>
            <a:stCxn id="139" idx="1"/>
            <a:endCxn id="135" idx="5"/>
          </p:cNvCxnSpPr>
          <p:nvPr/>
        </p:nvCxnSpPr>
        <p:spPr bwMode="auto">
          <a:xfrm rot="16200000" flipV="1">
            <a:off x="4883783" y="5235383"/>
            <a:ext cx="49003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7239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8153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6430200" y="5704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7942829" y="505436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81534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72390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54" name="直接连接符 28"/>
          <p:cNvCxnSpPr>
            <a:cxnSpLocks noChangeShapeType="1"/>
            <a:stCxn id="153" idx="4"/>
            <a:endCxn id="148" idx="0"/>
          </p:cNvCxnSpPr>
          <p:nvPr/>
        </p:nvCxnSpPr>
        <p:spPr bwMode="auto">
          <a:xfrm rot="5400000">
            <a:off x="7133400" y="4519200"/>
            <a:ext cx="715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6172200" y="423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7162800" y="4094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7" name="直接连接符 28"/>
          <p:cNvCxnSpPr>
            <a:cxnSpLocks noChangeShapeType="1"/>
            <a:stCxn id="155" idx="4"/>
            <a:endCxn id="150" idx="0"/>
          </p:cNvCxnSpPr>
          <p:nvPr/>
        </p:nvCxnSpPr>
        <p:spPr bwMode="auto">
          <a:xfrm rot="16200000" flipH="1">
            <a:off x="6071775" y="5094225"/>
            <a:ext cx="96285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6248400" y="50824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7924800" y="506344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0" name="直接连接符 28"/>
          <p:cNvCxnSpPr>
            <a:cxnSpLocks noChangeShapeType="1"/>
            <a:stCxn id="152" idx="1"/>
          </p:cNvCxnSpPr>
          <p:nvPr/>
        </p:nvCxnSpPr>
        <p:spPr bwMode="auto">
          <a:xfrm rot="16200000" flipV="1">
            <a:off x="7706059" y="5247784"/>
            <a:ext cx="574418" cy="4678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" name="直接连接符 28"/>
          <p:cNvCxnSpPr>
            <a:cxnSpLocks noChangeShapeType="1"/>
            <a:stCxn id="155" idx="5"/>
            <a:endCxn id="148" idx="1"/>
          </p:cNvCxnSpPr>
          <p:nvPr/>
        </p:nvCxnSpPr>
        <p:spPr bwMode="auto">
          <a:xfrm rot="16200000" flipH="1">
            <a:off x="6816291" y="4454091"/>
            <a:ext cx="282618" cy="710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6705600" y="427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Text Box 32"/>
          <p:cNvSpPr txBox="1">
            <a:spLocks noChangeArrowheads="1"/>
          </p:cNvSpPr>
          <p:nvPr/>
        </p:nvSpPr>
        <p:spPr bwMode="auto">
          <a:xfrm>
            <a:off x="8382000" y="496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5562600" y="505667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6" grpId="0" animBg="1"/>
      <p:bldP spid="75" grpId="0" animBg="1"/>
      <p:bldP spid="77" grpId="0" animBg="1"/>
      <p:bldP spid="85" grpId="0"/>
      <p:bldP spid="88" grpId="0" animBg="1"/>
      <p:bldP spid="89" grpId="0" animBg="1"/>
      <p:bldP spid="90" grpId="0" animBg="1"/>
      <p:bldP spid="92" grpId="0" animBg="1"/>
      <p:bldP spid="96" grpId="0"/>
      <p:bldP spid="101" grpId="0" animBg="1"/>
      <p:bldP spid="103" grpId="0" animBg="1"/>
      <p:bldP spid="111" grpId="0"/>
      <p:bldP spid="119" grpId="0" animBg="1"/>
      <p:bldP spid="120" grpId="0" animBg="1"/>
      <p:bldP spid="121" grpId="0" animBg="1"/>
      <p:bldP spid="123" grpId="0" animBg="1"/>
      <p:bldP spid="124" grpId="0"/>
      <p:bldP spid="125" grpId="0" animBg="1"/>
      <p:bldP spid="127" grpId="0" animBg="1"/>
      <p:bldP spid="128" grpId="0"/>
      <p:bldP spid="134" grpId="0"/>
      <p:bldP spid="135" grpId="0" animBg="1"/>
      <p:bldP spid="136" grpId="0" animBg="1"/>
      <p:bldP spid="137" grpId="0" animBg="1"/>
      <p:bldP spid="139" grpId="0" animBg="1"/>
      <p:bldP spid="140" grpId="0" animBg="1"/>
      <p:bldP spid="142" grpId="0" animBg="1"/>
      <p:bldP spid="143" grpId="0"/>
      <p:bldP spid="145" grpId="0"/>
      <p:bldP spid="146" grpId="0"/>
      <p:bldP spid="148" grpId="0" animBg="1"/>
      <p:bldP spid="149" grpId="0" animBg="1"/>
      <p:bldP spid="150" grpId="0" animBg="1"/>
      <p:bldP spid="152" grpId="0" animBg="1"/>
      <p:bldP spid="153" grpId="0" animBg="1"/>
      <p:bldP spid="155" grpId="0" animBg="1"/>
      <p:bldP spid="156" grpId="0"/>
      <p:bldP spid="158" grpId="0"/>
      <p:bldP spid="159" grpId="0"/>
      <p:bldP spid="162" grpId="0"/>
      <p:bldP spid="163" grpId="0"/>
      <p:bldP spid="1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91440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顶点表：</a:t>
            </a:r>
            <a:r>
              <a:rPr lang="en-US" altLang="zh-CN" sz="3000" kern="0" dirty="0" smtClean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  边的升序：       </a:t>
            </a:r>
            <a:r>
              <a:rPr lang="en-US" altLang="zh-CN" sz="3000" kern="0" dirty="0" smtClean="0">
                <a:latin typeface="+mn-lt"/>
              </a:rPr>
              <a:t>(0,2,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), (3,5,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),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(1,4,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3</a:t>
            </a:r>
            <a:r>
              <a:rPr lang="en-US" altLang="zh-CN" sz="3000" kern="0" dirty="0" smtClean="0">
                <a:latin typeface="+mn-lt"/>
              </a:rPr>
              <a:t>), (2,5,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4</a:t>
            </a:r>
            <a:r>
              <a:rPr lang="en-US" altLang="zh-CN" sz="3000" kern="0" dirty="0" smtClean="0">
                <a:latin typeface="+mn-lt"/>
              </a:rPr>
              <a:t>), (0,3,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(1,2,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(2,3,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(2,4,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(0,1,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), (4,5,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从最小边开始试探：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若两个顶点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属于不同的连通子图，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否则，跳过该边；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，直到所有边试探结束。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2316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762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655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329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2138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784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548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458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649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705600" y="106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3029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779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1153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987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839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2100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748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1405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1405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1086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887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924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696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246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94" name="Rectangle 12"/>
          <p:cNvSpPr txBox="1">
            <a:spLocks noChangeArrowheads="1"/>
          </p:cNvSpPr>
          <p:nvPr/>
        </p:nvSpPr>
        <p:spPr bwMode="auto">
          <a:xfrm>
            <a:off x="1066800" y="5715000"/>
            <a:ext cx="80772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借助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status[VN]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数组，描述顶点间的连通情况</a:t>
            </a:r>
            <a:endParaRPr lang="en-US" altLang="zh-CN" sz="3000" kern="0" dirty="0" smtClean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0800" y="38862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则加入生成树；</a:t>
            </a:r>
            <a:endParaRPr lang="zh-CN" altLang="en-US" sz="30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791200" y="4419600"/>
            <a:ext cx="914400" cy="1295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7200" y="5029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solidFill>
                            <a:schemeClr val="tx1"/>
                          </a:solidFill>
                        </a:rPr>
                        <a:t>mst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</a:tr>
            </a:tbl>
          </a:graphicData>
        </a:graphic>
      </p:graphicFrame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7467600" y="2982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382000" y="2428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553200" y="3971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5"/>
            <a:endCxn id="39" idx="0"/>
          </p:cNvCxnSpPr>
          <p:nvPr/>
        </p:nvCxnSpPr>
        <p:spPr bwMode="auto">
          <a:xfrm rot="5400000">
            <a:off x="8171429" y="332163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6" idx="3"/>
            <a:endCxn id="35" idx="6"/>
          </p:cNvCxnSpPr>
          <p:nvPr/>
        </p:nvCxnSpPr>
        <p:spPr bwMode="auto">
          <a:xfrm rot="5400000">
            <a:off x="8025921" y="280474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2"/>
          <p:cNvCxnSpPr>
            <a:cxnSpLocks noChangeShapeType="1"/>
            <a:stCxn id="37" idx="7"/>
            <a:endCxn id="35" idx="3"/>
          </p:cNvCxnSpPr>
          <p:nvPr/>
        </p:nvCxnSpPr>
        <p:spPr bwMode="auto">
          <a:xfrm rot="5400000" flipH="1" flipV="1">
            <a:off x="6945946" y="345027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9" idx="2"/>
            <a:endCxn id="37" idx="6"/>
          </p:cNvCxnSpPr>
          <p:nvPr/>
        </p:nvCxnSpPr>
        <p:spPr bwMode="auto">
          <a:xfrm rot="10800000" flipV="1">
            <a:off x="7057200" y="421439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610600" y="3124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8077200" y="3314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629400" y="1828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467600" y="36954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467600" y="181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48" idx="4"/>
            <a:endCxn id="35" idx="0"/>
          </p:cNvCxnSpPr>
          <p:nvPr/>
        </p:nvCxnSpPr>
        <p:spPr bwMode="auto">
          <a:xfrm rot="5400000">
            <a:off x="7389921" y="265295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400800" y="250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50" idx="5"/>
            <a:endCxn id="35" idx="2"/>
          </p:cNvCxnSpPr>
          <p:nvPr/>
        </p:nvCxnSpPr>
        <p:spPr bwMode="auto">
          <a:xfrm rot="16200000" flipH="1">
            <a:off x="6999611" y="276664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4"/>
            <a:endCxn id="37" idx="0"/>
          </p:cNvCxnSpPr>
          <p:nvPr/>
        </p:nvCxnSpPr>
        <p:spPr bwMode="auto">
          <a:xfrm rot="16200000" flipH="1">
            <a:off x="6247575" y="341430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28"/>
          <p:cNvCxnSpPr>
            <a:cxnSpLocks noChangeShapeType="1"/>
            <a:stCxn id="48" idx="2"/>
            <a:endCxn id="50" idx="0"/>
          </p:cNvCxnSpPr>
          <p:nvPr/>
        </p:nvCxnSpPr>
        <p:spPr bwMode="auto">
          <a:xfrm rot="10800000" flipV="1">
            <a:off x="6652800" y="207127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8"/>
          <p:cNvCxnSpPr>
            <a:cxnSpLocks noChangeShapeType="1"/>
            <a:stCxn id="48" idx="6"/>
            <a:endCxn id="36" idx="0"/>
          </p:cNvCxnSpPr>
          <p:nvPr/>
        </p:nvCxnSpPr>
        <p:spPr bwMode="auto">
          <a:xfrm>
            <a:off x="7971600" y="207127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8229600" y="175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8001000" y="2552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934200" y="2590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391400" y="236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008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9342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202" y="1143000"/>
          <a:ext cx="586739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0-A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1-B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2-C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3-D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4-E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5-F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9050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(0,2,1)</a:t>
            </a:r>
            <a:endParaRPr lang="zh-CN" altLang="en-US" sz="30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57202" y="22098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32766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(3,5,2)</a:t>
            </a:r>
            <a:endParaRPr lang="zh-CN" altLang="en-US" sz="30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457200" y="27432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4642385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(1,4,3)</a:t>
            </a:r>
            <a:endParaRPr lang="zh-CN" altLang="en-US" sz="3000" dirty="0"/>
          </a:p>
        </p:txBody>
      </p:sp>
      <p:sp>
        <p:nvSpPr>
          <p:cNvPr id="65" name="矩形 64"/>
          <p:cNvSpPr/>
          <p:nvPr/>
        </p:nvSpPr>
        <p:spPr>
          <a:xfrm>
            <a:off x="60139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(2,5,4)</a:t>
            </a:r>
            <a:endParaRPr lang="zh-CN" altLang="en-US" sz="3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57200" y="38252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57200" y="32918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73855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(1,2,5)</a:t>
            </a:r>
            <a:endParaRPr lang="zh-CN" altLang="en-US" sz="30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457200" y="43434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783771"/>
                <a:gridCol w="783771"/>
                <a:gridCol w="783771"/>
                <a:gridCol w="783771"/>
                <a:gridCol w="783771"/>
                <a:gridCol w="7837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70" name="直接连接符 28"/>
          <p:cNvCxnSpPr>
            <a:cxnSpLocks noChangeShapeType="1"/>
            <a:stCxn id="58" idx="2"/>
            <a:endCxn id="48" idx="4"/>
          </p:cNvCxnSpPr>
          <p:nvPr/>
        </p:nvCxnSpPr>
        <p:spPr bwMode="auto">
          <a:xfrm rot="5400000" flipH="1">
            <a:off x="7383777" y="2659098"/>
            <a:ext cx="686346" cy="147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直接连接符 28"/>
          <p:cNvCxnSpPr>
            <a:cxnSpLocks noChangeShapeType="1"/>
            <a:stCxn id="39" idx="0"/>
            <a:endCxn id="36" idx="5"/>
          </p:cNvCxnSpPr>
          <p:nvPr/>
        </p:nvCxnSpPr>
        <p:spPr bwMode="auto">
          <a:xfrm rot="5400000" flipH="1" flipV="1">
            <a:off x="8171428" y="3321638"/>
            <a:ext cx="1103334" cy="178191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" name="直接连接符 28"/>
          <p:cNvCxnSpPr>
            <a:cxnSpLocks noChangeShapeType="1"/>
            <a:stCxn id="37" idx="0"/>
            <a:endCxn id="50" idx="4"/>
          </p:cNvCxnSpPr>
          <p:nvPr/>
        </p:nvCxnSpPr>
        <p:spPr bwMode="auto">
          <a:xfrm rot="16200000" flipV="1">
            <a:off x="6247575" y="3414300"/>
            <a:ext cx="962850" cy="1524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4" name="直接连接符 28"/>
          <p:cNvCxnSpPr>
            <a:cxnSpLocks noChangeShapeType="1"/>
            <a:endCxn id="50" idx="5"/>
          </p:cNvCxnSpPr>
          <p:nvPr/>
        </p:nvCxnSpPr>
        <p:spPr bwMode="auto">
          <a:xfrm rot="10800000">
            <a:off x="6830992" y="2935267"/>
            <a:ext cx="636609" cy="321459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1" name="椭圆 70"/>
          <p:cNvSpPr/>
          <p:nvPr/>
        </p:nvSpPr>
        <p:spPr bwMode="auto">
          <a:xfrm>
            <a:off x="38862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864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/>
      <p:bldP spid="64" grpId="0"/>
      <p:bldP spid="65" grpId="0"/>
      <p:bldP spid="68" grpId="0"/>
      <p:bldP spid="71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顶点表：</a:t>
            </a:r>
            <a:r>
              <a:rPr lang="en-US" altLang="zh-CN" sz="3000" kern="0" dirty="0" smtClean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2.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向生成树中，依次加入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n-1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条边：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2.1 </a:t>
            </a:r>
            <a:r>
              <a:rPr lang="zh-CN" altLang="en-US" sz="3000" kern="0" dirty="0" smtClean="0">
                <a:latin typeface="+mn-lt"/>
              </a:rPr>
              <a:t>从邻接矩阵中</a:t>
            </a:r>
            <a:r>
              <a:rPr lang="zh-CN" altLang="en-US" sz="3000" kern="0" dirty="0" smtClean="0">
                <a:solidFill>
                  <a:srgbClr val="CC0000"/>
                </a:solidFill>
                <a:latin typeface="+mn-lt"/>
              </a:rPr>
              <a:t>找权值最小边</a:t>
            </a:r>
            <a:endParaRPr lang="en-US" altLang="zh-CN" sz="3000" kern="0" dirty="0" smtClean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G-&gt;arcs[start][stop]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2.2 </a:t>
            </a:r>
            <a:r>
              <a:rPr lang="zh-CN" altLang="en-US" sz="3000" kern="0" dirty="0" smtClean="0">
                <a:latin typeface="+mn-lt"/>
              </a:rPr>
              <a:t>判断</a:t>
            </a:r>
            <a:r>
              <a:rPr lang="en-US" altLang="zh-CN" sz="3000" kern="0" dirty="0" smtClean="0">
                <a:latin typeface="+mn-lt"/>
              </a:rPr>
              <a:t>: </a:t>
            </a:r>
            <a:r>
              <a:rPr lang="zh-CN" altLang="en-US" sz="3000" kern="0" dirty="0" smtClean="0">
                <a:latin typeface="+mn-lt"/>
              </a:rPr>
              <a:t>顶点</a:t>
            </a:r>
            <a:r>
              <a:rPr lang="en-US" altLang="zh-CN" sz="3000" kern="0" dirty="0" smtClean="0">
                <a:latin typeface="+mn-lt"/>
              </a:rPr>
              <a:t>start</a:t>
            </a:r>
            <a:r>
              <a:rPr lang="zh-CN" altLang="en-US" sz="3000" kern="0" dirty="0" smtClean="0">
                <a:latin typeface="+mn-lt"/>
              </a:rPr>
              <a:t>和</a:t>
            </a:r>
            <a:r>
              <a:rPr lang="en-US" altLang="zh-CN" sz="3000" kern="0" dirty="0" smtClean="0">
                <a:latin typeface="+mn-lt"/>
              </a:rPr>
              <a:t>stop</a:t>
            </a:r>
            <a:r>
              <a:rPr lang="zh-CN" altLang="en-US" sz="3000" kern="0" dirty="0" smtClean="0">
                <a:solidFill>
                  <a:srgbClr val="CC0000"/>
                </a:solidFill>
                <a:latin typeface="+mn-lt"/>
              </a:rPr>
              <a:t>是否连通？</a:t>
            </a:r>
            <a:endParaRPr lang="en-US" altLang="zh-CN" sz="3000" kern="0" dirty="0" smtClean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if (status[start]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== status[stop])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</a:t>
            </a:r>
            <a:r>
              <a:rPr lang="zh-CN" altLang="en-US" sz="3000" kern="0" dirty="0" smtClean="0">
                <a:latin typeface="+mn-lt"/>
              </a:rPr>
              <a:t>否，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所有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status[stop]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状态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(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数值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)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改为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status[start]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endParaRPr lang="en-US" altLang="zh-CN" sz="3000" kern="0" dirty="0" smtClean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18595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3057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1985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283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16816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3271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0912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17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191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477000" y="705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25722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3223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69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5298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381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16435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2911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9481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9481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629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429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467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239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248400" y="2209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229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28800" y="4302000"/>
            <a:ext cx="7391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则边</a:t>
            </a:r>
            <a:r>
              <a:rPr lang="en-US" altLang="zh-CN" sz="3000" kern="0" dirty="0" smtClean="0"/>
              <a:t>(start, stop)</a:t>
            </a:r>
            <a:r>
              <a:rPr lang="zh-CN" altLang="en-US" sz="3000" kern="0" dirty="0" smtClean="0"/>
              <a:t>加入生成树，即</a:t>
            </a:r>
            <a:r>
              <a:rPr lang="en-US" altLang="zh-CN" sz="3000" kern="0" dirty="0" err="1" smtClean="0"/>
              <a:t>mst</a:t>
            </a:r>
            <a:r>
              <a:rPr lang="zh-CN" altLang="en-US" sz="3000" kern="0" dirty="0" smtClean="0"/>
              <a:t>数组；</a:t>
            </a:r>
            <a:endParaRPr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762000" y="5393923"/>
            <a:ext cx="67818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G-&gt;arcs[start][stop]=Max</a:t>
            </a:r>
            <a:r>
              <a:rPr lang="zh-CN" altLang="en-US" sz="3000" kern="0" dirty="0" smtClean="0"/>
              <a:t>，返回</a:t>
            </a:r>
            <a:r>
              <a:rPr lang="en-US" altLang="zh-CN" sz="3000" kern="0" dirty="0" smtClean="0"/>
              <a:t>2.1 </a:t>
            </a: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56388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P308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，算法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9.6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：</a:t>
            </a:r>
            <a:r>
              <a:rPr lang="en-US" altLang="zh-CN" sz="3000" kern="0" dirty="0" err="1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Kruskal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算法</a:t>
            </a:r>
            <a:endParaRPr lang="en-US" altLang="zh-CN" sz="3000" kern="0" dirty="0" smtClean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smtClean="0">
                <a:latin typeface="+mn-lt"/>
              </a:rPr>
              <a:t>BFS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DFS</a:t>
            </a:r>
            <a:r>
              <a:rPr lang="zh-CN" altLang="en-US" sz="3200" kern="0" dirty="0" smtClean="0">
                <a:latin typeface="+mn-lt"/>
              </a:rPr>
              <a:t>生成树：树边、回边；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</a:t>
            </a:r>
            <a:r>
              <a:rPr lang="zh-CN" altLang="en-US" sz="3200" kern="0" dirty="0" smtClean="0">
                <a:latin typeface="+mn-lt"/>
              </a:rPr>
              <a:t>后向边、前向边、横向边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掌握：</a:t>
            </a:r>
            <a:r>
              <a:rPr lang="zh-CN" altLang="en-US" sz="3200" kern="0" dirty="0" smtClean="0"/>
              <a:t>最小生成树</a:t>
            </a:r>
            <a:endParaRPr lang="en-US" altLang="zh-CN" sz="3200" kern="0" dirty="0" smtClean="0"/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prim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复习题：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2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dirty="0" smtClean="0">
                <a:latin typeface="+mn-lt"/>
              </a:rPr>
              <a:t>5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smtClean="0">
                <a:latin typeface="+mn-lt"/>
              </a:rPr>
              <a:t>6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24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算法题：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1 (</a:t>
            </a:r>
            <a:r>
              <a:rPr lang="zh-CN" altLang="en-US" sz="3200" kern="0" dirty="0" smtClean="0">
                <a:latin typeface="+mn-lt"/>
              </a:rPr>
              <a:t>分别采用出边表、邻接矩阵两种表示方法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/>
              <a:t>  遍历过程中，</a:t>
            </a:r>
            <a:endParaRPr lang="en-US" altLang="zh-CN" sz="3000" kern="0" dirty="0" smtClean="0"/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的顶点和边</a:t>
            </a:r>
            <a:r>
              <a:rPr lang="zh-CN" altLang="en-US" sz="3000" kern="0" dirty="0" smtClean="0">
                <a:sym typeface="Wingdings" pitchFamily="2" charset="2"/>
              </a:rPr>
              <a:t>组成</a:t>
            </a:r>
            <a:r>
              <a:rPr lang="en-US" altLang="zh-CN" sz="3000" kern="0" dirty="0" smtClean="0">
                <a:solidFill>
                  <a:srgbClr val="007E00"/>
                </a:solidFill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个连通子图，</a:t>
            </a:r>
            <a:endParaRPr lang="en-US" altLang="zh-CN" sz="3000" kern="0" dirty="0" smtClean="0">
              <a:solidFill>
                <a:srgbClr val="007E00"/>
              </a:solidFill>
              <a:sym typeface="Wingdings" pitchFamily="2" charset="2"/>
            </a:endParaRP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</a:t>
            </a:r>
            <a:r>
              <a:rPr lang="zh-CN" altLang="en-US" sz="3000" kern="0" dirty="0" smtClean="0">
                <a:sym typeface="Wingdings" pitchFamily="2" charset="2"/>
              </a:rPr>
              <a:t>称为图的一棵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生成树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914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590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2688616" y="4510652"/>
            <a:ext cx="79135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8956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1"/>
            <a:endCxn id="37" idx="7"/>
          </p:cNvCxnSpPr>
          <p:nvPr/>
        </p:nvCxnSpPr>
        <p:spPr bwMode="auto">
          <a:xfrm rot="16200000" flipV="1">
            <a:off x="1997457" y="3154744"/>
            <a:ext cx="14287" cy="1320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762382" y="4565619"/>
            <a:ext cx="7318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>
            <a:off x="1342200" y="5221637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22860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1828800" y="39227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2270692" y="4341203"/>
            <a:ext cx="255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4478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1673400" y="4379304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直接连接符 28"/>
          <p:cNvCxnSpPr>
            <a:cxnSpLocks noChangeShapeType="1"/>
            <a:stCxn id="52" idx="1"/>
            <a:endCxn id="37" idx="5"/>
          </p:cNvCxnSpPr>
          <p:nvPr/>
        </p:nvCxnSpPr>
        <p:spPr bwMode="auto">
          <a:xfrm rot="16200000" flipV="1">
            <a:off x="1173935" y="4334647"/>
            <a:ext cx="518330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201600" y="3797237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573200" y="381152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8874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80010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6705600" y="4049237"/>
            <a:ext cx="867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0"/>
            <a:endCxn id="63" idx="5"/>
          </p:cNvCxnSpPr>
          <p:nvPr/>
        </p:nvCxnSpPr>
        <p:spPr bwMode="auto">
          <a:xfrm rot="16200000" flipV="1">
            <a:off x="7812273" y="4432834"/>
            <a:ext cx="631847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3"/>
            <a:endCxn id="64" idx="0"/>
          </p:cNvCxnSpPr>
          <p:nvPr/>
        </p:nvCxnSpPr>
        <p:spPr bwMode="auto">
          <a:xfrm rot="5400000">
            <a:off x="7077282" y="4303834"/>
            <a:ext cx="631847" cy="507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7391400" y="5125562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3276600" y="3873437"/>
            <a:ext cx="2971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求：从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A</a:t>
            </a: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出发的</a:t>
            </a:r>
            <a:endParaRPr lang="en-US" altLang="zh-CN" kern="0" dirty="0" smtClean="0">
              <a:solidFill>
                <a:srgbClr val="990099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深度优先生成树？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3" name="直接连接符 62"/>
          <p:cNvCxnSpPr>
            <a:cxnSpLocks noChangeShapeType="1"/>
            <a:stCxn id="55" idx="4"/>
            <a:endCxn id="6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5" name="直接连接符 32"/>
          <p:cNvCxnSpPr>
            <a:cxnSpLocks noChangeShapeType="1"/>
            <a:stCxn id="64" idx="2"/>
            <a:endCxn id="55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7" name="直接连接符 66"/>
          <p:cNvCxnSpPr>
            <a:cxnSpLocks noChangeShapeType="1"/>
            <a:stCxn id="62" idx="4"/>
            <a:endCxn id="66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9" name="直接连接符 32"/>
          <p:cNvCxnSpPr>
            <a:cxnSpLocks noChangeShapeType="1"/>
            <a:stCxn id="68" idx="2"/>
            <a:endCxn id="64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cxnSpLocks noChangeShapeType="1"/>
            <a:stCxn id="68" idx="4"/>
            <a:endCxn id="70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7" name="直接连接符 106"/>
          <p:cNvCxnSpPr>
            <a:cxnSpLocks noChangeShapeType="1"/>
            <a:stCxn id="70" idx="4"/>
            <a:endCxn id="106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9" name="直接连接符 32"/>
          <p:cNvCxnSpPr>
            <a:cxnSpLocks noChangeShapeType="1"/>
            <a:stCxn id="108" idx="1"/>
            <a:endCxn id="55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2"/>
          <p:cNvCxnSpPr>
            <a:cxnSpLocks noChangeShapeType="1"/>
            <a:stCxn id="68" idx="3"/>
            <a:endCxn id="108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2" name="直接连接符 32"/>
          <p:cNvCxnSpPr>
            <a:cxnSpLocks noChangeShapeType="1"/>
            <a:stCxn id="111" idx="2"/>
            <a:endCxn id="66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直接箭头连接符 112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9" name="直接连接符 32"/>
          <p:cNvCxnSpPr>
            <a:cxnSpLocks noChangeShapeType="1"/>
            <a:stCxn id="108" idx="2"/>
            <a:endCxn id="6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直接箭头连接符 119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7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39000" y="2379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477000" y="3141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3"/>
            <a:endCxn id="42" idx="0"/>
          </p:cNvCxnSpPr>
          <p:nvPr/>
        </p:nvCxnSpPr>
        <p:spPr bwMode="auto">
          <a:xfrm rot="5400000">
            <a:off x="6855001" y="2683885"/>
            <a:ext cx="3318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019800" y="3933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cxnSpLocks noChangeShapeType="1"/>
            <a:stCxn id="42" idx="3"/>
            <a:endCxn id="46" idx="0"/>
          </p:cNvCxnSpPr>
          <p:nvPr/>
        </p:nvCxnSpPr>
        <p:spPr bwMode="auto">
          <a:xfrm rot="5400000">
            <a:off x="6230701" y="3612985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562600" y="4741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9" name="直接连接符 32"/>
          <p:cNvCxnSpPr>
            <a:cxnSpLocks noChangeShapeType="1"/>
            <a:stCxn id="48" idx="0"/>
            <a:endCxn id="46" idx="3"/>
          </p:cNvCxnSpPr>
          <p:nvPr/>
        </p:nvCxnSpPr>
        <p:spPr bwMode="auto">
          <a:xfrm rot="5400000" flipH="1" flipV="1">
            <a:off x="5764800" y="4413086"/>
            <a:ext cx="378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030400" y="3171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50" idx="0"/>
            <a:endCxn id="41" idx="5"/>
          </p:cNvCxnSpPr>
          <p:nvPr/>
        </p:nvCxnSpPr>
        <p:spPr bwMode="auto">
          <a:xfrm rot="16200000" flipV="1">
            <a:off x="7795192" y="2683885"/>
            <a:ext cx="361209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010400" y="40092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  <a:stCxn id="52" idx="0"/>
            <a:endCxn id="54" idx="4"/>
          </p:cNvCxnSpPr>
          <p:nvPr/>
        </p:nvCxnSpPr>
        <p:spPr bwMode="auto">
          <a:xfrm rot="5400000" flipH="1" flipV="1">
            <a:off x="7224300" y="3742594"/>
            <a:ext cx="3048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39000" y="3200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4" idx="0"/>
            <a:endCxn id="41" idx="4"/>
          </p:cNvCxnSpPr>
          <p:nvPr/>
        </p:nvCxnSpPr>
        <p:spPr bwMode="auto">
          <a:xfrm rot="5400000" flipH="1" flipV="1">
            <a:off x="7332600" y="3042094"/>
            <a:ext cx="31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781800" y="4847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8" name="直接连接符 32"/>
          <p:cNvCxnSpPr>
            <a:cxnSpLocks noChangeShapeType="1"/>
            <a:stCxn id="57" idx="0"/>
            <a:endCxn id="52" idx="4"/>
          </p:cNvCxnSpPr>
          <p:nvPr/>
        </p:nvCxnSpPr>
        <p:spPr bwMode="auto">
          <a:xfrm rot="5400000" flipH="1" flipV="1">
            <a:off x="6981000" y="45660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53200" y="5685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60" name="直接连接符 32"/>
          <p:cNvCxnSpPr>
            <a:cxnSpLocks noChangeShapeType="1"/>
            <a:stCxn id="59" idx="0"/>
            <a:endCxn id="57" idx="4"/>
          </p:cNvCxnSpPr>
          <p:nvPr/>
        </p:nvCxnSpPr>
        <p:spPr bwMode="auto">
          <a:xfrm rot="5400000" flipH="1" flipV="1">
            <a:off x="6752400" y="54042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8" grpId="0"/>
      <p:bldP spid="125" grpId="0"/>
      <p:bldP spid="126" grpId="0"/>
      <p:bldP spid="127" grpId="0"/>
      <p:bldP spid="128" grpId="0"/>
      <p:bldP spid="129" grpId="0"/>
      <p:bldP spid="41" grpId="0" animBg="1"/>
      <p:bldP spid="42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Rectangle 12"/>
          <p:cNvSpPr txBox="1">
            <a:spLocks noChangeArrowheads="1"/>
          </p:cNvSpPr>
          <p:nvPr/>
        </p:nvSpPr>
        <p:spPr bwMode="auto">
          <a:xfrm>
            <a:off x="5105400" y="2514600"/>
            <a:ext cx="4038600" cy="3733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BFS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6" name="直接连接符 32"/>
          <p:cNvCxnSpPr>
            <a:cxnSpLocks noChangeShapeType="1"/>
            <a:stCxn id="45" idx="2"/>
            <a:endCxn id="41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0" name="直接连接符 32"/>
          <p:cNvCxnSpPr>
            <a:cxnSpLocks noChangeShapeType="1"/>
            <a:stCxn id="49" idx="2"/>
            <a:endCxn id="45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1" idx="4"/>
            <a:endCxn id="53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5" idx="1"/>
            <a:endCxn id="41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32"/>
          <p:cNvCxnSpPr>
            <a:cxnSpLocks noChangeShapeType="1"/>
            <a:stCxn id="49" idx="3"/>
            <a:endCxn id="55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2"/>
            <a:endCxn id="47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6" name="直接连接符 32"/>
          <p:cNvCxnSpPr>
            <a:cxnSpLocks noChangeShapeType="1"/>
            <a:stCxn id="55" idx="2"/>
            <a:endCxn id="4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7" name="直接箭头连接符 66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3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78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92387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30774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52202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82984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3340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581400" y="2552202"/>
            <a:ext cx="175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334000" y="396707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5004562" y="3385640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5334000" y="5617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5586000" y="4471078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077400" y="39766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641485" y="2540687"/>
            <a:ext cx="1318430" cy="1701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745501" y="2566293"/>
            <a:ext cx="1498209" cy="182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30774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81275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4280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>
            <a:off x="1676399" y="5974599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6140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10420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633204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76399" y="574106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199" y="51816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1981199" y="577699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 rot="5400000" flipH="1" flipV="1">
            <a:off x="990600" y="502840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1371600" y="4723606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28602"/>
            <a:ext cx="1553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1676399" y="415506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828799" y="3564603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733800" y="286460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657600" y="305538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733802" y="248359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3733800" y="267740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3886200" y="2528802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(9)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>
            <a:off x="5028803" y="33968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4648200" y="31694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5028803" y="49970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4648200" y="47696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 rot="5400000" flipH="1" flipV="1">
            <a:off x="5181600" y="5019493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5562600" y="4638493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(12)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51823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5562600" y="3016207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(13)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 flipV="1">
            <a:off x="3810000" y="301700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962400" y="3779001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 rot="10800000">
            <a:off x="1676400" y="435760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1904999" y="4205202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 flipH="1" flipV="1">
            <a:off x="9151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1295400" y="3016207"/>
            <a:ext cx="9144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(16)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4038600" y="19050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018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3446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7593601" y="2566791"/>
            <a:ext cx="285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9342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6" name="直接连接符 65"/>
          <p:cNvCxnSpPr>
            <a:cxnSpLocks noChangeShapeType="1"/>
            <a:stCxn id="63" idx="3"/>
            <a:endCxn id="65" idx="0"/>
          </p:cNvCxnSpPr>
          <p:nvPr/>
        </p:nvCxnSpPr>
        <p:spPr bwMode="auto">
          <a:xfrm rot="5400000">
            <a:off x="7165801" y="3299391"/>
            <a:ext cx="2730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064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8" name="直接连接符 32"/>
          <p:cNvCxnSpPr>
            <a:cxnSpLocks noChangeShapeType="1"/>
            <a:stCxn id="67" idx="0"/>
            <a:endCxn id="65" idx="3"/>
          </p:cNvCxnSpPr>
          <p:nvPr/>
        </p:nvCxnSpPr>
        <p:spPr bwMode="auto">
          <a:xfrm rot="5400000" flipH="1" flipV="1">
            <a:off x="6740700" y="3999892"/>
            <a:ext cx="285009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8018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71" idx="0"/>
            <a:endCxn id="63" idx="5"/>
          </p:cNvCxnSpPr>
          <p:nvPr/>
        </p:nvCxnSpPr>
        <p:spPr bwMode="auto">
          <a:xfrm rot="16200000" flipV="1">
            <a:off x="7777792" y="3275991"/>
            <a:ext cx="273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6200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5" name="直接连接符 32"/>
          <p:cNvCxnSpPr>
            <a:cxnSpLocks noChangeShapeType="1"/>
            <a:stCxn id="114" idx="0"/>
            <a:endCxn id="71" idx="4"/>
          </p:cNvCxnSpPr>
          <p:nvPr/>
        </p:nvCxnSpPr>
        <p:spPr bwMode="auto">
          <a:xfrm rot="5400000" flipH="1" flipV="1">
            <a:off x="7842600" y="4085400"/>
            <a:ext cx="240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2390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0" name="直接连接符 32"/>
          <p:cNvCxnSpPr>
            <a:cxnSpLocks noChangeShapeType="1"/>
            <a:stCxn id="119" idx="0"/>
            <a:endCxn id="114" idx="3"/>
          </p:cNvCxnSpPr>
          <p:nvPr/>
        </p:nvCxnSpPr>
        <p:spPr bwMode="auto">
          <a:xfrm rot="5400000" flipH="1" flipV="1">
            <a:off x="7464600" y="4753192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8030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6" name="直接连接符 32"/>
          <p:cNvCxnSpPr>
            <a:cxnSpLocks noChangeShapeType="1"/>
            <a:stCxn id="123" idx="0"/>
            <a:endCxn id="114" idx="5"/>
          </p:cNvCxnSpPr>
          <p:nvPr/>
        </p:nvCxnSpPr>
        <p:spPr bwMode="auto">
          <a:xfrm rot="16200000" flipV="1">
            <a:off x="8038492" y="4738491"/>
            <a:ext cx="2556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77724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30" name="直接连接符 32"/>
          <p:cNvCxnSpPr>
            <a:cxnSpLocks noChangeShapeType="1"/>
            <a:stCxn id="129" idx="0"/>
            <a:endCxn id="123" idx="4"/>
          </p:cNvCxnSpPr>
          <p:nvPr/>
        </p:nvCxnSpPr>
        <p:spPr bwMode="auto">
          <a:xfrm rot="5400000" flipH="1" flipV="1">
            <a:off x="8024400" y="5486400"/>
            <a:ext cx="2580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91" grpId="0"/>
      <p:bldP spid="97" grpId="0"/>
      <p:bldP spid="99" grpId="0"/>
      <p:bldP spid="101" grpId="0"/>
      <p:bldP spid="103" grpId="0"/>
      <p:bldP spid="105" grpId="0"/>
      <p:bldP spid="62" grpId="0" animBg="1"/>
      <p:bldP spid="63" grpId="0" animBg="1"/>
      <p:bldP spid="65" grpId="0" animBg="1"/>
      <p:bldP spid="67" grpId="0" animBg="1"/>
      <p:bldP spid="71" grpId="0" animBg="1"/>
      <p:bldP spid="114" grpId="0" animBg="1"/>
      <p:bldP spid="119" grpId="0" animBg="1"/>
      <p:bldP spid="123" grpId="0" animBg="1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287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647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78185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5908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380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68782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720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094800" y="2538000"/>
            <a:ext cx="147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572000" y="3952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4242562" y="3371438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572000" y="5548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4824000" y="4456876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5908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398185" y="2769785"/>
            <a:ext cx="1318430" cy="121441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121201" y="2689791"/>
            <a:ext cx="1498209" cy="1551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5908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12304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28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47206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013807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5577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1676399" y="5708027"/>
            <a:ext cx="7200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676400" y="51816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14400"/>
            <a:ext cx="1066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1676399" y="4100598"/>
            <a:ext cx="762001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676400" y="3550401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200400" y="2850399"/>
            <a:ext cx="1143000" cy="109779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200400" y="28813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505200" y="2479398"/>
            <a:ext cx="990600" cy="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4266803" y="3382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886200" y="3273532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4266803" y="49828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886200" y="4755399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3581400" y="19050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8" name="Rectangle 12"/>
          <p:cNvSpPr txBox="1">
            <a:spLocks noChangeArrowheads="1"/>
          </p:cNvSpPr>
          <p:nvPr/>
        </p:nvSpPr>
        <p:spPr bwMode="auto">
          <a:xfrm>
            <a:off x="5181600" y="2209800"/>
            <a:ext cx="3962400" cy="38100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DFS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rgbClr val="FFC00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非树边：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  <a:sym typeface="Wingdings" pitchFamily="2" charset="2"/>
              </a:rPr>
              <a:t>  向无向图生成树中，加入任意非树边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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510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6510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4"/>
            <a:endCxn id="63" idx="0"/>
          </p:cNvCxnSpPr>
          <p:nvPr/>
        </p:nvCxnSpPr>
        <p:spPr bwMode="auto">
          <a:xfrm rot="5400000">
            <a:off x="6322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16122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6" name="直接连接符 32"/>
          <p:cNvCxnSpPr>
            <a:cxnSpLocks noChangeShapeType="1"/>
            <a:stCxn id="65" idx="2"/>
            <a:endCxn id="62" idx="6"/>
          </p:cNvCxnSpPr>
          <p:nvPr/>
        </p:nvCxnSpPr>
        <p:spPr bwMode="auto">
          <a:xfrm rot="10800000" flipV="1">
            <a:off x="1155000" y="33000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10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cxnSpLocks noChangeShapeType="1"/>
            <a:stCxn id="63" idx="4"/>
            <a:endCxn id="67" idx="0"/>
          </p:cNvCxnSpPr>
          <p:nvPr/>
        </p:nvCxnSpPr>
        <p:spPr bwMode="auto">
          <a:xfrm rot="5400000">
            <a:off x="6703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440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0" name="直接连接符 32"/>
          <p:cNvCxnSpPr>
            <a:cxnSpLocks noChangeShapeType="1"/>
            <a:stCxn id="69" idx="2"/>
            <a:endCxn id="65" idx="6"/>
          </p:cNvCxnSpPr>
          <p:nvPr/>
        </p:nvCxnSpPr>
        <p:spPr bwMode="auto">
          <a:xfrm rot="10800000">
            <a:off x="21162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25440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69" idx="4"/>
            <a:endCxn id="71" idx="0"/>
          </p:cNvCxnSpPr>
          <p:nvPr/>
        </p:nvCxnSpPr>
        <p:spPr bwMode="auto">
          <a:xfrm rot="5400000">
            <a:off x="25304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5440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9" name="直接连接符 108"/>
          <p:cNvCxnSpPr>
            <a:cxnSpLocks noChangeShapeType="1"/>
            <a:stCxn id="71" idx="4"/>
            <a:endCxn id="108" idx="0"/>
          </p:cNvCxnSpPr>
          <p:nvPr/>
        </p:nvCxnSpPr>
        <p:spPr bwMode="auto">
          <a:xfrm rot="5400000">
            <a:off x="25633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6122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11" name="直接连接符 32"/>
          <p:cNvCxnSpPr>
            <a:cxnSpLocks noChangeShapeType="1"/>
            <a:stCxn id="110" idx="1"/>
            <a:endCxn id="62" idx="5"/>
          </p:cNvCxnSpPr>
          <p:nvPr/>
        </p:nvCxnSpPr>
        <p:spPr bwMode="auto">
          <a:xfrm rot="16200000" flipV="1">
            <a:off x="1040253" y="3520717"/>
            <a:ext cx="686694" cy="6048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直接连接符 32"/>
          <p:cNvCxnSpPr>
            <a:cxnSpLocks noChangeShapeType="1"/>
            <a:stCxn id="69" idx="3"/>
            <a:endCxn id="110" idx="6"/>
          </p:cNvCxnSpPr>
          <p:nvPr/>
        </p:nvCxnSpPr>
        <p:spPr bwMode="auto">
          <a:xfrm rot="5400000">
            <a:off x="1933769" y="3660623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16122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4" name="直接连接符 32"/>
          <p:cNvCxnSpPr>
            <a:cxnSpLocks noChangeShapeType="1"/>
            <a:stCxn id="113" idx="2"/>
            <a:endCxn id="67" idx="6"/>
          </p:cNvCxnSpPr>
          <p:nvPr/>
        </p:nvCxnSpPr>
        <p:spPr bwMode="auto">
          <a:xfrm rot="10800000">
            <a:off x="1155000" y="5316304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直接连接符 32"/>
          <p:cNvCxnSpPr>
            <a:cxnSpLocks noChangeShapeType="1"/>
            <a:stCxn id="110" idx="2"/>
            <a:endCxn id="63" idx="6"/>
          </p:cNvCxnSpPr>
          <p:nvPr/>
        </p:nvCxnSpPr>
        <p:spPr bwMode="auto">
          <a:xfrm rot="10800000" flipV="1">
            <a:off x="1155000" y="4344664"/>
            <a:ext cx="4572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3716400" y="30670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16400" y="41125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34" name="直接连接符 133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697671" y="3841811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6482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7164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3735771" y="48491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5800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0" name="直接连接符 32"/>
          <p:cNvCxnSpPr>
            <a:cxnSpLocks noChangeShapeType="1"/>
            <a:stCxn id="139" idx="2"/>
            <a:endCxn id="135" idx="6"/>
          </p:cNvCxnSpPr>
          <p:nvPr/>
        </p:nvCxnSpPr>
        <p:spPr bwMode="auto">
          <a:xfrm rot="10800000">
            <a:off x="5152200" y="331749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80000" y="4100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42" name="直接连接符 141"/>
          <p:cNvCxnSpPr>
            <a:cxnSpLocks noChangeShapeType="1"/>
            <a:stCxn id="139" idx="4"/>
            <a:endCxn id="141" idx="0"/>
          </p:cNvCxnSpPr>
          <p:nvPr/>
        </p:nvCxnSpPr>
        <p:spPr bwMode="auto">
          <a:xfrm rot="5400000">
            <a:off x="5566430" y="3835064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" name="Oval 30"/>
          <p:cNvSpPr>
            <a:spLocks noChangeArrowheads="1"/>
          </p:cNvSpPr>
          <p:nvPr/>
        </p:nvSpPr>
        <p:spPr bwMode="auto">
          <a:xfrm>
            <a:off x="5580000" y="5069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4" name="直接连接符 143"/>
          <p:cNvCxnSpPr>
            <a:cxnSpLocks noChangeShapeType="1"/>
            <a:stCxn id="141" idx="4"/>
            <a:endCxn id="143" idx="0"/>
          </p:cNvCxnSpPr>
          <p:nvPr/>
        </p:nvCxnSpPr>
        <p:spPr bwMode="auto">
          <a:xfrm rot="5400000">
            <a:off x="5599371" y="4837263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Oval 30"/>
          <p:cNvSpPr>
            <a:spLocks noChangeArrowheads="1"/>
          </p:cNvSpPr>
          <p:nvPr/>
        </p:nvSpPr>
        <p:spPr bwMode="auto">
          <a:xfrm>
            <a:off x="4648200" y="411015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7" name="直接连接符 32"/>
          <p:cNvCxnSpPr>
            <a:cxnSpLocks noChangeShapeType="1"/>
            <a:stCxn id="139" idx="3"/>
            <a:endCxn id="145" idx="6"/>
          </p:cNvCxnSpPr>
          <p:nvPr/>
        </p:nvCxnSpPr>
        <p:spPr bwMode="auto">
          <a:xfrm rot="5400000">
            <a:off x="4969769" y="3678117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46482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9" name="直接连接符 32"/>
          <p:cNvCxnSpPr>
            <a:cxnSpLocks noChangeShapeType="1"/>
            <a:stCxn id="148" idx="2"/>
            <a:endCxn id="137" idx="6"/>
          </p:cNvCxnSpPr>
          <p:nvPr/>
        </p:nvCxnSpPr>
        <p:spPr bwMode="auto">
          <a:xfrm rot="10800000">
            <a:off x="4220400" y="5333798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直接连接符 32"/>
          <p:cNvCxnSpPr>
            <a:cxnSpLocks noChangeShapeType="1"/>
            <a:stCxn id="145" idx="2"/>
            <a:endCxn id="133" idx="6"/>
          </p:cNvCxnSpPr>
          <p:nvPr/>
        </p:nvCxnSpPr>
        <p:spPr bwMode="auto">
          <a:xfrm rot="10800000" flipV="1">
            <a:off x="4220400" y="4362158"/>
            <a:ext cx="42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1" name="Oval 30"/>
          <p:cNvSpPr>
            <a:spLocks noChangeArrowheads="1"/>
          </p:cNvSpPr>
          <p:nvPr/>
        </p:nvSpPr>
        <p:spPr bwMode="auto">
          <a:xfrm>
            <a:off x="65478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65478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53" name="直接连接符 152"/>
          <p:cNvCxnSpPr>
            <a:cxnSpLocks noChangeShapeType="1"/>
            <a:stCxn id="151" idx="4"/>
            <a:endCxn id="152" idx="0"/>
          </p:cNvCxnSpPr>
          <p:nvPr/>
        </p:nvCxnSpPr>
        <p:spPr bwMode="auto">
          <a:xfrm rot="5400000">
            <a:off x="65290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30"/>
          <p:cNvSpPr>
            <a:spLocks noChangeArrowheads="1"/>
          </p:cNvSpPr>
          <p:nvPr/>
        </p:nvSpPr>
        <p:spPr bwMode="auto">
          <a:xfrm>
            <a:off x="74796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5" name="直接连接符 32"/>
          <p:cNvCxnSpPr>
            <a:cxnSpLocks noChangeShapeType="1"/>
            <a:stCxn id="154" idx="2"/>
            <a:endCxn id="151" idx="6"/>
          </p:cNvCxnSpPr>
          <p:nvPr/>
        </p:nvCxnSpPr>
        <p:spPr bwMode="auto">
          <a:xfrm rot="10800000" flipV="1">
            <a:off x="70518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65478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57" name="直接连接符 156"/>
          <p:cNvCxnSpPr>
            <a:cxnSpLocks noChangeShapeType="1"/>
            <a:stCxn id="152" idx="4"/>
            <a:endCxn id="156" idx="0"/>
          </p:cNvCxnSpPr>
          <p:nvPr/>
        </p:nvCxnSpPr>
        <p:spPr bwMode="auto">
          <a:xfrm rot="5400000">
            <a:off x="65671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59" name="直接连接符 32"/>
          <p:cNvCxnSpPr>
            <a:cxnSpLocks noChangeShapeType="1"/>
            <a:stCxn id="158" idx="2"/>
            <a:endCxn id="154" idx="6"/>
          </p:cNvCxnSpPr>
          <p:nvPr/>
        </p:nvCxnSpPr>
        <p:spPr bwMode="auto">
          <a:xfrm rot="10800000">
            <a:off x="79836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84114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158" idx="4"/>
            <a:endCxn id="160" idx="0"/>
          </p:cNvCxnSpPr>
          <p:nvPr/>
        </p:nvCxnSpPr>
        <p:spPr bwMode="auto">
          <a:xfrm rot="5400000">
            <a:off x="83978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84114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63" name="直接连接符 162"/>
          <p:cNvCxnSpPr>
            <a:cxnSpLocks noChangeShapeType="1"/>
            <a:stCxn id="160" idx="4"/>
            <a:endCxn id="162" idx="0"/>
          </p:cNvCxnSpPr>
          <p:nvPr/>
        </p:nvCxnSpPr>
        <p:spPr bwMode="auto">
          <a:xfrm rot="5400000">
            <a:off x="84307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" name="Oval 30"/>
          <p:cNvSpPr>
            <a:spLocks noChangeArrowheads="1"/>
          </p:cNvSpPr>
          <p:nvPr/>
        </p:nvSpPr>
        <p:spPr bwMode="auto">
          <a:xfrm>
            <a:off x="74796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5" name="直接连接符 32"/>
          <p:cNvCxnSpPr>
            <a:cxnSpLocks noChangeShapeType="1"/>
            <a:stCxn id="164" idx="1"/>
            <a:endCxn id="151" idx="5"/>
          </p:cNvCxnSpPr>
          <p:nvPr/>
        </p:nvCxnSpPr>
        <p:spPr bwMode="auto">
          <a:xfrm rot="16200000" flipV="1">
            <a:off x="6922353" y="3535417"/>
            <a:ext cx="686694" cy="575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Oval 30"/>
          <p:cNvSpPr>
            <a:spLocks noChangeArrowheads="1"/>
          </p:cNvSpPr>
          <p:nvPr/>
        </p:nvSpPr>
        <p:spPr bwMode="auto">
          <a:xfrm>
            <a:off x="74796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68" name="直接连接符 32"/>
          <p:cNvCxnSpPr>
            <a:cxnSpLocks noChangeShapeType="1"/>
            <a:stCxn id="167" idx="2"/>
            <a:endCxn id="156" idx="6"/>
          </p:cNvCxnSpPr>
          <p:nvPr/>
        </p:nvCxnSpPr>
        <p:spPr bwMode="auto">
          <a:xfrm rot="10800000">
            <a:off x="7051800" y="531630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0" name="矩形 169"/>
          <p:cNvSpPr/>
          <p:nvPr/>
        </p:nvSpPr>
        <p:spPr>
          <a:xfrm>
            <a:off x="3810000" y="560714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DFS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459389" y="560714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原图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6705600" y="5607140"/>
            <a:ext cx="19591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BFS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cxnSp>
        <p:nvCxnSpPr>
          <p:cNvPr id="173" name="直接连接符 32"/>
          <p:cNvCxnSpPr>
            <a:cxnSpLocks noChangeShapeType="1"/>
            <a:stCxn id="135" idx="2"/>
            <a:endCxn id="132" idx="6"/>
          </p:cNvCxnSpPr>
          <p:nvPr/>
        </p:nvCxnSpPr>
        <p:spPr bwMode="auto">
          <a:xfrm rot="10800000" flipV="1">
            <a:off x="4220400" y="3317494"/>
            <a:ext cx="4278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79" name="直接连接符 32"/>
          <p:cNvCxnSpPr>
            <a:cxnSpLocks noChangeShapeType="1"/>
            <a:stCxn id="145" idx="1"/>
            <a:endCxn id="132" idx="5"/>
          </p:cNvCxnSpPr>
          <p:nvPr/>
        </p:nvCxnSpPr>
        <p:spPr bwMode="auto">
          <a:xfrm rot="16200000" flipV="1">
            <a:off x="4090953" y="3552911"/>
            <a:ext cx="686694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2" name="直接连接符 32"/>
          <p:cNvCxnSpPr>
            <a:cxnSpLocks noChangeShapeType="1"/>
            <a:stCxn id="164" idx="2"/>
            <a:endCxn id="152" idx="6"/>
          </p:cNvCxnSpPr>
          <p:nvPr/>
        </p:nvCxnSpPr>
        <p:spPr bwMode="auto">
          <a:xfrm rot="10800000" flipV="1">
            <a:off x="7051800" y="4344664"/>
            <a:ext cx="427800" cy="2382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5" name="直接连接符 32"/>
          <p:cNvCxnSpPr>
            <a:cxnSpLocks noChangeShapeType="1"/>
            <a:stCxn id="158" idx="3"/>
            <a:endCxn id="164" idx="7"/>
          </p:cNvCxnSpPr>
          <p:nvPr/>
        </p:nvCxnSpPr>
        <p:spPr bwMode="auto">
          <a:xfrm rot="5400000">
            <a:off x="7853359" y="3534623"/>
            <a:ext cx="688282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sp>
        <p:nvSpPr>
          <p:cNvPr id="72" name="矩形 71"/>
          <p:cNvSpPr/>
          <p:nvPr/>
        </p:nvSpPr>
        <p:spPr>
          <a:xfrm>
            <a:off x="2057400" y="1044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原图中的、组成生成树的边；</a:t>
            </a:r>
            <a:endParaRPr lang="zh-CN" altLang="en-US" sz="3000" dirty="0"/>
          </a:p>
        </p:txBody>
      </p:sp>
      <p:sp>
        <p:nvSpPr>
          <p:cNvPr id="74" name="矩形 73"/>
          <p:cNvSpPr/>
          <p:nvPr/>
        </p:nvSpPr>
        <p:spPr>
          <a:xfrm>
            <a:off x="2209800" y="1692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原图中、除去树边之外的边；</a:t>
            </a:r>
            <a:endParaRPr lang="zh-CN" altLang="en-US" sz="3000" dirty="0"/>
          </a:p>
        </p:txBody>
      </p:sp>
      <p:sp>
        <p:nvSpPr>
          <p:cNvPr id="75" name="矩形 74"/>
          <p:cNvSpPr/>
          <p:nvPr/>
        </p:nvSpPr>
        <p:spPr>
          <a:xfrm>
            <a:off x="7391400" y="2286000"/>
            <a:ext cx="1752600" cy="6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12015</TotalTime>
  <Words>2785</Words>
  <Application>Microsoft Office PowerPoint</Application>
  <PresentationFormat>全屏显示(4:3)</PresentationFormat>
  <Paragraphs>839</Paragraphs>
  <Slides>34</Slides>
  <Notes>31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幻灯片 1</vt:lpstr>
      <vt:lpstr>回顾</vt:lpstr>
      <vt:lpstr>图的遍历</vt:lpstr>
      <vt:lpstr>图的生成树</vt:lpstr>
      <vt:lpstr>无向图的BFS生成树</vt:lpstr>
      <vt:lpstr>无向图的BFS生成树</vt:lpstr>
      <vt:lpstr>无向图的DFS生成树</vt:lpstr>
      <vt:lpstr>无向图的DFS生成树</vt:lpstr>
      <vt:lpstr>无向图的生成树</vt:lpstr>
      <vt:lpstr>有向图的 BFS生成树</vt:lpstr>
      <vt:lpstr>有向图的 DFS生成树</vt:lpstr>
      <vt:lpstr>有向图DFS生成树----几个概念</vt:lpstr>
      <vt:lpstr>有向图DFS生成树的几个概念</vt:lpstr>
      <vt:lpstr>图的生成树</vt:lpstr>
      <vt:lpstr>最小生成树</vt:lpstr>
      <vt:lpstr>最小生成树的MST性质</vt:lpstr>
      <vt:lpstr>最小生成树的构造</vt:lpstr>
      <vt:lpstr>1. Prim算法构造最小生成树</vt:lpstr>
      <vt:lpstr>幻灯片 19</vt:lpstr>
      <vt:lpstr>1. Prim算法的实现</vt:lpstr>
      <vt:lpstr>1. Prim算法的实现</vt:lpstr>
      <vt:lpstr>1. Prim算法的实现</vt:lpstr>
      <vt:lpstr>幻灯片 23</vt:lpstr>
      <vt:lpstr>1. Prim算法的实现</vt:lpstr>
      <vt:lpstr>幻灯片 25</vt:lpstr>
      <vt:lpstr>幻灯片 26</vt:lpstr>
      <vt:lpstr>最小生成树的构造</vt:lpstr>
      <vt:lpstr>2. Kruskal算法构造最小生成树</vt:lpstr>
      <vt:lpstr>幻灯片 29</vt:lpstr>
      <vt:lpstr>2. Kruskal算法的实现</vt:lpstr>
      <vt:lpstr>2. Kruskal算法的实现</vt:lpstr>
      <vt:lpstr>幻灯片 32</vt:lpstr>
      <vt:lpstr>小结</vt:lpstr>
      <vt:lpstr>第9章 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2113</cp:revision>
  <cp:lastPrinted>1601-01-01T00:00:00Z</cp:lastPrinted>
  <dcterms:created xsi:type="dcterms:W3CDTF">1601-01-01T00:00:00Z</dcterms:created>
  <dcterms:modified xsi:type="dcterms:W3CDTF">2020-05-11T13:17:27Z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