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54" r:id="rId3"/>
    <p:sldId id="539" r:id="rId4"/>
    <p:sldId id="540" r:id="rId5"/>
    <p:sldId id="541" r:id="rId6"/>
    <p:sldId id="505" r:id="rId7"/>
    <p:sldId id="506" r:id="rId8"/>
    <p:sldId id="542" r:id="rId9"/>
    <p:sldId id="543" r:id="rId10"/>
    <p:sldId id="552" r:id="rId11"/>
    <p:sldId id="546" r:id="rId12"/>
    <p:sldId id="509" r:id="rId13"/>
    <p:sldId id="547" r:id="rId14"/>
    <p:sldId id="516" r:id="rId15"/>
    <p:sldId id="548" r:id="rId16"/>
    <p:sldId id="549" r:id="rId17"/>
    <p:sldId id="519" r:id="rId18"/>
    <p:sldId id="520" r:id="rId19"/>
    <p:sldId id="550" r:id="rId20"/>
    <p:sldId id="551" r:id="rId21"/>
    <p:sldId id="502" r:id="rId22"/>
    <p:sldId id="553" r:id="rId2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60093"/>
    <a:srgbClr val="990099"/>
    <a:srgbClr val="0000CC"/>
    <a:srgbClr val="008000"/>
    <a:srgbClr val="FF3300"/>
    <a:srgbClr val="FFFFCC"/>
    <a:srgbClr val="216543"/>
    <a:srgbClr val="003399"/>
    <a:srgbClr val="FFFFA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2069" autoAdjust="0"/>
  </p:normalViewPr>
  <p:slideViewPr>
    <p:cSldViewPr>
      <p:cViewPr>
        <p:scale>
          <a:sx n="66" d="100"/>
          <a:sy n="66" d="100"/>
        </p:scale>
        <p:origin x="-40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2019-6-3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讲：最短路径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若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 smtClean="0">
                <a:sym typeface="Wingdings" pitchFamily="2" charset="2"/>
              </a:rPr>
              <a:t>即，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的路径由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 smtClean="0">
                <a:sym typeface="Wingdings" pitchFamily="2" charset="2"/>
              </a:rPr>
              <a:t>(A, B, C)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ym typeface="Wingdings" pitchFamily="2" charset="2"/>
              </a:rPr>
              <a:t>length(A,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(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</a:t>
            </a:r>
            <a:r>
              <a:rPr lang="en-US" altLang="zh-CN" sz="3200" kern="0" dirty="0" smtClean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将</a:t>
            </a:r>
            <a:r>
              <a:rPr lang="en-US" altLang="zh-CN" sz="3200" kern="0" dirty="0" smtClean="0">
                <a:sym typeface="Wingdings" pitchFamily="2" charset="2"/>
              </a:rPr>
              <a:t>B</a:t>
            </a:r>
            <a:r>
              <a:rPr lang="zh-CN" altLang="en-US" sz="3200" kern="0" dirty="0" smtClean="0">
                <a:sym typeface="Wingdings" pitchFamily="2" charset="2"/>
              </a:rPr>
              <a:t>作为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28600" y="1066800"/>
            <a:ext cx="8915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8000"/>
                </a:solidFill>
              </a:rPr>
              <a:t> 基本思想：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 smtClean="0"/>
              <a:t>  用“已经确定最短路径的顶点”，作为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中间点，</a:t>
            </a:r>
            <a:endParaRPr lang="en-US" altLang="zh-CN" sz="3200" kern="0" dirty="0" smtClean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 smtClean="0">
                <a:sym typeface="Wingdings" pitchFamily="2" charset="2"/>
              </a:rPr>
              <a:t>  </a:t>
            </a:r>
            <a:r>
              <a:rPr lang="zh-CN" altLang="en-US" sz="3200" kern="0" dirty="0" smtClean="0">
                <a:solidFill>
                  <a:srgbClr val="CC0000"/>
                </a:solidFill>
                <a:sym typeface="Wingdings" pitchFamily="2" charset="2"/>
              </a:rPr>
              <a:t>修正“未确定”</a:t>
            </a:r>
            <a:r>
              <a:rPr lang="zh-CN" altLang="en-US" sz="3200" kern="0" dirty="0" smtClean="0">
                <a:sym typeface="Wingdings" pitchFamily="2" charset="2"/>
              </a:rPr>
              <a:t>的路径。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81000" y="1161871"/>
            <a:ext cx="8763000" cy="4909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 smtClean="0">
                <a:solidFill>
                  <a:srgbClr val="0000CC"/>
                </a:solidFill>
              </a:rPr>
              <a:t>初始</a:t>
            </a:r>
            <a:r>
              <a:rPr lang="en-US" altLang="zh-CN" sz="3000" dirty="0" smtClean="0">
                <a:solidFill>
                  <a:srgbClr val="0000CC"/>
                </a:solidFill>
              </a:rPr>
              <a:t>d</a:t>
            </a:r>
            <a:r>
              <a:rPr lang="zh-CN" altLang="en-US" sz="3000" dirty="0" smtClean="0">
                <a:solidFill>
                  <a:srgbClr val="0000CC"/>
                </a:solidFill>
              </a:rPr>
              <a:t>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(2) </a:t>
            </a:r>
            <a:r>
              <a:rPr lang="zh-CN" altLang="en-US" sz="3000" dirty="0" smtClean="0"/>
              <a:t>找</a:t>
            </a:r>
            <a:r>
              <a:rPr lang="zh-CN" altLang="en-US" sz="3000" dirty="0" smtClean="0">
                <a:solidFill>
                  <a:srgbClr val="003399"/>
                </a:solidFill>
              </a:rPr>
              <a:t>“</a:t>
            </a:r>
            <a:r>
              <a:rPr lang="zh-CN" altLang="en-US" sz="3000" dirty="0" smtClean="0">
                <a:solidFill>
                  <a:srgbClr val="C00000"/>
                </a:solidFill>
              </a:rPr>
              <a:t>未确定的</a:t>
            </a:r>
            <a:r>
              <a:rPr lang="zh-CN" altLang="en-US" sz="3000" dirty="0" smtClean="0">
                <a:solidFill>
                  <a:srgbClr val="0000CC"/>
                </a:solidFill>
              </a:rPr>
              <a:t>路径长度</a:t>
            </a:r>
            <a:r>
              <a:rPr lang="zh-CN" altLang="en-US" sz="3000" dirty="0" smtClean="0">
                <a:solidFill>
                  <a:srgbClr val="003399"/>
                </a:solidFill>
              </a:rPr>
              <a:t>”</a:t>
            </a:r>
            <a:r>
              <a:rPr lang="zh-CN" altLang="en-US" sz="3000" dirty="0" smtClean="0"/>
              <a:t>中的最小值</a:t>
            </a:r>
            <a:r>
              <a:rPr lang="en-US" altLang="zh-CN" sz="3000" dirty="0" smtClean="0"/>
              <a:t>d[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/>
              <a:t>]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作为</a:t>
            </a:r>
            <a:r>
              <a:rPr lang="en-US" altLang="zh-CN" sz="3000" dirty="0" smtClean="0"/>
              <a:t>A</a:t>
            </a:r>
            <a:r>
              <a:rPr lang="zh-CN" altLang="en-US" sz="3000" dirty="0" smtClean="0"/>
              <a:t>到顶点</a:t>
            </a:r>
            <a:r>
              <a:rPr lang="en-US" altLang="zh-CN" sz="3000" dirty="0" smtClean="0"/>
              <a:t>G-&gt;</a:t>
            </a:r>
            <a:r>
              <a:rPr lang="en-US" altLang="zh-CN" sz="3000" dirty="0" err="1" smtClean="0"/>
              <a:t>vexs</a:t>
            </a:r>
            <a:r>
              <a:rPr lang="en-US" altLang="zh-CN" sz="3000" dirty="0" smtClean="0"/>
              <a:t>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/>
              <a:t>]</a:t>
            </a:r>
            <a:r>
              <a:rPr lang="zh-CN" altLang="en-US" sz="3000" dirty="0" smtClean="0"/>
              <a:t>的最短路径；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(3) </a:t>
            </a:r>
            <a:r>
              <a:rPr lang="zh-CN" altLang="en-US" sz="3000" dirty="0" smtClean="0">
                <a:solidFill>
                  <a:srgbClr val="0000CC"/>
                </a:solidFill>
              </a:rPr>
              <a:t>将</a:t>
            </a:r>
            <a:r>
              <a:rPr lang="en-US" altLang="zh-CN" sz="3000" dirty="0" smtClean="0">
                <a:solidFill>
                  <a:srgbClr val="0000CC"/>
                </a:solidFill>
              </a:rPr>
              <a:t>G-&gt;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vexs</a:t>
            </a:r>
            <a:r>
              <a:rPr lang="en-US" altLang="zh-CN" sz="3000" dirty="0" smtClean="0">
                <a:solidFill>
                  <a:srgbClr val="0000CC"/>
                </a:solidFill>
              </a:rPr>
              <a:t>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>
                <a:solidFill>
                  <a:srgbClr val="0000CC"/>
                </a:solidFill>
              </a:rPr>
              <a:t>]</a:t>
            </a:r>
            <a:r>
              <a:rPr lang="zh-CN" altLang="en-US" sz="3000" dirty="0" smtClean="0">
                <a:solidFill>
                  <a:srgbClr val="0000CC"/>
                </a:solidFill>
              </a:rPr>
              <a:t>作为中间点，</a:t>
            </a:r>
            <a:r>
              <a:rPr lang="zh-CN" altLang="en-US" sz="3000" dirty="0" smtClean="0"/>
              <a:t>修正</a:t>
            </a:r>
            <a:r>
              <a:rPr lang="zh-CN" altLang="en-US" sz="3000" dirty="0" smtClean="0">
                <a:solidFill>
                  <a:srgbClr val="990099"/>
                </a:solidFill>
              </a:rPr>
              <a:t>未确定的路径</a:t>
            </a:r>
            <a:endParaRPr lang="en-US" altLang="zh-CN" sz="3000" b="1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473200" y="3521131"/>
          <a:ext cx="3937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8785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D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652891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求</a:t>
            </a:r>
            <a:r>
              <a:rPr lang="en-US" altLang="zh-CN" sz="3000" kern="0" dirty="0" smtClean="0">
                <a:latin typeface="+mn-lt"/>
              </a:rPr>
              <a:t>A</a:t>
            </a:r>
            <a:r>
              <a:rPr lang="zh-CN" altLang="en-US" sz="3000" kern="0" dirty="0" smtClean="0">
                <a:latin typeface="+mn-lt"/>
              </a:rPr>
              <a:t>到其余顶点的最短路径，结果保存在数组</a:t>
            </a:r>
            <a:r>
              <a:rPr lang="en-US" altLang="zh-CN" sz="3000" kern="0" dirty="0" smtClean="0">
                <a:latin typeface="+mn-lt"/>
              </a:rPr>
              <a:t>d</a:t>
            </a:r>
            <a:r>
              <a:rPr lang="zh-CN" altLang="en-US" sz="3000" kern="0" dirty="0" smtClean="0">
                <a:latin typeface="+mn-lt"/>
              </a:rPr>
              <a:t>中</a:t>
            </a:r>
            <a:endParaRPr lang="en-US" altLang="zh-CN" sz="3000" kern="0" dirty="0" smtClean="0">
              <a:latin typeface="+mn-lt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73200" y="3971474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9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235200" y="39021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473200" y="4453058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473200" y="491711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971800" y="43593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572000" y="4840915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473200" y="540264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蓝色：已确定最短； 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红色：新修正；  </a:t>
            </a:r>
            <a:r>
              <a:rPr lang="zh-CN" altLang="en-US" dirty="0" smtClean="0"/>
              <a:t>黑色：未确定</a:t>
            </a:r>
            <a:endParaRPr lang="en-US" altLang="zh-CN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810000" y="545349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5820600" y="372235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239000" y="3730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7444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50" name="直接连接符 49"/>
          <p:cNvCxnSpPr>
            <a:cxnSpLocks noChangeShapeType="1"/>
            <a:stCxn id="46" idx="4"/>
            <a:endCxn id="51" idx="0"/>
          </p:cNvCxnSpPr>
          <p:nvPr/>
        </p:nvCxnSpPr>
        <p:spPr bwMode="auto">
          <a:xfrm rot="16200000" flipH="1">
            <a:off x="7037100" y="4688191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3152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6" idx="2"/>
            <a:endCxn id="41" idx="6"/>
          </p:cNvCxnSpPr>
          <p:nvPr/>
        </p:nvCxnSpPr>
        <p:spPr bwMode="auto">
          <a:xfrm rot="10800000">
            <a:off x="6324600" y="3974355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32"/>
          <p:cNvCxnSpPr>
            <a:cxnSpLocks noChangeShapeType="1"/>
            <a:stCxn id="48" idx="0"/>
            <a:endCxn id="41" idx="4"/>
          </p:cNvCxnSpPr>
          <p:nvPr/>
        </p:nvCxnSpPr>
        <p:spPr bwMode="auto">
          <a:xfrm rot="5400000" flipH="1" flipV="1">
            <a:off x="5538532" y="4684223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32"/>
          <p:cNvCxnSpPr>
            <a:cxnSpLocks noChangeShapeType="1"/>
            <a:stCxn id="51" idx="2"/>
            <a:endCxn id="48" idx="6"/>
          </p:cNvCxnSpPr>
          <p:nvPr/>
        </p:nvCxnSpPr>
        <p:spPr bwMode="auto">
          <a:xfrm rot="10800000">
            <a:off x="6248400" y="5470291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259000" y="45684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6" name="直接连接符 55"/>
          <p:cNvCxnSpPr>
            <a:cxnSpLocks noChangeShapeType="1"/>
            <a:stCxn id="46" idx="3"/>
            <a:endCxn id="48" idx="7"/>
          </p:cNvCxnSpPr>
          <p:nvPr/>
        </p:nvCxnSpPr>
        <p:spPr bwMode="auto">
          <a:xfrm rot="5400000">
            <a:off x="6177891" y="4157182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46" idx="5"/>
            <a:endCxn id="55" idx="1"/>
          </p:cNvCxnSpPr>
          <p:nvPr/>
        </p:nvCxnSpPr>
        <p:spPr bwMode="auto">
          <a:xfrm rot="16200000" flipH="1">
            <a:off x="7760091" y="4069582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5638800" y="4288405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77000" y="34722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8001000" y="3967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400800" y="43104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629400" y="494393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467600" y="4348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5" idx="4"/>
            <a:endCxn id="51" idx="6"/>
          </p:cNvCxnSpPr>
          <p:nvPr/>
        </p:nvCxnSpPr>
        <p:spPr bwMode="auto">
          <a:xfrm rot="5400000">
            <a:off x="7966200" y="4925491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7848600" y="4729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600" y="3891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90600" y="44250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990600" y="492009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5415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57200" y="3319891"/>
            <a:ext cx="102784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/>
              <a:t>vexs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2286000" y="116420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</a:t>
            </a:r>
            <a:r>
              <a:rPr lang="zh-CN" altLang="en-US" sz="3000" dirty="0" smtClean="0"/>
              <a:t>到其余顶点的边长，</a:t>
            </a:r>
            <a:r>
              <a:rPr lang="en-US" altLang="zh-CN" sz="3000" dirty="0" smtClean="0"/>
              <a:t>d=G-&gt;arcs[0]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72" name="矩形 71"/>
          <p:cNvSpPr/>
          <p:nvPr/>
        </p:nvSpPr>
        <p:spPr>
          <a:xfrm>
            <a:off x="3276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kern="0" dirty="0" smtClean="0">
                <a:solidFill>
                  <a:srgbClr val="FF0000"/>
                </a:solidFill>
                <a:sym typeface="Symbol"/>
              </a:rPr>
              <a:t>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038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ym typeface="Symbol"/>
              </a:rPr>
              <a:t>9</a:t>
            </a:r>
            <a:endParaRPr lang="zh-CN" altLang="en-US" sz="3200" dirty="0" smtClean="0"/>
          </a:p>
        </p:txBody>
      </p:sp>
      <p:sp>
        <p:nvSpPr>
          <p:cNvPr id="74" name="矩形 73"/>
          <p:cNvSpPr/>
          <p:nvPr/>
        </p:nvSpPr>
        <p:spPr>
          <a:xfrm>
            <a:off x="4800600" y="4457784"/>
            <a:ext cx="41229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007307" y="49149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sym typeface="Symbol"/>
              </a:rPr>
              <a:t>8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00600" y="4917115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038600" y="54483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ym typeface="Symbol"/>
              </a:rPr>
              <a:t>8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3" grpId="0"/>
      <p:bldP spid="40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G=(V,E)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U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 smtClean="0">
                <a:latin typeface="+mn-lt"/>
              </a:rPr>
              <a:t>已确定最短路径的顶点，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V-U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 smtClean="0">
                <a:latin typeface="+mn-lt"/>
              </a:rPr>
              <a:t>未确定</a:t>
            </a:r>
            <a:r>
              <a:rPr lang="en-US" altLang="zh-CN" sz="3200" kern="0" dirty="0" smtClean="0">
                <a:latin typeface="+mn-lt"/>
              </a:rPr>
              <a:t>……</a:t>
            </a:r>
            <a:r>
              <a:rPr lang="zh-CN" altLang="en-US" sz="3200" kern="0" dirty="0" smtClean="0">
                <a:latin typeface="+mn-lt"/>
              </a:rPr>
              <a:t>顶点；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/>
              <a:t>v0</a:t>
            </a:r>
            <a:r>
              <a:rPr lang="zh-CN" altLang="en-US" sz="3200" kern="0" dirty="0" smtClean="0"/>
              <a:t>到各顶点的路径长度</a:t>
            </a:r>
            <a:r>
              <a:rPr lang="en-US" altLang="zh-CN" sz="3200" kern="0" dirty="0" smtClean="0"/>
              <a:t>: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14400" y="3733800"/>
          <a:ext cx="7620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d[0]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d[3]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云形 50"/>
          <p:cNvSpPr/>
          <p:nvPr/>
        </p:nvSpPr>
        <p:spPr bwMode="auto">
          <a:xfrm>
            <a:off x="1371600" y="4524600"/>
            <a:ext cx="2700000" cy="1800000"/>
          </a:xfrm>
          <a:prstGeom prst="cloud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U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云形 51"/>
          <p:cNvSpPr/>
          <p:nvPr/>
        </p:nvSpPr>
        <p:spPr bwMode="auto">
          <a:xfrm>
            <a:off x="5029200" y="4485024"/>
            <a:ext cx="2819400" cy="1800000"/>
          </a:xfrm>
          <a:prstGeom prst="cloud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V-U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连接符 52"/>
          <p:cNvCxnSpPr>
            <a:stCxn id="51" idx="3"/>
            <a:endCxn id="52" idx="3"/>
          </p:cNvCxnSpPr>
          <p:nvPr/>
        </p:nvCxnSpPr>
        <p:spPr bwMode="auto">
          <a:xfrm rot="5400000" flipH="1" flipV="1">
            <a:off x="4560462" y="2749079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1" idx="0"/>
            <a:endCxn id="52" idx="2"/>
          </p:cNvCxnSpPr>
          <p:nvPr/>
        </p:nvCxnSpPr>
        <p:spPr bwMode="auto">
          <a:xfrm flipV="1">
            <a:off x="4069350" y="5385024"/>
            <a:ext cx="968595" cy="39576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1" idx="1"/>
            <a:endCxn id="52" idx="1"/>
          </p:cNvCxnSpPr>
          <p:nvPr/>
        </p:nvCxnSpPr>
        <p:spPr bwMode="auto">
          <a:xfrm rot="5400000" flipH="1" flipV="1">
            <a:off x="4560462" y="4444245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752600" y="54102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Rectangle 12"/>
          <p:cNvSpPr txBox="1">
            <a:spLocks noChangeArrowheads="1"/>
          </p:cNvSpPr>
          <p:nvPr/>
        </p:nvSpPr>
        <p:spPr bwMode="auto">
          <a:xfrm flipH="1">
            <a:off x="1676400" y="4800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v0</a:t>
            </a:r>
          </a:p>
        </p:txBody>
      </p:sp>
      <p:cxnSp>
        <p:nvCxnSpPr>
          <p:cNvPr id="59" name="直接连接符 58"/>
          <p:cNvCxnSpPr>
            <a:stCxn id="56" idx="6"/>
          </p:cNvCxnSpPr>
          <p:nvPr/>
        </p:nvCxnSpPr>
        <p:spPr bwMode="auto">
          <a:xfrm>
            <a:off x="1981200" y="5525400"/>
            <a:ext cx="609600" cy="18960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椭圆 59"/>
          <p:cNvSpPr/>
          <p:nvPr/>
        </p:nvSpPr>
        <p:spPr bwMode="auto">
          <a:xfrm>
            <a:off x="2514600" y="56388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 flipH="1">
            <a:off x="2743200" y="5410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v3</a:t>
            </a:r>
          </a:p>
        </p:txBody>
      </p:sp>
      <p:sp>
        <p:nvSpPr>
          <p:cNvPr id="64" name="椭圆 63"/>
          <p:cNvSpPr/>
          <p:nvPr/>
        </p:nvSpPr>
        <p:spPr bwMode="auto">
          <a:xfrm>
            <a:off x="5562600" y="55608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400800" y="58656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86600" y="49530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 flipH="1">
            <a:off x="5257800" y="5029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v2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 flipH="1">
            <a:off x="6248400" y="5334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v1</a:t>
            </a:r>
          </a:p>
        </p:txBody>
      </p:sp>
      <p:sp>
        <p:nvSpPr>
          <p:cNvPr id="69" name="Rectangle 12"/>
          <p:cNvSpPr txBox="1">
            <a:spLocks noChangeArrowheads="1"/>
          </p:cNvSpPr>
          <p:nvPr/>
        </p:nvSpPr>
        <p:spPr bwMode="auto">
          <a:xfrm flipH="1">
            <a:off x="6858000" y="4419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5029200" y="1143000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228600" y="3429000"/>
          <a:ext cx="4495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14"/>
                <a:gridCol w="620486"/>
                <a:gridCol w="609600"/>
                <a:gridCol w="685800"/>
                <a:gridCol w="609600"/>
                <a:gridCol w="685800"/>
                <a:gridCol w="609600"/>
              </a:tblGrid>
              <a:tr h="32635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5029200" y="1624584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4953000" y="2021184"/>
            <a:ext cx="2895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v2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029200" y="26269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953000" y="3025182"/>
            <a:ext cx="3124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v3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029200" y="36175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022400"/>
            <a:ext cx="3048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v1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29200" y="4623816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029200" y="50304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v4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029200" y="55843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25146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61" name="直接箭头连接符 60"/>
          <p:cNvCxnSpPr>
            <a:stCxn id="63" idx="6"/>
            <a:endCxn id="60" idx="2"/>
          </p:cNvCxnSpPr>
          <p:nvPr/>
        </p:nvCxnSpPr>
        <p:spPr bwMode="auto">
          <a:xfrm>
            <a:off x="1600200" y="1547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0668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8862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68" name="直接箭头连接符 67"/>
          <p:cNvCxnSpPr>
            <a:stCxn id="60" idx="6"/>
            <a:endCxn id="64" idx="2"/>
          </p:cNvCxnSpPr>
          <p:nvPr/>
        </p:nvCxnSpPr>
        <p:spPr bwMode="auto">
          <a:xfrm>
            <a:off x="3048000" y="15470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146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70" name="直接箭头连接符 69"/>
          <p:cNvCxnSpPr>
            <a:stCxn id="71" idx="6"/>
            <a:endCxn id="69" idx="2"/>
          </p:cNvCxnSpPr>
          <p:nvPr/>
        </p:nvCxnSpPr>
        <p:spPr bwMode="auto">
          <a:xfrm>
            <a:off x="16002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10668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9624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76" name="直接箭头连接符 75"/>
          <p:cNvCxnSpPr>
            <a:stCxn id="72" idx="2"/>
            <a:endCxn id="69" idx="6"/>
          </p:cNvCxnSpPr>
          <p:nvPr/>
        </p:nvCxnSpPr>
        <p:spPr bwMode="auto">
          <a:xfrm rot="10800000">
            <a:off x="30480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12"/>
          <p:cNvSpPr txBox="1">
            <a:spLocks noChangeArrowheads="1"/>
          </p:cNvSpPr>
          <p:nvPr/>
        </p:nvSpPr>
        <p:spPr bwMode="auto">
          <a:xfrm>
            <a:off x="31242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78" name="直接箭头连接符 77"/>
          <p:cNvCxnSpPr>
            <a:stCxn id="69" idx="0"/>
            <a:endCxn id="60" idx="4"/>
          </p:cNvCxnSpPr>
          <p:nvPr/>
        </p:nvCxnSpPr>
        <p:spPr bwMode="auto">
          <a:xfrm rot="5400000" flipH="1" flipV="1">
            <a:off x="2309089" y="22709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12"/>
          <p:cNvSpPr txBox="1">
            <a:spLocks noChangeArrowheads="1"/>
          </p:cNvSpPr>
          <p:nvPr/>
        </p:nvSpPr>
        <p:spPr bwMode="auto">
          <a:xfrm>
            <a:off x="17526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1" name="Rectangle 12"/>
          <p:cNvSpPr txBox="1">
            <a:spLocks noChangeArrowheads="1"/>
          </p:cNvSpPr>
          <p:nvPr/>
        </p:nvSpPr>
        <p:spPr bwMode="auto">
          <a:xfrm>
            <a:off x="16764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2" name="Rectangle 12"/>
          <p:cNvSpPr txBox="1">
            <a:spLocks noChangeArrowheads="1"/>
          </p:cNvSpPr>
          <p:nvPr/>
        </p:nvSpPr>
        <p:spPr bwMode="auto">
          <a:xfrm>
            <a:off x="34290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3" name="直接箭头连接符 82"/>
          <p:cNvCxnSpPr>
            <a:stCxn id="60" idx="3"/>
            <a:endCxn id="71" idx="7"/>
          </p:cNvCxnSpPr>
          <p:nvPr/>
        </p:nvCxnSpPr>
        <p:spPr bwMode="auto">
          <a:xfrm rot="5400000">
            <a:off x="1511471" y="17356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12"/>
          <p:cNvSpPr txBox="1">
            <a:spLocks noChangeArrowheads="1"/>
          </p:cNvSpPr>
          <p:nvPr/>
        </p:nvSpPr>
        <p:spPr bwMode="auto">
          <a:xfrm>
            <a:off x="1600200" y="1722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7" name="形状 20"/>
          <p:cNvCxnSpPr>
            <a:stCxn id="71" idx="2"/>
            <a:endCxn id="63" idx="2"/>
          </p:cNvCxnSpPr>
          <p:nvPr/>
        </p:nvCxnSpPr>
        <p:spPr bwMode="auto">
          <a:xfrm rot="10800000">
            <a:off x="1066800" y="15470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形状 61"/>
          <p:cNvCxnSpPr>
            <a:stCxn id="63" idx="4"/>
            <a:endCxn id="71" idx="0"/>
          </p:cNvCxnSpPr>
          <p:nvPr/>
        </p:nvCxnSpPr>
        <p:spPr bwMode="auto">
          <a:xfrm rot="5400000">
            <a:off x="861289" y="22709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12"/>
          <p:cNvSpPr txBox="1">
            <a:spLocks noChangeArrowheads="1"/>
          </p:cNvSpPr>
          <p:nvPr/>
        </p:nvSpPr>
        <p:spPr bwMode="auto">
          <a:xfrm>
            <a:off x="838200" y="1981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2590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5" name="形状 66"/>
          <p:cNvCxnSpPr>
            <a:stCxn id="63" idx="0"/>
            <a:endCxn id="64" idx="0"/>
          </p:cNvCxnSpPr>
          <p:nvPr/>
        </p:nvCxnSpPr>
        <p:spPr bwMode="auto">
          <a:xfrm rot="5400000" flipH="1" flipV="1">
            <a:off x="2743200" y="-114300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12"/>
          <p:cNvSpPr txBox="1">
            <a:spLocks noChangeArrowheads="1"/>
          </p:cNvSpPr>
          <p:nvPr/>
        </p:nvSpPr>
        <p:spPr bwMode="auto">
          <a:xfrm>
            <a:off x="2514600" y="685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7" name="Rectangle 12"/>
          <p:cNvSpPr txBox="1">
            <a:spLocks noChangeArrowheads="1"/>
          </p:cNvSpPr>
          <p:nvPr/>
        </p:nvSpPr>
        <p:spPr bwMode="auto">
          <a:xfrm>
            <a:off x="2286000" y="20273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8" name="形状 66"/>
          <p:cNvCxnSpPr>
            <a:stCxn id="69" idx="0"/>
            <a:endCxn id="64" idx="3"/>
          </p:cNvCxnSpPr>
          <p:nvPr/>
        </p:nvCxnSpPr>
        <p:spPr bwMode="auto">
          <a:xfrm rot="5400000" flipH="1" flipV="1">
            <a:off x="2863737" y="16426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形状 66"/>
          <p:cNvCxnSpPr>
            <a:stCxn id="64" idx="5"/>
            <a:endCxn id="69" idx="7"/>
          </p:cNvCxnSpPr>
          <p:nvPr/>
        </p:nvCxnSpPr>
        <p:spPr bwMode="auto">
          <a:xfrm rot="5400000">
            <a:off x="3109756" y="15851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12"/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1" name="Rectangle 12"/>
          <p:cNvSpPr txBox="1">
            <a:spLocks noChangeArrowheads="1"/>
          </p:cNvSpPr>
          <p:nvPr/>
        </p:nvSpPr>
        <p:spPr bwMode="auto">
          <a:xfrm>
            <a:off x="33528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7" name="矩形 106"/>
          <p:cNvSpPr/>
          <p:nvPr/>
        </p:nvSpPr>
        <p:spPr>
          <a:xfrm>
            <a:off x="4495800" y="1548384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d:</a:t>
            </a:r>
            <a:endParaRPr lang="zh-CN" altLang="en-US" sz="3200" dirty="0"/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6324600" y="1636463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7315200" y="2740679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6096000" y="3641982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2" name="Text Box 32"/>
          <p:cNvSpPr txBox="1">
            <a:spLocks noChangeArrowheads="1"/>
          </p:cNvSpPr>
          <p:nvPr/>
        </p:nvSpPr>
        <p:spPr bwMode="auto">
          <a:xfrm>
            <a:off x="7620000" y="4669998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7150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7010400" y="26597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sym typeface="Symbol"/>
              </a:rPr>
              <a:t>25</a:t>
            </a:r>
            <a:endParaRPr lang="zh-CN" alt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6962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8437384" y="26597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19" name="矩形 118"/>
          <p:cNvSpPr/>
          <p:nvPr/>
        </p:nvSpPr>
        <p:spPr>
          <a:xfrm>
            <a:off x="57150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45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962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8437384" y="36503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2" name="矩形 121"/>
          <p:cNvSpPr/>
          <p:nvPr/>
        </p:nvSpPr>
        <p:spPr>
          <a:xfrm>
            <a:off x="7696200" y="46699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8437384" y="4669998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4" name="矩形 123"/>
          <p:cNvSpPr/>
          <p:nvPr/>
        </p:nvSpPr>
        <p:spPr>
          <a:xfrm>
            <a:off x="8458200" y="5655895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5029200" y="5980998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v5</a:t>
            </a:r>
            <a:r>
              <a:rPr lang="zh-CN" altLang="en-US" sz="3000" dirty="0" smtClean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3" grpId="0"/>
      <p:bldP spid="49" grpId="0"/>
      <p:bldP spid="55" grpId="0"/>
      <p:bldP spid="108" grpId="0"/>
      <p:bldP spid="110" grpId="0"/>
      <p:bldP spid="111" grpId="0"/>
      <p:bldP spid="112" grpId="0"/>
      <p:bldP spid="115" grpId="1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如何记录：</a:t>
            </a:r>
            <a:r>
              <a:rPr lang="zh-CN" altLang="en-US" sz="3200" kern="0" dirty="0" smtClean="0">
                <a:solidFill>
                  <a:srgbClr val="CC0000"/>
                </a:solidFill>
                <a:latin typeface="+mn-lt"/>
              </a:rPr>
              <a:t>最短路径上的“顶点序列” </a:t>
            </a:r>
            <a:r>
              <a:rPr lang="en-US" altLang="zh-CN" sz="3200" kern="0" dirty="0" smtClean="0">
                <a:solidFill>
                  <a:srgbClr val="CC0000"/>
                </a:solidFill>
                <a:latin typeface="+mn-lt"/>
              </a:rPr>
              <a:t>?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lang="en-US" altLang="zh-CN" sz="3200" kern="0" dirty="0" smtClean="0">
                <a:sym typeface="Wingdings" pitchFamily="2" charset="2"/>
              </a:rPr>
              <a:t> </a:t>
            </a:r>
            <a:r>
              <a:rPr lang="zh-CN" altLang="en-US" sz="3200" kern="0" dirty="0" smtClean="0"/>
              <a:t>改造数组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，元素类型：</a:t>
            </a: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72000" lvl="0">
              <a:lnSpc>
                <a:spcPct val="120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 如何表示：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vi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CC0000"/>
                </a:solidFill>
              </a:rPr>
              <a:t>∈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集合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U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，即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v0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vi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的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length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已定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?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</a:t>
            </a:r>
            <a:r>
              <a:rPr lang="en-US" altLang="zh-CN" sz="3200" kern="0" dirty="0" smtClean="0">
                <a:sym typeface="Wingdings" pitchFamily="2" charset="2"/>
              </a:rPr>
              <a:t> </a:t>
            </a:r>
            <a:r>
              <a:rPr lang="zh-CN" altLang="en-US" sz="3200" kern="0" dirty="0" smtClean="0"/>
              <a:t>若</a:t>
            </a:r>
            <a:r>
              <a:rPr lang="en-US" altLang="zh-CN" sz="3200" kern="0" dirty="0" smtClean="0"/>
              <a:t>vi</a:t>
            </a:r>
            <a:r>
              <a:rPr lang="zh-CN" altLang="en-US" sz="3200" kern="0" dirty="0" smtClean="0"/>
              <a:t>属于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，则置：</a:t>
            </a:r>
            <a:r>
              <a:rPr lang="en-US" altLang="zh-CN" sz="3200" kern="0" dirty="0" smtClean="0"/>
              <a:t>G-&gt;arcs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</a:t>
            </a:r>
            <a:r>
              <a:rPr lang="en-US" altLang="zh-CN" sz="3200" kern="0" dirty="0" smtClean="0"/>
              <a:t>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0" y="2286000"/>
          <a:ext cx="807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99"/>
                <a:gridCol w="4055401"/>
              </a:tblGrid>
              <a:tr h="1752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最终值：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最短路径长度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从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的路径中，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r>
                        <a:rPr lang="zh-CN" altLang="en-US" sz="3000" b="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前一个顶点</a:t>
                      </a:r>
                      <a:endParaRPr lang="zh-CN" altLang="en-US" sz="30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066800" y="6172200"/>
            <a:ext cx="3886200" cy="5539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dist</a:t>
            </a:r>
            <a:r>
              <a:rPr lang="zh-CN" altLang="en-US" sz="3000" dirty="0" smtClean="0"/>
              <a:t>数组变化过程</a:t>
            </a:r>
            <a:endParaRPr lang="en-US" altLang="zh-CN" sz="3000" baseline="-250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52399" y="3633281"/>
          <a:ext cx="60960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52399" y="2999297"/>
          <a:ext cx="6096001" cy="65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5830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667000" y="31760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505200" y="38618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52399" y="4319016"/>
          <a:ext cx="6096001" cy="63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339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600200" y="44958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52399" y="4952934"/>
          <a:ext cx="6096001" cy="60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0966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4724400" y="51054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2399" y="5562600"/>
          <a:ext cx="60960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/>
                <a:gridCol w="1108364"/>
                <a:gridCol w="1029195"/>
                <a:gridCol w="1029195"/>
                <a:gridCol w="1108364"/>
                <a:gridCol w="102919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42" name="直接箭头连接符 41"/>
          <p:cNvCxnSpPr>
            <a:stCxn id="43" idx="6"/>
            <a:endCxn id="41" idx="2"/>
          </p:cNvCxnSpPr>
          <p:nvPr/>
        </p:nvCxnSpPr>
        <p:spPr bwMode="auto">
          <a:xfrm>
            <a:off x="1828800" y="11199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2954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1148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45" name="直接箭头连接符 44"/>
          <p:cNvCxnSpPr>
            <a:stCxn id="41" idx="6"/>
            <a:endCxn id="44" idx="2"/>
          </p:cNvCxnSpPr>
          <p:nvPr/>
        </p:nvCxnSpPr>
        <p:spPr bwMode="auto">
          <a:xfrm>
            <a:off x="3276600" y="1119912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27432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47" name="直接箭头连接符 46"/>
          <p:cNvCxnSpPr>
            <a:stCxn id="48" idx="6"/>
            <a:endCxn id="46" idx="2"/>
          </p:cNvCxnSpPr>
          <p:nvPr/>
        </p:nvCxnSpPr>
        <p:spPr bwMode="auto">
          <a:xfrm>
            <a:off x="18288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12954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1910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50" name="直接箭头连接符 49"/>
          <p:cNvCxnSpPr>
            <a:stCxn id="49" idx="2"/>
            <a:endCxn id="46" idx="6"/>
          </p:cNvCxnSpPr>
          <p:nvPr/>
        </p:nvCxnSpPr>
        <p:spPr bwMode="auto">
          <a:xfrm rot="10800000">
            <a:off x="32766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12"/>
          <p:cNvSpPr txBox="1">
            <a:spLocks noChangeArrowheads="1"/>
          </p:cNvSpPr>
          <p:nvPr/>
        </p:nvSpPr>
        <p:spPr bwMode="auto">
          <a:xfrm>
            <a:off x="33528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2" name="直接箭头连接符 51"/>
          <p:cNvCxnSpPr>
            <a:stCxn id="46" idx="0"/>
            <a:endCxn id="41" idx="4"/>
          </p:cNvCxnSpPr>
          <p:nvPr/>
        </p:nvCxnSpPr>
        <p:spPr bwMode="auto">
          <a:xfrm rot="5400000" flipH="1" flipV="1">
            <a:off x="2537689" y="1843812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9812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1905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5" name="Rectangle 12"/>
          <p:cNvSpPr txBox="1">
            <a:spLocks noChangeArrowheads="1"/>
          </p:cNvSpPr>
          <p:nvPr/>
        </p:nvSpPr>
        <p:spPr bwMode="auto">
          <a:xfrm>
            <a:off x="36576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6" name="直接箭头连接符 55"/>
          <p:cNvCxnSpPr>
            <a:stCxn id="41" idx="3"/>
            <a:endCxn id="48" idx="7"/>
          </p:cNvCxnSpPr>
          <p:nvPr/>
        </p:nvCxnSpPr>
        <p:spPr bwMode="auto">
          <a:xfrm rot="5400000">
            <a:off x="1740071" y="1308496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12"/>
          <p:cNvSpPr txBox="1">
            <a:spLocks noChangeArrowheads="1"/>
          </p:cNvSpPr>
          <p:nvPr/>
        </p:nvSpPr>
        <p:spPr bwMode="auto">
          <a:xfrm>
            <a:off x="18288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8" name="形状 20"/>
          <p:cNvCxnSpPr>
            <a:stCxn id="48" idx="2"/>
            <a:endCxn id="43" idx="2"/>
          </p:cNvCxnSpPr>
          <p:nvPr/>
        </p:nvCxnSpPr>
        <p:spPr bwMode="auto">
          <a:xfrm rot="10800000">
            <a:off x="1295400" y="1119912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形状 61"/>
          <p:cNvCxnSpPr>
            <a:stCxn id="43" idx="4"/>
            <a:endCxn id="48" idx="0"/>
          </p:cNvCxnSpPr>
          <p:nvPr/>
        </p:nvCxnSpPr>
        <p:spPr bwMode="auto">
          <a:xfrm rot="5400000">
            <a:off x="1089889" y="1843811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1066800" y="15540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609600" y="2163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2" name="形状 66"/>
          <p:cNvCxnSpPr>
            <a:stCxn id="43" idx="0"/>
            <a:endCxn id="44" idx="0"/>
          </p:cNvCxnSpPr>
          <p:nvPr/>
        </p:nvCxnSpPr>
        <p:spPr bwMode="auto">
          <a:xfrm rot="5400000" flipH="1" flipV="1">
            <a:off x="2971800" y="-541477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743200" y="258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4" name="Rectangle 12"/>
          <p:cNvSpPr txBox="1">
            <a:spLocks noChangeArrowheads="1"/>
          </p:cNvSpPr>
          <p:nvPr/>
        </p:nvSpPr>
        <p:spPr bwMode="auto">
          <a:xfrm>
            <a:off x="25146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5" name="形状 66"/>
          <p:cNvCxnSpPr>
            <a:stCxn id="46" idx="0"/>
            <a:endCxn id="44" idx="3"/>
          </p:cNvCxnSpPr>
          <p:nvPr/>
        </p:nvCxnSpPr>
        <p:spPr bwMode="auto">
          <a:xfrm rot="5400000" flipH="1" flipV="1">
            <a:off x="3092337" y="1215446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形状 66"/>
          <p:cNvCxnSpPr>
            <a:stCxn id="44" idx="5"/>
            <a:endCxn id="46" idx="7"/>
          </p:cNvCxnSpPr>
          <p:nvPr/>
        </p:nvCxnSpPr>
        <p:spPr bwMode="auto">
          <a:xfrm rot="5400000">
            <a:off x="3338356" y="1158011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429000" y="12492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>
            <a:off x="3581400" y="1782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6172200" y="30274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arcs[2][2]=1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172200" y="37132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arcs[3][3]=1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172200" y="4343400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arcs[1][1]=1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172200" y="50086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arcs[4][4]=1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6172200" y="55626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v5</a:t>
            </a:r>
            <a:r>
              <a:rPr lang="zh-CN" altLang="en-US" sz="3000" dirty="0" smtClean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5410200" y="2438400"/>
            <a:ext cx="3733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000" dirty="0" smtClean="0">
                <a:solidFill>
                  <a:srgbClr val="990099"/>
                </a:solidFill>
                <a:sym typeface="Wingdings" pitchFamily="2" charset="2"/>
              </a:rPr>
              <a:t>最初，置</a:t>
            </a:r>
            <a:r>
              <a:rPr lang="en-US" altLang="zh-CN" sz="3000" dirty="0" smtClean="0">
                <a:solidFill>
                  <a:srgbClr val="990099"/>
                </a:solidFill>
                <a:sym typeface="Wingdings" pitchFamily="2" charset="2"/>
              </a:rPr>
              <a:t>arcs[0][0]=1</a:t>
            </a:r>
            <a:endParaRPr lang="en-US" altLang="zh-CN" sz="3000" baseline="-250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4384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41" name="直接箭头连接符 40"/>
          <p:cNvCxnSpPr>
            <a:stCxn id="42" idx="6"/>
            <a:endCxn id="40" idx="2"/>
          </p:cNvCxnSpPr>
          <p:nvPr/>
        </p:nvCxnSpPr>
        <p:spPr bwMode="auto">
          <a:xfrm>
            <a:off x="1524000" y="20042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9906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38100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44" name="直接箭头连接符 43"/>
          <p:cNvCxnSpPr>
            <a:stCxn id="40" idx="6"/>
            <a:endCxn id="43" idx="2"/>
          </p:cNvCxnSpPr>
          <p:nvPr/>
        </p:nvCxnSpPr>
        <p:spPr bwMode="auto">
          <a:xfrm>
            <a:off x="2971800" y="20042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4384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46" name="直接箭头连接符 45"/>
          <p:cNvCxnSpPr>
            <a:stCxn id="47" idx="6"/>
            <a:endCxn id="45" idx="2"/>
          </p:cNvCxnSpPr>
          <p:nvPr/>
        </p:nvCxnSpPr>
        <p:spPr bwMode="auto">
          <a:xfrm>
            <a:off x="15240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9906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38862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49" name="直接箭头连接符 48"/>
          <p:cNvCxnSpPr>
            <a:stCxn id="48" idx="2"/>
            <a:endCxn id="45" idx="6"/>
          </p:cNvCxnSpPr>
          <p:nvPr/>
        </p:nvCxnSpPr>
        <p:spPr bwMode="auto">
          <a:xfrm rot="10800000">
            <a:off x="29718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12"/>
          <p:cNvSpPr txBox="1">
            <a:spLocks noChangeArrowheads="1"/>
          </p:cNvSpPr>
          <p:nvPr/>
        </p:nvSpPr>
        <p:spPr bwMode="auto">
          <a:xfrm>
            <a:off x="30480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1" name="直接箭头连接符 50"/>
          <p:cNvCxnSpPr>
            <a:stCxn id="45" idx="0"/>
            <a:endCxn id="40" idx="4"/>
          </p:cNvCxnSpPr>
          <p:nvPr/>
        </p:nvCxnSpPr>
        <p:spPr bwMode="auto">
          <a:xfrm rot="5400000" flipH="1" flipV="1">
            <a:off x="2232889" y="27281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16764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6002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33528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5" name="直接箭头连接符 54"/>
          <p:cNvCxnSpPr>
            <a:stCxn id="40" idx="3"/>
            <a:endCxn id="47" idx="7"/>
          </p:cNvCxnSpPr>
          <p:nvPr/>
        </p:nvCxnSpPr>
        <p:spPr bwMode="auto">
          <a:xfrm rot="5400000">
            <a:off x="1435271" y="21928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12"/>
          <p:cNvSpPr txBox="1">
            <a:spLocks noChangeArrowheads="1"/>
          </p:cNvSpPr>
          <p:nvPr/>
        </p:nvSpPr>
        <p:spPr bwMode="auto">
          <a:xfrm>
            <a:off x="1524000" y="2179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7" name="形状 20"/>
          <p:cNvCxnSpPr>
            <a:stCxn id="47" idx="2"/>
            <a:endCxn id="42" idx="2"/>
          </p:cNvCxnSpPr>
          <p:nvPr/>
        </p:nvCxnSpPr>
        <p:spPr bwMode="auto">
          <a:xfrm rot="10800000">
            <a:off x="990600" y="20042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形状 61"/>
          <p:cNvCxnSpPr>
            <a:stCxn id="42" idx="4"/>
            <a:endCxn id="47" idx="0"/>
          </p:cNvCxnSpPr>
          <p:nvPr/>
        </p:nvCxnSpPr>
        <p:spPr bwMode="auto">
          <a:xfrm rot="5400000">
            <a:off x="785089" y="27281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12"/>
          <p:cNvSpPr txBox="1">
            <a:spLocks noChangeArrowheads="1"/>
          </p:cNvSpPr>
          <p:nvPr/>
        </p:nvSpPr>
        <p:spPr bwMode="auto">
          <a:xfrm>
            <a:off x="762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1" name="形状 66"/>
          <p:cNvCxnSpPr>
            <a:stCxn id="42" idx="0"/>
            <a:endCxn id="43" idx="0"/>
          </p:cNvCxnSpPr>
          <p:nvPr/>
        </p:nvCxnSpPr>
        <p:spPr bwMode="auto">
          <a:xfrm rot="5400000" flipH="1" flipV="1">
            <a:off x="2667000" y="342900"/>
            <a:ext cx="1588" cy="2819400"/>
          </a:xfrm>
          <a:prstGeom prst="curvedConnector3">
            <a:avLst>
              <a:gd name="adj1" fmla="val 3330290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2438400" y="1143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209800" y="2484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4" name="形状 66"/>
          <p:cNvCxnSpPr>
            <a:stCxn id="45" idx="0"/>
            <a:endCxn id="43" idx="3"/>
          </p:cNvCxnSpPr>
          <p:nvPr/>
        </p:nvCxnSpPr>
        <p:spPr bwMode="auto">
          <a:xfrm rot="5400000" flipH="1" flipV="1">
            <a:off x="2787537" y="20998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形状 66"/>
          <p:cNvCxnSpPr>
            <a:stCxn id="43" idx="5"/>
            <a:endCxn id="45" idx="7"/>
          </p:cNvCxnSpPr>
          <p:nvPr/>
        </p:nvCxnSpPr>
        <p:spPr bwMode="auto">
          <a:xfrm rot="5400000">
            <a:off x="3033556" y="20423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12"/>
          <p:cNvSpPr txBox="1">
            <a:spLocks noChangeArrowheads="1"/>
          </p:cNvSpPr>
          <p:nvPr/>
        </p:nvSpPr>
        <p:spPr bwMode="auto">
          <a:xfrm>
            <a:off x="3124200" y="2133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276600" y="2667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85800" y="5260336"/>
            <a:ext cx="8001000" cy="6832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最终</a:t>
            </a:r>
            <a:r>
              <a:rPr lang="en-US" altLang="zh-CN" sz="3200" dirty="0" smtClean="0"/>
              <a:t>dist</a:t>
            </a:r>
            <a:r>
              <a:rPr lang="zh-CN" altLang="en-US" sz="3200" dirty="0" smtClean="0"/>
              <a:t>：</a:t>
            </a:r>
            <a:endParaRPr lang="en-US" altLang="zh-CN" sz="3200" baseline="-25000" dirty="0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572000" y="990600"/>
            <a:ext cx="4572000" cy="363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v1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v2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v3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553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791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5029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2514600" y="4854952"/>
          <a:ext cx="6096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1066800"/>
                <a:gridCol w="1066800"/>
                <a:gridCol w="1066800"/>
                <a:gridCol w="990600"/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514600" y="5312152"/>
          <a:ext cx="6095999" cy="6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1066800"/>
                <a:gridCol w="1066800"/>
                <a:gridCol w="1066800"/>
                <a:gridCol w="990599"/>
              </a:tblGrid>
              <a:tr h="6314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239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6477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v3,</a:t>
            </a:r>
            <a:endParaRPr lang="en-US" altLang="zh-CN" sz="3200" dirty="0"/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5715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0292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57150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50292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# define Max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1000;  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声明常量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Max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struct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float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length;</a:t>
            </a: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 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Path;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dist[VN]; </a:t>
            </a:r>
          </a:p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2200" y="3921604"/>
            <a:ext cx="309732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//dist</a:t>
            </a:r>
            <a:r>
              <a:rPr lang="zh-CN" altLang="en-US" kern="0" dirty="0" smtClean="0">
                <a:solidFill>
                  <a:srgbClr val="990099"/>
                </a:solidFill>
              </a:rPr>
              <a:t>数组元素类型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5200" y="2569458"/>
            <a:ext cx="353654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v0</a:t>
            </a:r>
            <a:r>
              <a:rPr lang="zh-CN" altLang="en-US" kern="0" dirty="0" smtClean="0">
                <a:solidFill>
                  <a:srgbClr val="007E00"/>
                </a:solidFill>
              </a:rPr>
              <a:t>到</a:t>
            </a:r>
            <a:r>
              <a:rPr lang="en-US" altLang="zh-CN" kern="0" dirty="0" smtClean="0">
                <a:solidFill>
                  <a:srgbClr val="007E00"/>
                </a:solidFill>
              </a:rPr>
              <a:t>vi</a:t>
            </a:r>
            <a:r>
              <a:rPr lang="zh-CN" altLang="en-US" kern="0" dirty="0" smtClean="0">
                <a:solidFill>
                  <a:srgbClr val="007E00"/>
                </a:solidFill>
              </a:rPr>
              <a:t>的路径长度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0400" y="3276600"/>
            <a:ext cx="556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v0</a:t>
            </a:r>
            <a:r>
              <a:rPr lang="zh-CN" altLang="en-US" kern="0" dirty="0" smtClean="0">
                <a:solidFill>
                  <a:srgbClr val="007E00"/>
                </a:solidFill>
              </a:rPr>
              <a:t>到</a:t>
            </a:r>
            <a:r>
              <a:rPr lang="en-US" altLang="zh-CN" kern="0" dirty="0" smtClean="0">
                <a:solidFill>
                  <a:srgbClr val="007E00"/>
                </a:solidFill>
              </a:rPr>
              <a:t>vi</a:t>
            </a:r>
            <a:r>
              <a:rPr lang="zh-CN" altLang="en-US" kern="0" dirty="0" smtClean="0">
                <a:solidFill>
                  <a:srgbClr val="007E00"/>
                </a:solidFill>
              </a:rPr>
              <a:t>的路径上</a:t>
            </a:r>
            <a:r>
              <a:rPr lang="en-US" altLang="zh-CN" kern="0" dirty="0" smtClean="0">
                <a:solidFill>
                  <a:srgbClr val="007E00"/>
                </a:solidFill>
              </a:rPr>
              <a:t>, vi</a:t>
            </a:r>
            <a:r>
              <a:rPr lang="zh-CN" altLang="en-US" kern="0" dirty="0" smtClean="0">
                <a:solidFill>
                  <a:srgbClr val="007E00"/>
                </a:solidFill>
              </a:rPr>
              <a:t>的前驱顶点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4200" y="4648200"/>
            <a:ext cx="5562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//dist</a:t>
            </a:r>
            <a:r>
              <a:rPr lang="zh-CN" altLang="en-US" kern="0" dirty="0" smtClean="0">
                <a:solidFill>
                  <a:srgbClr val="007E00"/>
                </a:solidFill>
              </a:rPr>
              <a:t>数组声明，长度为</a:t>
            </a:r>
            <a:r>
              <a:rPr lang="en-US" altLang="zh-CN" kern="0" dirty="0" smtClean="0">
                <a:solidFill>
                  <a:srgbClr val="007E00"/>
                </a:solidFill>
              </a:rPr>
              <a:t>VN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 ])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dist[0].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=0;   dist[0].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-&gt;arcs[0][0]=1;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for(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=1;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&lt;VN;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++)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if(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].length != Max)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-1;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}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5800" y="2362200"/>
            <a:ext cx="4648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arcs[0][0]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6000" y="1143000"/>
            <a:ext cx="70104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首先，初始化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dist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数组：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路长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, 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前驱顶点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)</a:t>
            </a:r>
            <a:endParaRPr lang="zh-CN" altLang="en-US" sz="27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10200" y="4191000"/>
            <a:ext cx="37338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若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v0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与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之间有边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3000" y="4800600"/>
            <a:ext cx="38862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则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, 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的前驱是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v0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410200"/>
            <a:ext cx="36576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否则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, 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暂无前驱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37333" y="1752600"/>
            <a:ext cx="2106667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dist[0]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3800" y="2971800"/>
            <a:ext cx="54102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用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arcs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第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0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行初始化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dist[1]~VN-1</a:t>
            </a:r>
            <a:endParaRPr lang="zh-CN" altLang="en-US" sz="27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9" grpId="0"/>
      <p:bldP spid="20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609600"/>
            <a:ext cx="9144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</a:rPr>
              <a:t>dijkstra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graph,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dist[ ])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j, min;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float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: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记录最小长度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(graph, dist);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for</a:t>
            </a:r>
            <a:r>
              <a:rPr lang="en-US" altLang="zh-CN" sz="3200" dirty="0" smtClean="0">
                <a:latin typeface="+mj-lt"/>
              </a:rPr>
              <a:t>(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=1;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&lt;VN;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++)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{   </a:t>
            </a:r>
            <a:r>
              <a:rPr lang="en-US" altLang="zh-CN" sz="3200" dirty="0" err="1" smtClean="0">
                <a:latin typeface="+mj-lt"/>
              </a:rPr>
              <a:t>minw</a:t>
            </a:r>
            <a:r>
              <a:rPr lang="en-US" altLang="zh-CN" sz="3200" dirty="0" smtClean="0">
                <a:latin typeface="+mj-lt"/>
              </a:rPr>
              <a:t> =Max;  </a:t>
            </a:r>
            <a:r>
              <a:rPr lang="en-US" altLang="zh-CN" sz="3200" dirty="0" smtClean="0"/>
              <a:t>min=0; 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for</a:t>
            </a:r>
            <a:r>
              <a:rPr lang="en-US" altLang="zh-CN" sz="3200" dirty="0" smtClean="0">
                <a:latin typeface="+mj-lt"/>
              </a:rPr>
              <a:t>(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j=1</a:t>
            </a:r>
            <a:r>
              <a:rPr lang="en-US" altLang="zh-CN" sz="3200" dirty="0" smtClean="0">
                <a:latin typeface="+mj-lt"/>
              </a:rPr>
              <a:t>; j&lt;VN; j++)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000" dirty="0" smtClean="0">
                <a:solidFill>
                  <a:srgbClr val="0000CC"/>
                </a:solidFill>
                <a:latin typeface="+mj-lt"/>
              </a:rPr>
              <a:t>{   </a:t>
            </a:r>
            <a:r>
              <a:rPr lang="en-US" altLang="zh-CN" sz="3000" dirty="0" smtClean="0">
                <a:latin typeface="+mj-lt"/>
              </a:rPr>
              <a:t>if(graph-&gt;arcs[j][j]==0)&amp;&amp;(dist[j].length&lt;</a:t>
            </a:r>
            <a:r>
              <a:rPr lang="en-US" altLang="zh-CN" sz="3000" dirty="0" err="1" smtClean="0">
                <a:latin typeface="+mj-lt"/>
              </a:rPr>
              <a:t>minw</a:t>
            </a:r>
            <a:r>
              <a:rPr lang="en-US" altLang="zh-CN" sz="3000" dirty="0" smtClean="0">
                <a:latin typeface="+mj-lt"/>
              </a:rPr>
              <a:t>))</a:t>
            </a:r>
            <a:endParaRPr lang="en-US" altLang="zh-CN" sz="30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    {  </a:t>
            </a:r>
            <a:r>
              <a:rPr lang="en-US" altLang="zh-CN" sz="3200" dirty="0" err="1" smtClean="0">
                <a:latin typeface="+mj-lt"/>
              </a:rPr>
              <a:t>minw</a:t>
            </a:r>
            <a:r>
              <a:rPr lang="en-US" altLang="zh-CN" sz="3200" dirty="0" smtClean="0">
                <a:latin typeface="+mj-lt"/>
              </a:rPr>
              <a:t> = dist[j].length;    min = j;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}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200" dirty="0" smtClean="0">
                <a:solidFill>
                  <a:srgbClr val="990099"/>
                </a:solidFill>
              </a:rPr>
              <a:t>if(min==0)  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break; 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17312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调用</a:t>
            </a:r>
            <a:r>
              <a:rPr lang="en-US" altLang="zh-CN" kern="0" dirty="0" smtClean="0">
                <a:solidFill>
                  <a:srgbClr val="C00000"/>
                </a:solidFill>
              </a:rPr>
              <a:t>init</a:t>
            </a:r>
            <a:r>
              <a:rPr lang="zh-CN" altLang="en-US" kern="0" dirty="0" smtClean="0">
                <a:solidFill>
                  <a:srgbClr val="C00000"/>
                </a:solidFill>
              </a:rPr>
              <a:t>函数，初始化</a:t>
            </a:r>
            <a:r>
              <a:rPr lang="en-US" altLang="zh-CN" kern="0" dirty="0" smtClean="0">
                <a:solidFill>
                  <a:srgbClr val="C00000"/>
                </a:solidFill>
              </a:rPr>
              <a:t>dist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0" y="23408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循环</a:t>
            </a:r>
            <a:r>
              <a:rPr lang="en-US" altLang="zh-CN" dirty="0" smtClean="0">
                <a:solidFill>
                  <a:srgbClr val="008000"/>
                </a:solidFill>
              </a:rPr>
              <a:t>N-1</a:t>
            </a:r>
            <a:r>
              <a:rPr lang="zh-CN" altLang="en-US" dirty="0" smtClean="0">
                <a:solidFill>
                  <a:srgbClr val="008000"/>
                </a:solidFill>
              </a:rPr>
              <a:t>次</a:t>
            </a:r>
            <a:r>
              <a:rPr lang="en-US" altLang="zh-CN" dirty="0" smtClean="0">
                <a:solidFill>
                  <a:srgbClr val="008000"/>
                </a:solidFill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</a:rPr>
              <a:t>求</a:t>
            </a:r>
            <a:r>
              <a:rPr lang="en-US" altLang="zh-CN" dirty="0" smtClean="0">
                <a:solidFill>
                  <a:srgbClr val="008000"/>
                </a:solidFill>
              </a:rPr>
              <a:t>N-1</a:t>
            </a:r>
            <a:r>
              <a:rPr lang="zh-CN" altLang="en-US" dirty="0" smtClean="0">
                <a:solidFill>
                  <a:srgbClr val="008000"/>
                </a:solidFill>
              </a:rPr>
              <a:t>条最短路径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8200" y="3483858"/>
            <a:ext cx="4953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//1.</a:t>
            </a:r>
            <a:r>
              <a:rPr lang="zh-CN" altLang="en-US" dirty="0" smtClean="0">
                <a:solidFill>
                  <a:srgbClr val="C00000"/>
                </a:solidFill>
              </a:rPr>
              <a:t>找未定路径中的最小值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1000" y="5257800"/>
            <a:ext cx="4953000" cy="523220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若到</a:t>
            </a:r>
            <a:r>
              <a:rPr lang="en-US" altLang="zh-CN" dirty="0" err="1" smtClean="0">
                <a:solidFill>
                  <a:srgbClr val="0000CC"/>
                </a:solidFill>
              </a:rPr>
              <a:t>vj</a:t>
            </a:r>
            <a:r>
              <a:rPr lang="zh-CN" altLang="en-US" dirty="0" smtClean="0">
                <a:solidFill>
                  <a:srgbClr val="0000CC"/>
                </a:solidFill>
              </a:rPr>
              <a:t>的路径未定，且较小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1000" y="5791200"/>
            <a:ext cx="4876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若</a:t>
            </a:r>
            <a:r>
              <a:rPr lang="en-US" altLang="zh-CN" dirty="0" smtClean="0">
                <a:solidFill>
                  <a:srgbClr val="990099"/>
                </a:solidFill>
              </a:rPr>
              <a:t>v0</a:t>
            </a:r>
            <a:r>
              <a:rPr lang="zh-CN" altLang="en-US" dirty="0" smtClean="0">
                <a:solidFill>
                  <a:srgbClr val="990099"/>
                </a:solidFill>
              </a:rPr>
              <a:t>与</a:t>
            </a:r>
            <a:r>
              <a:rPr lang="en-US" altLang="zh-CN" dirty="0" smtClean="0">
                <a:solidFill>
                  <a:srgbClr val="990099"/>
                </a:solidFill>
              </a:rPr>
              <a:t>V-U</a:t>
            </a:r>
            <a:r>
              <a:rPr lang="zh-CN" altLang="en-US" dirty="0" smtClean="0">
                <a:solidFill>
                  <a:srgbClr val="990099"/>
                </a:solidFill>
              </a:rPr>
              <a:t>不连通，则结束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1600200" y="4608000"/>
            <a:ext cx="7543800" cy="0"/>
          </a:xfrm>
          <a:prstGeom prst="line">
            <a:avLst/>
          </a:prstGeom>
          <a:solidFill>
            <a:srgbClr val="B9FFB9"/>
          </a:solidFill>
          <a:ln w="476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8153400" y="4648200"/>
            <a:ext cx="0" cy="609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sym typeface="Wingdings" pitchFamily="2" charset="2"/>
              </a:rPr>
              <a:t> 同一连通图可以有多个生成树；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00200" y="33741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14600" y="2820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85800" y="43634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04029" y="37131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14600" y="43539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10" idx="3"/>
            <a:endCxn id="9" idx="6"/>
          </p:cNvCxnSpPr>
          <p:nvPr/>
        </p:nvCxnSpPr>
        <p:spPr bwMode="auto">
          <a:xfrm rot="5400000">
            <a:off x="2158521" y="319630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078546" y="384183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 flipV="1">
            <a:off x="1189800" y="460595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286000" y="3706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62000" y="2220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52600" y="408698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直接连接符 28"/>
          <p:cNvCxnSpPr>
            <a:cxnSpLocks noChangeShapeType="1"/>
            <a:stCxn id="13" idx="1"/>
            <a:endCxn id="9" idx="5"/>
          </p:cNvCxnSpPr>
          <p:nvPr/>
        </p:nvCxnSpPr>
        <p:spPr bwMode="auto">
          <a:xfrm rot="16200000" flipV="1">
            <a:off x="1997708" y="383706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00200" y="22108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22521" y="30445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3400" y="28966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132211" y="315820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380175" y="380586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785400" y="246283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04200" y="246283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1441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33600" y="2944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066800" y="2982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524000" y="27537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374436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066800" y="3744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572000" y="3250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334000" y="26966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810000" y="42396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7" name="直接连接符 36"/>
          <p:cNvCxnSpPr>
            <a:cxnSpLocks noChangeShapeType="1"/>
            <a:stCxn id="35" idx="5"/>
            <a:endCxn id="38" idx="0"/>
          </p:cNvCxnSpPr>
          <p:nvPr/>
        </p:nvCxnSpPr>
        <p:spPr bwMode="auto">
          <a:xfrm rot="5400000">
            <a:off x="5123429" y="358937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334000" y="42301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572000" y="2087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494321" y="292068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657600" y="27728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495800" y="26299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3" name="直接连接符 28"/>
          <p:cNvCxnSpPr>
            <a:cxnSpLocks noChangeShapeType="1"/>
            <a:stCxn id="41" idx="4"/>
          </p:cNvCxnSpPr>
          <p:nvPr/>
        </p:nvCxnSpPr>
        <p:spPr bwMode="auto">
          <a:xfrm rot="16200000" flipH="1">
            <a:off x="3532294" y="3654115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733800" y="361749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5105400" y="34300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endCxn id="34" idx="5"/>
          </p:cNvCxnSpPr>
          <p:nvPr/>
        </p:nvCxnSpPr>
        <p:spPr bwMode="auto">
          <a:xfrm rot="16200000" flipV="1">
            <a:off x="4966521" y="3716231"/>
            <a:ext cx="644825" cy="5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28"/>
          <p:cNvCxnSpPr>
            <a:cxnSpLocks noChangeShapeType="1"/>
            <a:stCxn id="41" idx="5"/>
            <a:endCxn id="34" idx="1"/>
          </p:cNvCxnSpPr>
          <p:nvPr/>
        </p:nvCxnSpPr>
        <p:spPr bwMode="auto">
          <a:xfrm rot="16200000" flipH="1">
            <a:off x="4306212" y="2984580"/>
            <a:ext cx="121177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4114800" y="31636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56388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391400" y="32217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8153400" y="26680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629400" y="42110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cxnSpLocks noChangeShapeType="1"/>
            <a:stCxn id="53" idx="5"/>
            <a:endCxn id="56" idx="0"/>
          </p:cNvCxnSpPr>
          <p:nvPr/>
        </p:nvCxnSpPr>
        <p:spPr bwMode="auto">
          <a:xfrm rot="5400000">
            <a:off x="7942829" y="35607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8153400" y="42015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2058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4"/>
            <a:endCxn id="52" idx="0"/>
          </p:cNvCxnSpPr>
          <p:nvPr/>
        </p:nvCxnSpPr>
        <p:spPr bwMode="auto">
          <a:xfrm rot="5400000">
            <a:off x="7313721" y="28921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477000" y="27442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15200" y="2601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59" idx="4"/>
          </p:cNvCxnSpPr>
          <p:nvPr/>
        </p:nvCxnSpPr>
        <p:spPr bwMode="auto">
          <a:xfrm rot="16200000" flipH="1">
            <a:off x="6351694" y="3625540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553200" y="358892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8486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6" idx="1"/>
            <a:endCxn id="52" idx="5"/>
          </p:cNvCxnSpPr>
          <p:nvPr/>
        </p:nvCxnSpPr>
        <p:spPr bwMode="auto">
          <a:xfrm rot="16200000" flipV="1">
            <a:off x="7712708" y="3760868"/>
            <a:ext cx="623384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8458200" y="32776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1942306" y="372451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7905" y="3724515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781800" y="208701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1" name="直接连接符 28"/>
          <p:cNvCxnSpPr>
            <a:cxnSpLocks noChangeShapeType="1"/>
            <a:stCxn id="57" idx="2"/>
            <a:endCxn id="59" idx="0"/>
          </p:cNvCxnSpPr>
          <p:nvPr/>
        </p:nvCxnSpPr>
        <p:spPr bwMode="auto">
          <a:xfrm rot="10800000" flipV="1">
            <a:off x="6729000" y="2310435"/>
            <a:ext cx="6624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447800" y="4954035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40386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生成树</a:t>
            </a:r>
            <a:r>
              <a:rPr lang="en-US" altLang="zh-CN" sz="3000" dirty="0" smtClean="0"/>
              <a:t>1</a:t>
            </a:r>
            <a:endParaRPr lang="en-US" altLang="zh-CN" sz="3000" baseline="-25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7818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生成树</a:t>
            </a:r>
            <a:r>
              <a:rPr lang="en-US" altLang="zh-CN" sz="3000" dirty="0" smtClean="0"/>
              <a:t>2</a:t>
            </a:r>
            <a:endParaRPr lang="en-US" altLang="zh-CN" sz="3000" baseline="-25000" dirty="0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2819400" y="33759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/>
      <p:bldP spid="44" grpId="0"/>
      <p:bldP spid="45" grpId="0"/>
      <p:bldP spid="50" grpId="0"/>
      <p:bldP spid="51" grpId="0"/>
      <p:bldP spid="52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/>
      <p:bldP spid="62" grpId="0"/>
      <p:bldP spid="63" grpId="0"/>
      <p:bldP spid="67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9916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graph-&gt;arcs[min][min]=1;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for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j=1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j&lt;VN; j++)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if(graph-&gt;arcs[j][j]==0)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&amp;&amp; 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 j].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&gt;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dist[min].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 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                        +graph-&gt;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arcs[min][ j]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</a:t>
            </a:r>
          </a:p>
          <a:p>
            <a:pPr marL="1080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{ dist[ j].length =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dist[min].length + graph-&gt;arcs[min][ j];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dist[j].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min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}</a:t>
            </a:r>
          </a:p>
          <a:p>
            <a:pPr marL="1080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1600" y="9906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//2.1 </a:t>
            </a:r>
            <a:r>
              <a:rPr lang="zh-CN" altLang="en-US" kern="0" dirty="0" smtClean="0">
                <a:solidFill>
                  <a:srgbClr val="CC0000"/>
                </a:solidFill>
              </a:rPr>
              <a:t>将顶点加入</a:t>
            </a:r>
            <a:r>
              <a:rPr lang="en-US" altLang="zh-CN" kern="0" dirty="0" smtClean="0">
                <a:solidFill>
                  <a:srgbClr val="CC0000"/>
                </a:solidFill>
              </a:rPr>
              <a:t>U</a:t>
            </a:r>
            <a:r>
              <a:rPr lang="zh-CN" altLang="en-US" kern="0" dirty="0" smtClean="0">
                <a:solidFill>
                  <a:srgbClr val="CC0000"/>
                </a:solidFill>
              </a:rPr>
              <a:t>集合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1600200"/>
            <a:ext cx="5181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//2.2</a:t>
            </a:r>
            <a:r>
              <a:rPr lang="zh-CN" altLang="en-US" kern="0" dirty="0" smtClean="0">
                <a:solidFill>
                  <a:srgbClr val="CC0000"/>
                </a:solidFill>
              </a:rPr>
              <a:t>更新“未确定”的路径长度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22098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vj</a:t>
            </a:r>
            <a:r>
              <a:rPr lang="zh-CN" altLang="en-US" kern="0" dirty="0" smtClean="0">
                <a:solidFill>
                  <a:srgbClr val="0000CC"/>
                </a:solidFill>
              </a:rPr>
              <a:t>不在</a:t>
            </a:r>
            <a:r>
              <a:rPr lang="en-US" altLang="zh-CN" kern="0" dirty="0" smtClean="0">
                <a:solidFill>
                  <a:srgbClr val="0000CC"/>
                </a:solidFill>
              </a:rPr>
              <a:t>U</a:t>
            </a:r>
            <a:r>
              <a:rPr lang="zh-CN" altLang="en-US" kern="0" dirty="0" smtClean="0">
                <a:solidFill>
                  <a:srgbClr val="0000CC"/>
                </a:solidFill>
              </a:rPr>
              <a:t>中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且可修正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5181600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则更换路长、前驱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200400" y="5867400"/>
            <a:ext cx="59436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</a:rPr>
              <a:t>Dijkstra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算法复杂度：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1800" y="5892225"/>
            <a:ext cx="1156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O(n</a:t>
            </a:r>
            <a:r>
              <a:rPr lang="en-US" altLang="zh-CN" sz="3200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" y="480600"/>
            <a:ext cx="822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//2.</a:t>
            </a:r>
            <a:r>
              <a:rPr lang="zh-CN" altLang="en-US" dirty="0" smtClean="0">
                <a:solidFill>
                  <a:srgbClr val="0000CC"/>
                </a:solidFill>
              </a:rPr>
              <a:t>找到“未定路径中的最小值</a:t>
            </a:r>
            <a:r>
              <a:rPr lang="en-US" altLang="zh-CN" dirty="0" smtClean="0">
                <a:solidFill>
                  <a:srgbClr val="0000CC"/>
                </a:solidFill>
              </a:rPr>
              <a:t>dist[min]</a:t>
            </a:r>
            <a:r>
              <a:rPr lang="zh-CN" altLang="en-US" dirty="0" smtClean="0">
                <a:solidFill>
                  <a:srgbClr val="0000CC"/>
                </a:solidFill>
              </a:rPr>
              <a:t>”之后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 err="1" smtClean="0">
                <a:latin typeface="+mn-lt"/>
              </a:rPr>
              <a:t>Dijkstra</a:t>
            </a:r>
            <a:r>
              <a:rPr lang="zh-CN" altLang="en-US" sz="3200" kern="0" dirty="0" smtClean="0">
                <a:latin typeface="+mn-lt"/>
              </a:rPr>
              <a:t>最短路径算法，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          </a:t>
            </a:r>
            <a:r>
              <a:rPr lang="zh-CN" altLang="en-US" sz="3200" kern="0" dirty="0" smtClean="0">
                <a:latin typeface="+mn-lt"/>
              </a:rPr>
              <a:t>及实现过程；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P327  </a:t>
            </a:r>
            <a:r>
              <a:rPr lang="zh-CN" altLang="en-US" sz="3000" kern="0" dirty="0" smtClean="0">
                <a:latin typeface="+mn-lt"/>
              </a:rPr>
              <a:t>复习题 </a:t>
            </a:r>
            <a:r>
              <a:rPr lang="en-US" altLang="zh-CN" sz="3000" kern="0" dirty="0" smtClean="0">
                <a:latin typeface="+mn-lt"/>
              </a:rPr>
              <a:t>7</a:t>
            </a: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注意：</a:t>
            </a:r>
            <a:r>
              <a:rPr lang="zh-CN" altLang="en-US" sz="3000" kern="0" dirty="0" smtClean="0">
                <a:latin typeface="+mn-lt"/>
              </a:rPr>
              <a:t>写出完整的</a:t>
            </a:r>
            <a:r>
              <a:rPr lang="en-US" altLang="zh-CN" sz="3000" kern="0" dirty="0" smtClean="0">
                <a:latin typeface="+mn-lt"/>
              </a:rPr>
              <a:t>dist</a:t>
            </a:r>
            <a:r>
              <a:rPr lang="zh-CN" altLang="en-US" sz="3000" kern="0" dirty="0" smtClean="0">
                <a:latin typeface="+mn-lt"/>
              </a:rPr>
              <a:t>数组变化过程；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</a:t>
            </a:r>
            <a:r>
              <a:rPr lang="zh-CN" altLang="en-US" sz="3000" kern="0" dirty="0" smtClean="0">
                <a:latin typeface="+mn-lt"/>
              </a:rPr>
              <a:t>并列出：最短路径（即顶点序列）、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          </a:t>
            </a:r>
            <a:r>
              <a:rPr lang="zh-CN" altLang="en-US" sz="3000" kern="0" dirty="0" smtClean="0">
                <a:latin typeface="+mn-lt"/>
              </a:rPr>
              <a:t>   各最短路径长度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无向图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：树边、非树边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回边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)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；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76400" y="39606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90800" y="34069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62000" y="4949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80229" y="4299677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90800" y="494043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154746" y="4428310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914400" y="28068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76400" y="27973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98721" y="3630993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09600" y="34831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208411" y="3744684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456375" y="4392339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861600" y="3049314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80400" y="3049314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781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143000" y="3505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600200" y="33402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4267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143000" y="4267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648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410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733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257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648200" y="267348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683545" y="3394144"/>
            <a:ext cx="4333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915600" y="358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3" name="直接连接符 28"/>
          <p:cNvCxnSpPr>
            <a:cxnSpLocks noChangeShapeType="1"/>
            <a:stCxn id="41" idx="4"/>
            <a:endCxn id="36" idx="0"/>
          </p:cNvCxnSpPr>
          <p:nvPr/>
        </p:nvCxnSpPr>
        <p:spPr bwMode="auto">
          <a:xfrm rot="5400000">
            <a:off x="3833400" y="4237800"/>
            <a:ext cx="486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38" idx="0"/>
            <a:endCxn id="35" idx="4"/>
          </p:cNvCxnSpPr>
          <p:nvPr/>
        </p:nvCxnSpPr>
        <p:spPr bwMode="auto">
          <a:xfrm rot="5400000" flipH="1" flipV="1">
            <a:off x="5357400" y="4267200"/>
            <a:ext cx="4572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/>
          <p:nvPr/>
        </p:nvCxnSpPr>
        <p:spPr bwMode="auto">
          <a:xfrm rot="5400000">
            <a:off x="2018506" y="43109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3109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524000" y="5442600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4426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BFS</a:t>
            </a:r>
            <a:r>
              <a:rPr lang="zh-CN" altLang="en-US" sz="3000" dirty="0" smtClean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4864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DFS</a:t>
            </a:r>
            <a:r>
              <a:rPr lang="zh-CN" altLang="en-US" sz="3000" dirty="0" smtClean="0"/>
              <a:t>生成树</a:t>
            </a:r>
            <a:endParaRPr lang="en-US" altLang="zh-CN" sz="3000" baseline="-25000" dirty="0"/>
          </a:p>
        </p:txBody>
      </p:sp>
      <p:cxnSp>
        <p:nvCxnSpPr>
          <p:cNvPr id="73" name="直接连接符 28"/>
          <p:cNvCxnSpPr>
            <a:cxnSpLocks noChangeShapeType="1"/>
            <a:stCxn id="39" idx="3"/>
            <a:endCxn id="41" idx="0"/>
          </p:cNvCxnSpPr>
          <p:nvPr/>
        </p:nvCxnSpPr>
        <p:spPr bwMode="auto">
          <a:xfrm rot="5400000">
            <a:off x="4205945" y="3065336"/>
            <a:ext cx="477720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28"/>
          <p:cNvCxnSpPr>
            <a:cxnSpLocks noChangeShapeType="1"/>
            <a:stCxn id="39" idx="5"/>
            <a:endCxn id="35" idx="0"/>
          </p:cNvCxnSpPr>
          <p:nvPr/>
        </p:nvCxnSpPr>
        <p:spPr bwMode="auto">
          <a:xfrm rot="16200000" flipH="1">
            <a:off x="5116735" y="3065335"/>
            <a:ext cx="507120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907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5532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8286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82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6494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2" name="直接连接符 28"/>
          <p:cNvCxnSpPr>
            <a:cxnSpLocks noChangeShapeType="1"/>
            <a:stCxn id="90" idx="4"/>
            <a:endCxn id="87" idx="0"/>
          </p:cNvCxnSpPr>
          <p:nvPr/>
        </p:nvCxnSpPr>
        <p:spPr bwMode="auto">
          <a:xfrm rot="5400000">
            <a:off x="8144700" y="3871500"/>
            <a:ext cx="3048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7086600" y="332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94" name="直接连接符 28"/>
          <p:cNvCxnSpPr>
            <a:cxnSpLocks noChangeShapeType="1"/>
            <a:stCxn id="93" idx="4"/>
            <a:endCxn id="89" idx="0"/>
          </p:cNvCxnSpPr>
          <p:nvPr/>
        </p:nvCxnSpPr>
        <p:spPr bwMode="auto">
          <a:xfrm rot="5400000">
            <a:off x="7051200" y="3856800"/>
            <a:ext cx="3168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8"/>
          <p:cNvCxnSpPr>
            <a:cxnSpLocks noChangeShapeType="1"/>
            <a:stCxn id="90" idx="0"/>
            <a:endCxn id="91" idx="5"/>
          </p:cNvCxnSpPr>
          <p:nvPr/>
        </p:nvCxnSpPr>
        <p:spPr bwMode="auto">
          <a:xfrm rot="16200000" flipV="1">
            <a:off x="8091292" y="3009291"/>
            <a:ext cx="331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8"/>
          <p:cNvCxnSpPr>
            <a:cxnSpLocks noChangeShapeType="1"/>
            <a:stCxn id="91" idx="3"/>
            <a:endCxn id="93" idx="0"/>
          </p:cNvCxnSpPr>
          <p:nvPr/>
        </p:nvCxnSpPr>
        <p:spPr bwMode="auto">
          <a:xfrm rot="5400000">
            <a:off x="7379701" y="2979891"/>
            <a:ext cx="3024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8"/>
          <p:cNvCxnSpPr>
            <a:cxnSpLocks noChangeShapeType="1"/>
            <a:stCxn id="89" idx="4"/>
            <a:endCxn id="88" idx="0"/>
          </p:cNvCxnSpPr>
          <p:nvPr/>
        </p:nvCxnSpPr>
        <p:spPr bwMode="auto">
          <a:xfrm rot="5400000">
            <a:off x="6775800" y="4677600"/>
            <a:ext cx="3342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有向图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生成树：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树边、向后、向前、横跨边；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2018506" y="44633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4633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5950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BFS</a:t>
            </a:r>
            <a:r>
              <a:rPr lang="zh-CN" altLang="en-US" sz="3000" dirty="0" smtClean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6388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DFS</a:t>
            </a:r>
            <a:r>
              <a:rPr lang="zh-CN" altLang="en-US" sz="3000" dirty="0" smtClean="0"/>
              <a:t>生成树</a:t>
            </a:r>
            <a:endParaRPr lang="en-US" altLang="zh-CN" sz="3000" baseline="-25000" dirty="0"/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897000" y="2858325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782000" y="28726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17820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27726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51" idx="6"/>
            <a:endCxn id="52" idx="2"/>
          </p:cNvCxnSpPr>
          <p:nvPr/>
        </p:nvCxnSpPr>
        <p:spPr bwMode="auto">
          <a:xfrm>
            <a:off x="1401000" y="3110325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1"/>
            <a:endCxn id="52" idx="5"/>
          </p:cNvCxnSpPr>
          <p:nvPr/>
        </p:nvCxnSpPr>
        <p:spPr bwMode="auto">
          <a:xfrm rot="16200000" flipV="1">
            <a:off x="2101066" y="3413928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1679575" y="3731037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3" idx="6"/>
            <a:endCxn id="54" idx="2"/>
          </p:cNvCxnSpPr>
          <p:nvPr/>
        </p:nvCxnSpPr>
        <p:spPr bwMode="auto">
          <a:xfrm>
            <a:off x="2286000" y="4337462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772600" y="285832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093923" y="3406785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286000" y="3110324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2772600" y="521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3" name="直接箭头连接符 62"/>
          <p:cNvCxnSpPr>
            <a:stCxn id="54" idx="4"/>
            <a:endCxn id="62" idx="0"/>
          </p:cNvCxnSpPr>
          <p:nvPr/>
        </p:nvCxnSpPr>
        <p:spPr bwMode="auto">
          <a:xfrm rot="5400000">
            <a:off x="2713831" y="4900231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stCxn id="53" idx="5"/>
            <a:endCxn id="62" idx="1"/>
          </p:cNvCxnSpPr>
          <p:nvPr/>
        </p:nvCxnSpPr>
        <p:spPr bwMode="auto">
          <a:xfrm rot="16200000" flipH="1">
            <a:off x="2144722" y="4583122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stCxn id="59" idx="4"/>
            <a:endCxn id="54" idx="0"/>
          </p:cNvCxnSpPr>
          <p:nvPr/>
        </p:nvCxnSpPr>
        <p:spPr bwMode="auto">
          <a:xfrm rot="5400000">
            <a:off x="2663032" y="3723893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51" idx="4"/>
            <a:endCxn id="53" idx="2"/>
          </p:cNvCxnSpPr>
          <p:nvPr/>
        </p:nvCxnSpPr>
        <p:spPr bwMode="auto">
          <a:xfrm rot="16200000" flipH="1">
            <a:off x="977932" y="3533393"/>
            <a:ext cx="975137" cy="63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953000" y="2895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54864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44196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9" name="直接箭头连接符 78"/>
          <p:cNvCxnSpPr>
            <a:stCxn id="75" idx="5"/>
            <a:endCxn id="77" idx="0"/>
          </p:cNvCxnSpPr>
          <p:nvPr/>
        </p:nvCxnSpPr>
        <p:spPr bwMode="auto">
          <a:xfrm rot="16200000" flipH="1">
            <a:off x="5356791" y="3352190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stCxn id="75" idx="3"/>
            <a:endCxn id="78" idx="0"/>
          </p:cNvCxnSpPr>
          <p:nvPr/>
        </p:nvCxnSpPr>
        <p:spPr bwMode="auto">
          <a:xfrm rot="5400000">
            <a:off x="4645201" y="3352191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38100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44196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50292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01" name="直接箭头连接符 100"/>
          <p:cNvCxnSpPr>
            <a:stCxn id="78" idx="3"/>
            <a:endCxn id="98" idx="0"/>
          </p:cNvCxnSpPr>
          <p:nvPr/>
        </p:nvCxnSpPr>
        <p:spPr bwMode="auto">
          <a:xfrm rot="5400000">
            <a:off x="3982801" y="4243191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>
            <a:stCxn id="78" idx="4"/>
            <a:endCxn id="99" idx="0"/>
          </p:cNvCxnSpPr>
          <p:nvPr/>
        </p:nvCxnSpPr>
        <p:spPr bwMode="auto">
          <a:xfrm rot="5400000">
            <a:off x="4413600" y="4495800"/>
            <a:ext cx="5160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78" idx="5"/>
            <a:endCxn id="100" idx="0"/>
          </p:cNvCxnSpPr>
          <p:nvPr/>
        </p:nvCxnSpPr>
        <p:spPr bwMode="auto">
          <a:xfrm rot="16200000" flipH="1">
            <a:off x="4770591" y="4243190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7878000" y="2725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6582600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344600" y="345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5" name="直接箭头连接符 114"/>
          <p:cNvCxnSpPr>
            <a:stCxn id="117" idx="3"/>
            <a:endCxn id="113" idx="0"/>
          </p:cNvCxnSpPr>
          <p:nvPr/>
        </p:nvCxnSpPr>
        <p:spPr bwMode="auto">
          <a:xfrm rot="5400000">
            <a:off x="6746701" y="4814691"/>
            <a:ext cx="3786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>
            <a:stCxn id="112" idx="3"/>
            <a:endCxn id="114" idx="0"/>
          </p:cNvCxnSpPr>
          <p:nvPr/>
        </p:nvCxnSpPr>
        <p:spPr bwMode="auto">
          <a:xfrm rot="5400000">
            <a:off x="7623001" y="3129591"/>
            <a:ext cx="3024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69636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7724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315200" y="5134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0" name="直接箭头连接符 119"/>
          <p:cNvCxnSpPr>
            <a:stCxn id="114" idx="3"/>
            <a:endCxn id="117" idx="0"/>
          </p:cNvCxnSpPr>
          <p:nvPr/>
        </p:nvCxnSpPr>
        <p:spPr bwMode="auto">
          <a:xfrm rot="5400000">
            <a:off x="7113001" y="3991191"/>
            <a:ext cx="408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4" idx="5"/>
            <a:endCxn id="118" idx="0"/>
          </p:cNvCxnSpPr>
          <p:nvPr/>
        </p:nvCxnSpPr>
        <p:spPr bwMode="auto">
          <a:xfrm rot="16200000" flipH="1">
            <a:off x="7695591" y="3967790"/>
            <a:ext cx="4080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5"/>
            <a:endCxn id="119" idx="0"/>
          </p:cNvCxnSpPr>
          <p:nvPr/>
        </p:nvCxnSpPr>
        <p:spPr bwMode="auto">
          <a:xfrm rot="16200000" flipH="1">
            <a:off x="7276491" y="4844090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 animBg="1"/>
      <p:bldP spid="98" grpId="0" animBg="1"/>
      <p:bldP spid="99" grpId="0" animBg="1"/>
      <p:bldP spid="100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生成树的权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最小生成树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：</a:t>
            </a:r>
            <a:endParaRPr lang="en-US" altLang="zh-CN" sz="3200" kern="0" dirty="0" smtClean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-- prim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-- </a:t>
            </a:r>
            <a:r>
              <a:rPr lang="en-US" altLang="zh-CN" sz="3200" kern="0" dirty="0" err="1" smtClean="0">
                <a:latin typeface="+mn-lt"/>
                <a:sym typeface="Wingdings" pitchFamily="2" charset="2"/>
              </a:rPr>
              <a:t>kruskal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 rot="5400000">
            <a:off x="3467894" y="514270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26670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35814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1752600" y="597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3370829" y="5322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3581400" y="5963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53" name="直接连接符 28"/>
          <p:cNvCxnSpPr>
            <a:cxnSpLocks noChangeShapeType="1"/>
            <a:stCxn id="149" idx="3"/>
            <a:endCxn id="148" idx="6"/>
          </p:cNvCxnSpPr>
          <p:nvPr/>
        </p:nvCxnSpPr>
        <p:spPr bwMode="auto">
          <a:xfrm rot="5400000">
            <a:off x="3225321" y="4805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" name="直接连接符 32"/>
          <p:cNvCxnSpPr>
            <a:cxnSpLocks noChangeShapeType="1"/>
            <a:stCxn id="150" idx="7"/>
            <a:endCxn id="148" idx="3"/>
          </p:cNvCxnSpPr>
          <p:nvPr/>
        </p:nvCxnSpPr>
        <p:spPr bwMode="auto">
          <a:xfrm rot="5400000" flipH="1" flipV="1">
            <a:off x="2145346" y="5451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5" name="直接连接符 32"/>
          <p:cNvCxnSpPr>
            <a:cxnSpLocks noChangeShapeType="1"/>
            <a:stCxn id="152" idx="2"/>
            <a:endCxn id="150" idx="6"/>
          </p:cNvCxnSpPr>
          <p:nvPr/>
        </p:nvCxnSpPr>
        <p:spPr bwMode="auto">
          <a:xfrm rot="10800000" flipV="1">
            <a:off x="2256600" y="6215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3352800" y="5316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7" name="Text Box 32"/>
          <p:cNvSpPr txBox="1">
            <a:spLocks noChangeArrowheads="1"/>
          </p:cNvSpPr>
          <p:nvPr/>
        </p:nvSpPr>
        <p:spPr bwMode="auto">
          <a:xfrm>
            <a:off x="1828800" y="3829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2819400" y="5696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9" name="直接连接符 28"/>
          <p:cNvCxnSpPr>
            <a:cxnSpLocks noChangeShapeType="1"/>
            <a:stCxn id="152" idx="1"/>
            <a:endCxn id="148" idx="5"/>
          </p:cNvCxnSpPr>
          <p:nvPr/>
        </p:nvCxnSpPr>
        <p:spPr bwMode="auto">
          <a:xfrm rot="16200000" flipV="1">
            <a:off x="3064508" y="5446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26670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48" idx="0"/>
          </p:cNvCxnSpPr>
          <p:nvPr/>
        </p:nvCxnSpPr>
        <p:spPr bwMode="auto">
          <a:xfrm rot="5400000">
            <a:off x="25893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16002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63" name="直接连接符 28"/>
          <p:cNvCxnSpPr>
            <a:cxnSpLocks noChangeShapeType="1"/>
            <a:stCxn id="162" idx="5"/>
            <a:endCxn id="148" idx="2"/>
          </p:cNvCxnSpPr>
          <p:nvPr/>
        </p:nvCxnSpPr>
        <p:spPr bwMode="auto">
          <a:xfrm rot="16200000" flipH="1">
            <a:off x="21990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" name="直接连接符 28"/>
          <p:cNvCxnSpPr>
            <a:cxnSpLocks noChangeShapeType="1"/>
            <a:stCxn id="162" idx="4"/>
            <a:endCxn id="150" idx="0"/>
          </p:cNvCxnSpPr>
          <p:nvPr/>
        </p:nvCxnSpPr>
        <p:spPr bwMode="auto">
          <a:xfrm rot="16200000" flipH="1">
            <a:off x="1446975" y="5415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5" name="直接连接符 28"/>
          <p:cNvCxnSpPr>
            <a:cxnSpLocks noChangeShapeType="1"/>
            <a:stCxn id="160" idx="2"/>
            <a:endCxn id="162" idx="0"/>
          </p:cNvCxnSpPr>
          <p:nvPr/>
        </p:nvCxnSpPr>
        <p:spPr bwMode="auto">
          <a:xfrm rot="10800000" flipV="1">
            <a:off x="1852200" y="4072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6" name="直接连接符 28"/>
          <p:cNvCxnSpPr>
            <a:cxnSpLocks noChangeShapeType="1"/>
            <a:stCxn id="160" idx="6"/>
            <a:endCxn id="149" idx="0"/>
          </p:cNvCxnSpPr>
          <p:nvPr/>
        </p:nvCxnSpPr>
        <p:spPr bwMode="auto">
          <a:xfrm>
            <a:off x="3171000" y="4072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Text Box 32"/>
          <p:cNvSpPr txBox="1">
            <a:spLocks noChangeArrowheads="1"/>
          </p:cNvSpPr>
          <p:nvPr/>
        </p:nvSpPr>
        <p:spPr bwMode="auto">
          <a:xfrm>
            <a:off x="3505200" y="3753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3200400" y="4554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Text Box 32"/>
          <p:cNvSpPr txBox="1">
            <a:spLocks noChangeArrowheads="1"/>
          </p:cNvSpPr>
          <p:nvPr/>
        </p:nvSpPr>
        <p:spPr bwMode="auto">
          <a:xfrm>
            <a:off x="21336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0" name="Text Box 32"/>
          <p:cNvSpPr txBox="1">
            <a:spLocks noChangeArrowheads="1"/>
          </p:cNvSpPr>
          <p:nvPr/>
        </p:nvSpPr>
        <p:spPr bwMode="auto">
          <a:xfrm>
            <a:off x="25908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1676400" y="53538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2" name="Text Box 32"/>
          <p:cNvSpPr txBox="1">
            <a:spLocks noChangeArrowheads="1"/>
          </p:cNvSpPr>
          <p:nvPr/>
        </p:nvSpPr>
        <p:spPr bwMode="auto">
          <a:xfrm>
            <a:off x="2133600" y="5353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3" name="Oval 30"/>
          <p:cNvSpPr>
            <a:spLocks noChangeArrowheads="1"/>
          </p:cNvSpPr>
          <p:nvPr/>
        </p:nvSpPr>
        <p:spPr bwMode="auto">
          <a:xfrm>
            <a:off x="67056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6200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5791200" y="5858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76" name="直接连接符 175"/>
          <p:cNvCxnSpPr>
            <a:cxnSpLocks noChangeShapeType="1"/>
            <a:stCxn id="174" idx="5"/>
            <a:endCxn id="177" idx="0"/>
          </p:cNvCxnSpPr>
          <p:nvPr/>
        </p:nvCxnSpPr>
        <p:spPr bwMode="auto">
          <a:xfrm rot="5400000">
            <a:off x="7466719" y="5265423"/>
            <a:ext cx="988755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Oval 30"/>
          <p:cNvSpPr>
            <a:spLocks noChangeArrowheads="1"/>
          </p:cNvSpPr>
          <p:nvPr/>
        </p:nvSpPr>
        <p:spPr bwMode="auto">
          <a:xfrm>
            <a:off x="7620000" y="584889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81" name="Text Box 32"/>
          <p:cNvSpPr txBox="1">
            <a:spLocks noChangeArrowheads="1"/>
          </p:cNvSpPr>
          <p:nvPr/>
        </p:nvSpPr>
        <p:spPr bwMode="auto">
          <a:xfrm>
            <a:off x="7391400" y="520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4" name="直接连接符 28"/>
          <p:cNvCxnSpPr>
            <a:cxnSpLocks noChangeShapeType="1"/>
            <a:stCxn id="177" idx="1"/>
            <a:endCxn id="173" idx="5"/>
          </p:cNvCxnSpPr>
          <p:nvPr/>
        </p:nvCxnSpPr>
        <p:spPr bwMode="auto">
          <a:xfrm rot="16200000" flipV="1">
            <a:off x="7160398" y="5389294"/>
            <a:ext cx="508805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5" name="Oval 30"/>
          <p:cNvSpPr>
            <a:spLocks noChangeArrowheads="1"/>
          </p:cNvSpPr>
          <p:nvPr/>
        </p:nvSpPr>
        <p:spPr bwMode="auto">
          <a:xfrm>
            <a:off x="67056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86" name="直接连接符 28"/>
          <p:cNvCxnSpPr>
            <a:cxnSpLocks noChangeShapeType="1"/>
            <a:stCxn id="185" idx="4"/>
            <a:endCxn id="173" idx="0"/>
          </p:cNvCxnSpPr>
          <p:nvPr/>
        </p:nvCxnSpPr>
        <p:spPr bwMode="auto">
          <a:xfrm rot="5400000">
            <a:off x="66279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56388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8" name="直接连接符 28"/>
          <p:cNvCxnSpPr>
            <a:cxnSpLocks noChangeShapeType="1"/>
            <a:stCxn id="187" idx="5"/>
            <a:endCxn id="173" idx="2"/>
          </p:cNvCxnSpPr>
          <p:nvPr/>
        </p:nvCxnSpPr>
        <p:spPr bwMode="auto">
          <a:xfrm rot="16200000" flipH="1">
            <a:off x="62376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9" name="直接连接符 28"/>
          <p:cNvCxnSpPr>
            <a:cxnSpLocks noChangeShapeType="1"/>
            <a:stCxn id="187" idx="4"/>
            <a:endCxn id="175" idx="0"/>
          </p:cNvCxnSpPr>
          <p:nvPr/>
        </p:nvCxnSpPr>
        <p:spPr bwMode="auto">
          <a:xfrm rot="16200000" flipH="1">
            <a:off x="5542865" y="5358085"/>
            <a:ext cx="848271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" name="Text Box 32"/>
          <p:cNvSpPr txBox="1">
            <a:spLocks noChangeArrowheads="1"/>
          </p:cNvSpPr>
          <p:nvPr/>
        </p:nvSpPr>
        <p:spPr bwMode="auto">
          <a:xfrm>
            <a:off x="61722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5" name="Text Box 32"/>
          <p:cNvSpPr txBox="1">
            <a:spLocks noChangeArrowheads="1"/>
          </p:cNvSpPr>
          <p:nvPr/>
        </p:nvSpPr>
        <p:spPr bwMode="auto">
          <a:xfrm>
            <a:off x="66294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6" name="Text Box 32"/>
          <p:cNvSpPr txBox="1">
            <a:spLocks noChangeArrowheads="1"/>
          </p:cNvSpPr>
          <p:nvPr/>
        </p:nvSpPr>
        <p:spPr bwMode="auto">
          <a:xfrm>
            <a:off x="5715000" y="5239296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3810000" y="529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9" name="Text Box 32"/>
          <p:cNvSpPr txBox="1">
            <a:spLocks noChangeArrowheads="1"/>
          </p:cNvSpPr>
          <p:nvPr/>
        </p:nvSpPr>
        <p:spPr bwMode="auto">
          <a:xfrm>
            <a:off x="78486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048000" y="11209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生成树中，各边的权值之和；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3048000" y="1752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权值最小的生成树；</a:t>
            </a:r>
            <a:endParaRPr lang="zh-CN" altLang="en-US" sz="3200" dirty="0"/>
          </a:p>
        </p:txBody>
      </p:sp>
      <p:sp>
        <p:nvSpPr>
          <p:cNvPr id="219" name="矩形 218"/>
          <p:cNvSpPr/>
          <p:nvPr/>
        </p:nvSpPr>
        <p:spPr>
          <a:xfrm>
            <a:off x="3124200" y="2376000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220" name="矩形 219"/>
          <p:cNvSpPr/>
          <p:nvPr/>
        </p:nvSpPr>
        <p:spPr>
          <a:xfrm>
            <a:off x="3657600" y="3048000"/>
            <a:ext cx="5562600" cy="68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U={v0…</a:t>
            </a:r>
            <a:r>
              <a:rPr lang="en-US" altLang="zh-CN" sz="3200" kern="0" dirty="0" err="1" smtClean="0">
                <a:sym typeface="Wingdings" pitchFamily="2" charset="2"/>
              </a:rPr>
              <a:t>vn</a:t>
            </a:r>
            <a:r>
              <a:rPr lang="en-US" altLang="zh-CN" sz="3200" kern="0" dirty="0" smtClean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带权路径长度：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最短路径：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9.5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最短路径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4419600" y="3487738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172200" y="34956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343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cxnSpLocks noChangeShapeType="1"/>
            <a:stCxn id="15" idx="4"/>
            <a:endCxn id="19" idx="0"/>
          </p:cNvCxnSpPr>
          <p:nvPr/>
        </p:nvCxnSpPr>
        <p:spPr bwMode="auto">
          <a:xfrm rot="16200000" flipH="1">
            <a:off x="5874000" y="4603875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248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15" idx="2"/>
            <a:endCxn id="14" idx="6"/>
          </p:cNvCxnSpPr>
          <p:nvPr/>
        </p:nvCxnSpPr>
        <p:spPr bwMode="auto">
          <a:xfrm rot="10800000">
            <a:off x="4959600" y="3757739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2"/>
          <p:cNvCxnSpPr>
            <a:cxnSpLocks noChangeShapeType="1"/>
            <a:stCxn id="16" idx="0"/>
            <a:endCxn id="14" idx="4"/>
          </p:cNvCxnSpPr>
          <p:nvPr/>
        </p:nvCxnSpPr>
        <p:spPr bwMode="auto">
          <a:xfrm rot="5400000" flipH="1" flipV="1">
            <a:off x="4041232" y="4599907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32"/>
          <p:cNvCxnSpPr>
            <a:cxnSpLocks noChangeShapeType="1"/>
            <a:stCxn id="19" idx="2"/>
            <a:endCxn id="16" idx="6"/>
          </p:cNvCxnSpPr>
          <p:nvPr/>
        </p:nvCxnSpPr>
        <p:spPr bwMode="auto">
          <a:xfrm rot="10800000">
            <a:off x="4883400" y="5518275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7543800" y="4267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cxnSpLocks noChangeShapeType="1"/>
            <a:stCxn id="15" idx="3"/>
            <a:endCxn id="16" idx="7"/>
          </p:cNvCxnSpPr>
          <p:nvPr/>
        </p:nvCxnSpPr>
        <p:spPr bwMode="auto">
          <a:xfrm rot="5400000">
            <a:off x="4842419" y="3918494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  <a:stCxn id="15" idx="5"/>
            <a:endCxn id="53" idx="1"/>
          </p:cNvCxnSpPr>
          <p:nvPr/>
        </p:nvCxnSpPr>
        <p:spPr bwMode="auto">
          <a:xfrm rot="16200000" flipH="1">
            <a:off x="6933157" y="3656556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267200" y="4249738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257800" y="3182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6934200" y="3563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257800" y="41735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410200" y="497391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477000" y="43259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33800" y="12192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路径上</a:t>
            </a:r>
            <a:r>
              <a:rPr lang="en-US" altLang="zh-CN" sz="3200" kern="0" dirty="0" smtClean="0"/>
              <a:t>, </a:t>
            </a:r>
            <a:r>
              <a:rPr lang="zh-CN" altLang="en-US" sz="3200" kern="0" dirty="0" smtClean="0"/>
              <a:t>各边的权值之和；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2743200" y="1862959"/>
            <a:ext cx="4191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长度最短的路径；</a:t>
            </a:r>
            <a:endParaRPr lang="en-US" altLang="zh-CN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求最短路径的算法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求某一顶点到其余各点的最短路径；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--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Dijkstra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算法；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单源最短路径问题</a:t>
            </a:r>
            <a:r>
              <a:rPr lang="en-US" altLang="zh-CN" sz="3200" kern="0" dirty="0" smtClean="0"/>
              <a:t>)</a:t>
            </a:r>
          </a:p>
          <a:p>
            <a:pPr marL="342900" indent="-342900" algn="just">
              <a:lnSpc>
                <a:spcPct val="140000"/>
              </a:lnSpc>
              <a:spcBef>
                <a:spcPts val="2400"/>
              </a:spcBef>
              <a:defRPr/>
            </a:pPr>
            <a:r>
              <a:rPr lang="zh-CN" altLang="en-US" sz="3200" kern="0" dirty="0" smtClean="0"/>
              <a:t>求任意两点之间的最短路径；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    -- Floyd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算法；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419600" y="38716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172200" y="38796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343400" y="5632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5874000" y="49878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248400" y="5632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4959600" y="4141664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4041232" y="49838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4883400" y="5902200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543800" y="46511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4842419" y="4302419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6933157" y="4040481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267200" y="4633663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566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934200" y="3947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257800" y="4557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5410200" y="5357842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477000" y="47098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200400" cy="539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733800" y="13716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假设所有边的权重都 </a:t>
            </a:r>
            <a:r>
              <a:rPr lang="en-US" altLang="zh-CN" sz="3200" kern="0" dirty="0" smtClean="0">
                <a:latin typeface="+mn-lt"/>
              </a:rPr>
              <a:t>&gt;0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4" name="Rectangle 12"/>
          <p:cNvSpPr txBox="1">
            <a:spLocks noChangeArrowheads="1"/>
          </p:cNvSpPr>
          <p:nvPr/>
        </p:nvSpPr>
        <p:spPr bwMode="auto">
          <a:xfrm>
            <a:off x="3733800" y="2209800"/>
            <a:ext cx="541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按照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长度递增的次序</a:t>
            </a:r>
            <a:r>
              <a:rPr lang="zh-CN" altLang="en-US" sz="3200" kern="0" dirty="0" smtClean="0">
                <a:latin typeface="+mn-lt"/>
              </a:rPr>
              <a:t>产生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v0</a:t>
            </a:r>
            <a:r>
              <a:rPr lang="zh-CN" altLang="en-US" sz="3200" kern="0" dirty="0" smtClean="0">
                <a:latin typeface="+mn-lt"/>
              </a:rPr>
              <a:t>到各顶点的最短路径；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876800" y="39478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77000" y="39558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8006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46" idx="0"/>
          </p:cNvCxnSpPr>
          <p:nvPr/>
        </p:nvCxnSpPr>
        <p:spPr bwMode="auto">
          <a:xfrm rot="16200000" flipH="1">
            <a:off x="6178800" y="50640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5532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26" idx="2"/>
            <a:endCxn id="25" idx="6"/>
          </p:cNvCxnSpPr>
          <p:nvPr/>
        </p:nvCxnSpPr>
        <p:spPr bwMode="auto">
          <a:xfrm rot="10800000">
            <a:off x="5416800" y="4217864"/>
            <a:ext cx="10602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2"/>
          <p:cNvCxnSpPr>
            <a:cxnSpLocks noChangeShapeType="1"/>
            <a:stCxn id="27" idx="0"/>
            <a:endCxn id="25" idx="4"/>
          </p:cNvCxnSpPr>
          <p:nvPr/>
        </p:nvCxnSpPr>
        <p:spPr bwMode="auto">
          <a:xfrm rot="5400000" flipH="1" flipV="1">
            <a:off x="4498432" y="50600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46" idx="2"/>
            <a:endCxn id="27" idx="6"/>
          </p:cNvCxnSpPr>
          <p:nvPr/>
        </p:nvCxnSpPr>
        <p:spPr bwMode="auto">
          <a:xfrm rot="10800000">
            <a:off x="5340600" y="5978400"/>
            <a:ext cx="121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467600" y="47273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cxnSpLocks noChangeShapeType="1"/>
            <a:stCxn id="26" idx="3"/>
            <a:endCxn id="27" idx="7"/>
          </p:cNvCxnSpPr>
          <p:nvPr/>
        </p:nvCxnSpPr>
        <p:spPr bwMode="auto">
          <a:xfrm rot="5400000">
            <a:off x="5223419" y="4454819"/>
            <a:ext cx="1370762" cy="1294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51"/>
          <p:cNvCxnSpPr>
            <a:cxnSpLocks noChangeShapeType="1"/>
            <a:stCxn id="26" idx="5"/>
            <a:endCxn id="50" idx="1"/>
          </p:cNvCxnSpPr>
          <p:nvPr/>
        </p:nvCxnSpPr>
        <p:spPr bwMode="auto">
          <a:xfrm rot="16200000" flipH="1">
            <a:off x="7047457" y="4307181"/>
            <a:ext cx="389687" cy="608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4724400" y="4709863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5715000" y="3643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7086600" y="4024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5638800" y="461330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715000" y="54340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6781800" y="4786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59" name="直接连接符 28"/>
          <p:cNvCxnSpPr>
            <a:cxnSpLocks noChangeShapeType="1"/>
            <a:stCxn id="50" idx="4"/>
            <a:endCxn id="46" idx="6"/>
          </p:cNvCxnSpPr>
          <p:nvPr/>
        </p:nvCxnSpPr>
        <p:spPr bwMode="auto">
          <a:xfrm rot="5400000">
            <a:off x="7059863" y="5300662"/>
            <a:ext cx="711075" cy="644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91400" y="53956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若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 smtClean="0">
                <a:sym typeface="Wingdings" pitchFamily="2" charset="2"/>
              </a:rPr>
              <a:t>即，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的路径由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 smtClean="0">
                <a:sym typeface="Wingdings" pitchFamily="2" charset="2"/>
              </a:rPr>
              <a:t>(A, B, C)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</a:t>
            </a:r>
            <a:r>
              <a:rPr lang="zh-CN" altLang="en-US" sz="3200" kern="0" dirty="0" smtClean="0">
                <a:solidFill>
                  <a:srgbClr val="CC0000"/>
                </a:solidFill>
                <a:sym typeface="Wingdings" pitchFamily="2" charset="2"/>
              </a:rPr>
              <a:t>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olidFill>
                  <a:srgbClr val="CC0000"/>
                </a:solidFill>
                <a:sym typeface="Wingdings" pitchFamily="2" charset="2"/>
              </a:rPr>
              <a:t>length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(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</a:t>
            </a:r>
            <a:r>
              <a:rPr lang="en-US" altLang="zh-CN" sz="3200" kern="0" dirty="0" smtClean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将</a:t>
            </a:r>
            <a:r>
              <a:rPr lang="en-US" altLang="zh-CN" sz="3200" kern="0" dirty="0" smtClean="0">
                <a:sym typeface="Wingdings" pitchFamily="2" charset="2"/>
              </a:rPr>
              <a:t>B</a:t>
            </a:r>
            <a:r>
              <a:rPr lang="zh-CN" altLang="en-US" sz="3200" kern="0" dirty="0" smtClean="0">
                <a:sym typeface="Wingdings" pitchFamily="2" charset="2"/>
              </a:rPr>
              <a:t>作为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11540</TotalTime>
  <Words>1852</Words>
  <Application>Microsoft Office PowerPoint</Application>
  <PresentationFormat>全屏显示(4:3)</PresentationFormat>
  <Paragraphs>646</Paragraphs>
  <Slides>22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幻灯片 1</vt:lpstr>
      <vt:lpstr>回顾</vt:lpstr>
      <vt:lpstr>回顾 --无向图</vt:lpstr>
      <vt:lpstr>回顾 --有向图</vt:lpstr>
      <vt:lpstr>回顾 --最小生成树</vt:lpstr>
      <vt:lpstr>9.5 最短路径</vt:lpstr>
      <vt:lpstr>求最短路径的算法</vt:lpstr>
      <vt:lpstr>Dijkstra算法</vt:lpstr>
      <vt:lpstr>Dijkstra算法 --基本思想</vt:lpstr>
      <vt:lpstr>Dijkstra算法 --基本思想</vt:lpstr>
      <vt:lpstr>幻灯片 11</vt:lpstr>
      <vt:lpstr>Dijkstra算法 --实现</vt:lpstr>
      <vt:lpstr>幻灯片 13</vt:lpstr>
      <vt:lpstr>Dijkstra算法 --实现</vt:lpstr>
      <vt:lpstr>幻灯片 15</vt:lpstr>
      <vt:lpstr>幻灯片 16</vt:lpstr>
      <vt:lpstr>Dijkstra算法 --实现</vt:lpstr>
      <vt:lpstr>幻灯片 18</vt:lpstr>
      <vt:lpstr>幻灯片 19</vt:lpstr>
      <vt:lpstr>幻灯片 20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2191</cp:revision>
  <cp:lastPrinted>1601-01-01T00:00:00Z</cp:lastPrinted>
  <dcterms:created xsi:type="dcterms:W3CDTF">1601-01-01T00:00:00Z</dcterms:created>
  <dcterms:modified xsi:type="dcterms:W3CDTF">2019-06-03T01:50:41Z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