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54" r:id="rId3"/>
    <p:sldId id="552" r:id="rId4"/>
    <p:sldId id="516" r:id="rId5"/>
    <p:sldId id="502" r:id="rId6"/>
    <p:sldId id="553" r:id="rId7"/>
    <p:sldId id="554" r:id="rId8"/>
    <p:sldId id="555" r:id="rId9"/>
    <p:sldId id="556" r:id="rId10"/>
    <p:sldId id="557" r:id="rId11"/>
    <p:sldId id="558" r:id="rId12"/>
    <p:sldId id="560" r:id="rId13"/>
    <p:sldId id="559" r:id="rId14"/>
    <p:sldId id="573" r:id="rId15"/>
    <p:sldId id="562" r:id="rId16"/>
    <p:sldId id="563" r:id="rId17"/>
    <p:sldId id="564" r:id="rId18"/>
    <p:sldId id="565" r:id="rId19"/>
    <p:sldId id="567" r:id="rId20"/>
    <p:sldId id="574" r:id="rId21"/>
    <p:sldId id="566" r:id="rId22"/>
    <p:sldId id="568" r:id="rId23"/>
    <p:sldId id="570" r:id="rId24"/>
    <p:sldId id="571" r:id="rId25"/>
    <p:sldId id="576" r:id="rId26"/>
    <p:sldId id="577" r:id="rId27"/>
    <p:sldId id="575" r:id="rId2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00CC"/>
    <a:srgbClr val="008000"/>
    <a:srgbClr val="FFFFA7"/>
    <a:srgbClr val="236B47"/>
    <a:srgbClr val="009900"/>
    <a:srgbClr val="FFFF99"/>
    <a:srgbClr val="003399"/>
    <a:srgbClr val="FFE4AF"/>
    <a:srgbClr val="FF5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2" autoAdjust="0"/>
    <p:restoredTop sz="92069" autoAdjust="0"/>
  </p:normalViewPr>
  <p:slideViewPr>
    <p:cSldViewPr>
      <p:cViewPr>
        <p:scale>
          <a:sx n="70" d="100"/>
          <a:sy n="70" d="100"/>
        </p:scale>
        <p:origin x="-5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2019-6-2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图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27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讲：拓扑排序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1. </a:t>
            </a:r>
            <a:r>
              <a:rPr lang="zh-CN" altLang="en-US" sz="3000" kern="0" dirty="0" smtClean="0">
                <a:latin typeface="+mn-lt"/>
              </a:rPr>
              <a:t>选择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入度为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的顶点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，输出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；</a:t>
            </a:r>
            <a:endParaRPr lang="en-US" altLang="zh-CN" sz="3000" kern="0" dirty="0" smtClean="0">
              <a:latin typeface="+mn-lt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2. </a:t>
            </a:r>
            <a:r>
              <a:rPr lang="zh-CN" altLang="en-US" sz="3000" kern="0" dirty="0" smtClean="0">
                <a:latin typeface="+mn-lt"/>
              </a:rPr>
              <a:t>从图中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删除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、及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的所有出边；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3. </a:t>
            </a:r>
            <a:r>
              <a:rPr lang="zh-CN" altLang="en-US" sz="3000" kern="0" dirty="0" smtClean="0"/>
              <a:t>重复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和</a:t>
            </a:r>
            <a:r>
              <a:rPr lang="en-US" altLang="zh-CN" sz="3000" kern="0" dirty="0" smtClean="0"/>
              <a:t>2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直到没有入度为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0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的顶点，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3.1 </a:t>
            </a:r>
            <a:r>
              <a:rPr lang="zh-CN" altLang="en-US" sz="3000" kern="0" dirty="0" smtClean="0"/>
              <a:t>若无剩余顶点，则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输出顺序 </a:t>
            </a:r>
            <a:r>
              <a:rPr lang="en-US" altLang="zh-CN" sz="3000" kern="0" dirty="0" smtClean="0">
                <a:solidFill>
                  <a:srgbClr val="008000"/>
                </a:solidFill>
                <a:sym typeface="Wingdings" pitchFamily="2" charset="2"/>
              </a:rPr>
              <a:t>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拓扑排序；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3.2 </a:t>
            </a:r>
            <a:r>
              <a:rPr lang="zh-CN" altLang="en-US" sz="3000" kern="0" dirty="0" smtClean="0">
                <a:latin typeface="+mn-lt"/>
              </a:rPr>
              <a:t>否则，剩余的部分包含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回路。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思想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4677600" y="4430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715000" y="490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181600" y="46822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4648200" y="5439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flipV="1">
            <a:off x="5078391" y="5336391"/>
            <a:ext cx="710418" cy="177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7818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>
            <a:off x="5152200" y="5691600"/>
            <a:ext cx="1703409" cy="257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219000" y="5158200"/>
            <a:ext cx="562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688200" y="422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6"/>
            <a:endCxn id="32" idx="2"/>
          </p:cNvCxnSpPr>
          <p:nvPr/>
        </p:nvCxnSpPr>
        <p:spPr bwMode="auto">
          <a:xfrm flipV="1">
            <a:off x="5181600" y="4472400"/>
            <a:ext cx="1506600" cy="2098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924800" y="452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402491" y="4764891"/>
            <a:ext cx="405618" cy="786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192200" y="4472400"/>
            <a:ext cx="806409" cy="126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20" name="直接连接符 28"/>
          <p:cNvCxnSpPr>
            <a:cxnSpLocks noChangeShapeType="1"/>
            <a:stCxn id="34" idx="2"/>
            <a:endCxn id="24" idx="7"/>
          </p:cNvCxnSpPr>
          <p:nvPr/>
        </p:nvCxnSpPr>
        <p:spPr bwMode="auto">
          <a:xfrm rot="10800000" flipV="1">
            <a:off x="6145192" y="4777199"/>
            <a:ext cx="1779609" cy="202809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19" name="矩形 18"/>
          <p:cNvSpPr/>
          <p:nvPr/>
        </p:nvSpPr>
        <p:spPr>
          <a:xfrm>
            <a:off x="1447800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A,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42007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B,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75407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E,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924800" y="5439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8176800" y="5029200"/>
            <a:ext cx="0" cy="410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2" grpId="0" animBg="1"/>
      <p:bldP spid="19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实现</a:t>
            </a:r>
            <a:r>
              <a:rPr lang="en-US" altLang="zh-CN" dirty="0" smtClean="0">
                <a:ea typeface="黑体" pitchFamily="2" charset="-122"/>
              </a:rPr>
              <a:t>1(</a:t>
            </a:r>
            <a:r>
              <a:rPr lang="zh-CN" altLang="en-US" dirty="0" smtClean="0">
                <a:ea typeface="黑体" pitchFamily="2" charset="-122"/>
              </a:rPr>
              <a:t>出边表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图：</a:t>
            </a:r>
            <a:r>
              <a:rPr lang="zh-CN" altLang="en-US" sz="3000" kern="0" dirty="0" smtClean="0">
                <a:latin typeface="+mn-lt"/>
              </a:rPr>
              <a:t>邻接表（出边表）表示</a:t>
            </a:r>
            <a:endParaRPr lang="en-US" altLang="zh-CN" sz="3000" kern="0" dirty="0" smtClean="0">
              <a:latin typeface="+mn-lt"/>
            </a:endParaRPr>
          </a:p>
          <a:p>
            <a:pPr marL="72000" indent="-342900" algn="just">
              <a:lnSpc>
                <a:spcPct val="120000"/>
              </a:lnSpc>
              <a:spcBef>
                <a:spcPts val="18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入度数组：</a:t>
            </a:r>
            <a:r>
              <a:rPr lang="en-US" altLang="zh-CN" sz="3000" kern="0" dirty="0" err="1" smtClean="0">
                <a:latin typeface="+mn-lt"/>
              </a:rPr>
              <a:t>Indegree</a:t>
            </a:r>
            <a:r>
              <a:rPr lang="en-US" altLang="zh-CN" sz="3000" kern="0" dirty="0" smtClean="0">
                <a:latin typeface="+mn-lt"/>
              </a:rPr>
              <a:t>[VN]</a:t>
            </a:r>
          </a:p>
          <a:p>
            <a:pPr marL="72000" indent="-342900" algn="just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 </a:t>
            </a:r>
          </a:p>
          <a:p>
            <a:pPr marL="72000" algn="just">
              <a:lnSpc>
                <a:spcPct val="120000"/>
              </a:lnSpc>
              <a:spcBef>
                <a:spcPts val="180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栈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or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队列：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zh-CN" altLang="en-US" sz="3000" kern="0" dirty="0" smtClean="0">
                <a:latin typeface="+mn-lt"/>
              </a:rPr>
              <a:t>存放 </a:t>
            </a:r>
            <a:r>
              <a:rPr lang="en-US" altLang="zh-CN" sz="3000" kern="0" dirty="0" smtClean="0">
                <a:latin typeface="+mn-lt"/>
              </a:rPr>
              <a:t>---- </a:t>
            </a:r>
            <a:r>
              <a:rPr lang="zh-CN" altLang="en-US" sz="3000" kern="0" dirty="0" smtClean="0">
                <a:latin typeface="+mn-lt"/>
              </a:rPr>
              <a:t>入度为</a:t>
            </a:r>
            <a:r>
              <a:rPr lang="en-US" altLang="zh-CN" sz="3000" kern="0" dirty="0" smtClean="0"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的、尚未输出的顶点；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14400" y="2514600"/>
          <a:ext cx="553402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575"/>
                <a:gridCol w="790575"/>
                <a:gridCol w="790575"/>
                <a:gridCol w="790575"/>
                <a:gridCol w="790575"/>
                <a:gridCol w="790575"/>
                <a:gridCol w="790575"/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4677600" y="4735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5715000" y="521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9" name="直接连接符 28"/>
          <p:cNvCxnSpPr>
            <a:cxnSpLocks noChangeShapeType="1"/>
            <a:stCxn id="21" idx="6"/>
            <a:endCxn id="38" idx="1"/>
          </p:cNvCxnSpPr>
          <p:nvPr/>
        </p:nvCxnSpPr>
        <p:spPr bwMode="auto">
          <a:xfrm>
            <a:off x="5181600" y="49870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46482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1" name="直接连接符 28"/>
          <p:cNvCxnSpPr>
            <a:cxnSpLocks noChangeShapeType="1"/>
            <a:stCxn id="40" idx="7"/>
            <a:endCxn id="38" idx="3"/>
          </p:cNvCxnSpPr>
          <p:nvPr/>
        </p:nvCxnSpPr>
        <p:spPr bwMode="auto">
          <a:xfrm flipV="1">
            <a:off x="5078391" y="5641191"/>
            <a:ext cx="710418" cy="177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781800" y="559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43" name="直接连接符 42"/>
          <p:cNvCxnSpPr>
            <a:cxnSpLocks noChangeShapeType="1"/>
            <a:stCxn id="40" idx="6"/>
            <a:endCxn id="42" idx="3"/>
          </p:cNvCxnSpPr>
          <p:nvPr/>
        </p:nvCxnSpPr>
        <p:spPr bwMode="auto">
          <a:xfrm>
            <a:off x="5152200" y="5996400"/>
            <a:ext cx="1703409" cy="257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4" name="直接连接符 28"/>
          <p:cNvCxnSpPr>
            <a:cxnSpLocks noChangeShapeType="1"/>
            <a:stCxn id="38" idx="6"/>
            <a:endCxn id="42" idx="2"/>
          </p:cNvCxnSpPr>
          <p:nvPr/>
        </p:nvCxnSpPr>
        <p:spPr bwMode="auto">
          <a:xfrm>
            <a:off x="6219000" y="5463000"/>
            <a:ext cx="562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6688200" y="452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6" name="直接连接符 28"/>
          <p:cNvCxnSpPr>
            <a:cxnSpLocks noChangeShapeType="1"/>
            <a:stCxn id="21" idx="6"/>
            <a:endCxn id="45" idx="2"/>
          </p:cNvCxnSpPr>
          <p:nvPr/>
        </p:nvCxnSpPr>
        <p:spPr bwMode="auto">
          <a:xfrm flipV="1">
            <a:off x="5181600" y="4777200"/>
            <a:ext cx="1506600" cy="2098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7924800" y="4830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8" name="直接连接符 28"/>
          <p:cNvCxnSpPr>
            <a:cxnSpLocks noChangeShapeType="1"/>
            <a:stCxn id="42" idx="7"/>
            <a:endCxn id="47" idx="3"/>
          </p:cNvCxnSpPr>
          <p:nvPr/>
        </p:nvCxnSpPr>
        <p:spPr bwMode="auto">
          <a:xfrm rot="5400000" flipH="1" flipV="1">
            <a:off x="7402491" y="5069691"/>
            <a:ext cx="405618" cy="786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45" idx="6"/>
            <a:endCxn id="47" idx="1"/>
          </p:cNvCxnSpPr>
          <p:nvPr/>
        </p:nvCxnSpPr>
        <p:spPr bwMode="auto">
          <a:xfrm>
            <a:off x="7192200" y="4777200"/>
            <a:ext cx="806409" cy="126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79248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2" name="直接连接符 28"/>
          <p:cNvCxnSpPr>
            <a:cxnSpLocks noChangeShapeType="1"/>
            <a:stCxn id="47" idx="4"/>
            <a:endCxn id="51" idx="0"/>
          </p:cNvCxnSpPr>
          <p:nvPr/>
        </p:nvCxnSpPr>
        <p:spPr bwMode="auto">
          <a:xfrm>
            <a:off x="8176800" y="5334000"/>
            <a:ext cx="0" cy="410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实现</a:t>
            </a:r>
            <a:r>
              <a:rPr lang="en-US" altLang="zh-CN" dirty="0" smtClean="0">
                <a:ea typeface="黑体" pitchFamily="2" charset="-122"/>
              </a:rPr>
              <a:t>1(</a:t>
            </a:r>
            <a:r>
              <a:rPr lang="zh-CN" altLang="en-US" dirty="0" smtClean="0">
                <a:ea typeface="黑体" pitchFamily="2" charset="-122"/>
              </a:rPr>
              <a:t>出边表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1. 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初始化</a:t>
            </a:r>
            <a:r>
              <a:rPr lang="en-US" altLang="zh-CN" sz="3000" kern="0" dirty="0" err="1" smtClean="0">
                <a:solidFill>
                  <a:srgbClr val="008000"/>
                </a:solidFill>
                <a:latin typeface="+mn-lt"/>
              </a:rPr>
              <a:t>Indegree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数组：</a:t>
            </a:r>
            <a:r>
              <a:rPr lang="zh-CN" altLang="en-US" sz="3000" kern="0" dirty="0" smtClean="0">
                <a:latin typeface="+mn-lt"/>
              </a:rPr>
              <a:t>各顶点的入度，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初始化栈：</a:t>
            </a:r>
            <a:r>
              <a:rPr lang="zh-CN" altLang="en-US" sz="3000" kern="0" dirty="0" smtClean="0">
                <a:latin typeface="+mn-lt"/>
              </a:rPr>
              <a:t>入度为</a:t>
            </a:r>
            <a:r>
              <a:rPr lang="en-US" altLang="zh-CN" sz="3000" kern="0" dirty="0" smtClean="0"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者（的下标）进栈；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2.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while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栈不空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=</a:t>
            </a:r>
            <a:r>
              <a:rPr lang="zh-CN" altLang="en-US" sz="3000" kern="0" dirty="0" smtClean="0">
                <a:latin typeface="+mn-lt"/>
              </a:rPr>
              <a:t>栈顶，输出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zh-CN" altLang="en-US" sz="3000" kern="0" dirty="0" smtClean="0">
                <a:latin typeface="+mn-lt"/>
              </a:rPr>
              <a:t>，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退栈，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“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(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假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)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删除”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顶点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的所有出边：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将入度为</a:t>
            </a:r>
            <a:r>
              <a:rPr lang="en-US" altLang="zh-CN" sz="3000" kern="0" dirty="0" smtClean="0"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的顶点进栈；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3.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当栈空，</a:t>
            </a:r>
            <a:endParaRPr lang="en-US" altLang="zh-CN" sz="3000" kern="0" dirty="0" smtClean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若所有顶点已输出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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拓扑排序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  <a:sym typeface="Wingdings" pitchFamily="2" charset="2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否则，不存在拓扑排序；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7912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612000" y="508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6295200" y="4595400"/>
            <a:ext cx="390609" cy="566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7150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flipV="1">
            <a:off x="6145191" y="5518191"/>
            <a:ext cx="540618" cy="376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543800" y="546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6219000" y="5899191"/>
            <a:ext cx="1398609" cy="173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7116000" y="5340000"/>
            <a:ext cx="427800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4502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>
            <a:off x="6221391" y="4417209"/>
            <a:ext cx="1228809" cy="2075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354991" y="470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973991" y="5137191"/>
            <a:ext cx="454809" cy="405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954200" y="4624800"/>
            <a:ext cx="474600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382000" y="559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8606991" y="5211000"/>
            <a:ext cx="27009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0" name="矩形 19"/>
          <p:cNvSpPr/>
          <p:nvPr/>
        </p:nvSpPr>
        <p:spPr>
          <a:xfrm>
            <a:off x="7391400" y="939225"/>
            <a:ext cx="1752600" cy="584775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chemeClr val="bg1"/>
                </a:solidFill>
              </a:rPr>
              <a:t> </a:t>
            </a:r>
            <a:r>
              <a:rPr lang="zh-CN" altLang="en-US" sz="3200" kern="0" dirty="0" smtClean="0">
                <a:solidFill>
                  <a:schemeClr val="bg1"/>
                </a:solidFill>
              </a:rPr>
              <a:t>借助栈</a:t>
            </a: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96000" y="3353835"/>
            <a:ext cx="2853666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修改</a:t>
            </a:r>
            <a:r>
              <a:rPr lang="en-US" altLang="zh-CN" sz="3000" kern="0" dirty="0" err="1" smtClean="0"/>
              <a:t>Indegree</a:t>
            </a:r>
            <a:r>
              <a:rPr lang="zh-CN" altLang="en-US" sz="3000" kern="0" dirty="0" smtClean="0"/>
              <a:t>，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33400" y="5846058"/>
            <a:ext cx="8610600" cy="63094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拓扑序列：</a:t>
            </a:r>
            <a:endParaRPr lang="zh-CN" altLang="en-US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134800" y="36976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019800" y="417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638800" y="39496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105400" y="493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rot="5400000" flipH="1" flipV="1">
            <a:off x="5611791" y="4527591"/>
            <a:ext cx="405618" cy="558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951600" y="4554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5609400" y="4984791"/>
            <a:ext cx="1416009" cy="202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523800" y="4425600"/>
            <a:ext cx="427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858000" y="345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180959" y="30944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942200" y="3792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496091" y="4108491"/>
            <a:ext cx="405618" cy="634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362000" y="37104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969209" y="47855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7963209" y="45275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1813791" y="1157160"/>
          <a:ext cx="14049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 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 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 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 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 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 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 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 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762000" y="1157159"/>
          <a:ext cx="60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Line 91"/>
          <p:cNvSpPr>
            <a:spLocks noChangeShapeType="1"/>
          </p:cNvSpPr>
          <p:nvPr/>
        </p:nvSpPr>
        <p:spPr bwMode="auto">
          <a:xfrm>
            <a:off x="3023465" y="148449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4023591" y="12320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3599728" y="12320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>
            <a:off x="4318865" y="1442492"/>
            <a:ext cx="481735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5224463" y="123080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800600" y="123080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>
            <a:off x="3032991" y="20953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4033117" y="184295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3609254" y="184295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>
            <a:off x="4328391" y="20533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5233989" y="18416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en-US" altLang="zh-CN" sz="3200" b="1" dirty="0"/>
          </a:p>
        </p:txBody>
      </p:sp>
      <p:sp>
        <p:nvSpPr>
          <p:cNvPr id="124" name="Rectangle 93"/>
          <p:cNvSpPr>
            <a:spLocks noChangeArrowheads="1"/>
          </p:cNvSpPr>
          <p:nvPr/>
        </p:nvSpPr>
        <p:spPr bwMode="auto">
          <a:xfrm>
            <a:off x="4810126" y="18416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Line 91"/>
          <p:cNvSpPr>
            <a:spLocks noChangeShapeType="1"/>
          </p:cNvSpPr>
          <p:nvPr/>
        </p:nvSpPr>
        <p:spPr bwMode="auto">
          <a:xfrm>
            <a:off x="3032991" y="38059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4033117" y="35942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3" name="Rectangle 93"/>
          <p:cNvSpPr>
            <a:spLocks noChangeArrowheads="1"/>
          </p:cNvSpPr>
          <p:nvPr/>
        </p:nvSpPr>
        <p:spPr bwMode="auto">
          <a:xfrm>
            <a:off x="3609254" y="35942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Line 91"/>
          <p:cNvSpPr>
            <a:spLocks noChangeShapeType="1"/>
          </p:cNvSpPr>
          <p:nvPr/>
        </p:nvSpPr>
        <p:spPr bwMode="auto">
          <a:xfrm>
            <a:off x="3032991" y="44155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5" name="Rectangle 92"/>
          <p:cNvSpPr>
            <a:spLocks noChangeArrowheads="1"/>
          </p:cNvSpPr>
          <p:nvPr/>
        </p:nvSpPr>
        <p:spPr bwMode="auto">
          <a:xfrm>
            <a:off x="4033117" y="42038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3609254" y="42038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7" name="直接连接符 28"/>
          <p:cNvCxnSpPr>
            <a:cxnSpLocks noChangeShapeType="1"/>
            <a:stCxn id="24" idx="7"/>
            <a:endCxn id="34" idx="2"/>
          </p:cNvCxnSpPr>
          <p:nvPr/>
        </p:nvCxnSpPr>
        <p:spPr bwMode="auto">
          <a:xfrm rot="5400000" flipH="1" flipV="1">
            <a:off x="7094691" y="3399901"/>
            <a:ext cx="202809" cy="149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3032991" y="26287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4033117" y="237635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2" name="Rectangle 93"/>
          <p:cNvSpPr>
            <a:spLocks noChangeArrowheads="1"/>
          </p:cNvSpPr>
          <p:nvPr/>
        </p:nvSpPr>
        <p:spPr bwMode="auto">
          <a:xfrm>
            <a:off x="3609254" y="237635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4328391" y="25867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5233989" y="23750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5" name="Rectangle 93"/>
          <p:cNvSpPr>
            <a:spLocks noChangeArrowheads="1"/>
          </p:cNvSpPr>
          <p:nvPr/>
        </p:nvSpPr>
        <p:spPr bwMode="auto">
          <a:xfrm>
            <a:off x="4810126" y="23750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6" name="直接连接符 28"/>
          <p:cNvCxnSpPr>
            <a:cxnSpLocks noChangeShapeType="1"/>
            <a:stCxn id="28" idx="6"/>
            <a:endCxn id="31" idx="2"/>
          </p:cNvCxnSpPr>
          <p:nvPr/>
        </p:nvCxnSpPr>
        <p:spPr bwMode="auto">
          <a:xfrm>
            <a:off x="7455600" y="4806600"/>
            <a:ext cx="513609" cy="2309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9" name="Line 91"/>
          <p:cNvSpPr>
            <a:spLocks noChangeShapeType="1"/>
          </p:cNvSpPr>
          <p:nvPr/>
        </p:nvSpPr>
        <p:spPr bwMode="auto">
          <a:xfrm>
            <a:off x="3032991" y="323709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4033117" y="29846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3609254" y="29846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Line 91"/>
          <p:cNvSpPr>
            <a:spLocks noChangeShapeType="1"/>
          </p:cNvSpPr>
          <p:nvPr/>
        </p:nvSpPr>
        <p:spPr bwMode="auto">
          <a:xfrm>
            <a:off x="4328391" y="3195092"/>
            <a:ext cx="472209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5233989" y="298340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4" name="Rectangle 93"/>
          <p:cNvSpPr>
            <a:spLocks noChangeArrowheads="1"/>
          </p:cNvSpPr>
          <p:nvPr/>
        </p:nvSpPr>
        <p:spPr bwMode="auto">
          <a:xfrm>
            <a:off x="4810126" y="298340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7086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1" name="直接连接符 160"/>
          <p:cNvCxnSpPr>
            <a:cxnSpLocks noChangeShapeType="1"/>
            <a:stCxn id="26" idx="5"/>
            <a:endCxn id="155" idx="2"/>
          </p:cNvCxnSpPr>
          <p:nvPr/>
        </p:nvCxnSpPr>
        <p:spPr bwMode="auto">
          <a:xfrm>
            <a:off x="5535591" y="5365791"/>
            <a:ext cx="1551009" cy="173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64" name="Line 91"/>
          <p:cNvSpPr>
            <a:spLocks noChangeShapeType="1"/>
          </p:cNvSpPr>
          <p:nvPr/>
        </p:nvSpPr>
        <p:spPr bwMode="auto">
          <a:xfrm flipV="1">
            <a:off x="5503863" y="2057400"/>
            <a:ext cx="439738" cy="124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6367463" y="185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5943600" y="185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81000" y="594357"/>
            <a:ext cx="160653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3399"/>
                </a:solidFill>
              </a:rPr>
              <a:t>Indegree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2057400" y="594357"/>
            <a:ext cx="98296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3399"/>
                </a:solidFill>
              </a:rPr>
              <a:t>Vexs</a:t>
            </a:r>
            <a:endParaRPr lang="zh-CN" altLang="en-US" dirty="0"/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/>
        </p:nvGraphicFramePr>
        <p:xfrm>
          <a:off x="7086600" y="1066800"/>
          <a:ext cx="1752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75" name="矩形 174"/>
          <p:cNvSpPr/>
          <p:nvPr/>
        </p:nvSpPr>
        <p:spPr>
          <a:xfrm>
            <a:off x="2362200" y="5814501"/>
            <a:ext cx="5485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B,</a:t>
            </a:r>
            <a:endParaRPr lang="zh-CN" altLang="en-US" sz="3000" dirty="0"/>
          </a:p>
        </p:txBody>
      </p:sp>
      <p:sp>
        <p:nvSpPr>
          <p:cNvPr id="176" name="矩形 175"/>
          <p:cNvSpPr/>
          <p:nvPr/>
        </p:nvSpPr>
        <p:spPr>
          <a:xfrm>
            <a:off x="7010400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77" name="矩形 176"/>
          <p:cNvSpPr/>
          <p:nvPr/>
        </p:nvSpPr>
        <p:spPr>
          <a:xfrm>
            <a:off x="7010400" y="22098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2956652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H,</a:t>
            </a:r>
            <a:endParaRPr lang="zh-CN" altLang="en-US" sz="3000" dirty="0"/>
          </a:p>
        </p:txBody>
      </p:sp>
      <p:sp>
        <p:nvSpPr>
          <p:cNvPr id="69" name="矩形 68"/>
          <p:cNvSpPr/>
          <p:nvPr/>
        </p:nvSpPr>
        <p:spPr>
          <a:xfrm>
            <a:off x="838200" y="22860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838200" y="28956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883107" y="5206425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7360107" y="22098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3" name="矩形 72"/>
          <p:cNvSpPr/>
          <p:nvPr/>
        </p:nvSpPr>
        <p:spPr>
          <a:xfrm>
            <a:off x="914400" y="22860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914400" y="35052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75" name="矩形 74"/>
          <p:cNvSpPr/>
          <p:nvPr/>
        </p:nvSpPr>
        <p:spPr>
          <a:xfrm>
            <a:off x="7467600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76" name="矩形 75"/>
          <p:cNvSpPr/>
          <p:nvPr/>
        </p:nvSpPr>
        <p:spPr>
          <a:xfrm>
            <a:off x="7741107" y="2234625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35454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A,</a:t>
            </a:r>
            <a:endParaRPr lang="zh-CN" altLang="en-US" sz="3000" dirty="0"/>
          </a:p>
        </p:txBody>
      </p:sp>
      <p:sp>
        <p:nvSpPr>
          <p:cNvPr id="86" name="矩形 85"/>
          <p:cNvSpPr/>
          <p:nvPr/>
        </p:nvSpPr>
        <p:spPr>
          <a:xfrm>
            <a:off x="41550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E,</a:t>
            </a:r>
            <a:endParaRPr lang="zh-CN" altLang="en-US" sz="3000" dirty="0"/>
          </a:p>
        </p:txBody>
      </p:sp>
      <p:sp>
        <p:nvSpPr>
          <p:cNvPr id="87" name="矩形 86"/>
          <p:cNvSpPr/>
          <p:nvPr/>
        </p:nvSpPr>
        <p:spPr>
          <a:xfrm>
            <a:off x="838200" y="40634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88" name="矩形 87"/>
          <p:cNvSpPr/>
          <p:nvPr/>
        </p:nvSpPr>
        <p:spPr>
          <a:xfrm>
            <a:off x="47646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C,</a:t>
            </a:r>
            <a:endParaRPr lang="zh-CN" altLang="en-US" sz="3000" dirty="0"/>
          </a:p>
        </p:txBody>
      </p:sp>
      <p:sp>
        <p:nvSpPr>
          <p:cNvPr id="89" name="矩形 88"/>
          <p:cNvSpPr/>
          <p:nvPr/>
        </p:nvSpPr>
        <p:spPr>
          <a:xfrm>
            <a:off x="914400" y="28956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90" name="矩形 89"/>
          <p:cNvSpPr/>
          <p:nvPr/>
        </p:nvSpPr>
        <p:spPr>
          <a:xfrm>
            <a:off x="914400" y="40634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78173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53742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D,</a:t>
            </a:r>
            <a:endParaRPr lang="zh-CN" altLang="en-US" sz="3000" dirty="0"/>
          </a:p>
        </p:txBody>
      </p:sp>
      <p:sp>
        <p:nvSpPr>
          <p:cNvPr id="93" name="矩形 92"/>
          <p:cNvSpPr/>
          <p:nvPr/>
        </p:nvSpPr>
        <p:spPr>
          <a:xfrm>
            <a:off x="959307" y="4063425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806907" y="46482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81221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5983813" y="5814501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F,</a:t>
            </a:r>
            <a:endParaRPr lang="zh-CN" altLang="en-US" sz="3000" dirty="0"/>
          </a:p>
        </p:txBody>
      </p:sp>
      <p:sp>
        <p:nvSpPr>
          <p:cNvPr id="97" name="矩形 96"/>
          <p:cNvSpPr/>
          <p:nvPr/>
        </p:nvSpPr>
        <p:spPr>
          <a:xfrm>
            <a:off x="959307" y="46482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84269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99" name="矩形 98"/>
          <p:cNvSpPr/>
          <p:nvPr/>
        </p:nvSpPr>
        <p:spPr>
          <a:xfrm>
            <a:off x="6449131" y="5814501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G</a:t>
            </a:r>
            <a:endParaRPr lang="zh-CN" altLang="en-US" sz="3000" dirty="0"/>
          </a:p>
        </p:txBody>
      </p:sp>
      <p:sp>
        <p:nvSpPr>
          <p:cNvPr id="100" name="矩形 99"/>
          <p:cNvSpPr/>
          <p:nvPr/>
        </p:nvSpPr>
        <p:spPr>
          <a:xfrm>
            <a:off x="3962400" y="645004"/>
            <a:ext cx="12618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/>
              <a:t>出边表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1" animBg="1"/>
      <p:bldP spid="28" grpId="0" animBg="1"/>
      <p:bldP spid="32" grpId="0" animBg="1"/>
      <p:bldP spid="34" grpId="0" animBg="1"/>
      <p:bldP spid="31" grpId="0" animBg="1"/>
      <p:bldP spid="155" grpId="0" animBg="1"/>
      <p:bldP spid="175" grpId="0"/>
      <p:bldP spid="176" grpId="0"/>
      <p:bldP spid="176" grpId="1"/>
      <p:bldP spid="177" grpId="0"/>
      <p:bldP spid="177" grpId="1"/>
      <p:bldP spid="68" grpId="0"/>
      <p:bldP spid="69" grpId="0" animBg="1"/>
      <p:bldP spid="69" grpId="1" animBg="1"/>
      <p:bldP spid="70" grpId="0" animBg="1"/>
      <p:bldP spid="70" grpId="1" animBg="1"/>
      <p:bldP spid="71" grpId="0" animBg="1"/>
      <p:bldP spid="72" grpId="0"/>
      <p:bldP spid="72" grpId="1"/>
      <p:bldP spid="73" grpId="0" animBg="1"/>
      <p:bldP spid="74" grpId="0" animBg="1"/>
      <p:bldP spid="75" grpId="0"/>
      <p:bldP spid="75" grpId="1"/>
      <p:bldP spid="76" grpId="0"/>
      <p:bldP spid="76" grpId="1"/>
      <p:bldP spid="82" grpId="0"/>
      <p:bldP spid="86" grpId="0"/>
      <p:bldP spid="87" grpId="0" animBg="1"/>
      <p:bldP spid="87" grpId="1" animBg="1"/>
      <p:bldP spid="88" grpId="0"/>
      <p:bldP spid="89" grpId="0" animBg="1"/>
      <p:bldP spid="90" grpId="0" animBg="1"/>
      <p:bldP spid="91" grpId="0"/>
      <p:bldP spid="91" grpId="1"/>
      <p:bldP spid="92" grpId="0"/>
      <p:bldP spid="93" grpId="0" animBg="1"/>
      <p:bldP spid="94" grpId="0" animBg="1"/>
      <p:bldP spid="95" grpId="0"/>
      <p:bldP spid="95" grpId="1"/>
      <p:bldP spid="96" grpId="0"/>
      <p:bldP spid="97" grpId="0" animBg="1"/>
      <p:bldP spid="98" grpId="0"/>
      <p:bldP spid="98" grpId="1"/>
      <p:bldP spid="9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33400" y="5846058"/>
            <a:ext cx="8610600" cy="63094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拓扑序列：</a:t>
            </a:r>
            <a:endParaRPr lang="zh-CN" altLang="en-US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134800" y="36976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019800" y="417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638800" y="39496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105400" y="493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rot="5400000" flipH="1" flipV="1">
            <a:off x="5611791" y="4527591"/>
            <a:ext cx="405618" cy="558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951600" y="4554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5609400" y="4984791"/>
            <a:ext cx="1416009" cy="202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523800" y="4425600"/>
            <a:ext cx="427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858000" y="345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180959" y="30944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942200" y="3792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496091" y="4108491"/>
            <a:ext cx="405618" cy="634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362000" y="37104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969209" y="47855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7963209" y="45275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1813791" y="1157160"/>
          <a:ext cx="14049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 </a:t>
                      </a:r>
                      <a:r>
                        <a:rPr lang="en-US" altLang="zh-CN" sz="3200" b="0" kern="1200" dirty="0" smtClean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762000" y="1157159"/>
          <a:ext cx="60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Line 91"/>
          <p:cNvSpPr>
            <a:spLocks noChangeShapeType="1"/>
          </p:cNvSpPr>
          <p:nvPr/>
        </p:nvSpPr>
        <p:spPr bwMode="auto">
          <a:xfrm>
            <a:off x="3023465" y="148449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4023591" y="12320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3599728" y="12320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>
            <a:off x="4318865" y="1442492"/>
            <a:ext cx="481735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5224463" y="123080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800600" y="123080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>
            <a:off x="3032991" y="20953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4033117" y="184295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3609254" y="184295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>
            <a:off x="4328391" y="20533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5233989" y="18416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en-US" altLang="zh-CN" sz="3200" b="1" dirty="0"/>
          </a:p>
        </p:txBody>
      </p:sp>
      <p:sp>
        <p:nvSpPr>
          <p:cNvPr id="124" name="Rectangle 93"/>
          <p:cNvSpPr>
            <a:spLocks noChangeArrowheads="1"/>
          </p:cNvSpPr>
          <p:nvPr/>
        </p:nvSpPr>
        <p:spPr bwMode="auto">
          <a:xfrm>
            <a:off x="4810126" y="18416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Line 91"/>
          <p:cNvSpPr>
            <a:spLocks noChangeShapeType="1"/>
          </p:cNvSpPr>
          <p:nvPr/>
        </p:nvSpPr>
        <p:spPr bwMode="auto">
          <a:xfrm>
            <a:off x="3032991" y="38059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4033117" y="35942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3" name="Rectangle 93"/>
          <p:cNvSpPr>
            <a:spLocks noChangeArrowheads="1"/>
          </p:cNvSpPr>
          <p:nvPr/>
        </p:nvSpPr>
        <p:spPr bwMode="auto">
          <a:xfrm>
            <a:off x="3609254" y="35942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Line 91"/>
          <p:cNvSpPr>
            <a:spLocks noChangeShapeType="1"/>
          </p:cNvSpPr>
          <p:nvPr/>
        </p:nvSpPr>
        <p:spPr bwMode="auto">
          <a:xfrm>
            <a:off x="3032991" y="44155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5" name="Rectangle 92"/>
          <p:cNvSpPr>
            <a:spLocks noChangeArrowheads="1"/>
          </p:cNvSpPr>
          <p:nvPr/>
        </p:nvSpPr>
        <p:spPr bwMode="auto">
          <a:xfrm>
            <a:off x="4033117" y="42038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3609254" y="42038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7" name="直接连接符 28"/>
          <p:cNvCxnSpPr>
            <a:cxnSpLocks noChangeShapeType="1"/>
            <a:stCxn id="24" idx="7"/>
            <a:endCxn id="34" idx="2"/>
          </p:cNvCxnSpPr>
          <p:nvPr/>
        </p:nvCxnSpPr>
        <p:spPr bwMode="auto">
          <a:xfrm rot="5400000" flipH="1" flipV="1">
            <a:off x="7094691" y="3399901"/>
            <a:ext cx="202809" cy="149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3032991" y="26287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4033117" y="237635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2" name="Rectangle 93"/>
          <p:cNvSpPr>
            <a:spLocks noChangeArrowheads="1"/>
          </p:cNvSpPr>
          <p:nvPr/>
        </p:nvSpPr>
        <p:spPr bwMode="auto">
          <a:xfrm>
            <a:off x="3609254" y="237635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4328391" y="25867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5233989" y="23750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5" name="Rectangle 93"/>
          <p:cNvSpPr>
            <a:spLocks noChangeArrowheads="1"/>
          </p:cNvSpPr>
          <p:nvPr/>
        </p:nvSpPr>
        <p:spPr bwMode="auto">
          <a:xfrm>
            <a:off x="4810126" y="23750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6" name="直接连接符 28"/>
          <p:cNvCxnSpPr>
            <a:cxnSpLocks noChangeShapeType="1"/>
            <a:stCxn id="28" idx="6"/>
            <a:endCxn id="31" idx="2"/>
          </p:cNvCxnSpPr>
          <p:nvPr/>
        </p:nvCxnSpPr>
        <p:spPr bwMode="auto">
          <a:xfrm>
            <a:off x="7455600" y="4806600"/>
            <a:ext cx="513609" cy="2309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9" name="Line 91"/>
          <p:cNvSpPr>
            <a:spLocks noChangeShapeType="1"/>
          </p:cNvSpPr>
          <p:nvPr/>
        </p:nvSpPr>
        <p:spPr bwMode="auto">
          <a:xfrm>
            <a:off x="3032991" y="323709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4033117" y="29846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3609254" y="29846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Line 91"/>
          <p:cNvSpPr>
            <a:spLocks noChangeShapeType="1"/>
          </p:cNvSpPr>
          <p:nvPr/>
        </p:nvSpPr>
        <p:spPr bwMode="auto">
          <a:xfrm>
            <a:off x="4328391" y="3195092"/>
            <a:ext cx="472209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5233989" y="298340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4" name="Rectangle 93"/>
          <p:cNvSpPr>
            <a:spLocks noChangeArrowheads="1"/>
          </p:cNvSpPr>
          <p:nvPr/>
        </p:nvSpPr>
        <p:spPr bwMode="auto">
          <a:xfrm>
            <a:off x="4810126" y="298340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7086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1" name="直接连接符 160"/>
          <p:cNvCxnSpPr>
            <a:cxnSpLocks noChangeShapeType="1"/>
            <a:stCxn id="26" idx="5"/>
            <a:endCxn id="155" idx="2"/>
          </p:cNvCxnSpPr>
          <p:nvPr/>
        </p:nvCxnSpPr>
        <p:spPr bwMode="auto">
          <a:xfrm>
            <a:off x="5535591" y="5365791"/>
            <a:ext cx="1551009" cy="173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64" name="Line 91"/>
          <p:cNvSpPr>
            <a:spLocks noChangeShapeType="1"/>
          </p:cNvSpPr>
          <p:nvPr/>
        </p:nvSpPr>
        <p:spPr bwMode="auto">
          <a:xfrm flipV="1">
            <a:off x="5503863" y="2057400"/>
            <a:ext cx="439738" cy="124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6367463" y="185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5943600" y="185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81000" y="594357"/>
            <a:ext cx="160653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3399"/>
                </a:solidFill>
              </a:rPr>
              <a:t>Indegree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2057400" y="594357"/>
            <a:ext cx="98296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3399"/>
                </a:solidFill>
              </a:rPr>
              <a:t>Vexs</a:t>
            </a:r>
            <a:endParaRPr lang="zh-CN" altLang="en-US" dirty="0"/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/>
        </p:nvGraphicFramePr>
        <p:xfrm>
          <a:off x="7086600" y="1066800"/>
          <a:ext cx="1752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75" name="矩形 174"/>
          <p:cNvSpPr/>
          <p:nvPr/>
        </p:nvSpPr>
        <p:spPr>
          <a:xfrm>
            <a:off x="2362200" y="5814501"/>
            <a:ext cx="5485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B,</a:t>
            </a:r>
            <a:endParaRPr lang="zh-CN" altLang="en-US" sz="3000" dirty="0"/>
          </a:p>
        </p:txBody>
      </p:sp>
      <p:sp>
        <p:nvSpPr>
          <p:cNvPr id="176" name="矩形 175"/>
          <p:cNvSpPr/>
          <p:nvPr/>
        </p:nvSpPr>
        <p:spPr>
          <a:xfrm>
            <a:off x="7010400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77" name="矩形 176"/>
          <p:cNvSpPr/>
          <p:nvPr/>
        </p:nvSpPr>
        <p:spPr>
          <a:xfrm>
            <a:off x="7010400" y="22098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2956652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H,</a:t>
            </a:r>
            <a:endParaRPr lang="zh-CN" altLang="en-US" sz="3000" dirty="0"/>
          </a:p>
        </p:txBody>
      </p:sp>
      <p:sp>
        <p:nvSpPr>
          <p:cNvPr id="69" name="矩形 68"/>
          <p:cNvSpPr/>
          <p:nvPr/>
        </p:nvSpPr>
        <p:spPr>
          <a:xfrm>
            <a:off x="838200" y="22860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838200" y="28956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883107" y="5206425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7360107" y="22098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73" name="矩形 72"/>
          <p:cNvSpPr/>
          <p:nvPr/>
        </p:nvSpPr>
        <p:spPr>
          <a:xfrm>
            <a:off x="914400" y="22860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914400" y="35052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75" name="矩形 74"/>
          <p:cNvSpPr/>
          <p:nvPr/>
        </p:nvSpPr>
        <p:spPr>
          <a:xfrm>
            <a:off x="7467600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76" name="矩形 75"/>
          <p:cNvSpPr/>
          <p:nvPr/>
        </p:nvSpPr>
        <p:spPr>
          <a:xfrm>
            <a:off x="7741107" y="2234625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35454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A,</a:t>
            </a:r>
            <a:endParaRPr lang="zh-CN" altLang="en-US" sz="3000" dirty="0"/>
          </a:p>
        </p:txBody>
      </p:sp>
      <p:sp>
        <p:nvSpPr>
          <p:cNvPr id="86" name="矩形 85"/>
          <p:cNvSpPr/>
          <p:nvPr/>
        </p:nvSpPr>
        <p:spPr>
          <a:xfrm>
            <a:off x="41550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E,</a:t>
            </a:r>
            <a:endParaRPr lang="zh-CN" altLang="en-US" sz="3000" dirty="0"/>
          </a:p>
        </p:txBody>
      </p:sp>
      <p:sp>
        <p:nvSpPr>
          <p:cNvPr id="87" name="矩形 86"/>
          <p:cNvSpPr/>
          <p:nvPr/>
        </p:nvSpPr>
        <p:spPr>
          <a:xfrm>
            <a:off x="838200" y="40634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88" name="矩形 87"/>
          <p:cNvSpPr/>
          <p:nvPr/>
        </p:nvSpPr>
        <p:spPr>
          <a:xfrm>
            <a:off x="47646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C,</a:t>
            </a:r>
            <a:endParaRPr lang="zh-CN" altLang="en-US" sz="3000" dirty="0"/>
          </a:p>
        </p:txBody>
      </p:sp>
      <p:sp>
        <p:nvSpPr>
          <p:cNvPr id="89" name="矩形 88"/>
          <p:cNvSpPr/>
          <p:nvPr/>
        </p:nvSpPr>
        <p:spPr>
          <a:xfrm>
            <a:off x="914400" y="28956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90" name="矩形 89"/>
          <p:cNvSpPr/>
          <p:nvPr/>
        </p:nvSpPr>
        <p:spPr>
          <a:xfrm>
            <a:off x="914400" y="40634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78173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53742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D,</a:t>
            </a:r>
            <a:endParaRPr lang="zh-CN" altLang="en-US" sz="3000" dirty="0"/>
          </a:p>
        </p:txBody>
      </p:sp>
      <p:sp>
        <p:nvSpPr>
          <p:cNvPr id="93" name="矩形 92"/>
          <p:cNvSpPr/>
          <p:nvPr/>
        </p:nvSpPr>
        <p:spPr>
          <a:xfrm>
            <a:off x="959307" y="4063425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806907" y="46482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81221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5983813" y="5814501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F,</a:t>
            </a:r>
            <a:endParaRPr lang="zh-CN" altLang="en-US" sz="3000" dirty="0"/>
          </a:p>
        </p:txBody>
      </p:sp>
      <p:sp>
        <p:nvSpPr>
          <p:cNvPr id="97" name="矩形 96"/>
          <p:cNvSpPr/>
          <p:nvPr/>
        </p:nvSpPr>
        <p:spPr>
          <a:xfrm>
            <a:off x="959307" y="46482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84269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sp>
        <p:nvSpPr>
          <p:cNvPr id="99" name="矩形 98"/>
          <p:cNvSpPr/>
          <p:nvPr/>
        </p:nvSpPr>
        <p:spPr>
          <a:xfrm>
            <a:off x="6449131" y="5814501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G</a:t>
            </a:r>
            <a:endParaRPr lang="zh-CN" altLang="en-US" sz="3000" dirty="0"/>
          </a:p>
        </p:txBody>
      </p:sp>
      <p:sp>
        <p:nvSpPr>
          <p:cNvPr id="100" name="矩形 99"/>
          <p:cNvSpPr/>
          <p:nvPr/>
        </p:nvSpPr>
        <p:spPr>
          <a:xfrm>
            <a:off x="3962400" y="645004"/>
            <a:ext cx="12618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/>
              <a:t>出边表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32" grpId="0" animBg="1"/>
      <p:bldP spid="34" grpId="0" animBg="1"/>
      <p:bldP spid="31" grpId="0" animBg="1"/>
      <p:bldP spid="155" grpId="0" animBg="1"/>
      <p:bldP spid="175" grpId="0"/>
      <p:bldP spid="176" grpId="0"/>
      <p:bldP spid="176" grpId="1"/>
      <p:bldP spid="177" grpId="0"/>
      <p:bldP spid="177" grpId="1"/>
      <p:bldP spid="68" grpId="0"/>
      <p:bldP spid="69" grpId="0" animBg="1"/>
      <p:bldP spid="69" grpId="1" animBg="1"/>
      <p:bldP spid="70" grpId="0" animBg="1"/>
      <p:bldP spid="70" grpId="1" animBg="1"/>
      <p:bldP spid="71" grpId="0" animBg="1"/>
      <p:bldP spid="72" grpId="0"/>
      <p:bldP spid="72" grpId="1"/>
      <p:bldP spid="73" grpId="0" animBg="1"/>
      <p:bldP spid="74" grpId="0" animBg="1"/>
      <p:bldP spid="75" grpId="0"/>
      <p:bldP spid="75" grpId="1"/>
      <p:bldP spid="76" grpId="0"/>
      <p:bldP spid="76" grpId="1"/>
      <p:bldP spid="82" grpId="0"/>
      <p:bldP spid="86" grpId="0"/>
      <p:bldP spid="87" grpId="0" animBg="1"/>
      <p:bldP spid="87" grpId="1" animBg="1"/>
      <p:bldP spid="88" grpId="0"/>
      <p:bldP spid="89" grpId="0" animBg="1"/>
      <p:bldP spid="90" grpId="0" animBg="1"/>
      <p:bldP spid="91" grpId="0"/>
      <p:bldP spid="91" grpId="1"/>
      <p:bldP spid="92" grpId="0"/>
      <p:bldP spid="93" grpId="0" animBg="1"/>
      <p:bldP spid="94" grpId="0" animBg="1"/>
      <p:bldP spid="95" grpId="0"/>
      <p:bldP spid="95" grpId="1"/>
      <p:bldP spid="96" grpId="0"/>
      <p:bldP spid="97" grpId="0" animBg="1"/>
      <p:bldP spid="98" grpId="0"/>
      <p:bldP spid="98" grpId="1"/>
      <p:bldP spid="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28600" y="1143000"/>
            <a:ext cx="4572000" cy="5715000"/>
          </a:xfrm>
          <a:prstGeom prst="rect">
            <a:avLst/>
          </a:prstGeom>
          <a:solidFill>
            <a:srgbClr val="FFFFA7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EdgeNode</a:t>
            </a:r>
            <a:r>
              <a:rPr lang="en-US" altLang="zh-CN" sz="3000" kern="0" dirty="0" smtClean="0"/>
              <a:t> *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PEdgeNode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;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EdgeNode</a:t>
            </a:r>
            <a:r>
              <a:rPr lang="en-US" altLang="zh-CN" sz="3000" kern="0" dirty="0" smtClean="0"/>
              <a:t> *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; </a:t>
            </a: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err="1" smtClean="0"/>
              <a:t>struct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EdgeNode</a:t>
            </a:r>
            <a:endParaRPr lang="en-US" altLang="zh-CN" sz="3000" kern="0" dirty="0" smtClean="0"/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{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endvex</a:t>
            </a:r>
            <a:r>
              <a:rPr lang="en-US" altLang="zh-CN" sz="3000" kern="0" dirty="0" smtClean="0"/>
              <a:t>;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weight;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PEdgeNode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nextedge</a:t>
            </a:r>
            <a:r>
              <a:rPr lang="en-US" altLang="zh-CN" sz="3000" kern="0" dirty="0" smtClean="0"/>
              <a:t>;    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} ; 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实现</a:t>
            </a:r>
            <a:r>
              <a:rPr lang="en-US" altLang="zh-CN" dirty="0" smtClean="0">
                <a:ea typeface="黑体" pitchFamily="2" charset="-122"/>
              </a:rPr>
              <a:t>1(</a:t>
            </a:r>
            <a:r>
              <a:rPr lang="zh-CN" altLang="en-US" dirty="0" smtClean="0">
                <a:ea typeface="黑体" pitchFamily="2" charset="-122"/>
              </a:rPr>
              <a:t>出边表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4800600" y="1143000"/>
            <a:ext cx="4343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endParaRPr lang="en-US" altLang="zh-CN" sz="3000" kern="0" dirty="0" smtClean="0"/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{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char</a:t>
            </a:r>
            <a:r>
              <a:rPr lang="en-US" altLang="zh-CN" sz="3000" kern="0" dirty="0" smtClean="0"/>
              <a:t> vertex;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  </a:t>
            </a:r>
            <a:r>
              <a:rPr lang="en-US" altLang="zh-CN" sz="3000" kern="0" dirty="0" err="1" smtClean="0"/>
              <a:t>edgelist</a:t>
            </a:r>
            <a:r>
              <a:rPr lang="en-US" altLang="zh-CN" sz="3000" kern="0" dirty="0" smtClean="0"/>
              <a:t>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}  </a:t>
            </a:r>
            <a:r>
              <a:rPr lang="en-US" altLang="zh-CN" sz="3000" kern="0" dirty="0" err="1" smtClean="0"/>
              <a:t>vexNode</a:t>
            </a:r>
            <a:r>
              <a:rPr lang="en-US" altLang="zh-CN" sz="3000" kern="0" dirty="0" smtClean="0"/>
              <a:t>; </a:t>
            </a:r>
            <a:endParaRPr lang="en-US" altLang="zh-CN" sz="3000" dirty="0" smtClean="0"/>
          </a:p>
          <a:p>
            <a:pPr lvl="0" algn="just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endParaRPr lang="en-US" altLang="zh-CN" sz="3000" kern="0" dirty="0" smtClean="0"/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{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en-US" altLang="zh-CN" sz="3000" kern="0" dirty="0" err="1" smtClean="0"/>
              <a:t>vexNum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err="1" smtClean="0"/>
              <a:t>arcNum</a:t>
            </a:r>
            <a:r>
              <a:rPr lang="en-US" altLang="zh-CN" sz="3000" kern="0" dirty="0" smtClean="0"/>
              <a:t>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VexNode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err="1" smtClean="0"/>
              <a:t>vexs</a:t>
            </a:r>
            <a:r>
              <a:rPr lang="en-US" altLang="zh-CN" sz="3000" kern="0" dirty="0" smtClean="0"/>
              <a:t>[VN];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}   </a:t>
            </a:r>
            <a:r>
              <a:rPr lang="en-US" altLang="zh-CN" sz="3000" kern="0" dirty="0" err="1" smtClean="0">
                <a:solidFill>
                  <a:srgbClr val="C00000"/>
                </a:solidFill>
              </a:rPr>
              <a:t>GraphList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; 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6800" y="5715000"/>
            <a:ext cx="299633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出边表结点类型</a:t>
            </a:r>
            <a:r>
              <a:rPr lang="en-US" altLang="zh-CN" kern="0" dirty="0" smtClean="0">
                <a:solidFill>
                  <a:srgbClr val="008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105400" y="5638800"/>
            <a:ext cx="39741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图结构：个数、顶点表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10400" y="2895600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边表头指针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7620000" y="2743200"/>
            <a:ext cx="152400" cy="304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09600"/>
            <a:ext cx="8763000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计算入度，数组</a:t>
            </a:r>
            <a:r>
              <a:rPr lang="en-US" altLang="zh-CN" sz="3000" kern="0" dirty="0" err="1" smtClean="0">
                <a:solidFill>
                  <a:srgbClr val="C00000"/>
                </a:solidFill>
              </a:rPr>
              <a:t>indegree</a:t>
            </a:r>
            <a:endParaRPr lang="en-US" altLang="zh-CN" sz="3000" kern="0" dirty="0" smtClean="0">
              <a:solidFill>
                <a:srgbClr val="C00000"/>
              </a:solidFill>
            </a:endParaRP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void </a:t>
            </a:r>
            <a:r>
              <a:rPr lang="en-US" altLang="zh-CN" sz="3200" kern="0" dirty="0" err="1" smtClean="0"/>
              <a:t>findInDegree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GraphList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</a:t>
            </a:r>
            <a:r>
              <a:rPr lang="en-US" altLang="zh-CN" sz="3200" kern="0" dirty="0" smtClean="0"/>
              <a:t>g,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{ </a:t>
            </a:r>
            <a:r>
              <a:rPr lang="en-US" altLang="zh-CN" sz="3200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200" kern="0" dirty="0" smtClean="0">
                <a:latin typeface="+mn-lt"/>
              </a:rPr>
              <a:t> 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;       </a:t>
            </a:r>
            <a:r>
              <a:rPr lang="en-US" altLang="zh-CN" sz="3200" kern="0" dirty="0" err="1" smtClean="0">
                <a:solidFill>
                  <a:srgbClr val="0000CC"/>
                </a:solidFill>
                <a:latin typeface="+mn-lt"/>
              </a:rPr>
              <a:t>Edgelist</a:t>
            </a:r>
            <a:r>
              <a:rPr lang="en-US" altLang="zh-CN" sz="3200" kern="0" dirty="0" smtClean="0">
                <a:latin typeface="+mn-lt"/>
              </a:rPr>
              <a:t>  p; 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for (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=0; 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&lt;VN; 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++)    </a:t>
            </a:r>
            <a:r>
              <a:rPr lang="en-US" altLang="zh-CN" sz="3200" kern="0" dirty="0" err="1" smtClean="0">
                <a:latin typeface="+mn-lt"/>
              </a:rPr>
              <a:t>indegree</a:t>
            </a:r>
            <a:r>
              <a:rPr lang="en-US" altLang="zh-CN" sz="3200" kern="0" dirty="0" smtClean="0">
                <a:latin typeface="+mn-lt"/>
              </a:rPr>
              <a:t>[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] =0; 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for(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=0; 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&lt;VN; 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++)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p= g-&gt;</a:t>
            </a:r>
            <a:r>
              <a:rPr lang="en-US" altLang="zh-CN" sz="3200" kern="0" dirty="0" err="1" smtClean="0">
                <a:latin typeface="+mn-lt"/>
              </a:rPr>
              <a:t>vexs</a:t>
            </a:r>
            <a:r>
              <a:rPr lang="en-US" altLang="zh-CN" sz="3200" kern="0" dirty="0" smtClean="0">
                <a:latin typeface="+mn-lt"/>
              </a:rPr>
              <a:t>[</a:t>
            </a:r>
            <a:r>
              <a:rPr lang="en-US" altLang="zh-CN" sz="3200" kern="0" dirty="0" err="1" smtClean="0">
                <a:latin typeface="+mn-lt"/>
              </a:rPr>
              <a:t>i</a:t>
            </a:r>
            <a:r>
              <a:rPr lang="en-US" altLang="zh-CN" sz="3200" kern="0" dirty="0" smtClean="0">
                <a:latin typeface="+mn-lt"/>
              </a:rPr>
              <a:t>].</a:t>
            </a:r>
            <a:r>
              <a:rPr lang="en-US" altLang="zh-CN" sz="3200" kern="0" dirty="0" err="1" smtClean="0">
                <a:latin typeface="+mn-lt"/>
              </a:rPr>
              <a:t>edgelist</a:t>
            </a:r>
            <a:r>
              <a:rPr lang="en-US" altLang="zh-CN" sz="3200" kern="0" dirty="0" smtClean="0">
                <a:latin typeface="+mn-lt"/>
              </a:rPr>
              <a:t>; 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while( p ) 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++ </a:t>
            </a:r>
            <a:r>
              <a:rPr lang="en-US" altLang="zh-CN" sz="3200" kern="0" dirty="0" err="1" smtClean="0">
                <a:latin typeface="+mn-lt"/>
              </a:rPr>
              <a:t>indegree</a:t>
            </a:r>
            <a:r>
              <a:rPr lang="en-US" altLang="zh-CN" sz="3200" kern="0" dirty="0" smtClean="0">
                <a:latin typeface="+mn-lt"/>
              </a:rPr>
              <a:t>[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p-&gt;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endvex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3200" kern="0" dirty="0" smtClean="0">
                <a:latin typeface="+mn-lt"/>
              </a:rPr>
              <a:t>];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p= p-&gt;</a:t>
            </a:r>
            <a:r>
              <a:rPr lang="en-US" altLang="zh-CN" sz="3200" kern="0" dirty="0" err="1" smtClean="0">
                <a:latin typeface="+mn-lt"/>
              </a:rPr>
              <a:t>nextedge</a:t>
            </a:r>
            <a:r>
              <a:rPr lang="en-US" altLang="zh-CN" sz="3200" kern="0" dirty="0" smtClean="0">
                <a:latin typeface="+mn-lt"/>
              </a:rPr>
              <a:t>; </a:t>
            </a:r>
          </a:p>
          <a:p>
            <a:pPr marL="720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en-US" altLang="zh-CN" sz="3200" kern="0" dirty="0" smtClean="0">
                <a:solidFill>
                  <a:srgbClr val="FF0000"/>
                </a:solidFill>
                <a:latin typeface="+mn-lt"/>
              </a:rPr>
              <a:t>}</a:t>
            </a:r>
          </a:p>
          <a:p>
            <a:pPr marL="720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}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3400" y="1752600"/>
            <a:ext cx="32800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 </a:t>
            </a:r>
            <a:r>
              <a:rPr lang="zh-CN" altLang="en-US" kern="0" dirty="0" smtClean="0">
                <a:solidFill>
                  <a:srgbClr val="008000"/>
                </a:solidFill>
              </a:rPr>
              <a:t>或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PEdgeNode</a:t>
            </a:r>
            <a:r>
              <a:rPr lang="en-US" altLang="zh-CN" kern="0" dirty="0" smtClean="0">
                <a:solidFill>
                  <a:srgbClr val="008000"/>
                </a:solidFill>
              </a:rPr>
              <a:t> p;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42491" y="3581400"/>
            <a:ext cx="299633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取得边表头指针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20120" y="4226404"/>
            <a:ext cx="531428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 </a:t>
            </a:r>
            <a:r>
              <a:rPr lang="zh-CN" altLang="en-US" kern="0" dirty="0" smtClean="0">
                <a:solidFill>
                  <a:srgbClr val="990099"/>
                </a:solidFill>
              </a:rPr>
              <a:t>遍历</a:t>
            </a:r>
            <a:r>
              <a:rPr lang="en-US" altLang="zh-CN" kern="0" dirty="0" smtClean="0">
                <a:solidFill>
                  <a:srgbClr val="990099"/>
                </a:solidFill>
              </a:rPr>
              <a:t>1</a:t>
            </a:r>
            <a:r>
              <a:rPr lang="zh-CN" altLang="en-US" kern="0" dirty="0" smtClean="0">
                <a:solidFill>
                  <a:srgbClr val="990099"/>
                </a:solidFill>
              </a:rPr>
              <a:t>条单链表（出边表）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" y="35052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FF0000"/>
                </a:solidFill>
              </a:rPr>
              <a:t>{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1430076" y="46865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{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791200" y="5334000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} 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114800" y="2950458"/>
            <a:ext cx="339548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依次遍历</a:t>
            </a:r>
            <a:r>
              <a:rPr lang="en-US" altLang="zh-CN" kern="0" dirty="0" smtClean="0">
                <a:solidFill>
                  <a:srgbClr val="0000CC"/>
                </a:solidFill>
              </a:rPr>
              <a:t>VN</a:t>
            </a:r>
            <a:r>
              <a:rPr lang="zh-CN" altLang="en-US" kern="0" dirty="0" smtClean="0">
                <a:solidFill>
                  <a:srgbClr val="0000CC"/>
                </a:solidFill>
              </a:rPr>
              <a:t>条边表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8000" y="4800600"/>
            <a:ext cx="2514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设置入度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5" grpId="0"/>
      <p:bldP spid="16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85800"/>
            <a:ext cx="87630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</a:rPr>
              <a:t>// 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拓扑排序</a:t>
            </a:r>
            <a:endParaRPr lang="en-US" altLang="zh-CN" sz="3000" kern="0" dirty="0" smtClean="0">
              <a:solidFill>
                <a:srgbClr val="C00000"/>
              </a:solidFill>
            </a:endParaRP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topoSort</a:t>
            </a:r>
            <a:r>
              <a:rPr lang="en-US" altLang="zh-CN" sz="3200" kern="0" dirty="0" smtClean="0"/>
              <a:t>(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GraphList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</a:t>
            </a:r>
            <a:r>
              <a:rPr lang="en-US" altLang="zh-CN" sz="3200" kern="0" dirty="0" smtClean="0"/>
              <a:t> G,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 </a:t>
            </a:r>
            <a:r>
              <a:rPr lang="en-US" altLang="zh-CN" sz="3200" kern="0" dirty="0" err="1" smtClean="0"/>
              <a:t>ptopo</a:t>
            </a:r>
            <a:r>
              <a:rPr lang="en-US" altLang="zh-CN" sz="3200" kern="0" dirty="0" smtClean="0"/>
              <a:t>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{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, k,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[VN], count=0;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PSeqStack</a:t>
            </a:r>
            <a:r>
              <a:rPr lang="en-US" altLang="zh-CN" sz="3200" kern="0" dirty="0" smtClean="0"/>
              <a:t>  s =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createEmptyStack_seq</a:t>
            </a:r>
            <a:r>
              <a:rPr lang="en-US" altLang="zh-CN" sz="3200" kern="0" dirty="0" smtClean="0"/>
              <a:t>(VN);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PEdegeNode</a:t>
            </a:r>
            <a:r>
              <a:rPr lang="en-US" altLang="zh-CN" sz="3200" kern="0" dirty="0" smtClean="0"/>
              <a:t> p;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findInDegree</a:t>
            </a:r>
            <a:r>
              <a:rPr lang="en-US" altLang="zh-CN" sz="3200" kern="0" dirty="0" smtClean="0"/>
              <a:t>(G,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);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for(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=0;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&lt;VN;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++)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if(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]==0)   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push</a:t>
            </a:r>
            <a:r>
              <a:rPr lang="en-US" altLang="zh-CN" sz="3200" kern="0" dirty="0" smtClean="0"/>
              <a:t>(s,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);</a:t>
            </a:r>
          </a:p>
          <a:p>
            <a:pPr marL="72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 //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接下来，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while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栈不空，删除栈顶及其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出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边，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                                       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并修正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Indegree</a:t>
            </a:r>
            <a:endParaRPr lang="en-US" altLang="zh-CN" sz="3000" kern="0" dirty="0" smtClean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0721" y="4298757"/>
            <a:ext cx="4780879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初始，入度为</a:t>
            </a:r>
            <a:r>
              <a:rPr lang="en-US" altLang="zh-CN" kern="0" dirty="0" smtClean="0">
                <a:solidFill>
                  <a:srgbClr val="990099"/>
                </a:solidFill>
              </a:rPr>
              <a:t>0</a:t>
            </a:r>
            <a:r>
              <a:rPr lang="zh-CN" altLang="en-US" kern="0" dirty="0" smtClean="0">
                <a:solidFill>
                  <a:srgbClr val="990099"/>
                </a:solidFill>
              </a:rPr>
              <a:t>者进栈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15001" y="3657600"/>
            <a:ext cx="3657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计算初始入度数组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6200" y="3048000"/>
            <a:ext cx="36576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边表结点指针</a:t>
            </a:r>
            <a:r>
              <a:rPr lang="en-US" altLang="zh-CN" kern="0" dirty="0" smtClean="0">
                <a:solidFill>
                  <a:srgbClr val="008000"/>
                </a:solidFill>
              </a:rPr>
              <a:t>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81800" y="2057400"/>
            <a:ext cx="2667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建空栈</a:t>
            </a:r>
            <a:r>
              <a:rPr lang="en-US" altLang="zh-CN" kern="0" dirty="0" smtClean="0">
                <a:solidFill>
                  <a:srgbClr val="008000"/>
                </a:solidFill>
              </a:rPr>
              <a:t>s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85800"/>
            <a:ext cx="87630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while(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!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isEmptyStack</a:t>
            </a:r>
            <a:r>
              <a:rPr lang="en-US" altLang="zh-CN" sz="3200" kern="0" dirty="0" smtClean="0"/>
              <a:t>(s) 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top</a:t>
            </a:r>
            <a:r>
              <a:rPr lang="en-US" altLang="zh-CN" sz="3200" kern="0" dirty="0" smtClean="0"/>
              <a:t>(s);    </a:t>
            </a:r>
            <a:r>
              <a:rPr lang="en-US" altLang="zh-CN" sz="3200" kern="0" dirty="0" err="1" smtClean="0"/>
              <a:t>ptopo</a:t>
            </a:r>
            <a:r>
              <a:rPr lang="en-US" altLang="zh-CN" sz="3200" kern="0" dirty="0" smtClean="0"/>
              <a:t>[count ++]=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;   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pop</a:t>
            </a:r>
            <a:r>
              <a:rPr lang="en-US" altLang="zh-CN" sz="3200" kern="0" dirty="0" smtClean="0"/>
              <a:t>(s);    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while(p != null)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k=p-&gt;</a:t>
            </a:r>
            <a:r>
              <a:rPr lang="en-US" altLang="zh-CN" sz="3200" kern="0" dirty="0" err="1" smtClean="0"/>
              <a:t>endvex</a:t>
            </a:r>
            <a:r>
              <a:rPr lang="en-US" altLang="zh-CN" sz="3200" kern="0" dirty="0" smtClean="0"/>
              <a:t>;  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indegree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[k]--;    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if(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[k]==0 ) 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push</a:t>
            </a:r>
            <a:r>
              <a:rPr lang="en-US" altLang="zh-CN" sz="3200" kern="0" dirty="0" smtClean="0"/>
              <a:t>(s, k);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p=p-&gt;</a:t>
            </a:r>
            <a:r>
              <a:rPr lang="en-US" altLang="zh-CN" sz="3200" kern="0" dirty="0" err="1" smtClean="0"/>
              <a:t>nextedge</a:t>
            </a:r>
            <a:r>
              <a:rPr lang="en-US" altLang="zh-CN" sz="3200" kern="0" dirty="0" smtClean="0"/>
              <a:t>;</a:t>
            </a:r>
          </a:p>
          <a:p>
            <a:pPr marL="72000" algn="just">
              <a:lnSpc>
                <a:spcPct val="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}</a:t>
            </a:r>
          </a:p>
          <a:p>
            <a:pPr marL="72000" algn="just">
              <a:lnSpc>
                <a:spcPct val="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}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if(count&lt;VN)    return 0;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else                 return 1;  }</a:t>
            </a:r>
            <a:endParaRPr lang="en-US" altLang="zh-CN" sz="3000" kern="0" dirty="0" smtClean="0"/>
          </a:p>
        </p:txBody>
      </p:sp>
      <p:sp>
        <p:nvSpPr>
          <p:cNvPr id="3" name="矩形 2"/>
          <p:cNvSpPr/>
          <p:nvPr/>
        </p:nvSpPr>
        <p:spPr>
          <a:xfrm>
            <a:off x="6248400" y="1350258"/>
            <a:ext cx="2895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i</a:t>
            </a:r>
            <a:r>
              <a:rPr lang="zh-CN" altLang="en-US" kern="0" dirty="0" smtClean="0">
                <a:solidFill>
                  <a:srgbClr val="0000CC"/>
                </a:solidFill>
              </a:rPr>
              <a:t>取栈顶入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ptopo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37078" y="1872000"/>
            <a:ext cx="43781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p= 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G-&gt;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vexs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[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].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edgelist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; </a:t>
            </a:r>
            <a:endParaRPr lang="zh-CN" altLang="en-US" sz="3200" dirty="0">
              <a:solidFill>
                <a:srgbClr val="990099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4000" y="3010179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 { 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3886200" y="2550004"/>
            <a:ext cx="5257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“删”出边、新入度为</a:t>
            </a:r>
            <a:r>
              <a:rPr lang="en-US" altLang="zh-CN" kern="0" dirty="0" smtClean="0">
                <a:solidFill>
                  <a:srgbClr val="0000CC"/>
                </a:solidFill>
              </a:rPr>
              <a:t>0</a:t>
            </a:r>
            <a:r>
              <a:rPr lang="zh-CN" altLang="en-US" kern="0" dirty="0" smtClean="0">
                <a:solidFill>
                  <a:srgbClr val="0000CC"/>
                </a:solidFill>
              </a:rPr>
              <a:t>者进栈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5218093"/>
            <a:ext cx="426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若所有顶点已计入拓扑序列，即进入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ptopo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4000" y="1219200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 { 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7086600" y="1940404"/>
            <a:ext cx="2057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取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kern="0" dirty="0" smtClean="0">
                <a:solidFill>
                  <a:srgbClr val="990099"/>
                </a:solidFill>
              </a:rPr>
              <a:t>的边表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744400" y="3973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6294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6248400" y="42250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715000" y="521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rot="5400000" flipH="1" flipV="1">
            <a:off x="6221391" y="4802991"/>
            <a:ext cx="405618" cy="558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561200" y="469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6219000" y="5125191"/>
            <a:ext cx="1416009" cy="337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7133400" y="4701000"/>
            <a:ext cx="427800" cy="246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4676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790559" y="33698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5518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991391" y="4498191"/>
            <a:ext cx="634218" cy="270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971600" y="39858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578809" y="50609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8572809" y="48029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2839093" y="1425828"/>
          <a:ext cx="14049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1628572" y="1425827"/>
          <a:ext cx="838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Line 91"/>
          <p:cNvSpPr>
            <a:spLocks noChangeShapeType="1"/>
          </p:cNvSpPr>
          <p:nvPr/>
        </p:nvSpPr>
        <p:spPr bwMode="auto">
          <a:xfrm>
            <a:off x="4048767" y="17014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5048893" y="1494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4625030" y="1494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>
            <a:off x="5344167" y="1659491"/>
            <a:ext cx="481735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6249765" y="1494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5825902" y="1494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>
            <a:off x="4058293" y="2251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5058419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4634556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>
            <a:off x="5353693" y="22939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6259291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en-US" altLang="zh-CN" sz="3200" b="1" dirty="0"/>
          </a:p>
        </p:txBody>
      </p:sp>
      <p:sp>
        <p:nvSpPr>
          <p:cNvPr id="124" name="Rectangle 93"/>
          <p:cNvSpPr>
            <a:spLocks noChangeArrowheads="1"/>
          </p:cNvSpPr>
          <p:nvPr/>
        </p:nvSpPr>
        <p:spPr bwMode="auto">
          <a:xfrm>
            <a:off x="5835428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Line 91"/>
          <p:cNvSpPr>
            <a:spLocks noChangeShapeType="1"/>
          </p:cNvSpPr>
          <p:nvPr/>
        </p:nvSpPr>
        <p:spPr bwMode="auto">
          <a:xfrm>
            <a:off x="4058293" y="40978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5058419" y="3886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3" name="Rectangle 93"/>
          <p:cNvSpPr>
            <a:spLocks noChangeArrowheads="1"/>
          </p:cNvSpPr>
          <p:nvPr/>
        </p:nvSpPr>
        <p:spPr bwMode="auto">
          <a:xfrm>
            <a:off x="4634556" y="3886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Line 91"/>
          <p:cNvSpPr>
            <a:spLocks noChangeShapeType="1"/>
          </p:cNvSpPr>
          <p:nvPr/>
        </p:nvSpPr>
        <p:spPr bwMode="auto">
          <a:xfrm>
            <a:off x="4058293" y="46312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5" name="Rectangle 92"/>
          <p:cNvSpPr>
            <a:spLocks noChangeArrowheads="1"/>
          </p:cNvSpPr>
          <p:nvPr/>
        </p:nvSpPr>
        <p:spPr bwMode="auto">
          <a:xfrm>
            <a:off x="5058419" y="444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4634556" y="444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7" name="直接连接符 28"/>
          <p:cNvCxnSpPr>
            <a:cxnSpLocks noChangeShapeType="1"/>
            <a:stCxn id="24" idx="7"/>
            <a:endCxn id="34" idx="2"/>
          </p:cNvCxnSpPr>
          <p:nvPr/>
        </p:nvCxnSpPr>
        <p:spPr bwMode="auto">
          <a:xfrm rot="5400000" flipH="1" flipV="1">
            <a:off x="7704291" y="3675301"/>
            <a:ext cx="202809" cy="149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4058293" y="29152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5058419" y="266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2" name="Rectangle 93"/>
          <p:cNvSpPr>
            <a:spLocks noChangeArrowheads="1"/>
          </p:cNvSpPr>
          <p:nvPr/>
        </p:nvSpPr>
        <p:spPr bwMode="auto">
          <a:xfrm>
            <a:off x="4634556" y="2667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5353693" y="287329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6259291" y="266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5" name="Rectangle 93"/>
          <p:cNvSpPr>
            <a:spLocks noChangeArrowheads="1"/>
          </p:cNvSpPr>
          <p:nvPr/>
        </p:nvSpPr>
        <p:spPr bwMode="auto">
          <a:xfrm>
            <a:off x="5835428" y="2667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6" name="直接连接符 28"/>
          <p:cNvCxnSpPr>
            <a:cxnSpLocks noChangeShapeType="1"/>
            <a:stCxn id="28" idx="6"/>
            <a:endCxn id="31" idx="2"/>
          </p:cNvCxnSpPr>
          <p:nvPr/>
        </p:nvCxnSpPr>
        <p:spPr bwMode="auto">
          <a:xfrm>
            <a:off x="8065200" y="4947000"/>
            <a:ext cx="513609" cy="3659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9" name="Line 91"/>
          <p:cNvSpPr>
            <a:spLocks noChangeShapeType="1"/>
          </p:cNvSpPr>
          <p:nvPr/>
        </p:nvSpPr>
        <p:spPr bwMode="auto">
          <a:xfrm>
            <a:off x="4058293" y="35290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5058419" y="3276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4634556" y="3276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Line 91"/>
          <p:cNvSpPr>
            <a:spLocks noChangeShapeType="1"/>
          </p:cNvSpPr>
          <p:nvPr/>
        </p:nvSpPr>
        <p:spPr bwMode="auto">
          <a:xfrm>
            <a:off x="5353693" y="3487012"/>
            <a:ext cx="472209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6259291" y="32753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4" name="Rectangle 93"/>
          <p:cNvSpPr>
            <a:spLocks noChangeArrowheads="1"/>
          </p:cNvSpPr>
          <p:nvPr/>
        </p:nvSpPr>
        <p:spPr bwMode="auto">
          <a:xfrm>
            <a:off x="5835428" y="327532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7696200" y="545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1" name="直接连接符 160"/>
          <p:cNvCxnSpPr>
            <a:cxnSpLocks noChangeShapeType="1"/>
            <a:stCxn id="26" idx="5"/>
            <a:endCxn id="155" idx="2"/>
          </p:cNvCxnSpPr>
          <p:nvPr/>
        </p:nvCxnSpPr>
        <p:spPr bwMode="auto">
          <a:xfrm>
            <a:off x="6145191" y="5641191"/>
            <a:ext cx="1551009" cy="67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64" name="Line 91"/>
          <p:cNvSpPr>
            <a:spLocks noChangeShapeType="1"/>
          </p:cNvSpPr>
          <p:nvPr/>
        </p:nvSpPr>
        <p:spPr bwMode="auto">
          <a:xfrm flipV="1">
            <a:off x="6529165" y="2298000"/>
            <a:ext cx="439738" cy="124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7392765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6968902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517670" y="863025"/>
            <a:ext cx="160653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00CC"/>
                </a:solidFill>
              </a:rPr>
              <a:t>Indegree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3131839" y="863025"/>
            <a:ext cx="98296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00CC"/>
                </a:solidFill>
              </a:rPr>
              <a:t>Vexs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04800" y="457200"/>
            <a:ext cx="4495800" cy="525721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top: </a:t>
            </a:r>
            <a:r>
              <a:rPr lang="zh-CN" altLang="en-US" kern="0" dirty="0" smtClean="0">
                <a:solidFill>
                  <a:schemeClr val="bg1"/>
                </a:solidFill>
              </a:rPr>
              <a:t>栈顶在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vexs</a:t>
            </a:r>
            <a:r>
              <a:rPr lang="zh-CN" altLang="en-US" kern="0" dirty="0" smtClean="0">
                <a:solidFill>
                  <a:schemeClr val="bg1"/>
                </a:solidFill>
              </a:rPr>
              <a:t>中的下标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-58370" y="863025"/>
            <a:ext cx="173477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FF0000"/>
                </a:solidFill>
              </a:rPr>
              <a:t>初</a:t>
            </a:r>
            <a:r>
              <a:rPr lang="en-US" altLang="zh-CN" sz="2600" kern="0" dirty="0" smtClean="0">
                <a:solidFill>
                  <a:srgbClr val="FF0000"/>
                </a:solidFill>
              </a:rPr>
              <a:t>: </a:t>
            </a:r>
            <a:r>
              <a:rPr lang="en-US" altLang="zh-CN" kern="0" dirty="0" smtClean="0">
                <a:solidFill>
                  <a:srgbClr val="FF0000"/>
                </a:solidFill>
              </a:rPr>
              <a:t>top=-1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4495800" y="407515"/>
            <a:ext cx="4648200" cy="1040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拓扑排序</a:t>
            </a:r>
            <a:r>
              <a:rPr lang="en-US" altLang="zh-CN" kern="0" dirty="0" smtClean="0">
                <a:solidFill>
                  <a:srgbClr val="FF0000"/>
                </a:solidFill>
              </a:rPr>
              <a:t>(P318</a:t>
            </a:r>
            <a:r>
              <a:rPr lang="zh-CN" altLang="en-US" kern="0" dirty="0" smtClean="0">
                <a:solidFill>
                  <a:srgbClr val="FF0000"/>
                </a:solidFill>
              </a:rPr>
              <a:t>算法</a:t>
            </a:r>
            <a:r>
              <a:rPr lang="en-US" altLang="zh-CN" kern="0" dirty="0" smtClean="0">
                <a:solidFill>
                  <a:srgbClr val="FF0000"/>
                </a:solidFill>
              </a:rPr>
              <a:t>9.9)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990099"/>
                </a:solidFill>
              </a:rPr>
              <a:t>  不申请栈</a:t>
            </a:r>
            <a:r>
              <a:rPr lang="en-US" altLang="zh-CN" kern="0" dirty="0" smtClean="0">
                <a:solidFill>
                  <a:srgbClr val="990099"/>
                </a:solidFill>
              </a:rPr>
              <a:t>, </a:t>
            </a:r>
            <a:r>
              <a:rPr lang="zh-CN" altLang="en-US" kern="0" dirty="0" smtClean="0">
                <a:solidFill>
                  <a:srgbClr val="990099"/>
                </a:solidFill>
              </a:rPr>
              <a:t>由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indegree</a:t>
            </a:r>
            <a:r>
              <a:rPr lang="zh-CN" altLang="en-US" kern="0" dirty="0" smtClean="0">
                <a:solidFill>
                  <a:srgbClr val="990099"/>
                </a:solidFill>
              </a:rPr>
              <a:t>兼任</a:t>
            </a: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886200" y="1447800"/>
            <a:ext cx="5257800" cy="540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 </a:t>
            </a:r>
            <a:r>
              <a:rPr lang="en-US" altLang="zh-CN" kern="0" dirty="0" err="1" smtClean="0">
                <a:sym typeface="Wingdings" pitchFamily="2" charset="2"/>
              </a:rPr>
              <a:t>indegree</a:t>
            </a:r>
            <a:r>
              <a:rPr lang="en-US" altLang="zh-CN" kern="0" dirty="0" smtClean="0">
                <a:sym typeface="Wingdings" pitchFamily="2" charset="2"/>
              </a:rPr>
              <a:t>[</a:t>
            </a:r>
            <a:r>
              <a:rPr lang="en-US" altLang="zh-CN" kern="0" dirty="0" err="1" smtClean="0">
                <a:sym typeface="Wingdings" pitchFamily="2" charset="2"/>
              </a:rPr>
              <a:t>i</a:t>
            </a:r>
            <a:r>
              <a:rPr lang="en-US" altLang="zh-CN" kern="0" dirty="0" smtClean="0">
                <a:sym typeface="Wingdings" pitchFamily="2" charset="2"/>
              </a:rPr>
              <a:t>]</a:t>
            </a:r>
            <a:r>
              <a:rPr lang="zh-CN" altLang="en-US" kern="0" dirty="0" smtClean="0">
                <a:sym typeface="Wingdings" pitchFamily="2" charset="2"/>
              </a:rPr>
              <a:t>取值情况：</a:t>
            </a:r>
            <a:endParaRPr lang="en-US" altLang="zh-CN" kern="0" dirty="0" smtClean="0">
              <a:sym typeface="Wingdings" pitchFamily="2" charset="2"/>
            </a:endParaRP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886200" y="1981200"/>
            <a:ext cx="4572000" cy="10402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1. </a:t>
            </a:r>
            <a:r>
              <a:rPr lang="zh-CN" altLang="en-US" kern="0" dirty="0" smtClean="0">
                <a:solidFill>
                  <a:srgbClr val="0000CC"/>
                </a:solidFill>
              </a:rPr>
              <a:t>当 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</a:rPr>
              <a:t> </a:t>
            </a:r>
            <a:r>
              <a:rPr lang="zh-CN" altLang="en-US" kern="0" dirty="0" smtClean="0">
                <a:solidFill>
                  <a:srgbClr val="0000CC"/>
                </a:solidFill>
              </a:rPr>
              <a:t>进栈之前：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    </a:t>
            </a:r>
            <a:r>
              <a:rPr lang="zh-CN" altLang="en-US" kern="0" dirty="0" smtClean="0"/>
              <a:t>顶点</a:t>
            </a:r>
            <a:r>
              <a:rPr lang="en-US" altLang="zh-CN" kern="0" dirty="0" err="1" smtClean="0"/>
              <a:t>i</a:t>
            </a:r>
            <a:r>
              <a:rPr lang="zh-CN" altLang="en-US" kern="0" dirty="0" smtClean="0"/>
              <a:t>的入度</a:t>
            </a:r>
            <a:endParaRPr lang="en-US" altLang="zh-CN" kern="0" dirty="0" smtClean="0"/>
          </a:p>
        </p:txBody>
      </p:sp>
      <p:sp>
        <p:nvSpPr>
          <p:cNvPr id="107" name="矩形 106"/>
          <p:cNvSpPr/>
          <p:nvPr/>
        </p:nvSpPr>
        <p:spPr>
          <a:xfrm>
            <a:off x="3886200" y="2955262"/>
            <a:ext cx="5257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2. </a:t>
            </a:r>
            <a:r>
              <a:rPr lang="zh-CN" altLang="en-US" kern="0" dirty="0" smtClean="0">
                <a:solidFill>
                  <a:srgbClr val="0000CC"/>
                </a:solidFill>
              </a:rPr>
              <a:t>进栈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C00000"/>
                </a:solidFill>
              </a:rPr>
              <a:t>    </a:t>
            </a:r>
            <a:r>
              <a:rPr lang="zh-CN" altLang="en-US" kern="0" dirty="0" smtClean="0">
                <a:solidFill>
                  <a:srgbClr val="990099"/>
                </a:solidFill>
              </a:rPr>
              <a:t>当顶点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kern="0" dirty="0" smtClean="0">
                <a:solidFill>
                  <a:srgbClr val="990099"/>
                </a:solidFill>
              </a:rPr>
              <a:t>入度为</a:t>
            </a:r>
            <a:r>
              <a:rPr lang="en-US" altLang="zh-CN" kern="0" dirty="0" smtClean="0">
                <a:solidFill>
                  <a:srgbClr val="990099"/>
                </a:solidFill>
              </a:rPr>
              <a:t>0</a:t>
            </a:r>
            <a:r>
              <a:rPr lang="zh-CN" altLang="en-US" kern="0" dirty="0" smtClean="0">
                <a:solidFill>
                  <a:srgbClr val="990099"/>
                </a:solidFill>
              </a:rPr>
              <a:t>，需进栈时，</a:t>
            </a:r>
            <a:endParaRPr lang="en-US" altLang="zh-CN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    </a:t>
            </a:r>
            <a:r>
              <a:rPr lang="zh-CN" altLang="en-US" kern="0" dirty="0" smtClean="0"/>
              <a:t>令，</a:t>
            </a:r>
            <a:r>
              <a:rPr lang="en-US" altLang="zh-CN" kern="0" dirty="0" err="1" smtClean="0"/>
              <a:t>indegree</a:t>
            </a:r>
            <a:r>
              <a:rPr lang="en-US" altLang="zh-CN" kern="0" dirty="0" smtClean="0"/>
              <a:t>[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]=top;  top=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zh-CN" altLang="en-US" kern="0" dirty="0" smtClean="0"/>
              <a:t>即，</a:t>
            </a:r>
            <a:r>
              <a:rPr lang="zh-CN" altLang="en-US" kern="0" dirty="0" smtClean="0">
                <a:solidFill>
                  <a:srgbClr val="C00000"/>
                </a:solidFill>
              </a:rPr>
              <a:t>先记录上个栈顶的下标，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C00000"/>
                </a:solidFill>
              </a:rPr>
              <a:t>           再</a:t>
            </a:r>
            <a:r>
              <a:rPr lang="zh-CN" altLang="en-US" kern="0" dirty="0" smtClean="0">
                <a:solidFill>
                  <a:srgbClr val="C00000"/>
                </a:solidFill>
              </a:rPr>
              <a:t>进栈</a:t>
            </a:r>
            <a:endParaRPr lang="en-US" altLang="zh-CN" kern="0" dirty="0" smtClean="0">
              <a:solidFill>
                <a:srgbClr val="C0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886200" y="5341462"/>
            <a:ext cx="5105400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sym typeface="Wingdings" pitchFamily="2" charset="2"/>
              </a:rPr>
              <a:t>3. </a:t>
            </a:r>
            <a:r>
              <a:rPr lang="zh-CN" altLang="en-US" kern="0" dirty="0" smtClean="0">
                <a:solidFill>
                  <a:srgbClr val="0000CC"/>
                </a:solidFill>
                <a:sym typeface="Wingdings" pitchFamily="2" charset="2"/>
              </a:rPr>
              <a:t>当</a:t>
            </a:r>
            <a:r>
              <a:rPr lang="en-US" altLang="zh-CN" kern="0" dirty="0" err="1" smtClean="0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zh-CN" altLang="en-US" kern="0" dirty="0" smtClean="0">
                <a:solidFill>
                  <a:srgbClr val="0000CC"/>
                </a:solidFill>
                <a:sym typeface="Wingdings" pitchFamily="2" charset="2"/>
              </a:rPr>
              <a:t>要出</a:t>
            </a:r>
            <a:r>
              <a:rPr lang="zh-CN" altLang="en-US" kern="0" dirty="0" smtClean="0">
                <a:solidFill>
                  <a:srgbClr val="0000CC"/>
                </a:solidFill>
                <a:sym typeface="Wingdings" pitchFamily="2" charset="2"/>
              </a:rPr>
              <a:t>栈时，即 </a:t>
            </a:r>
            <a:r>
              <a:rPr lang="en-US" altLang="zh-CN" kern="0" dirty="0" err="1" smtClean="0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sym typeface="Wingdings" pitchFamily="2" charset="2"/>
              </a:rPr>
              <a:t>==top</a:t>
            </a:r>
            <a:r>
              <a:rPr lang="zh-CN" altLang="en-US" kern="0" dirty="0" smtClean="0">
                <a:solidFill>
                  <a:srgbClr val="0000CC"/>
                </a:solidFill>
                <a:sym typeface="Wingdings" pitchFamily="2" charset="2"/>
              </a:rPr>
              <a:t>时</a:t>
            </a:r>
            <a:r>
              <a:rPr lang="en-US" altLang="zh-CN" kern="0" dirty="0" smtClean="0">
                <a:solidFill>
                  <a:srgbClr val="0000CC"/>
                </a:solidFill>
                <a:sym typeface="Wingdings" pitchFamily="2" charset="2"/>
              </a:rPr>
              <a:t>; </a:t>
            </a:r>
            <a:endParaRPr lang="en-US" altLang="zh-CN" kern="0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        </a:t>
            </a:r>
            <a:r>
              <a:rPr lang="zh-CN" altLang="en-US" kern="0" dirty="0" smtClean="0">
                <a:sym typeface="Wingdings" pitchFamily="2" charset="2"/>
              </a:rPr>
              <a:t>新栈顶：</a:t>
            </a:r>
            <a:r>
              <a:rPr lang="en-US" altLang="zh-CN" kern="0" dirty="0" smtClean="0">
                <a:sym typeface="Wingdings" pitchFamily="2" charset="2"/>
              </a:rPr>
              <a:t>top=</a:t>
            </a:r>
            <a:r>
              <a:rPr lang="en-US" altLang="zh-CN" kern="0" dirty="0" err="1" smtClean="0">
                <a:sym typeface="Wingdings" pitchFamily="2" charset="2"/>
              </a:rPr>
              <a:t>indegree</a:t>
            </a:r>
            <a:r>
              <a:rPr lang="en-US" altLang="zh-CN" kern="0" dirty="0" smtClean="0">
                <a:sym typeface="Wingdings" pitchFamily="2" charset="2"/>
              </a:rPr>
              <a:t>[</a:t>
            </a:r>
            <a:r>
              <a:rPr lang="en-US" altLang="zh-CN" kern="0" dirty="0" err="1" smtClean="0">
                <a:sym typeface="Wingdings" pitchFamily="2" charset="2"/>
              </a:rPr>
              <a:t>i</a:t>
            </a:r>
            <a:r>
              <a:rPr lang="en-US" altLang="zh-CN" kern="0" dirty="0" smtClean="0">
                <a:sym typeface="Wingdings" pitchFamily="2" charset="2"/>
              </a:rPr>
              <a:t>];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ym typeface="Wingdings" pitchFamily="2" charset="2"/>
              </a:rPr>
              <a:t> </a:t>
            </a:r>
            <a:r>
              <a:rPr lang="en-US" altLang="zh-CN" kern="0" dirty="0" smtClean="0">
                <a:sym typeface="Wingdings" pitchFamily="2" charset="2"/>
              </a:rPr>
              <a:t>                      </a:t>
            </a:r>
            <a:r>
              <a:rPr lang="en-US" altLang="zh-CN" kern="0" dirty="0" err="1" smtClean="0">
                <a:sym typeface="Wingdings" pitchFamily="2" charset="2"/>
              </a:rPr>
              <a:t>ptopo</a:t>
            </a:r>
            <a:r>
              <a:rPr lang="en-US" altLang="zh-CN" kern="0" dirty="0" smtClean="0">
                <a:sym typeface="Wingdings" pitchFamily="2" charset="2"/>
              </a:rPr>
              <a:t>[count]=</a:t>
            </a:r>
            <a:r>
              <a:rPr lang="en-US" altLang="zh-CN" kern="0" dirty="0" err="1" smtClean="0">
                <a:sym typeface="Wingdings" pitchFamily="2" charset="2"/>
              </a:rPr>
              <a:t>i</a:t>
            </a:r>
            <a:r>
              <a:rPr lang="en-US" altLang="zh-CN" kern="0" dirty="0" smtClean="0">
                <a:sym typeface="Wingdings" pitchFamily="2" charset="2"/>
              </a:rPr>
              <a:t>;</a:t>
            </a:r>
            <a:endParaRPr lang="en-US" altLang="zh-CN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18" grpId="0"/>
      <p:bldP spid="103" grpId="0" animBg="1"/>
      <p:bldP spid="106" grpId="0"/>
      <p:bldP spid="107" grpId="0"/>
      <p:bldP spid="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最小生成树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-- prim</a:t>
            </a:r>
            <a:r>
              <a:rPr lang="zh-CN" altLang="en-US" sz="3200" kern="0" dirty="0" smtClean="0">
                <a:latin typeface="+mn-lt"/>
              </a:rPr>
              <a:t>算法：</a:t>
            </a:r>
            <a:endParaRPr lang="en-US" altLang="zh-CN" sz="3200" kern="0" dirty="0" smtClean="0"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-- </a:t>
            </a:r>
            <a:r>
              <a:rPr lang="en-US" altLang="zh-CN" sz="3200" kern="0" dirty="0" err="1" smtClean="0">
                <a:latin typeface="+mn-lt"/>
              </a:rPr>
              <a:t>Kruskal</a:t>
            </a:r>
            <a:r>
              <a:rPr lang="zh-CN" altLang="en-US" sz="3200" kern="0" dirty="0" smtClean="0">
                <a:latin typeface="+mn-lt"/>
              </a:rPr>
              <a:t>算法：</a:t>
            </a:r>
            <a:endParaRPr lang="en-US" altLang="zh-CN" sz="3200" kern="0" dirty="0" smtClean="0"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240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最短路径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en-US" altLang="zh-CN" sz="3200" kern="0" dirty="0" smtClean="0"/>
              <a:t>-- </a:t>
            </a:r>
            <a:r>
              <a:rPr lang="en-US" altLang="zh-CN" sz="3200" kern="0" dirty="0" err="1" smtClean="0"/>
              <a:t>Dijkstra</a:t>
            </a:r>
            <a:r>
              <a:rPr lang="zh-CN" altLang="en-US" sz="3200" kern="0" dirty="0" smtClean="0"/>
              <a:t>算法；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单源最短路径问题</a:t>
            </a:r>
            <a:r>
              <a:rPr lang="en-US" altLang="zh-CN" sz="3200" kern="0" dirty="0" smtClean="0"/>
              <a:t>)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048000" y="1883514"/>
            <a:ext cx="457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初始</a:t>
            </a:r>
            <a:r>
              <a:rPr lang="en-US" altLang="zh-CN" sz="3200" kern="0" dirty="0" smtClean="0">
                <a:sym typeface="Wingdings" pitchFamily="2" charset="2"/>
              </a:rPr>
              <a:t>U={v0},  TE=Null;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3581400" y="2644914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ym typeface="Wingdings" pitchFamily="2" charset="2"/>
              </a:rPr>
              <a:t>初始</a:t>
            </a:r>
            <a:r>
              <a:rPr lang="en-US" altLang="zh-CN" sz="3200" kern="0" dirty="0" smtClean="0">
                <a:sym typeface="Wingdings" pitchFamily="2" charset="2"/>
              </a:rPr>
              <a:t>U={v0…</a:t>
            </a:r>
            <a:r>
              <a:rPr lang="en-US" altLang="zh-CN" sz="3200" kern="0" dirty="0" err="1" smtClean="0">
                <a:sym typeface="Wingdings" pitchFamily="2" charset="2"/>
              </a:rPr>
              <a:t>vn</a:t>
            </a:r>
            <a:r>
              <a:rPr lang="en-US" altLang="zh-CN" sz="3200" kern="0" dirty="0" smtClean="0">
                <a:sym typeface="Wingdings" pitchFamily="2" charset="2"/>
              </a:rPr>
              <a:t>},  TE=Null;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33400" y="6107301"/>
            <a:ext cx="8610600" cy="63094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拓扑序列：</a:t>
            </a:r>
            <a:endParaRPr lang="zh-CN" altLang="en-US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744400" y="3973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6294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6248400" y="42250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715000" y="521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rot="5400000" flipH="1" flipV="1">
            <a:off x="6221391" y="4802991"/>
            <a:ext cx="405618" cy="558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561200" y="469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6219000" y="5125191"/>
            <a:ext cx="1416009" cy="337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7133400" y="4701000"/>
            <a:ext cx="427800" cy="246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4676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790559" y="33698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5518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991391" y="4498191"/>
            <a:ext cx="634218" cy="270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971600" y="39858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578809" y="50609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8572809" y="48029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2839093" y="1425828"/>
          <a:ext cx="14049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/>
                <a:gridCol w="515399"/>
              </a:tblGrid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 </a:t>
                      </a:r>
                      <a:r>
                        <a:rPr lang="en-US" altLang="zh-CN" sz="3200" b="0" dirty="0" smtClean="0">
                          <a:solidFill>
                            <a:srgbClr val="009900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1628572" y="1425827"/>
          <a:ext cx="838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Line 91"/>
          <p:cNvSpPr>
            <a:spLocks noChangeShapeType="1"/>
          </p:cNvSpPr>
          <p:nvPr/>
        </p:nvSpPr>
        <p:spPr bwMode="auto">
          <a:xfrm>
            <a:off x="4048767" y="17014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5048893" y="1494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4625030" y="1494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>
            <a:off x="5344167" y="1659491"/>
            <a:ext cx="481735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6249765" y="1494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5825902" y="1494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>
            <a:off x="4058293" y="2251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5058419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4634556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>
            <a:off x="5353693" y="22939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6259291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</a:t>
            </a:r>
            <a:endParaRPr lang="en-US" altLang="zh-CN" sz="3200" b="1" dirty="0"/>
          </a:p>
        </p:txBody>
      </p:sp>
      <p:sp>
        <p:nvSpPr>
          <p:cNvPr id="124" name="Rectangle 93"/>
          <p:cNvSpPr>
            <a:spLocks noChangeArrowheads="1"/>
          </p:cNvSpPr>
          <p:nvPr/>
        </p:nvSpPr>
        <p:spPr bwMode="auto">
          <a:xfrm>
            <a:off x="5835428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Line 91"/>
          <p:cNvSpPr>
            <a:spLocks noChangeShapeType="1"/>
          </p:cNvSpPr>
          <p:nvPr/>
        </p:nvSpPr>
        <p:spPr bwMode="auto">
          <a:xfrm>
            <a:off x="4058293" y="40978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5058419" y="3886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3" name="Rectangle 93"/>
          <p:cNvSpPr>
            <a:spLocks noChangeArrowheads="1"/>
          </p:cNvSpPr>
          <p:nvPr/>
        </p:nvSpPr>
        <p:spPr bwMode="auto">
          <a:xfrm>
            <a:off x="4634556" y="3886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Line 91"/>
          <p:cNvSpPr>
            <a:spLocks noChangeShapeType="1"/>
          </p:cNvSpPr>
          <p:nvPr/>
        </p:nvSpPr>
        <p:spPr bwMode="auto">
          <a:xfrm>
            <a:off x="4058293" y="46312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5" name="Rectangle 92"/>
          <p:cNvSpPr>
            <a:spLocks noChangeArrowheads="1"/>
          </p:cNvSpPr>
          <p:nvPr/>
        </p:nvSpPr>
        <p:spPr bwMode="auto">
          <a:xfrm>
            <a:off x="5058419" y="444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4634556" y="444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7" name="直接连接符 28"/>
          <p:cNvCxnSpPr>
            <a:cxnSpLocks noChangeShapeType="1"/>
            <a:stCxn id="24" idx="7"/>
            <a:endCxn id="34" idx="2"/>
          </p:cNvCxnSpPr>
          <p:nvPr/>
        </p:nvCxnSpPr>
        <p:spPr bwMode="auto">
          <a:xfrm rot="5400000" flipH="1" flipV="1">
            <a:off x="7704291" y="3675301"/>
            <a:ext cx="202809" cy="149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4058293" y="29152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5058419" y="266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2" name="Rectangle 93"/>
          <p:cNvSpPr>
            <a:spLocks noChangeArrowheads="1"/>
          </p:cNvSpPr>
          <p:nvPr/>
        </p:nvSpPr>
        <p:spPr bwMode="auto">
          <a:xfrm>
            <a:off x="4634556" y="2667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5353693" y="287329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6259291" y="266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45" name="Rectangle 93"/>
          <p:cNvSpPr>
            <a:spLocks noChangeArrowheads="1"/>
          </p:cNvSpPr>
          <p:nvPr/>
        </p:nvSpPr>
        <p:spPr bwMode="auto">
          <a:xfrm>
            <a:off x="5835428" y="2667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6" name="直接连接符 28"/>
          <p:cNvCxnSpPr>
            <a:cxnSpLocks noChangeShapeType="1"/>
            <a:stCxn id="28" idx="6"/>
            <a:endCxn id="31" idx="2"/>
          </p:cNvCxnSpPr>
          <p:nvPr/>
        </p:nvCxnSpPr>
        <p:spPr bwMode="auto">
          <a:xfrm>
            <a:off x="8065200" y="4947000"/>
            <a:ext cx="513609" cy="3659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9" name="Line 91"/>
          <p:cNvSpPr>
            <a:spLocks noChangeShapeType="1"/>
          </p:cNvSpPr>
          <p:nvPr/>
        </p:nvSpPr>
        <p:spPr bwMode="auto">
          <a:xfrm>
            <a:off x="4058293" y="35290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5058419" y="3276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4634556" y="3276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Line 91"/>
          <p:cNvSpPr>
            <a:spLocks noChangeShapeType="1"/>
          </p:cNvSpPr>
          <p:nvPr/>
        </p:nvSpPr>
        <p:spPr bwMode="auto">
          <a:xfrm>
            <a:off x="5353693" y="3487012"/>
            <a:ext cx="472209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6259291" y="32753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54" name="Rectangle 93"/>
          <p:cNvSpPr>
            <a:spLocks noChangeArrowheads="1"/>
          </p:cNvSpPr>
          <p:nvPr/>
        </p:nvSpPr>
        <p:spPr bwMode="auto">
          <a:xfrm>
            <a:off x="5835428" y="327532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7696200" y="545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1" name="直接连接符 160"/>
          <p:cNvCxnSpPr>
            <a:cxnSpLocks noChangeShapeType="1"/>
            <a:stCxn id="26" idx="5"/>
            <a:endCxn id="155" idx="2"/>
          </p:cNvCxnSpPr>
          <p:nvPr/>
        </p:nvCxnSpPr>
        <p:spPr bwMode="auto">
          <a:xfrm>
            <a:off x="6145191" y="5641191"/>
            <a:ext cx="1551009" cy="67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64" name="Line 91"/>
          <p:cNvSpPr>
            <a:spLocks noChangeShapeType="1"/>
          </p:cNvSpPr>
          <p:nvPr/>
        </p:nvSpPr>
        <p:spPr bwMode="auto">
          <a:xfrm flipV="1">
            <a:off x="6529165" y="2298000"/>
            <a:ext cx="439738" cy="124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7392765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 ∧</a:t>
            </a:r>
            <a:endParaRPr lang="en-US" altLang="zh-CN" sz="3200" b="1" dirty="0"/>
          </a:p>
        </p:txBody>
      </p: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6968902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517670" y="863025"/>
            <a:ext cx="160653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00CC"/>
                </a:solidFill>
              </a:rPr>
              <a:t>Indegree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3131839" y="863025"/>
            <a:ext cx="98296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00CC"/>
                </a:solidFill>
              </a:rPr>
              <a:t>Vexs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2362200" y="6075744"/>
            <a:ext cx="5485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B,</a:t>
            </a:r>
            <a:endParaRPr lang="zh-CN" altLang="en-US" sz="3000" dirty="0"/>
          </a:p>
        </p:txBody>
      </p:sp>
      <p:sp>
        <p:nvSpPr>
          <p:cNvPr id="68" name="矩形 67"/>
          <p:cNvSpPr/>
          <p:nvPr/>
        </p:nvSpPr>
        <p:spPr>
          <a:xfrm>
            <a:off x="2956652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H,</a:t>
            </a:r>
            <a:endParaRPr lang="zh-CN" altLang="en-US" sz="3000" dirty="0"/>
          </a:p>
        </p:txBody>
      </p:sp>
      <p:sp>
        <p:nvSpPr>
          <p:cNvPr id="69" name="矩形 68"/>
          <p:cNvSpPr/>
          <p:nvPr/>
        </p:nvSpPr>
        <p:spPr>
          <a:xfrm>
            <a:off x="1676400" y="1411668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73" name="矩形 72"/>
          <p:cNvSpPr/>
          <p:nvPr/>
        </p:nvSpPr>
        <p:spPr>
          <a:xfrm>
            <a:off x="1676400" y="2021268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3545413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A,</a:t>
            </a:r>
            <a:endParaRPr lang="zh-CN" altLang="en-US" sz="3000" dirty="0"/>
          </a:p>
        </p:txBody>
      </p:sp>
      <p:sp>
        <p:nvSpPr>
          <p:cNvPr id="86" name="矩形 85"/>
          <p:cNvSpPr/>
          <p:nvPr/>
        </p:nvSpPr>
        <p:spPr>
          <a:xfrm>
            <a:off x="4155013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E,</a:t>
            </a:r>
            <a:endParaRPr lang="zh-CN" altLang="en-US" sz="3000" dirty="0"/>
          </a:p>
        </p:txBody>
      </p:sp>
      <p:sp>
        <p:nvSpPr>
          <p:cNvPr id="88" name="矩形 87"/>
          <p:cNvSpPr/>
          <p:nvPr/>
        </p:nvSpPr>
        <p:spPr>
          <a:xfrm>
            <a:off x="4764613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C,</a:t>
            </a:r>
            <a:endParaRPr lang="zh-CN" altLang="en-US" sz="3000" dirty="0"/>
          </a:p>
        </p:txBody>
      </p:sp>
      <p:sp>
        <p:nvSpPr>
          <p:cNvPr id="92" name="矩形 91"/>
          <p:cNvSpPr/>
          <p:nvPr/>
        </p:nvSpPr>
        <p:spPr>
          <a:xfrm>
            <a:off x="5374213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D,</a:t>
            </a:r>
            <a:endParaRPr lang="zh-CN" altLang="en-US" sz="3000" dirty="0"/>
          </a:p>
        </p:txBody>
      </p:sp>
      <p:sp>
        <p:nvSpPr>
          <p:cNvPr id="96" name="矩形 95"/>
          <p:cNvSpPr/>
          <p:nvPr/>
        </p:nvSpPr>
        <p:spPr>
          <a:xfrm>
            <a:off x="5983813" y="6075744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F,</a:t>
            </a:r>
            <a:endParaRPr lang="zh-CN" altLang="en-US" sz="3000" dirty="0"/>
          </a:p>
        </p:txBody>
      </p:sp>
      <p:sp>
        <p:nvSpPr>
          <p:cNvPr id="99" name="矩形 98"/>
          <p:cNvSpPr/>
          <p:nvPr/>
        </p:nvSpPr>
        <p:spPr>
          <a:xfrm>
            <a:off x="6449131" y="6075744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G</a:t>
            </a:r>
            <a:endParaRPr lang="zh-CN" altLang="en-US" sz="3000" dirty="0"/>
          </a:p>
        </p:txBody>
      </p:sp>
      <p:sp>
        <p:nvSpPr>
          <p:cNvPr id="100" name="矩形 99"/>
          <p:cNvSpPr/>
          <p:nvPr/>
        </p:nvSpPr>
        <p:spPr>
          <a:xfrm>
            <a:off x="304800" y="457201"/>
            <a:ext cx="4495800" cy="566309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top: </a:t>
            </a:r>
            <a:r>
              <a:rPr lang="zh-CN" altLang="en-US" kern="0" dirty="0" smtClean="0">
                <a:solidFill>
                  <a:schemeClr val="bg1"/>
                </a:solidFill>
              </a:rPr>
              <a:t>栈顶在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vexs</a:t>
            </a:r>
            <a:r>
              <a:rPr lang="zh-CN" altLang="en-US" kern="0" dirty="0" smtClean="0">
                <a:solidFill>
                  <a:schemeClr val="bg1"/>
                </a:solidFill>
              </a:rPr>
              <a:t>中的下标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09600" y="1411668"/>
            <a:ext cx="109517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top=0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09600" y="2076126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top=1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828800" y="26156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05" name="矩形 104"/>
          <p:cNvSpPr/>
          <p:nvPr/>
        </p:nvSpPr>
        <p:spPr>
          <a:xfrm>
            <a:off x="1873707" y="545985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1828800" y="31490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16" name="矩形 115"/>
          <p:cNvSpPr/>
          <p:nvPr/>
        </p:nvSpPr>
        <p:spPr>
          <a:xfrm>
            <a:off x="609600" y="54665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top=7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676400" y="54598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18" name="矩形 117"/>
          <p:cNvSpPr/>
          <p:nvPr/>
        </p:nvSpPr>
        <p:spPr>
          <a:xfrm>
            <a:off x="384803" y="863025"/>
            <a:ext cx="121539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top=-1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026107" y="26156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26" name="矩形 125"/>
          <p:cNvSpPr/>
          <p:nvPr/>
        </p:nvSpPr>
        <p:spPr>
          <a:xfrm>
            <a:off x="609453" y="25709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top=2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1676400" y="25642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28" name="矩形 127"/>
          <p:cNvSpPr/>
          <p:nvPr/>
        </p:nvSpPr>
        <p:spPr>
          <a:xfrm>
            <a:off x="1828800" y="370725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29" name="矩形 128"/>
          <p:cNvSpPr/>
          <p:nvPr/>
        </p:nvSpPr>
        <p:spPr>
          <a:xfrm>
            <a:off x="609600" y="37139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top=4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1676400" y="37834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1828800" y="431685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39" name="矩形 138"/>
          <p:cNvSpPr/>
          <p:nvPr/>
        </p:nvSpPr>
        <p:spPr>
          <a:xfrm>
            <a:off x="2026107" y="31490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47" name="矩形 146"/>
          <p:cNvSpPr/>
          <p:nvPr/>
        </p:nvSpPr>
        <p:spPr>
          <a:xfrm>
            <a:off x="1676400" y="31738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48" name="矩形 147"/>
          <p:cNvSpPr/>
          <p:nvPr/>
        </p:nvSpPr>
        <p:spPr>
          <a:xfrm>
            <a:off x="609600" y="3149025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top=3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1981200" y="42920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58" name="矩形 157"/>
          <p:cNvSpPr/>
          <p:nvPr/>
        </p:nvSpPr>
        <p:spPr>
          <a:xfrm>
            <a:off x="1905000" y="42920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59" name="矩形 158"/>
          <p:cNvSpPr/>
          <p:nvPr/>
        </p:nvSpPr>
        <p:spPr>
          <a:xfrm>
            <a:off x="609600" y="43235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top=5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1828800" y="492645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1676400" y="43168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63" name="矩形 162"/>
          <p:cNvSpPr/>
          <p:nvPr/>
        </p:nvSpPr>
        <p:spPr>
          <a:xfrm>
            <a:off x="1981200" y="49016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73" name="矩形 172"/>
          <p:cNvSpPr/>
          <p:nvPr/>
        </p:nvSpPr>
        <p:spPr>
          <a:xfrm>
            <a:off x="609600" y="49331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top=6</a:t>
            </a:r>
            <a:endParaRPr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1676400" y="4901625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03" name="矩形 102"/>
          <p:cNvSpPr/>
          <p:nvPr/>
        </p:nvSpPr>
        <p:spPr>
          <a:xfrm>
            <a:off x="4495800" y="407515"/>
            <a:ext cx="4648200" cy="1040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拓扑排序</a:t>
            </a:r>
            <a:r>
              <a:rPr lang="en-US" altLang="zh-CN" kern="0" dirty="0" smtClean="0">
                <a:solidFill>
                  <a:srgbClr val="FF0000"/>
                </a:solidFill>
              </a:rPr>
              <a:t>(P318</a:t>
            </a:r>
            <a:r>
              <a:rPr lang="zh-CN" altLang="en-US" kern="0" dirty="0" smtClean="0">
                <a:solidFill>
                  <a:srgbClr val="FF0000"/>
                </a:solidFill>
              </a:rPr>
              <a:t>算法</a:t>
            </a:r>
            <a:r>
              <a:rPr lang="en-US" altLang="zh-CN" kern="0" dirty="0" smtClean="0">
                <a:solidFill>
                  <a:srgbClr val="FF0000"/>
                </a:solidFill>
              </a:rPr>
              <a:t>9.9)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990099"/>
                </a:solidFill>
              </a:rPr>
              <a:t>  不申请栈</a:t>
            </a:r>
            <a:r>
              <a:rPr lang="en-US" altLang="zh-CN" kern="0" dirty="0" smtClean="0">
                <a:solidFill>
                  <a:srgbClr val="990099"/>
                </a:solidFill>
              </a:rPr>
              <a:t>, </a:t>
            </a:r>
            <a:r>
              <a:rPr lang="zh-CN" altLang="en-US" kern="0" dirty="0" smtClean="0">
                <a:solidFill>
                  <a:srgbClr val="990099"/>
                </a:solidFill>
              </a:rPr>
              <a:t>由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indegree</a:t>
            </a:r>
            <a:r>
              <a:rPr lang="zh-CN" altLang="en-US" kern="0" dirty="0" smtClean="0">
                <a:solidFill>
                  <a:srgbClr val="990099"/>
                </a:solidFill>
              </a:rPr>
              <a:t>兼任</a:t>
            </a: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843644" y="2631757"/>
            <a:ext cx="1300356" cy="49244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altLang="en-US" sz="2600" dirty="0" smtClean="0"/>
              <a:t>新入度</a:t>
            </a:r>
            <a:endParaRPr lang="zh-CN" altLang="en-US" sz="2600" dirty="0"/>
          </a:p>
        </p:txBody>
      </p:sp>
      <p:sp>
        <p:nvSpPr>
          <p:cNvPr id="107" name="矩形 106"/>
          <p:cNvSpPr/>
          <p:nvPr/>
        </p:nvSpPr>
        <p:spPr>
          <a:xfrm>
            <a:off x="7315200" y="3088957"/>
            <a:ext cx="1828800" cy="49244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altLang="en-US" sz="2600" dirty="0" smtClean="0"/>
              <a:t>上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个栈</a:t>
            </a:r>
            <a:r>
              <a:rPr lang="zh-CN" altLang="en-US" sz="2600" dirty="0" smtClean="0"/>
              <a:t>顶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32" grpId="0" animBg="1"/>
      <p:bldP spid="34" grpId="0" animBg="1"/>
      <p:bldP spid="31" grpId="0" animBg="1"/>
      <p:bldP spid="155" grpId="0" animBg="1"/>
      <p:bldP spid="175" grpId="0"/>
      <p:bldP spid="68" grpId="0"/>
      <p:bldP spid="69" grpId="0" animBg="1"/>
      <p:bldP spid="73" grpId="0" animBg="1"/>
      <p:bldP spid="82" grpId="0"/>
      <p:bldP spid="86" grpId="0"/>
      <p:bldP spid="88" grpId="0"/>
      <p:bldP spid="92" grpId="0"/>
      <p:bldP spid="96" grpId="0"/>
      <p:bldP spid="99" grpId="0"/>
      <p:bldP spid="101" grpId="0"/>
      <p:bldP spid="101" grpId="1"/>
      <p:bldP spid="101" grpId="2"/>
      <p:bldP spid="101" grpId="3"/>
      <p:bldP spid="101" grpId="4"/>
      <p:bldP spid="101" grpId="5"/>
      <p:bldP spid="102" grpId="0"/>
      <p:bldP spid="102" grpId="1"/>
      <p:bldP spid="104" grpId="0" animBg="1"/>
      <p:bldP spid="104" grpId="1" animBg="1"/>
      <p:bldP spid="105" grpId="0" animBg="1"/>
      <p:bldP spid="105" grpId="1" animBg="1"/>
      <p:bldP spid="114" grpId="0" animBg="1"/>
      <p:bldP spid="114" grpId="1" animBg="1"/>
      <p:bldP spid="116" grpId="0"/>
      <p:bldP spid="116" grpId="1"/>
      <p:bldP spid="117" grpId="0" animBg="1"/>
      <p:bldP spid="118" grpId="0"/>
      <p:bldP spid="118" grpId="1"/>
      <p:bldP spid="118" grpId="2"/>
      <p:bldP spid="118" grpId="3"/>
      <p:bldP spid="118" grpId="4"/>
      <p:bldP spid="118" grpId="5"/>
      <p:bldP spid="118" grpId="6"/>
      <p:bldP spid="118" grpId="7"/>
      <p:bldP spid="118" grpId="8"/>
      <p:bldP spid="118" grpId="9"/>
      <p:bldP spid="125" grpId="0" animBg="1"/>
      <p:bldP spid="125" grpId="1" animBg="1"/>
      <p:bldP spid="126" grpId="0"/>
      <p:bldP spid="126" grpId="1"/>
      <p:bldP spid="126" grpId="2"/>
      <p:bldP spid="126" grpId="3"/>
      <p:bldP spid="127" grpId="0" animBg="1"/>
      <p:bldP spid="128" grpId="0" animBg="1"/>
      <p:bldP spid="129" grpId="0"/>
      <p:bldP spid="129" grpId="1"/>
      <p:bldP spid="130" grpId="0" animBg="1"/>
      <p:bldP spid="138" grpId="0" animBg="1"/>
      <p:bldP spid="138" grpId="1" animBg="1"/>
      <p:bldP spid="139" grpId="0" animBg="1"/>
      <p:bldP spid="139" grpId="1" animBg="1"/>
      <p:bldP spid="147" grpId="0" animBg="1"/>
      <p:bldP spid="148" grpId="0"/>
      <p:bldP spid="148" grpId="1"/>
      <p:bldP spid="157" grpId="0" animBg="1"/>
      <p:bldP spid="157" grpId="1" animBg="1"/>
      <p:bldP spid="158" grpId="0" animBg="1"/>
      <p:bldP spid="159" grpId="0"/>
      <p:bldP spid="159" grpId="1"/>
      <p:bldP spid="160" grpId="0" animBg="1"/>
      <p:bldP spid="160" grpId="1" animBg="1"/>
      <p:bldP spid="162" grpId="0" animBg="1"/>
      <p:bldP spid="163" grpId="0" animBg="1"/>
      <p:bldP spid="173" grpId="0"/>
      <p:bldP spid="173" grpId="1"/>
      <p:bldP spid="1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533400"/>
            <a:ext cx="87630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// </a:t>
            </a:r>
            <a:r>
              <a:rPr lang="zh-CN" altLang="en-US" kern="0" dirty="0" smtClean="0">
                <a:solidFill>
                  <a:srgbClr val="C00000"/>
                </a:solidFill>
              </a:rPr>
              <a:t>拓扑排序，课本</a:t>
            </a:r>
            <a:r>
              <a:rPr lang="en-US" altLang="zh-CN" kern="0" dirty="0" smtClean="0">
                <a:solidFill>
                  <a:srgbClr val="C00000"/>
                </a:solidFill>
              </a:rPr>
              <a:t>P318</a:t>
            </a:r>
            <a:r>
              <a:rPr lang="zh-CN" altLang="en-US" kern="0" dirty="0" smtClean="0">
                <a:solidFill>
                  <a:srgbClr val="C00000"/>
                </a:solidFill>
              </a:rPr>
              <a:t>，算法</a:t>
            </a:r>
            <a:r>
              <a:rPr lang="en-US" altLang="zh-CN" kern="0" dirty="0" smtClean="0">
                <a:solidFill>
                  <a:srgbClr val="C00000"/>
                </a:solidFill>
              </a:rPr>
              <a:t>9.9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topoSort</a:t>
            </a:r>
            <a:r>
              <a:rPr lang="en-US" altLang="zh-CN" sz="3200" kern="0" dirty="0" smtClean="0"/>
              <a:t>(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GraphList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 </a:t>
            </a:r>
            <a:r>
              <a:rPr lang="en-US" altLang="zh-CN" sz="3200" kern="0" dirty="0" err="1" smtClean="0"/>
              <a:t>pAov</a:t>
            </a:r>
            <a:r>
              <a:rPr lang="en-US" altLang="zh-CN" sz="3200" kern="0" dirty="0" smtClean="0"/>
              <a:t>,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ptopo</a:t>
            </a:r>
            <a:r>
              <a:rPr lang="en-US" altLang="zh-CN" sz="3200" kern="0" dirty="0" smtClean="0"/>
              <a:t>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{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, count=0, top=-1;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[VN];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findInDegree</a:t>
            </a:r>
            <a:r>
              <a:rPr lang="en-US" altLang="zh-CN" sz="3200" kern="0" dirty="0" smtClean="0"/>
              <a:t>(G,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);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for(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=0;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&lt;VN;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++)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if (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]==0)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{ 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indegree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[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] =top;   top=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; </a:t>
            </a:r>
            <a:r>
              <a:rPr lang="en-US" altLang="zh-CN" sz="3200" kern="0" dirty="0" smtClean="0"/>
              <a:t>} </a:t>
            </a:r>
          </a:p>
          <a:p>
            <a:pPr marL="72000" algn="just">
              <a:spcBef>
                <a:spcPts val="3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  </a:t>
            </a:r>
            <a:r>
              <a:rPr lang="en-US" altLang="zh-CN" sz="3200" kern="0" dirty="0" smtClean="0"/>
              <a:t>count =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topoList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err="1" smtClean="0"/>
              <a:t>pAov</a:t>
            </a:r>
            <a:r>
              <a:rPr lang="en-US" altLang="zh-CN" sz="3200" kern="0" dirty="0" smtClean="0"/>
              <a:t>, </a:t>
            </a:r>
            <a:r>
              <a:rPr lang="en-US" altLang="zh-CN" sz="3200" kern="0" dirty="0" err="1" smtClean="0"/>
              <a:t>ptopo</a:t>
            </a:r>
            <a:r>
              <a:rPr lang="en-US" altLang="zh-CN" sz="3200" kern="0" dirty="0" smtClean="0"/>
              <a:t>, 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, top);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if (count&lt;VN)  return 0;     return 1;   }</a:t>
            </a:r>
          </a:p>
        </p:txBody>
      </p:sp>
      <p:sp>
        <p:nvSpPr>
          <p:cNvPr id="8" name="矩形 7"/>
          <p:cNvSpPr/>
          <p:nvPr/>
        </p:nvSpPr>
        <p:spPr>
          <a:xfrm>
            <a:off x="4648200" y="1643491"/>
            <a:ext cx="4495800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//top: </a:t>
            </a:r>
            <a:r>
              <a:rPr lang="zh-CN" altLang="en-US" kern="0" dirty="0" smtClean="0">
                <a:solidFill>
                  <a:srgbClr val="990099"/>
                </a:solidFill>
              </a:rPr>
              <a:t>栈顶（顶点的下标）</a:t>
            </a: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4521" y="3407658"/>
            <a:ext cx="4780879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初始入度，为</a:t>
            </a:r>
            <a:r>
              <a:rPr lang="en-US" altLang="zh-CN" kern="0" dirty="0" smtClean="0">
                <a:solidFill>
                  <a:srgbClr val="0000CC"/>
                </a:solidFill>
              </a:rPr>
              <a:t>0</a:t>
            </a:r>
            <a:r>
              <a:rPr lang="zh-CN" altLang="en-US" kern="0" dirty="0" smtClean="0">
                <a:solidFill>
                  <a:srgbClr val="0000CC"/>
                </a:solidFill>
              </a:rPr>
              <a:t>者“进栈”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8800" y="2778604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计算初始入度数组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67921" y="4169658"/>
            <a:ext cx="447607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indegree</a:t>
            </a:r>
            <a:r>
              <a:rPr lang="en-US" altLang="zh-CN" kern="0" dirty="0" smtClean="0">
                <a:solidFill>
                  <a:srgbClr val="008000"/>
                </a:solidFill>
              </a:rPr>
              <a:t>[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</a:rPr>
              <a:t>]</a:t>
            </a:r>
            <a:r>
              <a:rPr lang="zh-CN" altLang="en-US" kern="0" dirty="0" smtClean="0">
                <a:solidFill>
                  <a:srgbClr val="008000"/>
                </a:solidFill>
              </a:rPr>
              <a:t>：记录</a:t>
            </a:r>
            <a:r>
              <a:rPr lang="en-US" altLang="zh-CN" kern="0" dirty="0" smtClean="0">
                <a:solidFill>
                  <a:srgbClr val="008000"/>
                </a:solidFill>
              </a:rPr>
              <a:t>(</a:t>
            </a:r>
            <a:r>
              <a:rPr lang="zh-CN" altLang="en-US" kern="0" dirty="0" smtClean="0">
                <a:solidFill>
                  <a:srgbClr val="008000"/>
                </a:solidFill>
              </a:rPr>
              <a:t>旧</a:t>
            </a:r>
            <a:r>
              <a:rPr lang="en-US" altLang="zh-CN" kern="0" dirty="0" smtClean="0">
                <a:solidFill>
                  <a:srgbClr val="008000"/>
                </a:solidFill>
              </a:rPr>
              <a:t>)</a:t>
            </a:r>
            <a:r>
              <a:rPr lang="zh-CN" altLang="en-US" kern="0" dirty="0" smtClean="0">
                <a:solidFill>
                  <a:srgbClr val="008000"/>
                </a:solidFill>
              </a:rPr>
              <a:t>栈顶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00800" y="4626858"/>
            <a:ext cx="274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</a:t>
            </a:r>
            <a:r>
              <a:rPr lang="zh-CN" altLang="en-US" kern="0" dirty="0" smtClean="0">
                <a:solidFill>
                  <a:srgbClr val="008000"/>
                </a:solidFill>
              </a:rPr>
              <a:t>：成为新栈顶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04800"/>
            <a:ext cx="91440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// </a:t>
            </a:r>
            <a:r>
              <a:rPr lang="zh-CN" altLang="en-US" kern="0" dirty="0" smtClean="0">
                <a:solidFill>
                  <a:srgbClr val="C00000"/>
                </a:solidFill>
              </a:rPr>
              <a:t>计算拓扑序列，放入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ptopo</a:t>
            </a:r>
            <a:r>
              <a:rPr lang="zh-CN" altLang="en-US" kern="0" dirty="0" smtClean="0">
                <a:solidFill>
                  <a:srgbClr val="C00000"/>
                </a:solidFill>
              </a:rPr>
              <a:t>数组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topoList</a:t>
            </a:r>
            <a:r>
              <a:rPr lang="en-US" altLang="zh-CN" sz="3200" kern="0" dirty="0" smtClean="0"/>
              <a:t> </a:t>
            </a:r>
            <a:r>
              <a:rPr lang="en-US" altLang="zh-CN" sz="3000" kern="0" dirty="0" smtClean="0"/>
              <a:t>(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…*</a:t>
            </a:r>
            <a:r>
              <a:rPr lang="en-US" altLang="zh-CN" sz="3000" kern="0" dirty="0" err="1" smtClean="0"/>
              <a:t>pAov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…*</a:t>
            </a:r>
            <a:r>
              <a:rPr lang="en-US" altLang="zh-CN" sz="3000" kern="0" dirty="0" err="1" smtClean="0"/>
              <a:t>ptopo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…*</a:t>
            </a:r>
            <a:r>
              <a:rPr lang="en-US" altLang="zh-CN" sz="3000" kern="0" dirty="0" err="1" smtClean="0"/>
              <a:t>indegree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…</a:t>
            </a:r>
            <a:r>
              <a:rPr lang="en-US" altLang="zh-CN" sz="3000" kern="0" dirty="0" smtClean="0"/>
              <a:t>top)</a:t>
            </a: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{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Edgelist</a:t>
            </a:r>
            <a:r>
              <a:rPr lang="en-US" altLang="zh-CN" sz="3200" kern="0" dirty="0" smtClean="0"/>
              <a:t> p;        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, k, count=0;</a:t>
            </a: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while( top != -1)</a:t>
            </a: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FF0000"/>
                </a:solidFill>
              </a:rPr>
              <a:t>   { 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=top;   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top=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indegree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[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]</a:t>
            </a:r>
            <a:r>
              <a:rPr lang="en-US" altLang="zh-CN" sz="3200" kern="0" dirty="0" smtClean="0"/>
              <a:t>;</a:t>
            </a: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</a:t>
            </a:r>
            <a:r>
              <a:rPr lang="en-US" altLang="zh-CN" sz="3200" kern="0" dirty="0" err="1" smtClean="0"/>
              <a:t>ptopo</a:t>
            </a:r>
            <a:r>
              <a:rPr lang="en-US" altLang="zh-CN" sz="3200" kern="0" dirty="0" smtClean="0"/>
              <a:t>[count ++]=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;    </a:t>
            </a:r>
          </a:p>
          <a:p>
            <a:pPr marL="720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sz="3100" kern="0" dirty="0" smtClean="0"/>
              <a:t>     </a:t>
            </a:r>
            <a:r>
              <a:rPr lang="en-US" altLang="zh-CN" kern="0" dirty="0" smtClean="0"/>
              <a:t>for(</a:t>
            </a:r>
            <a:r>
              <a:rPr lang="en-US" altLang="zh-CN" kern="0" dirty="0" smtClean="0">
                <a:solidFill>
                  <a:srgbClr val="C00000"/>
                </a:solidFill>
              </a:rPr>
              <a:t>p=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pAov</a:t>
            </a:r>
            <a:r>
              <a:rPr lang="en-US" altLang="zh-CN" kern="0" dirty="0" smtClean="0">
                <a:solidFill>
                  <a:srgbClr val="C00000"/>
                </a:solidFill>
              </a:rPr>
              <a:t>-&gt;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vexs</a:t>
            </a:r>
            <a:r>
              <a:rPr lang="en-US" altLang="zh-CN" kern="0" dirty="0" smtClean="0">
                <a:solidFill>
                  <a:srgbClr val="C00000"/>
                </a:solidFill>
              </a:rPr>
              <a:t>[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</a:rPr>
              <a:t>].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edgelist</a:t>
            </a:r>
            <a:r>
              <a:rPr lang="en-US" altLang="zh-CN" kern="0" dirty="0" smtClean="0">
                <a:solidFill>
                  <a:srgbClr val="C00000"/>
                </a:solidFill>
              </a:rPr>
              <a:t>; </a:t>
            </a:r>
            <a:r>
              <a:rPr lang="en-US" altLang="zh-CN" kern="0" dirty="0" smtClean="0"/>
              <a:t>p!=null; p=p-&gt;</a:t>
            </a:r>
            <a:r>
              <a:rPr lang="en-US" altLang="zh-CN" kern="0" dirty="0" err="1" smtClean="0"/>
              <a:t>nextedge</a:t>
            </a:r>
            <a:r>
              <a:rPr lang="en-US" altLang="zh-CN" kern="0" dirty="0" smtClean="0"/>
              <a:t>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{   k=p-&gt;</a:t>
            </a:r>
            <a:r>
              <a:rPr lang="en-US" altLang="zh-CN" sz="3200" kern="0" dirty="0" err="1" smtClean="0"/>
              <a:t>endvex</a:t>
            </a:r>
            <a:r>
              <a:rPr lang="en-US" altLang="zh-CN" sz="3200" kern="0" dirty="0" smtClean="0"/>
              <a:t>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if (--</a:t>
            </a:r>
            <a:r>
              <a:rPr lang="en-US" altLang="zh-CN" sz="3200" kern="0" dirty="0" err="1" smtClean="0"/>
              <a:t>indegree</a:t>
            </a:r>
            <a:r>
              <a:rPr lang="en-US" altLang="zh-CN" sz="3200" kern="0" dirty="0" smtClean="0"/>
              <a:t>[k]==0)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{  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indegree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[k]=top;    </a:t>
            </a:r>
            <a:r>
              <a:rPr lang="en-US" altLang="zh-CN" sz="3200" kern="0" dirty="0" smtClean="0"/>
              <a:t>top=k;}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} 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}</a:t>
            </a:r>
            <a:endParaRPr lang="en-US" altLang="zh-CN" sz="3200" kern="0" dirty="0" smtClean="0"/>
          </a:p>
        </p:txBody>
      </p:sp>
      <p:sp>
        <p:nvSpPr>
          <p:cNvPr id="12" name="矩形 11"/>
          <p:cNvSpPr/>
          <p:nvPr/>
        </p:nvSpPr>
        <p:spPr>
          <a:xfrm>
            <a:off x="5105400" y="2376000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 “</a:t>
            </a:r>
            <a:r>
              <a:rPr lang="zh-CN" altLang="en-US" kern="0" dirty="0" smtClean="0">
                <a:solidFill>
                  <a:srgbClr val="990099"/>
                </a:solidFill>
              </a:rPr>
              <a:t>出栈</a:t>
            </a:r>
            <a:r>
              <a:rPr lang="en-US" altLang="zh-CN" kern="0" dirty="0" smtClean="0">
                <a:solidFill>
                  <a:srgbClr val="990099"/>
                </a:solidFill>
              </a:rPr>
              <a:t>”</a:t>
            </a:r>
            <a:r>
              <a:rPr lang="zh-CN" altLang="en-US" kern="0" dirty="0" smtClean="0">
                <a:solidFill>
                  <a:srgbClr val="990099"/>
                </a:solidFill>
              </a:rPr>
              <a:t>：设置新栈顶</a:t>
            </a:r>
            <a:r>
              <a:rPr lang="en-US" altLang="zh-CN" kern="0" dirty="0" smtClean="0">
                <a:solidFill>
                  <a:srgbClr val="990099"/>
                </a:solidFill>
              </a:rPr>
              <a:t>top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2800" y="1828800"/>
            <a:ext cx="5791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当</a:t>
            </a:r>
            <a:r>
              <a:rPr lang="en-US" altLang="zh-CN" kern="0" dirty="0" smtClean="0">
                <a:solidFill>
                  <a:srgbClr val="990099"/>
                </a:solidFill>
              </a:rPr>
              <a:t>”</a:t>
            </a:r>
            <a:r>
              <a:rPr lang="zh-CN" altLang="en-US" kern="0" dirty="0" smtClean="0">
                <a:solidFill>
                  <a:srgbClr val="990099"/>
                </a:solidFill>
              </a:rPr>
              <a:t>栈不空</a:t>
            </a:r>
            <a:r>
              <a:rPr lang="en-US" altLang="zh-CN" kern="0" dirty="0" smtClean="0">
                <a:solidFill>
                  <a:srgbClr val="990099"/>
                </a:solidFill>
              </a:rPr>
              <a:t>”, </a:t>
            </a:r>
            <a:r>
              <a:rPr lang="zh-CN" altLang="en-US" kern="0" dirty="0" smtClean="0">
                <a:solidFill>
                  <a:srgbClr val="990099"/>
                </a:solidFill>
              </a:rPr>
              <a:t>栈顶放入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ptopo</a:t>
            </a:r>
            <a:r>
              <a:rPr lang="en-US" altLang="zh-CN" kern="0" dirty="0" smtClean="0">
                <a:solidFill>
                  <a:srgbClr val="990099"/>
                </a:solidFill>
              </a:rPr>
              <a:t>, ”</a:t>
            </a:r>
            <a:r>
              <a:rPr lang="zh-CN" altLang="en-US" kern="0" dirty="0" smtClean="0">
                <a:solidFill>
                  <a:srgbClr val="990099"/>
                </a:solidFill>
              </a:rPr>
              <a:t>出栈</a:t>
            </a:r>
            <a:r>
              <a:rPr lang="en-US" altLang="zh-CN" kern="0" dirty="0" smtClean="0">
                <a:solidFill>
                  <a:srgbClr val="990099"/>
                </a:solidFill>
              </a:rPr>
              <a:t>”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33800" y="4074004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//”</a:t>
            </a:r>
            <a:r>
              <a:rPr lang="zh-CN" altLang="en-US" kern="0" dirty="0" smtClean="0">
                <a:solidFill>
                  <a:srgbClr val="990099"/>
                </a:solidFill>
              </a:rPr>
              <a:t>删</a:t>
            </a:r>
            <a:r>
              <a:rPr lang="en-US" altLang="zh-CN" kern="0" dirty="0" smtClean="0">
                <a:solidFill>
                  <a:srgbClr val="990099"/>
                </a:solidFill>
              </a:rPr>
              <a:t>” 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kern="0" dirty="0" smtClean="0">
                <a:solidFill>
                  <a:srgbClr val="990099"/>
                </a:solidFill>
              </a:rPr>
              <a:t>的出边</a:t>
            </a:r>
            <a:r>
              <a:rPr lang="en-US" altLang="zh-CN" kern="0" dirty="0" smtClean="0">
                <a:solidFill>
                  <a:srgbClr val="990099"/>
                </a:solidFill>
              </a:rPr>
              <a:t>, </a:t>
            </a:r>
            <a:r>
              <a:rPr lang="zh-CN" altLang="en-US" kern="0" dirty="0" smtClean="0">
                <a:solidFill>
                  <a:srgbClr val="990099"/>
                </a:solidFill>
              </a:rPr>
              <a:t>若遇入度</a:t>
            </a:r>
            <a:r>
              <a:rPr lang="en-US" altLang="zh-CN" kern="0" dirty="0" smtClean="0">
                <a:solidFill>
                  <a:srgbClr val="990099"/>
                </a:solidFill>
              </a:rPr>
              <a:t>0</a:t>
            </a:r>
            <a:r>
              <a:rPr lang="en-US" altLang="zh-CN" kern="0" dirty="0" smtClean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kern="0" dirty="0" smtClean="0">
                <a:solidFill>
                  <a:srgbClr val="990099"/>
                </a:solidFill>
              </a:rPr>
              <a:t>新栈顶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1000" y="2898000"/>
            <a:ext cx="502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或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ptopo</a:t>
            </a:r>
            <a:r>
              <a:rPr lang="en-US" altLang="zh-CN" kern="0" dirty="0" smtClean="0">
                <a:solidFill>
                  <a:srgbClr val="008000"/>
                </a:solidFill>
              </a:rPr>
              <a:t>[count]=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</a:rPr>
              <a:t>;  count++;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76800" y="4626858"/>
            <a:ext cx="4495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或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indegree</a:t>
            </a:r>
            <a:r>
              <a:rPr lang="en-US" altLang="zh-CN" kern="0" dirty="0" smtClean="0">
                <a:solidFill>
                  <a:srgbClr val="008000"/>
                </a:solidFill>
              </a:rPr>
              <a:t>[k</a:t>
            </a:r>
            <a:r>
              <a:rPr lang="en-US" altLang="zh-CN" kern="0" dirty="0" smtClean="0">
                <a:solidFill>
                  <a:srgbClr val="008000"/>
                </a:solidFill>
              </a:rPr>
              <a:t>]--; </a:t>
            </a:r>
            <a:r>
              <a:rPr lang="en-US" altLang="zh-CN" kern="0" dirty="0" smtClean="0">
                <a:solidFill>
                  <a:srgbClr val="008000"/>
                </a:solidFill>
              </a:rPr>
              <a:t>if(……)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524000" y="5753379"/>
            <a:ext cx="3190297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return count;     }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6324600" y="5257800"/>
            <a:ext cx="2819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 k</a:t>
            </a:r>
            <a:r>
              <a:rPr lang="zh-CN" altLang="en-US" kern="0" dirty="0" smtClean="0">
                <a:solidFill>
                  <a:srgbClr val="008000"/>
                </a:solidFill>
              </a:rPr>
              <a:t>：成为新栈顶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实现</a:t>
            </a:r>
            <a:r>
              <a:rPr lang="en-US" altLang="zh-CN" dirty="0" smtClean="0">
                <a:ea typeface="黑体" pitchFamily="2" charset="-122"/>
              </a:rPr>
              <a:t>1(</a:t>
            </a:r>
            <a:r>
              <a:rPr lang="zh-CN" altLang="en-US" dirty="0" smtClean="0">
                <a:ea typeface="黑体" pitchFamily="2" charset="-122"/>
              </a:rPr>
              <a:t>出边表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时间复杂度？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构造初始 </a:t>
            </a:r>
            <a:r>
              <a:rPr lang="en-US" altLang="zh-CN" sz="3000" kern="0" dirty="0" err="1" smtClean="0">
                <a:latin typeface="+mn-lt"/>
              </a:rPr>
              <a:t>indegree</a:t>
            </a:r>
            <a:r>
              <a:rPr lang="zh-CN" altLang="en-US" sz="3000" kern="0" dirty="0" smtClean="0">
                <a:latin typeface="+mn-lt"/>
              </a:rPr>
              <a:t>数组；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-- </a:t>
            </a:r>
            <a:r>
              <a:rPr lang="zh-CN" altLang="en-US" sz="3000" kern="0" dirty="0" smtClean="0">
                <a:latin typeface="+mn-lt"/>
              </a:rPr>
              <a:t>每个顶点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zh-CN" altLang="en-US" sz="3000" kern="0" dirty="0" smtClean="0">
                <a:latin typeface="+mn-lt"/>
              </a:rPr>
              <a:t>最多进栈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次，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-- </a:t>
            </a:r>
            <a:r>
              <a:rPr lang="zh-CN" altLang="en-US" sz="3000" kern="0" dirty="0" smtClean="0">
                <a:latin typeface="+mn-lt"/>
              </a:rPr>
              <a:t>每个顶点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zh-CN" altLang="en-US" sz="3000" kern="0" dirty="0" smtClean="0">
                <a:latin typeface="+mn-lt"/>
              </a:rPr>
              <a:t>出栈时，“删除”其所有出边， 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 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每条边被使用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次；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720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复杂度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= </a:t>
            </a:r>
            <a:r>
              <a:rPr lang="en-US" altLang="zh-CN" sz="3000" i="1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O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(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n+e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)</a:t>
            </a: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          n: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顶点个数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           e: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边数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272191" y="4049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157191" y="452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776191" y="43012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242791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6"/>
            <a:endCxn id="24" idx="3"/>
          </p:cNvCxnSpPr>
          <p:nvPr/>
        </p:nvCxnSpPr>
        <p:spPr bwMode="auto">
          <a:xfrm flipV="1">
            <a:off x="5746791" y="4955391"/>
            <a:ext cx="484209" cy="583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088991" y="490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5"/>
            <a:endCxn id="28" idx="3"/>
          </p:cNvCxnSpPr>
          <p:nvPr/>
        </p:nvCxnSpPr>
        <p:spPr bwMode="auto">
          <a:xfrm rot="5400000" flipH="1" flipV="1">
            <a:off x="6227391" y="4781982"/>
            <a:ext cx="381000" cy="148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661191" y="4777200"/>
            <a:ext cx="427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995391" y="3810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318350" y="34460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79591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633482" y="4460091"/>
            <a:ext cx="405618" cy="634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499391" y="40620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106600" y="51371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8100600" y="48791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拓扑排序（背景）：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zh-CN" altLang="en-US" sz="3000" kern="0" dirty="0" smtClean="0">
                <a:latin typeface="+mn-lt"/>
              </a:rPr>
              <a:t>保证所有活动能够顺利进行的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个序列；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若图中存在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条</a:t>
            </a:r>
            <a:r>
              <a:rPr lang="zh-CN" altLang="en-US" sz="3000" kern="0" dirty="0" smtClean="0">
                <a:latin typeface="+mn-lt"/>
              </a:rPr>
              <a:t>路径（</a:t>
            </a:r>
            <a:r>
              <a:rPr lang="en-US" altLang="zh-CN" sz="3000" kern="0" dirty="0" smtClean="0">
                <a:latin typeface="+mn-lt"/>
              </a:rPr>
              <a:t>…, vi, …., </a:t>
            </a:r>
            <a:r>
              <a:rPr lang="en-US" altLang="zh-CN" sz="3000" kern="0" dirty="0" err="1" smtClean="0">
                <a:latin typeface="+mn-lt"/>
              </a:rPr>
              <a:t>vk</a:t>
            </a:r>
            <a:r>
              <a:rPr lang="en-US" altLang="zh-CN" sz="3000" kern="0" dirty="0" smtClean="0">
                <a:latin typeface="+mn-lt"/>
              </a:rPr>
              <a:t>, …</a:t>
            </a:r>
            <a:r>
              <a:rPr lang="zh-CN" altLang="en-US" sz="3000" kern="0" dirty="0" smtClean="0">
                <a:latin typeface="+mn-lt"/>
              </a:rPr>
              <a:t>），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则，在拓扑序列中，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vi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必在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vk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之前；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算法思想：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1) </a:t>
            </a:r>
            <a:r>
              <a:rPr lang="zh-CN" altLang="en-US" sz="3000" kern="0" dirty="0" smtClean="0">
                <a:latin typeface="+mn-lt"/>
              </a:rPr>
              <a:t>删除入度为</a:t>
            </a:r>
            <a:r>
              <a:rPr lang="en-US" altLang="zh-CN" sz="3000" kern="0" dirty="0" smtClean="0"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的顶点及其出边；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2) </a:t>
            </a:r>
            <a:r>
              <a:rPr lang="zh-CN" altLang="en-US" sz="3000" kern="0" dirty="0" smtClean="0">
                <a:latin typeface="+mn-lt"/>
              </a:rPr>
              <a:t>重复，直到，不存在入度为</a:t>
            </a:r>
            <a:r>
              <a:rPr lang="en-US" altLang="zh-CN" sz="3000" kern="0" dirty="0" smtClean="0"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的顶点；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3) </a:t>
            </a:r>
            <a:r>
              <a:rPr lang="zh-CN" altLang="en-US" sz="3000" kern="0" dirty="0" smtClean="0">
                <a:latin typeface="+mn-lt"/>
              </a:rPr>
              <a:t>若有剩余，则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不存在拓扑序列，剩余有回路。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6235164" y="3773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906573" y="4249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5"/>
            <a:endCxn id="24" idx="1"/>
          </p:cNvCxnSpPr>
          <p:nvPr/>
        </p:nvCxnSpPr>
        <p:spPr bwMode="auto">
          <a:xfrm>
            <a:off x="6665355" y="4204054"/>
            <a:ext cx="315027" cy="1195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700982" y="429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7410573" y="4501800"/>
            <a:ext cx="290409" cy="46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607382" y="3534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flipV="1">
            <a:off x="6665355" y="3786600"/>
            <a:ext cx="942027" cy="610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460591" y="386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8131173" y="4298991"/>
            <a:ext cx="403227" cy="71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8111382" y="3786600"/>
            <a:ext cx="42301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487600" y="467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8712591" y="4372800"/>
            <a:ext cx="27009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2" name="矩形 21"/>
          <p:cNvSpPr/>
          <p:nvPr/>
        </p:nvSpPr>
        <p:spPr>
          <a:xfrm>
            <a:off x="6553200" y="1066800"/>
            <a:ext cx="2590800" cy="584775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chemeClr val="bg1"/>
                </a:solidFill>
              </a:rPr>
              <a:t> AOV </a:t>
            </a:r>
            <a:r>
              <a:rPr lang="zh-CN" altLang="en-US" sz="3200" kern="0" dirty="0" smtClean="0">
                <a:solidFill>
                  <a:schemeClr val="bg1"/>
                </a:solidFill>
              </a:rPr>
              <a:t>网</a:t>
            </a: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掌握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</a:t>
            </a:r>
            <a:r>
              <a:rPr lang="zh-CN" altLang="en-US" sz="3200" kern="0" dirty="0" smtClean="0">
                <a:latin typeface="+mn-lt"/>
              </a:rPr>
              <a:t>拓扑排序的概念、用途、算法</a:t>
            </a:r>
            <a:endParaRPr lang="en-US" altLang="zh-CN" sz="32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18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  理解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   </a:t>
            </a:r>
            <a:r>
              <a:rPr lang="zh-CN" altLang="en-US" sz="3200" kern="0" dirty="0" smtClean="0">
                <a:latin typeface="+mn-lt"/>
              </a:rPr>
              <a:t>算法的实现（程序）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4827609" y="31876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499018" y="366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5"/>
            <a:endCxn id="24" idx="1"/>
          </p:cNvCxnSpPr>
          <p:nvPr/>
        </p:nvCxnSpPr>
        <p:spPr bwMode="auto">
          <a:xfrm>
            <a:off x="5257800" y="3617854"/>
            <a:ext cx="315027" cy="1195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293427" y="371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003018" y="3915600"/>
            <a:ext cx="290409" cy="46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199827" y="294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flipV="1">
            <a:off x="5257800" y="3200400"/>
            <a:ext cx="942027" cy="610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053036" y="3282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6723618" y="3712791"/>
            <a:ext cx="403227" cy="71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6703827" y="3200400"/>
            <a:ext cx="42301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080045" y="4091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7305036" y="3786600"/>
            <a:ext cx="27009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2" name="矩形 21"/>
          <p:cNvSpPr/>
          <p:nvPr/>
        </p:nvSpPr>
        <p:spPr>
          <a:xfrm>
            <a:off x="6553200" y="1066800"/>
            <a:ext cx="2590800" cy="584775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chemeClr val="bg1"/>
                </a:solidFill>
              </a:rPr>
              <a:t> AOV </a:t>
            </a:r>
            <a:r>
              <a:rPr lang="zh-CN" altLang="en-US" sz="3200" kern="0" dirty="0" smtClean="0">
                <a:solidFill>
                  <a:schemeClr val="bg1"/>
                </a:solidFill>
              </a:rPr>
              <a:t>网</a:t>
            </a:r>
            <a:endParaRPr lang="en-US" altLang="zh-CN" sz="3200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补充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受拓扑排序思想启发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如何判断简单无向图，有无回路？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1)  </a:t>
            </a:r>
            <a:r>
              <a:rPr lang="zh-CN" altLang="en-US" sz="3000" kern="0" dirty="0" smtClean="0">
                <a:latin typeface="+mn-lt"/>
              </a:rPr>
              <a:t>删除</a:t>
            </a:r>
            <a:r>
              <a:rPr lang="zh-CN" altLang="zh-CN" sz="3000" dirty="0" smtClean="0">
                <a:solidFill>
                  <a:srgbClr val="C00000"/>
                </a:solidFill>
              </a:rPr>
              <a:t>度</a:t>
            </a:r>
            <a:r>
              <a:rPr lang="en-US" altLang="zh-CN" sz="3000" dirty="0" smtClean="0">
                <a:solidFill>
                  <a:srgbClr val="C00000"/>
                </a:solidFill>
              </a:rPr>
              <a:t>&lt;=1</a:t>
            </a:r>
            <a:r>
              <a:rPr lang="zh-CN" altLang="zh-CN" sz="3000" dirty="0" smtClean="0"/>
              <a:t>的顶点</a:t>
            </a:r>
            <a:r>
              <a:rPr lang="zh-CN" altLang="en-US" sz="3000" dirty="0" smtClean="0"/>
              <a:t>、及其</a:t>
            </a:r>
            <a:r>
              <a:rPr lang="zh-CN" altLang="zh-CN" sz="3000" dirty="0" smtClean="0"/>
              <a:t>关联边</a:t>
            </a:r>
            <a:r>
              <a:rPr lang="zh-CN" altLang="en-US" sz="3000" dirty="0" smtClean="0"/>
              <a:t>；</a:t>
            </a:r>
            <a:endParaRPr lang="zh-CN" altLang="zh-CN" sz="3000" dirty="0" smtClean="0"/>
          </a:p>
          <a:p>
            <a:pPr lvl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     </a:t>
            </a:r>
            <a:r>
              <a:rPr lang="zh-CN" altLang="en-US" sz="3000" dirty="0" smtClean="0"/>
              <a:t>并，</a:t>
            </a:r>
            <a:r>
              <a:rPr lang="zh-CN" altLang="zh-CN" sz="3000" dirty="0" smtClean="0"/>
              <a:t>重新计算</a:t>
            </a:r>
            <a:r>
              <a:rPr lang="zh-CN" altLang="en-US" sz="3000" dirty="0" smtClean="0">
                <a:solidFill>
                  <a:srgbClr val="990099"/>
                </a:solidFill>
              </a:rPr>
              <a:t>邻接</a:t>
            </a:r>
            <a:r>
              <a:rPr lang="zh-CN" altLang="zh-CN" sz="3000" dirty="0" smtClean="0">
                <a:solidFill>
                  <a:srgbClr val="990099"/>
                </a:solidFill>
              </a:rPr>
              <a:t>顶点</a:t>
            </a:r>
            <a:r>
              <a:rPr lang="zh-CN" altLang="zh-CN" sz="3000" dirty="0" smtClean="0"/>
              <a:t>的度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lvl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2)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1)</a:t>
            </a:r>
          </a:p>
          <a:p>
            <a:pPr lv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zh-CN" sz="3000" dirty="0" smtClean="0"/>
              <a:t>直到</a:t>
            </a:r>
            <a:r>
              <a:rPr lang="zh-CN" altLang="en-US" sz="3000" dirty="0" smtClean="0"/>
              <a:t>，</a:t>
            </a:r>
            <a:r>
              <a:rPr lang="zh-CN" altLang="zh-CN" sz="3000" dirty="0" smtClean="0"/>
              <a:t>没有度</a:t>
            </a:r>
            <a:r>
              <a:rPr lang="en-US" altLang="zh-CN" sz="3000" dirty="0" smtClean="0"/>
              <a:t>&lt;=1</a:t>
            </a:r>
            <a:r>
              <a:rPr lang="zh-CN" altLang="zh-CN" sz="3000" dirty="0" smtClean="0"/>
              <a:t>的顶点；</a:t>
            </a:r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3) </a:t>
            </a:r>
            <a:r>
              <a:rPr lang="zh-CN" altLang="zh-CN" sz="3000" dirty="0" smtClean="0"/>
              <a:t>若</a:t>
            </a:r>
            <a:r>
              <a:rPr lang="zh-CN" altLang="en-US" sz="3000" dirty="0" smtClean="0"/>
              <a:t>有剩余</a:t>
            </a:r>
            <a:r>
              <a:rPr lang="zh-CN" altLang="zh-CN" sz="3000" dirty="0" smtClean="0"/>
              <a:t>，则有环</a:t>
            </a:r>
            <a:r>
              <a:rPr lang="en-US" altLang="zh-CN" sz="3000" dirty="0" smtClean="0"/>
              <a:t>(</a:t>
            </a:r>
            <a:r>
              <a:rPr lang="zh-CN" altLang="zh-CN" sz="3000" dirty="0" smtClean="0"/>
              <a:t>回路</a:t>
            </a:r>
            <a:r>
              <a:rPr lang="en-US" altLang="zh-CN" sz="3000" dirty="0" smtClean="0"/>
              <a:t>)</a:t>
            </a:r>
            <a:r>
              <a:rPr lang="zh-CN" altLang="zh-CN" sz="3000" dirty="0" smtClean="0"/>
              <a:t>；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zh-CN" sz="3000" dirty="0" smtClean="0"/>
              <a:t>否则，无回路。</a:t>
            </a: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867400" y="3621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337836" y="447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32" idx="4"/>
            <a:endCxn id="28" idx="0"/>
          </p:cNvCxnSpPr>
          <p:nvPr/>
        </p:nvCxnSpPr>
        <p:spPr bwMode="auto">
          <a:xfrm>
            <a:off x="7491618" y="3886200"/>
            <a:ext cx="93600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333218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 flipV="1">
            <a:off x="6841836" y="4396200"/>
            <a:ext cx="491382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239618" y="3382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flipV="1">
            <a:off x="6297591" y="3634200"/>
            <a:ext cx="942027" cy="610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92827" y="371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763409" y="4146591"/>
            <a:ext cx="403227" cy="71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743618" y="3634200"/>
            <a:ext cx="42301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119836" y="452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8344827" y="4220400"/>
            <a:ext cx="27009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P 327</a:t>
            </a:r>
          </a:p>
          <a:p>
            <a:pPr marL="720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1.  </a:t>
            </a:r>
            <a:r>
              <a:rPr lang="zh-CN" altLang="en-US" sz="3000" kern="0" dirty="0" smtClean="0">
                <a:latin typeface="+mn-lt"/>
              </a:rPr>
              <a:t>复习题 </a:t>
            </a:r>
            <a:r>
              <a:rPr lang="en-US" altLang="zh-CN" sz="3000" kern="0" dirty="0" smtClean="0">
                <a:latin typeface="+mn-lt"/>
              </a:rPr>
              <a:t>9</a:t>
            </a:r>
            <a:r>
              <a:rPr lang="zh-CN" altLang="en-US" sz="3000" kern="0" dirty="0" smtClean="0">
                <a:latin typeface="+mn-lt"/>
              </a:rPr>
              <a:t>（写出</a:t>
            </a:r>
            <a:r>
              <a:rPr lang="en-US" altLang="zh-CN" sz="3000" kern="0" dirty="0" smtClean="0">
                <a:latin typeface="+mn-lt"/>
              </a:rPr>
              <a:t>5</a:t>
            </a:r>
            <a:r>
              <a:rPr lang="zh-CN" altLang="en-US" sz="3000" kern="0" dirty="0" smtClean="0">
                <a:latin typeface="+mn-lt"/>
              </a:rPr>
              <a:t>个拓扑序列，即可）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2.  </a:t>
            </a:r>
            <a:r>
              <a:rPr lang="zh-CN" altLang="en-US" sz="3000" kern="0" dirty="0" smtClean="0">
                <a:latin typeface="+mn-lt"/>
              </a:rPr>
              <a:t>对复习题</a:t>
            </a:r>
            <a:r>
              <a:rPr lang="en-US" altLang="zh-CN" sz="3000" kern="0" dirty="0" smtClean="0">
                <a:latin typeface="+mn-lt"/>
              </a:rPr>
              <a:t>9</a:t>
            </a:r>
            <a:r>
              <a:rPr lang="zh-CN" altLang="en-US" sz="3000" kern="0" dirty="0" smtClean="0">
                <a:latin typeface="+mn-lt"/>
              </a:rPr>
              <a:t>，采用栈作为辅助空间，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按照算法流程计算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个拓扑序列。</a:t>
            </a:r>
            <a:endParaRPr lang="en-US" altLang="zh-CN" sz="3000" kern="0" dirty="0" smtClean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3.  </a:t>
            </a:r>
            <a:r>
              <a:rPr lang="zh-CN" altLang="en-US" sz="3000" kern="0" dirty="0" smtClean="0">
                <a:latin typeface="+mn-lt"/>
              </a:rPr>
              <a:t>算法题</a:t>
            </a:r>
            <a:r>
              <a:rPr lang="en-US" altLang="zh-CN" sz="3000" kern="0" dirty="0" smtClean="0">
                <a:latin typeface="+mn-lt"/>
              </a:rPr>
              <a:t>2</a:t>
            </a:r>
            <a:r>
              <a:rPr lang="zh-CN" altLang="en-US" sz="3000" kern="0" dirty="0" smtClean="0">
                <a:latin typeface="+mn-lt"/>
              </a:rPr>
              <a:t>， 写出编程思想即可。</a:t>
            </a:r>
            <a:endParaRPr lang="zh-CN" altLang="zh-CN" sz="3000" dirty="0" smtClean="0"/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5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-- A</a:t>
            </a:r>
            <a:r>
              <a:rPr lang="zh-CN" altLang="en-US" sz="3200" kern="0" dirty="0" smtClean="0">
                <a:sym typeface="Wingdings" pitchFamily="2" charset="2"/>
              </a:rPr>
              <a:t>到</a:t>
            </a:r>
            <a:r>
              <a:rPr lang="en-US" altLang="zh-CN" sz="3200" kern="0" dirty="0" smtClean="0">
                <a:sym typeface="Wingdings" pitchFamily="2" charset="2"/>
              </a:rPr>
              <a:t>C</a:t>
            </a:r>
            <a:r>
              <a:rPr lang="zh-CN" altLang="en-US" sz="3200" kern="0" dirty="0" smtClean="0">
                <a:sym typeface="Wingdings" pitchFamily="2" charset="2"/>
              </a:rPr>
              <a:t>的路径</a:t>
            </a:r>
            <a:r>
              <a:rPr lang="en-US" altLang="zh-CN" sz="3200" kern="0" dirty="0" smtClean="0">
                <a:sym typeface="Wingdings" pitchFamily="2" charset="2"/>
              </a:rPr>
              <a:t>(A, …, C)</a:t>
            </a:r>
            <a:r>
              <a:rPr lang="zh-CN" altLang="en-US" sz="3200" kern="0" dirty="0" smtClean="0">
                <a:sym typeface="Wingdings" pitchFamily="2" charset="2"/>
              </a:rPr>
              <a:t>，长度</a:t>
            </a:r>
            <a:r>
              <a:rPr lang="en-US" altLang="zh-CN" sz="3200" kern="0" dirty="0" smtClean="0">
                <a:sym typeface="Wingdings" pitchFamily="2" charset="2"/>
              </a:rPr>
              <a:t>length(A, C)</a:t>
            </a:r>
            <a:r>
              <a:rPr lang="zh-CN" altLang="en-US" sz="3200" kern="0" dirty="0" smtClean="0">
                <a:sym typeface="Wingdings" pitchFamily="2" charset="2"/>
              </a:rPr>
              <a:t>，</a:t>
            </a:r>
            <a:endParaRPr lang="en-US" altLang="zh-CN" sz="3200" kern="0" dirty="0" smtClean="0">
              <a:sym typeface="Wingdings" pitchFamily="2" charset="2"/>
            </a:endParaRPr>
          </a:p>
          <a:p>
            <a:pPr marL="342900" lvl="0" indent="-342900">
              <a:lnSpc>
                <a:spcPct val="135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sym typeface="Wingdings" pitchFamily="2" charset="2"/>
              </a:rPr>
              <a:t>   </a:t>
            </a:r>
            <a:r>
              <a:rPr lang="zh-CN" altLang="en-US" sz="3200" kern="0" dirty="0" smtClean="0">
                <a:sym typeface="Wingdings" pitchFamily="2" charset="2"/>
              </a:rPr>
              <a:t>若</a:t>
            </a:r>
            <a:endParaRPr lang="en-US" altLang="zh-CN" sz="3200" kern="0" dirty="0" smtClean="0"/>
          </a:p>
          <a:p>
            <a:pPr marL="342900" lvl="0" indent="-342900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</a:p>
          <a:p>
            <a:pPr marL="342900" lvl="0" indent="-342900">
              <a:lnSpc>
                <a:spcPct val="135000"/>
              </a:lnSpc>
              <a:spcBef>
                <a:spcPts val="360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则，</a:t>
            </a:r>
            <a:r>
              <a:rPr lang="en-US" altLang="zh-CN" sz="3200" kern="0" dirty="0" smtClean="0"/>
              <a:t>A</a:t>
            </a:r>
            <a:r>
              <a:rPr lang="zh-CN" altLang="en-US" sz="3200" kern="0" dirty="0" smtClean="0"/>
              <a:t>到</a:t>
            </a:r>
            <a:r>
              <a:rPr lang="en-US" altLang="zh-CN" sz="3200" kern="0" dirty="0" smtClean="0"/>
              <a:t>D</a:t>
            </a:r>
            <a:r>
              <a:rPr lang="zh-CN" altLang="en-US" sz="3200" kern="0" dirty="0" smtClean="0"/>
              <a:t>的路径修正为：</a:t>
            </a:r>
            <a:endParaRPr lang="en-US" altLang="zh-CN" sz="3200" kern="0" dirty="0" smtClean="0"/>
          </a:p>
          <a:p>
            <a:pPr marL="342900" lvl="0" indent="-342900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 A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到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C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的路径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, D )</a:t>
            </a: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solidFill>
                <a:srgbClr val="003399"/>
              </a:solidFill>
            </a:endParaRPr>
          </a:p>
        </p:txBody>
      </p:sp>
      <p:sp>
        <p:nvSpPr>
          <p:cNvPr id="27" name="Rectangle 12"/>
          <p:cNvSpPr txBox="1">
            <a:spLocks noChangeArrowheads="1"/>
          </p:cNvSpPr>
          <p:nvPr/>
        </p:nvSpPr>
        <p:spPr bwMode="auto">
          <a:xfrm>
            <a:off x="381000" y="5257800"/>
            <a:ext cx="7162800" cy="12192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2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刚确定最短路径的顶点，</a:t>
            </a:r>
            <a:r>
              <a:rPr lang="zh-CN" altLang="en-US" sz="3000" kern="0" dirty="0" smtClean="0">
                <a:solidFill>
                  <a:srgbClr val="FFC000"/>
                </a:solidFill>
                <a:latin typeface="+mn-lt"/>
              </a:rPr>
              <a:t>作为中间点，</a:t>
            </a:r>
            <a:endParaRPr lang="en-US" altLang="zh-CN" sz="3000" kern="0" dirty="0" smtClean="0">
              <a:solidFill>
                <a:srgbClr val="FFC000"/>
              </a:solidFill>
              <a:latin typeface="+mn-lt"/>
            </a:endParaRPr>
          </a:p>
          <a:p>
            <a:pPr marL="252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</a:rPr>
              <a:t>修正“未确定”的路径。</a:t>
            </a:r>
            <a:endParaRPr lang="en-US" altLang="zh-CN" sz="30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</a:t>
            </a:r>
            <a:r>
              <a:rPr lang="en-US" altLang="zh-CN" dirty="0" err="1" smtClean="0">
                <a:ea typeface="黑体" pitchFamily="2" charset="-122"/>
              </a:rPr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算法思想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6049200" y="3668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467600" y="367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201600" y="475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3" idx="0"/>
          </p:cNvCxnSpPr>
          <p:nvPr/>
        </p:nvCxnSpPr>
        <p:spPr bwMode="auto">
          <a:xfrm rot="16200000" flipH="1">
            <a:off x="7356600" y="4543200"/>
            <a:ext cx="8022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5438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28"/>
          <p:cNvCxnSpPr>
            <a:cxnSpLocks noChangeShapeType="1"/>
            <a:stCxn id="30" idx="2"/>
            <a:endCxn id="29" idx="6"/>
          </p:cNvCxnSpPr>
          <p:nvPr/>
        </p:nvCxnSpPr>
        <p:spPr bwMode="auto">
          <a:xfrm rot="10800000">
            <a:off x="6553200" y="3920264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1" idx="0"/>
            <a:endCxn id="29" idx="4"/>
          </p:cNvCxnSpPr>
          <p:nvPr/>
        </p:nvCxnSpPr>
        <p:spPr bwMode="auto">
          <a:xfrm rot="16200000" flipV="1">
            <a:off x="6086632" y="4386832"/>
            <a:ext cx="581537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2"/>
          <p:cNvCxnSpPr>
            <a:cxnSpLocks noChangeShapeType="1"/>
            <a:stCxn id="33" idx="2"/>
            <a:endCxn id="31" idx="6"/>
          </p:cNvCxnSpPr>
          <p:nvPr/>
        </p:nvCxnSpPr>
        <p:spPr bwMode="auto">
          <a:xfrm rot="10800000">
            <a:off x="6705600" y="5005800"/>
            <a:ext cx="838200" cy="228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8487600" y="429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6725991" y="4012191"/>
            <a:ext cx="721218" cy="909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30" idx="5"/>
            <a:endCxn id="37" idx="1"/>
          </p:cNvCxnSpPr>
          <p:nvPr/>
        </p:nvCxnSpPr>
        <p:spPr bwMode="auto">
          <a:xfrm rot="16200000" flipH="1">
            <a:off x="8097591" y="3906591"/>
            <a:ext cx="2640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019800" y="4144200"/>
            <a:ext cx="53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705600" y="3418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8153400" y="3763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6781800" y="40680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7010400" y="46014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696200" y="42947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61" name="直接连接符 28"/>
          <p:cNvCxnSpPr>
            <a:cxnSpLocks noChangeShapeType="1"/>
            <a:stCxn id="37" idx="4"/>
            <a:endCxn id="33" idx="6"/>
          </p:cNvCxnSpPr>
          <p:nvPr/>
        </p:nvCxnSpPr>
        <p:spPr bwMode="auto">
          <a:xfrm rot="5400000">
            <a:off x="8176800" y="4671600"/>
            <a:ext cx="433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8153400" y="4525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19200" y="1828800"/>
            <a:ext cx="7924800" cy="1554272"/>
          </a:xfrm>
          <a:prstGeom prst="rect">
            <a:avLst/>
          </a:prstGeom>
          <a:solidFill>
            <a:srgbClr val="FFFFA7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00CC"/>
                </a:solidFill>
              </a:rPr>
              <a:t>length(A,D) </a:t>
            </a:r>
            <a:r>
              <a:rPr lang="en-US" altLang="zh-CN" sz="3200" b="1" kern="0" dirty="0" smtClean="0">
                <a:solidFill>
                  <a:srgbClr val="0000CC"/>
                </a:solidFill>
              </a:rPr>
              <a:t>&gt;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length(A,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C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) + weight(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C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,D)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；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  </a:t>
            </a:r>
            <a:r>
              <a:rPr lang="zh-CN" altLang="en-US" sz="3200" kern="0" dirty="0" smtClean="0"/>
              <a:t>目前方案   </a:t>
            </a:r>
            <a:r>
              <a:rPr lang="en-US" altLang="zh-CN" sz="3200" kern="0" dirty="0" smtClean="0"/>
              <a:t>&gt;                 </a:t>
            </a:r>
            <a:r>
              <a:rPr lang="zh-CN" altLang="en-US" sz="3200" kern="0" dirty="0" smtClean="0"/>
              <a:t>新方案</a:t>
            </a:r>
            <a:endParaRPr lang="zh-CN" altLang="en-US" sz="3200" dirty="0"/>
          </a:p>
        </p:txBody>
      </p:sp>
      <p:sp>
        <p:nvSpPr>
          <p:cNvPr id="26" name="右大括号 25"/>
          <p:cNvSpPr/>
          <p:nvPr/>
        </p:nvSpPr>
        <p:spPr bwMode="auto">
          <a:xfrm rot="5400000">
            <a:off x="6102300" y="908100"/>
            <a:ext cx="216000" cy="34290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33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如何记录最短路径上的“顶点序列”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? </a:t>
            </a:r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  <a:r>
              <a:rPr lang="zh-CN" altLang="en-US" sz="3000" kern="0" dirty="0" smtClean="0">
                <a:sym typeface="Wingdings" pitchFamily="2" charset="2"/>
              </a:rPr>
              <a:t> </a:t>
            </a:r>
            <a:r>
              <a:rPr lang="en-US" altLang="zh-CN" sz="3000" kern="0" dirty="0" smtClean="0">
                <a:sym typeface="Wingdings" pitchFamily="2" charset="2"/>
              </a:rPr>
              <a:t>dist</a:t>
            </a:r>
            <a:r>
              <a:rPr lang="zh-CN" altLang="en-US" sz="3000" kern="0" dirty="0" smtClean="0">
                <a:sym typeface="Wingdings" pitchFamily="2" charset="2"/>
              </a:rPr>
              <a:t>数组，元素类型</a:t>
            </a:r>
            <a:r>
              <a:rPr lang="zh-CN" altLang="en-US" sz="3000" kern="0" dirty="0" smtClean="0"/>
              <a:t>：</a:t>
            </a:r>
            <a:endParaRPr lang="en-US" altLang="zh-CN" sz="3000" kern="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marL="72000" lvl="0">
              <a:lnSpc>
                <a:spcPct val="130000"/>
              </a:lnSpc>
              <a:spcBef>
                <a:spcPts val="240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如何表明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v0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到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vi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的最短路径已定，即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vi</a:t>
            </a:r>
            <a:r>
              <a:rPr lang="en-US" altLang="zh-CN" sz="3000" b="1" kern="0" dirty="0" err="1" smtClean="0">
                <a:solidFill>
                  <a:srgbClr val="0000CC"/>
                </a:solidFill>
              </a:rPr>
              <a:t>∈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U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 ?</a:t>
            </a:r>
          </a:p>
          <a:p>
            <a:pPr marL="72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  邻接矩阵中 </a:t>
            </a:r>
            <a:r>
              <a:rPr lang="en-US" altLang="zh-CN" sz="3000" kern="0" dirty="0" smtClean="0"/>
              <a:t>G-&gt;arcs[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]=1;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14400" y="2362200"/>
          <a:ext cx="8001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4572000"/>
              </a:tblGrid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length</a:t>
                      </a:r>
                    </a:p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v0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到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的路径长度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prevex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路径中，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前一顶点的下标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B9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</a:t>
            </a:r>
            <a:r>
              <a:rPr lang="en-US" altLang="zh-CN" dirty="0" err="1" smtClean="0">
                <a:ea typeface="黑体" pitchFamily="2" charset="-122"/>
              </a:rPr>
              <a:t>Dijkstra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算法实现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5592000" y="4593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010400" y="4601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5744400" y="590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2" name="直接连接符 11"/>
          <p:cNvCxnSpPr>
            <a:cxnSpLocks noChangeShapeType="1"/>
            <a:stCxn id="7" idx="4"/>
            <a:endCxn id="13" idx="0"/>
          </p:cNvCxnSpPr>
          <p:nvPr/>
        </p:nvCxnSpPr>
        <p:spPr bwMode="auto">
          <a:xfrm rot="16200000" flipH="1">
            <a:off x="6899400" y="5468400"/>
            <a:ext cx="8022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7086600" y="590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4" name="直接连接符 28"/>
          <p:cNvCxnSpPr>
            <a:cxnSpLocks noChangeShapeType="1"/>
            <a:stCxn id="7" idx="2"/>
            <a:endCxn id="6" idx="6"/>
          </p:cNvCxnSpPr>
          <p:nvPr/>
        </p:nvCxnSpPr>
        <p:spPr bwMode="auto">
          <a:xfrm rot="10800000">
            <a:off x="6096000" y="4845464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直接连接符 32"/>
          <p:cNvCxnSpPr>
            <a:cxnSpLocks noChangeShapeType="1"/>
            <a:stCxn id="11" idx="0"/>
            <a:endCxn id="6" idx="4"/>
          </p:cNvCxnSpPr>
          <p:nvPr/>
        </p:nvCxnSpPr>
        <p:spPr bwMode="auto">
          <a:xfrm rot="16200000" flipV="1">
            <a:off x="5515132" y="5426332"/>
            <a:ext cx="810137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32"/>
          <p:cNvCxnSpPr>
            <a:cxnSpLocks noChangeShapeType="1"/>
            <a:stCxn id="13" idx="2"/>
            <a:endCxn id="11" idx="6"/>
          </p:cNvCxnSpPr>
          <p:nvPr/>
        </p:nvCxnSpPr>
        <p:spPr bwMode="auto">
          <a:xfrm rot="10800000">
            <a:off x="6248400" y="6159600"/>
            <a:ext cx="838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8030400" y="522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8" name="直接连接符 17"/>
          <p:cNvCxnSpPr>
            <a:cxnSpLocks noChangeShapeType="1"/>
            <a:stCxn id="7" idx="3"/>
            <a:endCxn id="11" idx="7"/>
          </p:cNvCxnSpPr>
          <p:nvPr/>
        </p:nvCxnSpPr>
        <p:spPr bwMode="auto">
          <a:xfrm rot="5400000">
            <a:off x="6154491" y="5051691"/>
            <a:ext cx="949818" cy="909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18"/>
          <p:cNvCxnSpPr>
            <a:cxnSpLocks noChangeShapeType="1"/>
            <a:stCxn id="7" idx="5"/>
            <a:endCxn id="17" idx="1"/>
          </p:cNvCxnSpPr>
          <p:nvPr/>
        </p:nvCxnSpPr>
        <p:spPr bwMode="auto">
          <a:xfrm rot="16200000" flipH="1">
            <a:off x="7640391" y="4831791"/>
            <a:ext cx="2640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5562600" y="5145600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6248400" y="4343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7696200" y="4688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61722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6553200" y="56411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7239000" y="5219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9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26" name="直接连接符 28"/>
          <p:cNvCxnSpPr>
            <a:cxnSpLocks noChangeShapeType="1"/>
            <a:stCxn id="17" idx="4"/>
            <a:endCxn id="13" idx="6"/>
          </p:cNvCxnSpPr>
          <p:nvPr/>
        </p:nvCxnSpPr>
        <p:spPr bwMode="auto">
          <a:xfrm rot="5400000">
            <a:off x="7719600" y="5596800"/>
            <a:ext cx="433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696200" y="5450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引例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n-lt"/>
            </a:endParaRPr>
          </a:p>
          <a:p>
            <a:pPr marL="360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 </a:t>
            </a: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工程 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(project)</a:t>
            </a:r>
          </a:p>
        </p:txBody>
      </p:sp>
      <p:sp>
        <p:nvSpPr>
          <p:cNvPr id="6" name="矩形 5"/>
          <p:cNvSpPr/>
          <p:nvPr/>
        </p:nvSpPr>
        <p:spPr>
          <a:xfrm>
            <a:off x="3657600" y="1074939"/>
            <a:ext cx="2872902" cy="753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活动</a:t>
            </a:r>
            <a:r>
              <a:rPr lang="en-US" altLang="zh-CN" sz="3200" kern="0" dirty="0" smtClean="0"/>
              <a:t>1 (activity)</a:t>
            </a:r>
          </a:p>
        </p:txBody>
      </p:sp>
      <p:sp>
        <p:nvSpPr>
          <p:cNvPr id="7" name="矩形 6"/>
          <p:cNvSpPr/>
          <p:nvPr/>
        </p:nvSpPr>
        <p:spPr>
          <a:xfrm>
            <a:off x="3657600" y="1991131"/>
            <a:ext cx="2872902" cy="15215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活动</a:t>
            </a:r>
            <a:r>
              <a:rPr lang="en-US" altLang="zh-CN" sz="3200" kern="0" dirty="0" smtClean="0"/>
              <a:t>2 (activity)</a:t>
            </a:r>
          </a:p>
          <a:p>
            <a:pPr marL="342900" indent="-342900" algn="ctr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… …</a:t>
            </a:r>
          </a:p>
        </p:txBody>
      </p:sp>
      <p:sp>
        <p:nvSpPr>
          <p:cNvPr id="8" name="矩形 7"/>
          <p:cNvSpPr/>
          <p:nvPr/>
        </p:nvSpPr>
        <p:spPr>
          <a:xfrm>
            <a:off x="3657600" y="3818139"/>
            <a:ext cx="2872902" cy="753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活动</a:t>
            </a:r>
            <a:r>
              <a:rPr lang="en-US" altLang="zh-CN" sz="3200" kern="0" dirty="0" smtClean="0"/>
              <a:t>3 (activity)</a:t>
            </a:r>
          </a:p>
        </p:txBody>
      </p:sp>
      <p:sp>
        <p:nvSpPr>
          <p:cNvPr id="9" name="左大括号 8"/>
          <p:cNvSpPr/>
          <p:nvPr/>
        </p:nvSpPr>
        <p:spPr bwMode="auto">
          <a:xfrm>
            <a:off x="3276600" y="1371600"/>
            <a:ext cx="304800" cy="312420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762000" y="4876800"/>
            <a:ext cx="8229600" cy="14478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+mn-lt"/>
              </a:rPr>
              <a:t>工程能否顺利完成？</a:t>
            </a:r>
            <a:endParaRPr lang="en-US" altLang="zh-CN" sz="3200" kern="0" dirty="0" smtClean="0">
              <a:solidFill>
                <a:schemeClr val="bg1"/>
              </a:solidFill>
              <a:latin typeface="+mn-lt"/>
            </a:endParaRPr>
          </a:p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+mn-lt"/>
              </a:rPr>
              <a:t>完成工程所需的最短时间？</a:t>
            </a:r>
            <a:endParaRPr lang="en-US" altLang="zh-CN" sz="32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57800" y="4953000"/>
            <a:ext cx="2620831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-- </a:t>
            </a:r>
            <a:r>
              <a:rPr lang="zh-CN" altLang="en-US" sz="3200" dirty="0" smtClean="0">
                <a:solidFill>
                  <a:srgbClr val="FFC000"/>
                </a:solidFill>
              </a:rPr>
              <a:t>拓扑排序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0769" y="5639835"/>
            <a:ext cx="2620831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C000"/>
                </a:solidFill>
              </a:rPr>
              <a:t>-- </a:t>
            </a:r>
            <a:r>
              <a:rPr lang="zh-CN" altLang="en-US" sz="3200" dirty="0" smtClean="0">
                <a:solidFill>
                  <a:srgbClr val="FFC000"/>
                </a:solidFill>
              </a:rPr>
              <a:t>关键路径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7087801" y="2598939"/>
            <a:ext cx="1828800" cy="6096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+mn-lt"/>
              </a:rPr>
              <a:t>有向图</a:t>
            </a:r>
            <a:endParaRPr lang="en-US" altLang="zh-CN" sz="3200" kern="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左大括号 13"/>
          <p:cNvSpPr/>
          <p:nvPr/>
        </p:nvSpPr>
        <p:spPr bwMode="auto">
          <a:xfrm rot="10800000">
            <a:off x="6705601" y="1379139"/>
            <a:ext cx="306000" cy="3124800"/>
          </a:xfrm>
          <a:prstGeom prst="leftBrace">
            <a:avLst/>
          </a:prstGeom>
          <a:noFill/>
          <a:ln w="25400" cap="flat" cmpd="sng" algn="ctr">
            <a:solidFill>
              <a:srgbClr val="21654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9.6 </a:t>
            </a:r>
            <a:r>
              <a:rPr lang="zh-CN" altLang="en-US" dirty="0" smtClean="0">
                <a:ea typeface="黑体" pitchFamily="2" charset="-122"/>
              </a:rPr>
              <a:t>拓扑排序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AOV(activity on vertex)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网：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顶点 </a:t>
            </a:r>
            <a:r>
              <a:rPr lang="en-US" altLang="zh-CN" sz="3000" kern="0" dirty="0" smtClean="0">
                <a:latin typeface="+mn-lt"/>
              </a:rPr>
              <a:t>---- </a:t>
            </a:r>
            <a:r>
              <a:rPr lang="zh-CN" altLang="en-US" sz="3000" kern="0" dirty="0" smtClean="0">
                <a:latin typeface="+mn-lt"/>
              </a:rPr>
              <a:t>活动；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有向边</a:t>
            </a:r>
            <a:r>
              <a:rPr lang="en-US" altLang="zh-CN" sz="3000" kern="0" dirty="0" smtClean="0">
                <a:latin typeface="+mn-lt"/>
              </a:rPr>
              <a:t>(</a:t>
            </a:r>
            <a:r>
              <a:rPr lang="zh-CN" altLang="en-US" sz="3000" kern="0" dirty="0" smtClean="0">
                <a:latin typeface="+mn-lt"/>
              </a:rPr>
              <a:t>弧</a:t>
            </a:r>
            <a:r>
              <a:rPr lang="en-US" altLang="zh-CN" sz="3000" kern="0" dirty="0" smtClean="0">
                <a:latin typeface="+mn-lt"/>
              </a:rPr>
              <a:t>) ---- </a:t>
            </a:r>
            <a:r>
              <a:rPr lang="zh-CN" altLang="en-US" sz="3000" kern="0" dirty="0" smtClean="0">
                <a:latin typeface="+mn-lt"/>
              </a:rPr>
              <a:t>活动的优先关系；</a:t>
            </a:r>
            <a:endParaRPr lang="en-US" altLang="zh-CN" sz="30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5058600" y="3744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6096000" y="422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1" name="直接连接符 28"/>
          <p:cNvCxnSpPr>
            <a:cxnSpLocks noChangeShapeType="1"/>
            <a:stCxn id="6" idx="6"/>
            <a:endCxn id="7" idx="1"/>
          </p:cNvCxnSpPr>
          <p:nvPr/>
        </p:nvCxnSpPr>
        <p:spPr bwMode="auto">
          <a:xfrm>
            <a:off x="5562600" y="39964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029200" y="472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8" name="直接连接符 28"/>
          <p:cNvCxnSpPr>
            <a:cxnSpLocks noChangeShapeType="1"/>
            <a:stCxn id="27" idx="6"/>
            <a:endCxn id="7" idx="3"/>
          </p:cNvCxnSpPr>
          <p:nvPr/>
        </p:nvCxnSpPr>
        <p:spPr bwMode="auto">
          <a:xfrm flipV="1">
            <a:off x="5533200" y="46505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1628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7" idx="5"/>
            <a:endCxn id="32" idx="3"/>
          </p:cNvCxnSpPr>
          <p:nvPr/>
        </p:nvCxnSpPr>
        <p:spPr bwMode="auto">
          <a:xfrm rot="5400000" flipH="1" flipV="1">
            <a:off x="6157500" y="40754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7" idx="6"/>
            <a:endCxn id="32" idx="2"/>
          </p:cNvCxnSpPr>
          <p:nvPr/>
        </p:nvCxnSpPr>
        <p:spPr bwMode="auto">
          <a:xfrm>
            <a:off x="6600000" y="44724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7069200" y="350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6" idx="7"/>
            <a:endCxn id="41" idx="2"/>
          </p:cNvCxnSpPr>
          <p:nvPr/>
        </p:nvCxnSpPr>
        <p:spPr bwMode="auto">
          <a:xfrm rot="5400000" flipH="1" flipV="1">
            <a:off x="6248459" y="29975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259000" y="370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5" name="直接连接符 28"/>
          <p:cNvCxnSpPr>
            <a:cxnSpLocks noChangeShapeType="1"/>
            <a:stCxn id="32" idx="7"/>
            <a:endCxn id="44" idx="3"/>
          </p:cNvCxnSpPr>
          <p:nvPr/>
        </p:nvCxnSpPr>
        <p:spPr bwMode="auto">
          <a:xfrm rot="5400000" flipH="1" flipV="1">
            <a:off x="7821591" y="39059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8" name="直接连接符 28"/>
          <p:cNvCxnSpPr>
            <a:cxnSpLocks noChangeShapeType="1"/>
            <a:stCxn id="41" idx="6"/>
            <a:endCxn id="44" idx="2"/>
          </p:cNvCxnSpPr>
          <p:nvPr/>
        </p:nvCxnSpPr>
        <p:spPr bwMode="auto">
          <a:xfrm>
            <a:off x="7573200" y="3757200"/>
            <a:ext cx="685800" cy="199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9" name="矩形 18"/>
          <p:cNvSpPr/>
          <p:nvPr/>
        </p:nvSpPr>
        <p:spPr>
          <a:xfrm>
            <a:off x="914400" y="3099947"/>
            <a:ext cx="4038600" cy="3453253"/>
          </a:xfrm>
          <a:prstGeom prst="rect">
            <a:avLst/>
          </a:prstGeom>
          <a:solidFill>
            <a:srgbClr val="FFFFA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学习高数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学</a:t>
            </a:r>
            <a:r>
              <a:rPr lang="en-US" altLang="zh-CN" kern="0" dirty="0" smtClean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学离散数学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学数据结构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学计算机组成原理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学操作系统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7" grpId="0" animBg="1"/>
      <p:bldP spid="32" grpId="0" animBg="1"/>
      <p:bldP spid="41" grpId="0" animBg="1"/>
      <p:bldP spid="4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9.6 </a:t>
            </a:r>
            <a:r>
              <a:rPr lang="zh-CN" altLang="en-US" dirty="0" smtClean="0">
                <a:ea typeface="黑体" pitchFamily="2" charset="-122"/>
              </a:rPr>
              <a:t>拓扑排序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拓扑序列：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所有顶点的一个线性序列</a:t>
            </a:r>
            <a:r>
              <a:rPr lang="en-US" altLang="zh-CN" sz="3000" kern="0" dirty="0" smtClean="0">
                <a:latin typeface="+mn-lt"/>
              </a:rPr>
              <a:t>{v</a:t>
            </a:r>
            <a:r>
              <a:rPr lang="en-US" altLang="zh-CN" sz="3000" b="1" kern="0" baseline="-25000" dirty="0" smtClean="0">
                <a:latin typeface="+mn-lt"/>
              </a:rPr>
              <a:t>i1</a:t>
            </a:r>
            <a:r>
              <a:rPr lang="en-US" altLang="zh-CN" sz="3000" kern="0" dirty="0" smtClean="0">
                <a:latin typeface="+mn-lt"/>
              </a:rPr>
              <a:t>, v</a:t>
            </a:r>
            <a:r>
              <a:rPr lang="en-US" altLang="zh-CN" sz="3000" b="1" kern="0" baseline="-25000" dirty="0" smtClean="0">
                <a:latin typeface="+mn-lt"/>
              </a:rPr>
              <a:t>i2</a:t>
            </a:r>
            <a:r>
              <a:rPr lang="en-US" altLang="zh-CN" sz="3000" kern="0" dirty="0" smtClean="0">
                <a:latin typeface="+mn-lt"/>
              </a:rPr>
              <a:t>, …, </a:t>
            </a:r>
            <a:r>
              <a:rPr lang="en-US" altLang="zh-CN" sz="3000" kern="0" dirty="0" err="1" smtClean="0">
                <a:latin typeface="+mn-lt"/>
              </a:rPr>
              <a:t>v</a:t>
            </a:r>
            <a:r>
              <a:rPr lang="en-US" altLang="zh-CN" sz="3000" b="1" kern="0" baseline="-25000" dirty="0" err="1" smtClean="0">
                <a:latin typeface="+mn-lt"/>
              </a:rPr>
              <a:t>in</a:t>
            </a:r>
            <a:r>
              <a:rPr lang="en-US" altLang="zh-CN" sz="3000" kern="0" dirty="0" smtClean="0">
                <a:latin typeface="+mn-lt"/>
              </a:rPr>
              <a:t>}</a:t>
            </a:r>
            <a:r>
              <a:rPr lang="zh-CN" altLang="en-US" sz="3000" kern="0" dirty="0" smtClean="0">
                <a:latin typeface="+mn-lt"/>
              </a:rPr>
              <a:t>，且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若图中有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条</a:t>
            </a:r>
            <a:r>
              <a:rPr lang="en-US" altLang="zh-CN" sz="3000" kern="0" dirty="0" err="1" smtClean="0">
                <a:latin typeface="+mn-lt"/>
              </a:rPr>
              <a:t>v</a:t>
            </a:r>
            <a:r>
              <a:rPr lang="en-US" altLang="zh-CN" sz="3000" b="1" kern="0" baseline="-25000" dirty="0" err="1" smtClean="0">
                <a:latin typeface="+mn-lt"/>
              </a:rPr>
              <a:t>j</a:t>
            </a:r>
            <a:r>
              <a:rPr lang="zh-CN" altLang="en-US" sz="3000" kern="0" dirty="0" smtClean="0">
                <a:latin typeface="+mn-lt"/>
              </a:rPr>
              <a:t>到</a:t>
            </a:r>
            <a:r>
              <a:rPr lang="en-US" altLang="zh-CN" sz="3000" kern="0" dirty="0" err="1" smtClean="0">
                <a:latin typeface="+mn-lt"/>
              </a:rPr>
              <a:t>v</a:t>
            </a:r>
            <a:r>
              <a:rPr lang="en-US" altLang="zh-CN" sz="3000" b="1" kern="0" baseline="-25000" dirty="0" err="1" smtClean="0">
                <a:latin typeface="+mn-lt"/>
              </a:rPr>
              <a:t>k</a:t>
            </a:r>
            <a:r>
              <a:rPr lang="zh-CN" altLang="en-US" sz="3000" kern="0" dirty="0" smtClean="0">
                <a:latin typeface="+mn-lt"/>
              </a:rPr>
              <a:t>的路径，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则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  <a:latin typeface="+mn-lt"/>
              </a:rPr>
              <a:t>j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排在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  <a:latin typeface="+mn-lt"/>
              </a:rPr>
              <a:t>k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之前。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23" name="Rectangle 12"/>
          <p:cNvSpPr txBox="1">
            <a:spLocks noChangeArrowheads="1"/>
          </p:cNvSpPr>
          <p:nvPr/>
        </p:nvSpPr>
        <p:spPr bwMode="auto">
          <a:xfrm>
            <a:off x="5943600" y="5105400"/>
            <a:ext cx="3200400" cy="152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FFFF99"/>
                </a:solidFill>
                <a:latin typeface="+mn-lt"/>
              </a:rPr>
              <a:t>所有活动</a:t>
            </a:r>
            <a:endParaRPr lang="en-US" altLang="zh-CN" kern="0" dirty="0" smtClean="0">
              <a:solidFill>
                <a:srgbClr val="FFFF99"/>
              </a:solidFill>
              <a:latin typeface="+mn-lt"/>
            </a:endParaRP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FFFF99"/>
                </a:solidFill>
                <a:latin typeface="+mn-lt"/>
              </a:rPr>
              <a:t>可顺利完成的</a:t>
            </a:r>
            <a:endParaRPr lang="en-US" altLang="zh-CN" kern="0" dirty="0" smtClean="0">
              <a:solidFill>
                <a:srgbClr val="FFFF99"/>
              </a:solidFill>
              <a:latin typeface="+mn-lt"/>
            </a:endParaRP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rgbClr val="FFFF99"/>
                </a:solidFill>
                <a:latin typeface="+mn-lt"/>
              </a:rPr>
              <a:t>种方案</a:t>
            </a:r>
            <a:endParaRPr lang="en-US" altLang="zh-CN" kern="0" dirty="0" smtClean="0">
              <a:solidFill>
                <a:srgbClr val="FFFF99"/>
              </a:solidFill>
              <a:latin typeface="+mn-lt"/>
            </a:endParaRPr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5058600" y="3744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096000" y="422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1" idx="6"/>
            <a:endCxn id="22" idx="1"/>
          </p:cNvCxnSpPr>
          <p:nvPr/>
        </p:nvCxnSpPr>
        <p:spPr bwMode="auto">
          <a:xfrm>
            <a:off x="5562600" y="39964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5029200" y="472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2" name="直接连接符 28"/>
          <p:cNvCxnSpPr>
            <a:cxnSpLocks noChangeShapeType="1"/>
            <a:stCxn id="28" idx="6"/>
            <a:endCxn id="22" idx="3"/>
          </p:cNvCxnSpPr>
          <p:nvPr/>
        </p:nvCxnSpPr>
        <p:spPr bwMode="auto">
          <a:xfrm flipV="1">
            <a:off x="5533200" y="46505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1628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6" name="直接连接符 28"/>
          <p:cNvCxnSpPr>
            <a:cxnSpLocks noChangeShapeType="1"/>
            <a:stCxn id="28" idx="5"/>
            <a:endCxn id="33" idx="3"/>
          </p:cNvCxnSpPr>
          <p:nvPr/>
        </p:nvCxnSpPr>
        <p:spPr bwMode="auto">
          <a:xfrm rot="5400000" flipH="1" flipV="1">
            <a:off x="6157500" y="40754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7" name="直接连接符 28"/>
          <p:cNvCxnSpPr>
            <a:cxnSpLocks noChangeShapeType="1"/>
            <a:stCxn id="22" idx="6"/>
            <a:endCxn id="33" idx="2"/>
          </p:cNvCxnSpPr>
          <p:nvPr/>
        </p:nvCxnSpPr>
        <p:spPr bwMode="auto">
          <a:xfrm>
            <a:off x="6600000" y="44724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7069200" y="350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4" name="直接连接符 28"/>
          <p:cNvCxnSpPr>
            <a:cxnSpLocks noChangeShapeType="1"/>
            <a:stCxn id="21" idx="7"/>
            <a:endCxn id="40" idx="2"/>
          </p:cNvCxnSpPr>
          <p:nvPr/>
        </p:nvCxnSpPr>
        <p:spPr bwMode="auto">
          <a:xfrm rot="5400000" flipH="1" flipV="1">
            <a:off x="6248459" y="29975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8259000" y="370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6" name="直接连接符 28"/>
          <p:cNvCxnSpPr>
            <a:cxnSpLocks noChangeShapeType="1"/>
            <a:stCxn id="33" idx="7"/>
            <a:endCxn id="45" idx="3"/>
          </p:cNvCxnSpPr>
          <p:nvPr/>
        </p:nvCxnSpPr>
        <p:spPr bwMode="auto">
          <a:xfrm rot="5400000" flipH="1" flipV="1">
            <a:off x="7821591" y="39059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7" name="直接连接符 28"/>
          <p:cNvCxnSpPr>
            <a:cxnSpLocks noChangeShapeType="1"/>
            <a:stCxn id="40" idx="6"/>
            <a:endCxn id="45" idx="2"/>
          </p:cNvCxnSpPr>
          <p:nvPr/>
        </p:nvCxnSpPr>
        <p:spPr bwMode="auto">
          <a:xfrm>
            <a:off x="7573200" y="3757200"/>
            <a:ext cx="685800" cy="199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8" name="矩形 47"/>
          <p:cNvSpPr/>
          <p:nvPr/>
        </p:nvSpPr>
        <p:spPr>
          <a:xfrm>
            <a:off x="914400" y="3099947"/>
            <a:ext cx="4038600" cy="3453253"/>
          </a:xfrm>
          <a:prstGeom prst="rect">
            <a:avLst/>
          </a:prstGeom>
          <a:solidFill>
            <a:srgbClr val="FFFFA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学习高数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学</a:t>
            </a:r>
            <a:r>
              <a:rPr lang="en-US" altLang="zh-CN" kern="0" dirty="0" smtClean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学离散数学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学数据结构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学计算机组成原理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学操作系统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9.6 </a:t>
            </a:r>
            <a:r>
              <a:rPr lang="zh-CN" altLang="en-US" dirty="0" smtClean="0">
                <a:ea typeface="黑体" pitchFamily="2" charset="-122"/>
              </a:rPr>
              <a:t>拓扑排序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若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AOV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网中有回路，工程能否完成？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有向图存在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个拓扑序列</a:t>
            </a:r>
            <a:r>
              <a:rPr lang="en-US" altLang="zh-CN" sz="3000" b="1" kern="0" dirty="0" smtClean="0">
                <a:latin typeface="+mn-lt"/>
                <a:sym typeface="Wingdings" pitchFamily="2" charset="2"/>
              </a:rPr>
              <a:t>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无回路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AOV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网的拓扑序列，唯一？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     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058600" y="4125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096000" y="4601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562600" y="43774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029200" y="510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6"/>
            <a:endCxn id="24" idx="3"/>
          </p:cNvCxnSpPr>
          <p:nvPr/>
        </p:nvCxnSpPr>
        <p:spPr bwMode="auto">
          <a:xfrm flipV="1">
            <a:off x="5533200" y="50315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162800" y="472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5"/>
            <a:endCxn id="28" idx="3"/>
          </p:cNvCxnSpPr>
          <p:nvPr/>
        </p:nvCxnSpPr>
        <p:spPr bwMode="auto">
          <a:xfrm rot="5400000" flipH="1" flipV="1">
            <a:off x="6157500" y="44564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600000" y="48534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69200" y="388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248459" y="33785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259000" y="408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821591" y="42869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573200" y="4138200"/>
            <a:ext cx="759609" cy="21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7" name="直接连接符 28"/>
          <p:cNvCxnSpPr>
            <a:cxnSpLocks noChangeShapeType="1"/>
            <a:stCxn id="34" idx="2"/>
            <a:endCxn id="24" idx="7"/>
          </p:cNvCxnSpPr>
          <p:nvPr/>
        </p:nvCxnSpPr>
        <p:spPr bwMode="auto">
          <a:xfrm rot="10800000" flipV="1">
            <a:off x="6526192" y="4337399"/>
            <a:ext cx="1732809" cy="337809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41" name="矩形 40"/>
          <p:cNvSpPr/>
          <p:nvPr/>
        </p:nvSpPr>
        <p:spPr>
          <a:xfrm>
            <a:off x="7010400" y="1144035"/>
            <a:ext cx="12192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不能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42972" y="2362200"/>
            <a:ext cx="13388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不一定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14400" y="3099947"/>
            <a:ext cx="4038600" cy="3453253"/>
          </a:xfrm>
          <a:prstGeom prst="rect">
            <a:avLst/>
          </a:prstGeom>
          <a:solidFill>
            <a:srgbClr val="FFFFA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-- A: </a:t>
            </a:r>
            <a:r>
              <a:rPr lang="zh-CN" altLang="en-US" kern="0" dirty="0" smtClean="0"/>
              <a:t>学习高数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B: </a:t>
            </a:r>
            <a:r>
              <a:rPr lang="zh-CN" altLang="en-US" kern="0" dirty="0" smtClean="0"/>
              <a:t>学</a:t>
            </a:r>
            <a:r>
              <a:rPr lang="en-US" altLang="zh-CN" kern="0" dirty="0" smtClean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C: </a:t>
            </a:r>
            <a:r>
              <a:rPr lang="zh-CN" altLang="en-US" kern="0" dirty="0" smtClean="0"/>
              <a:t>学离散数学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D: </a:t>
            </a:r>
            <a:r>
              <a:rPr lang="zh-CN" altLang="en-US" kern="0" dirty="0" smtClean="0"/>
              <a:t>学数据结构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E: </a:t>
            </a:r>
            <a:r>
              <a:rPr lang="zh-CN" altLang="en-US" kern="0" dirty="0" smtClean="0"/>
              <a:t>学计算机组成原理</a:t>
            </a:r>
            <a:endParaRPr lang="en-US" altLang="zh-CN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F: </a:t>
            </a:r>
            <a:r>
              <a:rPr lang="zh-CN" altLang="en-US" kern="0" dirty="0" smtClean="0"/>
              <a:t>学操作系统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拓扑排序</a:t>
            </a:r>
            <a:r>
              <a:rPr lang="en-US" altLang="zh-CN" dirty="0" smtClean="0">
                <a:ea typeface="黑体" pitchFamily="2" charset="-122"/>
              </a:rPr>
              <a:t> -- </a:t>
            </a:r>
            <a:r>
              <a:rPr lang="zh-CN" altLang="en-US" dirty="0" smtClean="0">
                <a:ea typeface="黑体" pitchFamily="2" charset="-122"/>
              </a:rPr>
              <a:t>思想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1. </a:t>
            </a:r>
            <a:r>
              <a:rPr lang="zh-CN" altLang="en-US" sz="3000" kern="0" dirty="0" smtClean="0">
                <a:latin typeface="+mn-lt"/>
              </a:rPr>
              <a:t>选择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入度为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sz="3000" kern="0" dirty="0" smtClean="0">
                <a:latin typeface="+mn-lt"/>
              </a:rPr>
              <a:t>的顶点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，输出</a:t>
            </a:r>
            <a:r>
              <a:rPr lang="en-US" altLang="zh-CN" sz="3000" kern="0" dirty="0" smtClean="0">
                <a:latin typeface="+mn-lt"/>
              </a:rPr>
              <a:t>v</a:t>
            </a:r>
            <a:r>
              <a:rPr lang="zh-CN" altLang="en-US" sz="3000" kern="0" dirty="0" smtClean="0">
                <a:latin typeface="+mn-lt"/>
              </a:rPr>
              <a:t>；</a:t>
            </a:r>
            <a:endParaRPr lang="en-US" altLang="zh-CN" sz="3000" kern="0" dirty="0" smtClean="0">
              <a:latin typeface="+mn-lt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2. </a:t>
            </a:r>
            <a:r>
              <a:rPr lang="zh-CN" altLang="en-US" sz="3000" kern="0" dirty="0" smtClean="0">
                <a:latin typeface="+mn-lt"/>
              </a:rPr>
              <a:t>从图中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删除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、及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的所有出边；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3. </a:t>
            </a:r>
            <a:r>
              <a:rPr lang="zh-CN" altLang="en-US" sz="3000" kern="0" dirty="0" smtClean="0"/>
              <a:t>重复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和</a:t>
            </a:r>
            <a:r>
              <a:rPr lang="en-US" altLang="zh-CN" sz="3000" kern="0" dirty="0" smtClean="0"/>
              <a:t>2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直到没有入度为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0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的顶点，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3.1 </a:t>
            </a:r>
            <a:r>
              <a:rPr lang="zh-CN" altLang="en-US" sz="3000" kern="0" dirty="0" smtClean="0"/>
              <a:t>若无剩余顶点，则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输出顺序 </a:t>
            </a:r>
            <a:r>
              <a:rPr lang="en-US" altLang="zh-CN" sz="3000" kern="0" dirty="0" smtClean="0">
                <a:solidFill>
                  <a:srgbClr val="008000"/>
                </a:solidFill>
                <a:sym typeface="Wingdings" pitchFamily="2" charset="2"/>
              </a:rPr>
              <a:t>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拓扑排序；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3.2 </a:t>
            </a:r>
            <a:r>
              <a:rPr lang="zh-CN" altLang="en-US" sz="3000" kern="0" dirty="0" smtClean="0">
                <a:latin typeface="+mn-lt"/>
              </a:rPr>
              <a:t>否则，剩余的部分包含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回路。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3634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2484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3" idx="5"/>
            <a:endCxn id="24" idx="1"/>
          </p:cNvCxnSpPr>
          <p:nvPr/>
        </p:nvCxnSpPr>
        <p:spPr bwMode="auto">
          <a:xfrm>
            <a:off x="5793591" y="4879191"/>
            <a:ext cx="528618" cy="177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287200" y="566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flipV="1">
            <a:off x="5717391" y="5412591"/>
            <a:ext cx="604818" cy="3294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116000" y="546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5791200" y="5899191"/>
            <a:ext cx="1398609" cy="21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5"/>
            <a:endCxn id="28" idx="2"/>
          </p:cNvCxnSpPr>
          <p:nvPr/>
        </p:nvCxnSpPr>
        <p:spPr bwMode="auto">
          <a:xfrm>
            <a:off x="6678591" y="5412591"/>
            <a:ext cx="437409" cy="308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69200" y="447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3" idx="6"/>
            <a:endCxn id="32" idx="2"/>
          </p:cNvCxnSpPr>
          <p:nvPr/>
        </p:nvCxnSpPr>
        <p:spPr bwMode="auto">
          <a:xfrm>
            <a:off x="5867400" y="4701000"/>
            <a:ext cx="12018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01000" y="470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546191" y="5137191"/>
            <a:ext cx="528618" cy="405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573200" y="4730400"/>
            <a:ext cx="501609" cy="5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7" name="矩形 36"/>
          <p:cNvSpPr/>
          <p:nvPr/>
        </p:nvSpPr>
        <p:spPr>
          <a:xfrm>
            <a:off x="1516152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A,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010359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B,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43759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E,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54717" y="4800600"/>
            <a:ext cx="5950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C,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64317" y="4800600"/>
            <a:ext cx="5950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D,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13466" y="4800600"/>
            <a:ext cx="4347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F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32" grpId="0" animBg="1"/>
      <p:bldP spid="34" grpId="0" animBg="1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12582</TotalTime>
  <Words>2501</Words>
  <Application>Microsoft Office PowerPoint</Application>
  <PresentationFormat>全屏显示(4:3)</PresentationFormat>
  <Paragraphs>711</Paragraphs>
  <Slides>27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默认设计模板</vt:lpstr>
      <vt:lpstr>幻灯片 1</vt:lpstr>
      <vt:lpstr>回顾</vt:lpstr>
      <vt:lpstr>回顾：Dijkstra算法思想</vt:lpstr>
      <vt:lpstr>回顾：Dijkstra算法实现</vt:lpstr>
      <vt:lpstr>引例</vt:lpstr>
      <vt:lpstr>9.6 拓扑排序</vt:lpstr>
      <vt:lpstr>9.6 拓扑排序</vt:lpstr>
      <vt:lpstr>9.6 拓扑排序</vt:lpstr>
      <vt:lpstr>拓扑排序 -- 思想</vt:lpstr>
      <vt:lpstr>拓扑排序 -- 思想</vt:lpstr>
      <vt:lpstr>拓扑排序 -- 实现1(出边表)</vt:lpstr>
      <vt:lpstr>拓扑排序 -- 实现1(出边表)</vt:lpstr>
      <vt:lpstr>幻灯片 13</vt:lpstr>
      <vt:lpstr>幻灯片 14</vt:lpstr>
      <vt:lpstr>拓扑排序 -- 实现1(出边表)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拓扑排序 -- 实现1(出边表)</vt:lpstr>
      <vt:lpstr>小结</vt:lpstr>
      <vt:lpstr>小结</vt:lpstr>
      <vt:lpstr>补充</vt:lpstr>
      <vt:lpstr>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lenovo-</cp:lastModifiedBy>
  <cp:revision>2457</cp:revision>
  <cp:lastPrinted>1601-01-01T00:00:00Z</cp:lastPrinted>
  <dcterms:created xsi:type="dcterms:W3CDTF">1601-01-01T00:00:00Z</dcterms:created>
  <dcterms:modified xsi:type="dcterms:W3CDTF">2019-06-02T02:53:02Z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