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53" r:id="rId3"/>
    <p:sldId id="554" r:id="rId4"/>
    <p:sldId id="573" r:id="rId5"/>
    <p:sldId id="575" r:id="rId6"/>
    <p:sldId id="577" r:id="rId7"/>
    <p:sldId id="578" r:id="rId8"/>
    <p:sldId id="579" r:id="rId9"/>
    <p:sldId id="582" r:id="rId10"/>
    <p:sldId id="580" r:id="rId11"/>
    <p:sldId id="583" r:id="rId12"/>
    <p:sldId id="587" r:id="rId13"/>
    <p:sldId id="584" r:id="rId14"/>
    <p:sldId id="588" r:id="rId15"/>
    <p:sldId id="589" r:id="rId16"/>
    <p:sldId id="586" r:id="rId17"/>
    <p:sldId id="592" r:id="rId18"/>
    <p:sldId id="590" r:id="rId19"/>
    <p:sldId id="591" r:id="rId20"/>
    <p:sldId id="593" r:id="rId21"/>
    <p:sldId id="594" r:id="rId22"/>
    <p:sldId id="605" r:id="rId23"/>
    <p:sldId id="606" r:id="rId24"/>
    <p:sldId id="607" r:id="rId25"/>
    <p:sldId id="608" r:id="rId26"/>
    <p:sldId id="609" r:id="rId27"/>
    <p:sldId id="596" r:id="rId28"/>
    <p:sldId id="595" r:id="rId29"/>
    <p:sldId id="597" r:id="rId30"/>
    <p:sldId id="598" r:id="rId31"/>
    <p:sldId id="599" r:id="rId32"/>
    <p:sldId id="600" r:id="rId33"/>
    <p:sldId id="601" r:id="rId34"/>
    <p:sldId id="602" r:id="rId35"/>
    <p:sldId id="603" r:id="rId3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006600"/>
    <a:srgbClr val="990099"/>
    <a:srgbClr val="008000"/>
    <a:srgbClr val="0000CC"/>
    <a:srgbClr val="800080"/>
    <a:srgbClr val="990033"/>
    <a:srgbClr val="FFFBC1"/>
    <a:srgbClr val="FEF5C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11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2020-5-25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28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讲：关键路径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的最早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err="1" smtClean="0">
                <a:latin typeface="+mn-lt"/>
              </a:rPr>
              <a:t>vj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err="1" smtClean="0">
                <a:latin typeface="+mn-lt"/>
              </a:rPr>
              <a:t>ee</a:t>
            </a:r>
            <a:r>
              <a:rPr lang="en-US" altLang="zh-CN" sz="3000" kern="0" dirty="0" smtClean="0">
                <a:latin typeface="+mn-lt"/>
              </a:rPr>
              <a:t>(j)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从‘源点’到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vj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的‘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最长路径长度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’ 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且，事件发生后，其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出边活动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才能开始；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的最早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err="1" smtClean="0">
                <a:latin typeface="+mn-lt"/>
              </a:rPr>
              <a:t>vj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err="1" smtClean="0">
                <a:latin typeface="+mn-lt"/>
              </a:rPr>
              <a:t>ee</a:t>
            </a:r>
            <a:r>
              <a:rPr lang="en-US" altLang="zh-CN" sz="3000" kern="0" dirty="0" smtClean="0">
                <a:latin typeface="+mn-lt"/>
              </a:rPr>
              <a:t>(j)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源点：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(0)= 0;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j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)=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max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{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 + weight&lt;vi, </a:t>
            </a:r>
            <a:r>
              <a:rPr lang="en-US" altLang="zh-CN" sz="3000" kern="0" dirty="0" err="1" smtClean="0">
                <a:solidFill>
                  <a:srgbClr val="FF0000"/>
                </a:solidFill>
                <a:latin typeface="+mn-lt"/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&gt; }</a:t>
            </a:r>
          </a:p>
        </p:txBody>
      </p:sp>
      <p:sp>
        <p:nvSpPr>
          <p:cNvPr id="88" name="Rectangle 12"/>
          <p:cNvSpPr txBox="1">
            <a:spLocks noChangeArrowheads="1"/>
          </p:cNvSpPr>
          <p:nvPr/>
        </p:nvSpPr>
        <p:spPr bwMode="auto">
          <a:xfrm>
            <a:off x="6324600" y="1295400"/>
            <a:ext cx="2819400" cy="5580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从</a:t>
            </a:r>
            <a:r>
              <a:rPr lang="en-US" altLang="zh-CN" kern="0" dirty="0" smtClean="0">
                <a:solidFill>
                  <a:schemeClr val="bg1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源点</a:t>
            </a:r>
            <a:r>
              <a:rPr lang="en-US" altLang="zh-CN" kern="0" dirty="0" smtClean="0">
                <a:solidFill>
                  <a:schemeClr val="bg1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开始，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352800" y="2667000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err="1" smtClean="0">
                <a:solidFill>
                  <a:srgbClr val="C00000"/>
                </a:solidFill>
              </a:rPr>
              <a:t>i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92" name="直接连接符 28"/>
          <p:cNvCxnSpPr>
            <a:cxnSpLocks noChangeShapeType="1"/>
            <a:stCxn id="102" idx="6"/>
            <a:endCxn id="91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95" name="直接连接符 28"/>
          <p:cNvCxnSpPr>
            <a:cxnSpLocks noChangeShapeType="1"/>
            <a:stCxn id="93" idx="6"/>
            <a:endCxn id="94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91" idx="6"/>
            <a:endCxn id="97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31750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97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98" name="直接连接符 28"/>
          <p:cNvCxnSpPr>
            <a:cxnSpLocks noChangeShapeType="1"/>
            <a:stCxn id="90" idx="6"/>
            <a:endCxn id="97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31750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100" name="直接连接符 28"/>
          <p:cNvCxnSpPr>
            <a:cxnSpLocks noChangeShapeType="1"/>
            <a:stCxn id="94" idx="6"/>
            <a:endCxn id="105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1" name="直接连接符 28"/>
          <p:cNvCxnSpPr>
            <a:cxnSpLocks noChangeShapeType="1"/>
            <a:stCxn id="97" idx="6"/>
            <a:endCxn id="99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103" name="直接连接符 28"/>
          <p:cNvCxnSpPr>
            <a:cxnSpLocks noChangeShapeType="1"/>
            <a:stCxn id="102" idx="7"/>
            <a:endCxn id="90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4" name="直接连接符 103"/>
          <p:cNvCxnSpPr>
            <a:cxnSpLocks noChangeShapeType="1"/>
            <a:stCxn id="102" idx="5"/>
            <a:endCxn id="93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5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106" name="矩形 105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108" name="直接连接符 28"/>
          <p:cNvCxnSpPr>
            <a:cxnSpLocks noChangeShapeType="1"/>
            <a:stCxn id="105" idx="6"/>
            <a:endCxn id="107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9" name="直接连接符 28"/>
          <p:cNvCxnSpPr>
            <a:cxnSpLocks noChangeShapeType="1"/>
            <a:stCxn id="99" idx="6"/>
            <a:endCxn id="107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0" name="直接连接符 28"/>
          <p:cNvCxnSpPr>
            <a:cxnSpLocks noChangeShapeType="1"/>
            <a:stCxn id="97" idx="5"/>
            <a:endCxn id="105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1" name="矩形 110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 bwMode="auto">
          <a:xfrm>
            <a:off x="5791200" y="1838980"/>
            <a:ext cx="3352800" cy="5580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按</a:t>
            </a: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rgbClr val="FFFF00"/>
                </a:solidFill>
                <a:latin typeface="+mn-lt"/>
              </a:rPr>
              <a:t>拓扑序</a:t>
            </a: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向后递推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29000" y="5105400"/>
            <a:ext cx="5715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-- </a:t>
            </a:r>
            <a:r>
              <a:rPr lang="zh-CN" altLang="en-US" kern="0" dirty="0" smtClean="0"/>
              <a:t>计算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个顶点的</a:t>
            </a:r>
            <a:r>
              <a:rPr lang="en-US" altLang="zh-CN" kern="0" dirty="0" err="1" smtClean="0"/>
              <a:t>ee</a:t>
            </a:r>
            <a:r>
              <a:rPr lang="zh-CN" altLang="en-US" kern="0" dirty="0" smtClean="0"/>
              <a:t>值？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  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8763000" y="2362200"/>
            <a:ext cx="0" cy="2971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381000" y="2322000"/>
            <a:ext cx="170271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其余：</a:t>
            </a:r>
            <a:endParaRPr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3733800" y="56667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需已知其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所有入边</a:t>
            </a:r>
            <a:r>
              <a:rPr lang="zh-CN" altLang="en-US" kern="0" dirty="0" smtClean="0">
                <a:solidFill>
                  <a:srgbClr val="0000CC"/>
                </a:solidFill>
              </a:rPr>
              <a:t>上</a:t>
            </a:r>
            <a:r>
              <a:rPr lang="zh-CN" altLang="en-US" kern="0" dirty="0" smtClean="0">
                <a:solidFill>
                  <a:srgbClr val="C00000"/>
                </a:solidFill>
              </a:rPr>
              <a:t>起点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38" grpId="0" animBg="1"/>
      <p:bldP spid="39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(0)=                             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(1)=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(2)=                             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(3)=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(4)=                                         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(5)=                             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(6)=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(7)=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</a:t>
            </a:r>
            <a:r>
              <a:rPr lang="en-US" altLang="zh-CN" kern="0" dirty="0" err="1" smtClean="0">
                <a:latin typeface="+mn-lt"/>
              </a:rPr>
              <a:t>ee</a:t>
            </a:r>
            <a:r>
              <a:rPr lang="en-US" altLang="zh-CN" kern="0" dirty="0" smtClean="0">
                <a:latin typeface="+mn-lt"/>
              </a:rPr>
              <a:t>(8)=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8488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8194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 flipV="1">
            <a:off x="1189800" y="5158200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819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776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323400" y="6043200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323400" y="4756191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77600" y="43260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352800" y="4243800"/>
            <a:ext cx="1324800" cy="334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5532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3"/>
          </p:cNvCxnSpPr>
          <p:nvPr/>
        </p:nvCxnSpPr>
        <p:spPr bwMode="auto">
          <a:xfrm flipV="1">
            <a:off x="5181600" y="5611791"/>
            <a:ext cx="1398609" cy="431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81600" y="4320000"/>
            <a:ext cx="1371600" cy="258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85800" y="49265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115991" y="4243800"/>
            <a:ext cx="17328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115991" y="5356781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506400" y="518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371600" y="3991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1828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2"/>
          </p:cNvCxnSpPr>
          <p:nvPr/>
        </p:nvCxnSpPr>
        <p:spPr bwMode="auto">
          <a:xfrm flipV="1">
            <a:off x="7010400" y="5082000"/>
            <a:ext cx="1172400" cy="351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7057200" y="4320000"/>
            <a:ext cx="11994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2"/>
          </p:cNvCxnSpPr>
          <p:nvPr/>
        </p:nvCxnSpPr>
        <p:spPr bwMode="auto">
          <a:xfrm>
            <a:off x="5107791" y="4756191"/>
            <a:ext cx="1398609" cy="677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600200" y="4648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43000" y="5524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29228" y="4762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05428" y="38483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76828" y="5486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81600" y="3886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62600" y="4534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77028" y="5296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91400" y="4000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59202" y="5143779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24758" y="533400"/>
            <a:ext cx="385042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" name="矩形 40"/>
          <p:cNvSpPr/>
          <p:nvPr/>
        </p:nvSpPr>
        <p:spPr>
          <a:xfrm>
            <a:off x="6019800" y="5334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(0)+6 = 6</a:t>
            </a:r>
          </a:p>
        </p:txBody>
      </p:sp>
      <p:sp>
        <p:nvSpPr>
          <p:cNvPr id="42" name="矩形 41"/>
          <p:cNvSpPr/>
          <p:nvPr/>
        </p:nvSpPr>
        <p:spPr>
          <a:xfrm>
            <a:off x="1828800" y="10668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(0)+4 = 4</a:t>
            </a:r>
          </a:p>
        </p:txBody>
      </p:sp>
      <p:sp>
        <p:nvSpPr>
          <p:cNvPr id="44" name="矩形 43"/>
          <p:cNvSpPr/>
          <p:nvPr/>
        </p:nvSpPr>
        <p:spPr>
          <a:xfrm>
            <a:off x="6031447" y="10668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(0)+5 = 5</a:t>
            </a:r>
          </a:p>
        </p:txBody>
      </p:sp>
      <p:sp>
        <p:nvSpPr>
          <p:cNvPr id="45" name="矩形 44"/>
          <p:cNvSpPr/>
          <p:nvPr/>
        </p:nvSpPr>
        <p:spPr>
          <a:xfrm>
            <a:off x="1823162" y="1600200"/>
            <a:ext cx="4653838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max{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(1)+1,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(2)+1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48" name="矩形 47"/>
          <p:cNvSpPr/>
          <p:nvPr/>
        </p:nvSpPr>
        <p:spPr>
          <a:xfrm>
            <a:off x="1810620" y="2209800"/>
            <a:ext cx="1846980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(3)+2=7</a:t>
            </a:r>
          </a:p>
        </p:txBody>
      </p:sp>
      <p:sp>
        <p:nvSpPr>
          <p:cNvPr id="55" name="矩形 54"/>
          <p:cNvSpPr/>
          <p:nvPr/>
        </p:nvSpPr>
        <p:spPr>
          <a:xfrm>
            <a:off x="6082858" y="2209800"/>
            <a:ext cx="214674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(4)+9 =16</a:t>
            </a:r>
          </a:p>
        </p:txBody>
      </p:sp>
      <p:sp>
        <p:nvSpPr>
          <p:cNvPr id="64" name="矩形 63"/>
          <p:cNvSpPr/>
          <p:nvPr/>
        </p:nvSpPr>
        <p:spPr>
          <a:xfrm>
            <a:off x="1775186" y="2733425"/>
            <a:ext cx="485421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max{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(4)+7,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(5)+4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14</a:t>
            </a:r>
          </a:p>
        </p:txBody>
      </p:sp>
      <p:sp>
        <p:nvSpPr>
          <p:cNvPr id="67" name="矩形 66"/>
          <p:cNvSpPr/>
          <p:nvPr/>
        </p:nvSpPr>
        <p:spPr>
          <a:xfrm>
            <a:off x="1775186" y="3266825"/>
            <a:ext cx="485421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max{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(6)+2,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(7)+4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18</a:t>
            </a:r>
          </a:p>
        </p:txBody>
      </p:sp>
      <p:sp>
        <p:nvSpPr>
          <p:cNvPr id="59" name="Rectangle 12"/>
          <p:cNvSpPr txBox="1">
            <a:spLocks noChangeArrowheads="1"/>
          </p:cNvSpPr>
          <p:nvPr/>
        </p:nvSpPr>
        <p:spPr bwMode="auto">
          <a:xfrm>
            <a:off x="7239000" y="2833604"/>
            <a:ext cx="1905000" cy="1052596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solidFill>
                  <a:schemeClr val="bg1"/>
                </a:solidFill>
                <a:latin typeface="+mn-lt"/>
              </a:rPr>
              <a:t>按</a:t>
            </a:r>
            <a:r>
              <a:rPr lang="en-US" altLang="zh-CN" sz="2600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sz="2600" kern="0" dirty="0" smtClean="0">
                <a:solidFill>
                  <a:srgbClr val="FFFF00"/>
                </a:solidFill>
                <a:latin typeface="+mn-lt"/>
              </a:rPr>
              <a:t>拓扑序</a:t>
            </a:r>
            <a:r>
              <a:rPr lang="en-US" altLang="zh-CN" sz="2600" kern="0" dirty="0" smtClean="0">
                <a:solidFill>
                  <a:srgbClr val="FFFF00"/>
                </a:solidFill>
                <a:latin typeface="+mn-lt"/>
              </a:rPr>
              <a:t>”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solidFill>
                  <a:schemeClr val="bg1"/>
                </a:solidFill>
                <a:latin typeface="+mn-lt"/>
              </a:rPr>
              <a:t>向后递推</a:t>
            </a:r>
            <a:endParaRPr lang="en-US" altLang="zh-CN" sz="2600" kern="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8" grpId="0"/>
      <p:bldP spid="55" grpId="0"/>
      <p:bldP spid="64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的最迟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smtClean="0">
                <a:latin typeface="+mn-lt"/>
              </a:rPr>
              <a:t>vi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允许的最迟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smtClean="0">
                <a:latin typeface="+mn-lt"/>
              </a:rPr>
              <a:t>le(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汇点：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其余：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6400800" y="1219200"/>
            <a:ext cx="2743200" cy="5334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不能耽误工期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9" idx="6"/>
            <a:endCxn id="41" idx="2"/>
          </p:cNvCxnSpPr>
          <p:nvPr/>
        </p:nvCxnSpPr>
        <p:spPr bwMode="auto">
          <a:xfrm>
            <a:off x="11136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432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601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4" idx="6"/>
            <a:endCxn id="45" idx="2"/>
          </p:cNvCxnSpPr>
          <p:nvPr/>
        </p:nvCxnSpPr>
        <p:spPr bwMode="auto">
          <a:xfrm flipV="1">
            <a:off x="32472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5" name="直接连接符 28"/>
          <p:cNvCxnSpPr>
            <a:cxnSpLocks noChangeShapeType="1"/>
            <a:stCxn id="41" idx="6"/>
            <a:endCxn id="56" idx="3"/>
          </p:cNvCxnSpPr>
          <p:nvPr/>
        </p:nvCxnSpPr>
        <p:spPr bwMode="auto">
          <a:xfrm flipV="1">
            <a:off x="32472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601400" y="3839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9" name="直接连接符 28"/>
          <p:cNvCxnSpPr>
            <a:cxnSpLocks noChangeShapeType="1"/>
            <a:stCxn id="39" idx="6"/>
            <a:endCxn id="56" idx="2"/>
          </p:cNvCxnSpPr>
          <p:nvPr/>
        </p:nvCxnSpPr>
        <p:spPr bwMode="auto">
          <a:xfrm>
            <a:off x="32766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477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7" name="直接连接符 28"/>
          <p:cNvCxnSpPr>
            <a:cxnSpLocks noChangeShapeType="1"/>
            <a:stCxn id="45" idx="6"/>
            <a:endCxn id="72" idx="2"/>
          </p:cNvCxnSpPr>
          <p:nvPr/>
        </p:nvCxnSpPr>
        <p:spPr bwMode="auto">
          <a:xfrm flipV="1">
            <a:off x="51054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8" name="直接连接符 28"/>
          <p:cNvCxnSpPr>
            <a:cxnSpLocks noChangeShapeType="1"/>
            <a:stCxn id="56" idx="6"/>
            <a:endCxn id="64" idx="2"/>
          </p:cNvCxnSpPr>
          <p:nvPr/>
        </p:nvCxnSpPr>
        <p:spPr bwMode="auto">
          <a:xfrm flipV="1">
            <a:off x="51054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096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0" name="直接连接符 28"/>
          <p:cNvCxnSpPr>
            <a:cxnSpLocks noChangeShapeType="1"/>
            <a:stCxn id="69" idx="7"/>
            <a:endCxn id="39" idx="2"/>
          </p:cNvCxnSpPr>
          <p:nvPr/>
        </p:nvCxnSpPr>
        <p:spPr bwMode="auto">
          <a:xfrm flipV="1">
            <a:off x="10397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1" name="直接连接符 70"/>
          <p:cNvCxnSpPr>
            <a:cxnSpLocks noChangeShapeType="1"/>
            <a:stCxn id="69" idx="5"/>
            <a:endCxn id="44" idx="2"/>
          </p:cNvCxnSpPr>
          <p:nvPr/>
        </p:nvCxnSpPr>
        <p:spPr bwMode="auto">
          <a:xfrm>
            <a:off x="10397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4302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3" name="矩形 72"/>
          <p:cNvSpPr/>
          <p:nvPr/>
        </p:nvSpPr>
        <p:spPr>
          <a:xfrm>
            <a:off x="12954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066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75" name="直接连接符 28"/>
          <p:cNvCxnSpPr>
            <a:cxnSpLocks noChangeShapeType="1"/>
            <a:stCxn id="72" idx="6"/>
            <a:endCxn id="74" idx="3"/>
          </p:cNvCxnSpPr>
          <p:nvPr/>
        </p:nvCxnSpPr>
        <p:spPr bwMode="auto">
          <a:xfrm flipV="1">
            <a:off x="69342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6" name="直接连接符 28"/>
          <p:cNvCxnSpPr>
            <a:cxnSpLocks noChangeShapeType="1"/>
            <a:stCxn id="64" idx="6"/>
            <a:endCxn id="74" idx="1"/>
          </p:cNvCxnSpPr>
          <p:nvPr/>
        </p:nvCxnSpPr>
        <p:spPr bwMode="auto">
          <a:xfrm>
            <a:off x="69810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6" idx="5"/>
            <a:endCxn id="72" idx="1"/>
          </p:cNvCxnSpPr>
          <p:nvPr/>
        </p:nvCxnSpPr>
        <p:spPr bwMode="auto">
          <a:xfrm>
            <a:off x="50315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816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522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905000" y="2385536"/>
            <a:ext cx="716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不能影响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”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其后继事件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” 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最迟发生</a:t>
            </a:r>
            <a:r>
              <a:rPr lang="zh-CN" altLang="en-US" sz="3000" kern="0" dirty="0" smtClean="0"/>
              <a:t>时间；</a:t>
            </a:r>
            <a:endParaRPr lang="en-US" altLang="zh-CN" sz="3000" kern="0" dirty="0" smtClean="0"/>
          </a:p>
        </p:txBody>
      </p:sp>
      <p:sp>
        <p:nvSpPr>
          <p:cNvPr id="100" name="矩形 99"/>
          <p:cNvSpPr/>
          <p:nvPr/>
        </p:nvSpPr>
        <p:spPr>
          <a:xfrm>
            <a:off x="1905000" y="1768986"/>
            <a:ext cx="6248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允许的最迟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==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最早发生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time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 smtClean="0">
                <a:ea typeface="黑体" pitchFamily="2" charset="-122"/>
              </a:rPr>
              <a:t>的最迟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事件</a:t>
            </a:r>
            <a:r>
              <a:rPr lang="en-US" altLang="zh-CN" sz="3000" kern="0" dirty="0" smtClean="0">
                <a:latin typeface="+mn-lt"/>
              </a:rPr>
              <a:t>vi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允许的最迟</a:t>
            </a:r>
            <a:r>
              <a:rPr lang="zh-CN" altLang="en-US" sz="3000" kern="0" dirty="0" smtClean="0">
                <a:latin typeface="+mn-lt"/>
              </a:rPr>
              <a:t>发生时间 </a:t>
            </a:r>
            <a:r>
              <a:rPr lang="en-US" altLang="zh-CN" sz="3000" kern="0" dirty="0" smtClean="0">
                <a:latin typeface="+mn-lt"/>
              </a:rPr>
              <a:t>le(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汇点：</a:t>
            </a:r>
            <a:r>
              <a:rPr lang="en-US" altLang="zh-CN" sz="3000" kern="0" dirty="0" smtClean="0"/>
              <a:t>le(n-1) == </a:t>
            </a:r>
            <a:r>
              <a:rPr lang="en-US" altLang="zh-CN" sz="3000" kern="0" dirty="0" err="1" smtClean="0"/>
              <a:t>ee</a:t>
            </a:r>
            <a:r>
              <a:rPr lang="en-US" altLang="zh-CN" sz="3000" kern="0" dirty="0" smtClean="0"/>
              <a:t>(n-1)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       le(</a:t>
            </a:r>
            <a:r>
              <a:rPr lang="en-US" altLang="zh-CN" sz="3000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 =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min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{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le(j) </a:t>
            </a:r>
            <a:r>
              <a:rPr lang="zh-CN" altLang="en-US" sz="3200" b="1" kern="0" dirty="0" smtClean="0">
                <a:solidFill>
                  <a:srgbClr val="0000CC"/>
                </a:solidFill>
                <a:latin typeface="+mn-lt"/>
              </a:rPr>
              <a:t>－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weight&lt;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vi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&gt;}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9" idx="6"/>
            <a:endCxn id="41" idx="2"/>
          </p:cNvCxnSpPr>
          <p:nvPr/>
        </p:nvCxnSpPr>
        <p:spPr bwMode="auto">
          <a:xfrm>
            <a:off x="11136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432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601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4" idx="6"/>
            <a:endCxn id="45" idx="2"/>
          </p:cNvCxnSpPr>
          <p:nvPr/>
        </p:nvCxnSpPr>
        <p:spPr bwMode="auto">
          <a:xfrm flipV="1">
            <a:off x="32472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5" name="直接连接符 28"/>
          <p:cNvCxnSpPr>
            <a:cxnSpLocks noChangeShapeType="1"/>
            <a:stCxn id="41" idx="6"/>
            <a:endCxn id="56" idx="3"/>
          </p:cNvCxnSpPr>
          <p:nvPr/>
        </p:nvCxnSpPr>
        <p:spPr bwMode="auto">
          <a:xfrm flipV="1">
            <a:off x="32472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601400" y="383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9" name="直接连接符 28"/>
          <p:cNvCxnSpPr>
            <a:cxnSpLocks noChangeShapeType="1"/>
            <a:stCxn id="39" idx="6"/>
            <a:endCxn id="56" idx="2"/>
          </p:cNvCxnSpPr>
          <p:nvPr/>
        </p:nvCxnSpPr>
        <p:spPr bwMode="auto">
          <a:xfrm>
            <a:off x="32766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477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7" name="直接连接符 28"/>
          <p:cNvCxnSpPr>
            <a:cxnSpLocks noChangeShapeType="1"/>
            <a:stCxn id="45" idx="6"/>
            <a:endCxn id="72" idx="3"/>
          </p:cNvCxnSpPr>
          <p:nvPr/>
        </p:nvCxnSpPr>
        <p:spPr bwMode="auto">
          <a:xfrm flipV="1">
            <a:off x="5105400" y="4925991"/>
            <a:ext cx="1398609" cy="1117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8" name="直接连接符 28"/>
          <p:cNvCxnSpPr>
            <a:cxnSpLocks noChangeShapeType="1"/>
            <a:stCxn id="56" idx="6"/>
            <a:endCxn id="64" idx="2"/>
          </p:cNvCxnSpPr>
          <p:nvPr/>
        </p:nvCxnSpPr>
        <p:spPr bwMode="auto">
          <a:xfrm flipV="1">
            <a:off x="5105400" y="3528600"/>
            <a:ext cx="1371600" cy="562800"/>
          </a:xfrm>
          <a:prstGeom prst="line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096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0" name="直接连接符 28"/>
          <p:cNvCxnSpPr>
            <a:cxnSpLocks noChangeShapeType="1"/>
            <a:stCxn id="69" idx="7"/>
            <a:endCxn id="39" idx="2"/>
          </p:cNvCxnSpPr>
          <p:nvPr/>
        </p:nvCxnSpPr>
        <p:spPr bwMode="auto">
          <a:xfrm flipV="1">
            <a:off x="10397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1" name="直接连接符 70"/>
          <p:cNvCxnSpPr>
            <a:cxnSpLocks noChangeShapeType="1"/>
            <a:stCxn id="69" idx="5"/>
            <a:endCxn id="44" idx="2"/>
          </p:cNvCxnSpPr>
          <p:nvPr/>
        </p:nvCxnSpPr>
        <p:spPr bwMode="auto">
          <a:xfrm>
            <a:off x="10397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4302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3" name="矩形 72"/>
          <p:cNvSpPr/>
          <p:nvPr/>
        </p:nvSpPr>
        <p:spPr>
          <a:xfrm>
            <a:off x="12954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06600" y="419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75" name="直接连接符 28"/>
          <p:cNvCxnSpPr>
            <a:cxnSpLocks noChangeShapeType="1"/>
            <a:stCxn id="72" idx="6"/>
            <a:endCxn id="74" idx="3"/>
          </p:cNvCxnSpPr>
          <p:nvPr/>
        </p:nvCxnSpPr>
        <p:spPr bwMode="auto">
          <a:xfrm flipV="1">
            <a:off x="6934200" y="4621191"/>
            <a:ext cx="12462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6" name="直接连接符 28"/>
          <p:cNvCxnSpPr>
            <a:cxnSpLocks noChangeShapeType="1"/>
            <a:stCxn id="64" idx="6"/>
            <a:endCxn id="74" idx="1"/>
          </p:cNvCxnSpPr>
          <p:nvPr/>
        </p:nvCxnSpPr>
        <p:spPr bwMode="auto">
          <a:xfrm>
            <a:off x="6981000" y="3528600"/>
            <a:ext cx="1199409" cy="736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6" idx="5"/>
            <a:endCxn id="72" idx="2"/>
          </p:cNvCxnSpPr>
          <p:nvPr/>
        </p:nvCxnSpPr>
        <p:spPr bwMode="auto">
          <a:xfrm>
            <a:off x="5031591" y="4269591"/>
            <a:ext cx="1398609" cy="478209"/>
          </a:xfrm>
          <a:prstGeom prst="line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816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3962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4915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10400" y="4572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76600" y="2743200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j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6858000" y="1295400"/>
            <a:ext cx="2286000" cy="5334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从汇点开始，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5562600" y="1828800"/>
            <a:ext cx="3581400" cy="60939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rgbClr val="FFFF00"/>
                </a:solidFill>
                <a:latin typeface="+mn-lt"/>
              </a:rPr>
              <a:t>逆拓扑序</a:t>
            </a:r>
            <a:r>
              <a:rPr lang="en-US" altLang="zh-CN" kern="0" dirty="0" smtClean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向前倒推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0890" y="2394000"/>
            <a:ext cx="170271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其余：</a:t>
            </a:r>
            <a:endParaRPr lang="zh-CN" altLang="en-US" sz="3000" dirty="0"/>
          </a:p>
        </p:txBody>
      </p:sp>
      <p:sp>
        <p:nvSpPr>
          <p:cNvPr id="49" name="矩形 48"/>
          <p:cNvSpPr/>
          <p:nvPr/>
        </p:nvSpPr>
        <p:spPr>
          <a:xfrm>
            <a:off x="3429000" y="5105400"/>
            <a:ext cx="5715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-- </a:t>
            </a:r>
            <a:r>
              <a:rPr lang="zh-CN" altLang="en-US" kern="0" dirty="0" smtClean="0"/>
              <a:t>计算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个顶点的</a:t>
            </a:r>
            <a:r>
              <a:rPr lang="en-US" altLang="zh-CN" kern="0" dirty="0" smtClean="0"/>
              <a:t>le</a:t>
            </a:r>
            <a:r>
              <a:rPr lang="zh-CN" altLang="en-US" kern="0" dirty="0" smtClean="0"/>
              <a:t>值？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  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33800" y="5638800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需已知其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所有出边</a:t>
            </a:r>
            <a:r>
              <a:rPr lang="zh-CN" altLang="en-US" kern="0" dirty="0" smtClean="0">
                <a:solidFill>
                  <a:srgbClr val="0000CC"/>
                </a:solidFill>
              </a:rPr>
              <a:t>上</a:t>
            </a:r>
            <a:r>
              <a:rPr lang="zh-CN" altLang="en-US" kern="0" dirty="0" smtClean="0">
                <a:solidFill>
                  <a:srgbClr val="C00000"/>
                </a:solidFill>
              </a:rPr>
              <a:t>终点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le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8763000" y="2412000"/>
            <a:ext cx="0" cy="3150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  <p:bldP spid="46" grpId="0" animBg="1"/>
      <p:bldP spid="49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le(8)=                               -- le(7)=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le(6)=                               -- le(5)=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le(4)=                                         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le(3)=                               -- le(2)=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le(1)=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-- le(0)=</a:t>
            </a:r>
          </a:p>
        </p:txBody>
      </p:sp>
      <p:sp>
        <p:nvSpPr>
          <p:cNvPr id="36" name="矩形 35"/>
          <p:cNvSpPr/>
          <p:nvPr/>
        </p:nvSpPr>
        <p:spPr>
          <a:xfrm>
            <a:off x="1700583" y="533400"/>
            <a:ext cx="585417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18</a:t>
            </a:r>
          </a:p>
        </p:txBody>
      </p:sp>
      <p:sp>
        <p:nvSpPr>
          <p:cNvPr id="41" name="矩形 40"/>
          <p:cNvSpPr/>
          <p:nvPr/>
        </p:nvSpPr>
        <p:spPr>
          <a:xfrm>
            <a:off x="6041065" y="5334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le(8)-4 = 14</a:t>
            </a:r>
          </a:p>
        </p:txBody>
      </p:sp>
      <p:sp>
        <p:nvSpPr>
          <p:cNvPr id="42" name="矩形 41"/>
          <p:cNvSpPr/>
          <p:nvPr/>
        </p:nvSpPr>
        <p:spPr>
          <a:xfrm>
            <a:off x="1752600" y="10668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le(8)-2 = 16</a:t>
            </a:r>
          </a:p>
        </p:txBody>
      </p:sp>
      <p:sp>
        <p:nvSpPr>
          <p:cNvPr id="44" name="矩形 43"/>
          <p:cNvSpPr/>
          <p:nvPr/>
        </p:nvSpPr>
        <p:spPr>
          <a:xfrm>
            <a:off x="6036256" y="10668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le(7)-4 = 10</a:t>
            </a:r>
          </a:p>
        </p:txBody>
      </p:sp>
      <p:sp>
        <p:nvSpPr>
          <p:cNvPr id="45" name="矩形 44"/>
          <p:cNvSpPr/>
          <p:nvPr/>
        </p:nvSpPr>
        <p:spPr>
          <a:xfrm>
            <a:off x="1676400" y="1600200"/>
            <a:ext cx="716280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min{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</a:rPr>
              <a:t>le(6)-9, le(7)-7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min{7, 7} = 7</a:t>
            </a:r>
          </a:p>
        </p:txBody>
      </p:sp>
      <p:sp>
        <p:nvSpPr>
          <p:cNvPr id="48" name="矩形 47"/>
          <p:cNvSpPr/>
          <p:nvPr/>
        </p:nvSpPr>
        <p:spPr>
          <a:xfrm>
            <a:off x="1729414" y="2209800"/>
            <a:ext cx="183575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le(5)-2 = 8</a:t>
            </a:r>
          </a:p>
        </p:txBody>
      </p:sp>
      <p:sp>
        <p:nvSpPr>
          <p:cNvPr id="55" name="矩形 54"/>
          <p:cNvSpPr/>
          <p:nvPr/>
        </p:nvSpPr>
        <p:spPr>
          <a:xfrm>
            <a:off x="5986334" y="2209800"/>
            <a:ext cx="183575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le(4)-1 = 6</a:t>
            </a:r>
          </a:p>
        </p:txBody>
      </p:sp>
      <p:sp>
        <p:nvSpPr>
          <p:cNvPr id="64" name="矩形 63"/>
          <p:cNvSpPr/>
          <p:nvPr/>
        </p:nvSpPr>
        <p:spPr>
          <a:xfrm>
            <a:off x="1745641" y="2743200"/>
            <a:ext cx="1835759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le(4)-1 = 6</a:t>
            </a:r>
          </a:p>
        </p:txBody>
      </p:sp>
      <p:sp>
        <p:nvSpPr>
          <p:cNvPr id="67" name="矩形 66"/>
          <p:cNvSpPr/>
          <p:nvPr/>
        </p:nvSpPr>
        <p:spPr>
          <a:xfrm>
            <a:off x="1676400" y="3266825"/>
            <a:ext cx="777240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min{</a:t>
            </a:r>
            <a:r>
              <a:rPr lang="en-US" altLang="zh-CN" b="1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</a:rPr>
              <a:t>le(1)-6, le(2)-4, le(3)-5 </a:t>
            </a:r>
            <a:r>
              <a:rPr lang="en-US" altLang="zh-CN" kern="0" dirty="0" smtClean="0">
                <a:solidFill>
                  <a:srgbClr val="C00000"/>
                </a:solidFill>
              </a:rPr>
              <a:t>}</a:t>
            </a:r>
            <a:r>
              <a:rPr lang="en-US" altLang="zh-CN" kern="0" dirty="0" smtClean="0">
                <a:solidFill>
                  <a:srgbClr val="0000CC"/>
                </a:solidFill>
              </a:rPr>
              <a:t> = min{0, 2, 3}=0</a:t>
            </a: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28488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8194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89" idx="6"/>
            <a:endCxn id="59" idx="2"/>
          </p:cNvCxnSpPr>
          <p:nvPr/>
        </p:nvCxnSpPr>
        <p:spPr bwMode="auto">
          <a:xfrm flipV="1">
            <a:off x="1189800" y="5082000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819400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677600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71" name="直接连接符 28"/>
          <p:cNvCxnSpPr>
            <a:cxnSpLocks noChangeShapeType="1"/>
            <a:stCxn id="69" idx="6"/>
            <a:endCxn id="70" idx="2"/>
          </p:cNvCxnSpPr>
          <p:nvPr/>
        </p:nvCxnSpPr>
        <p:spPr bwMode="auto">
          <a:xfrm>
            <a:off x="3323400" y="5967000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28"/>
          <p:cNvCxnSpPr>
            <a:cxnSpLocks noChangeShapeType="1"/>
            <a:stCxn id="59" idx="6"/>
            <a:endCxn id="73" idx="3"/>
          </p:cNvCxnSpPr>
          <p:nvPr/>
        </p:nvCxnSpPr>
        <p:spPr bwMode="auto">
          <a:xfrm flipV="1">
            <a:off x="3323400" y="4679991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4677600" y="42498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74" name="直接连接符 28"/>
          <p:cNvCxnSpPr>
            <a:cxnSpLocks noChangeShapeType="1"/>
            <a:stCxn id="56" idx="6"/>
            <a:endCxn id="73" idx="2"/>
          </p:cNvCxnSpPr>
          <p:nvPr/>
        </p:nvCxnSpPr>
        <p:spPr bwMode="auto">
          <a:xfrm>
            <a:off x="3352800" y="4167600"/>
            <a:ext cx="1324800" cy="334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65532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76" name="直接连接符 28"/>
          <p:cNvCxnSpPr>
            <a:cxnSpLocks noChangeShapeType="1"/>
            <a:stCxn id="70" idx="6"/>
            <a:endCxn id="92" idx="3"/>
          </p:cNvCxnSpPr>
          <p:nvPr/>
        </p:nvCxnSpPr>
        <p:spPr bwMode="auto">
          <a:xfrm flipV="1">
            <a:off x="5181600" y="5535591"/>
            <a:ext cx="1398609" cy="431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73" idx="6"/>
            <a:endCxn id="75" idx="2"/>
          </p:cNvCxnSpPr>
          <p:nvPr/>
        </p:nvCxnSpPr>
        <p:spPr bwMode="auto">
          <a:xfrm flipV="1">
            <a:off x="5181600" y="4243800"/>
            <a:ext cx="1371600" cy="258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85800" y="48503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90" name="直接连接符 28"/>
          <p:cNvCxnSpPr>
            <a:cxnSpLocks noChangeShapeType="1"/>
            <a:stCxn id="89" idx="7"/>
            <a:endCxn id="56" idx="2"/>
          </p:cNvCxnSpPr>
          <p:nvPr/>
        </p:nvCxnSpPr>
        <p:spPr bwMode="auto">
          <a:xfrm flipV="1">
            <a:off x="1115991" y="4167600"/>
            <a:ext cx="17328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1" name="直接连接符 90"/>
          <p:cNvCxnSpPr>
            <a:cxnSpLocks noChangeShapeType="1"/>
            <a:stCxn id="89" idx="5"/>
            <a:endCxn id="69" idx="2"/>
          </p:cNvCxnSpPr>
          <p:nvPr/>
        </p:nvCxnSpPr>
        <p:spPr bwMode="auto">
          <a:xfrm>
            <a:off x="1115991" y="5280581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6506400" y="510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93" name="矩形 92"/>
          <p:cNvSpPr/>
          <p:nvPr/>
        </p:nvSpPr>
        <p:spPr>
          <a:xfrm>
            <a:off x="1371600" y="3915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8182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95" name="直接连接符 28"/>
          <p:cNvCxnSpPr>
            <a:cxnSpLocks noChangeShapeType="1"/>
            <a:stCxn id="92" idx="6"/>
            <a:endCxn id="94" idx="2"/>
          </p:cNvCxnSpPr>
          <p:nvPr/>
        </p:nvCxnSpPr>
        <p:spPr bwMode="auto">
          <a:xfrm flipV="1">
            <a:off x="7010400" y="5005800"/>
            <a:ext cx="1172400" cy="351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75" idx="6"/>
            <a:endCxn id="94" idx="1"/>
          </p:cNvCxnSpPr>
          <p:nvPr/>
        </p:nvCxnSpPr>
        <p:spPr bwMode="auto">
          <a:xfrm>
            <a:off x="7057200" y="4243800"/>
            <a:ext cx="11994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7" name="直接连接符 28"/>
          <p:cNvCxnSpPr>
            <a:cxnSpLocks noChangeShapeType="1"/>
            <a:stCxn id="73" idx="5"/>
            <a:endCxn id="92" idx="2"/>
          </p:cNvCxnSpPr>
          <p:nvPr/>
        </p:nvCxnSpPr>
        <p:spPr bwMode="auto">
          <a:xfrm>
            <a:off x="5107791" y="4679991"/>
            <a:ext cx="1398609" cy="677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8" name="矩形 97"/>
          <p:cNvSpPr/>
          <p:nvPr/>
        </p:nvSpPr>
        <p:spPr>
          <a:xfrm>
            <a:off x="1600200" y="4572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43000" y="5448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29228" y="4686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705428" y="3772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476828" y="5410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81600" y="3810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62600" y="4457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077028" y="5219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391400" y="3924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059202" y="5067579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8" grpId="0"/>
      <p:bldP spid="55" grpId="0"/>
      <p:bldP spid="64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活动</a:t>
            </a:r>
            <a:r>
              <a:rPr lang="zh-CN" altLang="en-US" dirty="0" smtClean="0">
                <a:ea typeface="黑体" pitchFamily="2" charset="-122"/>
              </a:rPr>
              <a:t>的最早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开工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200" kern="0" dirty="0" smtClean="0">
                <a:latin typeface="+mn-lt"/>
              </a:rPr>
              <a:t>设活动</a:t>
            </a:r>
            <a:r>
              <a:rPr lang="en-US" altLang="zh-CN" sz="3200" kern="0" dirty="0" err="1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3200" kern="0" baseline="-25000" dirty="0" err="1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3200" kern="0" dirty="0" smtClean="0">
                <a:latin typeface="+mn-lt"/>
              </a:rPr>
              <a:t>=&lt;vi, </a:t>
            </a:r>
            <a:r>
              <a:rPr lang="en-US" altLang="zh-CN" sz="3200" kern="0" dirty="0" err="1" smtClean="0">
                <a:latin typeface="+mn-lt"/>
              </a:rPr>
              <a:t>vj</a:t>
            </a:r>
            <a:r>
              <a:rPr lang="en-US" altLang="zh-CN" sz="3200" kern="0" dirty="0" smtClean="0">
                <a:latin typeface="+mn-lt"/>
              </a:rPr>
              <a:t>&gt;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200" kern="0" dirty="0" smtClean="0">
                <a:latin typeface="+mn-lt"/>
              </a:rPr>
              <a:t>开工时间</a:t>
            </a:r>
            <a:r>
              <a:rPr lang="en-US" altLang="zh-CN" sz="3200" kern="0" dirty="0" smtClean="0">
                <a:latin typeface="+mn-lt"/>
              </a:rPr>
              <a:t>e(k)</a:t>
            </a:r>
            <a:r>
              <a:rPr lang="zh-CN" altLang="en-US" sz="3200" kern="0" dirty="0" smtClean="0">
                <a:latin typeface="+mn-lt"/>
              </a:rPr>
              <a:t>？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&lt;=&gt; </a:t>
            </a:r>
            <a:r>
              <a:rPr lang="zh-CN" altLang="en-US" sz="3200" kern="0" dirty="0" smtClean="0">
                <a:latin typeface="+mn-lt"/>
              </a:rPr>
              <a:t>该边上，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起点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vi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（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事件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vi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）的最早发生时间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            </a:t>
            </a:r>
            <a:r>
              <a:rPr lang="zh-CN" altLang="en-US" sz="3200" kern="0" dirty="0" smtClean="0">
                <a:solidFill>
                  <a:srgbClr val="990099"/>
                </a:solidFill>
                <a:latin typeface="+mn-lt"/>
              </a:rPr>
              <a:t>即：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e(k) = 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ee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)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4" idx="6"/>
            <a:endCxn id="38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41" idx="6"/>
            <a:endCxn id="43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3" idx="6"/>
            <a:endCxn id="60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3" name="直接连接符 28"/>
          <p:cNvCxnSpPr>
            <a:cxnSpLocks noChangeShapeType="1"/>
            <a:stCxn id="49" idx="6"/>
            <a:endCxn id="51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8" name="直接连接符 57"/>
          <p:cNvCxnSpPr>
            <a:cxnSpLocks noChangeShapeType="1"/>
            <a:stCxn id="54" idx="5"/>
            <a:endCxn id="41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1" name="矩形 60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3" name="直接连接符 28"/>
          <p:cNvCxnSpPr>
            <a:cxnSpLocks noChangeShapeType="1"/>
            <a:stCxn id="60" idx="6"/>
            <a:endCxn id="62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5" name="直接连接符 28"/>
          <p:cNvCxnSpPr>
            <a:cxnSpLocks noChangeShapeType="1"/>
            <a:stCxn id="51" idx="6"/>
            <a:endCxn id="62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49" idx="5"/>
            <a:endCxn id="60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7" name="矩形 76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(0)=0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(1)=6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(2)=4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(3)=5 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(4)=7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(5)=7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(6)=16 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(7)=14     --</a:t>
            </a:r>
            <a:r>
              <a:rPr lang="en-US" altLang="zh-CN" kern="0" dirty="0" err="1" smtClean="0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(8)=18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--e(0)=                  --e(1)=                  --e(2)=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--e(3)=                  --e(4)=                  --e(5)=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--e(6)=                  --e(7)=                  --e(8)=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--e(9)=                  --e(10)=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802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72600" y="4944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 flipV="1">
            <a:off x="1143000" y="5196021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7726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308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276600" y="60810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276600" y="4794012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30800" y="43638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306000" y="4320000"/>
            <a:ext cx="1324800" cy="2958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5064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134800" y="5471421"/>
            <a:ext cx="1324800" cy="609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34800" y="4290600"/>
            <a:ext cx="1371600" cy="3252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39000" y="49644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069191" y="4320000"/>
            <a:ext cx="1732809" cy="71822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069191" y="5394602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459600" y="5219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324800" y="4029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878000" y="4686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963600" y="5116212"/>
            <a:ext cx="988209" cy="35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7010400" y="4290600"/>
            <a:ext cx="941409" cy="4692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5060991" y="4794012"/>
            <a:ext cx="1472418" cy="499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553400" y="4686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3800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58400" y="4838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82428" y="3915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30028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348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63628" y="44958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30228" y="5219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922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63600" y="51432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06588" y="1752600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202188" y="1731258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10400" y="1752600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5400" y="2340858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(1)=6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91000" y="2317557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(2)=4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10400" y="2317557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(3)=5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954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(4)=7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910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(4)=7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104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(5)=7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95400" y="3505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(6)=16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43400" y="3483858"/>
            <a:ext cx="16369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(7)=14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活动</a:t>
            </a:r>
            <a:r>
              <a:rPr lang="zh-CN" altLang="en-US" dirty="0" smtClean="0">
                <a:ea typeface="黑体" pitchFamily="2" charset="-122"/>
              </a:rPr>
              <a:t>的最晚</a:t>
            </a:r>
            <a:r>
              <a:rPr lang="zh-CN" altLang="en-US" dirty="0" smtClean="0">
                <a:solidFill>
                  <a:srgbClr val="0000CC"/>
                </a:solidFill>
                <a:ea typeface="黑体" pitchFamily="2" charset="-122"/>
              </a:rPr>
              <a:t>开工</a:t>
            </a:r>
            <a:r>
              <a:rPr lang="zh-CN" altLang="en-US" dirty="0" smtClean="0">
                <a:ea typeface="黑体" pitchFamily="2" charset="-122"/>
              </a:rPr>
              <a:t>时间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200" kern="0" dirty="0" smtClean="0">
                <a:latin typeface="+mn-lt"/>
              </a:rPr>
              <a:t>设活动</a:t>
            </a:r>
            <a:r>
              <a:rPr lang="en-US" altLang="zh-CN" sz="3200" kern="0" dirty="0" err="1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3200" kern="0" baseline="-25000" dirty="0" err="1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3200" kern="0" dirty="0" smtClean="0">
                <a:latin typeface="+mn-lt"/>
              </a:rPr>
              <a:t>=&lt;vi, </a:t>
            </a:r>
            <a:r>
              <a:rPr lang="en-US" altLang="zh-CN" sz="3200" kern="0" dirty="0" err="1" smtClean="0">
                <a:latin typeface="+mn-lt"/>
              </a:rPr>
              <a:t>vj</a:t>
            </a:r>
            <a:r>
              <a:rPr lang="en-US" altLang="zh-CN" sz="3200" kern="0" dirty="0" smtClean="0">
                <a:latin typeface="+mn-lt"/>
              </a:rPr>
              <a:t>&gt;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允许的最晚</a:t>
            </a:r>
            <a:r>
              <a:rPr lang="zh-CN" altLang="en-US" sz="3200" kern="0" dirty="0" smtClean="0">
                <a:latin typeface="+mn-lt"/>
              </a:rPr>
              <a:t>开工时间</a:t>
            </a:r>
            <a:r>
              <a:rPr lang="en-US" altLang="zh-CN" sz="3200" kern="0" dirty="0" smtClean="0">
                <a:latin typeface="+mn-lt"/>
              </a:rPr>
              <a:t>l(k)</a:t>
            </a:r>
            <a:r>
              <a:rPr lang="zh-CN" altLang="en-US" sz="3200" kern="0" dirty="0" smtClean="0">
                <a:latin typeface="+mn-lt"/>
              </a:rPr>
              <a:t>？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-- l(k)</a:t>
            </a:r>
            <a:r>
              <a:rPr lang="zh-CN" altLang="en-US" sz="3200" kern="0" dirty="0" smtClean="0">
                <a:latin typeface="+mn-lt"/>
              </a:rPr>
              <a:t>不能影响：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    -- l(k)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le(j)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 </a:t>
            </a:r>
            <a:r>
              <a:rPr lang="zh-CN" altLang="en-US" sz="3200" b="1" kern="0" dirty="0" smtClean="0">
                <a:solidFill>
                  <a:srgbClr val="990099"/>
                </a:solidFill>
              </a:rPr>
              <a:t>－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weight&lt;vi,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vj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&gt;</a:t>
            </a:r>
            <a:endParaRPr lang="en-US" altLang="zh-CN" sz="32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10522" y="1752600"/>
            <a:ext cx="4995278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其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终点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vj</a:t>
            </a:r>
            <a:r>
              <a:rPr lang="zh-CN" altLang="en-US" sz="3200" kern="0" dirty="0" smtClean="0"/>
              <a:t>的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最迟发生</a:t>
            </a:r>
            <a:r>
              <a:rPr lang="zh-CN" altLang="en-US" sz="3200" kern="0" dirty="0" smtClean="0"/>
              <a:t>时间；</a:t>
            </a:r>
            <a:endParaRPr lang="en-US" altLang="zh-CN" sz="3200" kern="0" dirty="0" smtClean="0">
              <a:solidFill>
                <a:srgbClr val="990099"/>
              </a:solidFill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71" idx="6"/>
            <a:endCxn id="42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56" name="直接连接符 28"/>
          <p:cNvCxnSpPr>
            <a:cxnSpLocks noChangeShapeType="1"/>
            <a:stCxn id="48" idx="6"/>
            <a:endCxn id="55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9" name="直接连接符 28"/>
          <p:cNvCxnSpPr>
            <a:cxnSpLocks noChangeShapeType="1"/>
            <a:stCxn id="42" idx="6"/>
            <a:endCxn id="64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67" name="直接连接符 28"/>
          <p:cNvCxnSpPr>
            <a:cxnSpLocks noChangeShapeType="1"/>
            <a:stCxn id="39" idx="6"/>
            <a:endCxn id="64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9" name="直接连接符 28"/>
          <p:cNvCxnSpPr>
            <a:cxnSpLocks noChangeShapeType="1"/>
            <a:stCxn id="55" idx="6"/>
            <a:endCxn id="74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0" name="直接连接符 28"/>
          <p:cNvCxnSpPr>
            <a:cxnSpLocks noChangeShapeType="1"/>
            <a:stCxn id="64" idx="6"/>
            <a:endCxn id="68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2" name="直接连接符 28"/>
          <p:cNvCxnSpPr>
            <a:cxnSpLocks noChangeShapeType="1"/>
            <a:stCxn id="71" idx="7"/>
            <a:endCxn id="39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3" name="直接连接符 72"/>
          <p:cNvCxnSpPr>
            <a:cxnSpLocks noChangeShapeType="1"/>
            <a:stCxn id="71" idx="5"/>
            <a:endCxn id="48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5" name="矩形 74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87" name="直接连接符 28"/>
          <p:cNvCxnSpPr>
            <a:cxnSpLocks noChangeShapeType="1"/>
            <a:stCxn id="74" idx="6"/>
            <a:endCxn id="76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68" idx="6"/>
            <a:endCxn id="76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  <a:stCxn id="64" idx="5"/>
            <a:endCxn id="74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矩形 89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--le(8)=18   --le(7)=14   --le(6)=16   --le(5)=10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6600"/>
                </a:solidFill>
                <a:latin typeface="+mn-lt"/>
              </a:rPr>
              <a:t>  --le(4)=7     -- le(3)=8    --le(2)=6     --le(1)=6    --le(0)=0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--l(0)=                    --l(1)=                   --l(2)=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--l(3)=                    --l(4)=                   --l(5)=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--l(6)=                    --l(7)=                   --l(8)=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--l(9)=                    --l(10)=</a:t>
            </a:r>
          </a:p>
        </p:txBody>
      </p:sp>
      <p:sp>
        <p:nvSpPr>
          <p:cNvPr id="56" name="矩形 55"/>
          <p:cNvSpPr/>
          <p:nvPr/>
        </p:nvSpPr>
        <p:spPr>
          <a:xfrm>
            <a:off x="1219200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le(1)-6=0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54213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le(2)-4=2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73613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le(3)-5=3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19200" y="23190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le(4)-1=6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14800" y="23190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le(4)-1=6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10400" y="2319000"/>
            <a:ext cx="16369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le(5)-2=8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73851" y="2920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le(6)-9=7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06238" y="2920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le(7)-7=7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01838" y="2920200"/>
            <a:ext cx="18373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le(7)-4=10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82413" y="3505200"/>
            <a:ext cx="18373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le(8)-2=16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34838" y="3505200"/>
            <a:ext cx="183736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le(8)-4=14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802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772600" y="4944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55" name="直接连接符 28"/>
          <p:cNvCxnSpPr>
            <a:cxnSpLocks noChangeShapeType="1"/>
            <a:stCxn id="95" idx="6"/>
            <a:endCxn id="48" idx="2"/>
          </p:cNvCxnSpPr>
          <p:nvPr/>
        </p:nvCxnSpPr>
        <p:spPr bwMode="auto">
          <a:xfrm flipV="1">
            <a:off x="1143000" y="5196021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27726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6308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88" name="直接连接符 2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3276600" y="60810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  <a:stCxn id="48" idx="6"/>
            <a:endCxn id="90" idx="3"/>
          </p:cNvCxnSpPr>
          <p:nvPr/>
        </p:nvCxnSpPr>
        <p:spPr bwMode="auto">
          <a:xfrm flipV="1">
            <a:off x="3276600" y="4794012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4630800" y="43638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91" name="直接连接符 28"/>
          <p:cNvCxnSpPr>
            <a:cxnSpLocks noChangeShapeType="1"/>
            <a:stCxn id="45" idx="6"/>
            <a:endCxn id="90" idx="2"/>
          </p:cNvCxnSpPr>
          <p:nvPr/>
        </p:nvCxnSpPr>
        <p:spPr bwMode="auto">
          <a:xfrm>
            <a:off x="3306000" y="4320000"/>
            <a:ext cx="1324800" cy="2958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65064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93" name="直接连接符 28"/>
          <p:cNvCxnSpPr>
            <a:cxnSpLocks noChangeShapeType="1"/>
            <a:stCxn id="67" idx="6"/>
            <a:endCxn id="98" idx="2"/>
          </p:cNvCxnSpPr>
          <p:nvPr/>
        </p:nvCxnSpPr>
        <p:spPr bwMode="auto">
          <a:xfrm flipV="1">
            <a:off x="5134800" y="5471421"/>
            <a:ext cx="1324800" cy="609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4" name="直接连接符 28"/>
          <p:cNvCxnSpPr>
            <a:cxnSpLocks noChangeShapeType="1"/>
            <a:stCxn id="90" idx="6"/>
            <a:endCxn id="92" idx="2"/>
          </p:cNvCxnSpPr>
          <p:nvPr/>
        </p:nvCxnSpPr>
        <p:spPr bwMode="auto">
          <a:xfrm flipV="1">
            <a:off x="5134800" y="4290600"/>
            <a:ext cx="1371600" cy="3252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639000" y="49644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96" name="直接连接符 28"/>
          <p:cNvCxnSpPr>
            <a:cxnSpLocks noChangeShapeType="1"/>
            <a:stCxn id="95" idx="7"/>
            <a:endCxn id="45" idx="2"/>
          </p:cNvCxnSpPr>
          <p:nvPr/>
        </p:nvCxnSpPr>
        <p:spPr bwMode="auto">
          <a:xfrm flipV="1">
            <a:off x="1069191" y="4320000"/>
            <a:ext cx="1732809" cy="71822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7" name="直接连接符 96"/>
          <p:cNvCxnSpPr>
            <a:cxnSpLocks noChangeShapeType="1"/>
            <a:stCxn id="95" idx="5"/>
            <a:endCxn id="64" idx="2"/>
          </p:cNvCxnSpPr>
          <p:nvPr/>
        </p:nvCxnSpPr>
        <p:spPr bwMode="auto">
          <a:xfrm>
            <a:off x="1069191" y="5394602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6459600" y="5219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99" name="矩形 98"/>
          <p:cNvSpPr/>
          <p:nvPr/>
        </p:nvSpPr>
        <p:spPr>
          <a:xfrm>
            <a:off x="1324800" y="4029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7878000" y="4686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101" name="直接连接符 28"/>
          <p:cNvCxnSpPr>
            <a:cxnSpLocks noChangeShapeType="1"/>
            <a:stCxn id="98" idx="6"/>
            <a:endCxn id="100" idx="3"/>
          </p:cNvCxnSpPr>
          <p:nvPr/>
        </p:nvCxnSpPr>
        <p:spPr bwMode="auto">
          <a:xfrm flipV="1">
            <a:off x="6963600" y="5116212"/>
            <a:ext cx="988209" cy="35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2" name="直接连接符 28"/>
          <p:cNvCxnSpPr>
            <a:cxnSpLocks noChangeShapeType="1"/>
            <a:stCxn id="92" idx="6"/>
            <a:endCxn id="100" idx="1"/>
          </p:cNvCxnSpPr>
          <p:nvPr/>
        </p:nvCxnSpPr>
        <p:spPr bwMode="auto">
          <a:xfrm>
            <a:off x="7010400" y="4290600"/>
            <a:ext cx="941409" cy="4692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  <a:stCxn id="90" idx="5"/>
            <a:endCxn id="98" idx="1"/>
          </p:cNvCxnSpPr>
          <p:nvPr/>
        </p:nvCxnSpPr>
        <p:spPr bwMode="auto">
          <a:xfrm>
            <a:off x="5060991" y="4794012"/>
            <a:ext cx="1472418" cy="499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4" name="矩形 103"/>
          <p:cNvSpPr/>
          <p:nvPr/>
        </p:nvSpPr>
        <p:spPr>
          <a:xfrm>
            <a:off x="1553400" y="4686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43800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458400" y="4838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82428" y="3915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430028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348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563628" y="44958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30228" y="5219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963600" y="51432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AOV(activity on vertex)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顶点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活动；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有向边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弧</a:t>
            </a:r>
            <a:r>
              <a:rPr lang="en-US" altLang="zh-CN" sz="3000" kern="0" dirty="0" smtClean="0">
                <a:latin typeface="+mn-lt"/>
              </a:rPr>
              <a:t>) -- </a:t>
            </a:r>
            <a:r>
              <a:rPr lang="zh-CN" altLang="en-US" sz="3000" kern="0" dirty="0" smtClean="0">
                <a:latin typeface="+mn-lt"/>
              </a:rPr>
              <a:t>活动的优先关系；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287200" y="3896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3246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5791200" y="41488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2578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8"/>
          <p:cNvCxnSpPr>
            <a:cxnSpLocks noChangeShapeType="1"/>
            <a:stCxn id="27" idx="6"/>
            <a:endCxn id="7" idx="3"/>
          </p:cNvCxnSpPr>
          <p:nvPr/>
        </p:nvCxnSpPr>
        <p:spPr bwMode="auto">
          <a:xfrm flipV="1">
            <a:off x="5761800" y="48029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3914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5"/>
            <a:endCxn id="32" idx="3"/>
          </p:cNvCxnSpPr>
          <p:nvPr/>
        </p:nvCxnSpPr>
        <p:spPr bwMode="auto">
          <a:xfrm rot="5400000" flipH="1" flipV="1">
            <a:off x="6386100" y="42278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828600" y="46248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矩形 39"/>
          <p:cNvSpPr/>
          <p:nvPr/>
        </p:nvSpPr>
        <p:spPr>
          <a:xfrm>
            <a:off x="914400" y="3048000"/>
            <a:ext cx="4038600" cy="345325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2978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 rot="5400000" flipH="1" flipV="1">
            <a:off x="6477059" y="31499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487600" y="385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7"/>
            <a:endCxn id="44" idx="3"/>
          </p:cNvCxnSpPr>
          <p:nvPr/>
        </p:nvCxnSpPr>
        <p:spPr bwMode="auto">
          <a:xfrm rot="5400000" flipH="1" flipV="1">
            <a:off x="8050191" y="40583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801800" y="39096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0" grpId="0" animBg="1"/>
      <p:bldP spid="41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关键活动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关键活动，不允许有任何时间延误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最早开工时间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==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最迟开工时间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l(k)==e(k)</a:t>
            </a:r>
          </a:p>
        </p:txBody>
      </p:sp>
      <p:sp>
        <p:nvSpPr>
          <p:cNvPr id="36" name="矩形 35"/>
          <p:cNvSpPr/>
          <p:nvPr/>
        </p:nvSpPr>
        <p:spPr>
          <a:xfrm>
            <a:off x="7162800" y="1219200"/>
            <a:ext cx="2004189" cy="1916935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能开始，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就必须开始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的活动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rgbClr val="FFFF00"/>
                </a:solidFill>
              </a:rPr>
              <a:t>不容有误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70" idx="6"/>
            <a:endCxn id="42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55" name="直接连接符 28"/>
          <p:cNvCxnSpPr>
            <a:cxnSpLocks noChangeShapeType="1"/>
            <a:stCxn id="45" idx="6"/>
            <a:endCxn id="48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6" name="直接连接符 28"/>
          <p:cNvCxnSpPr>
            <a:cxnSpLocks noChangeShapeType="1"/>
            <a:stCxn id="42" idx="6"/>
            <a:endCxn id="59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64" name="直接连接符 28"/>
          <p:cNvCxnSpPr>
            <a:cxnSpLocks noChangeShapeType="1"/>
            <a:stCxn id="39" idx="6"/>
            <a:endCxn id="59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48" idx="6"/>
            <a:endCxn id="73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9" name="直接连接符 28"/>
          <p:cNvCxnSpPr>
            <a:cxnSpLocks noChangeShapeType="1"/>
            <a:stCxn id="59" idx="6"/>
            <a:endCxn id="67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71" name="直接连接符 28"/>
          <p:cNvCxnSpPr>
            <a:cxnSpLocks noChangeShapeType="1"/>
            <a:stCxn id="70" idx="7"/>
            <a:endCxn id="39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71"/>
          <p:cNvCxnSpPr>
            <a:cxnSpLocks noChangeShapeType="1"/>
            <a:stCxn id="70" idx="5"/>
            <a:endCxn id="45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74" name="矩形 73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76" name="直接连接符 28"/>
          <p:cNvCxnSpPr>
            <a:cxnSpLocks noChangeShapeType="1"/>
            <a:stCxn id="73" idx="6"/>
            <a:endCxn id="75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7" name="直接连接符 28"/>
          <p:cNvCxnSpPr>
            <a:cxnSpLocks noChangeShapeType="1"/>
            <a:stCxn id="67" idx="6"/>
            <a:endCxn id="75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9" idx="5"/>
            <a:endCxn id="73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a2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a4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a3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a5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a6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a7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a8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a9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a10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--e(0)=0         --e(1)=0         --e(2)=0        --e(3)=6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--l(0)=0          --l(1)=2          --l(2)=3          --l(3)=6   </a:t>
            </a:r>
            <a:r>
              <a:rPr lang="en-US" altLang="zh-CN" kern="0" dirty="0" smtClean="0">
                <a:latin typeface="+mn-lt"/>
              </a:rPr>
              <a:t>  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    --e(4)=4         --e(5)=5        --e(6)=7         --e(7)=7 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--l(4)=6          --l(5)=8          --l(6)=7          --l(7)=7    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--e(8)=7        --e(9)=16       --e(10)=14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--l(8)=10        --l(9)=16        --l(10)=14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772600" y="3877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43200" y="49592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>
            <a:off x="1113600" y="51108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743200" y="6057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01400" y="6057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247200" y="63096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247200" y="46884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01400" y="42582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276600" y="4129221"/>
            <a:ext cx="1324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477000" y="3771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105400" y="5805621"/>
            <a:ext cx="1324800" cy="504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05400" y="4023621"/>
            <a:ext cx="1371600" cy="486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09600" y="48588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039791" y="4129221"/>
            <a:ext cx="1732809" cy="8033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039791" y="5289002"/>
            <a:ext cx="1703409" cy="10206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430200" y="5553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62" name="矩形 61"/>
          <p:cNvSpPr/>
          <p:nvPr/>
        </p:nvSpPr>
        <p:spPr>
          <a:xfrm>
            <a:off x="1295400" y="39240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106600" y="476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934200" y="51924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6981000" y="4023621"/>
            <a:ext cx="1199409" cy="812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5031591" y="46884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524000" y="46098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6800" y="5638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29000" y="48384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53028" y="3733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00628" y="57528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81600" y="3657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34228" y="4572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29200" y="5486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63028" y="3886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52290" y="5371821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5" name="右大括号 44"/>
          <p:cNvSpPr/>
          <p:nvPr/>
        </p:nvSpPr>
        <p:spPr bwMode="auto">
          <a:xfrm>
            <a:off x="1905000" y="762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右大括号 47"/>
          <p:cNvSpPr/>
          <p:nvPr/>
        </p:nvSpPr>
        <p:spPr bwMode="auto">
          <a:xfrm>
            <a:off x="8305800" y="8382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右大括号 54"/>
          <p:cNvSpPr/>
          <p:nvPr/>
        </p:nvSpPr>
        <p:spPr bwMode="auto">
          <a:xfrm>
            <a:off x="6096000" y="1905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右大括号 63"/>
          <p:cNvSpPr/>
          <p:nvPr/>
        </p:nvSpPr>
        <p:spPr bwMode="auto">
          <a:xfrm>
            <a:off x="8229600" y="1905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右大括号 66"/>
          <p:cNvSpPr/>
          <p:nvPr/>
        </p:nvSpPr>
        <p:spPr bwMode="auto">
          <a:xfrm>
            <a:off x="4114800" y="29718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右大括号 87"/>
          <p:cNvSpPr/>
          <p:nvPr/>
        </p:nvSpPr>
        <p:spPr bwMode="auto">
          <a:xfrm>
            <a:off x="6477000" y="29718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 flipV="1">
            <a:off x="1066800" y="4267200"/>
            <a:ext cx="16002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3352800" y="4267200"/>
            <a:ext cx="1143000" cy="3048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V="1">
            <a:off x="5105400" y="4114800"/>
            <a:ext cx="1295400" cy="4572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7010400" y="41148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029200" y="4800600"/>
            <a:ext cx="1371600" cy="8382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6934200" y="5181600"/>
            <a:ext cx="10668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4" idx="5"/>
            <a:endCxn id="38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1" name="矩形 60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a1,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6" name="直接连接符 28"/>
          <p:cNvCxnSpPr>
            <a:cxnSpLocks noChangeShapeType="1"/>
            <a:stCxn id="49" idx="6"/>
            <a:endCxn id="60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7" name="矩形 76"/>
          <p:cNvSpPr/>
          <p:nvPr/>
        </p:nvSpPr>
        <p:spPr>
          <a:xfrm>
            <a:off x="2313733" y="50292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a2,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85333" y="49530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a5,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a3,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029200" y="4114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a4,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13266" y="5257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a6,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0" name="直接连接符 28"/>
          <p:cNvCxnSpPr>
            <a:cxnSpLocks noChangeShapeType="1"/>
            <a:stCxn id="38" idx="5"/>
            <a:endCxn id="60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3" name="直接连接符 28"/>
          <p:cNvCxnSpPr>
            <a:cxnSpLocks noChangeShapeType="1"/>
            <a:stCxn id="37" idx="7"/>
            <a:endCxn id="51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9" name="矩形 108"/>
          <p:cNvSpPr/>
          <p:nvPr/>
        </p:nvSpPr>
        <p:spPr>
          <a:xfrm>
            <a:off x="6352333" y="47244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a7,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112" name="直接连接符 28"/>
          <p:cNvCxnSpPr>
            <a:cxnSpLocks noChangeShapeType="1"/>
            <a:stCxn id="51" idx="5"/>
            <a:endCxn id="60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5" name="矩形 114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a8,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98601" y="796625"/>
            <a:ext cx="16161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(v1)=0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98601" y="1285382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(v2)=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(v1)+3 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98601" y="1818782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(v3)=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(v1)+2</a:t>
            </a:r>
            <a:r>
              <a:rPr lang="en-US" altLang="zh-CN" dirty="0" smtClean="0"/>
              <a:t> =2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698601" y="2372415"/>
            <a:ext cx="62055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(v4)= </a:t>
            </a:r>
            <a:r>
              <a:rPr lang="en-US" altLang="zh-CN" dirty="0" smtClean="0">
                <a:solidFill>
                  <a:srgbClr val="0000CC"/>
                </a:solidFill>
              </a:rPr>
              <a:t>max{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(v2)+2,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(v3)+4 } 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698601" y="2927157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(v5)=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(v2)+3 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698601" y="3460557"/>
            <a:ext cx="78357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ee</a:t>
            </a:r>
            <a:r>
              <a:rPr lang="en-US" altLang="zh-CN" dirty="0" smtClean="0"/>
              <a:t>(v6)= </a:t>
            </a:r>
            <a:r>
              <a:rPr lang="en-US" altLang="zh-CN" dirty="0" smtClean="0">
                <a:solidFill>
                  <a:srgbClr val="0000CC"/>
                </a:solidFill>
              </a:rPr>
              <a:t>max{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(v3)+3,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(v4)+2,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(v5)+1 } </a:t>
            </a:r>
            <a:r>
              <a:rPr lang="en-US" altLang="zh-CN" dirty="0" smtClean="0"/>
              <a:t>=8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43400" y="577840"/>
            <a:ext cx="48006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1. </a:t>
            </a:r>
            <a:r>
              <a:rPr lang="zh-CN" altLang="en-US" kern="0" dirty="0" smtClean="0"/>
              <a:t>事件的最早发生时间</a:t>
            </a:r>
            <a:r>
              <a:rPr lang="en-US" altLang="zh-CN" kern="0" dirty="0" err="1" smtClean="0"/>
              <a:t>ee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按拓扑序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所有入边起点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85800" y="3407658"/>
            <a:ext cx="312457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le(v6)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(v6) </a:t>
            </a:r>
            <a:r>
              <a:rPr lang="en-US" altLang="zh-CN" dirty="0" smtClean="0"/>
              <a:t>= 8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685800" y="2874258"/>
            <a:ext cx="33249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le(v5) = </a:t>
            </a:r>
            <a:r>
              <a:rPr lang="en-US" altLang="zh-CN" dirty="0" smtClean="0">
                <a:solidFill>
                  <a:srgbClr val="0000CC"/>
                </a:solidFill>
              </a:rPr>
              <a:t>le(v6)-1 </a:t>
            </a:r>
            <a:r>
              <a:rPr lang="en-US" altLang="zh-CN" dirty="0" smtClean="0"/>
              <a:t>= 7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85800" y="2340858"/>
            <a:ext cx="33249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le(v4) = </a:t>
            </a:r>
            <a:r>
              <a:rPr lang="en-US" altLang="zh-CN" dirty="0" smtClean="0">
                <a:solidFill>
                  <a:srgbClr val="0000CC"/>
                </a:solidFill>
              </a:rPr>
              <a:t>le(v6)-2 </a:t>
            </a:r>
            <a:r>
              <a:rPr lang="en-US" altLang="zh-CN" dirty="0" smtClean="0"/>
              <a:t>= 6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85800" y="1786116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le(v3) = </a:t>
            </a:r>
            <a:r>
              <a:rPr lang="en-US" altLang="zh-CN" dirty="0" smtClean="0">
                <a:solidFill>
                  <a:srgbClr val="0000CC"/>
                </a:solidFill>
              </a:rPr>
              <a:t>min{ le(v4)-4, le(v6)- 3} </a:t>
            </a:r>
            <a:r>
              <a:rPr lang="en-US" altLang="zh-CN" dirty="0" smtClean="0"/>
              <a:t>= 2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85800" y="1219200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le(v2) = </a:t>
            </a:r>
            <a:r>
              <a:rPr lang="en-US" altLang="zh-CN" dirty="0" smtClean="0">
                <a:solidFill>
                  <a:srgbClr val="0000CC"/>
                </a:solidFill>
              </a:rPr>
              <a:t>min{ le(v4)-2, le(v5)- 3} </a:t>
            </a:r>
            <a:r>
              <a:rPr lang="en-US" altLang="zh-CN" dirty="0" smtClean="0"/>
              <a:t>= 4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685800" y="685800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le(v1) = </a:t>
            </a:r>
            <a:r>
              <a:rPr lang="en-US" altLang="zh-CN" dirty="0" smtClean="0">
                <a:solidFill>
                  <a:srgbClr val="0000CC"/>
                </a:solidFill>
              </a:rPr>
              <a:t>min{ le(v2)-3, le(v3)- 2}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4267200" y="2362200"/>
            <a:ext cx="48768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2. </a:t>
            </a:r>
            <a:r>
              <a:rPr lang="zh-CN" altLang="en-US" kern="0" dirty="0" smtClean="0"/>
              <a:t>事件的最迟发生时间</a:t>
            </a:r>
            <a:r>
              <a:rPr lang="en-US" altLang="zh-CN" kern="0" dirty="0" smtClean="0"/>
              <a:t>le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逆拓扑序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kern="0" dirty="0" smtClean="0">
                <a:solidFill>
                  <a:srgbClr val="C00000"/>
                </a:solidFill>
              </a:rPr>
              <a:t>所有出边终点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le</a:t>
            </a:r>
            <a:r>
              <a:rPr lang="zh-CN" altLang="en-US" kern="0" dirty="0" smtClean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80" name="直接连接符 28"/>
          <p:cNvCxnSpPr>
            <a:cxnSpLocks noChangeShapeType="1"/>
            <a:stCxn id="85" idx="5"/>
            <a:endCxn id="79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  <a:stCxn id="79" idx="6"/>
            <a:endCxn id="82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83" name="直接连接符 28"/>
          <p:cNvCxnSpPr>
            <a:cxnSpLocks noChangeShapeType="1"/>
            <a:stCxn id="78" idx="6"/>
            <a:endCxn id="82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4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85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86" name="直接连接符 28"/>
          <p:cNvCxnSpPr>
            <a:cxnSpLocks noChangeShapeType="1"/>
            <a:stCxn id="85" idx="7"/>
            <a:endCxn id="78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88" name="矩形 87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a1,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9" name="直接连接符 28"/>
          <p:cNvCxnSpPr>
            <a:cxnSpLocks noChangeShapeType="1"/>
            <a:stCxn id="82" idx="6"/>
            <a:endCxn id="87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矩形 89"/>
          <p:cNvSpPr/>
          <p:nvPr/>
        </p:nvSpPr>
        <p:spPr>
          <a:xfrm>
            <a:off x="2313733" y="50292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a2,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85333" y="49530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a5,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a3,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29200" y="4114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a4,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13266" y="5257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a6,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5" name="直接连接符 28"/>
          <p:cNvCxnSpPr>
            <a:cxnSpLocks noChangeShapeType="1"/>
            <a:stCxn id="79" idx="5"/>
            <a:endCxn id="87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78" idx="7"/>
            <a:endCxn id="84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7" name="矩形 96"/>
          <p:cNvSpPr/>
          <p:nvPr/>
        </p:nvSpPr>
        <p:spPr>
          <a:xfrm>
            <a:off x="6352333" y="47244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a7,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8" name="直接连接符 28"/>
          <p:cNvCxnSpPr>
            <a:cxnSpLocks noChangeShapeType="1"/>
            <a:stCxn id="84" idx="5"/>
            <a:endCxn id="87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9" name="矩形 98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a8,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e(a1)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3. </a:t>
            </a:r>
            <a:r>
              <a:rPr lang="zh-CN" altLang="en-US" kern="0" dirty="0" smtClean="0"/>
              <a:t>活动的最早开工时间</a:t>
            </a:r>
            <a:r>
              <a:rPr lang="en-US" altLang="zh-CN" kern="0" dirty="0" smtClean="0"/>
              <a:t>e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= </a:t>
            </a:r>
            <a:r>
              <a:rPr lang="zh-CN" altLang="en-US" kern="0" dirty="0" smtClean="0">
                <a:solidFill>
                  <a:srgbClr val="0000CC"/>
                </a:solidFill>
              </a:rPr>
              <a:t>起点事件的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e(a2)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(v1)</a:t>
            </a:r>
            <a:r>
              <a:rPr lang="en-US" altLang="zh-CN" dirty="0" smtClean="0"/>
              <a:t> = 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e(a3)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e(a4)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(v2)</a:t>
            </a:r>
            <a:r>
              <a:rPr lang="en-US" altLang="zh-CN" dirty="0" smtClean="0"/>
              <a:t> = 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e(a5)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e(a6)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(v3)</a:t>
            </a:r>
            <a:r>
              <a:rPr lang="en-US" altLang="zh-CN" dirty="0" smtClean="0"/>
              <a:t> = 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7980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e(a7)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(v4)</a:t>
            </a:r>
            <a:r>
              <a:rPr lang="en-US" altLang="zh-CN" dirty="0" smtClean="0"/>
              <a:t> = 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19600" y="33314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e(a8) = </a:t>
            </a:r>
            <a:r>
              <a:rPr lang="en-US" altLang="zh-CN" dirty="0" err="1" smtClean="0">
                <a:solidFill>
                  <a:srgbClr val="0000CC"/>
                </a:solidFill>
              </a:rPr>
              <a:t>ee</a:t>
            </a:r>
            <a:r>
              <a:rPr lang="en-US" altLang="zh-CN" dirty="0" smtClean="0">
                <a:solidFill>
                  <a:srgbClr val="0000CC"/>
                </a:solidFill>
              </a:rPr>
              <a:t>(v5)</a:t>
            </a:r>
            <a:r>
              <a:rPr lang="en-US" altLang="zh-CN" dirty="0" smtClean="0"/>
              <a:t> = 6</a:t>
            </a:r>
            <a:endParaRPr lang="zh-CN" altLang="en-US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54" idx="5"/>
            <a:endCxn id="38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1" name="矩形 60"/>
          <p:cNvSpPr/>
          <p:nvPr/>
        </p:nvSpPr>
        <p:spPr>
          <a:xfrm>
            <a:off x="1884266" y="41879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a1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6" name="直接连接符 28"/>
          <p:cNvCxnSpPr>
            <a:cxnSpLocks noChangeShapeType="1"/>
            <a:stCxn id="49" idx="6"/>
            <a:endCxn id="60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4" name="矩形 73"/>
          <p:cNvSpPr/>
          <p:nvPr/>
        </p:nvSpPr>
        <p:spPr>
          <a:xfrm>
            <a:off x="2313733" y="50292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a2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85333" y="49530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a5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a3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29200" y="4114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a4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13266" y="5257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a6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9" name="直接连接符 28"/>
          <p:cNvCxnSpPr>
            <a:cxnSpLocks noChangeShapeType="1"/>
            <a:stCxn id="38" idx="5"/>
            <a:endCxn id="60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0" name="直接连接符 28"/>
          <p:cNvCxnSpPr>
            <a:cxnSpLocks noChangeShapeType="1"/>
            <a:stCxn id="37" idx="7"/>
            <a:endCxn id="51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1" name="矩形 80"/>
          <p:cNvSpPr/>
          <p:nvPr/>
        </p:nvSpPr>
        <p:spPr>
          <a:xfrm>
            <a:off x="6352333" y="47244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a7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2" name="直接连接符 28"/>
          <p:cNvCxnSpPr>
            <a:cxnSpLocks noChangeShapeType="1"/>
            <a:stCxn id="51" idx="5"/>
            <a:endCxn id="60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3" name="矩形 82"/>
          <p:cNvSpPr/>
          <p:nvPr/>
        </p:nvSpPr>
        <p:spPr>
          <a:xfrm>
            <a:off x="7495333" y="43403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a8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l(a1) = </a:t>
            </a:r>
            <a:r>
              <a:rPr lang="en-US" altLang="zh-CN" dirty="0" smtClean="0">
                <a:solidFill>
                  <a:srgbClr val="0000CC"/>
                </a:solidFill>
              </a:rPr>
              <a:t>le(v2)-3 </a:t>
            </a:r>
            <a:r>
              <a:rPr lang="en-US" altLang="zh-CN" dirty="0" smtClean="0"/>
              <a:t>= 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4. </a:t>
            </a:r>
            <a:r>
              <a:rPr lang="zh-CN" altLang="en-US" kern="0" dirty="0" smtClean="0"/>
              <a:t>活动的晚开工时间</a:t>
            </a:r>
            <a:r>
              <a:rPr lang="en-US" altLang="zh-CN" kern="0" dirty="0" smtClean="0"/>
              <a:t>l</a:t>
            </a:r>
            <a:r>
              <a:rPr lang="zh-CN" altLang="en-US" kern="0" dirty="0" smtClean="0"/>
              <a:t>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>
                <a:solidFill>
                  <a:srgbClr val="0000CC"/>
                </a:solidFill>
              </a:rPr>
              <a:t>终点的</a:t>
            </a:r>
            <a:r>
              <a:rPr lang="en-US" altLang="zh-CN" kern="0" dirty="0" smtClean="0">
                <a:solidFill>
                  <a:srgbClr val="0000CC"/>
                </a:solidFill>
              </a:rPr>
              <a:t>le</a:t>
            </a:r>
            <a:r>
              <a:rPr lang="zh-CN" altLang="en-US" kern="0" dirty="0" smtClean="0">
                <a:solidFill>
                  <a:srgbClr val="0000CC"/>
                </a:solidFill>
              </a:rPr>
              <a:t>值－边长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l(a2) = </a:t>
            </a:r>
            <a:r>
              <a:rPr lang="en-US" altLang="zh-CN" dirty="0" smtClean="0">
                <a:solidFill>
                  <a:srgbClr val="0000CC"/>
                </a:solidFill>
              </a:rPr>
              <a:t>le(v3)-2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l(a3) = </a:t>
            </a:r>
            <a:r>
              <a:rPr lang="en-US" altLang="zh-CN" dirty="0" smtClean="0">
                <a:solidFill>
                  <a:srgbClr val="0000CC"/>
                </a:solidFill>
              </a:rPr>
              <a:t>le(v4)-2 </a:t>
            </a:r>
            <a:r>
              <a:rPr lang="en-US" altLang="zh-CN" dirty="0" smtClean="0"/>
              <a:t>= 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l(a4) = </a:t>
            </a:r>
            <a:r>
              <a:rPr lang="en-US" altLang="zh-CN" dirty="0" smtClean="0">
                <a:solidFill>
                  <a:srgbClr val="0000CC"/>
                </a:solidFill>
              </a:rPr>
              <a:t>le(v5)-3 </a:t>
            </a:r>
            <a:r>
              <a:rPr lang="en-US" altLang="zh-CN" dirty="0" smtClean="0"/>
              <a:t>= 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l(a5) = </a:t>
            </a:r>
            <a:r>
              <a:rPr lang="en-US" altLang="zh-CN" dirty="0" smtClean="0">
                <a:solidFill>
                  <a:srgbClr val="0000CC"/>
                </a:solidFill>
              </a:rPr>
              <a:t>le(v4)-4 </a:t>
            </a:r>
            <a:r>
              <a:rPr lang="en-US" altLang="zh-CN" dirty="0" smtClean="0"/>
              <a:t>= 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l(a6) = </a:t>
            </a:r>
            <a:r>
              <a:rPr lang="en-US" altLang="zh-CN" dirty="0" smtClean="0">
                <a:solidFill>
                  <a:srgbClr val="0000CC"/>
                </a:solidFill>
              </a:rPr>
              <a:t>le(v6)-3 </a:t>
            </a:r>
            <a:r>
              <a:rPr lang="en-US" altLang="zh-CN" dirty="0" smtClean="0"/>
              <a:t>= 5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6456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l(a7) = </a:t>
            </a:r>
            <a:r>
              <a:rPr lang="en-US" altLang="zh-CN" dirty="0" smtClean="0">
                <a:solidFill>
                  <a:srgbClr val="0000CC"/>
                </a:solidFill>
              </a:rPr>
              <a:t>le(v6)-2 </a:t>
            </a:r>
            <a:r>
              <a:rPr lang="en-US" altLang="zh-CN" dirty="0" smtClean="0"/>
              <a:t>= 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19600" y="31790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l(a8) = </a:t>
            </a:r>
            <a:r>
              <a:rPr lang="en-US" altLang="zh-CN" dirty="0" smtClean="0">
                <a:solidFill>
                  <a:srgbClr val="0000CC"/>
                </a:solidFill>
              </a:rPr>
              <a:t>le(v6)-1 </a:t>
            </a:r>
            <a:r>
              <a:rPr lang="en-US" altLang="zh-CN" dirty="0" smtClean="0"/>
              <a:t>= 7</a:t>
            </a:r>
            <a:endParaRPr lang="zh-CN" altLang="en-US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57" idx="5"/>
            <a:endCxn id="40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0" idx="6"/>
            <a:endCxn id="50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8" idx="6"/>
            <a:endCxn id="50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60" name="直接连接符 28"/>
          <p:cNvCxnSpPr>
            <a:cxnSpLocks noChangeShapeType="1"/>
            <a:stCxn id="57" idx="7"/>
            <a:endCxn id="38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6" name="矩形 65"/>
          <p:cNvSpPr/>
          <p:nvPr/>
        </p:nvSpPr>
        <p:spPr>
          <a:xfrm>
            <a:off x="1884266" y="41879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a1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4" name="直接连接符 28"/>
          <p:cNvCxnSpPr>
            <a:cxnSpLocks noChangeShapeType="1"/>
            <a:stCxn id="50" idx="6"/>
            <a:endCxn id="61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2313733" y="50292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a2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5333" y="49530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a5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a3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29200" y="4114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a4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13266" y="5257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a6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0" name="直接连接符 28"/>
          <p:cNvCxnSpPr>
            <a:cxnSpLocks noChangeShapeType="1"/>
            <a:stCxn id="40" idx="5"/>
            <a:endCxn id="61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  <a:stCxn id="38" idx="7"/>
            <a:endCxn id="54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2" name="矩形 81"/>
          <p:cNvSpPr/>
          <p:nvPr/>
        </p:nvSpPr>
        <p:spPr>
          <a:xfrm>
            <a:off x="6352333" y="47244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a7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3" name="直接连接符 28"/>
          <p:cNvCxnSpPr>
            <a:cxnSpLocks noChangeShapeType="1"/>
            <a:stCxn id="54" idx="5"/>
            <a:endCxn id="61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4" name="矩形 83"/>
          <p:cNvSpPr/>
          <p:nvPr/>
        </p:nvSpPr>
        <p:spPr>
          <a:xfrm>
            <a:off x="7495333" y="43403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a8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/>
              <a:t>例：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l(a1) – e(a1) == 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/>
              <a:t>5. </a:t>
            </a:r>
            <a:r>
              <a:rPr lang="zh-CN" altLang="en-US" kern="0" dirty="0" smtClean="0"/>
              <a:t>判断关键活动：</a:t>
            </a:r>
            <a:endParaRPr lang="en-US" altLang="zh-CN" kern="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    if( e(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ak</a:t>
            </a:r>
            <a:r>
              <a:rPr lang="en-US" altLang="zh-CN" kern="0" dirty="0" smtClean="0">
                <a:solidFill>
                  <a:srgbClr val="0000CC"/>
                </a:solidFill>
              </a:rPr>
              <a:t>) == l(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ak</a:t>
            </a:r>
            <a:r>
              <a:rPr lang="en-US" altLang="zh-CN" kern="0" dirty="0" smtClean="0">
                <a:solidFill>
                  <a:srgbClr val="0000CC"/>
                </a:solidFill>
              </a:rPr>
              <a:t>) )</a:t>
            </a: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l(a2) – e(a2)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l(a3) – e(a3) == 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l(a4) – e(a4) == 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l(a5) – e(a5)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l(a6) – e(a6) == 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6456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l(a7) – e(a7)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19600" y="31790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l(a8) – e(a8) == 1</a:t>
            </a:r>
            <a:endParaRPr lang="zh-CN" altLang="en-US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3228133" y="59405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58" idx="5"/>
            <a:endCxn id="46" idx="2"/>
          </p:cNvCxnSpPr>
          <p:nvPr/>
        </p:nvCxnSpPr>
        <p:spPr bwMode="auto">
          <a:xfrm>
            <a:off x="2210524" y="5476713"/>
            <a:ext cx="1017609" cy="7158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2" name="直接连接符 28"/>
          <p:cNvCxnSpPr>
            <a:cxnSpLocks noChangeShapeType="1"/>
            <a:stCxn id="46" idx="6"/>
            <a:endCxn id="53" idx="3"/>
          </p:cNvCxnSpPr>
          <p:nvPr/>
        </p:nvCxnSpPr>
        <p:spPr bwMode="auto">
          <a:xfrm flipV="1">
            <a:off x="3732133" y="5412591"/>
            <a:ext cx="1398609" cy="7799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056933" y="4982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55" name="直接连接符 28"/>
          <p:cNvCxnSpPr>
            <a:cxnSpLocks noChangeShapeType="1"/>
            <a:stCxn id="45" idx="6"/>
            <a:endCxn id="53" idx="1"/>
          </p:cNvCxnSpPr>
          <p:nvPr/>
        </p:nvCxnSpPr>
        <p:spPr bwMode="auto">
          <a:xfrm>
            <a:off x="3732133" y="4363732"/>
            <a:ext cx="1398609" cy="6924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cxnSp>
        <p:nvCxnSpPr>
          <p:cNvPr id="59" name="直接连接符 28"/>
          <p:cNvCxnSpPr>
            <a:cxnSpLocks noChangeShapeType="1"/>
            <a:stCxn id="58" idx="7"/>
            <a:endCxn id="45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sp>
        <p:nvSpPr>
          <p:cNvPr id="63" name="矩形 62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a1,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3" idx="6"/>
            <a:endCxn id="62" idx="1"/>
          </p:cNvCxnSpPr>
          <p:nvPr/>
        </p:nvCxnSpPr>
        <p:spPr bwMode="auto">
          <a:xfrm>
            <a:off x="5560933" y="5234400"/>
            <a:ext cx="2465409" cy="2465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5" name="矩形 64"/>
          <p:cNvSpPr/>
          <p:nvPr/>
        </p:nvSpPr>
        <p:spPr>
          <a:xfrm>
            <a:off x="1856533" y="56357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a2,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32933" y="5330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a5, </a:t>
            </a:r>
            <a:r>
              <a:rPr lang="en-US" altLang="zh-CN" sz="3000" dirty="0" smtClean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32933" y="4512186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a3,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61733" y="40355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a4,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13266" y="5864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a6, </a:t>
            </a: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1" name="直接连接符 28"/>
          <p:cNvCxnSpPr>
            <a:cxnSpLocks noChangeShapeType="1"/>
            <a:stCxn id="46" idx="5"/>
            <a:endCxn id="62" idx="2"/>
          </p:cNvCxnSpPr>
          <p:nvPr/>
        </p:nvCxnSpPr>
        <p:spPr bwMode="auto">
          <a:xfrm flipV="1">
            <a:off x="3658324" y="5659132"/>
            <a:ext cx="4294209" cy="7115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28"/>
          <p:cNvCxnSpPr>
            <a:cxnSpLocks noChangeShapeType="1"/>
            <a:stCxn id="45" idx="7"/>
            <a:endCxn id="56" idx="1"/>
          </p:cNvCxnSpPr>
          <p:nvPr/>
        </p:nvCxnSpPr>
        <p:spPr bwMode="auto">
          <a:xfrm>
            <a:off x="3658324" y="4185541"/>
            <a:ext cx="330121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矩形 72"/>
          <p:cNvSpPr/>
          <p:nvPr/>
        </p:nvSpPr>
        <p:spPr>
          <a:xfrm>
            <a:off x="6075266" y="48006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a7, </a:t>
            </a:r>
            <a:r>
              <a:rPr lang="en-US" altLang="zh-CN" sz="3000" dirty="0" smtClean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4" name="直接连接符 28"/>
          <p:cNvCxnSpPr>
            <a:cxnSpLocks noChangeShapeType="1"/>
            <a:stCxn id="56" idx="5"/>
            <a:endCxn id="62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a8, </a:t>
            </a:r>
            <a:r>
              <a:rPr lang="en-US" altLang="zh-CN" sz="3000" dirty="0" smtClean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8537" y="5029200"/>
            <a:ext cx="1107996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例：</a:t>
            </a:r>
            <a:endParaRPr lang="zh-CN" altLang="en-US" sz="3600" dirty="0"/>
          </a:p>
        </p:txBody>
      </p:sp>
      <p:cxnSp>
        <p:nvCxnSpPr>
          <p:cNvPr id="78" name="直接连接符 28"/>
          <p:cNvCxnSpPr>
            <a:cxnSpLocks noChangeShapeType="1"/>
          </p:cNvCxnSpPr>
          <p:nvPr/>
        </p:nvCxnSpPr>
        <p:spPr bwMode="auto">
          <a:xfrm>
            <a:off x="2209800" y="5410200"/>
            <a:ext cx="1017609" cy="71581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</p:cNvCxnSpPr>
          <p:nvPr/>
        </p:nvCxnSpPr>
        <p:spPr bwMode="auto">
          <a:xfrm flipV="1">
            <a:off x="3733800" y="5468459"/>
            <a:ext cx="1398609" cy="779941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4" name="直接连接符 28"/>
          <p:cNvCxnSpPr>
            <a:cxnSpLocks noChangeShapeType="1"/>
          </p:cNvCxnSpPr>
          <p:nvPr/>
        </p:nvCxnSpPr>
        <p:spPr bwMode="auto">
          <a:xfrm>
            <a:off x="5562600" y="5334000"/>
            <a:ext cx="2465409" cy="246541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</p:txBody>
      </p:sp>
      <p:sp>
        <p:nvSpPr>
          <p:cNvPr id="36" name="矩形 35"/>
          <p:cNvSpPr/>
          <p:nvPr/>
        </p:nvSpPr>
        <p:spPr>
          <a:xfrm>
            <a:off x="0" y="3733800"/>
            <a:ext cx="7467600" cy="26670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2. </a:t>
            </a:r>
            <a:r>
              <a:rPr lang="zh-CN" altLang="en-US" sz="3000" kern="0" dirty="0" smtClean="0"/>
              <a:t>“顶点”的“最迟发生”时间：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le(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le(j) - weight&lt;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vi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&gt;}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/>
              <a:t>         </a:t>
            </a:r>
            <a:r>
              <a:rPr lang="en-US" altLang="zh-CN" sz="3000" kern="0" dirty="0" smtClean="0">
                <a:sym typeface="Wingdings" pitchFamily="2" charset="2"/>
              </a:rPr>
              <a:t> </a:t>
            </a:r>
            <a:r>
              <a:rPr lang="zh-CN" altLang="en-US" sz="3000" kern="0" dirty="0" smtClean="0">
                <a:sym typeface="Wingdings" pitchFamily="2" charset="2"/>
              </a:rPr>
              <a:t>为了计算</a:t>
            </a:r>
            <a:r>
              <a:rPr lang="en-US" altLang="zh-CN" sz="3000" kern="0" dirty="0" smtClean="0">
                <a:sym typeface="Wingdings" pitchFamily="2" charset="2"/>
              </a:rPr>
              <a:t>vi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en-US" altLang="zh-CN" sz="3000" kern="0" dirty="0" smtClean="0">
                <a:sym typeface="Wingdings" pitchFamily="2" charset="2"/>
              </a:rPr>
              <a:t>le(</a:t>
            </a:r>
            <a:r>
              <a:rPr lang="en-US" altLang="zh-CN" sz="3000" kern="0" dirty="0" err="1" smtClean="0">
                <a:sym typeface="Wingdings" pitchFamily="2" charset="2"/>
              </a:rPr>
              <a:t>i</a:t>
            </a:r>
            <a:r>
              <a:rPr lang="en-US" altLang="zh-CN" sz="3000" kern="0" dirty="0" smtClean="0"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，</a:t>
            </a:r>
            <a:endParaRPr lang="en-US" altLang="zh-CN" sz="3000" kern="0" dirty="0" smtClean="0"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            需知：</a:t>
            </a:r>
            <a:endParaRPr lang="zh-CN" altLang="en-US" sz="3000" dirty="0" smtClean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066800"/>
            <a:ext cx="7467600" cy="26670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1. </a:t>
            </a:r>
            <a:r>
              <a:rPr lang="zh-CN" altLang="en-US" sz="3000" kern="0" dirty="0" smtClean="0"/>
              <a:t>“顶点”的“最早发生”时间：</a:t>
            </a:r>
            <a:endParaRPr lang="en-US" altLang="zh-CN" sz="3000" kern="0" dirty="0" smtClean="0"/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max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+ weight&lt;vi, 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 }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/>
              <a:t>         </a:t>
            </a:r>
            <a:r>
              <a:rPr lang="en-US" altLang="zh-CN" sz="3000" kern="0" dirty="0" smtClean="0">
                <a:sym typeface="Wingdings" pitchFamily="2" charset="2"/>
              </a:rPr>
              <a:t> </a:t>
            </a:r>
            <a:r>
              <a:rPr lang="zh-CN" altLang="en-US" sz="3000" kern="0" dirty="0" smtClean="0">
                <a:sym typeface="Wingdings" pitchFamily="2" charset="2"/>
              </a:rPr>
              <a:t>为了计算</a:t>
            </a:r>
            <a:r>
              <a:rPr lang="en-US" altLang="zh-CN" sz="3000" kern="0" dirty="0" err="1" smtClean="0">
                <a:sym typeface="Wingdings" pitchFamily="2" charset="2"/>
              </a:rPr>
              <a:t>vj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en-US" altLang="zh-CN" sz="3000" kern="0" dirty="0" err="1" smtClean="0">
                <a:sym typeface="Wingdings" pitchFamily="2" charset="2"/>
              </a:rPr>
              <a:t>ee</a:t>
            </a:r>
            <a:r>
              <a:rPr lang="en-US" altLang="zh-CN" sz="3000" kern="0" dirty="0" smtClean="0">
                <a:sym typeface="Wingdings" pitchFamily="2" charset="2"/>
              </a:rPr>
              <a:t>(j)</a:t>
            </a:r>
            <a:r>
              <a:rPr lang="zh-CN" altLang="en-US" sz="3000" kern="0" dirty="0" smtClean="0">
                <a:sym typeface="Wingdings" pitchFamily="2" charset="2"/>
              </a:rPr>
              <a:t>，</a:t>
            </a:r>
            <a:endParaRPr lang="en-US" altLang="zh-CN" sz="3000" kern="0" dirty="0" smtClean="0"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          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需知：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4" name="右大括号 43"/>
          <p:cNvSpPr/>
          <p:nvPr/>
        </p:nvSpPr>
        <p:spPr bwMode="auto">
          <a:xfrm>
            <a:off x="7467600" y="16002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43800" y="17526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拓扑序列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89360" y="1971246"/>
            <a:ext cx="277640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b="1" kern="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6000" y="4648200"/>
            <a:ext cx="269626" cy="508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j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2488" y="2916000"/>
            <a:ext cx="439415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所有 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”</a:t>
            </a:r>
            <a:r>
              <a:rPr lang="zh-CN" altLang="en-US" sz="3000" kern="0" dirty="0" smtClean="0">
                <a:solidFill>
                  <a:srgbClr val="FF0000"/>
                </a:solidFill>
                <a:sym typeface="Wingdings" pitchFamily="2" charset="2"/>
              </a:rPr>
              <a:t>入边起点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vi”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的</a:t>
            </a:r>
            <a:r>
              <a:rPr lang="en-US" altLang="zh-CN" sz="3000" kern="0" dirty="0" err="1" smtClean="0">
                <a:solidFill>
                  <a:srgbClr val="990099"/>
                </a:solidFill>
                <a:sym typeface="Wingdings" pitchFamily="2" charset="2"/>
              </a:rPr>
              <a:t>ee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</a:t>
            </a:r>
            <a:r>
              <a:rPr lang="en-US" altLang="zh-CN" sz="3000" kern="0" dirty="0" err="1" smtClean="0">
                <a:solidFill>
                  <a:srgbClr val="990099"/>
                </a:solidFill>
                <a:sym typeface="Wingdings" pitchFamily="2" charset="2"/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6486" y="5598000"/>
            <a:ext cx="426591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所有 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”</a:t>
            </a:r>
            <a:r>
              <a:rPr lang="zh-CN" altLang="en-US" sz="3000" kern="0" dirty="0" smtClean="0">
                <a:solidFill>
                  <a:srgbClr val="FF0000"/>
                </a:solidFill>
                <a:sym typeface="Wingdings" pitchFamily="2" charset="2"/>
              </a:rPr>
              <a:t>出边终点</a:t>
            </a:r>
            <a:r>
              <a:rPr lang="en-US" altLang="zh-CN" sz="3000" kern="0" dirty="0" err="1" smtClean="0">
                <a:solidFill>
                  <a:srgbClr val="990099"/>
                </a:solidFill>
                <a:sym typeface="Wingdings" pitchFamily="2" charset="2"/>
              </a:rPr>
              <a:t>vj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”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的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le(j)</a:t>
            </a:r>
            <a:endParaRPr lang="zh-CN" altLang="en-US" sz="3000" dirty="0" smtClean="0">
              <a:solidFill>
                <a:srgbClr val="990099"/>
              </a:solidFill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7467600" y="44196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3800" y="45720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逆</a:t>
            </a:r>
            <a:r>
              <a:rPr lang="zh-CN" altLang="en-US" dirty="0" smtClean="0">
                <a:solidFill>
                  <a:schemeClr val="bg1"/>
                </a:solidFill>
              </a:rPr>
              <a:t>拓扑序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/>
      <p:bldP spid="55" grpId="0"/>
      <p:bldP spid="13" grpId="0"/>
      <p:bldP spid="14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5. </a:t>
            </a:r>
            <a:r>
              <a:rPr lang="zh-CN" altLang="en-US" sz="3000" kern="0" dirty="0" smtClean="0"/>
              <a:t>判断关键活动：</a:t>
            </a:r>
            <a:r>
              <a:rPr lang="en-US" altLang="zh-CN" sz="3000" kern="0" dirty="0" smtClean="0"/>
              <a:t>if(e(k)==l(k))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2360271"/>
            <a:ext cx="7315200" cy="1297329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2. </a:t>
            </a:r>
            <a:r>
              <a:rPr lang="zh-CN" altLang="en-US" sz="3000" kern="0" dirty="0" smtClean="0"/>
              <a:t>“顶点”的“最迟发生”时间：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le(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le(j) - weight&lt;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vi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&gt;}</a:t>
            </a:r>
            <a:endParaRPr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2895600" y="3657600"/>
            <a:ext cx="6248400" cy="1154162"/>
          </a:xfrm>
          <a:prstGeom prst="rect">
            <a:avLst/>
          </a:prstGeom>
          <a:solidFill>
            <a:srgbClr val="FFFBC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3. </a:t>
            </a:r>
            <a:r>
              <a:rPr lang="zh-CN" altLang="en-US" sz="3000" kern="0" dirty="0" smtClean="0"/>
              <a:t>活动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kern="0" dirty="0" smtClean="0"/>
              <a:t>=&lt;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vi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vj</a:t>
            </a:r>
            <a:r>
              <a:rPr lang="en-US" altLang="zh-CN" sz="3000" kern="0" dirty="0" smtClean="0"/>
              <a:t>&gt;</a:t>
            </a:r>
            <a:r>
              <a:rPr lang="zh-CN" altLang="en-US" sz="3000" kern="0" dirty="0" smtClean="0"/>
              <a:t>的最早开工时间：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e(k) =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(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)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066800"/>
            <a:ext cx="7315200" cy="12954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1. </a:t>
            </a:r>
            <a:r>
              <a:rPr lang="zh-CN" altLang="en-US" sz="3000" kern="0" dirty="0" smtClean="0"/>
              <a:t>“顶点”的“最早发生”时间：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max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{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) + weight&lt;vi, 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&gt; }</a:t>
            </a:r>
            <a:endParaRPr lang="zh-CN" altLang="en-US" sz="3000" dirty="0"/>
          </a:p>
        </p:txBody>
      </p:sp>
      <p:sp>
        <p:nvSpPr>
          <p:cNvPr id="42" name="矩形 41"/>
          <p:cNvSpPr/>
          <p:nvPr/>
        </p:nvSpPr>
        <p:spPr>
          <a:xfrm>
            <a:off x="2895600" y="4783800"/>
            <a:ext cx="6248400" cy="1154162"/>
          </a:xfrm>
          <a:prstGeom prst="rect">
            <a:avLst/>
          </a:prstGeom>
          <a:solidFill>
            <a:srgbClr val="FFFBC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4. </a:t>
            </a:r>
            <a:r>
              <a:rPr lang="zh-CN" altLang="en-US" sz="3000" kern="0" dirty="0" smtClean="0"/>
              <a:t>活动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kern="0" dirty="0" smtClean="0"/>
              <a:t>=&lt;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vi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vj</a:t>
            </a:r>
            <a:r>
              <a:rPr lang="en-US" altLang="zh-CN" sz="3000" kern="0" dirty="0" smtClean="0"/>
              <a:t>&gt;</a:t>
            </a:r>
            <a:r>
              <a:rPr lang="zh-CN" altLang="en-US" sz="3000" kern="0" dirty="0" smtClean="0"/>
              <a:t>的最迟开工时间：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l(k) = 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le(j)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 - weight&lt;vi, </a:t>
            </a:r>
            <a:r>
              <a:rPr lang="en-US" altLang="zh-CN" sz="3000" kern="0" dirty="0" err="1" smtClean="0">
                <a:solidFill>
                  <a:srgbClr val="FF0000"/>
                </a:solidFill>
              </a:rPr>
              <a:t>vj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&gt;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4" name="右大括号 43"/>
          <p:cNvSpPr/>
          <p:nvPr/>
        </p:nvSpPr>
        <p:spPr bwMode="auto">
          <a:xfrm>
            <a:off x="7315200" y="16002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91400" y="17526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借助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拓扑序列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13160" y="1867800"/>
            <a:ext cx="277640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b="1" kern="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09800" y="3163800"/>
            <a:ext cx="269626" cy="508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j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833" y="4073706"/>
            <a:ext cx="2800767" cy="146347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dirty="0" smtClean="0">
                <a:solidFill>
                  <a:schemeClr val="bg1"/>
                </a:solidFill>
              </a:rPr>
              <a:t>  遍历每</a:t>
            </a:r>
            <a:r>
              <a:rPr lang="en-US" altLang="zh-CN" sz="2700" dirty="0" smtClean="0">
                <a:solidFill>
                  <a:schemeClr val="bg1"/>
                </a:solidFill>
              </a:rPr>
              <a:t>1</a:t>
            </a:r>
            <a:r>
              <a:rPr lang="zh-CN" altLang="en-US" sz="2700" dirty="0" smtClean="0">
                <a:solidFill>
                  <a:schemeClr val="bg1"/>
                </a:solidFill>
              </a:rPr>
              <a:t>条边，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dirty="0" smtClean="0">
                <a:solidFill>
                  <a:schemeClr val="bg1"/>
                </a:solidFill>
              </a:rPr>
              <a:t>  </a:t>
            </a:r>
            <a:r>
              <a:rPr lang="zh-CN" altLang="en-US" sz="2700" dirty="0" smtClean="0">
                <a:solidFill>
                  <a:srgbClr val="FFC000"/>
                </a:solidFill>
              </a:rPr>
              <a:t>同时计算</a:t>
            </a:r>
            <a:r>
              <a:rPr lang="zh-CN" altLang="en-US" sz="2700" dirty="0" smtClean="0">
                <a:solidFill>
                  <a:schemeClr val="bg1"/>
                </a:solidFill>
              </a:rPr>
              <a:t>该边的</a:t>
            </a:r>
            <a:endParaRPr lang="en-US" altLang="zh-CN" sz="27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dirty="0" smtClean="0">
                <a:solidFill>
                  <a:schemeClr val="bg1"/>
                </a:solidFill>
              </a:rPr>
              <a:t>  e</a:t>
            </a:r>
            <a:r>
              <a:rPr lang="zh-CN" altLang="en-US" sz="2700" dirty="0" smtClean="0">
                <a:solidFill>
                  <a:schemeClr val="bg1"/>
                </a:solidFill>
              </a:rPr>
              <a:t>和</a:t>
            </a:r>
            <a:r>
              <a:rPr lang="en-US" altLang="zh-CN" sz="2700" dirty="0" smtClean="0">
                <a:solidFill>
                  <a:schemeClr val="bg1"/>
                </a:solidFill>
              </a:rPr>
              <a:t>l</a:t>
            </a:r>
            <a:r>
              <a:rPr lang="zh-CN" altLang="en-US" sz="2700" dirty="0" smtClean="0">
                <a:solidFill>
                  <a:schemeClr val="bg1"/>
                </a:solidFill>
              </a:rPr>
              <a:t>值，并判断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n-lt"/>
              </a:rPr>
              <a:t>有向图，出边表示：</a:t>
            </a:r>
            <a:endParaRPr lang="en-US" altLang="zh-CN" sz="3000" kern="0" dirty="0" smtClean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endVex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weight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 smtClean="0">
                <a:latin typeface="Arial" charset="0"/>
                <a:ea typeface="黑体" pitchFamily="2" charset="-122"/>
              </a:rPr>
              <a:t>nextEdge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};</a:t>
            </a:r>
            <a:endParaRPr lang="en-US" altLang="zh-CN" sz="3000" kern="0" dirty="0">
              <a:solidFill>
                <a:srgbClr val="00518E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6800" y="5562600"/>
            <a:ext cx="71628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边表中的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个结点代表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条边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86200" y="16356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24200" y="3886200"/>
            <a:ext cx="58674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</a:t>
            </a:r>
            <a:r>
              <a:rPr lang="zh-CN" altLang="en-US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顶点</a:t>
            </a:r>
            <a:r>
              <a:rPr lang="en-US" altLang="zh-CN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出边终点</a:t>
            </a:r>
            <a:r>
              <a:rPr lang="en-US" altLang="zh-CN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下标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58326" y="49884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指向下一条边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0400" y="2702404"/>
            <a:ext cx="2276475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10000" y="3352800"/>
            <a:ext cx="51054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边表中的结点结构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拓扑序列：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所有顶点的一个线性序列</a:t>
            </a:r>
            <a:r>
              <a:rPr lang="en-US" altLang="zh-CN" sz="3000" kern="0" dirty="0" smtClean="0">
                <a:latin typeface="+mn-lt"/>
              </a:rPr>
              <a:t>{v</a:t>
            </a:r>
            <a:r>
              <a:rPr lang="en-US" altLang="zh-CN" sz="3000" kern="0" baseline="-25000" dirty="0" smtClean="0">
                <a:latin typeface="+mn-lt"/>
              </a:rPr>
              <a:t>i1</a:t>
            </a:r>
            <a:r>
              <a:rPr lang="en-US" altLang="zh-CN" sz="3000" kern="0" dirty="0" smtClean="0">
                <a:latin typeface="+mn-lt"/>
              </a:rPr>
              <a:t>, v</a:t>
            </a:r>
            <a:r>
              <a:rPr lang="en-US" altLang="zh-CN" sz="3000" kern="0" baseline="-25000" dirty="0" smtClean="0">
                <a:latin typeface="+mn-lt"/>
              </a:rPr>
              <a:t>i2</a:t>
            </a:r>
            <a:r>
              <a:rPr lang="en-US" altLang="zh-CN" sz="3000" kern="0" dirty="0" smtClean="0">
                <a:latin typeface="+mn-lt"/>
              </a:rPr>
              <a:t>, …, 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kern="0" baseline="-25000" dirty="0" err="1" smtClean="0">
                <a:latin typeface="+mn-lt"/>
              </a:rPr>
              <a:t>in</a:t>
            </a:r>
            <a:r>
              <a:rPr lang="en-US" altLang="zh-CN" sz="3000" kern="0" dirty="0" smtClean="0">
                <a:latin typeface="+mn-lt"/>
              </a:rPr>
              <a:t>}</a:t>
            </a:r>
            <a:r>
              <a:rPr lang="zh-CN" altLang="en-US" sz="3000" kern="0" dirty="0" smtClean="0">
                <a:latin typeface="+mn-lt"/>
              </a:rPr>
              <a:t>，且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若图中有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条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kern="0" baseline="-25000" dirty="0" err="1" smtClean="0">
                <a:latin typeface="+mn-lt"/>
              </a:rPr>
              <a:t>j</a:t>
            </a:r>
            <a:r>
              <a:rPr lang="zh-CN" altLang="en-US" sz="3000" kern="0" dirty="0" smtClean="0">
                <a:latin typeface="+mn-lt"/>
              </a:rPr>
              <a:t>到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kern="0" baseline="-25000" dirty="0" err="1" smtClean="0">
                <a:latin typeface="+mn-lt"/>
              </a:rPr>
              <a:t>k</a:t>
            </a:r>
            <a:r>
              <a:rPr lang="zh-CN" altLang="en-US" sz="3000" kern="0" dirty="0" smtClean="0">
                <a:latin typeface="+mn-lt"/>
              </a:rPr>
              <a:t>的路径，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kern="0" baseline="-25000" dirty="0" err="1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kern="0" baseline="-25000" dirty="0" err="1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之前。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200400" y="1219200"/>
            <a:ext cx="5943600" cy="5334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保证所有活动可顺利完成的</a:t>
            </a:r>
            <a:r>
              <a:rPr lang="en-US" altLang="zh-CN" kern="0" dirty="0" smtClean="0">
                <a:solidFill>
                  <a:schemeClr val="bg1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chemeClr val="bg1"/>
                </a:solidFill>
                <a:latin typeface="+mn-lt"/>
              </a:rPr>
              <a:t>种方案</a:t>
            </a:r>
            <a:endParaRPr lang="en-US" altLang="zh-CN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287200" y="3896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63246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6" name="直接连接符 28"/>
          <p:cNvCxnSpPr>
            <a:cxnSpLocks noChangeShapeType="1"/>
            <a:stCxn id="24" idx="6"/>
            <a:endCxn id="25" idx="1"/>
          </p:cNvCxnSpPr>
          <p:nvPr/>
        </p:nvCxnSpPr>
        <p:spPr bwMode="auto">
          <a:xfrm>
            <a:off x="5791200" y="41488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2578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9" idx="6"/>
            <a:endCxn id="25" idx="3"/>
          </p:cNvCxnSpPr>
          <p:nvPr/>
        </p:nvCxnSpPr>
        <p:spPr bwMode="auto">
          <a:xfrm flipV="1">
            <a:off x="5761800" y="48029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3914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29" idx="5"/>
            <a:endCxn id="31" idx="3"/>
          </p:cNvCxnSpPr>
          <p:nvPr/>
        </p:nvCxnSpPr>
        <p:spPr bwMode="auto">
          <a:xfrm rot="5400000" flipH="1" flipV="1">
            <a:off x="6386100" y="42278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5" name="直接连接符 28"/>
          <p:cNvCxnSpPr>
            <a:cxnSpLocks noChangeShapeType="1"/>
            <a:stCxn id="25" idx="6"/>
            <a:endCxn id="31" idx="2"/>
          </p:cNvCxnSpPr>
          <p:nvPr/>
        </p:nvCxnSpPr>
        <p:spPr bwMode="auto">
          <a:xfrm>
            <a:off x="6828600" y="46248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914400" y="3048000"/>
            <a:ext cx="4038600" cy="345325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2978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24" idx="7"/>
            <a:endCxn id="38" idx="2"/>
          </p:cNvCxnSpPr>
          <p:nvPr/>
        </p:nvCxnSpPr>
        <p:spPr bwMode="auto">
          <a:xfrm rot="5400000" flipH="1" flipV="1">
            <a:off x="6477059" y="31499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487600" y="385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1" idx="7"/>
            <a:endCxn id="41" idx="3"/>
          </p:cNvCxnSpPr>
          <p:nvPr/>
        </p:nvCxnSpPr>
        <p:spPr bwMode="auto">
          <a:xfrm rot="5400000" flipH="1" flipV="1">
            <a:off x="8050191" y="40583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3" name="直接连接符 28"/>
          <p:cNvCxnSpPr>
            <a:cxnSpLocks noChangeShapeType="1"/>
            <a:stCxn id="38" idx="6"/>
            <a:endCxn id="41" idx="2"/>
          </p:cNvCxnSpPr>
          <p:nvPr/>
        </p:nvCxnSpPr>
        <p:spPr bwMode="auto">
          <a:xfrm>
            <a:off x="7801800" y="39096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关键路径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n-lt"/>
                <a:ea typeface="黑体" pitchFamily="2" charset="-122"/>
              </a:rPr>
              <a:t>有向图，出边表示：</a:t>
            </a:r>
            <a:endParaRPr lang="en-US" altLang="zh-CN" sz="30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{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vertex;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  }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{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[VN];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000" kern="0" dirty="0" smtClean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smtClean="0">
                <a:latin typeface="Arial" charset="0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}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 </a:t>
            </a:r>
          </a:p>
        </p:txBody>
      </p:sp>
      <p:sp>
        <p:nvSpPr>
          <p:cNvPr id="12" name="矩形 11"/>
          <p:cNvSpPr/>
          <p:nvPr/>
        </p:nvSpPr>
        <p:spPr>
          <a:xfrm>
            <a:off x="3200400" y="3312004"/>
            <a:ext cx="40386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顶点表中元素类型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0875" y="2244725"/>
            <a:ext cx="18192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顶点信息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56150" y="2778125"/>
            <a:ext cx="2178050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边表头指针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57800" y="5064125"/>
            <a:ext cx="27366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顶点个数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6600" y="5639002"/>
            <a:ext cx="263726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图的结构类型</a:t>
            </a:r>
            <a:endParaRPr lang="en-US" altLang="zh-CN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05400" y="4531204"/>
            <a:ext cx="36576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顶点表（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维数组）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criticalPath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{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Adjtype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[n], le[n];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kern="0" dirty="0" smtClean="0"/>
              <a:t> p;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, j=0,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[n];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if(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toposort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)==0)  return 0;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comp_ee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);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comp_le</a:t>
            </a:r>
            <a:r>
              <a:rPr lang="en-US" altLang="zh-CN" kern="0" dirty="0" smtClean="0"/>
              <a:t>(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, </a:t>
            </a:r>
            <a:r>
              <a:rPr lang="en-US" altLang="zh-CN" kern="0" dirty="0" err="1" smtClean="0"/>
              <a:t>ptopo</a:t>
            </a:r>
            <a:r>
              <a:rPr lang="en-US" altLang="zh-CN" kern="0" dirty="0" smtClean="0"/>
              <a:t>, le);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for(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=0; 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&lt;n; 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p=</a:t>
            </a:r>
            <a:r>
              <a:rPr lang="en-US" altLang="zh-CN" kern="0" dirty="0" err="1" smtClean="0"/>
              <a:t>pao</a:t>
            </a:r>
            <a:r>
              <a:rPr lang="en-US" altLang="zh-CN" kern="0" dirty="0" smtClean="0"/>
              <a:t>-&gt;</a:t>
            </a:r>
            <a:r>
              <a:rPr lang="en-US" altLang="zh-CN" kern="0" dirty="0" err="1" smtClean="0"/>
              <a:t>vexs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].</a:t>
            </a:r>
            <a:r>
              <a:rPr lang="en-US" altLang="zh-CN" kern="0" dirty="0" err="1" smtClean="0"/>
              <a:t>edgelist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while (p)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j=p-&gt;</a:t>
            </a:r>
            <a:r>
              <a:rPr lang="en-US" altLang="zh-CN" kern="0" dirty="0" err="1" smtClean="0"/>
              <a:t>endvex</a:t>
            </a:r>
            <a:r>
              <a:rPr lang="en-US" altLang="zh-CN" kern="0" dirty="0" smtClean="0"/>
              <a:t>;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if( 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ee</a:t>
            </a:r>
            <a:r>
              <a:rPr lang="en-US" altLang="zh-CN" kern="0" dirty="0" smtClean="0">
                <a:solidFill>
                  <a:srgbClr val="C00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</a:rPr>
              <a:t>] </a:t>
            </a:r>
            <a:r>
              <a:rPr lang="en-US" altLang="zh-CN" kern="0" dirty="0" smtClean="0"/>
              <a:t>== </a:t>
            </a:r>
            <a:r>
              <a:rPr lang="en-US" altLang="zh-CN" kern="0" dirty="0" smtClean="0">
                <a:solidFill>
                  <a:srgbClr val="0000CC"/>
                </a:solidFill>
              </a:rPr>
              <a:t>le[ j ] </a:t>
            </a:r>
            <a:r>
              <a:rPr lang="zh-CN" altLang="en-US" kern="0" dirty="0" smtClean="0">
                <a:solidFill>
                  <a:srgbClr val="0000CC"/>
                </a:solidFill>
              </a:rPr>
              <a:t>－ </a:t>
            </a:r>
            <a:r>
              <a:rPr lang="en-US" altLang="zh-CN" kern="0" dirty="0" smtClean="0">
                <a:solidFill>
                  <a:srgbClr val="0000CC"/>
                </a:solidFill>
              </a:rPr>
              <a:t>p-&gt;weight</a:t>
            </a:r>
            <a:r>
              <a:rPr lang="en-US" altLang="zh-CN" kern="0" dirty="0" smtClean="0"/>
              <a:t>)     </a:t>
            </a:r>
            <a:r>
              <a:rPr lang="en-US" altLang="zh-CN" kern="0" dirty="0" err="1" smtClean="0"/>
              <a:t>printf</a:t>
            </a:r>
            <a:r>
              <a:rPr lang="en-US" altLang="zh-CN" kern="0" dirty="0" smtClean="0"/>
              <a:t>(……)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return 1;   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9400" y="1371600"/>
            <a:ext cx="254108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拓扑序列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ptopo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2209800"/>
            <a:ext cx="4621778" cy="522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500" kern="0" dirty="0" smtClean="0">
                <a:solidFill>
                  <a:srgbClr val="0000CC"/>
                </a:solidFill>
              </a:rPr>
              <a:t>//1.</a:t>
            </a:r>
            <a:r>
              <a:rPr lang="zh-CN" altLang="en-US" sz="2500" kern="0" dirty="0" smtClean="0">
                <a:solidFill>
                  <a:srgbClr val="0000CC"/>
                </a:solidFill>
              </a:rPr>
              <a:t>按拓扑序</a:t>
            </a:r>
            <a:r>
              <a:rPr lang="en-US" altLang="zh-CN" sz="2500" kern="0" dirty="0" smtClean="0">
                <a:solidFill>
                  <a:srgbClr val="0000CC"/>
                </a:solidFill>
              </a:rPr>
              <a:t>,</a:t>
            </a:r>
            <a:r>
              <a:rPr lang="zh-CN" altLang="en-US" sz="2500" kern="0" dirty="0" smtClean="0">
                <a:solidFill>
                  <a:srgbClr val="0000CC"/>
                </a:solidFill>
              </a:rPr>
              <a:t>计算各顶点的</a:t>
            </a:r>
            <a:r>
              <a:rPr lang="en-US" altLang="zh-CN" sz="2500" kern="0" dirty="0" err="1" smtClean="0">
                <a:solidFill>
                  <a:srgbClr val="0000CC"/>
                </a:solidFill>
              </a:rPr>
              <a:t>ee,le</a:t>
            </a:r>
            <a:endParaRPr lang="zh-CN" altLang="en-US" sz="25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81400" y="2813037"/>
            <a:ext cx="51816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//2.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检查每个边表，寻找关键边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3000" y="3276600"/>
            <a:ext cx="389080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：当前出边表的头指针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0000" y="4191000"/>
            <a:ext cx="420499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 j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的出边的终点的下标 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2600" y="5638800"/>
            <a:ext cx="4705134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遍历“当前边表”中的每条边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2133600" y="51660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105400" y="5175237"/>
            <a:ext cx="3759362" cy="5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判断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&lt;vi, 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vj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&gt;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是否关键边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3400" y="3200400"/>
            <a:ext cx="3048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{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23908" y="5562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}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66800" y="41463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66800" y="5562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05600" y="457200"/>
            <a:ext cx="2438400" cy="494751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顶点个数</a:t>
            </a:r>
            <a:r>
              <a:rPr lang="en-US" altLang="zh-CN" sz="2600" dirty="0" smtClean="0">
                <a:solidFill>
                  <a:schemeClr val="bg1"/>
                </a:solidFill>
              </a:rPr>
              <a:t>n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v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oid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comp_ee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ptopo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ee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[])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{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, j, t; 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kern="0" dirty="0" smtClean="0"/>
              <a:t> 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for(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=0;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&lt;n;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++) 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]=0;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</a:t>
            </a:r>
            <a:r>
              <a:rPr lang="en-US" altLang="zh-CN" kern="0" dirty="0" smtClean="0">
                <a:solidFill>
                  <a:srgbClr val="990099"/>
                </a:solidFill>
              </a:rPr>
              <a:t>for(t=0;  t&lt;n;  t++)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{   </a:t>
            </a:r>
            <a:r>
              <a:rPr lang="en-US" altLang="zh-CN" kern="0" dirty="0" err="1" smtClean="0">
                <a:solidFill>
                  <a:srgbClr val="FF0000"/>
                </a:solidFill>
              </a:rPr>
              <a:t>i</a:t>
            </a:r>
            <a:r>
              <a:rPr lang="en-US" altLang="zh-CN" kern="0" dirty="0" smtClean="0">
                <a:solidFill>
                  <a:srgbClr val="FF0000"/>
                </a:solidFill>
              </a:rPr>
              <a:t> = </a:t>
            </a:r>
            <a:r>
              <a:rPr lang="en-US" altLang="zh-CN" kern="0" dirty="0" err="1" smtClean="0">
                <a:solidFill>
                  <a:srgbClr val="FF0000"/>
                </a:solidFill>
              </a:rPr>
              <a:t>ptopo</a:t>
            </a:r>
            <a:r>
              <a:rPr lang="en-US" altLang="zh-CN" kern="0" dirty="0" smtClean="0">
                <a:solidFill>
                  <a:srgbClr val="FF0000"/>
                </a:solidFill>
              </a:rPr>
              <a:t>[t];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p=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-&gt;</a:t>
            </a:r>
            <a:r>
              <a:rPr lang="en-US" altLang="zh-CN" kern="0" dirty="0" err="1" smtClean="0"/>
              <a:t>vexs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].</a:t>
            </a:r>
            <a:r>
              <a:rPr lang="en-US" altLang="zh-CN" kern="0" dirty="0" err="1" smtClean="0"/>
              <a:t>edgelist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for( ;  p!=Null; 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j=p-&gt;</a:t>
            </a:r>
            <a:r>
              <a:rPr lang="en-US" altLang="zh-CN" kern="0" dirty="0" err="1" smtClean="0"/>
              <a:t>endvex</a:t>
            </a:r>
            <a:r>
              <a:rPr lang="en-US" altLang="zh-CN" kern="0" dirty="0" smtClean="0"/>
              <a:t>;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if(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kern="0" dirty="0" smtClean="0">
                <a:solidFill>
                  <a:srgbClr val="990099"/>
                </a:solidFill>
              </a:rPr>
              <a:t>[ j] </a:t>
            </a:r>
            <a:r>
              <a:rPr lang="en-US" altLang="zh-CN" b="1" kern="0" dirty="0" smtClean="0">
                <a:solidFill>
                  <a:srgbClr val="990099"/>
                </a:solidFill>
              </a:rPr>
              <a:t>&lt;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ee</a:t>
            </a:r>
            <a:r>
              <a:rPr lang="en-US" altLang="zh-CN" kern="0" dirty="0" smtClean="0">
                <a:solidFill>
                  <a:srgbClr val="0000CC"/>
                </a:solidFill>
              </a:rPr>
              <a:t>[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</a:rPr>
              <a:t>] + p-&gt;weight 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 j] = 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 + p-&gt;weight;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990099"/>
                </a:solidFill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1008000"/>
            <a:ext cx="4572000" cy="18528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按拓扑序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所有入边起点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ee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值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遍历每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条边，</a:t>
            </a:r>
            <a:endParaRPr lang="en-US" altLang="zh-CN" sz="26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   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用起点的</a:t>
            </a:r>
            <a:r>
              <a:rPr lang="en-US" altLang="zh-CN" sz="2600" kern="0" dirty="0" err="1" smtClean="0">
                <a:solidFill>
                  <a:srgbClr val="008000"/>
                </a:solidFill>
                <a:sym typeface="Wingdings" pitchFamily="2" charset="2"/>
              </a:rPr>
              <a:t>ee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，调整终点的</a:t>
            </a:r>
            <a:r>
              <a:rPr lang="en-US" altLang="zh-CN" sz="2600" kern="0" dirty="0" err="1" smtClean="0">
                <a:solidFill>
                  <a:srgbClr val="008000"/>
                </a:solidFill>
                <a:sym typeface="Wingdings" pitchFamily="2" charset="2"/>
              </a:rPr>
              <a:t>ee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5200" y="3870000"/>
            <a:ext cx="5638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66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i</a:t>
            </a:r>
            <a:r>
              <a:rPr lang="en-US" altLang="zh-CN" kern="0" dirty="0" smtClean="0">
                <a:solidFill>
                  <a:srgbClr val="006600"/>
                </a:solidFill>
              </a:rPr>
              <a:t>: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起点</a:t>
            </a:r>
            <a:r>
              <a:rPr lang="en-US" altLang="zh-CN" kern="0" dirty="0" smtClean="0">
                <a:solidFill>
                  <a:srgbClr val="006600"/>
                </a:solidFill>
              </a:rPr>
              <a:t>,</a:t>
            </a:r>
            <a:r>
              <a:rPr lang="zh-CN" altLang="en-US" kern="0" dirty="0" smtClean="0">
                <a:solidFill>
                  <a:srgbClr val="006600"/>
                </a:solidFill>
              </a:rPr>
              <a:t> </a:t>
            </a:r>
            <a:r>
              <a:rPr lang="en-US" altLang="zh-CN" kern="0" dirty="0" smtClean="0">
                <a:solidFill>
                  <a:srgbClr val="006600"/>
                </a:solidFill>
              </a:rPr>
              <a:t>j: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终点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,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边：</a:t>
            </a:r>
            <a:r>
              <a:rPr lang="en-US" altLang="zh-CN" kern="0" dirty="0" smtClean="0">
                <a:solidFill>
                  <a:srgbClr val="006600"/>
                </a:solidFill>
              </a:rPr>
              <a:t>&lt;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vi,vj</a:t>
            </a:r>
            <a:r>
              <a:rPr lang="en-US" altLang="zh-CN" kern="0" dirty="0" smtClean="0">
                <a:solidFill>
                  <a:srgbClr val="006600"/>
                </a:solidFill>
              </a:rPr>
              <a:t>&gt;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52600" y="48768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5715000" y="4870800"/>
            <a:ext cx="3429000" cy="592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ee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[j]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是否需要修改？</a:t>
            </a:r>
            <a:endParaRPr lang="en-US" altLang="zh-CN" sz="2600" kern="0" dirty="0" smtClean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14600" y="5562600"/>
            <a:ext cx="6629400" cy="97257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调整规则：若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ee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[ j]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能变大，则立即变大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rgbClr val="FFFF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依据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：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ee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( </a:t>
            </a:r>
            <a:r>
              <a:rPr lang="en-US" altLang="zh-CN" sz="2600" kern="0" dirty="0" smtClean="0">
                <a:solidFill>
                  <a:srgbClr val="FF6600"/>
                </a:solidFill>
              </a:rPr>
              <a:t>j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)= max{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ee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(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) + weight&lt;vi, </a:t>
            </a:r>
            <a:r>
              <a:rPr lang="en-US" altLang="zh-CN" sz="2600" kern="0" dirty="0" err="1" smtClean="0">
                <a:solidFill>
                  <a:srgbClr val="FF6600"/>
                </a:solidFill>
              </a:rPr>
              <a:t>vj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&gt; }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3000" y="2836530"/>
            <a:ext cx="363112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//p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的出边表的头指针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2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715000" y="3352800"/>
            <a:ext cx="350288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遍历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,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调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ee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[j]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v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oid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comp_le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ptopo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 smtClean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 smtClean="0">
                <a:latin typeface="Arial" charset="0"/>
                <a:ea typeface="黑体" pitchFamily="2" charset="-122"/>
              </a:rPr>
              <a:t>ee</a:t>
            </a:r>
            <a:r>
              <a:rPr lang="en-US" altLang="zh-CN" kern="0" dirty="0" smtClean="0">
                <a:latin typeface="Arial" charset="0"/>
                <a:ea typeface="黑体" pitchFamily="2" charset="-122"/>
              </a:rPr>
              <a:t>[])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{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kern="0" dirty="0" smtClean="0"/>
              <a:t>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, j, t;   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kern="0" dirty="0" smtClean="0"/>
              <a:t> 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for(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=0;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&lt;n;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++)  le[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]=</a:t>
            </a:r>
            <a:r>
              <a:rPr lang="en-US" altLang="zh-CN" kern="0" dirty="0" err="1" smtClean="0"/>
              <a:t>ee</a:t>
            </a:r>
            <a:r>
              <a:rPr lang="en-US" altLang="zh-CN" kern="0" dirty="0" smtClean="0"/>
              <a:t>[n-1];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</a:t>
            </a:r>
            <a:r>
              <a:rPr lang="en-US" altLang="zh-CN" kern="0" dirty="0" smtClean="0">
                <a:solidFill>
                  <a:srgbClr val="990099"/>
                </a:solidFill>
              </a:rPr>
              <a:t>for(</a:t>
            </a:r>
            <a:r>
              <a:rPr lang="en-US" altLang="zh-CN" kern="0" dirty="0" smtClean="0">
                <a:solidFill>
                  <a:srgbClr val="FF0000"/>
                </a:solidFill>
              </a:rPr>
              <a:t>t=n-2</a:t>
            </a:r>
            <a:r>
              <a:rPr lang="en-US" altLang="zh-CN" kern="0" dirty="0" smtClean="0">
                <a:solidFill>
                  <a:srgbClr val="990099"/>
                </a:solidFill>
              </a:rPr>
              <a:t>;  t&gt;=0;  t--)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{  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</a:rPr>
              <a:t> =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ptopo</a:t>
            </a:r>
            <a:r>
              <a:rPr lang="en-US" altLang="zh-CN" kern="0" dirty="0" smtClean="0">
                <a:solidFill>
                  <a:srgbClr val="990099"/>
                </a:solidFill>
              </a:rPr>
              <a:t>[t];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p=</a:t>
            </a:r>
            <a:r>
              <a:rPr lang="en-US" altLang="zh-CN" kern="0" dirty="0" err="1" smtClean="0"/>
              <a:t>paoe</a:t>
            </a:r>
            <a:r>
              <a:rPr lang="en-US" altLang="zh-CN" kern="0" dirty="0" smtClean="0"/>
              <a:t>-&gt;</a:t>
            </a:r>
            <a:r>
              <a:rPr lang="en-US" altLang="zh-CN" kern="0" dirty="0" err="1" smtClean="0"/>
              <a:t>vexs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].</a:t>
            </a:r>
            <a:r>
              <a:rPr lang="en-US" altLang="zh-CN" kern="0" dirty="0" err="1" smtClean="0"/>
              <a:t>edgelist</a:t>
            </a:r>
            <a:r>
              <a:rPr lang="en-US" altLang="zh-CN" kern="0" dirty="0" smtClean="0"/>
              <a:t>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for( ;  p!=Null; 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j=p-&gt;</a:t>
            </a:r>
            <a:r>
              <a:rPr lang="en-US" altLang="zh-CN" kern="0" dirty="0" err="1" smtClean="0"/>
              <a:t>endvex</a:t>
            </a:r>
            <a:r>
              <a:rPr lang="en-US" altLang="zh-CN" kern="0" dirty="0" smtClean="0"/>
              <a:t>;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if( </a:t>
            </a:r>
            <a:r>
              <a:rPr lang="en-US" altLang="zh-CN" kern="0" dirty="0" smtClean="0">
                <a:solidFill>
                  <a:srgbClr val="990099"/>
                </a:solidFill>
              </a:rPr>
              <a:t>le[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kern="0" dirty="0" smtClean="0">
                <a:solidFill>
                  <a:srgbClr val="990099"/>
                </a:solidFill>
              </a:rPr>
              <a:t>] </a:t>
            </a:r>
            <a:r>
              <a:rPr lang="en-US" altLang="zh-CN" b="1" kern="0" dirty="0" smtClean="0">
                <a:solidFill>
                  <a:srgbClr val="990099"/>
                </a:solidFill>
              </a:rPr>
              <a:t>&gt;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r>
              <a:rPr lang="en-US" altLang="zh-CN" kern="0" dirty="0" smtClean="0">
                <a:solidFill>
                  <a:srgbClr val="0000CC"/>
                </a:solidFill>
              </a:rPr>
              <a:t>le[ j] - p-&gt;weight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r>
              <a:rPr lang="en-US" altLang="zh-CN" kern="0" dirty="0" smtClean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 le[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 = le[ j] - p-&gt;weight;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990099"/>
                </a:solidFill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5200" y="3841557"/>
            <a:ext cx="56388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66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i</a:t>
            </a:r>
            <a:r>
              <a:rPr lang="en-US" altLang="zh-CN" kern="0" dirty="0" smtClean="0">
                <a:solidFill>
                  <a:srgbClr val="006600"/>
                </a:solidFill>
              </a:rPr>
              <a:t>: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起点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, </a:t>
            </a:r>
            <a:r>
              <a:rPr lang="en-US" altLang="zh-CN" kern="0" dirty="0" smtClean="0">
                <a:solidFill>
                  <a:srgbClr val="006600"/>
                </a:solidFill>
              </a:rPr>
              <a:t>j: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终点</a:t>
            </a:r>
            <a:r>
              <a:rPr lang="en-US" altLang="zh-CN" sz="2600" kern="0" dirty="0" smtClean="0">
                <a:solidFill>
                  <a:srgbClr val="006600"/>
                </a:solidFill>
              </a:rPr>
              <a:t>, </a:t>
            </a:r>
            <a:r>
              <a:rPr lang="zh-CN" altLang="en-US" sz="2600" kern="0" dirty="0" smtClean="0">
                <a:solidFill>
                  <a:srgbClr val="006600"/>
                </a:solidFill>
              </a:rPr>
              <a:t>边：</a:t>
            </a:r>
            <a:r>
              <a:rPr lang="en-US" altLang="zh-CN" kern="0" dirty="0" smtClean="0">
                <a:solidFill>
                  <a:srgbClr val="006600"/>
                </a:solidFill>
              </a:rPr>
              <a:t>&lt;</a:t>
            </a:r>
            <a:r>
              <a:rPr lang="en-US" altLang="zh-CN" kern="0" dirty="0" err="1" smtClean="0">
                <a:solidFill>
                  <a:srgbClr val="006600"/>
                </a:solidFill>
              </a:rPr>
              <a:t>vi,vj</a:t>
            </a:r>
            <a:r>
              <a:rPr lang="en-US" altLang="zh-CN" kern="0" dirty="0" smtClean="0">
                <a:solidFill>
                  <a:srgbClr val="006600"/>
                </a:solidFill>
              </a:rPr>
              <a:t>&gt;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52600" y="48768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5486400" y="4870800"/>
            <a:ext cx="3657600" cy="592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le[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]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是否需要修改？</a:t>
            </a:r>
            <a:endParaRPr lang="en-US" altLang="zh-CN" sz="2600" kern="0" dirty="0" smtClean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67000" y="5562600"/>
            <a:ext cx="6477000" cy="97257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调整规则：若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le[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]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能变小，则立即变小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依据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：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le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( </a:t>
            </a:r>
            <a:r>
              <a:rPr lang="en-US" altLang="zh-CN" sz="2600" kern="0" dirty="0" err="1" smtClean="0">
                <a:solidFill>
                  <a:srgbClr val="FF6600"/>
                </a:solidFill>
              </a:rPr>
              <a:t>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)= min{le(j) - weight&lt;</a:t>
            </a:r>
            <a:r>
              <a:rPr lang="en-US" altLang="zh-CN" sz="2600" kern="0" dirty="0" smtClean="0">
                <a:solidFill>
                  <a:srgbClr val="FF6600"/>
                </a:solidFill>
              </a:rPr>
              <a:t>vi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, </a:t>
            </a:r>
            <a:r>
              <a:rPr lang="en-US" altLang="zh-CN" sz="2600" kern="0" dirty="0" err="1" smtClean="0">
                <a:solidFill>
                  <a:schemeClr val="bg1"/>
                </a:solidFill>
              </a:rPr>
              <a:t>vj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&gt; }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3000" y="2836530"/>
            <a:ext cx="363112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//p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的出边表的头指针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2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715000" y="3352800"/>
            <a:ext cx="339067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遍历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的出边表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,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调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le[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]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990600"/>
            <a:ext cx="3810000" cy="18528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逆拓扑序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 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利用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所有出边终点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le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遍历每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条边，</a:t>
            </a:r>
            <a:endParaRPr lang="en-US" altLang="zh-CN" sz="26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   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用终点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le</a:t>
            </a:r>
            <a:r>
              <a:rPr lang="zh-CN" altLang="en-US" sz="2600" kern="0" dirty="0" smtClean="0">
                <a:solidFill>
                  <a:srgbClr val="008000"/>
                </a:solidFill>
                <a:sym typeface="Wingdings" pitchFamily="2" charset="2"/>
              </a:rPr>
              <a:t>，调整起点</a:t>
            </a:r>
            <a:r>
              <a:rPr lang="en-US" altLang="zh-CN" sz="2600" kern="0" dirty="0" smtClean="0">
                <a:solidFill>
                  <a:srgbClr val="008000"/>
                </a:solidFill>
                <a:sym typeface="Wingdings" pitchFamily="2" charset="2"/>
              </a:rPr>
              <a:t>le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1. </a:t>
            </a:r>
            <a:r>
              <a:rPr lang="zh-CN" altLang="en-US" sz="3200" kern="0" dirty="0" smtClean="0">
                <a:latin typeface="+mn-lt"/>
              </a:rPr>
              <a:t>关键路径的定义、意义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2. </a:t>
            </a:r>
            <a:r>
              <a:rPr lang="zh-CN" altLang="en-US" sz="3200" kern="0" dirty="0" smtClean="0">
                <a:latin typeface="+mn-lt"/>
              </a:rPr>
              <a:t>关键路径算法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24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理解：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1. </a:t>
            </a:r>
            <a:r>
              <a:rPr lang="zh-CN" altLang="en-US" sz="3200" kern="0" dirty="0" smtClean="0">
                <a:latin typeface="+mn-lt"/>
              </a:rPr>
              <a:t>关键路径程序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5410200" y="312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55920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0" name="直接连接符 28"/>
          <p:cNvCxnSpPr>
            <a:cxnSpLocks noChangeShapeType="1"/>
            <a:stCxn id="70" idx="6"/>
            <a:endCxn id="59" idx="2"/>
          </p:cNvCxnSpPr>
          <p:nvPr/>
        </p:nvCxnSpPr>
        <p:spPr bwMode="auto">
          <a:xfrm>
            <a:off x="4683411" y="4190147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5562600" y="505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811200" y="419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3" name="直接连接符 28"/>
          <p:cNvCxnSpPr>
            <a:cxnSpLocks noChangeShapeType="1"/>
            <a:stCxn id="61" idx="6"/>
            <a:endCxn id="62" idx="3"/>
          </p:cNvCxnSpPr>
          <p:nvPr/>
        </p:nvCxnSpPr>
        <p:spPr bwMode="auto">
          <a:xfrm flipV="1">
            <a:off x="6066600" y="4621191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4" name="直接连接符 28"/>
          <p:cNvCxnSpPr>
            <a:cxnSpLocks noChangeShapeType="1"/>
            <a:stCxn id="59" idx="6"/>
            <a:endCxn id="62" idx="2"/>
          </p:cNvCxnSpPr>
          <p:nvPr/>
        </p:nvCxnSpPr>
        <p:spPr bwMode="auto">
          <a:xfrm>
            <a:off x="6096000" y="4290600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858000" y="309994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6" name="直接连接符 28"/>
          <p:cNvCxnSpPr>
            <a:cxnSpLocks noChangeShapeType="1"/>
            <a:stCxn id="58" idx="7"/>
            <a:endCxn id="65" idx="2"/>
          </p:cNvCxnSpPr>
          <p:nvPr/>
        </p:nvCxnSpPr>
        <p:spPr bwMode="auto">
          <a:xfrm>
            <a:off x="5840391" y="3198009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305800" y="320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62" idx="6"/>
            <a:endCxn id="73" idx="2"/>
          </p:cNvCxnSpPr>
          <p:nvPr/>
        </p:nvCxnSpPr>
        <p:spPr bwMode="auto">
          <a:xfrm>
            <a:off x="7315200" y="4443000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9" name="直接连接符 28"/>
          <p:cNvCxnSpPr>
            <a:cxnSpLocks noChangeShapeType="1"/>
            <a:stCxn id="65" idx="6"/>
            <a:endCxn id="67" idx="2"/>
          </p:cNvCxnSpPr>
          <p:nvPr/>
        </p:nvCxnSpPr>
        <p:spPr bwMode="auto">
          <a:xfrm>
            <a:off x="7362000" y="3351947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179411" y="393814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ok</a:t>
            </a:r>
            <a:endParaRPr lang="en-US" altLang="zh-CN" sz="3200" dirty="0"/>
          </a:p>
        </p:txBody>
      </p:sp>
      <p:cxnSp>
        <p:nvCxnSpPr>
          <p:cNvPr id="71" name="直接连接符 28"/>
          <p:cNvCxnSpPr>
            <a:cxnSpLocks noChangeShapeType="1"/>
            <a:stCxn id="70" idx="7"/>
            <a:endCxn id="58" idx="2"/>
          </p:cNvCxnSpPr>
          <p:nvPr/>
        </p:nvCxnSpPr>
        <p:spPr bwMode="auto">
          <a:xfrm flipV="1">
            <a:off x="4609602" y="3376200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71"/>
          <p:cNvCxnSpPr>
            <a:cxnSpLocks noChangeShapeType="1"/>
            <a:stCxn id="70" idx="5"/>
            <a:endCxn id="61" idx="2"/>
          </p:cNvCxnSpPr>
          <p:nvPr/>
        </p:nvCxnSpPr>
        <p:spPr bwMode="auto">
          <a:xfrm>
            <a:off x="4609602" y="4368338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80010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4" name="直接连接符 28"/>
          <p:cNvCxnSpPr>
            <a:cxnSpLocks noChangeShapeType="1"/>
            <a:stCxn id="73" idx="7"/>
            <a:endCxn id="67" idx="4"/>
          </p:cNvCxnSpPr>
          <p:nvPr/>
        </p:nvCxnSpPr>
        <p:spPr bwMode="auto">
          <a:xfrm flipV="1">
            <a:off x="8431191" y="3704400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3886200" y="342900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48200" y="31557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00600" y="36891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77183" y="44511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19800" y="45273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96383" y="38415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943600" y="26985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153400" y="37653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491783" y="28509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64989" y="2721858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汇点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85" name="直接连接符 28"/>
          <p:cNvCxnSpPr>
            <a:cxnSpLocks noChangeShapeType="1"/>
          </p:cNvCxnSpPr>
          <p:nvPr/>
        </p:nvCxnSpPr>
        <p:spPr bwMode="auto">
          <a:xfrm>
            <a:off x="4724400" y="4342547"/>
            <a:ext cx="908589" cy="10045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6" name="直接连接符 28"/>
          <p:cNvCxnSpPr>
            <a:cxnSpLocks noChangeShapeType="1"/>
          </p:cNvCxnSpPr>
          <p:nvPr/>
        </p:nvCxnSpPr>
        <p:spPr bwMode="auto">
          <a:xfrm>
            <a:off x="6019800" y="4419600"/>
            <a:ext cx="7620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7" name="直接连接符 28"/>
          <p:cNvCxnSpPr>
            <a:cxnSpLocks noChangeShapeType="1"/>
          </p:cNvCxnSpPr>
          <p:nvPr/>
        </p:nvCxnSpPr>
        <p:spPr bwMode="auto">
          <a:xfrm>
            <a:off x="7315200" y="4572000"/>
            <a:ext cx="6858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</p:cNvCxnSpPr>
          <p:nvPr/>
        </p:nvCxnSpPr>
        <p:spPr bwMode="auto">
          <a:xfrm>
            <a:off x="4495800" y="4419600"/>
            <a:ext cx="1066800" cy="9906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</p:cNvCxnSpPr>
          <p:nvPr/>
        </p:nvCxnSpPr>
        <p:spPr bwMode="auto">
          <a:xfrm flipV="1">
            <a:off x="6096000" y="4724400"/>
            <a:ext cx="838200" cy="6858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90" name="直接连接符 28"/>
          <p:cNvCxnSpPr>
            <a:cxnSpLocks noChangeShapeType="1"/>
            <a:stCxn id="73" idx="6"/>
          </p:cNvCxnSpPr>
          <p:nvPr/>
        </p:nvCxnSpPr>
        <p:spPr bwMode="auto">
          <a:xfrm flipV="1">
            <a:off x="8505000" y="3733800"/>
            <a:ext cx="181800" cy="8910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91" name="矩形 90"/>
          <p:cNvSpPr/>
          <p:nvPr/>
        </p:nvSpPr>
        <p:spPr>
          <a:xfrm>
            <a:off x="7315200" y="3962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P328         </a:t>
            </a: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9.30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依次计算：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拓扑序列，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事件的最早发生时间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ee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事件的最晚发生时间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le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活动的最早开工事件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e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活动的最晚开工时间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l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zh-CN" altLang="en-US" sz="3200" kern="0" dirty="0" smtClean="0">
                <a:latin typeface="+mn-lt"/>
              </a:rPr>
              <a:t>最终给出：图</a:t>
            </a:r>
            <a:r>
              <a:rPr lang="en-US" altLang="zh-CN" sz="3200" kern="0" dirty="0" smtClean="0">
                <a:latin typeface="+mn-lt"/>
              </a:rPr>
              <a:t>9.30</a:t>
            </a:r>
            <a:r>
              <a:rPr lang="zh-CN" altLang="en-US" sz="3200" kern="0" dirty="0" smtClean="0">
                <a:latin typeface="+mn-lt"/>
              </a:rPr>
              <a:t>中</a:t>
            </a:r>
            <a:r>
              <a:rPr lang="en-US" altLang="zh-CN" sz="3200" kern="0" dirty="0" smtClean="0">
                <a:latin typeface="+mn-lt"/>
              </a:rPr>
              <a:t>AOE</a:t>
            </a:r>
            <a:r>
              <a:rPr lang="zh-CN" altLang="en-US" sz="3200" kern="0" dirty="0" smtClean="0">
                <a:latin typeface="+mn-lt"/>
              </a:rPr>
              <a:t>网的关键路径。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zh-CN" altLang="en-US" sz="3200" kern="0" smtClean="0">
                <a:latin typeface="+mn-lt"/>
              </a:rPr>
              <a:t>注：设</a:t>
            </a:r>
            <a:r>
              <a:rPr lang="en-US" altLang="zh-CN" sz="3200" kern="0" smtClean="0">
                <a:latin typeface="+mn-lt"/>
              </a:rPr>
              <a:t>a7=1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拓扑排序思想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1. </a:t>
            </a:r>
            <a:r>
              <a:rPr lang="zh-CN" altLang="en-US" sz="3200" kern="0" dirty="0" smtClean="0">
                <a:latin typeface="+mn-lt"/>
              </a:rPr>
              <a:t>选择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200" kern="0" dirty="0" smtClean="0">
                <a:latin typeface="+mn-lt"/>
              </a:rPr>
              <a:t>的顶点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，输出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2. </a:t>
            </a:r>
            <a:r>
              <a:rPr lang="zh-CN" altLang="en-US" sz="3200" kern="0" dirty="0" smtClean="0">
                <a:latin typeface="+mn-lt"/>
              </a:rPr>
              <a:t>从图中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3.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和</a:t>
            </a:r>
            <a:r>
              <a:rPr lang="en-US" altLang="zh-CN" sz="3200" kern="0" dirty="0" smtClean="0"/>
              <a:t>2</a:t>
            </a:r>
            <a:r>
              <a:rPr lang="zh-CN" altLang="en-US" sz="3200" kern="0" dirty="0" smtClean="0"/>
              <a:t>，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的顶点；</a:t>
            </a:r>
            <a:endParaRPr lang="en-US" altLang="zh-CN" sz="32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-- </a:t>
            </a:r>
            <a:r>
              <a:rPr lang="zh-CN" altLang="en-US" sz="3200" kern="0" dirty="0" smtClean="0"/>
              <a:t>若所有顶点已输出，则输出为拓扑排序；</a:t>
            </a:r>
            <a:endParaRPr lang="en-US" altLang="zh-CN" sz="3200" kern="0" dirty="0" smtClean="0"/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-- </a:t>
            </a:r>
            <a:r>
              <a:rPr lang="zh-CN" altLang="en-US" sz="3200" kern="0" dirty="0" smtClean="0">
                <a:latin typeface="+mn-lt"/>
              </a:rPr>
              <a:t>否则，剩余的部分包含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回路。</a:t>
            </a:r>
            <a:endParaRPr lang="en-US" altLang="zh-CN" sz="3200" kern="0" dirty="0" smtClean="0">
              <a:solidFill>
                <a:srgbClr val="C0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677600" y="4811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57150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1" idx="6"/>
            <a:endCxn id="22" idx="1"/>
          </p:cNvCxnSpPr>
          <p:nvPr/>
        </p:nvCxnSpPr>
        <p:spPr bwMode="auto">
          <a:xfrm>
            <a:off x="5181600" y="50632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4648200" y="604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28"/>
          <p:cNvCxnSpPr>
            <a:cxnSpLocks noChangeShapeType="1"/>
            <a:stCxn id="28" idx="6"/>
            <a:endCxn id="22" idx="3"/>
          </p:cNvCxnSpPr>
          <p:nvPr/>
        </p:nvCxnSpPr>
        <p:spPr bwMode="auto">
          <a:xfrm flipV="1">
            <a:off x="5152200" y="5717391"/>
            <a:ext cx="6366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781800" y="566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35"/>
          <p:cNvCxnSpPr>
            <a:cxnSpLocks noChangeShapeType="1"/>
            <a:stCxn id="28" idx="5"/>
            <a:endCxn id="33" idx="3"/>
          </p:cNvCxnSpPr>
          <p:nvPr/>
        </p:nvCxnSpPr>
        <p:spPr bwMode="auto">
          <a:xfrm rot="5400000" flipH="1" flipV="1">
            <a:off x="5776500" y="54002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0" name="直接连接符 28"/>
          <p:cNvCxnSpPr>
            <a:cxnSpLocks noChangeShapeType="1"/>
            <a:stCxn id="22" idx="6"/>
            <a:endCxn id="33" idx="2"/>
          </p:cNvCxnSpPr>
          <p:nvPr/>
        </p:nvCxnSpPr>
        <p:spPr bwMode="auto">
          <a:xfrm>
            <a:off x="6219000" y="55392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6882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21" idx="7"/>
            <a:endCxn id="44" idx="2"/>
          </p:cNvCxnSpPr>
          <p:nvPr/>
        </p:nvCxnSpPr>
        <p:spPr bwMode="auto">
          <a:xfrm rot="5400000" flipH="1" flipV="1">
            <a:off x="5867459" y="40643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9248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7" name="直接连接符 28"/>
          <p:cNvCxnSpPr>
            <a:cxnSpLocks noChangeShapeType="1"/>
            <a:stCxn id="33" idx="7"/>
            <a:endCxn id="46" idx="3"/>
          </p:cNvCxnSpPr>
          <p:nvPr/>
        </p:nvCxnSpPr>
        <p:spPr bwMode="auto">
          <a:xfrm rot="5400000" flipH="1" flipV="1">
            <a:off x="7402491" y="51458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4" idx="6"/>
            <a:endCxn id="46" idx="1"/>
          </p:cNvCxnSpPr>
          <p:nvPr/>
        </p:nvCxnSpPr>
        <p:spPr bwMode="auto">
          <a:xfrm>
            <a:off x="7192200" y="4824000"/>
            <a:ext cx="8064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6" idx="2"/>
            <a:endCxn id="22" idx="7"/>
          </p:cNvCxnSpPr>
          <p:nvPr/>
        </p:nvCxnSpPr>
        <p:spPr bwMode="auto">
          <a:xfrm rot="10800000" flipV="1">
            <a:off x="6145192" y="5158199"/>
            <a:ext cx="1779609" cy="20280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50" name="矩形 49"/>
          <p:cNvSpPr/>
          <p:nvPr/>
        </p:nvSpPr>
        <p:spPr>
          <a:xfrm>
            <a:off x="990600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84807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18207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7951809" y="58991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4" name="直接连接符 28"/>
          <p:cNvCxnSpPr>
            <a:cxnSpLocks noChangeShapeType="1"/>
            <a:stCxn id="46" idx="4"/>
            <a:endCxn id="53" idx="0"/>
          </p:cNvCxnSpPr>
          <p:nvPr/>
        </p:nvCxnSpPr>
        <p:spPr bwMode="auto">
          <a:xfrm rot="16200000" flipH="1">
            <a:off x="7945809" y="56411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44" grpId="0" animBg="1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003399"/>
              </a:solidFill>
              <a:latin typeface="+mn-lt"/>
            </a:endParaRPr>
          </a:p>
          <a:p>
            <a:pPr marL="36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3399"/>
                </a:solidFill>
                <a:latin typeface="+mn-lt"/>
              </a:rPr>
              <a:t>工程 </a:t>
            </a: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(project)</a:t>
            </a:r>
          </a:p>
        </p:txBody>
      </p:sp>
      <p:sp>
        <p:nvSpPr>
          <p:cNvPr id="6" name="矩形 5"/>
          <p:cNvSpPr/>
          <p:nvPr/>
        </p:nvSpPr>
        <p:spPr>
          <a:xfrm>
            <a:off x="3740956" y="1066800"/>
            <a:ext cx="2706190" cy="712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活动</a:t>
            </a:r>
            <a:r>
              <a:rPr lang="en-US" altLang="zh-CN" sz="3000" kern="0" dirty="0" smtClean="0"/>
              <a:t>1 (activity)</a:t>
            </a:r>
          </a:p>
        </p:txBody>
      </p:sp>
      <p:sp>
        <p:nvSpPr>
          <p:cNvPr id="7" name="矩形 6"/>
          <p:cNvSpPr/>
          <p:nvPr/>
        </p:nvSpPr>
        <p:spPr>
          <a:xfrm>
            <a:off x="3740956" y="1744461"/>
            <a:ext cx="2706190" cy="1432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活动</a:t>
            </a:r>
            <a:r>
              <a:rPr lang="en-US" altLang="zh-CN" sz="3000" kern="0" dirty="0" smtClean="0"/>
              <a:t>2 (activity)</a:t>
            </a:r>
          </a:p>
          <a:p>
            <a:pPr marL="342900" indent="-342900" algn="ctr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… …</a:t>
            </a:r>
          </a:p>
        </p:txBody>
      </p:sp>
      <p:sp>
        <p:nvSpPr>
          <p:cNvPr id="8" name="矩形 7"/>
          <p:cNvSpPr/>
          <p:nvPr/>
        </p:nvSpPr>
        <p:spPr>
          <a:xfrm>
            <a:off x="3740956" y="3344661"/>
            <a:ext cx="2706190" cy="712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活动</a:t>
            </a:r>
            <a:r>
              <a:rPr lang="en-US" altLang="zh-CN" sz="3000" kern="0" dirty="0" smtClean="0"/>
              <a:t>3 (activity)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3276600" y="1363461"/>
            <a:ext cx="304800" cy="25200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381000" y="4267200"/>
            <a:ext cx="8763000" cy="19812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工程能否顺利完成？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完工所需的最短时间？哪些活动影响工程进度？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42672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拓扑排序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0600" y="55626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关键路径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7087801" y="2438400"/>
            <a:ext cx="18288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有向图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0800000">
            <a:off x="6705601" y="1434261"/>
            <a:ext cx="306000" cy="2520000"/>
          </a:xfrm>
          <a:prstGeom prst="leftBrace">
            <a:avLst/>
          </a:prstGeom>
          <a:noFill/>
          <a:ln w="25400" cap="flat" cmpd="sng" algn="ctr">
            <a:solidFill>
              <a:srgbClr val="2165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latin typeface="+mn-lt"/>
              </a:rPr>
              <a:t> AOE(activity on Edge)</a:t>
            </a:r>
            <a:r>
              <a:rPr lang="zh-CN" altLang="en-US" sz="3000" kern="0" dirty="0" smtClean="0">
                <a:latin typeface="+mn-lt"/>
              </a:rPr>
              <a:t>网：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有向边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弧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 ----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活动；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顶点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----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事件：</a:t>
            </a:r>
            <a:r>
              <a:rPr lang="zh-CN" altLang="en-US" sz="3000" kern="0" dirty="0" smtClean="0"/>
              <a:t>入边活动完成，出边可开始；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410200" y="3626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592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22" idx="6"/>
            <a:endCxn id="7" idx="2"/>
          </p:cNvCxnSpPr>
          <p:nvPr/>
        </p:nvCxnSpPr>
        <p:spPr bwMode="auto">
          <a:xfrm>
            <a:off x="4683411" y="4691990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562600" y="556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11200" y="46928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6"/>
            <a:endCxn id="32" idx="3"/>
          </p:cNvCxnSpPr>
          <p:nvPr/>
        </p:nvCxnSpPr>
        <p:spPr bwMode="auto">
          <a:xfrm flipV="1">
            <a:off x="6066600" y="5123034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096000" y="4792443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矩形 39"/>
          <p:cNvSpPr/>
          <p:nvPr/>
        </p:nvSpPr>
        <p:spPr>
          <a:xfrm>
            <a:off x="457200" y="2971800"/>
            <a:ext cx="3429000" cy="371178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大米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菜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肉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洗好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米饭 </a:t>
            </a:r>
            <a:r>
              <a:rPr lang="zh-CN" altLang="en-US" kern="0" dirty="0" smtClean="0">
                <a:solidFill>
                  <a:srgbClr val="009900"/>
                </a:solidFill>
              </a:rPr>
              <a:t>蒸好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炒熟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    </a:t>
            </a:r>
            <a:r>
              <a:rPr lang="en-US" altLang="zh-CN" kern="0" dirty="0" smtClean="0"/>
              <a:t>G: </a:t>
            </a:r>
            <a:r>
              <a:rPr lang="zh-CN" altLang="en-US" kern="0" dirty="0" smtClean="0"/>
              <a:t>饭桌</a:t>
            </a:r>
            <a:r>
              <a:rPr lang="zh-CN" altLang="en-US" kern="0" dirty="0" smtClean="0">
                <a:solidFill>
                  <a:srgbClr val="009900"/>
                </a:solidFill>
              </a:rPr>
              <a:t>准备就绪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858000" y="36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>
            <a:off x="5840391" y="3699852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305800" y="37022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6"/>
            <a:endCxn id="26" idx="2"/>
          </p:cNvCxnSpPr>
          <p:nvPr/>
        </p:nvCxnSpPr>
        <p:spPr bwMode="auto">
          <a:xfrm>
            <a:off x="7315200" y="4944843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362000" y="3853790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179411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ok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7"/>
            <a:endCxn id="6" idx="2"/>
          </p:cNvCxnSpPr>
          <p:nvPr/>
        </p:nvCxnSpPr>
        <p:spPr bwMode="auto">
          <a:xfrm flipV="1">
            <a:off x="4609602" y="3878043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9" name="直接连接符 28"/>
          <p:cNvCxnSpPr>
            <a:cxnSpLocks noChangeShapeType="1"/>
            <a:stCxn id="22" idx="5"/>
            <a:endCxn id="27" idx="2"/>
          </p:cNvCxnSpPr>
          <p:nvPr/>
        </p:nvCxnSpPr>
        <p:spPr bwMode="auto">
          <a:xfrm>
            <a:off x="4609602" y="4870181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001000" y="487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1" name="直接连接符 28"/>
          <p:cNvCxnSpPr>
            <a:cxnSpLocks noChangeShapeType="1"/>
            <a:stCxn id="26" idx="7"/>
            <a:endCxn id="44" idx="4"/>
          </p:cNvCxnSpPr>
          <p:nvPr/>
        </p:nvCxnSpPr>
        <p:spPr bwMode="auto">
          <a:xfrm flipV="1">
            <a:off x="8431191" y="4206243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3886200" y="3930843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48200" y="36576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00600" y="41910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77183" y="49530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19800" y="50292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96383" y="43434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15200" y="4464243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43600" y="32004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153400" y="42672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91783" y="33528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164989" y="3223701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汇点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0" grpId="0" animBg="1"/>
      <p:bldP spid="41" grpId="0" animBg="1"/>
      <p:bldP spid="44" grpId="0" animBg="1"/>
      <p:bldP spid="22" grpId="0" animBg="1"/>
      <p:bldP spid="26" grpId="0" animBg="1"/>
      <p:bldP spid="37" grpId="0"/>
      <p:bldP spid="39" grpId="0"/>
      <p:bldP spid="43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完成工程的最短时间？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从“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源点</a:t>
            </a:r>
            <a:r>
              <a:rPr lang="zh-CN" altLang="en-US" sz="3000" kern="0" dirty="0" smtClean="0">
                <a:latin typeface="+mn-lt"/>
              </a:rPr>
              <a:t>”到“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汇点</a:t>
            </a:r>
            <a:r>
              <a:rPr lang="zh-CN" altLang="en-US" sz="3000" kern="0" dirty="0" smtClean="0">
                <a:latin typeface="+mn-lt"/>
              </a:rPr>
              <a:t>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的‘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最长路径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’长度；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4800600" y="2514600"/>
            <a:ext cx="4343400" cy="5334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关键路径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</a:rPr>
              <a:t>critical path</a:t>
            </a:r>
          </a:p>
        </p:txBody>
      </p:sp>
      <p:cxnSp>
        <p:nvCxnSpPr>
          <p:cNvPr id="35" name="直接连接符 28"/>
          <p:cNvCxnSpPr>
            <a:cxnSpLocks noChangeShapeType="1"/>
          </p:cNvCxnSpPr>
          <p:nvPr/>
        </p:nvCxnSpPr>
        <p:spPr bwMode="auto">
          <a:xfrm flipH="1">
            <a:off x="6477000" y="2133600"/>
            <a:ext cx="152400" cy="381000"/>
          </a:xfrm>
          <a:prstGeom prst="line">
            <a:avLst/>
          </a:prstGeom>
          <a:noFill/>
          <a:ln w="34925" algn="ctr">
            <a:solidFill>
              <a:srgbClr val="236B47"/>
            </a:solidFill>
            <a:round/>
            <a:headEnd/>
            <a:tailEnd type="arrow"/>
          </a:ln>
        </p:spPr>
      </p:cxn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5410200" y="3626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592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50" idx="6"/>
            <a:endCxn id="37" idx="2"/>
          </p:cNvCxnSpPr>
          <p:nvPr/>
        </p:nvCxnSpPr>
        <p:spPr bwMode="auto">
          <a:xfrm>
            <a:off x="4683411" y="4691990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562600" y="556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811200" y="46928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9" idx="6"/>
            <a:endCxn id="41" idx="3"/>
          </p:cNvCxnSpPr>
          <p:nvPr/>
        </p:nvCxnSpPr>
        <p:spPr bwMode="auto">
          <a:xfrm flipV="1">
            <a:off x="6066600" y="5123034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3" name="直接连接符 28"/>
          <p:cNvCxnSpPr>
            <a:cxnSpLocks noChangeShapeType="1"/>
            <a:stCxn id="37" idx="6"/>
            <a:endCxn id="41" idx="2"/>
          </p:cNvCxnSpPr>
          <p:nvPr/>
        </p:nvCxnSpPr>
        <p:spPr bwMode="auto">
          <a:xfrm>
            <a:off x="6096000" y="4792443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矩形 43"/>
          <p:cNvSpPr/>
          <p:nvPr/>
        </p:nvSpPr>
        <p:spPr>
          <a:xfrm>
            <a:off x="457200" y="2971800"/>
            <a:ext cx="3429000" cy="371178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大米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菜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肉 </a:t>
            </a:r>
            <a:r>
              <a:rPr lang="zh-CN" altLang="en-US" kern="0" dirty="0" smtClean="0">
                <a:solidFill>
                  <a:srgbClr val="009900"/>
                </a:solidFill>
              </a:rPr>
              <a:t>得到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洗好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米饭 </a:t>
            </a:r>
            <a:r>
              <a:rPr lang="zh-CN" altLang="en-US" kern="0" dirty="0" smtClean="0">
                <a:solidFill>
                  <a:srgbClr val="009900"/>
                </a:solidFill>
              </a:rPr>
              <a:t>蒸好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菜、肉 </a:t>
            </a:r>
            <a:r>
              <a:rPr lang="zh-CN" altLang="en-US" kern="0" dirty="0" smtClean="0">
                <a:solidFill>
                  <a:srgbClr val="009900"/>
                </a:solidFill>
              </a:rPr>
              <a:t>炒熟</a:t>
            </a:r>
            <a:endParaRPr lang="en-US" altLang="zh-CN" kern="0" dirty="0" smtClean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    </a:t>
            </a:r>
            <a:r>
              <a:rPr lang="en-US" altLang="zh-CN" kern="0" dirty="0" smtClean="0"/>
              <a:t>G: </a:t>
            </a:r>
            <a:r>
              <a:rPr lang="zh-CN" altLang="en-US" kern="0" dirty="0" smtClean="0"/>
              <a:t>饭桌</a:t>
            </a:r>
            <a:r>
              <a:rPr lang="zh-CN" altLang="en-US" kern="0" dirty="0" smtClean="0">
                <a:solidFill>
                  <a:srgbClr val="009900"/>
                </a:solidFill>
              </a:rPr>
              <a:t>准备就绪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858000" y="36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36" idx="7"/>
            <a:endCxn id="45" idx="2"/>
          </p:cNvCxnSpPr>
          <p:nvPr/>
        </p:nvCxnSpPr>
        <p:spPr bwMode="auto">
          <a:xfrm>
            <a:off x="5840391" y="3699852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305800" y="37022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1" idx="6"/>
            <a:endCxn id="53" idx="2"/>
          </p:cNvCxnSpPr>
          <p:nvPr/>
        </p:nvCxnSpPr>
        <p:spPr bwMode="auto">
          <a:xfrm>
            <a:off x="7315200" y="4944843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5" idx="6"/>
            <a:endCxn id="47" idx="2"/>
          </p:cNvCxnSpPr>
          <p:nvPr/>
        </p:nvCxnSpPr>
        <p:spPr bwMode="auto">
          <a:xfrm>
            <a:off x="7362000" y="3853790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179411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ok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50" idx="7"/>
            <a:endCxn id="36" idx="2"/>
          </p:cNvCxnSpPr>
          <p:nvPr/>
        </p:nvCxnSpPr>
        <p:spPr bwMode="auto">
          <a:xfrm flipV="1">
            <a:off x="4609602" y="3878043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2" name="直接连接符 51"/>
          <p:cNvCxnSpPr>
            <a:cxnSpLocks noChangeShapeType="1"/>
            <a:stCxn id="50" idx="5"/>
            <a:endCxn id="39" idx="2"/>
          </p:cNvCxnSpPr>
          <p:nvPr/>
        </p:nvCxnSpPr>
        <p:spPr bwMode="auto">
          <a:xfrm>
            <a:off x="4609602" y="4870181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8001000" y="487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4" name="直接连接符 28"/>
          <p:cNvCxnSpPr>
            <a:cxnSpLocks noChangeShapeType="1"/>
            <a:stCxn id="53" idx="7"/>
            <a:endCxn id="47" idx="4"/>
          </p:cNvCxnSpPr>
          <p:nvPr/>
        </p:nvCxnSpPr>
        <p:spPr bwMode="auto">
          <a:xfrm flipV="1">
            <a:off x="8431191" y="4206243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5" name="矩形 54"/>
          <p:cNvSpPr/>
          <p:nvPr/>
        </p:nvSpPr>
        <p:spPr>
          <a:xfrm>
            <a:off x="3886200" y="3930843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48200" y="36576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00600" y="4191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77183" y="4953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19800" y="50292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96383" y="4343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43600" y="3200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153400" y="4267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91783" y="33528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164989" y="3223701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990099"/>
                </a:solidFill>
              </a:rPr>
              <a:t>汇点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02" name="直接连接符 28"/>
          <p:cNvCxnSpPr>
            <a:cxnSpLocks noChangeShapeType="1"/>
          </p:cNvCxnSpPr>
          <p:nvPr/>
        </p:nvCxnSpPr>
        <p:spPr bwMode="auto">
          <a:xfrm>
            <a:off x="4724400" y="4844390"/>
            <a:ext cx="908589" cy="10045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</p:cNvCxnSpPr>
          <p:nvPr/>
        </p:nvCxnSpPr>
        <p:spPr bwMode="auto">
          <a:xfrm>
            <a:off x="6019800" y="4921443"/>
            <a:ext cx="7620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4" name="直接连接符 28"/>
          <p:cNvCxnSpPr>
            <a:cxnSpLocks noChangeShapeType="1"/>
          </p:cNvCxnSpPr>
          <p:nvPr/>
        </p:nvCxnSpPr>
        <p:spPr bwMode="auto">
          <a:xfrm>
            <a:off x="7315200" y="5073843"/>
            <a:ext cx="6858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5" name="直接连接符 28"/>
          <p:cNvCxnSpPr>
            <a:cxnSpLocks noChangeShapeType="1"/>
          </p:cNvCxnSpPr>
          <p:nvPr/>
        </p:nvCxnSpPr>
        <p:spPr bwMode="auto">
          <a:xfrm>
            <a:off x="4495800" y="4921443"/>
            <a:ext cx="1066800" cy="9906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7" name="直接连接符 28"/>
          <p:cNvCxnSpPr>
            <a:cxnSpLocks noChangeShapeType="1"/>
          </p:cNvCxnSpPr>
          <p:nvPr/>
        </p:nvCxnSpPr>
        <p:spPr bwMode="auto">
          <a:xfrm flipV="1">
            <a:off x="6096000" y="5226243"/>
            <a:ext cx="838200" cy="6858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9" name="直接连接符 28"/>
          <p:cNvCxnSpPr>
            <a:cxnSpLocks noChangeShapeType="1"/>
            <a:stCxn id="53" idx="6"/>
          </p:cNvCxnSpPr>
          <p:nvPr/>
        </p:nvCxnSpPr>
        <p:spPr bwMode="auto">
          <a:xfrm flipV="1">
            <a:off x="8505000" y="4235643"/>
            <a:ext cx="181800" cy="8910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119" name="矩形 118"/>
          <p:cNvSpPr/>
          <p:nvPr/>
        </p:nvSpPr>
        <p:spPr>
          <a:xfrm>
            <a:off x="7315200" y="4464243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完成工程的最短时间？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/>
              <a:t>-- </a:t>
            </a:r>
            <a:r>
              <a:rPr lang="zh-CN" altLang="en-US" sz="3000" kern="0" dirty="0" smtClean="0"/>
              <a:t>从“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源点</a:t>
            </a:r>
            <a:r>
              <a:rPr lang="zh-CN" altLang="en-US" sz="3000" kern="0" dirty="0" smtClean="0"/>
              <a:t>”到“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汇点</a:t>
            </a:r>
            <a:r>
              <a:rPr lang="zh-CN" altLang="en-US" sz="3000" kern="0" dirty="0" smtClean="0"/>
              <a:t>”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的‘</a:t>
            </a:r>
            <a:r>
              <a:rPr lang="zh-CN" altLang="en-US" sz="3000" kern="0" dirty="0" smtClean="0">
                <a:solidFill>
                  <a:srgbClr val="FF0000"/>
                </a:solidFill>
              </a:rPr>
              <a:t>最长路径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’长度；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22" idx="6"/>
            <a:endCxn id="7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6"/>
            <a:endCxn id="32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41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6"/>
            <a:endCxn id="41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6"/>
            <a:endCxn id="26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7"/>
            <a:endCxn id="6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9" name="直接连接符 28"/>
          <p:cNvCxnSpPr>
            <a:cxnSpLocks noChangeShapeType="1"/>
            <a:stCxn id="22" idx="5"/>
            <a:endCxn id="27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39" name="矩形 38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56" name="直接连接符 28"/>
          <p:cNvCxnSpPr>
            <a:cxnSpLocks noChangeShapeType="1"/>
            <a:stCxn id="26" idx="6"/>
            <a:endCxn id="55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9" name="直接连接符 28"/>
          <p:cNvCxnSpPr>
            <a:cxnSpLocks noChangeShapeType="1"/>
            <a:stCxn id="44" idx="6"/>
            <a:endCxn id="55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4" name="直接连接符 28"/>
          <p:cNvCxnSpPr>
            <a:cxnSpLocks noChangeShapeType="1"/>
            <a:stCxn id="41" idx="5"/>
            <a:endCxn id="26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矩形 66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flipV="1">
            <a:off x="1066800" y="3630590"/>
            <a:ext cx="1600200" cy="94141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02791" y="3581400"/>
            <a:ext cx="1216809" cy="560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flipV="1">
            <a:off x="5029200" y="3657600"/>
            <a:ext cx="12954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>
            <a:off x="6934200" y="36576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4953000" y="4343400"/>
            <a:ext cx="1371600" cy="914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V="1">
            <a:off x="6858000" y="4648200"/>
            <a:ext cx="1219200" cy="609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12"/>
          <p:cNvSpPr txBox="1">
            <a:spLocks noChangeArrowheads="1"/>
          </p:cNvSpPr>
          <p:nvPr/>
        </p:nvSpPr>
        <p:spPr bwMode="auto">
          <a:xfrm>
            <a:off x="4800600" y="2514600"/>
            <a:ext cx="4343400" cy="5334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关键路径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</a:rPr>
              <a:t>critical path</a:t>
            </a:r>
          </a:p>
        </p:txBody>
      </p:sp>
      <p:cxnSp>
        <p:nvCxnSpPr>
          <p:cNvPr id="52" name="直接连接符 28"/>
          <p:cNvCxnSpPr>
            <a:cxnSpLocks noChangeShapeType="1"/>
          </p:cNvCxnSpPr>
          <p:nvPr/>
        </p:nvCxnSpPr>
        <p:spPr bwMode="auto">
          <a:xfrm flipH="1">
            <a:off x="6477000" y="2133600"/>
            <a:ext cx="152400" cy="381000"/>
          </a:xfrm>
          <a:prstGeom prst="line">
            <a:avLst/>
          </a:prstGeom>
          <a:noFill/>
          <a:ln w="34925" algn="ctr">
            <a:solidFill>
              <a:srgbClr val="236B47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9.7 </a:t>
            </a:r>
            <a:r>
              <a:rPr lang="zh-CN" altLang="en-US" dirty="0" smtClean="0">
                <a:ea typeface="黑体" pitchFamily="2" charset="-122"/>
              </a:rPr>
              <a:t>关键路径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关键路径上的活动（边）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关键活动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若提前完成，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若推迟完成，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61784" y="1800000"/>
            <a:ext cx="4077216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则整个工程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可能提前；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94" name="直接连接符 28"/>
          <p:cNvCxnSpPr>
            <a:cxnSpLocks noChangeShapeType="1"/>
            <a:stCxn id="104" idx="6"/>
            <a:endCxn id="93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cxnSp>
        <p:nvCxnSpPr>
          <p:cNvPr id="97" name="直接连接符 28"/>
          <p:cNvCxnSpPr>
            <a:cxnSpLocks noChangeShapeType="1"/>
            <a:stCxn id="95" idx="6"/>
            <a:endCxn id="96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8" name="直接连接符 28"/>
          <p:cNvCxnSpPr>
            <a:cxnSpLocks noChangeShapeType="1"/>
            <a:stCxn id="93" idx="6"/>
            <a:endCxn id="99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100" name="直接连接符 28"/>
          <p:cNvCxnSpPr>
            <a:cxnSpLocks noChangeShapeType="1"/>
            <a:stCxn id="92" idx="6"/>
            <a:endCxn id="99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v6</a:t>
            </a:r>
            <a:endParaRPr lang="en-US" altLang="zh-CN" sz="3200" dirty="0"/>
          </a:p>
        </p:txBody>
      </p:sp>
      <p:cxnSp>
        <p:nvCxnSpPr>
          <p:cNvPr id="102" name="直接连接符 28"/>
          <p:cNvCxnSpPr>
            <a:cxnSpLocks noChangeShapeType="1"/>
            <a:stCxn id="96" idx="6"/>
            <a:endCxn id="107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  <a:stCxn id="99" idx="6"/>
            <a:endCxn id="101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105" name="直接连接符 28"/>
          <p:cNvCxnSpPr>
            <a:cxnSpLocks noChangeShapeType="1"/>
            <a:stCxn id="104" idx="7"/>
            <a:endCxn id="92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6" name="直接连接符 105"/>
          <p:cNvCxnSpPr>
            <a:cxnSpLocks noChangeShapeType="1"/>
            <a:stCxn id="104" idx="5"/>
            <a:endCxn id="95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v7</a:t>
            </a:r>
            <a:endParaRPr lang="en-US" altLang="zh-CN" sz="3200" dirty="0"/>
          </a:p>
        </p:txBody>
      </p:sp>
      <p:sp>
        <p:nvSpPr>
          <p:cNvPr id="108" name="矩形 107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a0, </a:t>
            </a: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v8</a:t>
            </a:r>
            <a:endParaRPr lang="en-US" altLang="zh-CN" sz="3200" dirty="0"/>
          </a:p>
        </p:txBody>
      </p:sp>
      <p:cxnSp>
        <p:nvCxnSpPr>
          <p:cNvPr id="110" name="直接连接符 28"/>
          <p:cNvCxnSpPr>
            <a:cxnSpLocks noChangeShapeType="1"/>
            <a:stCxn id="107" idx="6"/>
            <a:endCxn id="109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1" name="直接连接符 28"/>
          <p:cNvCxnSpPr>
            <a:cxnSpLocks noChangeShapeType="1"/>
            <a:stCxn id="101" idx="6"/>
            <a:endCxn id="109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2" name="直接连接符 28"/>
          <p:cNvCxnSpPr>
            <a:cxnSpLocks noChangeShapeType="1"/>
            <a:stCxn id="99" idx="5"/>
            <a:endCxn id="107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3" name="矩形 112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a2, </a:t>
            </a: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a4,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a3, </a:t>
            </a: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a5,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a6, </a:t>
            </a: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a7, </a:t>
            </a: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a8,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a9, </a:t>
            </a: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a10, 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1066800" y="3630590"/>
            <a:ext cx="1600200" cy="94141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3202791" y="3581400"/>
            <a:ext cx="1216809" cy="560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5029200" y="3657600"/>
            <a:ext cx="12954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6934200" y="36576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953000" y="4343400"/>
            <a:ext cx="1371600" cy="914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6858000" y="4648200"/>
            <a:ext cx="1219200" cy="609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右大括号 43"/>
          <p:cNvSpPr/>
          <p:nvPr/>
        </p:nvSpPr>
        <p:spPr bwMode="auto">
          <a:xfrm>
            <a:off x="6934200" y="1447800"/>
            <a:ext cx="152400" cy="1447800"/>
          </a:xfrm>
          <a:prstGeom prst="righ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62800" y="1219200"/>
            <a:ext cx="2004189" cy="1916935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能开始，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就必须开始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的活动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rgbClr val="FFFF00"/>
                </a:solidFill>
              </a:rPr>
              <a:t>不容有误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24200" y="2439435"/>
            <a:ext cx="403187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</a:t>
            </a:r>
            <a:r>
              <a:rPr lang="en-US" altLang="zh-CN" sz="3000" kern="0" dirty="0" smtClean="0"/>
              <a:t>…………</a:t>
            </a:r>
            <a:r>
              <a:rPr lang="zh-CN" altLang="en-US" sz="3000" kern="0" dirty="0" smtClean="0">
                <a:solidFill>
                  <a:srgbClr val="FF0000"/>
                </a:solidFill>
              </a:rPr>
              <a:t>一定推迟；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 animBg="1"/>
      <p:bldP spid="46" grpId="0" animBg="1"/>
      <p:bldP spid="4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14122</TotalTime>
  <Words>3718</Words>
  <Application>Microsoft Office PowerPoint</Application>
  <PresentationFormat>全屏显示(4:3)</PresentationFormat>
  <Paragraphs>883</Paragraphs>
  <Slides>35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默认设计模板</vt:lpstr>
      <vt:lpstr>幻灯片 1</vt:lpstr>
      <vt:lpstr>回顾</vt:lpstr>
      <vt:lpstr>回顾</vt:lpstr>
      <vt:lpstr>回顾 -- 拓扑排序思想</vt:lpstr>
      <vt:lpstr>引例</vt:lpstr>
      <vt:lpstr>9.7 关键路径</vt:lpstr>
      <vt:lpstr>9.7 关键路径</vt:lpstr>
      <vt:lpstr>9.7 关键路径</vt:lpstr>
      <vt:lpstr>9.7 关键路径</vt:lpstr>
      <vt:lpstr>1. 事件的最早发生时间</vt:lpstr>
      <vt:lpstr>1. 事件的最早发生时间</vt:lpstr>
      <vt:lpstr>幻灯片 12</vt:lpstr>
      <vt:lpstr>2. 事件的最迟发生时间</vt:lpstr>
      <vt:lpstr>2. 事件的最迟发生时间</vt:lpstr>
      <vt:lpstr>幻灯片 15</vt:lpstr>
      <vt:lpstr>3. 活动的最早开工时间</vt:lpstr>
      <vt:lpstr>幻灯片 17</vt:lpstr>
      <vt:lpstr>4. 活动的最晚开工时间</vt:lpstr>
      <vt:lpstr>幻灯片 19</vt:lpstr>
      <vt:lpstr>关键活动</vt:lpstr>
      <vt:lpstr>幻灯片 21</vt:lpstr>
      <vt:lpstr>幻灯片 22</vt:lpstr>
      <vt:lpstr>幻灯片 23</vt:lpstr>
      <vt:lpstr>幻灯片 24</vt:lpstr>
      <vt:lpstr>幻灯片 25</vt:lpstr>
      <vt:lpstr>幻灯片 26</vt:lpstr>
      <vt:lpstr>关键路径 -- 算法实现</vt:lpstr>
      <vt:lpstr>关键路径 -- 算法实现</vt:lpstr>
      <vt:lpstr>关键路径 -- 算法实现</vt:lpstr>
      <vt:lpstr>关键路径 -- 算法实现</vt:lpstr>
      <vt:lpstr>幻灯片 31</vt:lpstr>
      <vt:lpstr>幻灯片 32</vt:lpstr>
      <vt:lpstr>幻灯片 33</vt:lpstr>
      <vt:lpstr>小 结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2745</cp:revision>
  <cp:lastPrinted>1601-01-01T00:00:00Z</cp:lastPrinted>
  <dcterms:created xsi:type="dcterms:W3CDTF">1601-01-01T00:00:00Z</dcterms:created>
  <dcterms:modified xsi:type="dcterms:W3CDTF">2020-05-25T02:13:33Z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