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82" r:id="rId3"/>
    <p:sldId id="604" r:id="rId4"/>
    <p:sldId id="680" r:id="rId5"/>
    <p:sldId id="605" r:id="rId6"/>
    <p:sldId id="639" r:id="rId7"/>
    <p:sldId id="609" r:id="rId8"/>
    <p:sldId id="640" r:id="rId9"/>
    <p:sldId id="641" r:id="rId10"/>
    <p:sldId id="647" r:id="rId11"/>
    <p:sldId id="642" r:id="rId12"/>
    <p:sldId id="663" r:id="rId13"/>
    <p:sldId id="643" r:id="rId14"/>
    <p:sldId id="644" r:id="rId15"/>
    <p:sldId id="645" r:id="rId16"/>
    <p:sldId id="646" r:id="rId17"/>
    <p:sldId id="648" r:id="rId18"/>
    <p:sldId id="661" r:id="rId19"/>
    <p:sldId id="665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59" r:id="rId29"/>
    <p:sldId id="658" r:id="rId30"/>
    <p:sldId id="660" r:id="rId31"/>
    <p:sldId id="681" r:id="rId32"/>
    <p:sldId id="678" r:id="rId33"/>
    <p:sldId id="679" r:id="rId34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990099"/>
    <a:srgbClr val="FF9999"/>
    <a:srgbClr val="FF3300"/>
    <a:srgbClr val="E1FFE1"/>
    <a:srgbClr val="FFFFCC"/>
    <a:srgbClr val="006600"/>
    <a:srgbClr val="CCFFCC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讲：选择排序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--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按照</a:t>
            </a:r>
            <a:r>
              <a:rPr lang="en-US" altLang="zh-CN" sz="3000" kern="0" dirty="0" smtClean="0">
                <a:latin typeface="+mn-lt"/>
              </a:rPr>
              <a:t>5.4.1</a:t>
            </a:r>
            <a:r>
              <a:rPr lang="zh-CN" altLang="en-US" sz="3000" kern="0" dirty="0" smtClean="0">
                <a:latin typeface="+mn-lt"/>
              </a:rPr>
              <a:t>节，算法</a:t>
            </a:r>
            <a:r>
              <a:rPr lang="en-US" altLang="zh-CN" sz="3000" kern="0" dirty="0" smtClean="0">
                <a:latin typeface="+mn-lt"/>
              </a:rPr>
              <a:t>5.17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向空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大根堆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 </a:t>
            </a:r>
            <a:r>
              <a:rPr lang="zh-CN" altLang="en-US" sz="3000" kern="0" dirty="0" smtClean="0">
                <a:latin typeface="+mn-lt"/>
              </a:rPr>
              <a:t>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逐个插入</a:t>
            </a:r>
            <a:r>
              <a:rPr lang="zh-CN" altLang="en-US" sz="3000" kern="0" dirty="0" smtClean="0">
                <a:latin typeface="+mn-lt"/>
              </a:rPr>
              <a:t>待排序记录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先，将待排序记录建成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再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sz="3000" kern="0" dirty="0" smtClean="0">
                <a:latin typeface="+mn-lt"/>
              </a:rPr>
              <a:t>依次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调整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4800600"/>
            <a:ext cx="1524000" cy="5741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 bwMode="auto">
          <a:xfrm flipV="1">
            <a:off x="5791200" y="4495800"/>
            <a:ext cx="1524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819400" y="40140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3552499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2940049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3612823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33437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692525" y="428148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971800" y="431641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4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3369590"/>
            <a:ext cx="553795" cy="25660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3369590"/>
            <a:ext cx="695204" cy="24323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1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1085850" y="3982039"/>
            <a:ext cx="516610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3224213" y="4042364"/>
            <a:ext cx="161009" cy="2740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3"/>
          <p:cNvCxnSpPr>
            <a:cxnSpLocks noChangeShapeType="1"/>
            <a:stCxn id="10" idx="5"/>
            <a:endCxn id="12" idx="0"/>
          </p:cNvCxnSpPr>
          <p:nvPr/>
        </p:nvCxnSpPr>
        <p:spPr bwMode="auto">
          <a:xfrm>
            <a:off x="3741065" y="4042364"/>
            <a:ext cx="203079" cy="2391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162175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0" name="直接连接符 25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1958302" y="3982039"/>
            <a:ext cx="456286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95300" y="50434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2" name="直接连接符 27"/>
          <p:cNvCxnSpPr>
            <a:cxnSpLocks noChangeShapeType="1"/>
            <a:stCxn id="11" idx="3"/>
            <a:endCxn id="21" idx="0"/>
          </p:cNvCxnSpPr>
          <p:nvPr/>
        </p:nvCxnSpPr>
        <p:spPr bwMode="auto">
          <a:xfrm flipH="1">
            <a:off x="747713" y="4753891"/>
            <a:ext cx="15965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1" idx="5"/>
          </p:cNvCxnSpPr>
          <p:nvPr/>
        </p:nvCxnSpPr>
        <p:spPr bwMode="auto">
          <a:xfrm flipH="1" flipV="1">
            <a:off x="1264332" y="4753891"/>
            <a:ext cx="169181" cy="303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50577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50434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19" idx="3"/>
            <a:endCxn id="26" idx="0"/>
          </p:cNvCxnSpPr>
          <p:nvPr/>
        </p:nvCxnSpPr>
        <p:spPr bwMode="auto">
          <a:xfrm flipH="1">
            <a:off x="2085181" y="4753891"/>
            <a:ext cx="15092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矩形 28"/>
          <p:cNvSpPr/>
          <p:nvPr/>
        </p:nvSpPr>
        <p:spPr bwMode="auto">
          <a:xfrm>
            <a:off x="2667000" y="22098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67200" y="2743200"/>
            <a:ext cx="4876800" cy="2934073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0000CC"/>
                </a:solidFill>
              </a:rPr>
              <a:t>最后结点的父亲</a:t>
            </a:r>
            <a:r>
              <a:rPr lang="zh-CN" altLang="en-US" dirty="0" smtClean="0"/>
              <a:t>开始，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-- </a:t>
            </a:r>
            <a:r>
              <a:rPr lang="zh-CN" altLang="en-US" dirty="0" smtClean="0">
                <a:sym typeface="Wingdings" pitchFamily="2" charset="2"/>
              </a:rPr>
              <a:t>最后结点下标：</a:t>
            </a:r>
            <a:r>
              <a:rPr lang="en-US" altLang="zh-CN" dirty="0" smtClean="0">
                <a:sym typeface="Wingdings" pitchFamily="2" charset="2"/>
              </a:rPr>
              <a:t>n-1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    </a:t>
            </a: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父亲下标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p=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dirty="0" smtClean="0">
                <a:solidFill>
                  <a:srgbClr val="C00000"/>
                </a:solidFill>
              </a:rPr>
              <a:t>(n-1-1)/2</a:t>
            </a:r>
            <a:r>
              <a:rPr lang="en-US" altLang="zh-CN" b="1" dirty="0" smtClean="0">
                <a:solidFill>
                  <a:srgbClr val="C00000"/>
                </a:solidFill>
                <a:sym typeface="Symbol"/>
              </a:rPr>
              <a:t></a:t>
            </a: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Symbol"/>
              </a:rPr>
              <a:t>-- </a:t>
            </a:r>
            <a:r>
              <a:rPr lang="zh-CN" altLang="en-US" dirty="0" smtClean="0">
                <a:sym typeface="Symbol"/>
              </a:rPr>
              <a:t>“从后向前”：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Symbol"/>
              </a:rPr>
              <a:t>    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依次调整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p, p-1, p-2, …,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33400" y="5715000"/>
          <a:ext cx="8381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81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 bwMode="auto">
          <a:xfrm flipH="1">
            <a:off x="2895600" y="609600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0" y="2743201"/>
            <a:ext cx="8382000" cy="3280898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/>
              <a:t>（待调整：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判断</a:t>
            </a:r>
            <a:r>
              <a:rPr lang="zh-CN" altLang="en-US" dirty="0" smtClean="0">
                <a:solidFill>
                  <a:srgbClr val="0000CC"/>
                </a:solidFill>
              </a:rPr>
              <a:t>“待调整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是否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左孩子 </a:t>
            </a:r>
            <a:r>
              <a:rPr lang="en-US" altLang="zh-CN" dirty="0" smtClean="0"/>
              <a:t>&amp;&amp;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右孩子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-- 1.1 </a:t>
            </a:r>
            <a:r>
              <a:rPr lang="zh-CN" altLang="en-US" dirty="0" smtClean="0"/>
              <a:t>是，则无需调整，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-- 1.2. </a:t>
            </a:r>
            <a:r>
              <a:rPr lang="zh-CN" altLang="en-US" dirty="0" smtClean="0"/>
              <a:t>否，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>
                <a:solidFill>
                  <a:srgbClr val="0000CC"/>
                </a:solidFill>
              </a:rPr>
              <a:t>继续“调整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990099"/>
                </a:solidFill>
              </a:rPr>
              <a:t>即：重复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，直到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x</a:t>
            </a:r>
            <a:r>
              <a:rPr lang="zh-CN" altLang="en-US" dirty="0" smtClean="0"/>
              <a:t>与孩子满足堆序性，或 </a:t>
            </a:r>
            <a:r>
              <a:rPr lang="en-US" altLang="zh-CN" dirty="0" smtClean="0"/>
              <a:t>x</a:t>
            </a:r>
            <a:r>
              <a:rPr lang="zh-CN" altLang="en-US" dirty="0" smtClean="0"/>
              <a:t>成为叶子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19400" y="4343400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0000CC"/>
                </a:solidFill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与其</a:t>
            </a:r>
            <a:r>
              <a:rPr lang="zh-CN" altLang="en-US" dirty="0" smtClean="0">
                <a:solidFill>
                  <a:srgbClr val="0000CC"/>
                </a:solidFill>
              </a:rPr>
              <a:t>最大的孩子</a:t>
            </a:r>
            <a:r>
              <a:rPr lang="zh-CN" altLang="en-US" dirty="0" smtClean="0"/>
              <a:t>交换，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4972376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61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sift(4)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029740">
            <a:off x="1751269" y="3406236"/>
            <a:ext cx="1001216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267201"/>
            <a:ext cx="1143000" cy="6095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4800" y="5581976"/>
            <a:ext cx="8839200" cy="630942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chemeClr val="bg1"/>
                </a:solidFill>
              </a:rPr>
              <a:t>建完全二叉树，从最后结点的父亲开始，依次调整</a:t>
            </a:r>
            <a:r>
              <a:rPr lang="en-US" altLang="zh-CN" kern="0" dirty="0" smtClean="0">
                <a:solidFill>
                  <a:schemeClr val="bg1"/>
                </a:solidFill>
              </a:rPr>
              <a:t>(sift)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5635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1816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1667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1360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4852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4770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47707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8656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4689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4689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8656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1689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8667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8667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3117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1689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8667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57223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3404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2620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2312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5805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26358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263583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0244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5641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5641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0244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3276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0255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0255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4705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3276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0255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301945" y="4988404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sift(3)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962400" y="4150204"/>
            <a:ext cx="1143000" cy="5885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232446" y="3464404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82570" y="4999038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77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sift(2)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895600" y="2560638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54345" y="5084058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5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886201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953000" y="2484438"/>
            <a:ext cx="2514600" cy="2590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971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58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5747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5439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893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8850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88503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302736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8768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8768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302736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576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92747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92747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719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576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92747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5181600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5.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26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sift(0)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4038600" y="4191000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28600" y="1828800"/>
            <a:ext cx="3962400" cy="34503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67716" y="4800600"/>
            <a:ext cx="1980029" cy="574196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初始大根堆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9530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，将其 放入 排序序列</a:t>
            </a:r>
            <a:endParaRPr lang="en-US" altLang="zh-CN" sz="3000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堆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6172200" y="1600200"/>
            <a:ext cx="1600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562600" y="1924454"/>
            <a:ext cx="3581400" cy="1169551"/>
          </a:xfrm>
          <a:prstGeom prst="rect">
            <a:avLst/>
          </a:prstGeom>
          <a:solidFill>
            <a:srgbClr val="E1FFE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另外申请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个数组？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借助</a:t>
            </a:r>
            <a:r>
              <a:rPr lang="zh-CN" altLang="en-US" dirty="0" smtClean="0">
                <a:solidFill>
                  <a:srgbClr val="0000CC"/>
                </a:solidFill>
              </a:rPr>
              <a:t>“已有的堆”</a:t>
            </a:r>
            <a:r>
              <a:rPr lang="zh-CN" altLang="en-US" dirty="0" smtClean="0"/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endCxn id="57" idx="0"/>
          </p:cNvCxnSpPr>
          <p:nvPr/>
        </p:nvCxnSpPr>
        <p:spPr bwMode="auto">
          <a:xfrm flipH="1">
            <a:off x="7353300" y="1619654"/>
            <a:ext cx="3429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 bwMode="auto">
          <a:xfrm>
            <a:off x="4495800" y="3372254"/>
            <a:ext cx="4648200" cy="6309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</a:rPr>
              <a:t>交换：</a:t>
            </a:r>
            <a:r>
              <a:rPr lang="zh-CN" altLang="en-US" dirty="0" smtClean="0"/>
              <a:t>堆顶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zh-CN" altLang="en-US" dirty="0" smtClean="0">
                <a:sym typeface="Wingdings" pitchFamily="2" charset="2"/>
              </a:rPr>
              <a:t>最后元素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7315200" y="2915054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stCxn id="90" idx="5"/>
            <a:endCxn id="91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stCxn id="89" idx="3"/>
            <a:endCxn id="92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stCxn id="89" idx="5"/>
            <a:endCxn id="104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795462" y="4284838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11" name="直接连接符 31"/>
          <p:cNvCxnSpPr>
            <a:cxnSpLocks noChangeShapeType="1"/>
            <a:stCxn id="104" idx="3"/>
            <a:endCxn id="110" idx="0"/>
          </p:cNvCxnSpPr>
          <p:nvPr/>
        </p:nvCxnSpPr>
        <p:spPr bwMode="auto">
          <a:xfrm flipH="1">
            <a:off x="2047081" y="4010941"/>
            <a:ext cx="15092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5519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5519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495800" y="4322058"/>
            <a:ext cx="4648200" cy="566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990099"/>
                </a:solidFill>
              </a:rPr>
              <a:t>调整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堆顶</a:t>
            </a:r>
            <a:r>
              <a:rPr lang="zh-CN" altLang="en-US" dirty="0" smtClean="0">
                <a:solidFill>
                  <a:srgbClr val="990099"/>
                </a:solidFill>
              </a:rPr>
              <a:t>，即</a:t>
            </a:r>
            <a:r>
              <a:rPr lang="en-US" altLang="zh-CN" dirty="0" smtClean="0">
                <a:solidFill>
                  <a:srgbClr val="990099"/>
                </a:solidFill>
              </a:rPr>
              <a:t>sift(0)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6" name="下箭头 125"/>
          <p:cNvSpPr/>
          <p:nvPr/>
        </p:nvSpPr>
        <p:spPr bwMode="auto">
          <a:xfrm>
            <a:off x="6934200" y="4058054"/>
            <a:ext cx="533400" cy="285346"/>
          </a:xfrm>
          <a:prstGeom prst="downArrow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5867400" y="29718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6" grpId="0" animBg="1"/>
      <p:bldP spid="110" grpId="0" animBg="1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990099"/>
              </a:solidFill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8001000" y="27065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5522912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8382000" y="33621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661275" y="33970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</p:cNvCxnSpPr>
          <p:nvPr/>
        </p:nvCxnSpPr>
        <p:spPr bwMode="auto">
          <a:xfrm flipH="1">
            <a:off x="6647777" y="24502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endCxn id="91" idx="0"/>
          </p:cNvCxnSpPr>
          <p:nvPr/>
        </p:nvCxnSpPr>
        <p:spPr bwMode="auto">
          <a:xfrm>
            <a:off x="7557415" y="24502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endCxn id="92" idx="0"/>
          </p:cNvCxnSpPr>
          <p:nvPr/>
        </p:nvCxnSpPr>
        <p:spPr bwMode="auto">
          <a:xfrm flipH="1">
            <a:off x="5775325" y="3082077"/>
            <a:ext cx="516610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7913688" y="31360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8430540" y="31360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6851650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endCxn id="104" idx="0"/>
          </p:cNvCxnSpPr>
          <p:nvPr/>
        </p:nvCxnSpPr>
        <p:spPr bwMode="auto">
          <a:xfrm>
            <a:off x="6647777" y="3082077"/>
            <a:ext cx="456286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5184775" y="41148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5437188" y="3840903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5953807" y="3840903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70575" y="41290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3995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000" y="2432037"/>
            <a:ext cx="275908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4267200" y="2819400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3528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165975" y="21336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6203950" y="2674761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64891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584091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67666" y="3048000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03950" y="26541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矩形 48"/>
          <p:cNvSpPr>
            <a:spLocks noChangeArrowheads="1"/>
          </p:cNvSpPr>
          <p:nvPr/>
        </p:nvSpPr>
        <p:spPr bwMode="auto">
          <a:xfrm>
            <a:off x="5544000" y="33849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526000" y="34029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5210175" y="41241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72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0866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58758" y="528217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800" y="4047949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3" name="直接连接符 19"/>
          <p:cNvCxnSpPr>
            <a:cxnSpLocks noChangeShapeType="1"/>
            <a:stCxn id="66" idx="3"/>
            <a:endCxn id="64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0"/>
          <p:cNvCxnSpPr>
            <a:cxnSpLocks noChangeShapeType="1"/>
            <a:stCxn id="66" idx="5"/>
            <a:endCxn id="67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1"/>
          <p:cNvCxnSpPr>
            <a:cxnSpLocks noChangeShapeType="1"/>
            <a:stCxn id="64" idx="3"/>
            <a:endCxn id="80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22"/>
          <p:cNvCxnSpPr>
            <a:cxnSpLocks noChangeShapeType="1"/>
            <a:stCxn id="67" idx="3"/>
            <a:endCxn id="82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直接连接符 23"/>
          <p:cNvCxnSpPr>
            <a:cxnSpLocks noChangeShapeType="1"/>
            <a:stCxn id="67" idx="5"/>
            <a:endCxn id="81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0" name="直接连接符 25"/>
          <p:cNvCxnSpPr>
            <a:cxnSpLocks noChangeShapeType="1"/>
            <a:stCxn id="64" idx="5"/>
            <a:endCxn id="88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3" name="直接连接符 27"/>
          <p:cNvCxnSpPr>
            <a:cxnSpLocks noChangeShapeType="1"/>
            <a:stCxn id="80" idx="3"/>
            <a:endCxn id="102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28"/>
          <p:cNvCxnSpPr>
            <a:cxnSpLocks noChangeShapeType="1"/>
            <a:stCxn id="111" idx="0"/>
            <a:endCxn id="80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104" grpId="0" animBg="1"/>
      <p:bldP spid="106" grpId="0" animBg="1"/>
      <p:bldP spid="109" grpId="0" animBg="1"/>
      <p:bldP spid="122" grpId="0" animBg="1"/>
      <p:bldP spid="37" grpId="0"/>
      <p:bldP spid="38" grpId="0" animBg="1"/>
      <p:bldP spid="60" grpId="0" animBg="1"/>
      <p:bldP spid="61" grpId="0" animBg="1"/>
      <p:bldP spid="61" grpId="1" animBg="1"/>
      <p:bldP spid="63" grpId="0" animBg="1"/>
      <p:bldP spid="65" grpId="0" animBg="1"/>
      <p:bldP spid="65" grpId="1" animBg="1"/>
      <p:bldP spid="68" grpId="0" animBg="1"/>
      <p:bldP spid="69" grpId="0" animBg="1"/>
      <p:bldP spid="69" grpId="1" animBg="1"/>
      <p:bldP spid="70" grpId="0"/>
      <p:bldP spid="71" grpId="0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记录</a:t>
            </a:r>
            <a:r>
              <a:rPr lang="zh-CN" altLang="en-US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{R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R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R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对应的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排序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码</a:t>
            </a:r>
            <a:r>
              <a:rPr lang="zh-CN" altLang="en-US" sz="3000" kern="0" dirty="0" smtClean="0">
                <a:latin typeface="+mn-lt"/>
              </a:rPr>
              <a:t>（</a:t>
            </a:r>
            <a:r>
              <a:rPr lang="zh-CN" altLang="en-US" sz="3000" kern="0" dirty="0" smtClean="0"/>
              <a:t>关键码</a:t>
            </a:r>
            <a:r>
              <a:rPr lang="zh-CN" altLang="en-US" sz="3000" kern="0" dirty="0" smtClean="0">
                <a:latin typeface="+mn-lt"/>
              </a:rPr>
              <a:t>）为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K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若待排序的记录中，存在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且，排序后，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 smtClean="0">
                <a:latin typeface="+mn-lt"/>
              </a:rPr>
              <a:t>保持不变，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则稳定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6172200" y="264597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7081838" y="205898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954963" y="270629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476875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35963" y="33586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615238" y="33935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8" name="直接连接符 19"/>
          <p:cNvCxnSpPr>
            <a:cxnSpLocks noChangeShapeType="1"/>
            <a:stCxn id="63" idx="3"/>
            <a:endCxn id="62" idx="7"/>
          </p:cNvCxnSpPr>
          <p:nvPr/>
        </p:nvCxnSpPr>
        <p:spPr bwMode="auto">
          <a:xfrm flipH="1">
            <a:off x="6601740" y="2488529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20"/>
          <p:cNvCxnSpPr>
            <a:cxnSpLocks noChangeShapeType="1"/>
            <a:stCxn id="63" idx="5"/>
            <a:endCxn id="64" idx="0"/>
          </p:cNvCxnSpPr>
          <p:nvPr/>
        </p:nvCxnSpPr>
        <p:spPr bwMode="auto">
          <a:xfrm>
            <a:off x="7511378" y="2488529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直接连接符 21"/>
          <p:cNvCxnSpPr>
            <a:cxnSpLocks noChangeShapeType="1"/>
            <a:stCxn id="62" idx="3"/>
            <a:endCxn id="65" idx="0"/>
          </p:cNvCxnSpPr>
          <p:nvPr/>
        </p:nvCxnSpPr>
        <p:spPr bwMode="auto">
          <a:xfrm flipH="1">
            <a:off x="5729288" y="3075510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22"/>
          <p:cNvCxnSpPr>
            <a:cxnSpLocks noChangeShapeType="1"/>
            <a:stCxn id="64" idx="3"/>
            <a:endCxn id="67" idx="0"/>
          </p:cNvCxnSpPr>
          <p:nvPr/>
        </p:nvCxnSpPr>
        <p:spPr bwMode="auto">
          <a:xfrm flipH="1">
            <a:off x="7867651" y="3135835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23"/>
          <p:cNvCxnSpPr>
            <a:cxnSpLocks noChangeShapeType="1"/>
            <a:stCxn id="64" idx="5"/>
            <a:endCxn id="66" idx="0"/>
          </p:cNvCxnSpPr>
          <p:nvPr/>
        </p:nvCxnSpPr>
        <p:spPr bwMode="auto">
          <a:xfrm>
            <a:off x="8384503" y="3135835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805613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4" name="直接连接符 25"/>
          <p:cNvCxnSpPr>
            <a:cxnSpLocks noChangeShapeType="1"/>
            <a:stCxn id="62" idx="5"/>
            <a:endCxn id="73" idx="0"/>
          </p:cNvCxnSpPr>
          <p:nvPr/>
        </p:nvCxnSpPr>
        <p:spPr bwMode="auto">
          <a:xfrm>
            <a:off x="6601740" y="3075510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138738" y="40444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6" name="直接连接符 27"/>
          <p:cNvCxnSpPr>
            <a:cxnSpLocks noChangeShapeType="1"/>
            <a:stCxn id="65" idx="3"/>
            <a:endCxn id="75" idx="0"/>
          </p:cNvCxnSpPr>
          <p:nvPr/>
        </p:nvCxnSpPr>
        <p:spPr bwMode="auto">
          <a:xfrm flipH="1">
            <a:off x="5391151" y="3831054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连接符 28"/>
          <p:cNvCxnSpPr>
            <a:cxnSpLocks noChangeShapeType="1"/>
            <a:stCxn id="78" idx="0"/>
            <a:endCxn id="65" idx="5"/>
          </p:cNvCxnSpPr>
          <p:nvPr/>
        </p:nvCxnSpPr>
        <p:spPr bwMode="auto">
          <a:xfrm flipH="1" flipV="1">
            <a:off x="5907770" y="3831054"/>
            <a:ext cx="169181" cy="227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5824538" y="405873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矩形 48"/>
          <p:cNvSpPr>
            <a:spLocks noChangeArrowheads="1"/>
          </p:cNvSpPr>
          <p:nvPr/>
        </p:nvSpPr>
        <p:spPr bwMode="auto">
          <a:xfrm>
            <a:off x="7086600" y="20574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67000" y="53995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95337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3654425" y="35094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933700" y="35443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0" name="直接连接符 19"/>
          <p:cNvCxnSpPr>
            <a:cxnSpLocks noChangeShapeType="1"/>
            <a:endCxn id="50" idx="7"/>
          </p:cNvCxnSpPr>
          <p:nvPr/>
        </p:nvCxnSpPr>
        <p:spPr bwMode="auto">
          <a:xfrm flipH="1">
            <a:off x="1920202" y="2639341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直接连接符 20"/>
          <p:cNvCxnSpPr>
            <a:cxnSpLocks noChangeShapeType="1"/>
            <a:endCxn id="56" idx="0"/>
          </p:cNvCxnSpPr>
          <p:nvPr/>
        </p:nvCxnSpPr>
        <p:spPr bwMode="auto">
          <a:xfrm>
            <a:off x="2829840" y="2639341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直接连接符 21"/>
          <p:cNvCxnSpPr>
            <a:cxnSpLocks noChangeShapeType="1"/>
            <a:stCxn id="50" idx="3"/>
            <a:endCxn id="57" idx="0"/>
          </p:cNvCxnSpPr>
          <p:nvPr/>
        </p:nvCxnSpPr>
        <p:spPr bwMode="auto">
          <a:xfrm flipH="1">
            <a:off x="1047750" y="3226322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2"/>
          <p:cNvCxnSpPr>
            <a:cxnSpLocks noChangeShapeType="1"/>
            <a:stCxn id="56" idx="3"/>
            <a:endCxn id="61" idx="0"/>
          </p:cNvCxnSpPr>
          <p:nvPr/>
        </p:nvCxnSpPr>
        <p:spPr bwMode="auto">
          <a:xfrm flipH="1">
            <a:off x="3186113" y="3286647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3"/>
          <p:cNvCxnSpPr>
            <a:cxnSpLocks noChangeShapeType="1"/>
            <a:stCxn id="56" idx="5"/>
            <a:endCxn id="60" idx="0"/>
          </p:cNvCxnSpPr>
          <p:nvPr/>
        </p:nvCxnSpPr>
        <p:spPr bwMode="auto">
          <a:xfrm>
            <a:off x="3702965" y="3286647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2124075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6" name="直接连接符 25"/>
          <p:cNvCxnSpPr>
            <a:cxnSpLocks noChangeShapeType="1"/>
            <a:stCxn id="50" idx="5"/>
            <a:endCxn id="95" idx="0"/>
          </p:cNvCxnSpPr>
          <p:nvPr/>
        </p:nvCxnSpPr>
        <p:spPr bwMode="auto">
          <a:xfrm>
            <a:off x="1920202" y="3226322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57200" y="4195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6" name="直接连接符 27"/>
          <p:cNvCxnSpPr>
            <a:cxnSpLocks noChangeShapeType="1"/>
            <a:stCxn id="57" idx="3"/>
            <a:endCxn id="100" idx="0"/>
          </p:cNvCxnSpPr>
          <p:nvPr/>
        </p:nvCxnSpPr>
        <p:spPr bwMode="auto">
          <a:xfrm flipH="1">
            <a:off x="709613" y="3981866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矩形 110"/>
          <p:cNvSpPr/>
          <p:nvPr/>
        </p:nvSpPr>
        <p:spPr>
          <a:xfrm>
            <a:off x="2743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390775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9624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3276600" y="28093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62400" y="53995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3276600" y="2839537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770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8" name="矩形 48"/>
          <p:cNvSpPr>
            <a:spLocks noChangeArrowheads="1"/>
          </p:cNvSpPr>
          <p:nvPr/>
        </p:nvSpPr>
        <p:spPr bwMode="auto">
          <a:xfrm>
            <a:off x="3657600" y="34951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733800" y="3495175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553200" y="5387269"/>
            <a:ext cx="381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8" grpId="0" animBg="1"/>
      <p:bldP spid="97" grpId="0" animBg="1"/>
      <p:bldP spid="98" grpId="0" animBg="1"/>
      <p:bldP spid="98" grpId="1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60" grpId="0" animBg="1"/>
      <p:bldP spid="61" grpId="0" animBg="1"/>
      <p:bldP spid="95" grpId="0" animBg="1"/>
      <p:bldP spid="10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2400300" y="224422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95337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654425" y="35253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933700" y="3560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1" name="直接连接符 19"/>
          <p:cNvCxnSpPr>
            <a:cxnSpLocks noChangeShapeType="1"/>
            <a:stCxn id="53" idx="3"/>
            <a:endCxn id="51" idx="7"/>
          </p:cNvCxnSpPr>
          <p:nvPr/>
        </p:nvCxnSpPr>
        <p:spPr bwMode="auto">
          <a:xfrm flipH="1">
            <a:off x="1920202" y="2673765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20"/>
          <p:cNvCxnSpPr>
            <a:cxnSpLocks noChangeShapeType="1"/>
            <a:stCxn id="53" idx="5"/>
            <a:endCxn id="54" idx="0"/>
          </p:cNvCxnSpPr>
          <p:nvPr/>
        </p:nvCxnSpPr>
        <p:spPr bwMode="auto">
          <a:xfrm>
            <a:off x="2829840" y="2673765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21"/>
          <p:cNvCxnSpPr>
            <a:cxnSpLocks noChangeShapeType="1"/>
            <a:stCxn id="51" idx="3"/>
            <a:endCxn id="55" idx="0"/>
          </p:cNvCxnSpPr>
          <p:nvPr/>
        </p:nvCxnSpPr>
        <p:spPr bwMode="auto">
          <a:xfrm flipH="1">
            <a:off x="1047750" y="3226322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2"/>
          <p:cNvCxnSpPr>
            <a:cxnSpLocks noChangeShapeType="1"/>
            <a:stCxn id="54" idx="3"/>
            <a:endCxn id="80" idx="0"/>
          </p:cNvCxnSpPr>
          <p:nvPr/>
        </p:nvCxnSpPr>
        <p:spPr bwMode="auto">
          <a:xfrm flipH="1">
            <a:off x="3186113" y="3286647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3"/>
          <p:cNvCxnSpPr>
            <a:cxnSpLocks noChangeShapeType="1"/>
            <a:stCxn id="54" idx="5"/>
            <a:endCxn id="79" idx="0"/>
          </p:cNvCxnSpPr>
          <p:nvPr/>
        </p:nvCxnSpPr>
        <p:spPr bwMode="auto">
          <a:xfrm>
            <a:off x="3702965" y="3286647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2124075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7" name="直接连接符 25"/>
          <p:cNvCxnSpPr>
            <a:cxnSpLocks noChangeShapeType="1"/>
            <a:stCxn id="51" idx="5"/>
            <a:endCxn id="86" idx="0"/>
          </p:cNvCxnSpPr>
          <p:nvPr/>
        </p:nvCxnSpPr>
        <p:spPr bwMode="auto">
          <a:xfrm>
            <a:off x="1920202" y="3226322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457200" y="421113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89" name="直接连接符 27"/>
          <p:cNvCxnSpPr>
            <a:cxnSpLocks noChangeShapeType="1"/>
            <a:stCxn id="55" idx="3"/>
            <a:endCxn id="88" idx="0"/>
          </p:cNvCxnSpPr>
          <p:nvPr/>
        </p:nvCxnSpPr>
        <p:spPr bwMode="auto">
          <a:xfrm flipH="1">
            <a:off x="709613" y="3997741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8"/>
          <p:cNvSpPr>
            <a:spLocks noChangeArrowheads="1"/>
          </p:cNvSpPr>
          <p:nvPr/>
        </p:nvSpPr>
        <p:spPr bwMode="auto">
          <a:xfrm>
            <a:off x="2390775" y="22838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67000" y="5410200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943600" y="280680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726363" y="286713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48275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7363" y="35353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386638" y="35702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49" idx="7"/>
          </p:cNvCxnSpPr>
          <p:nvPr/>
        </p:nvCxnSpPr>
        <p:spPr bwMode="auto">
          <a:xfrm flipH="1">
            <a:off x="6373140" y="2683790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8" idx="0"/>
          </p:cNvCxnSpPr>
          <p:nvPr/>
        </p:nvCxnSpPr>
        <p:spPr bwMode="auto">
          <a:xfrm>
            <a:off x="7282778" y="2683790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49" idx="3"/>
            <a:endCxn id="59" idx="0"/>
          </p:cNvCxnSpPr>
          <p:nvPr/>
        </p:nvCxnSpPr>
        <p:spPr bwMode="auto">
          <a:xfrm flipH="1">
            <a:off x="5500688" y="3236347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22"/>
          <p:cNvCxnSpPr>
            <a:cxnSpLocks noChangeShapeType="1"/>
            <a:stCxn id="58" idx="3"/>
            <a:endCxn id="63" idx="0"/>
          </p:cNvCxnSpPr>
          <p:nvPr/>
        </p:nvCxnSpPr>
        <p:spPr bwMode="auto">
          <a:xfrm flipH="1">
            <a:off x="7639051" y="3296672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23"/>
          <p:cNvCxnSpPr>
            <a:cxnSpLocks noChangeShapeType="1"/>
            <a:stCxn id="58" idx="5"/>
            <a:endCxn id="62" idx="0"/>
          </p:cNvCxnSpPr>
          <p:nvPr/>
        </p:nvCxnSpPr>
        <p:spPr bwMode="auto">
          <a:xfrm>
            <a:off x="8155903" y="3296672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577013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0" name="直接连接符 25"/>
          <p:cNvCxnSpPr>
            <a:cxnSpLocks noChangeShapeType="1"/>
            <a:stCxn id="49" idx="5"/>
            <a:endCxn id="69" idx="0"/>
          </p:cNvCxnSpPr>
          <p:nvPr/>
        </p:nvCxnSpPr>
        <p:spPr bwMode="auto">
          <a:xfrm>
            <a:off x="6373140" y="3236347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矩形 73"/>
          <p:cNvSpPr/>
          <p:nvPr/>
        </p:nvSpPr>
        <p:spPr>
          <a:xfrm>
            <a:off x="26670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858000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6" name="矩形 48"/>
          <p:cNvSpPr>
            <a:spLocks noChangeArrowheads="1"/>
          </p:cNvSpPr>
          <p:nvPr/>
        </p:nvSpPr>
        <p:spPr bwMode="auto">
          <a:xfrm>
            <a:off x="5943600" y="27792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943600" y="28194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8" name="矩形 48"/>
          <p:cNvSpPr>
            <a:spLocks noChangeArrowheads="1"/>
          </p:cNvSpPr>
          <p:nvPr/>
        </p:nvSpPr>
        <p:spPr bwMode="auto">
          <a:xfrm>
            <a:off x="6581775" y="3581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1816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44349" y="35814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2" name="矩形 111"/>
          <p:cNvSpPr/>
          <p:nvPr/>
        </p:nvSpPr>
        <p:spPr>
          <a:xfrm>
            <a:off x="5257800" y="53872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57" grpId="1" animBg="1"/>
      <p:bldP spid="49" grpId="0" animBg="1"/>
      <p:bldP spid="58" grpId="0" animBg="1"/>
      <p:bldP spid="59" grpId="0" animBg="1"/>
      <p:bldP spid="62" grpId="0" animBg="1"/>
      <p:bldP spid="63" grpId="0" animBg="1"/>
      <p:bldP spid="69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98" grpId="0" animBg="1"/>
      <p:bldP spid="109" grpId="0" animBg="1"/>
      <p:bldP spid="110" grpId="0" animBg="1"/>
      <p:bldP spid="111" grpId="0"/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59531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6862763" y="237753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7358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257800" y="3657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16888" y="36941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396163" y="36877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2" name="直接连接符 19"/>
          <p:cNvCxnSpPr>
            <a:cxnSpLocks noChangeShapeType="1"/>
            <a:stCxn id="61" idx="3"/>
            <a:endCxn id="60" idx="7"/>
          </p:cNvCxnSpPr>
          <p:nvPr/>
        </p:nvCxnSpPr>
        <p:spPr bwMode="auto">
          <a:xfrm flipH="1">
            <a:off x="6382665" y="2807071"/>
            <a:ext cx="553795" cy="2019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0"/>
          <p:cNvCxnSpPr>
            <a:cxnSpLocks noChangeShapeType="1"/>
            <a:stCxn id="61" idx="5"/>
            <a:endCxn id="71" idx="0"/>
          </p:cNvCxnSpPr>
          <p:nvPr/>
        </p:nvCxnSpPr>
        <p:spPr bwMode="auto">
          <a:xfrm>
            <a:off x="7292303" y="2807071"/>
            <a:ext cx="695204" cy="1885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1"/>
          <p:cNvCxnSpPr>
            <a:cxnSpLocks noChangeShapeType="1"/>
            <a:stCxn id="60" idx="3"/>
            <a:endCxn id="72" idx="0"/>
          </p:cNvCxnSpPr>
          <p:nvPr/>
        </p:nvCxnSpPr>
        <p:spPr bwMode="auto">
          <a:xfrm flipH="1">
            <a:off x="5510213" y="3364827"/>
            <a:ext cx="516610" cy="2927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2"/>
          <p:cNvCxnSpPr>
            <a:cxnSpLocks noChangeShapeType="1"/>
            <a:stCxn id="71" idx="3"/>
            <a:endCxn id="91" idx="0"/>
          </p:cNvCxnSpPr>
          <p:nvPr/>
        </p:nvCxnSpPr>
        <p:spPr bwMode="auto">
          <a:xfrm flipH="1">
            <a:off x="7648576" y="3425152"/>
            <a:ext cx="161009" cy="2626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3"/>
          <p:cNvCxnSpPr>
            <a:cxnSpLocks noChangeShapeType="1"/>
            <a:stCxn id="71" idx="5"/>
            <a:endCxn id="90" idx="0"/>
          </p:cNvCxnSpPr>
          <p:nvPr/>
        </p:nvCxnSpPr>
        <p:spPr bwMode="auto">
          <a:xfrm>
            <a:off x="8165428" y="3425152"/>
            <a:ext cx="203079" cy="26896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6586538" y="36957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3" name="直接连接符 25"/>
          <p:cNvCxnSpPr>
            <a:cxnSpLocks noChangeShapeType="1"/>
            <a:stCxn id="60" idx="5"/>
            <a:endCxn id="100" idx="0"/>
          </p:cNvCxnSpPr>
          <p:nvPr/>
        </p:nvCxnSpPr>
        <p:spPr bwMode="auto">
          <a:xfrm>
            <a:off x="6382665" y="3364827"/>
            <a:ext cx="456286" cy="3308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矩形 48"/>
          <p:cNvSpPr>
            <a:spLocks noChangeArrowheads="1"/>
          </p:cNvSpPr>
          <p:nvPr/>
        </p:nvSpPr>
        <p:spPr bwMode="auto">
          <a:xfrm>
            <a:off x="6867525" y="23600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249555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48"/>
          <p:cNvSpPr>
            <a:spLocks noChangeArrowheads="1"/>
          </p:cNvSpPr>
          <p:nvPr/>
        </p:nvSpPr>
        <p:spPr bwMode="auto">
          <a:xfrm>
            <a:off x="3381375" y="29696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3381375" y="2988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0" name="矩形 48"/>
          <p:cNvSpPr>
            <a:spLocks noChangeArrowheads="1"/>
          </p:cNvSpPr>
          <p:nvPr/>
        </p:nvSpPr>
        <p:spPr bwMode="auto">
          <a:xfrm>
            <a:off x="3048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9624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92907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943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90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4" grpId="1" animBg="1"/>
      <p:bldP spid="115" grpId="0" animBg="1"/>
      <p:bldP spid="117" grpId="0" animBg="1"/>
      <p:bldP spid="118" grpId="0" animBg="1"/>
      <p:bldP spid="120" grpId="0" animBg="1"/>
      <p:bldP spid="126" grpId="0" animBg="1"/>
      <p:bldP spid="108" grpId="0" animBg="1"/>
      <p:bldP spid="113" grpId="0" animBg="1"/>
      <p:bldP spid="113" grpId="1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25098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stCxn id="116" idx="3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stCxn id="116" idx="5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2" name="矩形 48"/>
          <p:cNvSpPr>
            <a:spLocks noChangeArrowheads="1"/>
          </p:cNvSpPr>
          <p:nvPr/>
        </p:nvSpPr>
        <p:spPr bwMode="auto">
          <a:xfrm>
            <a:off x="25146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66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矩形 72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6048375" y="28956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93420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019800" y="2952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8" name="矩形 48"/>
          <p:cNvSpPr>
            <a:spLocks noChangeArrowheads="1"/>
          </p:cNvSpPr>
          <p:nvPr/>
        </p:nvSpPr>
        <p:spPr bwMode="auto">
          <a:xfrm>
            <a:off x="5334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74866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482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6600" y="50947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120" grpId="0" animBg="1"/>
      <p:bldP spid="51" grpId="0" animBg="1"/>
      <p:bldP spid="52" grpId="0" animBg="1"/>
      <p:bldP spid="55" grpId="0" animBg="1"/>
      <p:bldP spid="55" grpId="1" animBg="1"/>
      <p:bldP spid="57" grpId="0" animBg="1"/>
      <p:bldP spid="59" grpId="0" animBg="1"/>
      <p:bldP spid="62" grpId="0" animBg="1"/>
      <p:bldP spid="68" grpId="0" animBg="1"/>
      <p:bldP spid="73" grpId="0" animBg="1"/>
      <p:bldP spid="73" grpId="1" animBg="1"/>
      <p:bldP spid="74" grpId="0" animBg="1"/>
      <p:bldP spid="74" grpId="1" animBg="1"/>
      <p:bldP spid="5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69294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stCxn id="58" idx="3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stCxn id="58" idx="5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5" name="矩形 48"/>
          <p:cNvSpPr>
            <a:spLocks noChangeArrowheads="1"/>
          </p:cNvSpPr>
          <p:nvPr/>
        </p:nvSpPr>
        <p:spPr bwMode="auto">
          <a:xfrm>
            <a:off x="69342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矩形 48"/>
          <p:cNvSpPr>
            <a:spLocks noChangeArrowheads="1"/>
          </p:cNvSpPr>
          <p:nvPr/>
        </p:nvSpPr>
        <p:spPr bwMode="auto">
          <a:xfrm>
            <a:off x="1692000" y="291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752600" y="28577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429000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68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641711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380377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556111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矩形 48"/>
          <p:cNvSpPr>
            <a:spLocks noChangeArrowheads="1"/>
          </p:cNvSpPr>
          <p:nvPr/>
        </p:nvSpPr>
        <p:spPr bwMode="auto">
          <a:xfrm>
            <a:off x="25908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矩形 48"/>
          <p:cNvSpPr>
            <a:spLocks noChangeArrowheads="1"/>
          </p:cNvSpPr>
          <p:nvPr/>
        </p:nvSpPr>
        <p:spPr bwMode="auto">
          <a:xfrm>
            <a:off x="7724775" y="2971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624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772400" y="30250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38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31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2" grpId="0" animBg="1"/>
      <p:bldP spid="55" grpId="0" animBg="1"/>
      <p:bldP spid="60" grpId="0" animBg="1"/>
      <p:bldP spid="61" grpId="0" animBg="1"/>
      <p:bldP spid="63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3528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914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48"/>
          <p:cNvSpPr>
            <a:spLocks noChangeArrowheads="1"/>
          </p:cNvSpPr>
          <p:nvPr/>
        </p:nvSpPr>
        <p:spPr bwMode="auto">
          <a:xfrm>
            <a:off x="68580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3462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1524000" y="3048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6574" y="30480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4958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52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9" grpId="0" animBg="1"/>
      <p:bldP spid="57" grpId="0" animBg="1"/>
      <p:bldP spid="65" grpId="0" animBg="1"/>
      <p:bldP spid="66" grpId="0"/>
      <p:bldP spid="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/>
                <a:gridCol w="899813"/>
                <a:gridCol w="633730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  <a:gridCol w="625473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矩形 33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2438400" y="2438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  <p:bldP spid="35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heapSort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n=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-&gt;n;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latin typeface="+mn-lt"/>
              </a:rPr>
              <a:t> temp;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=n/2-1;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&gt;=0;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  sift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n,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=n-1;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&gt;0;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temp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 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 =temp;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sift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b="1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)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25" name="矩形 24"/>
          <p:cNvSpPr/>
          <p:nvPr/>
        </p:nvSpPr>
        <p:spPr>
          <a:xfrm>
            <a:off x="4317379" y="2736837"/>
            <a:ext cx="481734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依次对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，建成大根堆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400" y="5486400"/>
            <a:ext cx="374333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对根（下标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0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）进行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9600" y="2133600"/>
            <a:ext cx="453681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b="1" dirty="0" smtClean="0">
                <a:solidFill>
                  <a:srgbClr val="008000"/>
                </a:solidFill>
                <a:sym typeface="Symbol"/>
              </a:rPr>
              <a:t> </a:t>
            </a:r>
            <a:r>
              <a:rPr lang="en-US" altLang="zh-CN" sz="2600" dirty="0" smtClean="0">
                <a:solidFill>
                  <a:srgbClr val="008000"/>
                </a:solidFill>
              </a:rPr>
              <a:t>(</a:t>
            </a:r>
            <a:r>
              <a:rPr lang="en-US" altLang="zh-CN" sz="2600" dirty="0" smtClean="0">
                <a:solidFill>
                  <a:srgbClr val="008000"/>
                </a:solidFill>
              </a:rPr>
              <a:t>n-1-1)/</a:t>
            </a:r>
            <a:r>
              <a:rPr lang="en-US" altLang="zh-CN" sz="2600" dirty="0" smtClean="0">
                <a:solidFill>
                  <a:srgbClr val="008000"/>
                </a:solidFill>
              </a:rPr>
              <a:t>2</a:t>
            </a:r>
            <a:r>
              <a:rPr lang="en-US" altLang="zh-CN" sz="2600" b="1" dirty="0" smtClean="0">
                <a:solidFill>
                  <a:srgbClr val="008000"/>
                </a:solidFill>
                <a:sym typeface="Symbol"/>
              </a:rPr>
              <a:t>: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最后位置的父亲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7600" y="3270237"/>
            <a:ext cx="559480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次：取出最大值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(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根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),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放在堆之后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38" name="右大括号 37"/>
          <p:cNvSpPr/>
          <p:nvPr/>
        </p:nvSpPr>
        <p:spPr bwMode="auto">
          <a:xfrm>
            <a:off x="7549436" y="3962400"/>
            <a:ext cx="228600" cy="13716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1836" y="4038600"/>
            <a:ext cx="1518364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树根与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堆中最后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元素交换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6000" y="3672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3048000" y="5943600"/>
            <a:ext cx="304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3352800" y="5943600"/>
            <a:ext cx="5791200" cy="533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取出最大值后，剩余堆的大小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dirty="0" smtClean="0">
                <a:solidFill>
                  <a:srgbClr val="0000CC"/>
                </a:solidFill>
              </a:rPr>
              <a:t>（长度）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  <p:bldP spid="37" grpId="0"/>
      <p:bldP spid="38" grpId="0" animBg="1"/>
      <p:bldP spid="39" grpId="0"/>
      <p:bldP spid="41" grpId="0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表插入排序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（希尔）排序（缩小增量法）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2971800"/>
            <a:ext cx="4267201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 打过扑克牌，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-- </a:t>
            </a:r>
            <a:r>
              <a:rPr lang="zh-CN" altLang="en-US" dirty="0" smtClean="0"/>
              <a:t>抓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即刻插入到合适位置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插入排序</a:t>
            </a: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sift(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SortObject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size,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p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=2*p+1; 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RecordNode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temp</a:t>
            </a:r>
            <a:r>
              <a:rPr lang="en-US" altLang="zh-CN" sz="2900" kern="0" dirty="0" smtClean="0"/>
              <a:t>=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-&gt;record[p];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while(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&lt;size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if(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&lt;size-1 &amp;&amp;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pVec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lang="en-US" altLang="zh-CN" sz="2900" kern="0" dirty="0" smtClean="0">
                <a:latin typeface="+mj-lt"/>
              </a:rPr>
              <a:t>record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].key 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ch+1</a:t>
            </a:r>
            <a:r>
              <a:rPr lang="en-US" altLang="zh-CN" sz="2900" kern="0" dirty="0" smtClean="0"/>
              <a:t>].key) 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++;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if( </a:t>
            </a:r>
            <a:r>
              <a:rPr lang="en-US" altLang="zh-CN" sz="2900" kern="0" dirty="0" err="1" smtClean="0"/>
              <a:t>temp.key</a:t>
            </a:r>
            <a:r>
              <a:rPr lang="en-US" altLang="zh-CN" sz="2900" kern="0" dirty="0" smtClean="0"/>
              <a:t> </a:t>
            </a:r>
            <a:r>
              <a:rPr lang="en-US" altLang="zh-CN" sz="2900" b="1" kern="0" dirty="0" smtClean="0">
                <a:solidFill>
                  <a:srgbClr val="FF0000"/>
                </a:solidFill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].key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 =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p=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;   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 =2*p+1; </a:t>
            </a:r>
            <a:endParaRPr lang="en-US" altLang="zh-CN" sz="2900" kern="0" dirty="0" smtClean="0">
              <a:solidFill>
                <a:srgbClr val="990099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else</a:t>
            </a:r>
            <a:r>
              <a:rPr lang="en-US" altLang="zh-CN" sz="2900" kern="0" dirty="0" smtClean="0"/>
              <a:t>  break;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err="1" smtClean="0"/>
              <a:t>papq</a:t>
            </a:r>
            <a:r>
              <a:rPr lang="en-US" altLang="zh-CN" sz="2900" kern="0" dirty="0" smtClean="0"/>
              <a:t>-&gt;</a:t>
            </a:r>
            <a:r>
              <a:rPr lang="en-US" altLang="zh-CN" sz="2900" kern="0" dirty="0" err="1" smtClean="0"/>
              <a:t>pq</a:t>
            </a:r>
            <a:r>
              <a:rPr lang="en-US" altLang="zh-CN" sz="2900" kern="0" dirty="0" smtClean="0"/>
              <a:t>[p] = temp; }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990600"/>
            <a:ext cx="5943600" cy="505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A00"/>
                </a:solidFill>
              </a:rPr>
              <a:t>// p: 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待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位置，</a:t>
            </a:r>
            <a:r>
              <a:rPr lang="en-US" altLang="zh-CN" sz="24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初始为其左子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(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下标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98000" y="1517637"/>
            <a:ext cx="30480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//temp: 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待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元素</a:t>
            </a:r>
            <a:endParaRPr lang="en-US" altLang="zh-CN" sz="2600" kern="0" dirty="0" smtClean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9800" y="3546157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008A00"/>
                </a:solidFill>
              </a:rPr>
              <a:t>//</a:t>
            </a:r>
            <a:r>
              <a:rPr lang="en-US" altLang="zh-CN" sz="24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：待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位置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p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的、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较大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孩子的下标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343400" y="5070157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待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位置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p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下降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层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,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更新为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左子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06263" y="453675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大孩子上升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6200" y="1981200"/>
            <a:ext cx="5257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在为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找到最终位置之前，</a:t>
            </a:r>
            <a:endParaRPr lang="en-US" altLang="zh-CN" sz="24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 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不参与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交换，即空位置下沉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1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层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7200" y="6096000"/>
            <a:ext cx="42672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将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放入最终位置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2393757"/>
            <a:ext cx="3241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{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548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}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4451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{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4984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40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是否稳定？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例如：</a:t>
            </a:r>
            <a:r>
              <a:rPr lang="en-US" altLang="zh-CN" sz="3000" kern="0" dirty="0" smtClean="0">
                <a:latin typeface="+mn-lt"/>
              </a:rPr>
              <a:t>1, 3, 2, 2*</a:t>
            </a:r>
            <a:r>
              <a:rPr lang="zh-CN" altLang="en-US" sz="3000" kern="0" dirty="0" smtClean="0">
                <a:latin typeface="+mn-lt"/>
              </a:rPr>
              <a:t>，堆排序结果？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 smtClean="0">
                <a:latin typeface="+mn-lt"/>
              </a:rPr>
              <a:t>3,  2*,  2,  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例如：</a:t>
            </a:r>
            <a:r>
              <a:rPr lang="en-US" altLang="zh-CN" sz="3000" kern="0" dirty="0" smtClean="0">
                <a:latin typeface="+mn-lt"/>
              </a:rPr>
              <a:t>1, 2, 2*</a:t>
            </a:r>
            <a:r>
              <a:rPr lang="zh-CN" altLang="en-US" sz="3000" kern="0" dirty="0" smtClean="0">
                <a:latin typeface="+mn-lt"/>
              </a:rPr>
              <a:t>，按课本程序得到？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 smtClean="0">
                <a:latin typeface="+mn-lt"/>
              </a:rPr>
              <a:t>1,  2</a:t>
            </a:r>
            <a:r>
              <a:rPr lang="zh-CN" altLang="en-US" sz="3000" kern="0" dirty="0" smtClean="0">
                <a:latin typeface="+mn-lt"/>
              </a:rPr>
              <a:t>*</a:t>
            </a:r>
            <a:r>
              <a:rPr lang="en-US" altLang="zh-CN" sz="3000" kern="0" dirty="0" smtClean="0">
                <a:latin typeface="+mn-lt"/>
              </a:rPr>
              <a:t>,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直接选择</a:t>
            </a:r>
            <a:r>
              <a:rPr lang="zh-CN" altLang="en-US" sz="3000" kern="0" dirty="0" smtClean="0">
                <a:latin typeface="+mn-lt"/>
              </a:rPr>
              <a:t>排序：过程、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堆</a:t>
            </a:r>
            <a:r>
              <a:rPr lang="zh-CN" altLang="en-US" sz="3000" kern="0" dirty="0" smtClean="0">
                <a:latin typeface="+mn-lt"/>
              </a:rPr>
              <a:t>排序：过程、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直接选择排序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堆排序</a:t>
            </a:r>
            <a:r>
              <a:rPr lang="zh-CN" altLang="en-US" sz="3200" kern="0" dirty="0" smtClean="0">
                <a:latin typeface="+mn-lt"/>
              </a:rPr>
              <a:t>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 </a:t>
            </a:r>
            <a:r>
              <a:rPr lang="zh-CN" altLang="en-US" dirty="0" smtClean="0">
                <a:ea typeface="黑体" pitchFamily="2" charset="-122"/>
              </a:rPr>
              <a:t>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选择排序，基本思路：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：从待排序记录中，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选出最小排序码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顺序放在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已排序记录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latin typeface="+mn-lt"/>
              </a:rPr>
              <a:t>之后；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直接选择排序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堆排序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3506653"/>
            <a:ext cx="5181601" cy="2055947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 大小不同的苹果，每天吃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-- </a:t>
            </a:r>
            <a:r>
              <a:rPr lang="zh-CN" altLang="en-US" dirty="0" smtClean="0">
                <a:solidFill>
                  <a:srgbClr val="0000CC"/>
                </a:solidFill>
              </a:rPr>
              <a:t>每次都挑 剩下的苹果中，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</a:t>
            </a:r>
            <a:r>
              <a:rPr lang="zh-CN" altLang="en-US" dirty="0" smtClean="0">
                <a:solidFill>
                  <a:srgbClr val="0000CC"/>
                </a:solidFill>
              </a:rPr>
              <a:t>最小的那个，来吃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基本方法（设：从小到大排序）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：在所有记录中，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：从第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个及其之后的记录中，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b="1" kern="0" dirty="0" smtClean="0">
                <a:latin typeface="+mn-lt"/>
              </a:rPr>
              <a:t>  ……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--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趟</a:t>
            </a:r>
            <a:r>
              <a:rPr lang="zh-CN" altLang="en-US" sz="3000" kern="0" dirty="0" smtClean="0"/>
              <a:t>：从第</a:t>
            </a:r>
            <a:r>
              <a:rPr lang="en-US" altLang="zh-CN" sz="3000" kern="0" dirty="0" smtClean="0"/>
              <a:t>n-1</a:t>
            </a:r>
            <a:r>
              <a:rPr lang="zh-CN" altLang="en-US" sz="3000" kern="0" dirty="0" smtClean="0"/>
              <a:t>、第</a:t>
            </a:r>
            <a:r>
              <a:rPr lang="en-US" altLang="zh-CN" sz="3000" kern="0" dirty="0" smtClean="0"/>
              <a:t>n</a:t>
            </a:r>
            <a:r>
              <a:rPr lang="zh-CN" altLang="en-US" sz="3000" kern="0" dirty="0" smtClean="0"/>
              <a:t>个记录中，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</a:t>
            </a:r>
            <a:r>
              <a:rPr lang="en-US" altLang="zh-CN" kern="0" dirty="0" smtClean="0"/>
              <a:t>49</a:t>
            </a:r>
            <a:r>
              <a:rPr lang="zh-CN" altLang="en-US" kern="0" dirty="0" smtClean="0"/>
              <a:t>*</a:t>
            </a:r>
            <a:r>
              <a:rPr lang="en-US" altLang="zh-CN" kern="0" dirty="0" smtClean="0"/>
              <a:t>, 13</a:t>
            </a:r>
            <a:r>
              <a:rPr lang="en-US" altLang="zh-CN" kern="0" dirty="0" smtClean="0">
                <a:latin typeface="+mn-lt"/>
              </a:rPr>
              <a:t>, 27, 76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8" y="2188458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599" y="27268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2999" y="2198638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[13] </a:t>
            </a:r>
            <a:r>
              <a:rPr lang="en-US" altLang="zh-CN" dirty="0" smtClean="0"/>
              <a:t>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CC"/>
                </a:solidFill>
              </a:rPr>
              <a:t>49,</a:t>
            </a:r>
            <a:r>
              <a:rPr lang="en-US" altLang="zh-CN" dirty="0" smtClean="0"/>
              <a:t>  27,  76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99" y="2667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27]  </a:t>
            </a:r>
            <a:r>
              <a:rPr lang="en-US" altLang="zh-CN" dirty="0" smtClean="0"/>
              <a:t>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599" y="32766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2999" y="3222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38]  </a:t>
            </a:r>
            <a:r>
              <a:rPr lang="en-US" altLang="zh-CN" dirty="0" smtClean="0"/>
              <a:t>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65,  </a:t>
            </a:r>
            <a:r>
              <a:rPr lang="en-US" altLang="zh-CN" dirty="0" smtClean="0"/>
              <a:t>76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599" y="3793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44196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599" y="43434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8" y="48768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599" y="541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380999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0999" y="29931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999" y="35428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999" y="40762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0999" y="4586358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0999" y="5103441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/>
                <a:gridCol w="6424613"/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143000" y="16865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49,  38,  65,  97,  49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13,  27,  76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0999" y="18603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4648200" y="17280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34000" y="22098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0" y="27432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62400" y="32766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0" y="3712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]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r>
              <a:rPr lang="en-US" altLang="zh-CN" dirty="0" smtClean="0"/>
              <a:t>,  49,  65,  76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0" y="4267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65,  76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5334000" y="43434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4800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6019800" y="48768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0" y="53340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65,  76] 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600" y="2514600"/>
            <a:ext cx="2438400" cy="230832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9999"/>
                </a:solidFill>
              </a:rPr>
              <a:t>--</a:t>
            </a:r>
            <a:r>
              <a:rPr lang="zh-CN" altLang="en-US" sz="2400" dirty="0" smtClean="0">
                <a:solidFill>
                  <a:srgbClr val="FF9999"/>
                </a:solidFill>
              </a:rPr>
              <a:t> 对于 </a:t>
            </a:r>
            <a:r>
              <a:rPr lang="en-US" altLang="zh-CN" sz="2400" dirty="0" err="1" smtClean="0">
                <a:solidFill>
                  <a:srgbClr val="FF9999"/>
                </a:solidFill>
              </a:rPr>
              <a:t>i</a:t>
            </a:r>
            <a:r>
              <a:rPr lang="zh-CN" altLang="en-US" sz="2400" dirty="0" smtClean="0">
                <a:solidFill>
                  <a:srgbClr val="FF9999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找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]……A[n-1]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之中的</a:t>
            </a:r>
            <a:r>
              <a:rPr lang="zh-CN" altLang="en-US" sz="2400" dirty="0" smtClean="0">
                <a:solidFill>
                  <a:srgbClr val="FFFF00"/>
                </a:solidFill>
              </a:rPr>
              <a:t>最小值，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并，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将其与</a:t>
            </a:r>
            <a:r>
              <a:rPr lang="en-US" altLang="zh-CN" sz="2400" dirty="0" smtClean="0">
                <a:solidFill>
                  <a:schemeClr val="bg1"/>
                </a:solidFill>
              </a:rPr>
              <a:t>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rgbClr val="FFFF00"/>
                </a:solidFill>
              </a:rPr>
              <a:t>交换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5600" y="4832464"/>
            <a:ext cx="2438400" cy="532453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zh-CN" altLang="en-US" sz="2600" dirty="0" smtClean="0">
                <a:sym typeface="Wingdings" pitchFamily="2" charset="2"/>
              </a:rPr>
              <a:t>不</a:t>
            </a:r>
            <a:r>
              <a:rPr lang="zh-CN" altLang="en-US" sz="2600" dirty="0" smtClean="0"/>
              <a:t>稳定</a:t>
            </a:r>
            <a:endParaRPr lang="en-US" altLang="zh-CN" sz="26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705600" y="1979069"/>
            <a:ext cx="2438400" cy="4914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-- </a:t>
            </a:r>
            <a:r>
              <a:rPr lang="zh-CN" altLang="en-US" sz="2400" dirty="0" smtClean="0">
                <a:solidFill>
                  <a:schemeClr val="bg1"/>
                </a:solidFill>
              </a:rPr>
              <a:t>共</a:t>
            </a:r>
            <a:r>
              <a:rPr lang="en-US" altLang="zh-CN" sz="2400" dirty="0" smtClean="0">
                <a:solidFill>
                  <a:schemeClr val="bg1"/>
                </a:solidFill>
              </a:rPr>
              <a:t>n-1</a:t>
            </a:r>
            <a:r>
              <a:rPr lang="zh-CN" altLang="en-US" sz="2400" dirty="0" smtClean="0">
                <a:solidFill>
                  <a:schemeClr val="bg1"/>
                </a:solidFill>
              </a:rPr>
              <a:t>趟；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selectSort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j, min;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kern="0" dirty="0" smtClean="0">
                <a:latin typeface="+mn-lt"/>
              </a:rPr>
              <a:t>;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-&gt;n-1;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kern="0" dirty="0" smtClean="0">
                <a:latin typeface="+mn-lt"/>
              </a:rPr>
              <a:t>  min=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i+1</a:t>
            </a:r>
            <a:r>
              <a:rPr lang="en-US" altLang="zh-CN" kern="0" dirty="0" smtClean="0">
                <a:latin typeface="+mn-lt"/>
              </a:rPr>
              <a:t>;  j&lt;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 j++)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&lt; data[min].key)     min=j;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if( min !=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 = data[min];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data[min] = temp;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}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85800" y="2393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0600" y="4298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3853" y="2470200"/>
            <a:ext cx="669927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 min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：最小值的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下标，最小值可能与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data[</a:t>
            </a:r>
            <a:r>
              <a:rPr lang="en-US" altLang="zh-CN" sz="24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]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交换</a:t>
            </a:r>
            <a:endParaRPr lang="zh-CN" altLang="en-US" sz="24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1200" y="29718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找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剩余中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的最小值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7181" y="1998330"/>
            <a:ext cx="400301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趟，选出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个最小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4936" y="4724400"/>
            <a:ext cx="3191899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1400" y="47244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出发点（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motivation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）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选择排序，每次选出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个最小值，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                     但，每次都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“重新”</a:t>
            </a:r>
            <a:r>
              <a:rPr lang="zh-CN" altLang="en-US" sz="3000" kern="0" dirty="0" smtClean="0">
                <a:latin typeface="+mn-lt"/>
              </a:rPr>
              <a:t>开始选择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堆排序，基本方法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</a:t>
            </a:r>
            <a:r>
              <a:rPr lang="zh-CN" altLang="en-US" sz="3000" kern="0" dirty="0" smtClean="0">
                <a:latin typeface="+mn-lt"/>
              </a:rPr>
              <a:t>将待排序数据 建立成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大根堆；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2.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重复：</a:t>
            </a:r>
            <a:r>
              <a:rPr lang="zh-CN" altLang="en-US" sz="3000" kern="0" dirty="0" smtClean="0">
                <a:latin typeface="+mn-lt"/>
              </a:rPr>
              <a:t>选出最大值（堆顶）、并调整剩余部分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343400" y="4800601"/>
            <a:ext cx="304800" cy="304799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2857" y="5029200"/>
            <a:ext cx="18213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由大到小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564000" y="3690000"/>
            <a:ext cx="2667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2857" y="5563635"/>
            <a:ext cx="18213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由小到大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02789" y="5334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排序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 bwMode="auto">
          <a:xfrm>
            <a:off x="5574189" y="5257800"/>
            <a:ext cx="198119" cy="7620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0400" y="5045111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0400" y="5562600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21283</TotalTime>
  <Words>2932</Words>
  <Application>Microsoft Office PowerPoint</Application>
  <PresentationFormat>全屏显示(4:3)</PresentationFormat>
  <Paragraphs>911</Paragraphs>
  <Slides>33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幻灯片 1</vt:lpstr>
      <vt:lpstr>回顾</vt:lpstr>
      <vt:lpstr>回顾 ---- 插入排序</vt:lpstr>
      <vt:lpstr>8.3 选择排序</vt:lpstr>
      <vt:lpstr>8.3.1 直接选择排序</vt:lpstr>
      <vt:lpstr>8.3.1 直接选择排序</vt:lpstr>
      <vt:lpstr>8.3.1 直接选择排序</vt:lpstr>
      <vt:lpstr>幻灯片 8</vt:lpstr>
      <vt:lpstr>8.3.2 堆排序（Heap Sort）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8.3.2 堆排序（Heap Sort）</vt:lpstr>
      <vt:lpstr>8.3.2 堆排序（Heap Sort）</vt:lpstr>
      <vt:lpstr>幻灯片 30</vt:lpstr>
      <vt:lpstr>8.3.2 堆排序（Heap Sort）</vt:lpstr>
      <vt:lpstr>小 结</vt:lpstr>
      <vt:lpstr>作 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3335</cp:revision>
  <cp:lastPrinted>1601-01-01T00:00:00Z</cp:lastPrinted>
  <dcterms:created xsi:type="dcterms:W3CDTF">1601-01-01T00:00:00Z</dcterms:created>
  <dcterms:modified xsi:type="dcterms:W3CDTF">2020-06-01T07:46:04Z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