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604" r:id="rId3"/>
    <p:sldId id="605" r:id="rId4"/>
    <p:sldId id="638" r:id="rId5"/>
    <p:sldId id="640" r:id="rId6"/>
    <p:sldId id="641" r:id="rId7"/>
    <p:sldId id="642" r:id="rId8"/>
    <p:sldId id="643" r:id="rId9"/>
    <p:sldId id="644" r:id="rId10"/>
    <p:sldId id="645" r:id="rId11"/>
    <p:sldId id="646" r:id="rId12"/>
    <p:sldId id="647" r:id="rId13"/>
    <p:sldId id="609" r:id="rId14"/>
    <p:sldId id="648" r:id="rId15"/>
    <p:sldId id="649" r:id="rId16"/>
    <p:sldId id="651" r:id="rId17"/>
    <p:sldId id="653" r:id="rId18"/>
    <p:sldId id="650" r:id="rId19"/>
    <p:sldId id="656" r:id="rId20"/>
    <p:sldId id="657" r:id="rId21"/>
    <p:sldId id="659" r:id="rId22"/>
    <p:sldId id="660" r:id="rId23"/>
    <p:sldId id="661" r:id="rId24"/>
    <p:sldId id="662" r:id="rId25"/>
    <p:sldId id="663" r:id="rId26"/>
    <p:sldId id="665" r:id="rId27"/>
    <p:sldId id="666" r:id="rId28"/>
    <p:sldId id="602" r:id="rId29"/>
    <p:sldId id="603" r:id="rId30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00"/>
    <a:srgbClr val="006600"/>
    <a:srgbClr val="003399"/>
    <a:srgbClr val="008000"/>
    <a:srgbClr val="0000CC"/>
    <a:srgbClr val="990099"/>
    <a:srgbClr val="003366"/>
    <a:srgbClr val="FFFF99"/>
    <a:srgbClr val="003BB0"/>
    <a:srgbClr val="3366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92" autoAdjust="0"/>
    <p:restoredTop sz="92069" autoAdjust="0"/>
  </p:normalViewPr>
  <p:slideViewPr>
    <p:cSldViewPr>
      <p:cViewPr>
        <p:scale>
          <a:sx n="70" d="100"/>
          <a:sy n="70" d="100"/>
        </p:scale>
        <p:origin x="-5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2020-6-4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8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排序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31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讲：交换排序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04801" y="28792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4801" y="34888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第</a:t>
            </a:r>
            <a:r>
              <a:rPr lang="en-US" altLang="zh-CN" sz="2600" dirty="0" smtClean="0">
                <a:solidFill>
                  <a:schemeClr val="bg1"/>
                </a:solidFill>
              </a:rPr>
              <a:t>5</a:t>
            </a:r>
            <a:r>
              <a:rPr lang="zh-CN" altLang="en-US" sz="2600" dirty="0" smtClean="0">
                <a:solidFill>
                  <a:schemeClr val="bg1"/>
                </a:solidFill>
              </a:rPr>
              <a:t>趟冒泡：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57201" y="24597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7816" y="3132456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j=2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2057401" y="26121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2667001" y="32217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j=0, 1, …, </a:t>
            </a:r>
            <a:r>
              <a:rPr lang="en-US" altLang="zh-CN" sz="2600" dirty="0" smtClean="0">
                <a:solidFill>
                  <a:srgbClr val="FFFF00"/>
                </a:solidFill>
              </a:rPr>
              <a:t>n-6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对任</a:t>
            </a:r>
            <a:r>
              <a:rPr lang="zh-CN" altLang="en-US" sz="2600" dirty="0" smtClean="0">
                <a:solidFill>
                  <a:schemeClr val="bg1"/>
                </a:solidFill>
              </a:rPr>
              <a:t>一个 </a:t>
            </a:r>
            <a:r>
              <a:rPr lang="en-US" altLang="zh-CN" sz="2600" dirty="0" smtClean="0">
                <a:solidFill>
                  <a:schemeClr val="bg1"/>
                </a:solidFill>
              </a:rPr>
              <a:t>j</a:t>
            </a:r>
            <a:r>
              <a:rPr lang="zh-CN" altLang="en-US" sz="2600" dirty="0" smtClean="0">
                <a:solidFill>
                  <a:schemeClr val="bg1"/>
                </a:solidFill>
              </a:rPr>
              <a:t>，若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则，交换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19200" y="1620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38, 13, 27, 49, </a:t>
            </a:r>
            <a:r>
              <a:rPr lang="en-US" altLang="zh-CN" dirty="0" smtClean="0">
                <a:solidFill>
                  <a:srgbClr val="008000"/>
                </a:solidFill>
              </a:rPr>
              <a:t>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19200" y="21884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13, 38, </a:t>
            </a:r>
            <a:r>
              <a:rPr lang="en-US" altLang="zh-CN" dirty="0" smtClean="0"/>
              <a:t>27, 49, </a:t>
            </a:r>
            <a:r>
              <a:rPr lang="en-US" altLang="zh-CN" dirty="0" smtClean="0">
                <a:solidFill>
                  <a:srgbClr val="008000"/>
                </a:solidFill>
              </a:rPr>
              <a:t>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19200" y="27980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13, </a:t>
            </a:r>
            <a:r>
              <a:rPr lang="en-US" altLang="zh-CN" dirty="0" smtClean="0">
                <a:solidFill>
                  <a:srgbClr val="990099"/>
                </a:solidFill>
              </a:rPr>
              <a:t>27, 38, </a:t>
            </a:r>
            <a:r>
              <a:rPr lang="en-US" altLang="zh-CN" dirty="0" smtClean="0"/>
              <a:t>49, </a:t>
            </a:r>
            <a:r>
              <a:rPr lang="en-US" altLang="zh-CN" dirty="0" smtClean="0">
                <a:solidFill>
                  <a:srgbClr val="008000"/>
                </a:solidFill>
              </a:rPr>
              <a:t>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19200" y="3429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13, 27, 38, </a:t>
            </a:r>
            <a:r>
              <a:rPr lang="en-US" altLang="zh-CN" dirty="0" smtClean="0">
                <a:solidFill>
                  <a:srgbClr val="008000"/>
                </a:solidFill>
              </a:rPr>
              <a:t>49, 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7" grpId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04801" y="28792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第</a:t>
            </a:r>
            <a:r>
              <a:rPr lang="en-US" altLang="zh-CN" sz="2600" dirty="0" smtClean="0">
                <a:solidFill>
                  <a:schemeClr val="bg1"/>
                </a:solidFill>
              </a:rPr>
              <a:t>6</a:t>
            </a:r>
            <a:r>
              <a:rPr lang="zh-CN" altLang="en-US" sz="2600" dirty="0" smtClean="0">
                <a:solidFill>
                  <a:schemeClr val="bg1"/>
                </a:solidFill>
              </a:rPr>
              <a:t>趟冒泡：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57201" y="24597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j=1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2057401" y="26121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j=0, 1, …, </a:t>
            </a:r>
            <a:r>
              <a:rPr lang="en-US" altLang="zh-CN" sz="2600" dirty="0" smtClean="0">
                <a:solidFill>
                  <a:srgbClr val="FFFF00"/>
                </a:solidFill>
              </a:rPr>
              <a:t>n-7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对任</a:t>
            </a:r>
            <a:r>
              <a:rPr lang="zh-CN" altLang="en-US" sz="2600" dirty="0" smtClean="0">
                <a:solidFill>
                  <a:schemeClr val="bg1"/>
                </a:solidFill>
              </a:rPr>
              <a:t>一个 </a:t>
            </a:r>
            <a:r>
              <a:rPr lang="en-US" altLang="zh-CN" sz="2600" dirty="0" smtClean="0">
                <a:solidFill>
                  <a:schemeClr val="bg1"/>
                </a:solidFill>
              </a:rPr>
              <a:t>j</a:t>
            </a:r>
            <a:r>
              <a:rPr lang="zh-CN" altLang="en-US" sz="2600" dirty="0" smtClean="0">
                <a:solidFill>
                  <a:schemeClr val="bg1"/>
                </a:solidFill>
              </a:rPr>
              <a:t>，若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则，交换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19200" y="16002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13, 27, 38, </a:t>
            </a:r>
            <a:r>
              <a:rPr lang="en-US" altLang="zh-CN" dirty="0" smtClean="0">
                <a:solidFill>
                  <a:srgbClr val="008000"/>
                </a:solidFill>
              </a:rPr>
              <a:t>49, 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19200" y="22098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13, 27, 38, </a:t>
            </a:r>
            <a:r>
              <a:rPr lang="en-US" altLang="zh-CN" dirty="0" smtClean="0">
                <a:solidFill>
                  <a:srgbClr val="008000"/>
                </a:solidFill>
              </a:rPr>
              <a:t>49, 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9200" y="27980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13, 27, </a:t>
            </a:r>
            <a:r>
              <a:rPr lang="en-US" altLang="zh-CN" dirty="0" smtClean="0">
                <a:solidFill>
                  <a:srgbClr val="008000"/>
                </a:solidFill>
              </a:rPr>
              <a:t>38, 49, 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第</a:t>
            </a:r>
            <a:r>
              <a:rPr lang="en-US" altLang="zh-CN" sz="2600" dirty="0" smtClean="0">
                <a:solidFill>
                  <a:schemeClr val="bg1"/>
                </a:solidFill>
              </a:rPr>
              <a:t>7</a:t>
            </a:r>
            <a:r>
              <a:rPr lang="zh-CN" altLang="en-US" sz="2600" dirty="0" smtClean="0">
                <a:solidFill>
                  <a:schemeClr val="bg1"/>
                </a:solidFill>
              </a:rPr>
              <a:t>趟冒泡：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j=0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j=0, …, </a:t>
            </a:r>
            <a:r>
              <a:rPr lang="en-US" altLang="zh-CN" sz="2600" dirty="0" smtClean="0">
                <a:solidFill>
                  <a:srgbClr val="FFFF00"/>
                </a:solidFill>
              </a:rPr>
              <a:t>n-8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对任</a:t>
            </a:r>
            <a:r>
              <a:rPr lang="zh-CN" altLang="en-US" sz="2600" dirty="0" smtClean="0">
                <a:solidFill>
                  <a:schemeClr val="bg1"/>
                </a:solidFill>
              </a:rPr>
              <a:t>一个 </a:t>
            </a:r>
            <a:r>
              <a:rPr lang="en-US" altLang="zh-CN" sz="2600" dirty="0" smtClean="0">
                <a:solidFill>
                  <a:schemeClr val="bg1"/>
                </a:solidFill>
              </a:rPr>
              <a:t>j</a:t>
            </a:r>
            <a:r>
              <a:rPr lang="zh-CN" altLang="en-US" sz="2600" dirty="0" smtClean="0">
                <a:solidFill>
                  <a:schemeClr val="bg1"/>
                </a:solidFill>
              </a:rPr>
              <a:t>，若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则，交换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19200" y="16002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13, 27, </a:t>
            </a:r>
            <a:r>
              <a:rPr lang="en-US" altLang="zh-CN" dirty="0" smtClean="0">
                <a:solidFill>
                  <a:srgbClr val="008000"/>
                </a:solidFill>
              </a:rPr>
              <a:t>38, 49, 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19200" y="21884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13, </a:t>
            </a:r>
            <a:r>
              <a:rPr lang="en-US" altLang="zh-CN" dirty="0" smtClean="0">
                <a:solidFill>
                  <a:srgbClr val="008000"/>
                </a:solidFill>
              </a:rPr>
              <a:t>27, 38, 49, 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存储结构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顺序存储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   </a:t>
            </a:r>
            <a:r>
              <a:rPr lang="en-US" altLang="zh-CN" kern="0" dirty="0" err="1" smtClean="0">
                <a:solidFill>
                  <a:srgbClr val="990099"/>
                </a:solidFill>
                <a:latin typeface="+mn-lt"/>
              </a:rPr>
              <a:t>typedef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key;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char  info;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</a:t>
            </a:r>
            <a:r>
              <a:rPr lang="en-US" altLang="zh-CN" kern="0" dirty="0" err="1" smtClean="0">
                <a:latin typeface="+mn-lt"/>
              </a:rPr>
              <a:t>typedef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n;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</a:t>
            </a:r>
            <a:r>
              <a:rPr lang="en-US" altLang="zh-CN" kern="0" dirty="0" err="1" smtClean="0">
                <a:latin typeface="+mn-lt"/>
              </a:rPr>
              <a:t>RecordNode</a:t>
            </a:r>
            <a:r>
              <a:rPr lang="en-US" altLang="zh-CN" kern="0" dirty="0" smtClean="0">
                <a:latin typeface="+mn-lt"/>
              </a:rPr>
              <a:t> * record;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sp>
        <p:nvSpPr>
          <p:cNvPr id="25" name="矩形 24"/>
          <p:cNvSpPr/>
          <p:nvPr/>
        </p:nvSpPr>
        <p:spPr>
          <a:xfrm>
            <a:off x="3246255" y="3200400"/>
            <a:ext cx="237116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“记录”类型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21817" y="2150730"/>
            <a:ext cx="18902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排序码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key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79430" y="428433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“记录”的个数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7817" y="4800600"/>
            <a:ext cx="398378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指针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record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指向“记录”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58013" y="5334000"/>
            <a:ext cx="27975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“记录表” 结构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457200"/>
            <a:ext cx="87630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lang="en-US" altLang="zh-CN" sz="3000" kern="0" dirty="0" err="1" smtClean="0">
                <a:latin typeface="+mn-lt"/>
              </a:rPr>
              <a:t>bubbleSort</a:t>
            </a:r>
            <a:r>
              <a:rPr lang="en-US" altLang="zh-CN" sz="3000" kern="0" dirty="0" smtClean="0">
                <a:latin typeface="+mn-lt"/>
              </a:rPr>
              <a:t>(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{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, j, </a:t>
            </a:r>
            <a:r>
              <a:rPr lang="en-US" altLang="zh-CN" sz="3000" kern="0" dirty="0" err="1" smtClean="0">
                <a:latin typeface="+mn-lt"/>
              </a:rPr>
              <a:t>noswap</a:t>
            </a:r>
            <a:r>
              <a:rPr lang="en-US" altLang="zh-CN" sz="3000" kern="0" dirty="0" smtClean="0">
                <a:latin typeface="+mn-lt"/>
              </a:rPr>
              <a:t>;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kern="0" dirty="0" smtClean="0">
                <a:latin typeface="+mn-lt"/>
              </a:rPr>
              <a:t>temp,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sz="3000" kern="0" dirty="0" smtClean="0">
                <a:latin typeface="+mn-lt"/>
              </a:rPr>
              <a:t> data = 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for( </a:t>
            </a:r>
            <a:r>
              <a:rPr lang="en-US" altLang="zh-CN" sz="3000" kern="0" dirty="0" err="1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=0</a:t>
            </a:r>
            <a:r>
              <a:rPr lang="en-US" altLang="zh-CN" sz="3000" kern="0" dirty="0" smtClean="0">
                <a:latin typeface="+mn-lt"/>
              </a:rPr>
              <a:t>;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&lt;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-&gt;n-1;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++)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</a:t>
            </a:r>
            <a:r>
              <a:rPr lang="en-US" altLang="zh-CN" sz="3000" kern="0" dirty="0" err="1" smtClean="0">
                <a:latin typeface="+mn-lt"/>
              </a:rPr>
              <a:t>noswap</a:t>
            </a:r>
            <a:r>
              <a:rPr lang="en-US" altLang="zh-CN" sz="3000" kern="0" dirty="0" smtClean="0">
                <a:latin typeface="+mn-lt"/>
              </a:rPr>
              <a:t>=0;</a:t>
            </a:r>
            <a:endParaRPr lang="en-US" altLang="zh-CN" sz="3000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for( j=0;  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j&lt;</a:t>
            </a:r>
            <a:r>
              <a:rPr lang="en-US" altLang="zh-CN" sz="3000" kern="0" dirty="0" err="1" smtClean="0">
                <a:solidFill>
                  <a:srgbClr val="C00000"/>
                </a:solidFill>
                <a:latin typeface="+mn-lt"/>
              </a:rPr>
              <a:t>pvector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-&gt;n-i-1</a:t>
            </a:r>
            <a:r>
              <a:rPr lang="en-US" altLang="zh-CN" sz="3000" kern="0" dirty="0" smtClean="0">
                <a:latin typeface="+mn-lt"/>
              </a:rPr>
              <a:t>;  j++)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if(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data[ j].key </a:t>
            </a:r>
            <a:r>
              <a:rPr lang="en-US" altLang="zh-CN" sz="3000" b="1" kern="0" dirty="0" smtClean="0">
                <a:solidFill>
                  <a:srgbClr val="0000CC"/>
                </a:solidFill>
                <a:latin typeface="+mn-lt"/>
              </a:rPr>
              <a:t>&gt;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data[ j+1].key </a:t>
            </a:r>
            <a:r>
              <a:rPr lang="en-US" altLang="zh-CN" sz="3000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temp = data[ j];        data[ j] = data[ j+1];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data[ j+1] = temp;    </a:t>
            </a:r>
            <a:r>
              <a:rPr lang="en-US" altLang="zh-CN" sz="3000" kern="0" dirty="0" err="1" smtClean="0">
                <a:latin typeface="+mn-lt"/>
              </a:rPr>
              <a:t>noswap</a:t>
            </a:r>
            <a:r>
              <a:rPr lang="en-US" altLang="zh-CN" sz="3000" kern="0" dirty="0" smtClean="0">
                <a:latin typeface="+mn-lt"/>
              </a:rPr>
              <a:t>=1;</a:t>
            </a:r>
          </a:p>
          <a:p>
            <a:pPr marL="342900" indent="-342900" algn="just">
              <a:lnSpc>
                <a:spcPct val="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}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        if( </a:t>
            </a:r>
            <a:r>
              <a:rPr lang="en-US" altLang="zh-CN" sz="3000" kern="0" dirty="0" err="1" smtClean="0">
                <a:solidFill>
                  <a:srgbClr val="C00000"/>
                </a:solidFill>
                <a:latin typeface="+mn-lt"/>
              </a:rPr>
              <a:t>noswap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==0)   </a:t>
            </a:r>
            <a:r>
              <a:rPr lang="en-US" altLang="zh-CN" sz="3000" kern="0" dirty="0" smtClean="0">
                <a:latin typeface="+mn-lt"/>
              </a:rPr>
              <a:t>break; 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} 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}  </a:t>
            </a:r>
          </a:p>
        </p:txBody>
      </p:sp>
      <p:sp>
        <p:nvSpPr>
          <p:cNvPr id="9" name="矩形 8"/>
          <p:cNvSpPr/>
          <p:nvPr/>
        </p:nvSpPr>
        <p:spPr>
          <a:xfrm>
            <a:off x="5556958" y="2057400"/>
            <a:ext cx="252024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总共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n-1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趟冒泡</a:t>
            </a:r>
            <a:endParaRPr lang="zh-CN" altLang="en-US" sz="2600" b="1" kern="0" baseline="-25000" dirty="0" smtClean="0">
              <a:solidFill>
                <a:srgbClr val="9900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800" y="25146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676308" y="40701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76600" y="1044000"/>
            <a:ext cx="5949064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noswap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==0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：本趟冒泡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, 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没有元素交换</a:t>
            </a:r>
            <a:endParaRPr lang="zh-CN" altLang="en-US" sz="2600" b="1" kern="0" baseline="-25000" dirty="0" smtClean="0">
              <a:solidFill>
                <a:srgbClr val="008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48000" y="2667000"/>
            <a:ext cx="618630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第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i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趟冒泡开始前，已有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i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个最大数在最后</a:t>
            </a:r>
            <a:endParaRPr lang="zh-CN" altLang="en-US" sz="2600" b="1" kern="0" baseline="-25000" dirty="0" smtClean="0">
              <a:solidFill>
                <a:srgbClr val="008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34200" y="3657600"/>
            <a:ext cx="1704313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需要交换</a:t>
            </a:r>
            <a:endParaRPr lang="zh-CN" altLang="en-US" sz="2600" b="1" kern="0" baseline="-25000" dirty="0" smtClean="0">
              <a:solidFill>
                <a:srgbClr val="008000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1295400" y="5922000"/>
            <a:ext cx="38862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矩形 21"/>
          <p:cNvSpPr/>
          <p:nvPr/>
        </p:nvSpPr>
        <p:spPr>
          <a:xfrm>
            <a:off x="6096000" y="5257800"/>
            <a:ext cx="2286000" cy="1412694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0000CC"/>
                </a:solidFill>
              </a:rPr>
              <a:t>若某</a:t>
            </a:r>
            <a:r>
              <a:rPr lang="en-US" altLang="zh-CN" sz="2600" dirty="0" smtClean="0">
                <a:solidFill>
                  <a:srgbClr val="0000CC"/>
                </a:solidFill>
              </a:rPr>
              <a:t>1</a:t>
            </a:r>
            <a:r>
              <a:rPr lang="zh-CN" altLang="en-US" sz="2600" dirty="0" smtClean="0">
                <a:solidFill>
                  <a:srgbClr val="0000CC"/>
                </a:solidFill>
              </a:rPr>
              <a:t>趟冒泡，</a:t>
            </a:r>
            <a:endParaRPr lang="en-US" altLang="zh-CN" sz="2600" dirty="0" smtClean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0000CC"/>
                </a:solidFill>
              </a:rPr>
              <a:t>没发生交换，</a:t>
            </a:r>
            <a:endParaRPr lang="en-US" altLang="zh-CN" sz="2600" dirty="0" smtClean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0000CC"/>
                </a:solidFill>
              </a:rPr>
              <a:t>则已经有序。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cxnSp>
        <p:nvCxnSpPr>
          <p:cNvPr id="23" name="直接连接符 22"/>
          <p:cNvCxnSpPr>
            <a:endCxn id="22" idx="1"/>
          </p:cNvCxnSpPr>
          <p:nvPr/>
        </p:nvCxnSpPr>
        <p:spPr bwMode="auto">
          <a:xfrm>
            <a:off x="5181600" y="5908494"/>
            <a:ext cx="914400" cy="55653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2667000" y="3600000"/>
            <a:ext cx="28194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7" grpId="0"/>
      <p:bldP spid="18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复杂度分析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 --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最好情况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</a:t>
            </a:r>
            <a:r>
              <a:rPr lang="zh-CN" altLang="en-US" kern="0" dirty="0" smtClean="0">
                <a:latin typeface="+mn-lt"/>
              </a:rPr>
              <a:t>初始为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正序</a:t>
            </a:r>
            <a:r>
              <a:rPr lang="zh-CN" altLang="en-US" kern="0" dirty="0" smtClean="0">
                <a:latin typeface="+mn-lt"/>
              </a:rPr>
              <a:t>（已有序，且与最终结果相同）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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需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  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趟冒泡，比较次数：       交换次数：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  -- 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最坏情况</a:t>
            </a:r>
            <a:endParaRPr lang="en-US" altLang="zh-CN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    </a:t>
            </a:r>
            <a:r>
              <a:rPr lang="zh-CN" altLang="en-US" kern="0" dirty="0" smtClean="0">
                <a:latin typeface="+mn-lt"/>
              </a:rPr>
              <a:t>初始为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反序</a:t>
            </a:r>
            <a:r>
              <a:rPr lang="zh-CN" altLang="en-US" kern="0" dirty="0" smtClean="0">
                <a:latin typeface="+mn-lt"/>
              </a:rPr>
              <a:t>（已有序，但</a:t>
            </a:r>
            <a:r>
              <a:rPr lang="zh-CN" altLang="en-US" dirty="0" smtClean="0"/>
              <a:t>与最终结果相反</a:t>
            </a:r>
            <a:r>
              <a:rPr lang="zh-CN" altLang="en-US" kern="0" dirty="0" smtClean="0">
                <a:latin typeface="+mn-lt"/>
              </a:rPr>
              <a:t>）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</a:t>
            </a:r>
            <a:r>
              <a:rPr lang="en-US" altLang="zh-CN" kern="0" dirty="0" smtClean="0">
                <a:sym typeface="Wingdings" pitchFamily="2" charset="2"/>
              </a:rPr>
              <a:t> </a:t>
            </a:r>
            <a:r>
              <a:rPr lang="zh-CN" altLang="en-US" kern="0" dirty="0" smtClean="0">
                <a:sym typeface="Wingdings" pitchFamily="2" charset="2"/>
              </a:rPr>
              <a:t>需      趟冒泡，比较次数：       </a:t>
            </a:r>
            <a:endParaRPr lang="en-US" altLang="zh-CN" kern="0" dirty="0" smtClean="0">
              <a:sym typeface="Wingdings" pitchFamily="2" charset="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ym typeface="Wingdings" pitchFamily="2" charset="2"/>
              </a:rPr>
              <a:t>           </a:t>
            </a:r>
            <a:r>
              <a:rPr lang="zh-CN" altLang="en-US" kern="0" dirty="0" smtClean="0">
                <a:sym typeface="Wingdings" pitchFamily="2" charset="2"/>
              </a:rPr>
              <a:t>每次比较后，都发生交换 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交换次数：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57800" y="2850957"/>
            <a:ext cx="7056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n-1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92158" y="2850957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0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34000" y="4572000"/>
            <a:ext cx="1037463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smtClean="0">
                <a:solidFill>
                  <a:srgbClr val="C00000"/>
                </a:solidFill>
              </a:rPr>
              <a:t>O</a:t>
            </a:r>
            <a:r>
              <a:rPr lang="en-US" altLang="zh-CN" dirty="0" smtClean="0">
                <a:solidFill>
                  <a:srgbClr val="C00000"/>
                </a:solidFill>
              </a:rPr>
              <a:t>(n</a:t>
            </a:r>
            <a:r>
              <a:rPr lang="en-US" altLang="zh-CN" b="1" baseline="30000" dirty="0" smtClean="0">
                <a:solidFill>
                  <a:srgbClr val="C00000"/>
                </a:solidFill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44537" y="5136957"/>
            <a:ext cx="1037463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smtClean="0">
                <a:solidFill>
                  <a:srgbClr val="C00000"/>
                </a:solidFill>
              </a:rPr>
              <a:t>O</a:t>
            </a:r>
            <a:r>
              <a:rPr lang="en-US" altLang="zh-CN" dirty="0" smtClean="0">
                <a:solidFill>
                  <a:srgbClr val="C00000"/>
                </a:solidFill>
              </a:rPr>
              <a:t>(n</a:t>
            </a:r>
            <a:r>
              <a:rPr lang="en-US" altLang="zh-CN" b="1" baseline="30000" dirty="0" smtClean="0">
                <a:solidFill>
                  <a:srgbClr val="C00000"/>
                </a:solidFill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95800" y="1371600"/>
            <a:ext cx="4648200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平均时间复杂度：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24758" y="2850957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2600" y="4572000"/>
            <a:ext cx="7056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  <a:sym typeface="Wingdings" pitchFamily="2" charset="2"/>
              </a:rPr>
              <a:t>n-1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91400" y="1371600"/>
            <a:ext cx="1037463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i="1" kern="0" dirty="0" smtClean="0">
                <a:solidFill>
                  <a:schemeClr val="bg1"/>
                </a:solidFill>
              </a:rPr>
              <a:t>O</a:t>
            </a:r>
            <a:r>
              <a:rPr lang="en-US" altLang="zh-CN" kern="0" dirty="0" smtClean="0">
                <a:solidFill>
                  <a:schemeClr val="bg1"/>
                </a:solidFill>
              </a:rPr>
              <a:t>(n</a:t>
            </a:r>
            <a:r>
              <a:rPr lang="en-US" altLang="zh-CN" b="1" kern="0" baseline="30000" dirty="0" smtClean="0">
                <a:solidFill>
                  <a:schemeClr val="bg1"/>
                </a:solidFill>
              </a:rPr>
              <a:t>2</a:t>
            </a:r>
            <a:r>
              <a:rPr lang="en-US" altLang="zh-CN" kern="0" dirty="0" smtClean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 animBg="1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8.4.2 </a:t>
            </a:r>
            <a:r>
              <a:rPr lang="zh-CN" altLang="en-US" dirty="0" smtClean="0">
                <a:ea typeface="黑体" pitchFamily="2" charset="-122"/>
              </a:rPr>
              <a:t>快速排序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152400" y="1066800"/>
            <a:ext cx="89916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出发点（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motivation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）</a:t>
            </a:r>
            <a:endParaRPr lang="en-US" altLang="zh-CN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-- 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冒泡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排序中，相邻记录比较，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若逆序，则交换 </a:t>
            </a:r>
            <a:endParaRPr lang="en-US" altLang="zh-CN" kern="0" dirty="0" smtClean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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但，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1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次交换，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只能消除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个逆序 </a:t>
            </a:r>
            <a:endParaRPr lang="en-US" altLang="zh-CN" kern="0" dirty="0" smtClean="0">
              <a:solidFill>
                <a:srgbClr val="C00000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--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能否，交换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不相邻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的记录 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1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次消除多个逆序？</a:t>
            </a:r>
            <a:endParaRPr lang="en-US" altLang="zh-CN" kern="0" dirty="0" smtClean="0">
              <a:solidFill>
                <a:srgbClr val="990099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C. A. R Hoare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提出：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快速排序（分区交换排序）</a:t>
            </a:r>
            <a:endParaRPr lang="en-US" altLang="zh-CN" kern="0" dirty="0" smtClean="0">
              <a:solidFill>
                <a:srgbClr val="0000CC"/>
              </a:solidFill>
              <a:latin typeface="+mn-lt"/>
              <a:sym typeface="Wingdings" pitchFamily="2" charset="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5800" y="4038600"/>
            <a:ext cx="8458200" cy="2160591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第</a:t>
            </a: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</a:rPr>
              <a:t>趟快排：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/>
          </a:p>
        </p:txBody>
      </p:sp>
      <p:sp>
        <p:nvSpPr>
          <p:cNvPr id="10" name="下箭头 9"/>
          <p:cNvSpPr/>
          <p:nvPr/>
        </p:nvSpPr>
        <p:spPr bwMode="auto">
          <a:xfrm>
            <a:off x="5715000" y="3810000"/>
            <a:ext cx="457200" cy="381000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95800" y="924580"/>
            <a:ext cx="4648200" cy="52322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子表之间有序，内部待调整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90800" y="4038600"/>
            <a:ext cx="6858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从待排序码中，选出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K</a:t>
            </a:r>
            <a:r>
              <a:rPr lang="zh-CN" altLang="en-US" dirty="0" smtClean="0"/>
              <a:t>（如</a:t>
            </a:r>
            <a:r>
              <a:rPr lang="en-US" altLang="zh-CN" dirty="0" smtClean="0"/>
              <a:t>R</a:t>
            </a:r>
            <a:r>
              <a:rPr lang="en-US" altLang="zh-CN" b="1" baseline="-25000" dirty="0" smtClean="0"/>
              <a:t>0</a:t>
            </a:r>
            <a:r>
              <a:rPr lang="en-US" altLang="zh-CN" dirty="0" smtClean="0"/>
              <a:t>.key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590800" y="4572000"/>
            <a:ext cx="68580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将  </a:t>
            </a:r>
            <a:r>
              <a:rPr lang="zh-CN" altLang="en-US" dirty="0" smtClean="0">
                <a:solidFill>
                  <a:srgbClr val="006600"/>
                </a:solidFill>
              </a:rPr>
              <a:t>小于</a:t>
            </a:r>
            <a:r>
              <a:rPr lang="en-US" altLang="zh-CN" dirty="0" smtClean="0">
                <a:solidFill>
                  <a:srgbClr val="006600"/>
                </a:solidFill>
              </a:rPr>
              <a:t>k</a:t>
            </a:r>
            <a:r>
              <a:rPr lang="zh-CN" altLang="en-US" dirty="0" smtClean="0">
                <a:solidFill>
                  <a:srgbClr val="006600"/>
                </a:solidFill>
              </a:rPr>
              <a:t>的记录移动到左边（左子表），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rgbClr val="990099"/>
                </a:solidFill>
              </a:rPr>
              <a:t>大于</a:t>
            </a:r>
            <a:r>
              <a:rPr lang="en-US" altLang="zh-CN" dirty="0" smtClean="0">
                <a:solidFill>
                  <a:srgbClr val="990099"/>
                </a:solidFill>
              </a:rPr>
              <a:t>k</a:t>
            </a:r>
            <a:r>
              <a:rPr lang="zh-CN" altLang="en-US" dirty="0" smtClean="0">
                <a:solidFill>
                  <a:srgbClr val="990099"/>
                </a:solidFill>
              </a:rPr>
              <a:t>的记录移动到右边（右子表），</a:t>
            </a:r>
            <a:endParaRPr lang="en-US" altLang="zh-CN" dirty="0" smtClean="0">
              <a:solidFill>
                <a:srgbClr val="9900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90800" y="5614162"/>
            <a:ext cx="6858000" cy="558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将</a:t>
            </a:r>
            <a:r>
              <a:rPr lang="en-US" altLang="zh-CN" dirty="0" smtClean="0"/>
              <a:t>k </a:t>
            </a:r>
            <a:r>
              <a:rPr lang="zh-CN" altLang="en-US" dirty="0" smtClean="0"/>
              <a:t>放在“左、右两个子表”的</a:t>
            </a:r>
            <a:r>
              <a:rPr lang="zh-CN" altLang="en-US" dirty="0" smtClean="0">
                <a:solidFill>
                  <a:srgbClr val="C00000"/>
                </a:solidFill>
              </a:rPr>
              <a:t>分界处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8686800" y="1371600"/>
            <a:ext cx="0" cy="2667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8.4.2 </a:t>
            </a:r>
            <a:r>
              <a:rPr lang="zh-CN" altLang="en-US" dirty="0" smtClean="0">
                <a:ea typeface="黑体" pitchFamily="2" charset="-122"/>
              </a:rPr>
              <a:t>快速排序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152400" y="1066800"/>
            <a:ext cx="89916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基本思路</a:t>
            </a:r>
            <a:endParaRPr lang="en-US" altLang="zh-CN" kern="0" dirty="0" smtClean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3400" y="1676400"/>
            <a:ext cx="8610600" cy="2160591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第</a:t>
            </a: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</a:rPr>
              <a:t>趟快排：</a:t>
            </a:r>
            <a:r>
              <a:rPr lang="zh-CN" altLang="en-US" dirty="0" smtClean="0"/>
              <a:t>从待排序码中，选出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K</a:t>
            </a:r>
            <a:r>
              <a:rPr lang="zh-CN" altLang="en-US" dirty="0" smtClean="0"/>
              <a:t>（如</a:t>
            </a:r>
            <a:r>
              <a:rPr lang="en-US" altLang="zh-CN" dirty="0" smtClean="0"/>
              <a:t>R</a:t>
            </a:r>
            <a:r>
              <a:rPr lang="en-US" altLang="zh-CN" b="1" baseline="-25000" dirty="0" smtClean="0"/>
              <a:t>0</a:t>
            </a:r>
            <a:r>
              <a:rPr lang="en-US" altLang="zh-CN" dirty="0" smtClean="0"/>
              <a:t>.key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   </a:t>
            </a:r>
            <a:r>
              <a:rPr lang="zh-CN" altLang="en-US" dirty="0" smtClean="0"/>
              <a:t>将  </a:t>
            </a:r>
            <a:r>
              <a:rPr lang="zh-CN" altLang="en-US" dirty="0" smtClean="0">
                <a:solidFill>
                  <a:srgbClr val="006600"/>
                </a:solidFill>
              </a:rPr>
              <a:t>小于</a:t>
            </a:r>
            <a:r>
              <a:rPr lang="en-US" altLang="zh-CN" dirty="0" smtClean="0">
                <a:solidFill>
                  <a:srgbClr val="006600"/>
                </a:solidFill>
              </a:rPr>
              <a:t>k</a:t>
            </a:r>
            <a:r>
              <a:rPr lang="zh-CN" altLang="en-US" dirty="0" smtClean="0">
                <a:solidFill>
                  <a:srgbClr val="006600"/>
                </a:solidFill>
              </a:rPr>
              <a:t>的记录移动到左边（左子表），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         </a:t>
            </a:r>
            <a:r>
              <a:rPr lang="zh-CN" altLang="en-US" dirty="0" smtClean="0">
                <a:solidFill>
                  <a:srgbClr val="990099"/>
                </a:solidFill>
              </a:rPr>
              <a:t>大于</a:t>
            </a:r>
            <a:r>
              <a:rPr lang="en-US" altLang="zh-CN" dirty="0" smtClean="0">
                <a:solidFill>
                  <a:srgbClr val="990099"/>
                </a:solidFill>
              </a:rPr>
              <a:t>k</a:t>
            </a:r>
            <a:r>
              <a:rPr lang="zh-CN" altLang="en-US" dirty="0" smtClean="0">
                <a:solidFill>
                  <a:srgbClr val="990099"/>
                </a:solidFill>
              </a:rPr>
              <a:t>的记录移动到右边（右子表），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 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k</a:t>
            </a:r>
            <a:r>
              <a:rPr lang="zh-CN" altLang="en-US" dirty="0" smtClean="0"/>
              <a:t>放在左、右两个子表的分界处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533400" y="4089959"/>
            <a:ext cx="8610600" cy="2677656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第</a:t>
            </a:r>
            <a:r>
              <a:rPr lang="en-US" altLang="zh-CN" dirty="0" smtClean="0">
                <a:solidFill>
                  <a:srgbClr val="0000CC"/>
                </a:solidFill>
              </a:rPr>
              <a:t>2</a:t>
            </a:r>
            <a:r>
              <a:rPr lang="zh-CN" altLang="en-US" dirty="0" smtClean="0">
                <a:solidFill>
                  <a:srgbClr val="0000CC"/>
                </a:solidFill>
              </a:rPr>
              <a:t>趟快排：</a:t>
            </a:r>
            <a:r>
              <a:rPr lang="zh-CN" altLang="en-US" dirty="0" smtClean="0"/>
              <a:t>对</a:t>
            </a:r>
            <a:r>
              <a:rPr lang="en-US" altLang="zh-CN" dirty="0" smtClean="0"/>
              <a:t>K</a:t>
            </a:r>
            <a:r>
              <a:rPr lang="zh-CN" altLang="en-US" dirty="0" smtClean="0"/>
              <a:t>左、右两个字表，分别执行</a:t>
            </a:r>
            <a:r>
              <a:rPr lang="en-US" altLang="zh-CN" dirty="0" smtClean="0"/>
              <a:t>1</a:t>
            </a:r>
            <a:r>
              <a:rPr lang="zh-CN" altLang="en-US" dirty="0" smtClean="0"/>
              <a:t>趟快排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   </a:t>
            </a:r>
            <a:r>
              <a:rPr lang="en-US" altLang="zh-CN" dirty="0" smtClean="0">
                <a:sym typeface="Wingdings" pitchFamily="2" charset="2"/>
              </a:rPr>
              <a:t>4</a:t>
            </a:r>
            <a:r>
              <a:rPr lang="zh-CN" altLang="en-US" dirty="0" smtClean="0">
                <a:sym typeface="Wingdings" pitchFamily="2" charset="2"/>
              </a:rPr>
              <a:t>个子表</a:t>
            </a:r>
            <a:endParaRPr lang="en-US" altLang="zh-CN" dirty="0" smtClean="0"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ym typeface="Wingdings" pitchFamily="2" charset="2"/>
              </a:rPr>
              <a:t> … …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CC"/>
                </a:solidFill>
                <a:sym typeface="Wingdings" pitchFamily="2" charset="2"/>
              </a:rPr>
              <a:t>直到：各子表长度≤</a:t>
            </a:r>
            <a:r>
              <a:rPr lang="en-US" altLang="zh-CN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/>
          </a:p>
        </p:txBody>
      </p:sp>
      <p:sp>
        <p:nvSpPr>
          <p:cNvPr id="8" name="下箭头 7"/>
          <p:cNvSpPr/>
          <p:nvPr/>
        </p:nvSpPr>
        <p:spPr bwMode="auto">
          <a:xfrm>
            <a:off x="5181600" y="3760791"/>
            <a:ext cx="457200" cy="381000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5800" y="924580"/>
            <a:ext cx="4648200" cy="52322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子表之间有序，内部待调整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533400"/>
            <a:ext cx="89154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第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趟快排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latin typeface="+mn-lt"/>
              </a:rPr>
              <a:t>    </a:t>
            </a:r>
            <a:r>
              <a:rPr lang="en-US" altLang="zh-CN" kern="0" dirty="0" smtClean="0">
                <a:latin typeface="+mn-lt"/>
              </a:rPr>
              <a:t>1. </a:t>
            </a:r>
            <a:r>
              <a:rPr lang="zh-CN" altLang="en-US" kern="0" dirty="0" smtClean="0">
                <a:sym typeface="Wingdings" pitchFamily="2" charset="2"/>
              </a:rPr>
              <a:t>左游历下标：</a:t>
            </a:r>
            <a:r>
              <a:rPr lang="en-US" altLang="zh-CN" kern="0" dirty="0" err="1" smtClean="0">
                <a:sym typeface="Wingdings" pitchFamily="2" charset="2"/>
              </a:rPr>
              <a:t>i</a:t>
            </a:r>
            <a:r>
              <a:rPr lang="en-US" altLang="zh-CN" kern="0" dirty="0" smtClean="0">
                <a:sym typeface="Wingdings" pitchFamily="2" charset="2"/>
              </a:rPr>
              <a:t>=0</a:t>
            </a:r>
            <a:r>
              <a:rPr lang="zh-CN" altLang="en-US" kern="0" dirty="0" smtClean="0">
                <a:sym typeface="Wingdings" pitchFamily="2" charset="2"/>
              </a:rPr>
              <a:t>， 右游历下标：</a:t>
            </a:r>
            <a:r>
              <a:rPr lang="en-US" altLang="zh-CN" kern="0" dirty="0" smtClean="0">
                <a:sym typeface="Wingdings" pitchFamily="2" charset="2"/>
              </a:rPr>
              <a:t>j=n-1,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 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取出分区基准：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temp=R[0] 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        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初始空位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R[0]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：在左表中，</a:t>
            </a:r>
            <a:r>
              <a:rPr lang="zh-CN" altLang="en-US" kern="0" dirty="0" smtClean="0">
                <a:solidFill>
                  <a:srgbClr val="008000"/>
                </a:solidFill>
                <a:sym typeface="Wingdings" pitchFamily="2" charset="2"/>
              </a:rPr>
              <a:t>即</a:t>
            </a:r>
            <a:r>
              <a:rPr lang="en-US" altLang="zh-CN" kern="0" dirty="0" smtClean="0">
                <a:solidFill>
                  <a:srgbClr val="008000"/>
                </a:solidFill>
                <a:sym typeface="Wingdings" pitchFamily="2" charset="2"/>
              </a:rPr>
              <a:t>R[</a:t>
            </a:r>
            <a:r>
              <a:rPr lang="en-US" altLang="zh-CN" kern="0" dirty="0" err="1" smtClean="0">
                <a:solidFill>
                  <a:srgbClr val="008000"/>
                </a:solidFill>
                <a:sym typeface="Wingdings" pitchFamily="2" charset="2"/>
              </a:rPr>
              <a:t>i</a:t>
            </a:r>
            <a:r>
              <a:rPr lang="en-US" altLang="zh-CN" kern="0" dirty="0" smtClean="0">
                <a:solidFill>
                  <a:srgbClr val="008000"/>
                </a:solidFill>
                <a:sym typeface="Wingdings" pitchFamily="2" charset="2"/>
              </a:rPr>
              <a:t>]</a:t>
            </a:r>
            <a:r>
              <a:rPr lang="zh-CN" altLang="en-US" kern="0" dirty="0" smtClean="0">
                <a:solidFill>
                  <a:srgbClr val="008000"/>
                </a:solidFill>
                <a:sym typeface="Wingdings" pitchFamily="2" charset="2"/>
              </a:rPr>
              <a:t> </a:t>
            </a:r>
            <a:endParaRPr lang="en-US" altLang="zh-CN" kern="0" dirty="0" smtClean="0">
              <a:solidFill>
                <a:srgbClr val="008000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2.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重复以下两种扫描，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直到 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i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==j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(1) </a:t>
            </a:r>
            <a:r>
              <a:rPr lang="en-US" altLang="zh-CN" b="1" kern="0" dirty="0" smtClean="0">
                <a:latin typeface="+mn-lt"/>
                <a:sym typeface="Wingdings" pitchFamily="2" charset="2"/>
              </a:rPr>
              <a:t>j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向左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扫描，直到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R[ j].key </a:t>
            </a:r>
            <a:r>
              <a:rPr lang="en-US" altLang="zh-CN" b="1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&lt;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temp.key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，</a:t>
            </a:r>
            <a:endParaRPr lang="en-US" altLang="zh-CN" kern="0" dirty="0" smtClean="0">
              <a:solidFill>
                <a:srgbClr val="0000CC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           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将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R[ j]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移动到空位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R[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i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]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中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，则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R[ j]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为空，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令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i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++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(2) </a:t>
            </a:r>
            <a:r>
              <a:rPr lang="en-US" altLang="zh-CN" b="1" kern="0" dirty="0" err="1" smtClean="0">
                <a:latin typeface="+mn-lt"/>
                <a:sym typeface="Wingdings" pitchFamily="2" charset="2"/>
              </a:rPr>
              <a:t>i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 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向右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扫描，直到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R[</a:t>
            </a:r>
            <a:r>
              <a:rPr lang="en-US" altLang="zh-CN" kern="0" dirty="0" err="1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i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].key </a:t>
            </a:r>
            <a:r>
              <a:rPr lang="en-US" altLang="zh-CN" b="1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&gt;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 </a:t>
            </a:r>
            <a:r>
              <a:rPr lang="en-US" altLang="zh-CN" kern="0" dirty="0" err="1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temp.key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，</a:t>
            </a:r>
            <a:endParaRPr lang="en-US" altLang="zh-CN" kern="0" dirty="0" smtClean="0">
              <a:solidFill>
                <a:srgbClr val="990099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     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将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R[</a:t>
            </a:r>
            <a:r>
              <a:rPr lang="en-US" altLang="zh-CN" kern="0" dirty="0" err="1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i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]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移动到空位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R[ j]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中，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则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R[</a:t>
            </a:r>
            <a:r>
              <a:rPr lang="en-US" altLang="zh-CN" kern="0" dirty="0" err="1" smtClean="0">
                <a:latin typeface="+mn-lt"/>
                <a:sym typeface="Wingdings" pitchFamily="2" charset="2"/>
              </a:rPr>
              <a:t>i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]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为空，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令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j--</a:t>
            </a:r>
          </a:p>
          <a:p>
            <a:pPr marL="342900" indent="-342900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3.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将“</a:t>
            </a:r>
            <a:r>
              <a:rPr lang="zh-CN" altLang="en-US" kern="0" dirty="0" smtClean="0">
                <a:sym typeface="Wingdings" pitchFamily="2" charset="2"/>
              </a:rPr>
              <a:t>分区基准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”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temp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，放到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空位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R[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i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]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中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10" name="右大括号 9"/>
          <p:cNvSpPr/>
          <p:nvPr/>
        </p:nvSpPr>
        <p:spPr bwMode="auto">
          <a:xfrm>
            <a:off x="8763000" y="3429000"/>
            <a:ext cx="228600" cy="1905000"/>
          </a:xfrm>
          <a:prstGeom prst="rightBrac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29400" y="1524000"/>
            <a:ext cx="2514600" cy="1849737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-- </a:t>
            </a:r>
            <a:r>
              <a:rPr lang="zh-CN" altLang="en-US" sz="2600" dirty="0" smtClean="0">
                <a:solidFill>
                  <a:schemeClr val="bg1"/>
                </a:solidFill>
              </a:rPr>
              <a:t>空位置在左，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    </a:t>
            </a:r>
            <a:r>
              <a:rPr lang="zh-CN" altLang="en-US" sz="2600" dirty="0" smtClean="0">
                <a:solidFill>
                  <a:srgbClr val="FFFF00"/>
                </a:solidFill>
              </a:rPr>
              <a:t>则 </a:t>
            </a:r>
            <a:r>
              <a:rPr lang="en-US" altLang="zh-CN" sz="2600" dirty="0" smtClean="0">
                <a:solidFill>
                  <a:srgbClr val="FFFF00"/>
                </a:solidFill>
              </a:rPr>
              <a:t>j </a:t>
            </a:r>
            <a:r>
              <a:rPr lang="zh-CN" altLang="en-US" sz="2600" dirty="0" smtClean="0">
                <a:solidFill>
                  <a:srgbClr val="FFFF00"/>
                </a:solidFill>
              </a:rPr>
              <a:t>扫描</a:t>
            </a:r>
            <a:endParaRPr lang="en-US" altLang="zh-CN" sz="2600" dirty="0" smtClean="0">
              <a:solidFill>
                <a:srgbClr val="FFFF00"/>
              </a:solidFill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-- </a:t>
            </a:r>
            <a:r>
              <a:rPr lang="zh-CN" altLang="en-US" sz="2600" dirty="0" smtClean="0">
                <a:solidFill>
                  <a:schemeClr val="bg1"/>
                </a:solidFill>
              </a:rPr>
              <a:t>空位置在右，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    </a:t>
            </a:r>
            <a:r>
              <a:rPr lang="zh-CN" altLang="en-US" sz="2600" dirty="0" smtClean="0">
                <a:solidFill>
                  <a:srgbClr val="FFFF00"/>
                </a:solidFill>
              </a:rPr>
              <a:t>则 </a:t>
            </a:r>
            <a:r>
              <a:rPr lang="en-US" altLang="zh-CN" sz="2600" dirty="0" err="1" smtClean="0">
                <a:solidFill>
                  <a:srgbClr val="FFFF00"/>
                </a:solidFill>
              </a:rPr>
              <a:t>i</a:t>
            </a:r>
            <a:r>
              <a:rPr lang="en-US" altLang="zh-CN" sz="2600" dirty="0" smtClean="0">
                <a:solidFill>
                  <a:srgbClr val="FFFF00"/>
                </a:solidFill>
              </a:rPr>
              <a:t> </a:t>
            </a:r>
            <a:r>
              <a:rPr lang="zh-CN" altLang="en-US" sz="2600" dirty="0" smtClean="0">
                <a:solidFill>
                  <a:srgbClr val="FFFF00"/>
                </a:solidFill>
              </a:rPr>
              <a:t>扫描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8915401" y="3209498"/>
            <a:ext cx="180000" cy="1210102"/>
          </a:xfrm>
          <a:custGeom>
            <a:avLst/>
            <a:gdLst>
              <a:gd name="connsiteX0" fmla="*/ 0 w 279779"/>
              <a:gd name="connsiteY0" fmla="*/ 1171432 h 1171432"/>
              <a:gd name="connsiteX1" fmla="*/ 272955 w 279779"/>
              <a:gd name="connsiteY1" fmla="*/ 843886 h 1171432"/>
              <a:gd name="connsiteX2" fmla="*/ 40943 w 279779"/>
              <a:gd name="connsiteY2" fmla="*/ 120555 h 1171432"/>
              <a:gd name="connsiteX3" fmla="*/ 68239 w 279779"/>
              <a:gd name="connsiteY3" fmla="*/ 120555 h 117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779" h="1171432">
                <a:moveTo>
                  <a:pt x="0" y="1171432"/>
                </a:moveTo>
                <a:cubicBezTo>
                  <a:pt x="133065" y="1095232"/>
                  <a:pt x="266131" y="1019032"/>
                  <a:pt x="272955" y="843886"/>
                </a:cubicBezTo>
                <a:cubicBezTo>
                  <a:pt x="279779" y="668740"/>
                  <a:pt x="75062" y="241110"/>
                  <a:pt x="40943" y="120555"/>
                </a:cubicBezTo>
                <a:cubicBezTo>
                  <a:pt x="6824" y="0"/>
                  <a:pt x="37531" y="60277"/>
                  <a:pt x="68239" y="120555"/>
                </a:cubicBezTo>
              </a:path>
            </a:pathLst>
          </a:cu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第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趟快排：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3401" y="1237200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9"/>
                <a:gridCol w="611981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初始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temp=49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33401" y="1877280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90"/>
                <a:gridCol w="6119809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向左扫描后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514601" y="12473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    ,  38,  65,  97,  76,  13,  27,  49* ]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33400" y="2545080"/>
          <a:ext cx="8077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91"/>
                <a:gridCol w="6119809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移动后 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i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++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33401" y="3230880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91"/>
                <a:gridCol w="611980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600" b="0" dirty="0" err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i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向右扫描后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33400" y="3895338"/>
          <a:ext cx="8077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92"/>
                <a:gridCol w="611980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移动后 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j--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33401" y="4565898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9"/>
                <a:gridCol w="61198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向左扫描后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33401" y="5228397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9"/>
                <a:gridCol w="611981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移动后，</a:t>
                      </a:r>
                      <a:r>
                        <a:rPr lang="en-US" altLang="zh-CN" sz="2600" b="0" dirty="0" err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i</a:t>
                      </a:r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++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直接箭头连接符 33"/>
          <p:cNvCxnSpPr/>
          <p:nvPr/>
        </p:nvCxnSpPr>
        <p:spPr bwMode="auto">
          <a:xfrm>
            <a:off x="8686800" y="2130258"/>
            <a:ext cx="0" cy="381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>
            <a:off x="8686800" y="1313400"/>
            <a:ext cx="0" cy="457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8763000" y="1237200"/>
            <a:ext cx="45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000"/>
                </a:solidFill>
              </a:rPr>
              <a:t>i</a:t>
            </a:r>
            <a:endParaRPr lang="zh-CN" altLang="en-US" sz="3200" dirty="0">
              <a:solidFill>
                <a:srgbClr val="008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763000" y="1977858"/>
            <a:ext cx="45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j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295400" y="533400"/>
            <a:ext cx="533400" cy="45720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743200" y="13134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2971800" y="16182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>
            <a:off x="7848600" y="16182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2514600" y="18468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    ,  38,  65,  97,  76,  13,  27,  49* ]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 bwMode="auto">
          <a:xfrm>
            <a:off x="2743199" y="191282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>
            <a:off x="2971799" y="2262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>
            <a:off x="7125600" y="221762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3" name="矩形 52"/>
          <p:cNvSpPr/>
          <p:nvPr/>
        </p:nvSpPr>
        <p:spPr>
          <a:xfrm>
            <a:off x="2514600" y="25326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65,  97,  76,  13,      ,  49* ]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 bwMode="auto">
          <a:xfrm>
            <a:off x="6934200" y="26238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>
            <a:off x="3657600" y="29484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>
            <a:off x="7125600" y="29484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2514600" y="32184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65,  97,  76,  13,      ,  49* ]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 bwMode="auto">
          <a:xfrm>
            <a:off x="6934200" y="33096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 bwMode="auto">
          <a:xfrm>
            <a:off x="4343400" y="36342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>
            <a:off x="7125600" y="36342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61" name="矩形 60"/>
          <p:cNvSpPr/>
          <p:nvPr/>
        </p:nvSpPr>
        <p:spPr>
          <a:xfrm>
            <a:off x="2514600" y="39042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    ,  97,  76,  13,  65,  49* ]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 bwMode="auto">
          <a:xfrm>
            <a:off x="4114800" y="39624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>
            <a:off x="4343400" y="4320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>
            <a:off x="6477000" y="4320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65" name="矩形 64"/>
          <p:cNvSpPr/>
          <p:nvPr/>
        </p:nvSpPr>
        <p:spPr>
          <a:xfrm>
            <a:off x="2514600" y="45720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    ,  97,  76,  13,  65,  49* ]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 bwMode="auto">
          <a:xfrm>
            <a:off x="4114800" y="46302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7" name="直接箭头连接符 66"/>
          <p:cNvCxnSpPr/>
          <p:nvPr/>
        </p:nvCxnSpPr>
        <p:spPr bwMode="auto">
          <a:xfrm>
            <a:off x="4343400" y="49878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>
            <a:off x="6477000" y="49878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69" name="矩形 68"/>
          <p:cNvSpPr/>
          <p:nvPr/>
        </p:nvSpPr>
        <p:spPr>
          <a:xfrm>
            <a:off x="2514600" y="52758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13,  97,  76,      ,  65,  49* ]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 bwMode="auto">
          <a:xfrm>
            <a:off x="6248400" y="53340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>
            <a:off x="5029200" y="5691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>
            <a:off x="6477000" y="5691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4" grpId="0" animBg="1"/>
      <p:bldP spid="49" grpId="0"/>
      <p:bldP spid="50" grpId="0" animBg="1"/>
      <p:bldP spid="53" grpId="0"/>
      <p:bldP spid="54" grpId="0" animBg="1"/>
      <p:bldP spid="57" grpId="0"/>
      <p:bldP spid="58" grpId="0" animBg="1"/>
      <p:bldP spid="61" grpId="0"/>
      <p:bldP spid="62" grpId="0" animBg="1"/>
      <p:bldP spid="65" grpId="0"/>
      <p:bldP spid="66" grpId="0" animBg="1"/>
      <p:bldP spid="69" grpId="0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 </a:t>
            </a:r>
            <a:r>
              <a:rPr lang="zh-CN" altLang="en-US" dirty="0" smtClean="0">
                <a:ea typeface="黑体" pitchFamily="2" charset="-122"/>
              </a:rPr>
              <a:t>交换排序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交换排序，基本思路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将待排序码，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两两比较，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交换</a:t>
            </a:r>
            <a:r>
              <a:rPr lang="zh-CN" altLang="en-US" sz="3000" kern="0" dirty="0" smtClean="0">
                <a:latin typeface="+mn-lt"/>
              </a:rPr>
              <a:t>不满足“顺序要求”的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“偶对”</a:t>
            </a:r>
            <a:r>
              <a:rPr lang="zh-CN" altLang="en-US" sz="3000" kern="0" dirty="0" smtClean="0">
                <a:latin typeface="+mn-lt"/>
              </a:rPr>
              <a:t>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</a:t>
            </a:r>
            <a:r>
              <a:rPr lang="zh-CN" altLang="en-US" sz="3000" kern="0" dirty="0" smtClean="0">
                <a:latin typeface="+mn-lt"/>
              </a:rPr>
              <a:t>直到全部满足。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冒泡排序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快速排序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第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趟快排：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33401" y="1228516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9"/>
                <a:gridCol w="611981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移动后，</a:t>
                      </a:r>
                      <a:r>
                        <a:rPr lang="en-US" altLang="zh-CN" sz="2600" b="0" dirty="0" err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i</a:t>
                      </a:r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++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33401" y="1882759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600" b="0" dirty="0" err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i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向右扫描后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 bwMode="auto">
          <a:xfrm>
            <a:off x="1295400" y="533400"/>
            <a:ext cx="533400" cy="45720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514600" y="12372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13,  97,  76,      ,  65,  49* ]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 bwMode="auto">
          <a:xfrm>
            <a:off x="6248400" y="12954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>
            <a:off x="5029200" y="16002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>
            <a:off x="6477000" y="1653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73" name="矩形 72"/>
          <p:cNvSpPr/>
          <p:nvPr/>
        </p:nvSpPr>
        <p:spPr>
          <a:xfrm>
            <a:off x="2514600" y="1885519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13,  97,  76,      ,  65,  49* ]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 bwMode="auto">
          <a:xfrm>
            <a:off x="6248400" y="1943719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 bwMode="auto">
          <a:xfrm>
            <a:off x="5029200" y="2301319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>
            <a:off x="6477000" y="2301319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533400" y="2523916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移动后，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j--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矩形 77"/>
          <p:cNvSpPr/>
          <p:nvPr/>
        </p:nvSpPr>
        <p:spPr>
          <a:xfrm>
            <a:off x="2514599" y="252667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13,      ,  76,  97,  65,  49* ]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 bwMode="auto">
          <a:xfrm>
            <a:off x="4800600" y="2600116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箭头连接符 79"/>
          <p:cNvCxnSpPr/>
          <p:nvPr/>
        </p:nvCxnSpPr>
        <p:spPr bwMode="auto">
          <a:xfrm>
            <a:off x="5029199" y="294247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1" name="直接箭头连接符 80"/>
          <p:cNvCxnSpPr/>
          <p:nvPr/>
        </p:nvCxnSpPr>
        <p:spPr bwMode="auto">
          <a:xfrm>
            <a:off x="5791200" y="294247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533400" y="3209716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向左扫描后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矩形 82"/>
          <p:cNvSpPr/>
          <p:nvPr/>
        </p:nvSpPr>
        <p:spPr>
          <a:xfrm>
            <a:off x="2514599" y="321247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13,      ,  76,  97,  65,  49* ]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 bwMode="auto">
          <a:xfrm>
            <a:off x="4800600" y="3285916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5" name="直接箭头连接符 84"/>
          <p:cNvCxnSpPr/>
          <p:nvPr/>
        </p:nvCxnSpPr>
        <p:spPr bwMode="auto">
          <a:xfrm>
            <a:off x="5029199" y="362827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>
            <a:off x="5181600" y="362827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87" name="表格 86"/>
          <p:cNvGraphicFramePr>
            <a:graphicFrameLocks noGrp="1"/>
          </p:cNvGraphicFramePr>
          <p:nvPr/>
        </p:nvGraphicFramePr>
        <p:xfrm>
          <a:off x="533400" y="3895516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放入 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49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矩形 87"/>
          <p:cNvSpPr/>
          <p:nvPr/>
        </p:nvSpPr>
        <p:spPr>
          <a:xfrm>
            <a:off x="2514599" y="389827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13,  </a:t>
            </a:r>
            <a:r>
              <a:rPr lang="en-US" altLang="zh-CN" dirty="0" smtClean="0">
                <a:solidFill>
                  <a:srgbClr val="FF0000"/>
                </a:solidFill>
              </a:rPr>
              <a:t>49</a:t>
            </a:r>
            <a:r>
              <a:rPr lang="en-US" altLang="zh-CN" dirty="0" smtClean="0"/>
              <a:t>,  76,  97,  65,  49* ]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 bwMode="auto">
          <a:xfrm>
            <a:off x="1295400" y="3956476"/>
            <a:ext cx="533400" cy="45720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4" name="直接连接符 93"/>
          <p:cNvCxnSpPr/>
          <p:nvPr/>
        </p:nvCxnSpPr>
        <p:spPr bwMode="auto">
          <a:xfrm>
            <a:off x="2743200" y="4337476"/>
            <a:ext cx="1905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/>
          <p:nvPr/>
        </p:nvCxnSpPr>
        <p:spPr bwMode="auto">
          <a:xfrm>
            <a:off x="5562600" y="4337476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下箭头 101"/>
          <p:cNvSpPr/>
          <p:nvPr/>
        </p:nvSpPr>
        <p:spPr bwMode="auto">
          <a:xfrm>
            <a:off x="3429000" y="4413676"/>
            <a:ext cx="381000" cy="304800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3" name="下箭头 102"/>
          <p:cNvSpPr/>
          <p:nvPr/>
        </p:nvSpPr>
        <p:spPr bwMode="auto">
          <a:xfrm>
            <a:off x="6705600" y="4413676"/>
            <a:ext cx="381000" cy="304800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743200" y="4718476"/>
            <a:ext cx="2031325" cy="1352422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在此区间内，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快速排序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715000" y="4718476"/>
            <a:ext cx="2514600" cy="1352422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在此区间内，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快速排序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04800" y="4705491"/>
            <a:ext cx="2362200" cy="139050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设上</a:t>
            </a: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级区间，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下标范围：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[left]……[right]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743200" y="5556676"/>
            <a:ext cx="1798890" cy="510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[left]….[i-1]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791200" y="5556676"/>
            <a:ext cx="2085827" cy="510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[i+1]….[right]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>
            <a:off x="8686800" y="2063374"/>
            <a:ext cx="0" cy="381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0" name="直接箭头连接符 109"/>
          <p:cNvCxnSpPr/>
          <p:nvPr/>
        </p:nvCxnSpPr>
        <p:spPr bwMode="auto">
          <a:xfrm>
            <a:off x="8686800" y="1246516"/>
            <a:ext cx="0" cy="457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11" name="矩形 110"/>
          <p:cNvSpPr/>
          <p:nvPr/>
        </p:nvSpPr>
        <p:spPr>
          <a:xfrm>
            <a:off x="8763000" y="1170316"/>
            <a:ext cx="45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000"/>
                </a:solidFill>
              </a:rPr>
              <a:t>i</a:t>
            </a:r>
            <a:endParaRPr lang="zh-CN" altLang="en-US" sz="3200" dirty="0">
              <a:solidFill>
                <a:srgbClr val="008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763000" y="1910974"/>
            <a:ext cx="45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j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4800600" y="3886200"/>
            <a:ext cx="533400" cy="5334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 animBg="1"/>
      <p:bldP spid="78" grpId="0"/>
      <p:bldP spid="79" grpId="0" animBg="1"/>
      <p:bldP spid="83" grpId="0"/>
      <p:bldP spid="84" grpId="0" animBg="1"/>
      <p:bldP spid="88" grpId="0"/>
      <p:bldP spid="92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/>
      <p:bldP spid="108" grpId="0"/>
      <p:bldP spid="1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8.4.2 </a:t>
            </a:r>
            <a:r>
              <a:rPr lang="zh-CN" altLang="en-US" dirty="0" smtClean="0">
                <a:ea typeface="黑体" pitchFamily="2" charset="-122"/>
              </a:rPr>
              <a:t>快速排序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存储结构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顺序存储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   </a:t>
            </a:r>
            <a:r>
              <a:rPr lang="en-US" altLang="zh-CN" kern="0" dirty="0" err="1" smtClean="0">
                <a:solidFill>
                  <a:srgbClr val="990099"/>
                </a:solidFill>
                <a:latin typeface="+mn-lt"/>
              </a:rPr>
              <a:t>typedef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key;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char  info;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</a:t>
            </a:r>
            <a:r>
              <a:rPr lang="en-US" altLang="zh-CN" kern="0" dirty="0" err="1" smtClean="0">
                <a:latin typeface="+mn-lt"/>
              </a:rPr>
              <a:t>typedef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n;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</a:t>
            </a:r>
            <a:r>
              <a:rPr lang="en-US" altLang="zh-CN" kern="0" dirty="0" err="1" smtClean="0">
                <a:latin typeface="+mn-lt"/>
              </a:rPr>
              <a:t>RecordNode</a:t>
            </a:r>
            <a:r>
              <a:rPr lang="en-US" altLang="zh-CN" kern="0" dirty="0" smtClean="0">
                <a:latin typeface="+mn-lt"/>
              </a:rPr>
              <a:t> * record;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sp>
        <p:nvSpPr>
          <p:cNvPr id="25" name="矩形 24"/>
          <p:cNvSpPr/>
          <p:nvPr/>
        </p:nvSpPr>
        <p:spPr>
          <a:xfrm>
            <a:off x="3246255" y="3200400"/>
            <a:ext cx="237116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“记录”类型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21817" y="2150730"/>
            <a:ext cx="18902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排序码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key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79430" y="428433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“记录”的个数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7817" y="4800600"/>
            <a:ext cx="398378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指针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record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指向“记录”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58013" y="5334000"/>
            <a:ext cx="27975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“记录表” 结构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533400"/>
            <a:ext cx="88392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quickSort</a:t>
            </a:r>
            <a:r>
              <a:rPr lang="en-US" altLang="zh-CN" kern="0" dirty="0" smtClean="0">
                <a:latin typeface="+mn-lt"/>
              </a:rPr>
              <a:t>(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,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l,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r)</a:t>
            </a:r>
          </a:p>
          <a:p>
            <a:pPr marL="342900" indent="-3429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{  if( l &gt;= r)   return;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kern="0" dirty="0" smtClean="0">
                <a:latin typeface="+mn-lt"/>
              </a:rPr>
              <a:t>temp,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data =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=l,  j=r;    temp=data[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];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while(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 != j)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while(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&lt;j &amp;&amp;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data[ j].key </a:t>
            </a:r>
            <a:r>
              <a:rPr lang="en-US" altLang="zh-CN" b="1" kern="0" dirty="0" smtClean="0">
                <a:solidFill>
                  <a:srgbClr val="0000CC"/>
                </a:solidFill>
                <a:latin typeface="+mn-lt"/>
              </a:rPr>
              <a:t>&gt;=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temp.key</a:t>
            </a:r>
            <a:r>
              <a:rPr lang="en-US" altLang="zh-CN" kern="0" dirty="0" smtClean="0">
                <a:latin typeface="+mn-lt"/>
              </a:rPr>
              <a:t>)   j--;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if(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&lt;j )  data[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++] =data[ j];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while(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&lt;j &amp;&amp;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data[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].key </a:t>
            </a:r>
            <a:r>
              <a:rPr lang="en-US" altLang="zh-CN" b="1" kern="0" dirty="0" smtClean="0">
                <a:solidFill>
                  <a:srgbClr val="0000CC"/>
                </a:solidFill>
                <a:latin typeface="+mn-lt"/>
              </a:rPr>
              <a:t>&lt;=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temp.key</a:t>
            </a:r>
            <a:r>
              <a:rPr lang="en-US" altLang="zh-CN" kern="0" dirty="0" smtClean="0">
                <a:latin typeface="+mn-lt"/>
              </a:rPr>
              <a:t>)  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++;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if(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&lt;j )  data[ j--] =data[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]; </a:t>
            </a:r>
          </a:p>
          <a:p>
            <a:pPr marL="342900" indent="-342900" algn="just">
              <a:lnSpc>
                <a:spcPct val="5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}</a:t>
            </a:r>
            <a:r>
              <a:rPr lang="en-US" altLang="zh-CN" kern="0" dirty="0" smtClean="0">
                <a:latin typeface="+mn-lt"/>
              </a:rPr>
              <a:t> 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data[</a:t>
            </a:r>
            <a:r>
              <a:rPr lang="en-US" altLang="zh-CN" kern="0" dirty="0" err="1" smtClean="0">
                <a:solidFill>
                  <a:srgbClr val="008000"/>
                </a:solidFill>
                <a:latin typeface="+mn-lt"/>
              </a:rPr>
              <a:t>i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]=temp;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</a:rPr>
              <a:t>quickSort</a:t>
            </a:r>
            <a:r>
              <a:rPr lang="en-US" altLang="zh-CN" kern="0" dirty="0" smtClean="0">
                <a:latin typeface="+mn-lt"/>
              </a:rPr>
              <a:t>(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, l, i-1);   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</a:rPr>
              <a:t>quickSort</a:t>
            </a:r>
            <a:r>
              <a:rPr lang="en-US" altLang="zh-CN" kern="0" dirty="0" smtClean="0">
                <a:latin typeface="+mn-lt"/>
              </a:rPr>
              <a:t>(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, i+1, r);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}  </a:t>
            </a:r>
          </a:p>
        </p:txBody>
      </p:sp>
      <p:sp>
        <p:nvSpPr>
          <p:cNvPr id="14" name="矩形 13"/>
          <p:cNvSpPr/>
          <p:nvPr/>
        </p:nvSpPr>
        <p:spPr>
          <a:xfrm>
            <a:off x="609508" y="27747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{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89650" y="1933069"/>
            <a:ext cx="2577950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kern="0" dirty="0" smtClean="0">
                <a:solidFill>
                  <a:srgbClr val="008000"/>
                </a:solidFill>
              </a:rPr>
              <a:t>//temp</a:t>
            </a:r>
            <a:r>
              <a:rPr lang="zh-CN" altLang="en-US" sz="2400" kern="0" dirty="0" smtClean="0">
                <a:solidFill>
                  <a:srgbClr val="008000"/>
                </a:solidFill>
              </a:rPr>
              <a:t>：分区基准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57800" y="3429000"/>
            <a:ext cx="38862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kern="0" dirty="0" smtClean="0">
                <a:solidFill>
                  <a:srgbClr val="008000"/>
                </a:solidFill>
              </a:rPr>
              <a:t>即：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data[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i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]=data[ j];  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i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++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57800" y="4436730"/>
            <a:ext cx="38862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kern="0" dirty="0" smtClean="0">
                <a:solidFill>
                  <a:srgbClr val="008000"/>
                </a:solidFill>
              </a:rPr>
              <a:t>即：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data[ j]=data[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i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];  j--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90800" y="2390269"/>
            <a:ext cx="4596130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kern="0" dirty="0" smtClean="0">
                <a:solidFill>
                  <a:srgbClr val="C00000"/>
                </a:solidFill>
              </a:rPr>
              <a:t>//1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趟快排，为</a:t>
            </a:r>
            <a:r>
              <a:rPr lang="en-US" altLang="zh-CN" sz="2400" kern="0" dirty="0" smtClean="0">
                <a:solidFill>
                  <a:srgbClr val="C00000"/>
                </a:solidFill>
              </a:rPr>
              <a:t>temp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寻找最终位置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05200" y="1018669"/>
            <a:ext cx="1585690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kern="0" dirty="0" smtClean="0">
                <a:solidFill>
                  <a:srgbClr val="008000"/>
                </a:solidFill>
              </a:rPr>
              <a:t>递归出口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6172200" y="990600"/>
            <a:ext cx="1447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>
          <a:xfrm>
            <a:off x="7696200" y="2895600"/>
            <a:ext cx="1431802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kern="0" dirty="0" smtClean="0">
                <a:solidFill>
                  <a:srgbClr val="C00000"/>
                </a:solidFill>
              </a:rPr>
              <a:t>// j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向左扫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72400" y="3941802"/>
            <a:ext cx="1431802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kern="0" dirty="0" smtClean="0">
                <a:solidFill>
                  <a:srgbClr val="C00000"/>
                </a:solidFill>
              </a:rPr>
              <a:t>// </a:t>
            </a:r>
            <a:r>
              <a:rPr lang="en-US" altLang="zh-CN" sz="2400" kern="0" dirty="0" err="1" smtClean="0">
                <a:solidFill>
                  <a:srgbClr val="C00000"/>
                </a:solidFill>
              </a:rPr>
              <a:t>i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向右扫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16" grpId="0"/>
      <p:bldP spid="19" grpId="0"/>
      <p:bldP spid="2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完整快排：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87" name="表格 86"/>
          <p:cNvGraphicFramePr>
            <a:graphicFrameLocks noGrp="1"/>
          </p:cNvGraphicFramePr>
          <p:nvPr/>
        </p:nvGraphicFramePr>
        <p:xfrm>
          <a:off x="304801" y="12192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矩形 87"/>
          <p:cNvSpPr/>
          <p:nvPr/>
        </p:nvSpPr>
        <p:spPr>
          <a:xfrm>
            <a:off x="2514599" y="122196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[ 27,  38,  13,  </a:t>
            </a:r>
            <a:r>
              <a:rPr lang="en-US" altLang="zh-CN" dirty="0" smtClean="0">
                <a:solidFill>
                  <a:srgbClr val="FF0000"/>
                </a:solidFill>
              </a:rPr>
              <a:t>49</a:t>
            </a:r>
            <a:r>
              <a:rPr lang="en-US" altLang="zh-CN" dirty="0" smtClean="0"/>
              <a:t>,  76,  97,  65,  49* ]</a:t>
            </a:r>
            <a:endParaRPr lang="zh-CN" altLang="en-US" dirty="0"/>
          </a:p>
        </p:txBody>
      </p:sp>
      <p:cxnSp>
        <p:nvCxnSpPr>
          <p:cNvPr id="94" name="直接连接符 93"/>
          <p:cNvCxnSpPr/>
          <p:nvPr/>
        </p:nvCxnSpPr>
        <p:spPr bwMode="auto">
          <a:xfrm>
            <a:off x="2743200" y="1661160"/>
            <a:ext cx="1905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/>
          <p:nvPr/>
        </p:nvCxnSpPr>
        <p:spPr bwMode="auto">
          <a:xfrm>
            <a:off x="5562600" y="166116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矩形 32"/>
          <p:cNvSpPr/>
          <p:nvPr/>
        </p:nvSpPr>
        <p:spPr bwMode="auto">
          <a:xfrm>
            <a:off x="2768400" y="12954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2971800" y="16764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>
            <a:off x="4419600" y="1653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04801" y="19578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扫描并交换后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2514599" y="196056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[ 13,  38,      ,  </a:t>
            </a:r>
            <a:r>
              <a:rPr lang="en-US" altLang="zh-CN" dirty="0" smtClean="0">
                <a:solidFill>
                  <a:srgbClr val="FF0000"/>
                </a:solidFill>
              </a:rPr>
              <a:t>49</a:t>
            </a:r>
            <a:r>
              <a:rPr lang="en-US" altLang="zh-CN" dirty="0" smtClean="0"/>
              <a:t>,  76,  97,  65,  49* ]</a:t>
            </a:r>
            <a:endParaRPr lang="zh-CN" altLang="en-US" dirty="0"/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2743200" y="2399760"/>
            <a:ext cx="1905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5562600" y="239976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矩形 39"/>
          <p:cNvSpPr/>
          <p:nvPr/>
        </p:nvSpPr>
        <p:spPr bwMode="auto">
          <a:xfrm>
            <a:off x="4191000" y="19812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3657600" y="2415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>
            <a:off x="4419600" y="2391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>
            <a:off x="8686800" y="2063374"/>
            <a:ext cx="0" cy="381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>
            <a:off x="8686800" y="1246516"/>
            <a:ext cx="0" cy="457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8763000" y="1170316"/>
            <a:ext cx="45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000"/>
                </a:solidFill>
              </a:rPr>
              <a:t>i</a:t>
            </a:r>
            <a:endParaRPr lang="zh-CN" altLang="en-US" sz="3200" dirty="0">
              <a:solidFill>
                <a:srgbClr val="008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763000" y="1910974"/>
            <a:ext cx="45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j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304800" y="2637626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i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扫描并交换后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矩形 48"/>
          <p:cNvSpPr/>
          <p:nvPr/>
        </p:nvSpPr>
        <p:spPr>
          <a:xfrm>
            <a:off x="2514598" y="264038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[ 13,      ,  38,  </a:t>
            </a:r>
            <a:r>
              <a:rPr lang="en-US" altLang="zh-CN" dirty="0" smtClean="0">
                <a:solidFill>
                  <a:srgbClr val="FF0000"/>
                </a:solidFill>
              </a:rPr>
              <a:t>49</a:t>
            </a:r>
            <a:r>
              <a:rPr lang="en-US" altLang="zh-CN" dirty="0" smtClean="0"/>
              <a:t>,  76,  97,  65,  49* ]</a:t>
            </a:r>
            <a:endParaRPr lang="zh-CN" altLang="en-US" dirty="0"/>
          </a:p>
        </p:txBody>
      </p:sp>
      <p:cxnSp>
        <p:nvCxnSpPr>
          <p:cNvPr id="50" name="直接连接符 49"/>
          <p:cNvCxnSpPr/>
          <p:nvPr/>
        </p:nvCxnSpPr>
        <p:spPr bwMode="auto">
          <a:xfrm>
            <a:off x="2743199" y="3079586"/>
            <a:ext cx="1905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>
            <a:off x="5562599" y="3079586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矩形 51"/>
          <p:cNvSpPr/>
          <p:nvPr/>
        </p:nvSpPr>
        <p:spPr bwMode="auto">
          <a:xfrm>
            <a:off x="3429000" y="2661026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>
            <a:off x="3657599" y="309482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>
            <a:off x="3810000" y="31008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304800" y="34290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矩形 57"/>
          <p:cNvSpPr/>
          <p:nvPr/>
        </p:nvSpPr>
        <p:spPr>
          <a:xfrm>
            <a:off x="2514598" y="343176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[ 13,  </a:t>
            </a:r>
            <a:r>
              <a:rPr lang="en-US" altLang="zh-CN" dirty="0" smtClean="0">
                <a:solidFill>
                  <a:srgbClr val="FF0000"/>
                </a:solidFill>
              </a:rPr>
              <a:t>27,</a:t>
            </a:r>
            <a:r>
              <a:rPr lang="en-US" altLang="zh-CN" dirty="0" smtClean="0"/>
              <a:t>  38,  </a:t>
            </a:r>
            <a:r>
              <a:rPr lang="en-US" altLang="zh-CN" dirty="0" smtClean="0">
                <a:solidFill>
                  <a:srgbClr val="FF0000"/>
                </a:solidFill>
              </a:rPr>
              <a:t>49</a:t>
            </a:r>
            <a:r>
              <a:rPr lang="en-US" altLang="zh-CN" dirty="0" smtClean="0"/>
              <a:t>,  76,  97,  65,  49* ]</a:t>
            </a:r>
            <a:endParaRPr lang="zh-CN" altLang="en-US" dirty="0"/>
          </a:p>
        </p:txBody>
      </p:sp>
      <p:cxnSp>
        <p:nvCxnSpPr>
          <p:cNvPr id="59" name="直接连接符 58"/>
          <p:cNvCxnSpPr/>
          <p:nvPr/>
        </p:nvCxnSpPr>
        <p:spPr bwMode="auto">
          <a:xfrm>
            <a:off x="2743199" y="3870960"/>
            <a:ext cx="533401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/>
          <p:nvPr/>
        </p:nvCxnSpPr>
        <p:spPr bwMode="auto">
          <a:xfrm>
            <a:off x="5562599" y="387096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/>
          <p:nvPr/>
        </p:nvCxnSpPr>
        <p:spPr bwMode="auto">
          <a:xfrm>
            <a:off x="4114800" y="3886200"/>
            <a:ext cx="533401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04800" y="419842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矩形 54"/>
          <p:cNvSpPr/>
          <p:nvPr/>
        </p:nvSpPr>
        <p:spPr>
          <a:xfrm>
            <a:off x="2514598" y="42011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</a:t>
            </a:r>
            <a:r>
              <a:rPr lang="en-US" altLang="zh-CN" dirty="0" smtClean="0"/>
              <a:t>38,  </a:t>
            </a:r>
            <a:r>
              <a:rPr lang="en-US" altLang="zh-CN" dirty="0" smtClean="0">
                <a:solidFill>
                  <a:srgbClr val="FF0000"/>
                </a:solidFill>
              </a:rPr>
              <a:t>49</a:t>
            </a:r>
            <a:r>
              <a:rPr lang="en-US" altLang="zh-CN" dirty="0" smtClean="0"/>
              <a:t>,  76,  97,  65,  49* ]</a:t>
            </a:r>
            <a:endParaRPr lang="zh-CN" altLang="en-US" dirty="0"/>
          </a:p>
        </p:txBody>
      </p:sp>
      <p:cxnSp>
        <p:nvCxnSpPr>
          <p:cNvPr id="61" name="直接连接符 60"/>
          <p:cNvCxnSpPr/>
          <p:nvPr/>
        </p:nvCxnSpPr>
        <p:spPr bwMode="auto">
          <a:xfrm>
            <a:off x="5562599" y="464038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/>
          <p:nvPr/>
        </p:nvCxnSpPr>
        <p:spPr bwMode="auto">
          <a:xfrm>
            <a:off x="4114800" y="4655620"/>
            <a:ext cx="533401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>
            <a:off x="2895600" y="38628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>
            <a:off x="3048000" y="38628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>
            <a:off x="4343400" y="463222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>
            <a:off x="4495800" y="463222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304800" y="496042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" name="矩形 68"/>
          <p:cNvSpPr/>
          <p:nvPr/>
        </p:nvSpPr>
        <p:spPr>
          <a:xfrm>
            <a:off x="2514598" y="49631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</a:t>
            </a:r>
            <a:r>
              <a:rPr lang="en-US" altLang="zh-CN" dirty="0" smtClean="0"/>
              <a:t>,  76,  97,  65,  49* ]</a:t>
            </a:r>
            <a:endParaRPr lang="zh-CN" altLang="en-US" dirty="0"/>
          </a:p>
        </p:txBody>
      </p:sp>
      <p:cxnSp>
        <p:nvCxnSpPr>
          <p:cNvPr id="70" name="直接连接符 69"/>
          <p:cNvCxnSpPr/>
          <p:nvPr/>
        </p:nvCxnSpPr>
        <p:spPr bwMode="auto">
          <a:xfrm>
            <a:off x="5562599" y="540238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 animBg="1"/>
      <p:bldP spid="49" grpId="0"/>
      <p:bldP spid="52" grpId="0" animBg="1"/>
      <p:bldP spid="58" grpId="0"/>
      <p:bldP spid="55" grpId="0"/>
      <p:bldP spid="6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完整快排：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304800" y="122662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矩形 57"/>
          <p:cNvSpPr/>
          <p:nvPr/>
        </p:nvSpPr>
        <p:spPr>
          <a:xfrm>
            <a:off x="2514598" y="12293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76,  97,  65,  49* ]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/>
        </p:nvCxnSpPr>
        <p:spPr bwMode="auto">
          <a:xfrm>
            <a:off x="5562599" y="166858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>
            <a:off x="8686800" y="2063374"/>
            <a:ext cx="0" cy="381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>
            <a:off x="8686800" y="1246516"/>
            <a:ext cx="0" cy="457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6" name="矩形 55"/>
          <p:cNvSpPr/>
          <p:nvPr/>
        </p:nvSpPr>
        <p:spPr>
          <a:xfrm>
            <a:off x="8763000" y="1170316"/>
            <a:ext cx="45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000"/>
                </a:solidFill>
              </a:rPr>
              <a:t>i</a:t>
            </a:r>
            <a:endParaRPr lang="zh-CN" altLang="en-US" sz="3200" dirty="0">
              <a:solidFill>
                <a:srgbClr val="008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763000" y="1910974"/>
            <a:ext cx="45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j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5544000" y="12600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>
            <a:off x="5791200" y="16764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>
            <a:off x="7848600" y="1653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304801" y="19578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扫描并交换后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矩形 69"/>
          <p:cNvSpPr/>
          <p:nvPr/>
        </p:nvSpPr>
        <p:spPr>
          <a:xfrm>
            <a:off x="2514600" y="19728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 97,  65,       ]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 bwMode="auto">
          <a:xfrm>
            <a:off x="7721400" y="19812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2" name="直接连接符 71"/>
          <p:cNvCxnSpPr/>
          <p:nvPr/>
        </p:nvCxnSpPr>
        <p:spPr bwMode="auto">
          <a:xfrm>
            <a:off x="5562600" y="240718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>
            <a:off x="6553200" y="2415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>
            <a:off x="7848601" y="2391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304800" y="27198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i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扫描并交换后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矩形 77"/>
          <p:cNvSpPr/>
          <p:nvPr/>
        </p:nvSpPr>
        <p:spPr>
          <a:xfrm>
            <a:off x="2514599" y="27348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     ,  65,  97 ]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 bwMode="auto">
          <a:xfrm>
            <a:off x="6324600" y="27432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/>
          <p:nvPr/>
        </p:nvCxnSpPr>
        <p:spPr bwMode="auto">
          <a:xfrm>
            <a:off x="5562599" y="316918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箭头连接符 80"/>
          <p:cNvCxnSpPr/>
          <p:nvPr/>
        </p:nvCxnSpPr>
        <p:spPr bwMode="auto">
          <a:xfrm>
            <a:off x="6553199" y="3177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>
            <a:off x="7315200" y="3153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83" name="表格 82"/>
          <p:cNvGraphicFramePr>
            <a:graphicFrameLocks noGrp="1"/>
          </p:cNvGraphicFramePr>
          <p:nvPr/>
        </p:nvGraphicFramePr>
        <p:xfrm>
          <a:off x="304800" y="34818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扫描并交换后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矩形 83"/>
          <p:cNvSpPr/>
          <p:nvPr/>
        </p:nvSpPr>
        <p:spPr>
          <a:xfrm>
            <a:off x="2514599" y="34968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 65,      ,  97 ]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 bwMode="auto">
          <a:xfrm>
            <a:off x="7035600" y="35052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6" name="直接连接符 85"/>
          <p:cNvCxnSpPr/>
          <p:nvPr/>
        </p:nvCxnSpPr>
        <p:spPr bwMode="auto">
          <a:xfrm>
            <a:off x="5562599" y="393118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>
            <a:off x="7162800" y="3924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>
            <a:off x="7315200" y="3915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91" name="表格 90"/>
          <p:cNvGraphicFramePr>
            <a:graphicFrameLocks noGrp="1"/>
          </p:cNvGraphicFramePr>
          <p:nvPr/>
        </p:nvGraphicFramePr>
        <p:xfrm>
          <a:off x="304800" y="42588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" name="矩形 91"/>
          <p:cNvSpPr/>
          <p:nvPr/>
        </p:nvSpPr>
        <p:spPr>
          <a:xfrm>
            <a:off x="2514599" y="42738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 65,  </a:t>
            </a:r>
            <a:r>
              <a:rPr lang="en-US" altLang="zh-CN" dirty="0" smtClean="0">
                <a:solidFill>
                  <a:srgbClr val="FF0000"/>
                </a:solidFill>
              </a:rPr>
              <a:t>76</a:t>
            </a:r>
            <a:r>
              <a:rPr lang="en-US" altLang="zh-CN" dirty="0" smtClean="0"/>
              <a:t>,  97 ]</a:t>
            </a:r>
            <a:endParaRPr lang="zh-CN" altLang="en-US" dirty="0"/>
          </a:p>
        </p:txBody>
      </p:sp>
      <p:cxnSp>
        <p:nvCxnSpPr>
          <p:cNvPr id="98" name="直接连接符 97"/>
          <p:cNvCxnSpPr/>
          <p:nvPr/>
        </p:nvCxnSpPr>
        <p:spPr bwMode="auto">
          <a:xfrm>
            <a:off x="5486400" y="4724400"/>
            <a:ext cx="152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>
            <a:off x="7772400" y="4724400"/>
            <a:ext cx="457199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  <p:bldP spid="78" grpId="0"/>
      <p:bldP spid="79" grpId="0" animBg="1"/>
      <p:bldP spid="84" grpId="0"/>
      <p:bldP spid="85" grpId="0" animBg="1"/>
      <p:bldP spid="9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完整快排：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91" name="表格 90"/>
          <p:cNvGraphicFramePr>
            <a:graphicFrameLocks noGrp="1"/>
          </p:cNvGraphicFramePr>
          <p:nvPr/>
        </p:nvGraphicFramePr>
        <p:xfrm>
          <a:off x="304800" y="12192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" name="矩形 91"/>
          <p:cNvSpPr/>
          <p:nvPr/>
        </p:nvSpPr>
        <p:spPr>
          <a:xfrm>
            <a:off x="2514599" y="12342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 65,  </a:t>
            </a:r>
            <a:r>
              <a:rPr lang="en-US" altLang="zh-CN" dirty="0" smtClean="0">
                <a:solidFill>
                  <a:srgbClr val="FF0000"/>
                </a:solidFill>
              </a:rPr>
              <a:t>76</a:t>
            </a:r>
            <a:r>
              <a:rPr lang="en-US" altLang="zh-CN" dirty="0" smtClean="0"/>
              <a:t>,  97 ]</a:t>
            </a:r>
            <a:endParaRPr lang="zh-CN" altLang="en-US" dirty="0"/>
          </a:p>
        </p:txBody>
      </p:sp>
      <p:cxnSp>
        <p:nvCxnSpPr>
          <p:cNvPr id="98" name="直接连接符 97"/>
          <p:cNvCxnSpPr/>
          <p:nvPr/>
        </p:nvCxnSpPr>
        <p:spPr bwMode="auto">
          <a:xfrm>
            <a:off x="5486400" y="1684800"/>
            <a:ext cx="152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>
            <a:off x="7772400" y="1684800"/>
            <a:ext cx="457199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8686800" y="1246516"/>
            <a:ext cx="0" cy="457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8763000" y="1170316"/>
            <a:ext cx="45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000"/>
                </a:solidFill>
              </a:rPr>
              <a:t>i</a:t>
            </a:r>
            <a:endParaRPr lang="zh-CN" altLang="en-US" sz="3200" dirty="0">
              <a:solidFill>
                <a:srgbClr val="008000"/>
              </a:solidFill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544000" y="12600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5715000" y="16764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6629400" y="1653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>
            <a:off x="8686800" y="1981200"/>
            <a:ext cx="0" cy="381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8763000" y="1828800"/>
            <a:ext cx="45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j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304800" y="1975226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扫描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2514600" y="196682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</a:t>
            </a:r>
            <a:r>
              <a:rPr lang="en-US" altLang="zh-CN" dirty="0" smtClean="0"/>
              <a:t>,       ,  65,  </a:t>
            </a:r>
            <a:r>
              <a:rPr lang="en-US" altLang="zh-CN" dirty="0" smtClean="0">
                <a:solidFill>
                  <a:srgbClr val="FF0000"/>
                </a:solidFill>
              </a:rPr>
              <a:t>76</a:t>
            </a:r>
            <a:r>
              <a:rPr lang="en-US" altLang="zh-CN" dirty="0" smtClean="0"/>
              <a:t>,  97 ]</a:t>
            </a:r>
            <a:endParaRPr lang="zh-CN" altLang="en-US" dirty="0"/>
          </a:p>
        </p:txBody>
      </p:sp>
      <p:cxnSp>
        <p:nvCxnSpPr>
          <p:cNvPr id="46" name="直接连接符 45"/>
          <p:cNvCxnSpPr/>
          <p:nvPr/>
        </p:nvCxnSpPr>
        <p:spPr bwMode="auto">
          <a:xfrm>
            <a:off x="5486401" y="2417426"/>
            <a:ext cx="152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7772401" y="2417426"/>
            <a:ext cx="457199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5544001" y="1992626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5715000" y="240902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>
            <a:off x="5867400" y="240902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304800" y="2737226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矩形 51"/>
          <p:cNvSpPr/>
          <p:nvPr/>
        </p:nvSpPr>
        <p:spPr>
          <a:xfrm>
            <a:off x="2514599" y="275222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13,  27,  38,  49,  49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,  </a:t>
            </a:r>
            <a:r>
              <a:rPr lang="en-US" altLang="zh-CN" dirty="0" smtClean="0"/>
              <a:t>65,  </a:t>
            </a:r>
            <a:r>
              <a:rPr lang="en-US" altLang="zh-CN" dirty="0" smtClean="0">
                <a:solidFill>
                  <a:srgbClr val="FF0000"/>
                </a:solidFill>
              </a:rPr>
              <a:t>76</a:t>
            </a:r>
            <a:r>
              <a:rPr lang="en-US" altLang="zh-CN" dirty="0" smtClean="0"/>
              <a:t>,  97 ]</a:t>
            </a:r>
            <a:endParaRPr lang="zh-CN" altLang="en-US" dirty="0"/>
          </a:p>
        </p:txBody>
      </p:sp>
      <p:cxnSp>
        <p:nvCxnSpPr>
          <p:cNvPr id="54" name="直接连接符 53"/>
          <p:cNvCxnSpPr/>
          <p:nvPr/>
        </p:nvCxnSpPr>
        <p:spPr bwMode="auto">
          <a:xfrm>
            <a:off x="7772400" y="3202826"/>
            <a:ext cx="457199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/>
          <p:nvPr/>
        </p:nvCxnSpPr>
        <p:spPr bwMode="auto">
          <a:xfrm>
            <a:off x="6324600" y="3217826"/>
            <a:ext cx="6096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8" name="表格 87"/>
          <p:cNvGraphicFramePr>
            <a:graphicFrameLocks noGrp="1"/>
          </p:cNvGraphicFramePr>
          <p:nvPr/>
        </p:nvGraphicFramePr>
        <p:xfrm>
          <a:off x="304800" y="3473224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3" name="矩形 92"/>
          <p:cNvSpPr/>
          <p:nvPr/>
        </p:nvSpPr>
        <p:spPr>
          <a:xfrm>
            <a:off x="2514599" y="3488224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13,  27,  38,  49,  49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,  65,  76</a:t>
            </a:r>
            <a:r>
              <a:rPr lang="en-US" altLang="zh-CN" dirty="0" smtClean="0"/>
              <a:t>,  97 ]</a:t>
            </a:r>
            <a:endParaRPr lang="zh-CN" altLang="en-US" dirty="0"/>
          </a:p>
        </p:txBody>
      </p:sp>
      <p:cxnSp>
        <p:nvCxnSpPr>
          <p:cNvPr id="94" name="直接连接符 93"/>
          <p:cNvCxnSpPr/>
          <p:nvPr/>
        </p:nvCxnSpPr>
        <p:spPr bwMode="auto">
          <a:xfrm>
            <a:off x="7772400" y="3938824"/>
            <a:ext cx="457199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9" name="表格 98"/>
          <p:cNvGraphicFramePr>
            <a:graphicFrameLocks noGrp="1"/>
          </p:cNvGraphicFramePr>
          <p:nvPr/>
        </p:nvGraphicFramePr>
        <p:xfrm>
          <a:off x="304800" y="4203606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611981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1" name="矩形 100"/>
          <p:cNvSpPr/>
          <p:nvPr/>
        </p:nvSpPr>
        <p:spPr>
          <a:xfrm>
            <a:off x="2514599" y="421860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13,  27,  38,  49,  49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,  65,  76,  97 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 animBg="1"/>
      <p:bldP spid="52" grpId="0"/>
      <p:bldP spid="93" grpId="0"/>
      <p:bldP spid="10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8.4.2 </a:t>
            </a:r>
            <a:r>
              <a:rPr lang="zh-CN" altLang="en-US" dirty="0" smtClean="0">
                <a:ea typeface="黑体" pitchFamily="2" charset="-122"/>
              </a:rPr>
              <a:t>快速排序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复杂度分析</a:t>
            </a:r>
            <a:r>
              <a:rPr lang="en-US" altLang="zh-CN" kern="0" dirty="0" smtClean="0">
                <a:latin typeface="+mn-lt"/>
              </a:rPr>
              <a:t> -- </a:t>
            </a:r>
            <a:r>
              <a:rPr lang="zh-CN" altLang="en-US" kern="0" dirty="0" smtClean="0">
                <a:latin typeface="+mn-lt"/>
              </a:rPr>
              <a:t>比较次数</a:t>
            </a:r>
            <a:endParaRPr lang="en-US" altLang="zh-CN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--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最好情况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</a:t>
            </a:r>
            <a:r>
              <a:rPr lang="zh-CN" altLang="en-US" kern="0" dirty="0" smtClean="0">
                <a:latin typeface="+mn-lt"/>
              </a:rPr>
              <a:t>每</a:t>
            </a:r>
            <a:r>
              <a:rPr lang="en-US" altLang="zh-CN" kern="0" dirty="0" smtClean="0">
                <a:latin typeface="+mn-lt"/>
              </a:rPr>
              <a:t>1</a:t>
            </a:r>
            <a:r>
              <a:rPr lang="zh-CN" altLang="en-US" kern="0" dirty="0" smtClean="0">
                <a:latin typeface="+mn-lt"/>
              </a:rPr>
              <a:t>趟，“待排序列”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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等长的两个子表</a:t>
            </a:r>
            <a:endParaRPr lang="en-US" altLang="zh-CN" kern="0" dirty="0" smtClean="0">
              <a:solidFill>
                <a:srgbClr val="0000CC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      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总比较次数：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C(n) ≤ n+2C(n/2)</a:t>
            </a:r>
            <a:r>
              <a:rPr lang="en-US" altLang="zh-CN" kern="0" dirty="0" smtClean="0">
                <a:sym typeface="Wingdings" pitchFamily="2" charset="2"/>
              </a:rPr>
              <a:t> ≤ </a:t>
            </a:r>
            <a:r>
              <a:rPr lang="en-US" altLang="zh-CN" b="1" kern="0" dirty="0" smtClean="0">
                <a:sym typeface="Wingdings" pitchFamily="2" charset="2"/>
              </a:rPr>
              <a:t>… </a:t>
            </a:r>
            <a:r>
              <a:rPr lang="en-US" altLang="zh-CN" kern="0" dirty="0" smtClean="0">
                <a:sym typeface="Wingdings" pitchFamily="2" charset="2"/>
              </a:rPr>
              <a:t>≈</a:t>
            </a:r>
            <a:r>
              <a:rPr lang="en-US" altLang="zh-CN" i="1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O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(nlog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n)</a:t>
            </a: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  -- 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最坏情况</a:t>
            </a:r>
            <a:endParaRPr lang="en-US" altLang="zh-CN" kern="0" dirty="0" smtClean="0">
              <a:solidFill>
                <a:srgbClr val="C00000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待排序记录，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已排好序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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左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or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右子表长度为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0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 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总比较次数：</a:t>
            </a:r>
            <a:r>
              <a:rPr lang="en-US" altLang="zh-CN" kern="0" dirty="0" err="1" smtClean="0">
                <a:sym typeface="Wingdings" pitchFamily="2" charset="2"/>
              </a:rPr>
              <a:t>C</a:t>
            </a:r>
            <a:r>
              <a:rPr lang="en-US" altLang="zh-CN" b="1" kern="0" baseline="-25000" dirty="0" err="1" smtClean="0">
                <a:sym typeface="Wingdings" pitchFamily="2" charset="2"/>
              </a:rPr>
              <a:t>max</a:t>
            </a:r>
            <a:r>
              <a:rPr lang="en-US" altLang="zh-CN" kern="0" dirty="0" smtClean="0">
                <a:sym typeface="Wingdings" pitchFamily="2" charset="2"/>
              </a:rPr>
              <a:t>=(n-1)+(n-2)+…+1 ≈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O(n</a:t>
            </a:r>
            <a:r>
              <a:rPr lang="en-US" altLang="zh-CN" b="1" kern="0" baseline="3000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2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)</a:t>
            </a:r>
            <a:endParaRPr lang="en-US" altLang="zh-CN" kern="0" dirty="0" smtClean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57800" y="1534180"/>
            <a:ext cx="3886200" cy="52322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交换次数 ≤ 比较次数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19400" y="5410200"/>
            <a:ext cx="5943600" cy="52322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正序； </a:t>
            </a:r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反序； </a:t>
            </a:r>
            <a:r>
              <a:rPr lang="en-US" altLang="zh-CN" dirty="0" smtClean="0">
                <a:solidFill>
                  <a:schemeClr val="bg1"/>
                </a:solidFill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</a:rPr>
              <a:t>都相等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3276600" y="4648200"/>
            <a:ext cx="0" cy="7620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8.4.2 </a:t>
            </a:r>
            <a:r>
              <a:rPr lang="zh-CN" altLang="en-US" dirty="0" smtClean="0">
                <a:ea typeface="黑体" pitchFamily="2" charset="-122"/>
              </a:rPr>
              <a:t>快速排序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latin typeface="+mn-lt"/>
              </a:rPr>
              <a:t>是否稳定？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不稳定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latin typeface="+mn-lt"/>
              </a:rPr>
              <a:t>例：</a:t>
            </a:r>
            <a:r>
              <a:rPr lang="en-US" altLang="zh-CN" sz="3000" kern="0" dirty="0" smtClean="0">
                <a:latin typeface="+mn-lt"/>
              </a:rPr>
              <a:t>72</a:t>
            </a:r>
            <a:r>
              <a:rPr lang="zh-CN" altLang="en-US" sz="3000" kern="0" dirty="0" smtClean="0">
                <a:latin typeface="+mn-lt"/>
              </a:rPr>
              <a:t>， </a:t>
            </a:r>
            <a:r>
              <a:rPr lang="en-US" altLang="zh-CN" sz="3000" kern="0" dirty="0" smtClean="0">
                <a:latin typeface="+mn-lt"/>
              </a:rPr>
              <a:t>49</a:t>
            </a:r>
            <a:r>
              <a:rPr lang="zh-CN" altLang="en-US" sz="3000" kern="0" dirty="0" smtClean="0">
                <a:latin typeface="+mn-lt"/>
              </a:rPr>
              <a:t>， </a:t>
            </a:r>
            <a:r>
              <a:rPr lang="en-US" altLang="zh-CN" sz="3000" kern="0" dirty="0" smtClean="0">
                <a:latin typeface="+mn-lt"/>
              </a:rPr>
              <a:t>49</a:t>
            </a:r>
            <a:r>
              <a:rPr lang="zh-CN" altLang="en-US" sz="3000" kern="0" dirty="0" smtClean="0">
                <a:latin typeface="+mn-lt"/>
              </a:rPr>
              <a:t>*，快速排序，结果？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49</a:t>
            </a:r>
            <a:r>
              <a:rPr lang="zh-CN" altLang="en-US" sz="3000" kern="0" dirty="0" smtClean="0">
                <a:latin typeface="+mn-lt"/>
              </a:rPr>
              <a:t>*，</a:t>
            </a:r>
            <a:r>
              <a:rPr lang="en-US" altLang="zh-CN" sz="3000" kern="0" dirty="0" smtClean="0">
                <a:latin typeface="+mn-lt"/>
              </a:rPr>
              <a:t>49</a:t>
            </a:r>
            <a:r>
              <a:rPr lang="zh-CN" altLang="en-US" sz="3000" kern="0" dirty="0" smtClean="0">
                <a:latin typeface="+mn-lt"/>
              </a:rPr>
              <a:t>，</a:t>
            </a:r>
            <a:r>
              <a:rPr lang="en-US" altLang="zh-CN" sz="3000" kern="0" dirty="0" smtClean="0">
                <a:latin typeface="+mn-lt"/>
              </a:rPr>
              <a:t>72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小 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掌握：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1. </a:t>
            </a:r>
            <a:r>
              <a:rPr lang="zh-CN" altLang="en-US" sz="3000" kern="0" dirty="0" smtClean="0">
                <a:latin typeface="+mn-lt"/>
              </a:rPr>
              <a:t>冒泡排序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     </a:t>
            </a:r>
            <a:r>
              <a:rPr lang="zh-CN" altLang="en-US" sz="3000" kern="0" dirty="0" smtClean="0">
                <a:latin typeface="+mn-lt"/>
              </a:rPr>
              <a:t>算法，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程序</a:t>
            </a:r>
            <a:r>
              <a:rPr lang="zh-CN" altLang="en-US" sz="3000" kern="0" dirty="0" smtClean="0">
                <a:latin typeface="+mn-lt"/>
              </a:rPr>
              <a:t>，稳定</a:t>
            </a:r>
            <a:r>
              <a:rPr lang="zh-CN" altLang="en-US" sz="3000" kern="0" dirty="0" smtClean="0"/>
              <a:t>，最好、最坏情况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2. </a:t>
            </a:r>
            <a:r>
              <a:rPr lang="zh-CN" altLang="en-US" sz="3000" kern="0" dirty="0" smtClean="0">
                <a:latin typeface="+mn-lt"/>
              </a:rPr>
              <a:t>快速排序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</a:t>
            </a:r>
            <a:r>
              <a:rPr lang="zh-CN" altLang="en-US" sz="3000" kern="0" dirty="0" smtClean="0">
                <a:latin typeface="+mn-lt"/>
              </a:rPr>
              <a:t>算法，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程序</a:t>
            </a:r>
            <a:r>
              <a:rPr lang="zh-CN" altLang="en-US" sz="3000" kern="0" dirty="0" smtClean="0">
                <a:latin typeface="+mn-lt"/>
              </a:rPr>
              <a:t>，</a:t>
            </a:r>
            <a:r>
              <a:rPr lang="zh-CN" altLang="en-US" sz="3000" kern="0" dirty="0" smtClean="0">
                <a:solidFill>
                  <a:srgbClr val="FF0000"/>
                </a:solidFill>
                <a:latin typeface="+mn-lt"/>
              </a:rPr>
              <a:t>不稳定，</a:t>
            </a:r>
            <a:r>
              <a:rPr lang="zh-CN" altLang="en-US" sz="3000" kern="0" dirty="0" smtClean="0">
                <a:latin typeface="+mn-lt"/>
              </a:rPr>
              <a:t>最好、最坏情况</a:t>
            </a: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作 业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latin typeface="+mn-lt"/>
              </a:rPr>
              <a:t> P285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</a:t>
            </a:r>
            <a:r>
              <a:rPr lang="zh-CN" altLang="en-US" sz="3200" kern="0" dirty="0" smtClean="0">
                <a:latin typeface="+mn-lt"/>
              </a:rPr>
              <a:t>复习题</a:t>
            </a:r>
            <a:r>
              <a:rPr lang="en-US" altLang="zh-CN" sz="3200" kern="0" dirty="0" smtClean="0">
                <a:latin typeface="+mn-lt"/>
              </a:rPr>
              <a:t>1</a:t>
            </a:r>
            <a:r>
              <a:rPr lang="zh-CN" altLang="en-US" sz="3200" kern="0" dirty="0" smtClean="0">
                <a:latin typeface="+mn-lt"/>
              </a:rPr>
              <a:t>，写出：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</a:t>
            </a:r>
            <a:r>
              <a:rPr lang="zh-CN" altLang="en-US" sz="3200" kern="0" dirty="0" smtClean="0">
                <a:latin typeface="+mn-lt"/>
              </a:rPr>
              <a:t>冒泡排序的各趟运行结果、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    第</a:t>
            </a:r>
            <a:r>
              <a:rPr lang="en-US" altLang="zh-CN" sz="3200" kern="0" dirty="0" smtClean="0"/>
              <a:t>1</a:t>
            </a:r>
            <a:r>
              <a:rPr lang="zh-CN" altLang="en-US" sz="3200" kern="0" dirty="0" smtClean="0"/>
              <a:t>趟快速排序过程。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基本方法：执行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n-1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趟冒泡</a:t>
            </a:r>
            <a:endParaRPr lang="en-US" altLang="zh-CN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b="1" kern="0" dirty="0" smtClean="0">
                <a:latin typeface="+mn-lt"/>
              </a:rPr>
              <a:t>   </a:t>
            </a:r>
            <a:r>
              <a:rPr lang="en-US" altLang="zh-CN" b="1" kern="0" dirty="0" smtClean="0">
                <a:solidFill>
                  <a:srgbClr val="C00000"/>
                </a:solidFill>
                <a:latin typeface="+mn-lt"/>
              </a:rPr>
              <a:t>0.    </a:t>
            </a:r>
            <a:r>
              <a:rPr lang="zh-CN" altLang="en-US" kern="0" dirty="0" smtClean="0">
                <a:latin typeface="+mn-lt"/>
              </a:rPr>
              <a:t>将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0</a:t>
            </a:r>
            <a:r>
              <a:rPr lang="en-US" altLang="zh-CN" kern="0" dirty="0" smtClean="0">
                <a:latin typeface="+mn-lt"/>
              </a:rPr>
              <a:t>.key</a:t>
            </a:r>
            <a:r>
              <a:rPr lang="zh-CN" altLang="en-US" kern="0" dirty="0" smtClean="0">
                <a:latin typeface="+mn-lt"/>
              </a:rPr>
              <a:t>与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en-US" altLang="zh-CN" kern="0" dirty="0" smtClean="0">
                <a:latin typeface="+mn-lt"/>
              </a:rPr>
              <a:t>.key</a:t>
            </a:r>
            <a:r>
              <a:rPr lang="zh-CN" altLang="en-US" kern="0" dirty="0" smtClean="0">
                <a:latin typeface="+mn-lt"/>
              </a:rPr>
              <a:t>比较，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必要时</a:t>
            </a:r>
            <a:r>
              <a:rPr lang="zh-CN" altLang="en-US" kern="0" dirty="0" smtClean="0">
                <a:latin typeface="+mn-lt"/>
              </a:rPr>
              <a:t>交换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0</a:t>
            </a:r>
            <a:r>
              <a:rPr lang="zh-CN" altLang="en-US" kern="0" dirty="0" smtClean="0">
                <a:latin typeface="+mn-lt"/>
              </a:rPr>
              <a:t>与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 smtClean="0">
                <a:latin typeface="+mn-lt"/>
              </a:rPr>
              <a:t>，</a:t>
            </a:r>
            <a:endParaRPr lang="en-US" altLang="zh-CN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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以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保证：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（“</a:t>
            </a:r>
            <a:r>
              <a:rPr lang="zh-CN" altLang="en-US" kern="0" dirty="0" smtClean="0">
                <a:solidFill>
                  <a:srgbClr val="008000"/>
                </a:solidFill>
                <a:sym typeface="Wingdings" pitchFamily="2" charset="2"/>
              </a:rPr>
              <a:t>交换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  <a:sym typeface="Wingdings" pitchFamily="2" charset="2"/>
              </a:rPr>
              <a:t>”后）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0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≤k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b="1" kern="0" dirty="0" smtClean="0">
                <a:latin typeface="+mn-lt"/>
                <a:sym typeface="Wingdings" pitchFamily="2" charset="2"/>
              </a:rPr>
              <a:t>  </a:t>
            </a:r>
            <a:r>
              <a:rPr lang="en-US" altLang="zh-CN" b="1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 1.    </a:t>
            </a:r>
            <a:r>
              <a:rPr lang="zh-CN" altLang="en-US" kern="0" dirty="0" smtClean="0"/>
              <a:t>将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en-US" altLang="zh-CN" kern="0" dirty="0" smtClean="0"/>
              <a:t>.key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  <a:r>
              <a:rPr lang="en-US" altLang="zh-CN" kern="0" dirty="0" smtClean="0"/>
              <a:t>.key</a:t>
            </a:r>
            <a:r>
              <a:rPr lang="zh-CN" altLang="en-US" kern="0" dirty="0" smtClean="0"/>
              <a:t>比较，</a:t>
            </a:r>
            <a:r>
              <a:rPr lang="zh-CN" altLang="en-US" kern="0" dirty="0" smtClean="0">
                <a:solidFill>
                  <a:srgbClr val="C00000"/>
                </a:solidFill>
              </a:rPr>
              <a:t>必要时</a:t>
            </a:r>
            <a:r>
              <a:rPr lang="zh-CN" altLang="en-US" kern="0" dirty="0" smtClean="0"/>
              <a:t>交换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  <a:r>
              <a:rPr lang="zh-CN" altLang="en-US" kern="0" dirty="0" smtClean="0"/>
              <a:t>，</a:t>
            </a:r>
            <a:endParaRPr lang="en-US" altLang="zh-CN" kern="0" dirty="0" smtClean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</a:t>
            </a:r>
            <a:r>
              <a:rPr lang="en-US" altLang="zh-CN" kern="0" dirty="0" smtClean="0">
                <a:sym typeface="Wingdings" pitchFamily="2" charset="2"/>
              </a:rPr>
              <a:t> </a:t>
            </a:r>
            <a:r>
              <a:rPr lang="zh-CN" altLang="en-US" kern="0" dirty="0" smtClean="0">
                <a:sym typeface="Wingdings" pitchFamily="2" charset="2"/>
              </a:rPr>
              <a:t>以保证</a:t>
            </a:r>
            <a:r>
              <a:rPr lang="zh-CN" altLang="en-US" kern="0" dirty="0" smtClean="0">
                <a:sym typeface="Wingdings" pitchFamily="2" charset="2"/>
              </a:rPr>
              <a:t>：</a:t>
            </a:r>
            <a:r>
              <a:rPr lang="zh-CN" altLang="en-US" kern="0" dirty="0" smtClean="0">
                <a:sym typeface="Wingdings" pitchFamily="2" charset="2"/>
              </a:rPr>
              <a:t> </a:t>
            </a:r>
            <a:r>
              <a:rPr lang="zh-CN" altLang="en-US" kern="0" dirty="0" smtClean="0">
                <a:solidFill>
                  <a:srgbClr val="008000"/>
                </a:solidFill>
                <a:sym typeface="Wingdings" pitchFamily="2" charset="2"/>
              </a:rPr>
              <a:t>（“交换”后） </a:t>
            </a:r>
            <a:r>
              <a:rPr lang="en-US" altLang="zh-CN" kern="0" dirty="0" smtClean="0"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en-US" altLang="zh-CN" kern="0" dirty="0" smtClean="0">
                <a:sym typeface="Wingdings" pitchFamily="2" charset="2"/>
              </a:rPr>
              <a:t> </a:t>
            </a:r>
            <a:r>
              <a:rPr lang="en-US" altLang="zh-CN" kern="0" dirty="0" smtClean="0">
                <a:sym typeface="Wingdings" pitchFamily="2" charset="2"/>
              </a:rPr>
              <a:t>≤ 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ym typeface="Wingdings" pitchFamily="2" charset="2"/>
              </a:rPr>
              <a:t>           </a:t>
            </a:r>
            <a:r>
              <a:rPr lang="en-US" altLang="zh-CN" b="1" kern="0" dirty="0" smtClean="0">
                <a:sym typeface="Wingdings" pitchFamily="2" charset="2"/>
              </a:rPr>
              <a:t>… …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b="1" kern="0" dirty="0" smtClean="0">
                <a:sym typeface="Wingdings" pitchFamily="2" charset="2"/>
              </a:rPr>
              <a:t>   </a:t>
            </a:r>
            <a:r>
              <a:rPr lang="en-US" altLang="zh-CN" b="1" kern="0" dirty="0" smtClean="0">
                <a:solidFill>
                  <a:srgbClr val="C00000"/>
                </a:solidFill>
                <a:sym typeface="Wingdings" pitchFamily="2" charset="2"/>
              </a:rPr>
              <a:t>n-2. </a:t>
            </a:r>
            <a:r>
              <a:rPr lang="zh-CN" altLang="en-US" kern="0" dirty="0" smtClean="0"/>
              <a:t>将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n-2</a:t>
            </a:r>
            <a:r>
              <a:rPr lang="en-US" altLang="zh-CN" kern="0" dirty="0" smtClean="0"/>
              <a:t>.key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n-1</a:t>
            </a:r>
            <a:r>
              <a:rPr lang="en-US" altLang="zh-CN" kern="0" dirty="0" smtClean="0"/>
              <a:t>.key</a:t>
            </a:r>
            <a:r>
              <a:rPr lang="zh-CN" altLang="en-US" kern="0" dirty="0" smtClean="0"/>
              <a:t>比较，</a:t>
            </a:r>
            <a:r>
              <a:rPr lang="zh-CN" altLang="en-US" kern="0" dirty="0" smtClean="0">
                <a:solidFill>
                  <a:srgbClr val="C00000"/>
                </a:solidFill>
              </a:rPr>
              <a:t>必要时</a:t>
            </a:r>
            <a:r>
              <a:rPr lang="zh-CN" altLang="en-US" kern="0" dirty="0" smtClean="0"/>
              <a:t>交换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n-2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n-1</a:t>
            </a:r>
            <a:r>
              <a:rPr lang="zh-CN" altLang="en-US" kern="0" dirty="0" smtClean="0"/>
              <a:t>，</a:t>
            </a:r>
            <a:endParaRPr lang="en-US" altLang="zh-CN" kern="0" dirty="0" smtClean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</a:t>
            </a:r>
            <a:r>
              <a:rPr lang="en-US" altLang="zh-CN" kern="0" dirty="0" smtClean="0">
                <a:sym typeface="Wingdings" pitchFamily="2" charset="2"/>
              </a:rPr>
              <a:t> </a:t>
            </a:r>
            <a:r>
              <a:rPr lang="zh-CN" altLang="en-US" kern="0" dirty="0" smtClean="0">
                <a:sym typeface="Wingdings" pitchFamily="2" charset="2"/>
              </a:rPr>
              <a:t>以保证</a:t>
            </a:r>
            <a:r>
              <a:rPr lang="zh-CN" altLang="en-US" kern="0" dirty="0" smtClean="0">
                <a:sym typeface="Wingdings" pitchFamily="2" charset="2"/>
              </a:rPr>
              <a:t>：</a:t>
            </a:r>
            <a:r>
              <a:rPr lang="zh-CN" altLang="en-US" kern="0" dirty="0" smtClean="0">
                <a:sym typeface="Wingdings" pitchFamily="2" charset="2"/>
              </a:rPr>
              <a:t> </a:t>
            </a:r>
            <a:r>
              <a:rPr lang="zh-CN" altLang="en-US" kern="0" dirty="0" smtClean="0">
                <a:solidFill>
                  <a:srgbClr val="008000"/>
                </a:solidFill>
                <a:sym typeface="Wingdings" pitchFamily="2" charset="2"/>
              </a:rPr>
              <a:t>（“交换”后） </a:t>
            </a:r>
            <a:r>
              <a:rPr lang="en-US" altLang="zh-CN" kern="0" dirty="0" smtClean="0"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n-2</a:t>
            </a:r>
            <a:r>
              <a:rPr lang="en-US" altLang="zh-CN" kern="0" dirty="0" smtClean="0">
                <a:sym typeface="Wingdings" pitchFamily="2" charset="2"/>
              </a:rPr>
              <a:t> </a:t>
            </a:r>
            <a:r>
              <a:rPr lang="en-US" altLang="zh-CN" kern="0" dirty="0" smtClean="0">
                <a:sym typeface="Wingdings" pitchFamily="2" charset="2"/>
              </a:rPr>
              <a:t>≤ k</a:t>
            </a:r>
            <a:r>
              <a:rPr lang="en-US" altLang="zh-CN" b="1" kern="0" baseline="-250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n-1</a:t>
            </a:r>
          </a:p>
        </p:txBody>
      </p:sp>
      <p:sp>
        <p:nvSpPr>
          <p:cNvPr id="7" name="矩形 6"/>
          <p:cNvSpPr/>
          <p:nvPr/>
        </p:nvSpPr>
        <p:spPr>
          <a:xfrm>
            <a:off x="381000" y="1676400"/>
            <a:ext cx="8763000" cy="523220"/>
          </a:xfrm>
          <a:prstGeom prst="rect">
            <a:avLst/>
          </a:prstGeom>
          <a:solidFill>
            <a:srgbClr val="003399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--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第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趟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52600" y="1676400"/>
            <a:ext cx="7391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700" dirty="0" smtClean="0">
                <a:solidFill>
                  <a:schemeClr val="bg1"/>
                </a:solidFill>
                <a:sym typeface="Wingdings" pitchFamily="2" charset="2"/>
              </a:rPr>
              <a:t> n</a:t>
            </a:r>
            <a:r>
              <a:rPr lang="zh-CN" altLang="en-US" sz="2700" dirty="0" smtClean="0">
                <a:solidFill>
                  <a:schemeClr val="bg1"/>
                </a:solidFill>
                <a:sym typeface="Wingdings" pitchFamily="2" charset="2"/>
              </a:rPr>
              <a:t>个记录中的最大值，到达</a:t>
            </a:r>
            <a:r>
              <a:rPr lang="en-US" altLang="zh-CN" sz="2700" dirty="0" smtClean="0">
                <a:solidFill>
                  <a:schemeClr val="bg1"/>
                </a:solidFill>
                <a:sym typeface="Wingdings" pitchFamily="2" charset="2"/>
              </a:rPr>
              <a:t>record[n-1]</a:t>
            </a:r>
            <a:r>
              <a:rPr lang="zh-CN" altLang="en-US" sz="2700" dirty="0" smtClean="0">
                <a:solidFill>
                  <a:schemeClr val="bg1"/>
                </a:solidFill>
                <a:sym typeface="Wingdings" pitchFamily="2" charset="2"/>
              </a:rPr>
              <a:t>中</a:t>
            </a:r>
            <a:endParaRPr lang="zh-CN" altLang="en-US" sz="2700" dirty="0"/>
          </a:p>
        </p:txBody>
      </p:sp>
      <p:sp>
        <p:nvSpPr>
          <p:cNvPr id="9" name="矩形 8"/>
          <p:cNvSpPr/>
          <p:nvPr/>
        </p:nvSpPr>
        <p:spPr bwMode="auto">
          <a:xfrm>
            <a:off x="5943600" y="4697409"/>
            <a:ext cx="3200400" cy="1698927"/>
          </a:xfrm>
          <a:prstGeom prst="rect">
            <a:avLst/>
          </a:prstGeom>
          <a:solidFill>
            <a:srgbClr val="004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k0,k1</a:t>
            </a:r>
            <a:r>
              <a:rPr lang="zh-CN" altLang="en-US" sz="2400" dirty="0" smtClean="0">
                <a:solidFill>
                  <a:schemeClr val="bg1"/>
                </a:solidFill>
              </a:rPr>
              <a:t>的大小关系，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>
                <a:solidFill>
                  <a:schemeClr val="bg1"/>
                </a:solidFill>
              </a:rPr>
              <a:t>   </a:t>
            </a:r>
            <a:r>
              <a:rPr lang="zh-CN" altLang="en-US" sz="2400" dirty="0" smtClean="0">
                <a:solidFill>
                  <a:schemeClr val="bg1"/>
                </a:solidFill>
              </a:rPr>
              <a:t>有保证吗？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rgbClr val="FFC000"/>
                </a:solidFill>
              </a:rPr>
              <a:t>-- </a:t>
            </a:r>
            <a:r>
              <a:rPr lang="zh-CN" altLang="en-US" sz="2400" dirty="0" smtClean="0">
                <a:solidFill>
                  <a:srgbClr val="FFC000"/>
                </a:solidFill>
              </a:rPr>
              <a:t>没有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基本方法：执行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n-1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趟冒泡</a:t>
            </a:r>
            <a:endParaRPr lang="en-US" altLang="zh-CN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b="1" kern="0" dirty="0" smtClean="0">
                <a:latin typeface="+mn-lt"/>
              </a:rPr>
              <a:t>   </a:t>
            </a:r>
            <a:r>
              <a:rPr lang="en-US" altLang="zh-CN" b="1" kern="0" dirty="0" smtClean="0">
                <a:solidFill>
                  <a:srgbClr val="C00000"/>
                </a:solidFill>
                <a:latin typeface="+mn-lt"/>
              </a:rPr>
              <a:t>0.    </a:t>
            </a:r>
            <a:r>
              <a:rPr lang="zh-CN" altLang="en-US" kern="0" dirty="0" smtClean="0">
                <a:latin typeface="+mn-lt"/>
              </a:rPr>
              <a:t>将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0</a:t>
            </a:r>
            <a:r>
              <a:rPr lang="en-US" altLang="zh-CN" kern="0" dirty="0" smtClean="0">
                <a:latin typeface="+mn-lt"/>
              </a:rPr>
              <a:t>.key</a:t>
            </a:r>
            <a:r>
              <a:rPr lang="zh-CN" altLang="en-US" kern="0" dirty="0" smtClean="0">
                <a:latin typeface="+mn-lt"/>
              </a:rPr>
              <a:t>与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en-US" altLang="zh-CN" kern="0" dirty="0" smtClean="0">
                <a:latin typeface="+mn-lt"/>
              </a:rPr>
              <a:t>.key</a:t>
            </a:r>
            <a:r>
              <a:rPr lang="zh-CN" altLang="en-US" kern="0" dirty="0" smtClean="0">
                <a:latin typeface="+mn-lt"/>
              </a:rPr>
              <a:t>比较，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必要时</a:t>
            </a:r>
            <a:r>
              <a:rPr lang="zh-CN" altLang="en-US" kern="0" dirty="0" smtClean="0">
                <a:latin typeface="+mn-lt"/>
              </a:rPr>
              <a:t>交换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0</a:t>
            </a:r>
            <a:r>
              <a:rPr lang="zh-CN" altLang="en-US" kern="0" dirty="0" smtClean="0">
                <a:latin typeface="+mn-lt"/>
              </a:rPr>
              <a:t>与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 smtClean="0">
                <a:latin typeface="+mn-lt"/>
              </a:rPr>
              <a:t>，</a:t>
            </a:r>
            <a:endParaRPr lang="en-US" altLang="zh-CN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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以保证：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0</a:t>
            </a:r>
            <a:r>
              <a:rPr lang="en-US" altLang="zh-CN" kern="0" dirty="0" smtClean="0">
                <a:sym typeface="Wingdings" pitchFamily="2" charset="2"/>
              </a:rPr>
              <a:t> ≤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b="1" kern="0" dirty="0" smtClean="0">
                <a:latin typeface="+mn-lt"/>
                <a:sym typeface="Wingdings" pitchFamily="2" charset="2"/>
              </a:rPr>
              <a:t>  </a:t>
            </a:r>
            <a:r>
              <a:rPr lang="en-US" altLang="zh-CN" b="1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 1.    </a:t>
            </a:r>
            <a:r>
              <a:rPr lang="zh-CN" altLang="en-US" kern="0" dirty="0" smtClean="0"/>
              <a:t>将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en-US" altLang="zh-CN" kern="0" dirty="0" smtClean="0"/>
              <a:t>.key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  <a:r>
              <a:rPr lang="en-US" altLang="zh-CN" kern="0" dirty="0" smtClean="0"/>
              <a:t>.key</a:t>
            </a:r>
            <a:r>
              <a:rPr lang="zh-CN" altLang="en-US" kern="0" dirty="0" smtClean="0"/>
              <a:t>比较，</a:t>
            </a:r>
            <a:r>
              <a:rPr lang="zh-CN" altLang="en-US" kern="0" dirty="0" smtClean="0">
                <a:solidFill>
                  <a:srgbClr val="C00000"/>
                </a:solidFill>
              </a:rPr>
              <a:t>必要时</a:t>
            </a:r>
            <a:r>
              <a:rPr lang="zh-CN" altLang="en-US" kern="0" dirty="0" smtClean="0"/>
              <a:t>交换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  <a:r>
              <a:rPr lang="zh-CN" altLang="en-US" kern="0" dirty="0" smtClean="0"/>
              <a:t>，</a:t>
            </a:r>
            <a:endParaRPr lang="en-US" altLang="zh-CN" kern="0" dirty="0" smtClean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</a:t>
            </a:r>
            <a:r>
              <a:rPr lang="en-US" altLang="zh-CN" kern="0" dirty="0" smtClean="0">
                <a:sym typeface="Wingdings" pitchFamily="2" charset="2"/>
              </a:rPr>
              <a:t> </a:t>
            </a:r>
            <a:r>
              <a:rPr lang="zh-CN" altLang="en-US" kern="0" dirty="0" smtClean="0">
                <a:sym typeface="Wingdings" pitchFamily="2" charset="2"/>
              </a:rPr>
              <a:t>以保证：</a:t>
            </a:r>
            <a:r>
              <a:rPr lang="en-US" altLang="zh-CN" kern="0" dirty="0" smtClean="0"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en-US" altLang="zh-CN" kern="0" dirty="0" smtClean="0">
                <a:sym typeface="Wingdings" pitchFamily="2" charset="2"/>
              </a:rPr>
              <a:t> ≤ 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ym typeface="Wingdings" pitchFamily="2" charset="2"/>
              </a:rPr>
              <a:t>           </a:t>
            </a:r>
            <a:r>
              <a:rPr lang="en-US" altLang="zh-CN" b="1" kern="0" dirty="0" smtClean="0">
                <a:sym typeface="Wingdings" pitchFamily="2" charset="2"/>
              </a:rPr>
              <a:t>… …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b="1" kern="0" dirty="0" smtClean="0">
                <a:sym typeface="Wingdings" pitchFamily="2" charset="2"/>
              </a:rPr>
              <a:t>   </a:t>
            </a:r>
            <a:r>
              <a:rPr lang="en-US" altLang="zh-CN" b="1" kern="0" dirty="0" smtClean="0">
                <a:solidFill>
                  <a:srgbClr val="C00000"/>
                </a:solidFill>
                <a:sym typeface="Wingdings" pitchFamily="2" charset="2"/>
              </a:rPr>
              <a:t>n-3. </a:t>
            </a:r>
            <a:r>
              <a:rPr lang="zh-CN" altLang="en-US" kern="0" dirty="0" smtClean="0"/>
              <a:t>将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n-3</a:t>
            </a:r>
            <a:r>
              <a:rPr lang="en-US" altLang="zh-CN" kern="0" dirty="0" smtClean="0"/>
              <a:t>.key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n-2</a:t>
            </a:r>
            <a:r>
              <a:rPr lang="en-US" altLang="zh-CN" kern="0" dirty="0" smtClean="0"/>
              <a:t>.key</a:t>
            </a:r>
            <a:r>
              <a:rPr lang="zh-CN" altLang="en-US" kern="0" dirty="0" smtClean="0"/>
              <a:t>比较，</a:t>
            </a:r>
            <a:r>
              <a:rPr lang="zh-CN" altLang="en-US" kern="0" dirty="0" smtClean="0">
                <a:solidFill>
                  <a:srgbClr val="C00000"/>
                </a:solidFill>
              </a:rPr>
              <a:t>必要时</a:t>
            </a:r>
            <a:r>
              <a:rPr lang="zh-CN" altLang="en-US" kern="0" dirty="0" smtClean="0"/>
              <a:t>交换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FF0000"/>
                </a:solidFill>
                <a:sym typeface="Wingdings" pitchFamily="2" charset="2"/>
              </a:rPr>
              <a:t>n-3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R</a:t>
            </a:r>
            <a:r>
              <a:rPr lang="en-US" altLang="zh-CN" b="1" kern="0" baseline="-25000" dirty="0" smtClean="0">
                <a:solidFill>
                  <a:srgbClr val="FF0000"/>
                </a:solidFill>
                <a:sym typeface="Wingdings" pitchFamily="2" charset="2"/>
              </a:rPr>
              <a:t>n-2</a:t>
            </a:r>
            <a:r>
              <a:rPr lang="zh-CN" altLang="en-US" kern="0" dirty="0" smtClean="0"/>
              <a:t>，</a:t>
            </a:r>
            <a:endParaRPr lang="en-US" altLang="zh-CN" kern="0" dirty="0" smtClean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</a:t>
            </a:r>
            <a:r>
              <a:rPr lang="en-US" altLang="zh-CN" kern="0" dirty="0" smtClean="0">
                <a:sym typeface="Wingdings" pitchFamily="2" charset="2"/>
              </a:rPr>
              <a:t> </a:t>
            </a:r>
            <a:r>
              <a:rPr lang="zh-CN" altLang="en-US" kern="0" dirty="0" smtClean="0">
                <a:sym typeface="Wingdings" pitchFamily="2" charset="2"/>
              </a:rPr>
              <a:t>以保证：</a:t>
            </a:r>
            <a:r>
              <a:rPr lang="en-US" altLang="zh-CN" kern="0" dirty="0" smtClean="0"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FF0000"/>
                </a:solidFill>
                <a:sym typeface="Wingdings" pitchFamily="2" charset="2"/>
              </a:rPr>
              <a:t>n-3</a:t>
            </a:r>
            <a:r>
              <a:rPr lang="en-US" altLang="zh-CN" kern="0" dirty="0" smtClean="0">
                <a:sym typeface="Wingdings" pitchFamily="2" charset="2"/>
              </a:rPr>
              <a:t> ≤ k</a:t>
            </a:r>
            <a:r>
              <a:rPr lang="en-US" altLang="zh-CN" b="1" kern="0" baseline="-25000" dirty="0" smtClean="0">
                <a:solidFill>
                  <a:srgbClr val="FF0000"/>
                </a:solidFill>
                <a:sym typeface="Wingdings" pitchFamily="2" charset="2"/>
              </a:rPr>
              <a:t>n-2</a:t>
            </a:r>
            <a:endParaRPr lang="en-US" altLang="zh-CN" b="1" kern="0" baseline="-25000" dirty="0" smtClean="0">
              <a:solidFill>
                <a:srgbClr val="0000CC"/>
              </a:solidFill>
              <a:latin typeface="+mn-lt"/>
              <a:sym typeface="Wingdings" pitchFamily="2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00" y="1676400"/>
            <a:ext cx="8763000" cy="523220"/>
          </a:xfrm>
          <a:prstGeom prst="rect">
            <a:avLst/>
          </a:prstGeom>
          <a:solidFill>
            <a:srgbClr val="003399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--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第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趟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52600" y="1676400"/>
            <a:ext cx="79248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7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700" dirty="0" smtClean="0">
                <a:solidFill>
                  <a:schemeClr val="bg1"/>
                </a:solidFill>
                <a:sym typeface="Wingdings" pitchFamily="2" charset="2"/>
              </a:rPr>
              <a:t>前</a:t>
            </a:r>
            <a:r>
              <a:rPr lang="en-US" altLang="zh-CN" sz="2700" dirty="0" smtClean="0">
                <a:solidFill>
                  <a:schemeClr val="bg1"/>
                </a:solidFill>
                <a:sym typeface="Wingdings" pitchFamily="2" charset="2"/>
              </a:rPr>
              <a:t>n-1</a:t>
            </a:r>
            <a:r>
              <a:rPr lang="zh-CN" altLang="en-US" sz="2700" dirty="0" smtClean="0">
                <a:solidFill>
                  <a:schemeClr val="bg1"/>
                </a:solidFill>
                <a:sym typeface="Wingdings" pitchFamily="2" charset="2"/>
              </a:rPr>
              <a:t>个记录中的最大值，到达</a:t>
            </a:r>
            <a:r>
              <a:rPr lang="en-US" altLang="zh-CN" sz="2700" dirty="0" smtClean="0">
                <a:solidFill>
                  <a:schemeClr val="bg1"/>
                </a:solidFill>
                <a:sym typeface="Wingdings" pitchFamily="2" charset="2"/>
              </a:rPr>
              <a:t>record[n-2]</a:t>
            </a:r>
            <a:r>
              <a:rPr lang="zh-CN" altLang="en-US" sz="2700" dirty="0" smtClean="0">
                <a:solidFill>
                  <a:schemeClr val="bg1"/>
                </a:solidFill>
                <a:sym typeface="Wingdings" pitchFamily="2" charset="2"/>
              </a:rPr>
              <a:t>中</a:t>
            </a:r>
            <a:endParaRPr lang="zh-CN" alt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基本方法：执行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n-1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趟冒泡</a:t>
            </a:r>
            <a:endParaRPr lang="en-US" altLang="zh-CN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b="1" kern="0" dirty="0" smtClean="0">
                <a:latin typeface="+mn-lt"/>
              </a:rPr>
              <a:t>   </a:t>
            </a:r>
            <a:r>
              <a:rPr lang="en-US" altLang="zh-CN" b="1" kern="0" dirty="0" smtClean="0">
                <a:solidFill>
                  <a:srgbClr val="C00000"/>
                </a:solidFill>
                <a:latin typeface="+mn-lt"/>
              </a:rPr>
              <a:t>0.    </a:t>
            </a:r>
            <a:r>
              <a:rPr lang="zh-CN" altLang="en-US" kern="0" dirty="0" smtClean="0">
                <a:latin typeface="+mn-lt"/>
              </a:rPr>
              <a:t>将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0</a:t>
            </a:r>
            <a:r>
              <a:rPr lang="en-US" altLang="zh-CN" kern="0" dirty="0" smtClean="0">
                <a:latin typeface="+mn-lt"/>
              </a:rPr>
              <a:t>.key</a:t>
            </a:r>
            <a:r>
              <a:rPr lang="zh-CN" altLang="en-US" kern="0" dirty="0" smtClean="0">
                <a:latin typeface="+mn-lt"/>
              </a:rPr>
              <a:t>与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en-US" altLang="zh-CN" kern="0" dirty="0" smtClean="0">
                <a:latin typeface="+mn-lt"/>
              </a:rPr>
              <a:t>.key</a:t>
            </a:r>
            <a:r>
              <a:rPr lang="zh-CN" altLang="en-US" kern="0" dirty="0" smtClean="0">
                <a:latin typeface="+mn-lt"/>
              </a:rPr>
              <a:t>比较，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必要时</a:t>
            </a:r>
            <a:r>
              <a:rPr lang="zh-CN" altLang="en-US" kern="0" dirty="0" smtClean="0">
                <a:latin typeface="+mn-lt"/>
              </a:rPr>
              <a:t>交换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0</a:t>
            </a:r>
            <a:r>
              <a:rPr lang="zh-CN" altLang="en-US" kern="0" dirty="0" smtClean="0">
                <a:latin typeface="+mn-lt"/>
              </a:rPr>
              <a:t>与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 smtClean="0">
                <a:latin typeface="+mn-lt"/>
              </a:rPr>
              <a:t>，</a:t>
            </a:r>
            <a:endParaRPr lang="en-US" altLang="zh-CN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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以保证：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0</a:t>
            </a:r>
            <a:r>
              <a:rPr lang="en-US" altLang="zh-CN" kern="0" dirty="0" smtClean="0">
                <a:sym typeface="Wingdings" pitchFamily="2" charset="2"/>
              </a:rPr>
              <a:t> ≤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</a:p>
        </p:txBody>
      </p:sp>
      <p:sp>
        <p:nvSpPr>
          <p:cNvPr id="7" name="矩形 6"/>
          <p:cNvSpPr/>
          <p:nvPr/>
        </p:nvSpPr>
        <p:spPr>
          <a:xfrm>
            <a:off x="381000" y="1676400"/>
            <a:ext cx="8763000" cy="523220"/>
          </a:xfrm>
          <a:prstGeom prst="rect">
            <a:avLst/>
          </a:prstGeom>
          <a:solidFill>
            <a:srgbClr val="003399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--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第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n-1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趟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09800" y="1676400"/>
            <a:ext cx="7315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7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700" dirty="0" smtClean="0">
                <a:solidFill>
                  <a:schemeClr val="bg1"/>
                </a:solidFill>
                <a:sym typeface="Wingdings" pitchFamily="2" charset="2"/>
              </a:rPr>
              <a:t>前</a:t>
            </a:r>
            <a:r>
              <a:rPr lang="en-US" altLang="zh-CN" sz="2700" dirty="0" smtClean="0">
                <a:solidFill>
                  <a:schemeClr val="bg1"/>
                </a:solidFill>
                <a:sym typeface="Wingdings" pitchFamily="2" charset="2"/>
              </a:rPr>
              <a:t>2</a:t>
            </a:r>
            <a:r>
              <a:rPr lang="zh-CN" altLang="en-US" sz="2700" dirty="0" smtClean="0">
                <a:solidFill>
                  <a:schemeClr val="bg1"/>
                </a:solidFill>
                <a:sym typeface="Wingdings" pitchFamily="2" charset="2"/>
              </a:rPr>
              <a:t>个记录中的最大值，到达</a:t>
            </a:r>
            <a:r>
              <a:rPr lang="en-US" altLang="zh-CN" sz="2700" dirty="0" smtClean="0">
                <a:solidFill>
                  <a:schemeClr val="bg1"/>
                </a:solidFill>
                <a:sym typeface="Wingdings" pitchFamily="2" charset="2"/>
              </a:rPr>
              <a:t>record[1]</a:t>
            </a:r>
            <a:r>
              <a:rPr lang="zh-CN" altLang="en-US" sz="2700" dirty="0" smtClean="0">
                <a:solidFill>
                  <a:schemeClr val="bg1"/>
                </a:solidFill>
                <a:sym typeface="Wingdings" pitchFamily="2" charset="2"/>
              </a:rPr>
              <a:t>中</a:t>
            </a:r>
            <a:endParaRPr lang="zh-CN" altLang="en-US" sz="2700" dirty="0"/>
          </a:p>
        </p:txBody>
      </p:sp>
      <p:sp>
        <p:nvSpPr>
          <p:cNvPr id="9" name="下箭头 8"/>
          <p:cNvSpPr/>
          <p:nvPr/>
        </p:nvSpPr>
        <p:spPr bwMode="auto">
          <a:xfrm>
            <a:off x="3886200" y="3352800"/>
            <a:ext cx="533400" cy="533400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3000" y="3866007"/>
            <a:ext cx="7010400" cy="1772793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每</a:t>
            </a: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</a:rPr>
              <a:t>趟冒泡：</a:t>
            </a:r>
            <a:r>
              <a:rPr lang="zh-CN" altLang="en-US" dirty="0" smtClean="0"/>
              <a:t>通过</a:t>
            </a:r>
            <a:r>
              <a:rPr lang="zh-CN" altLang="en-US" dirty="0" smtClean="0">
                <a:solidFill>
                  <a:srgbClr val="0000CC"/>
                </a:solidFill>
              </a:rPr>
              <a:t>相邻</a:t>
            </a:r>
            <a:r>
              <a:rPr lang="zh-CN" altLang="en-US" dirty="0" smtClean="0"/>
              <a:t>记录的比较，</a:t>
            </a: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   </a:t>
            </a:r>
            <a:r>
              <a:rPr lang="zh-CN" altLang="en-US" dirty="0" smtClean="0"/>
              <a:t>使得：较大的记录，向后移动</a:t>
            </a: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              </a:t>
            </a:r>
            <a:r>
              <a:rPr lang="zh-CN" altLang="en-US" dirty="0" smtClean="0">
                <a:solidFill>
                  <a:srgbClr val="FFC000"/>
                </a:solidFill>
              </a:rPr>
              <a:t>较小的记录，向前移动</a:t>
            </a:r>
            <a:endParaRPr lang="en-US" altLang="zh-CN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219201" y="1686580"/>
            <a:ext cx="64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49, 38, 65, 97, 76, 13, 27, 49*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19201" y="22098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38, 49, </a:t>
            </a:r>
            <a:r>
              <a:rPr lang="en-US" altLang="zh-CN" dirty="0" smtClean="0"/>
              <a:t>65, 97, 76, 13, 27, 49*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04801" y="28792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219201" y="2819400"/>
            <a:ext cx="65532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97, 76, 13, 27, 49*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4801" y="34888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4801" y="407714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04800" y="467150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04801" y="52578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04800" y="583584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第</a:t>
            </a:r>
            <a:r>
              <a:rPr lang="en-US" altLang="zh-CN" sz="2600" dirty="0" smtClean="0">
                <a:solidFill>
                  <a:schemeClr val="bg1"/>
                </a:solidFill>
              </a:rPr>
              <a:t>1</a:t>
            </a:r>
            <a:r>
              <a:rPr lang="zh-CN" altLang="en-US" sz="2600" dirty="0" smtClean="0">
                <a:solidFill>
                  <a:schemeClr val="bg1"/>
                </a:solidFill>
              </a:rPr>
              <a:t>趟冒泡：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57201" y="24597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7816" y="3132456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57201" y="37104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j=3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219201" y="3450342"/>
            <a:ext cx="65532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97, 76, 13, 27, 49*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2057401" y="26121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2667001" y="32217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>
            <a:off x="3276601" y="38313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1219201" y="4015299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</a:t>
            </a:r>
            <a:r>
              <a:rPr lang="en-US" altLang="zh-CN" dirty="0" smtClean="0">
                <a:solidFill>
                  <a:srgbClr val="990099"/>
                </a:solidFill>
              </a:rPr>
              <a:t>76, 97</a:t>
            </a:r>
            <a:r>
              <a:rPr lang="en-US" altLang="zh-CN" dirty="0" smtClean="0"/>
              <a:t>, 13, 27, 49*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67816" y="42885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j=4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57201" y="4866585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j=5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3810001" y="44409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1219201" y="4616742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38, 49, 65, 76, </a:t>
            </a:r>
            <a:r>
              <a:rPr lang="en-US" altLang="zh-CN" dirty="0" smtClean="0">
                <a:solidFill>
                  <a:srgbClr val="990099"/>
                </a:solidFill>
              </a:rPr>
              <a:t>13, 97</a:t>
            </a:r>
            <a:r>
              <a:rPr lang="en-US" altLang="zh-CN" dirty="0" smtClean="0"/>
              <a:t>, 27, 49*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4495801" y="5050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8" name="矩形 47"/>
          <p:cNvSpPr/>
          <p:nvPr/>
        </p:nvSpPr>
        <p:spPr>
          <a:xfrm>
            <a:off x="1219201" y="51816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38, 49, 65, 76, 13, </a:t>
            </a:r>
            <a:r>
              <a:rPr lang="en-US" altLang="zh-CN" dirty="0" smtClean="0">
                <a:solidFill>
                  <a:srgbClr val="990099"/>
                </a:solidFill>
              </a:rPr>
              <a:t>27, 97</a:t>
            </a:r>
            <a:r>
              <a:rPr lang="en-US" altLang="zh-CN" dirty="0" smtClean="0"/>
              <a:t>, 49*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5029201" y="55626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0" name="矩形 49"/>
          <p:cNvSpPr/>
          <p:nvPr/>
        </p:nvSpPr>
        <p:spPr>
          <a:xfrm>
            <a:off x="457201" y="54630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j=6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219201" y="5791200"/>
            <a:ext cx="65532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38, 49, 65, 76, 13, 27, </a:t>
            </a:r>
            <a:r>
              <a:rPr lang="en-US" altLang="zh-CN" dirty="0" smtClean="0">
                <a:solidFill>
                  <a:srgbClr val="990099"/>
                </a:solidFill>
              </a:rPr>
              <a:t>49*, </a:t>
            </a:r>
            <a:r>
              <a:rPr lang="en-US" altLang="zh-CN" dirty="0" smtClean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j=0, 1, …, </a:t>
            </a:r>
            <a:r>
              <a:rPr lang="en-US" altLang="zh-CN" sz="2600" dirty="0" smtClean="0">
                <a:solidFill>
                  <a:srgbClr val="FFFF00"/>
                </a:solidFill>
              </a:rPr>
              <a:t>n-2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对任</a:t>
            </a:r>
            <a:r>
              <a:rPr lang="zh-CN" altLang="en-US" sz="2600" dirty="0" smtClean="0">
                <a:solidFill>
                  <a:schemeClr val="bg1"/>
                </a:solidFill>
              </a:rPr>
              <a:t>一个 </a:t>
            </a:r>
            <a:r>
              <a:rPr lang="en-US" altLang="zh-CN" sz="2600" dirty="0" smtClean="0">
                <a:solidFill>
                  <a:schemeClr val="bg1"/>
                </a:solidFill>
              </a:rPr>
              <a:t>j</a:t>
            </a:r>
            <a:r>
              <a:rPr lang="zh-CN" altLang="en-US" sz="2600" dirty="0" smtClean="0">
                <a:solidFill>
                  <a:schemeClr val="bg1"/>
                </a:solidFill>
              </a:rPr>
              <a:t>，若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则，交换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33" grpId="0"/>
      <p:bldP spid="34" grpId="0"/>
      <p:bldP spid="35" grpId="0"/>
      <p:bldP spid="36" grpId="0"/>
      <p:bldP spid="37" grpId="0"/>
      <p:bldP spid="42" grpId="0"/>
      <p:bldP spid="43" grpId="0"/>
      <p:bldP spid="44" grpId="0"/>
      <p:bldP spid="46" grpId="0"/>
      <p:bldP spid="48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04801" y="28792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4801" y="34888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4801" y="407714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04800" y="467150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04801" y="52578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第</a:t>
            </a:r>
            <a:r>
              <a:rPr lang="en-US" altLang="zh-CN" sz="2600" dirty="0" smtClean="0">
                <a:solidFill>
                  <a:schemeClr val="bg1"/>
                </a:solidFill>
              </a:rPr>
              <a:t>2</a:t>
            </a:r>
            <a:r>
              <a:rPr lang="zh-CN" altLang="en-US" sz="2600" dirty="0" smtClean="0">
                <a:solidFill>
                  <a:schemeClr val="bg1"/>
                </a:solidFill>
              </a:rPr>
              <a:t>趟冒泡：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57201" y="24597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7816" y="3132456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57201" y="37104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j=3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2057401" y="26121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2667001" y="32217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>
            <a:off x="3276601" y="38313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467816" y="42885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j=4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57201" y="4866585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j=5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3810001" y="44409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>
            <a:off x="4495801" y="5050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j=0, 1, …, </a:t>
            </a:r>
            <a:r>
              <a:rPr lang="en-US" altLang="zh-CN" sz="2600" dirty="0" smtClean="0">
                <a:solidFill>
                  <a:srgbClr val="FFFF00"/>
                </a:solidFill>
              </a:rPr>
              <a:t>n-3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对任</a:t>
            </a:r>
            <a:r>
              <a:rPr lang="zh-CN" altLang="en-US" sz="2600" dirty="0" smtClean="0">
                <a:solidFill>
                  <a:schemeClr val="bg1"/>
                </a:solidFill>
              </a:rPr>
              <a:t>一个 </a:t>
            </a:r>
            <a:r>
              <a:rPr lang="en-US" altLang="zh-CN" sz="2600" dirty="0" smtClean="0">
                <a:solidFill>
                  <a:schemeClr val="bg1"/>
                </a:solidFill>
              </a:rPr>
              <a:t>j</a:t>
            </a:r>
            <a:r>
              <a:rPr lang="zh-CN" altLang="en-US" sz="2600" dirty="0" smtClean="0">
                <a:solidFill>
                  <a:schemeClr val="bg1"/>
                </a:solidFill>
              </a:rPr>
              <a:t>，若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则，交换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219200" y="1631757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76,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219200" y="22098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76,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219200" y="28194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76,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219200" y="3429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76,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219200" y="40172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</a:t>
            </a:r>
            <a:r>
              <a:rPr lang="en-US" altLang="zh-CN" dirty="0" smtClean="0">
                <a:solidFill>
                  <a:srgbClr val="990099"/>
                </a:solidFill>
              </a:rPr>
              <a:t>13, 76, </a:t>
            </a:r>
            <a:r>
              <a:rPr lang="en-US" altLang="zh-CN" dirty="0" smtClean="0"/>
              <a:t>27, 49*, </a:t>
            </a:r>
            <a:r>
              <a:rPr lang="en-US" altLang="zh-CN" dirty="0" smtClean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219200" y="46268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38, 49, 65, 13, </a:t>
            </a:r>
            <a:r>
              <a:rPr lang="en-US" altLang="zh-CN" dirty="0" smtClean="0">
                <a:solidFill>
                  <a:srgbClr val="990099"/>
                </a:solidFill>
              </a:rPr>
              <a:t>27, 76, </a:t>
            </a:r>
            <a:r>
              <a:rPr lang="en-US" altLang="zh-CN" dirty="0" smtClean="0"/>
              <a:t>49*, </a:t>
            </a:r>
            <a:r>
              <a:rPr lang="en-US" altLang="zh-CN" dirty="0" smtClean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219200" y="52364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38, 49, 65, 13, </a:t>
            </a:r>
            <a:r>
              <a:rPr lang="en-US" altLang="zh-CN" dirty="0" smtClean="0">
                <a:solidFill>
                  <a:srgbClr val="990099"/>
                </a:solidFill>
              </a:rPr>
              <a:t>27, 49*, </a:t>
            </a:r>
            <a:r>
              <a:rPr lang="en-US" altLang="zh-CN" dirty="0" smtClean="0">
                <a:solidFill>
                  <a:srgbClr val="008000"/>
                </a:solidFill>
              </a:rPr>
              <a:t>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43" grpId="0"/>
      <p:bldP spid="44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04801" y="28792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4801" y="34888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4801" y="407714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04800" y="467150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第</a:t>
            </a:r>
            <a:r>
              <a:rPr lang="en-US" altLang="zh-CN" sz="2600" dirty="0" smtClean="0">
                <a:solidFill>
                  <a:schemeClr val="bg1"/>
                </a:solidFill>
              </a:rPr>
              <a:t>3</a:t>
            </a:r>
            <a:r>
              <a:rPr lang="zh-CN" altLang="en-US" sz="2600" dirty="0" smtClean="0">
                <a:solidFill>
                  <a:schemeClr val="bg1"/>
                </a:solidFill>
              </a:rPr>
              <a:t>趟冒泡：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57201" y="24597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7816" y="3132456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57201" y="37104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j=3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2057401" y="26121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2667001" y="32217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>
            <a:off x="3276601" y="38313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467816" y="42885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j=4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3810001" y="44409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j=0, 1, …, </a:t>
            </a:r>
            <a:r>
              <a:rPr lang="en-US" altLang="zh-CN" sz="2600" dirty="0" smtClean="0">
                <a:solidFill>
                  <a:srgbClr val="FFFF00"/>
                </a:solidFill>
              </a:rPr>
              <a:t>n-4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对任</a:t>
            </a:r>
            <a:r>
              <a:rPr lang="zh-CN" altLang="en-US" sz="2600" dirty="0" smtClean="0">
                <a:solidFill>
                  <a:schemeClr val="bg1"/>
                </a:solidFill>
              </a:rPr>
              <a:t>一个 </a:t>
            </a:r>
            <a:r>
              <a:rPr lang="en-US" altLang="zh-CN" sz="2600" dirty="0" smtClean="0">
                <a:solidFill>
                  <a:schemeClr val="bg1"/>
                </a:solidFill>
              </a:rPr>
              <a:t>j</a:t>
            </a:r>
            <a:r>
              <a:rPr lang="zh-CN" altLang="en-US" sz="2600" dirty="0" smtClean="0">
                <a:solidFill>
                  <a:schemeClr val="bg1"/>
                </a:solidFill>
              </a:rPr>
              <a:t>，若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则，交换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19200" y="16002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19200" y="21884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19200" y="28194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65,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219200" y="3429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</a:t>
            </a:r>
            <a:r>
              <a:rPr lang="en-US" altLang="zh-CN" dirty="0" smtClean="0">
                <a:solidFill>
                  <a:srgbClr val="990099"/>
                </a:solidFill>
              </a:rPr>
              <a:t>13, 65, </a:t>
            </a:r>
            <a:r>
              <a:rPr lang="en-US" altLang="zh-CN" dirty="0" smtClean="0"/>
              <a:t>27, 49*, </a:t>
            </a:r>
            <a:r>
              <a:rPr lang="en-US" altLang="zh-CN" dirty="0" smtClean="0">
                <a:solidFill>
                  <a:srgbClr val="008000"/>
                </a:solidFill>
              </a:rPr>
              <a:t>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219200" y="40386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38, 49, 13, </a:t>
            </a:r>
            <a:r>
              <a:rPr lang="en-US" altLang="zh-CN" dirty="0" smtClean="0">
                <a:solidFill>
                  <a:srgbClr val="990099"/>
                </a:solidFill>
              </a:rPr>
              <a:t>27, 65,</a:t>
            </a:r>
            <a:r>
              <a:rPr lang="en-US" altLang="zh-CN" dirty="0" smtClean="0"/>
              <a:t> 49*, </a:t>
            </a:r>
            <a:r>
              <a:rPr lang="en-US" altLang="zh-CN" dirty="0" smtClean="0">
                <a:solidFill>
                  <a:srgbClr val="008000"/>
                </a:solidFill>
              </a:rPr>
              <a:t>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219200" y="46268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38, 49, 13, 27, </a:t>
            </a:r>
            <a:r>
              <a:rPr lang="en-US" altLang="zh-CN" dirty="0" smtClean="0">
                <a:solidFill>
                  <a:srgbClr val="990099"/>
                </a:solidFill>
              </a:rPr>
              <a:t>49*, </a:t>
            </a:r>
            <a:r>
              <a:rPr lang="en-US" altLang="zh-CN" dirty="0" smtClean="0">
                <a:solidFill>
                  <a:srgbClr val="008000"/>
                </a:solidFill>
              </a:rPr>
              <a:t>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43" grpId="0"/>
      <p:bldP spid="42" grpId="0"/>
      <p:bldP spid="46" grpId="0"/>
      <p:bldP spid="48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8.4.1 </a:t>
            </a:r>
            <a:r>
              <a:rPr lang="zh-CN" altLang="en-US" dirty="0" smtClean="0">
                <a:ea typeface="黑体" pitchFamily="2" charset="-122"/>
              </a:rPr>
              <a:t>冒泡排序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04801" y="28792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4801" y="34888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4801" y="407714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第</a:t>
            </a:r>
            <a:r>
              <a:rPr lang="en-US" altLang="zh-CN" sz="2600" dirty="0" smtClean="0">
                <a:solidFill>
                  <a:schemeClr val="bg1"/>
                </a:solidFill>
              </a:rPr>
              <a:t>4</a:t>
            </a:r>
            <a:r>
              <a:rPr lang="zh-CN" altLang="en-US" sz="2600" dirty="0" smtClean="0">
                <a:solidFill>
                  <a:schemeClr val="bg1"/>
                </a:solidFill>
              </a:rPr>
              <a:t>趟冒泡：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57201" y="24597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7816" y="3132456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57201" y="37104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j=3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2057401" y="26121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2667001" y="32217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>
            <a:off x="3276601" y="38313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j=0, 1, …, </a:t>
            </a:r>
            <a:r>
              <a:rPr lang="en-US" altLang="zh-CN" sz="2600" dirty="0" smtClean="0">
                <a:solidFill>
                  <a:srgbClr val="FFFF00"/>
                </a:solidFill>
              </a:rPr>
              <a:t>n-5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对任</a:t>
            </a:r>
            <a:r>
              <a:rPr lang="zh-CN" altLang="en-US" sz="2600" dirty="0" smtClean="0">
                <a:solidFill>
                  <a:schemeClr val="bg1"/>
                </a:solidFill>
              </a:rPr>
              <a:t>一个 </a:t>
            </a:r>
            <a:r>
              <a:rPr lang="en-US" altLang="zh-CN" sz="2600" dirty="0" smtClean="0">
                <a:solidFill>
                  <a:schemeClr val="bg1"/>
                </a:solidFill>
              </a:rPr>
              <a:t>j</a:t>
            </a:r>
            <a:r>
              <a:rPr lang="zh-CN" altLang="en-US" sz="2600" dirty="0" smtClean="0">
                <a:solidFill>
                  <a:schemeClr val="bg1"/>
                </a:solidFill>
              </a:rPr>
              <a:t>，若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2600" dirty="0" smtClean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则，交换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219200" y="16002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9200" y="21884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49, 13, 27, 49*, </a:t>
            </a:r>
            <a:r>
              <a:rPr lang="en-US" altLang="zh-CN" dirty="0" smtClean="0">
                <a:solidFill>
                  <a:srgbClr val="008000"/>
                </a:solidFill>
              </a:rPr>
              <a:t>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19200" y="2826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</a:t>
            </a:r>
            <a:r>
              <a:rPr lang="en-US" altLang="zh-CN" dirty="0" smtClean="0">
                <a:solidFill>
                  <a:srgbClr val="990099"/>
                </a:solidFill>
              </a:rPr>
              <a:t>13, 49, </a:t>
            </a:r>
            <a:r>
              <a:rPr lang="en-US" altLang="zh-CN" dirty="0" smtClean="0"/>
              <a:t>27, 49*, </a:t>
            </a:r>
            <a:r>
              <a:rPr lang="en-US" altLang="zh-CN" dirty="0" smtClean="0">
                <a:solidFill>
                  <a:srgbClr val="008000"/>
                </a:solidFill>
              </a:rPr>
              <a:t>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19200" y="3429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38, 13, </a:t>
            </a:r>
            <a:r>
              <a:rPr lang="en-US" altLang="zh-CN" dirty="0" smtClean="0">
                <a:solidFill>
                  <a:srgbClr val="990099"/>
                </a:solidFill>
              </a:rPr>
              <a:t>27, 49, </a:t>
            </a:r>
            <a:r>
              <a:rPr lang="en-US" altLang="zh-CN" dirty="0" smtClean="0"/>
              <a:t>49*, </a:t>
            </a:r>
            <a:r>
              <a:rPr lang="en-US" altLang="zh-CN" dirty="0" smtClean="0">
                <a:solidFill>
                  <a:srgbClr val="008000"/>
                </a:solidFill>
              </a:rPr>
              <a:t>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19200" y="40172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38, 13, 27, 49, </a:t>
            </a:r>
            <a:r>
              <a:rPr lang="en-US" altLang="zh-CN" dirty="0" smtClean="0">
                <a:solidFill>
                  <a:srgbClr val="008000"/>
                </a:solidFill>
              </a:rPr>
              <a:t>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2971800" y="3429000"/>
            <a:ext cx="1295400" cy="685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矩形 48"/>
          <p:cNvSpPr>
            <a:spLocks noChangeArrowheads="1"/>
          </p:cNvSpPr>
          <p:nvPr/>
        </p:nvSpPr>
        <p:spPr bwMode="auto">
          <a:xfrm>
            <a:off x="6019800" y="4267200"/>
            <a:ext cx="3124200" cy="932563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sz="2600" dirty="0" smtClean="0">
                <a:ea typeface="黑体" pitchFamily="49" charset="-122"/>
              </a:rPr>
              <a:t>注意：</a:t>
            </a:r>
            <a:r>
              <a:rPr lang="en-US" altLang="zh-CN" sz="2600" dirty="0" smtClean="0">
                <a:ea typeface="黑体" pitchFamily="49" charset="-122"/>
              </a:rPr>
              <a:t>==</a:t>
            </a:r>
            <a:r>
              <a:rPr lang="zh-CN" altLang="en-US" sz="2600" dirty="0" smtClean="0">
                <a:ea typeface="黑体" pitchFamily="49" charset="-122"/>
              </a:rPr>
              <a:t>发生时</a:t>
            </a:r>
            <a:endParaRPr lang="en-US" altLang="zh-CN" sz="2600" dirty="0" smtClean="0">
              <a:ea typeface="黑体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600" dirty="0" smtClean="0">
                <a:ea typeface="黑体" pitchFamily="49" charset="-122"/>
              </a:rPr>
              <a:t>           </a:t>
            </a:r>
            <a:r>
              <a:rPr lang="zh-CN" altLang="en-US" sz="2600" dirty="0" smtClean="0">
                <a:ea typeface="黑体" pitchFamily="49" charset="-122"/>
              </a:rPr>
              <a:t>不交换</a:t>
            </a:r>
            <a:endParaRPr lang="en-US" altLang="zh-CN" sz="2600" dirty="0" smtClean="0">
              <a:ea typeface="黑体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19800" y="5181600"/>
            <a:ext cx="3124200" cy="532453"/>
          </a:xfrm>
          <a:prstGeom prst="rect">
            <a:avLst/>
          </a:prstGeom>
          <a:solidFill>
            <a:srgbClr val="0066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dirty="0" smtClean="0">
                <a:solidFill>
                  <a:schemeClr val="bg1"/>
                </a:solidFill>
              </a:rPr>
              <a:t>稳定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0" grpId="0"/>
      <p:bldP spid="31" grpId="0"/>
      <p:bldP spid="32" grpId="0"/>
      <p:bldP spid="44" grpId="0"/>
      <p:bldP spid="47" grpId="0" animBg="1"/>
      <p:bldP spid="51" grpId="0" animBg="1"/>
      <p:bldP spid="5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17437</TotalTime>
  <Words>3236</Words>
  <Application>Microsoft Office PowerPoint</Application>
  <PresentationFormat>全屏显示(4:3)</PresentationFormat>
  <Paragraphs>432</Paragraphs>
  <Slides>29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默认设计模板</vt:lpstr>
      <vt:lpstr>幻灯片 1</vt:lpstr>
      <vt:lpstr>8.4 交换排序</vt:lpstr>
      <vt:lpstr>8.4.1 冒泡排序</vt:lpstr>
      <vt:lpstr>8.4.1 冒泡排序</vt:lpstr>
      <vt:lpstr>8.4.1 冒泡排序</vt:lpstr>
      <vt:lpstr>8.4.1 冒泡排序</vt:lpstr>
      <vt:lpstr>8.4.1 冒泡排序</vt:lpstr>
      <vt:lpstr>8.4.1 冒泡排序</vt:lpstr>
      <vt:lpstr>8.4.1 冒泡排序</vt:lpstr>
      <vt:lpstr>8.4.1 冒泡排序</vt:lpstr>
      <vt:lpstr>8.4.1 冒泡排序</vt:lpstr>
      <vt:lpstr>8.4.1 冒泡排序</vt:lpstr>
      <vt:lpstr>8.4.1 冒泡排序</vt:lpstr>
      <vt:lpstr>幻灯片 14</vt:lpstr>
      <vt:lpstr>8.4.1 冒泡排序</vt:lpstr>
      <vt:lpstr>8.4.2 快速排序</vt:lpstr>
      <vt:lpstr>8.4.2 快速排序</vt:lpstr>
      <vt:lpstr>幻灯片 18</vt:lpstr>
      <vt:lpstr>幻灯片 19</vt:lpstr>
      <vt:lpstr>幻灯片 20</vt:lpstr>
      <vt:lpstr>8.4.2 快速排序</vt:lpstr>
      <vt:lpstr>幻灯片 22</vt:lpstr>
      <vt:lpstr>幻灯片 23</vt:lpstr>
      <vt:lpstr>幻灯片 24</vt:lpstr>
      <vt:lpstr>幻灯片 25</vt:lpstr>
      <vt:lpstr>8.4.2 快速排序</vt:lpstr>
      <vt:lpstr>8.4.2 快速排序</vt:lpstr>
      <vt:lpstr>小 结</vt:lpstr>
      <vt:lpstr>作 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lenovo-</cp:lastModifiedBy>
  <cp:revision>3188</cp:revision>
  <cp:lastPrinted>1601-01-01T00:00:00Z</cp:lastPrinted>
  <dcterms:created xsi:type="dcterms:W3CDTF">1601-01-01T00:00:00Z</dcterms:created>
  <dcterms:modified xsi:type="dcterms:W3CDTF">2020-06-05T00:24:14Z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