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604" r:id="rId3"/>
    <p:sldId id="667" r:id="rId4"/>
    <p:sldId id="668" r:id="rId5"/>
    <p:sldId id="669" r:id="rId6"/>
    <p:sldId id="670" r:id="rId7"/>
    <p:sldId id="671" r:id="rId8"/>
    <p:sldId id="675" r:id="rId9"/>
    <p:sldId id="676" r:id="rId10"/>
    <p:sldId id="678" r:id="rId11"/>
    <p:sldId id="677" r:id="rId12"/>
    <p:sldId id="602" r:id="rId13"/>
    <p:sldId id="679" r:id="rId14"/>
    <p:sldId id="603" r:id="rId1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008000"/>
    <a:srgbClr val="006600"/>
    <a:srgbClr val="003366"/>
    <a:srgbClr val="003399"/>
    <a:srgbClr val="FFFF99"/>
    <a:srgbClr val="003BB0"/>
    <a:srgbClr val="336699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2" autoAdjust="0"/>
    <p:restoredTop sz="92069" autoAdjust="0"/>
  </p:normalViewPr>
  <p:slideViewPr>
    <p:cSldViewPr>
      <p:cViewPr>
        <p:scale>
          <a:sx n="70" d="100"/>
          <a:sy n="70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2020-6-8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排序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32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讲：基数排序、归并排序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8.6 </a:t>
            </a:r>
            <a:r>
              <a:rPr lang="zh-CN" altLang="en-US" dirty="0" smtClean="0">
                <a:ea typeface="黑体" pitchFamily="2" charset="-122"/>
              </a:rPr>
              <a:t>归并排序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归并排序，基本思路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将排序码，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分组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若干子集，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先，将子集内部排序，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再，合并各</a:t>
            </a:r>
            <a:r>
              <a:rPr lang="zh-CN" altLang="en-US" sz="3000" kern="0" dirty="0" smtClean="0">
                <a:sym typeface="Wingdings" pitchFamily="2" charset="2"/>
              </a:rPr>
              <a:t>子集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（内部已经有序的） 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二路归并排序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8.6.1  </a:t>
            </a:r>
            <a:r>
              <a:rPr lang="zh-CN" altLang="en-US" dirty="0" smtClean="0">
                <a:ea typeface="黑体" pitchFamily="2" charset="-122"/>
              </a:rPr>
              <a:t>二路归并排序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600" kern="0" dirty="0" smtClean="0">
                <a:latin typeface="+mn-lt"/>
                <a:sym typeface="Wingdings" pitchFamily="2" charset="2"/>
              </a:rPr>
              <a:t>初始：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25    57    48    37    12    82    75    29    16</a:t>
            </a:r>
          </a:p>
          <a:p>
            <a:pPr marL="342900" indent="-342900" algn="just">
              <a:lnSpc>
                <a:spcPct val="140000"/>
              </a:lnSpc>
              <a:spcBef>
                <a:spcPts val="24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       25    57     37   48     12    82    29    75    16</a:t>
            </a: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                                                                                   </a:t>
            </a: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1905000" y="160020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2716800" y="16020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35052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42672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51054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59370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67056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74610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82992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393906" y="2020200"/>
            <a:ext cx="158729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400" kern="0" dirty="0" smtClean="0">
                <a:sym typeface="Wingdings" pitchFamily="2" charset="2"/>
              </a:rPr>
              <a:t>第</a:t>
            </a:r>
            <a:r>
              <a:rPr lang="en-US" altLang="zh-CN" sz="2400" kern="0" dirty="0" smtClean="0">
                <a:sym typeface="Wingdings" pitchFamily="2" charset="2"/>
              </a:rPr>
              <a:t>1</a:t>
            </a:r>
            <a:r>
              <a:rPr lang="zh-CN" altLang="en-US" sz="2400" kern="0" dirty="0" smtClean="0">
                <a:sym typeface="Wingdings" pitchFamily="2" charset="2"/>
              </a:rPr>
              <a:t>趟后：</a:t>
            </a:r>
            <a:endParaRPr lang="en-US" altLang="zh-CN" sz="2400" kern="0" dirty="0" smtClean="0">
              <a:sym typeface="Wingdings" pitchFamily="2" charset="2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1905000" y="25146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3581400" y="25146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5181600" y="25146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6781800" y="25146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8305800" y="25146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392417" y="2960400"/>
            <a:ext cx="158729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400" kern="0" dirty="0" smtClean="0">
                <a:sym typeface="Wingdings" pitchFamily="2" charset="2"/>
              </a:rPr>
              <a:t>第</a:t>
            </a:r>
            <a:r>
              <a:rPr lang="en-US" altLang="zh-CN" sz="2400" kern="0" dirty="0" smtClean="0">
                <a:sym typeface="Wingdings" pitchFamily="2" charset="2"/>
              </a:rPr>
              <a:t>2</a:t>
            </a:r>
            <a:r>
              <a:rPr lang="zh-CN" altLang="en-US" sz="2400" kern="0" dirty="0" smtClean="0">
                <a:sym typeface="Wingdings" pitchFamily="2" charset="2"/>
              </a:rPr>
              <a:t>趟后：</a:t>
            </a:r>
            <a:endParaRPr lang="en-US" altLang="zh-CN" sz="2400" kern="0" dirty="0" smtClean="0">
              <a:sym typeface="Wingdings" pitchFamily="2" charset="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288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25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6670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37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5052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48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291383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57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1054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12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8674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29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653583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75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4676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82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2296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16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1905000" y="3429000"/>
            <a:ext cx="2895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5181600" y="3429000"/>
            <a:ext cx="28194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>
            <a:off x="8305800" y="34290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379511" y="3843243"/>
            <a:ext cx="158729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400" kern="0" dirty="0" smtClean="0">
                <a:sym typeface="Wingdings" pitchFamily="2" charset="2"/>
              </a:rPr>
              <a:t>第</a:t>
            </a:r>
            <a:r>
              <a:rPr lang="en-US" altLang="zh-CN" sz="2400" kern="0" dirty="0" smtClean="0">
                <a:sym typeface="Wingdings" pitchFamily="2" charset="2"/>
              </a:rPr>
              <a:t>3</a:t>
            </a:r>
            <a:r>
              <a:rPr lang="zh-CN" altLang="en-US" sz="2400" kern="0" dirty="0" smtClean="0">
                <a:sym typeface="Wingdings" pitchFamily="2" charset="2"/>
              </a:rPr>
              <a:t>趟后：</a:t>
            </a:r>
            <a:endParaRPr lang="en-US" altLang="zh-CN" sz="2400" kern="0" dirty="0" smtClean="0">
              <a:sym typeface="Wingdings" pitchFamily="2" charset="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8158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12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540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25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4922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29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278477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37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0924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48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8544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57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640677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75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4546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82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2166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16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 bwMode="auto">
          <a:xfrm>
            <a:off x="1892094" y="4311843"/>
            <a:ext cx="6108906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>
            <a:off x="8292894" y="4311843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矩形 63"/>
          <p:cNvSpPr/>
          <p:nvPr/>
        </p:nvSpPr>
        <p:spPr>
          <a:xfrm>
            <a:off x="379511" y="4724602"/>
            <a:ext cx="158729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400" kern="0" dirty="0" smtClean="0">
                <a:sym typeface="Wingdings" pitchFamily="2" charset="2"/>
              </a:rPr>
              <a:t>第</a:t>
            </a:r>
            <a:r>
              <a:rPr lang="en-US" altLang="zh-CN" sz="2400" kern="0" dirty="0" smtClean="0">
                <a:sym typeface="Wingdings" pitchFamily="2" charset="2"/>
              </a:rPr>
              <a:t>4</a:t>
            </a:r>
            <a:r>
              <a:rPr lang="zh-CN" altLang="en-US" sz="2400" kern="0" dirty="0" smtClean="0">
                <a:sym typeface="Wingdings" pitchFamily="2" charset="2"/>
              </a:rPr>
              <a:t>趟后：</a:t>
            </a:r>
            <a:endParaRPr lang="en-US" altLang="zh-CN" sz="2400" kern="0" dirty="0" smtClean="0">
              <a:sym typeface="Wingdings" pitchFamily="2" charset="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815894" y="4691359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12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505200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25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343400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29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129583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37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943600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48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705600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57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491783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75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8305800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82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590800" y="46932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16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 bwMode="auto">
          <a:xfrm flipV="1">
            <a:off x="1892094" y="5181600"/>
            <a:ext cx="6947106" cy="11602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>
            <a:off x="2133600" y="16764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 flipH="1">
            <a:off x="2819400" y="16764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>
            <a:off x="3657600" y="16764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 flipH="1">
            <a:off x="4343400" y="16764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5334000" y="16764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/>
          <p:nvPr/>
        </p:nvCxnSpPr>
        <p:spPr bwMode="auto">
          <a:xfrm flipH="1">
            <a:off x="6019800" y="16764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>
            <a:off x="6858000" y="16764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 flipH="1">
            <a:off x="7543800" y="16764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8534400" y="1676400"/>
            <a:ext cx="0" cy="288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>
            <a:off x="2514600" y="25908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 flipH="1">
            <a:off x="3960600" y="25908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5791200" y="25908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/>
          <p:nvPr/>
        </p:nvCxnSpPr>
        <p:spPr bwMode="auto">
          <a:xfrm flipH="1">
            <a:off x="7237200" y="25908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/>
          <p:nvPr/>
        </p:nvCxnSpPr>
        <p:spPr bwMode="auto">
          <a:xfrm>
            <a:off x="8534400" y="2607600"/>
            <a:ext cx="0" cy="288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3352800" y="35052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 flipH="1">
            <a:off x="6322800" y="35052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>
            <a:off x="8534400" y="3505200"/>
            <a:ext cx="0" cy="288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>
            <a:off x="4876800" y="43434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直接连接符 102"/>
          <p:cNvCxnSpPr/>
          <p:nvPr/>
        </p:nvCxnSpPr>
        <p:spPr bwMode="auto">
          <a:xfrm flipH="1">
            <a:off x="8380200" y="43434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7239000" y="5410200"/>
            <a:ext cx="11430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稳定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 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1. </a:t>
            </a:r>
            <a:r>
              <a:rPr lang="zh-CN" altLang="en-US" sz="3000" kern="0" dirty="0" smtClean="0">
                <a:latin typeface="+mn-lt"/>
              </a:rPr>
              <a:t>基数排序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算法，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稳定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2. </a:t>
            </a:r>
            <a:r>
              <a:rPr lang="zh-CN" altLang="en-US" sz="3000" kern="0" dirty="0" smtClean="0">
                <a:latin typeface="+mn-lt"/>
              </a:rPr>
              <a:t>二路归并排序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算法，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稳定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排序小结</a:t>
            </a:r>
            <a:r>
              <a:rPr lang="en-US" altLang="zh-CN" dirty="0" smtClean="0">
                <a:ea typeface="黑体" pitchFamily="2" charset="-122"/>
              </a:rPr>
              <a:t>—P</a:t>
            </a:r>
            <a:r>
              <a:rPr lang="en-US" altLang="zh-CN" baseline="-25000" dirty="0" smtClean="0">
                <a:ea typeface="黑体" pitchFamily="2" charset="-122"/>
              </a:rPr>
              <a:t>284</a:t>
            </a:r>
            <a:r>
              <a:rPr lang="en-US" altLang="zh-CN" dirty="0" smtClean="0">
                <a:ea typeface="黑体" pitchFamily="2" charset="-122"/>
              </a:rPr>
              <a:t> 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7200" y="990600"/>
          <a:ext cx="86106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514600"/>
                <a:gridCol w="1600200"/>
                <a:gridCol w="12954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chemeClr val="tx1"/>
                          </a:solidFill>
                        </a:rPr>
                        <a:t>排序方法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chemeClr val="tx1"/>
                          </a:solidFill>
                        </a:rPr>
                        <a:t>平均时间复杂度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chemeClr val="tx1"/>
                          </a:solidFill>
                        </a:rPr>
                        <a:t>辅助空间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chemeClr val="tx1"/>
                          </a:solidFill>
                        </a:rPr>
                        <a:t>稳定性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chemeClr val="tx1"/>
                          </a:solidFill>
                        </a:rPr>
                        <a:t>最好情况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8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直接插入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i="1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O</a:t>
                      </a:r>
                      <a:r>
                        <a:rPr lang="en-US" altLang="zh-CN" sz="260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(n</a:t>
                      </a:r>
                      <a:r>
                        <a:rPr lang="en-US" altLang="zh-CN" sz="2600" b="1" baseline="3000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2</a:t>
                      </a:r>
                      <a:r>
                        <a:rPr lang="en-US" altLang="zh-CN" sz="260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)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rgbClr val="008000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latin typeface="+mj-lt"/>
                          <a:ea typeface="黑体" pitchFamily="49" charset="-122"/>
                        </a:rPr>
                        <a:t>正序</a:t>
                      </a:r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8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二分插入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rgbClr val="008000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rgbClr val="008000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8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表插入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O</a:t>
                      </a:r>
                      <a:r>
                        <a:rPr lang="en-US" altLang="zh-CN" sz="26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(n)</a:t>
                      </a:r>
                      <a:endParaRPr lang="zh-CN" altLang="en-US" sz="26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Shell</a:t>
                      </a:r>
                      <a:r>
                        <a:rPr lang="zh-CN" altLang="en-US" sz="260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排序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1.3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9900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直接选择</a:t>
                      </a:r>
                      <a:endParaRPr lang="zh-CN" altLang="en-US" sz="2600" dirty="0">
                        <a:solidFill>
                          <a:srgbClr val="9900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9900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堆排序</a:t>
                      </a:r>
                      <a:endParaRPr lang="zh-CN" altLang="en-US" sz="2600" dirty="0">
                        <a:solidFill>
                          <a:srgbClr val="9900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(nlog</a:t>
                      </a:r>
                      <a:r>
                        <a:rPr lang="en-US" altLang="zh-CN" sz="2600" b="1" kern="1200" baseline="-250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n)</a:t>
                      </a:r>
                      <a:endParaRPr lang="zh-CN" altLang="en-US" sz="2600" kern="1200" dirty="0" smtClean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冒泡排序</a:t>
                      </a:r>
                      <a:endParaRPr lang="zh-CN" altLang="en-US" sz="260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latin typeface="+mj-lt"/>
                          <a:ea typeface="黑体" pitchFamily="49" charset="-122"/>
                        </a:rPr>
                        <a:t>正序</a:t>
                      </a:r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快速排序</a:t>
                      </a:r>
                      <a:endParaRPr lang="zh-CN" altLang="en-US" sz="260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(nlog</a:t>
                      </a:r>
                      <a:r>
                        <a:rPr lang="en-US" altLang="zh-CN" sz="26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n)</a:t>
                      </a:r>
                      <a:endParaRPr lang="zh-CN" altLang="en-US" sz="2600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i="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递归引起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rgbClr val="FF0000"/>
                          </a:solidFill>
                          <a:latin typeface="+mj-lt"/>
                          <a:ea typeface="黑体" pitchFamily="49" charset="-122"/>
                        </a:rPr>
                        <a:t>坏</a:t>
                      </a:r>
                      <a:r>
                        <a:rPr lang="en-US" altLang="zh-CN" sz="2600" dirty="0" smtClean="0">
                          <a:solidFill>
                            <a:srgbClr val="FF0000"/>
                          </a:solidFill>
                          <a:latin typeface="+mj-lt"/>
                          <a:ea typeface="黑体" pitchFamily="49" charset="-122"/>
                        </a:rPr>
                        <a:t>:</a:t>
                      </a:r>
                      <a:r>
                        <a:rPr lang="zh-CN" altLang="en-US" sz="2600" dirty="0" smtClean="0">
                          <a:solidFill>
                            <a:srgbClr val="FF0000"/>
                          </a:solidFill>
                          <a:latin typeface="+mj-lt"/>
                          <a:ea typeface="黑体" pitchFamily="49" charset="-122"/>
                        </a:rPr>
                        <a:t>已有序</a:t>
                      </a:r>
                      <a:endParaRPr lang="zh-CN" altLang="en-US" sz="2600" dirty="0">
                        <a:solidFill>
                          <a:srgbClr val="FF0000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latin typeface="黑体" pitchFamily="49" charset="-122"/>
                          <a:ea typeface="黑体" pitchFamily="49" charset="-122"/>
                        </a:rPr>
                        <a:t>基数排序</a:t>
                      </a:r>
                      <a:endParaRPr lang="zh-CN" altLang="en-US" sz="26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(d(</a:t>
                      </a:r>
                      <a:r>
                        <a:rPr lang="en-US" altLang="zh-CN" sz="2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n+r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</a:t>
                      </a:r>
                      <a:r>
                        <a:rPr lang="en-US" altLang="zh-CN" sz="2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n+r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latin typeface="黑体" pitchFamily="49" charset="-122"/>
                          <a:ea typeface="黑体" pitchFamily="49" charset="-122"/>
                        </a:rPr>
                        <a:t>归并</a:t>
                      </a:r>
                      <a:endParaRPr lang="zh-CN" altLang="en-US" sz="26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(nlog</a:t>
                      </a:r>
                      <a:r>
                        <a:rPr lang="en-US" altLang="zh-CN" sz="26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(n)</a:t>
                      </a:r>
                      <a:endParaRPr lang="zh-CN" altLang="en-US" sz="26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553200" y="14032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53200" y="19366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53200" y="23938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7000" y="2819400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 smtClean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77000" y="3319403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 smtClean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77000" y="3852803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 smtClean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3200" y="4417888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77000" y="4843403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 smtClean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3200" y="53656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3200" y="58228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 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P285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复习题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，写出：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基数排序、归并排序 的各趟运行结果。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8.5 </a:t>
            </a:r>
            <a:r>
              <a:rPr lang="zh-CN" altLang="en-US" dirty="0" smtClean="0">
                <a:ea typeface="黑体" pitchFamily="2" charset="-122"/>
              </a:rPr>
              <a:t>分配排序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分配排序，基本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思路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将排序码，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分解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若干部分，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如：十位、个位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--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对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各部分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，分别排序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基数排序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1000" y="3962400"/>
            <a:ext cx="4953000" cy="168661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适用于：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chemeClr val="bg1"/>
                </a:solidFill>
              </a:rPr>
              <a:t>字符串、整数等，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</a:t>
            </a:r>
            <a:r>
              <a:rPr lang="zh-CN" altLang="en-US" sz="2600" dirty="0" smtClean="0">
                <a:solidFill>
                  <a:schemeClr val="bg1"/>
                </a:solidFill>
              </a:rPr>
              <a:t>具有明显</a:t>
            </a:r>
            <a:r>
              <a:rPr lang="zh-CN" altLang="en-US" sz="2600" dirty="0" smtClean="0">
                <a:solidFill>
                  <a:srgbClr val="FFFF00"/>
                </a:solidFill>
              </a:rPr>
              <a:t>结构特征</a:t>
            </a:r>
            <a:r>
              <a:rPr lang="zh-CN" altLang="en-US" sz="2600" dirty="0" smtClean="0">
                <a:solidFill>
                  <a:schemeClr val="bg1"/>
                </a:solidFill>
              </a:rPr>
              <a:t>的排序码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例，不超过</a:t>
            </a:r>
            <a:r>
              <a:rPr lang="en-US" altLang="zh-CN" kern="0" dirty="0" smtClean="0">
                <a:latin typeface="+mn-lt"/>
              </a:rPr>
              <a:t>2</a:t>
            </a:r>
            <a:r>
              <a:rPr lang="zh-CN" altLang="en-US" kern="0" dirty="0" smtClean="0">
                <a:latin typeface="+mn-lt"/>
              </a:rPr>
              <a:t>位的十进制排序码，分为：十位、个位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36, 5, 16, 98, 95, 47, 32, 36*, 48, 10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2286000"/>
            <a:ext cx="9144000" cy="414164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1. </a:t>
            </a:r>
            <a:r>
              <a:rPr lang="zh-CN" altLang="en-US" sz="2600" dirty="0" smtClean="0">
                <a:solidFill>
                  <a:srgbClr val="C00000"/>
                </a:solidFill>
              </a:rPr>
              <a:t>初始链表：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rabicParenBoth"/>
            </a:pPr>
            <a:endParaRPr lang="en-US" altLang="zh-CN" sz="26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rabicParenBoth"/>
            </a:pPr>
            <a:endParaRPr lang="en-US" altLang="zh-CN" sz="26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2. </a:t>
            </a:r>
            <a:r>
              <a:rPr lang="en-US" altLang="zh-CN" sz="2600" dirty="0" smtClean="0">
                <a:solidFill>
                  <a:srgbClr val="C00000"/>
                </a:solidFill>
              </a:rPr>
              <a:t>1</a:t>
            </a:r>
            <a:r>
              <a:rPr lang="zh-CN" altLang="en-US" sz="2600" dirty="0" smtClean="0">
                <a:solidFill>
                  <a:srgbClr val="C00000"/>
                </a:solidFill>
              </a:rPr>
              <a:t>次分配：</a:t>
            </a:r>
            <a:r>
              <a:rPr lang="zh-CN" altLang="en-US" sz="2600" dirty="0" smtClean="0"/>
              <a:t>按排序码的某一部分，将其分配到</a:t>
            </a:r>
            <a:r>
              <a:rPr lang="en-US" altLang="zh-CN" sz="2600" dirty="0" smtClean="0"/>
              <a:t>10</a:t>
            </a:r>
            <a:r>
              <a:rPr lang="zh-CN" altLang="en-US" sz="2600" dirty="0" smtClean="0"/>
              <a:t>个队列中</a:t>
            </a:r>
            <a:endParaRPr lang="en-US" altLang="zh-CN" sz="26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           </a:t>
            </a:r>
            <a:r>
              <a:rPr lang="en-US" altLang="zh-CN" sz="2600" dirty="0" smtClean="0">
                <a:solidFill>
                  <a:srgbClr val="990099"/>
                </a:solidFill>
              </a:rPr>
              <a:t>Q[</a:t>
            </a:r>
            <a:r>
              <a:rPr lang="en-US" altLang="zh-CN" sz="26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2600" dirty="0" smtClean="0">
                <a:solidFill>
                  <a:srgbClr val="990099"/>
                </a:solidFill>
              </a:rPr>
              <a:t>]</a:t>
            </a:r>
            <a:r>
              <a:rPr lang="zh-CN" altLang="en-US" sz="2600" dirty="0" smtClean="0">
                <a:solidFill>
                  <a:srgbClr val="990099"/>
                </a:solidFill>
              </a:rPr>
              <a:t>：</a:t>
            </a:r>
            <a:r>
              <a:rPr lang="en-US" altLang="zh-CN" sz="2600" dirty="0" smtClean="0">
                <a:solidFill>
                  <a:srgbClr val="990099"/>
                </a:solidFill>
              </a:rPr>
              <a:t>1</a:t>
            </a:r>
            <a:r>
              <a:rPr lang="zh-CN" altLang="en-US" sz="2600" dirty="0" smtClean="0">
                <a:solidFill>
                  <a:srgbClr val="990099"/>
                </a:solidFill>
              </a:rPr>
              <a:t>个链式队列，</a:t>
            </a:r>
            <a:r>
              <a:rPr lang="zh-CN" altLang="en-US" sz="2600" dirty="0" smtClean="0"/>
              <a:t>包含的属性：</a:t>
            </a:r>
            <a:r>
              <a:rPr lang="zh-CN" altLang="en-US" sz="2600" dirty="0" smtClean="0">
                <a:solidFill>
                  <a:srgbClr val="0000CC"/>
                </a:solidFill>
              </a:rPr>
              <a:t>队头</a:t>
            </a:r>
            <a:r>
              <a:rPr lang="en-US" altLang="zh-CN" sz="2600" dirty="0" smtClean="0">
                <a:solidFill>
                  <a:srgbClr val="0000CC"/>
                </a:solidFill>
              </a:rPr>
              <a:t>Q[</a:t>
            </a:r>
            <a:r>
              <a:rPr lang="en-US" altLang="zh-CN" sz="260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2600" dirty="0" smtClean="0">
                <a:solidFill>
                  <a:srgbClr val="0000CC"/>
                </a:solidFill>
              </a:rPr>
              <a:t>].f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0000CC"/>
                </a:solidFill>
              </a:rPr>
              <a:t>                                                                   </a:t>
            </a:r>
            <a:r>
              <a:rPr lang="zh-CN" altLang="en-US" sz="2600" dirty="0" smtClean="0">
                <a:solidFill>
                  <a:srgbClr val="0000CC"/>
                </a:solidFill>
              </a:rPr>
              <a:t>队尾</a:t>
            </a:r>
            <a:r>
              <a:rPr lang="en-US" altLang="zh-CN" sz="2600" dirty="0" smtClean="0">
                <a:solidFill>
                  <a:srgbClr val="0000CC"/>
                </a:solidFill>
              </a:rPr>
              <a:t>Q[</a:t>
            </a:r>
            <a:r>
              <a:rPr lang="en-US" altLang="zh-CN" sz="260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2600" dirty="0" smtClean="0">
                <a:solidFill>
                  <a:srgbClr val="0000CC"/>
                </a:solidFill>
              </a:rPr>
              <a:t>].e</a:t>
            </a:r>
            <a:endParaRPr lang="zh-CN" altLang="en-US" sz="260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600" dirty="0" smtClean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8.5.2 </a:t>
            </a:r>
            <a:r>
              <a:rPr lang="zh-CN" altLang="en-US" dirty="0" smtClean="0">
                <a:ea typeface="黑体" pitchFamily="2" charset="-122"/>
              </a:rPr>
              <a:t>基数排序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96200" y="1676400"/>
            <a:ext cx="1447800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基：</a:t>
            </a:r>
            <a:r>
              <a:rPr lang="en-US" altLang="zh-CN" sz="2600" dirty="0" smtClean="0">
                <a:solidFill>
                  <a:schemeClr val="bg1"/>
                </a:solidFill>
              </a:rPr>
              <a:t>10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17526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</a:p>
        </p:txBody>
      </p:sp>
      <p:sp>
        <p:nvSpPr>
          <p:cNvPr id="14" name="Line 91"/>
          <p:cNvSpPr>
            <a:spLocks noChangeShapeType="1"/>
          </p:cNvSpPr>
          <p:nvPr/>
        </p:nvSpPr>
        <p:spPr bwMode="auto">
          <a:xfrm flipV="1">
            <a:off x="2184600" y="3159553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438400" y="2905554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</a:p>
        </p:txBody>
      </p:sp>
      <p:sp>
        <p:nvSpPr>
          <p:cNvPr id="11" name="Line 91"/>
          <p:cNvSpPr>
            <a:spLocks noChangeShapeType="1"/>
          </p:cNvSpPr>
          <p:nvPr/>
        </p:nvSpPr>
        <p:spPr bwMode="auto">
          <a:xfrm flipV="1">
            <a:off x="2858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3149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</a:p>
        </p:txBody>
      </p:sp>
      <p:sp>
        <p:nvSpPr>
          <p:cNvPr id="15" name="Line 91"/>
          <p:cNvSpPr>
            <a:spLocks noChangeShapeType="1"/>
          </p:cNvSpPr>
          <p:nvPr/>
        </p:nvSpPr>
        <p:spPr bwMode="auto">
          <a:xfrm flipV="1">
            <a:off x="3581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3872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</a:p>
        </p:txBody>
      </p:sp>
      <p:sp>
        <p:nvSpPr>
          <p:cNvPr id="18" name="Line 91"/>
          <p:cNvSpPr>
            <a:spLocks noChangeShapeType="1"/>
          </p:cNvSpPr>
          <p:nvPr/>
        </p:nvSpPr>
        <p:spPr bwMode="auto">
          <a:xfrm flipV="1">
            <a:off x="43062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45972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</a:p>
        </p:txBody>
      </p:sp>
      <p:sp>
        <p:nvSpPr>
          <p:cNvPr id="20" name="Line 91"/>
          <p:cNvSpPr>
            <a:spLocks noChangeShapeType="1"/>
          </p:cNvSpPr>
          <p:nvPr/>
        </p:nvSpPr>
        <p:spPr bwMode="auto">
          <a:xfrm flipV="1">
            <a:off x="50292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53202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</a:p>
        </p:txBody>
      </p:sp>
      <p:sp>
        <p:nvSpPr>
          <p:cNvPr id="22" name="Line 91"/>
          <p:cNvSpPr>
            <a:spLocks noChangeShapeType="1"/>
          </p:cNvSpPr>
          <p:nvPr/>
        </p:nvSpPr>
        <p:spPr bwMode="auto">
          <a:xfrm flipV="1">
            <a:off x="57522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60432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</a:p>
        </p:txBody>
      </p:sp>
      <p:sp>
        <p:nvSpPr>
          <p:cNvPr id="24" name="Line 91"/>
          <p:cNvSpPr>
            <a:spLocks noChangeShapeType="1"/>
          </p:cNvSpPr>
          <p:nvPr/>
        </p:nvSpPr>
        <p:spPr bwMode="auto">
          <a:xfrm flipV="1">
            <a:off x="64770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768000" y="2903967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</a:p>
        </p:txBody>
      </p:sp>
      <p:sp>
        <p:nvSpPr>
          <p:cNvPr id="26" name="Line 91"/>
          <p:cNvSpPr>
            <a:spLocks noChangeShapeType="1"/>
          </p:cNvSpPr>
          <p:nvPr/>
        </p:nvSpPr>
        <p:spPr bwMode="auto">
          <a:xfrm flipV="1">
            <a:off x="7430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7" name="Rectangle 93"/>
          <p:cNvSpPr>
            <a:spLocks noChangeArrowheads="1"/>
          </p:cNvSpPr>
          <p:nvPr/>
        </p:nvSpPr>
        <p:spPr bwMode="auto">
          <a:xfrm>
            <a:off x="7721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</a:p>
        </p:txBody>
      </p:sp>
      <p:sp>
        <p:nvSpPr>
          <p:cNvPr id="28" name="Line 91"/>
          <p:cNvSpPr>
            <a:spLocks noChangeShapeType="1"/>
          </p:cNvSpPr>
          <p:nvPr/>
        </p:nvSpPr>
        <p:spPr bwMode="auto">
          <a:xfrm flipV="1">
            <a:off x="8192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9" name="Rectangle 93"/>
          <p:cNvSpPr>
            <a:spLocks noChangeArrowheads="1"/>
          </p:cNvSpPr>
          <p:nvPr/>
        </p:nvSpPr>
        <p:spPr bwMode="auto">
          <a:xfrm>
            <a:off x="8483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31" name="Line 91"/>
          <p:cNvSpPr>
            <a:spLocks noChangeShapeType="1"/>
          </p:cNvSpPr>
          <p:nvPr/>
        </p:nvSpPr>
        <p:spPr bwMode="auto">
          <a:xfrm>
            <a:off x="1371600" y="3134154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33400" y="2819400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04800" y="42672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1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200" y="1039953"/>
            <a:ext cx="9144000" cy="3138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1. </a:t>
            </a:r>
            <a:r>
              <a:rPr lang="zh-CN" altLang="en-US" sz="2600" dirty="0" smtClean="0">
                <a:solidFill>
                  <a:srgbClr val="C00000"/>
                </a:solidFill>
              </a:rPr>
              <a:t>初始链表：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arenBoth"/>
            </a:pPr>
            <a:endParaRPr lang="en-US" altLang="zh-CN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arenBoth"/>
            </a:pPr>
            <a:endParaRPr lang="en-US" altLang="zh-CN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2. </a:t>
            </a:r>
            <a:r>
              <a:rPr lang="zh-CN" altLang="en-US" sz="2600" dirty="0" smtClean="0"/>
              <a:t>第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趟</a:t>
            </a:r>
            <a:r>
              <a:rPr lang="zh-CN" altLang="en-US" sz="2600" dirty="0" smtClean="0">
                <a:solidFill>
                  <a:srgbClr val="C00000"/>
                </a:solidFill>
              </a:rPr>
              <a:t>分配</a:t>
            </a:r>
            <a:r>
              <a:rPr lang="zh-CN" altLang="en-US" sz="2600" dirty="0" smtClean="0"/>
              <a:t>（按个位） ：</a:t>
            </a: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8.5.2 </a:t>
            </a:r>
            <a:r>
              <a:rPr lang="zh-CN" altLang="en-US" dirty="0" smtClean="0">
                <a:ea typeface="黑体" pitchFamily="2" charset="-122"/>
              </a:rPr>
              <a:t>基数排序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18288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</a:p>
        </p:txBody>
      </p:sp>
      <p:sp>
        <p:nvSpPr>
          <p:cNvPr id="14" name="Line 91"/>
          <p:cNvSpPr>
            <a:spLocks noChangeShapeType="1"/>
          </p:cNvSpPr>
          <p:nvPr/>
        </p:nvSpPr>
        <p:spPr bwMode="auto">
          <a:xfrm flipV="1">
            <a:off x="2260800" y="185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514600" y="160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</a:p>
        </p:txBody>
      </p:sp>
      <p:sp>
        <p:nvSpPr>
          <p:cNvPr id="11" name="Line 91"/>
          <p:cNvSpPr>
            <a:spLocks noChangeShapeType="1"/>
          </p:cNvSpPr>
          <p:nvPr/>
        </p:nvSpPr>
        <p:spPr bwMode="auto">
          <a:xfrm flipV="1">
            <a:off x="2934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3225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</a:p>
        </p:txBody>
      </p:sp>
      <p:sp>
        <p:nvSpPr>
          <p:cNvPr id="15" name="Line 91"/>
          <p:cNvSpPr>
            <a:spLocks noChangeShapeType="1"/>
          </p:cNvSpPr>
          <p:nvPr/>
        </p:nvSpPr>
        <p:spPr bwMode="auto">
          <a:xfrm flipV="1">
            <a:off x="3657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3948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</a:p>
        </p:txBody>
      </p:sp>
      <p:sp>
        <p:nvSpPr>
          <p:cNvPr id="18" name="Line 91"/>
          <p:cNvSpPr>
            <a:spLocks noChangeShapeType="1"/>
          </p:cNvSpPr>
          <p:nvPr/>
        </p:nvSpPr>
        <p:spPr bwMode="auto">
          <a:xfrm flipV="1">
            <a:off x="43824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46734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</a:p>
        </p:txBody>
      </p:sp>
      <p:sp>
        <p:nvSpPr>
          <p:cNvPr id="20" name="Line 91"/>
          <p:cNvSpPr>
            <a:spLocks noChangeShapeType="1"/>
          </p:cNvSpPr>
          <p:nvPr/>
        </p:nvSpPr>
        <p:spPr bwMode="auto">
          <a:xfrm flipV="1">
            <a:off x="51054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53964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</a:p>
        </p:txBody>
      </p:sp>
      <p:sp>
        <p:nvSpPr>
          <p:cNvPr id="22" name="Line 91"/>
          <p:cNvSpPr>
            <a:spLocks noChangeShapeType="1"/>
          </p:cNvSpPr>
          <p:nvPr/>
        </p:nvSpPr>
        <p:spPr bwMode="auto">
          <a:xfrm flipV="1">
            <a:off x="58284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61194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</a:p>
        </p:txBody>
      </p:sp>
      <p:sp>
        <p:nvSpPr>
          <p:cNvPr id="24" name="Line 91"/>
          <p:cNvSpPr>
            <a:spLocks noChangeShapeType="1"/>
          </p:cNvSpPr>
          <p:nvPr/>
        </p:nvSpPr>
        <p:spPr bwMode="auto">
          <a:xfrm flipV="1">
            <a:off x="65532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844200" y="1598613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</a:p>
        </p:txBody>
      </p:sp>
      <p:sp>
        <p:nvSpPr>
          <p:cNvPr id="26" name="Line 91"/>
          <p:cNvSpPr>
            <a:spLocks noChangeShapeType="1"/>
          </p:cNvSpPr>
          <p:nvPr/>
        </p:nvSpPr>
        <p:spPr bwMode="auto">
          <a:xfrm flipV="1">
            <a:off x="7467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7" name="Rectangle 93"/>
          <p:cNvSpPr>
            <a:spLocks noChangeArrowheads="1"/>
          </p:cNvSpPr>
          <p:nvPr/>
        </p:nvSpPr>
        <p:spPr bwMode="auto">
          <a:xfrm>
            <a:off x="7758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</a:p>
        </p:txBody>
      </p:sp>
      <p:sp>
        <p:nvSpPr>
          <p:cNvPr id="28" name="Line 91"/>
          <p:cNvSpPr>
            <a:spLocks noChangeShapeType="1"/>
          </p:cNvSpPr>
          <p:nvPr/>
        </p:nvSpPr>
        <p:spPr bwMode="auto">
          <a:xfrm flipV="1">
            <a:off x="8190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9" name="Rectangle 93"/>
          <p:cNvSpPr>
            <a:spLocks noChangeArrowheads="1"/>
          </p:cNvSpPr>
          <p:nvPr/>
        </p:nvSpPr>
        <p:spPr bwMode="auto">
          <a:xfrm>
            <a:off x="8481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31" name="Line 91"/>
          <p:cNvSpPr>
            <a:spLocks noChangeShapeType="1"/>
          </p:cNvSpPr>
          <p:nvPr/>
        </p:nvSpPr>
        <p:spPr bwMode="auto">
          <a:xfrm>
            <a:off x="1447800" y="18288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9600" y="1514046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81000" y="27432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57198" y="32577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Line 91"/>
          <p:cNvSpPr>
            <a:spLocks noChangeShapeType="1"/>
          </p:cNvSpPr>
          <p:nvPr/>
        </p:nvSpPr>
        <p:spPr bwMode="auto">
          <a:xfrm flipH="1">
            <a:off x="914400" y="36576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8" name="Rectangle 93"/>
          <p:cNvSpPr>
            <a:spLocks noChangeArrowheads="1"/>
          </p:cNvSpPr>
          <p:nvPr/>
        </p:nvSpPr>
        <p:spPr bwMode="auto">
          <a:xfrm>
            <a:off x="6720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39" name="Line 91"/>
          <p:cNvSpPr>
            <a:spLocks noChangeShapeType="1"/>
          </p:cNvSpPr>
          <p:nvPr/>
        </p:nvSpPr>
        <p:spPr bwMode="auto">
          <a:xfrm flipH="1">
            <a:off x="25536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23112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  <a:endParaRPr lang="en-US" altLang="zh-CN" sz="3000" dirty="0"/>
          </a:p>
        </p:txBody>
      </p:sp>
      <p:sp>
        <p:nvSpPr>
          <p:cNvPr id="41" name="Line 91"/>
          <p:cNvSpPr>
            <a:spLocks noChangeShapeType="1"/>
          </p:cNvSpPr>
          <p:nvPr/>
        </p:nvSpPr>
        <p:spPr bwMode="auto">
          <a:xfrm flipH="1">
            <a:off x="51444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49020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  <a:endParaRPr lang="en-US" altLang="zh-CN" sz="3000" dirty="0"/>
          </a:p>
        </p:txBody>
      </p:sp>
      <p:sp>
        <p:nvSpPr>
          <p:cNvPr id="43" name="Line 91"/>
          <p:cNvSpPr>
            <a:spLocks noChangeShapeType="1"/>
          </p:cNvSpPr>
          <p:nvPr/>
        </p:nvSpPr>
        <p:spPr bwMode="auto">
          <a:xfrm>
            <a:off x="5144400" y="44464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4902000" y="46750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  <a:endParaRPr lang="en-US" altLang="zh-CN" sz="3000" dirty="0"/>
          </a:p>
        </p:txBody>
      </p:sp>
      <p:sp>
        <p:nvSpPr>
          <p:cNvPr id="45" name="Line 91"/>
          <p:cNvSpPr>
            <a:spLocks noChangeShapeType="1"/>
          </p:cNvSpPr>
          <p:nvPr/>
        </p:nvSpPr>
        <p:spPr bwMode="auto">
          <a:xfrm flipH="1">
            <a:off x="59826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57402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  <a:endParaRPr lang="en-US" altLang="zh-CN" sz="3000" dirty="0"/>
          </a:p>
        </p:txBody>
      </p:sp>
      <p:sp>
        <p:nvSpPr>
          <p:cNvPr id="47" name="Line 91"/>
          <p:cNvSpPr>
            <a:spLocks noChangeShapeType="1"/>
          </p:cNvSpPr>
          <p:nvPr/>
        </p:nvSpPr>
        <p:spPr bwMode="auto">
          <a:xfrm flipH="1">
            <a:off x="5943600" y="44464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5740200" y="46750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  <a:endParaRPr lang="en-US" altLang="zh-CN" sz="3000" dirty="0"/>
          </a:p>
        </p:txBody>
      </p:sp>
      <p:sp>
        <p:nvSpPr>
          <p:cNvPr id="49" name="Line 91"/>
          <p:cNvSpPr>
            <a:spLocks noChangeShapeType="1"/>
          </p:cNvSpPr>
          <p:nvPr/>
        </p:nvSpPr>
        <p:spPr bwMode="auto">
          <a:xfrm>
            <a:off x="5982600" y="51322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5638800" y="53608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  <a:endParaRPr lang="en-US" altLang="zh-CN" sz="3000" dirty="0"/>
          </a:p>
        </p:txBody>
      </p:sp>
      <p:sp>
        <p:nvSpPr>
          <p:cNvPr id="51" name="Line 91"/>
          <p:cNvSpPr>
            <a:spLocks noChangeShapeType="1"/>
          </p:cNvSpPr>
          <p:nvPr/>
        </p:nvSpPr>
        <p:spPr bwMode="auto">
          <a:xfrm flipH="1">
            <a:off x="68970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2" name="Rectangle 93"/>
          <p:cNvSpPr>
            <a:spLocks noChangeArrowheads="1"/>
          </p:cNvSpPr>
          <p:nvPr/>
        </p:nvSpPr>
        <p:spPr bwMode="auto">
          <a:xfrm>
            <a:off x="66546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  <a:endParaRPr lang="en-US" altLang="zh-CN" sz="3000" dirty="0"/>
          </a:p>
        </p:txBody>
      </p:sp>
      <p:sp>
        <p:nvSpPr>
          <p:cNvPr id="53" name="Line 91"/>
          <p:cNvSpPr>
            <a:spLocks noChangeShapeType="1"/>
          </p:cNvSpPr>
          <p:nvPr/>
        </p:nvSpPr>
        <p:spPr bwMode="auto">
          <a:xfrm flipH="1">
            <a:off x="77352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74676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  <a:endParaRPr lang="en-US" altLang="zh-CN" sz="3000" dirty="0"/>
          </a:p>
        </p:txBody>
      </p:sp>
      <p:sp>
        <p:nvSpPr>
          <p:cNvPr id="55" name="Line 91"/>
          <p:cNvSpPr>
            <a:spLocks noChangeShapeType="1"/>
          </p:cNvSpPr>
          <p:nvPr/>
        </p:nvSpPr>
        <p:spPr bwMode="auto">
          <a:xfrm flipH="1">
            <a:off x="7696200" y="44464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6" name="Rectangle 93"/>
          <p:cNvSpPr>
            <a:spLocks noChangeArrowheads="1"/>
          </p:cNvSpPr>
          <p:nvPr/>
        </p:nvSpPr>
        <p:spPr bwMode="auto">
          <a:xfrm>
            <a:off x="7492800" y="46750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58978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Line 91"/>
          <p:cNvSpPr>
            <a:spLocks noChangeShapeType="1"/>
          </p:cNvSpPr>
          <p:nvPr/>
        </p:nvSpPr>
        <p:spPr bwMode="auto">
          <a:xfrm flipH="1" flipV="1">
            <a:off x="914400" y="44196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H="1" flipV="1">
            <a:off x="2590800" y="44196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 flipH="1" flipV="1">
            <a:off x="5105400" y="51054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1" name="Line 91"/>
          <p:cNvSpPr>
            <a:spLocks noChangeShapeType="1"/>
          </p:cNvSpPr>
          <p:nvPr/>
        </p:nvSpPr>
        <p:spPr bwMode="auto">
          <a:xfrm flipH="1" flipV="1">
            <a:off x="6019800" y="57912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 flipH="1" flipV="1">
            <a:off x="6858000" y="4419600"/>
            <a:ext cx="2286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3" name="Line 91"/>
          <p:cNvSpPr>
            <a:spLocks noChangeShapeType="1"/>
          </p:cNvSpPr>
          <p:nvPr/>
        </p:nvSpPr>
        <p:spPr bwMode="auto">
          <a:xfrm flipH="1" flipV="1">
            <a:off x="7696200" y="51054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4" name="Line 91"/>
          <p:cNvSpPr>
            <a:spLocks noChangeShapeType="1"/>
          </p:cNvSpPr>
          <p:nvPr/>
        </p:nvSpPr>
        <p:spPr bwMode="auto">
          <a:xfrm flipH="1" flipV="1">
            <a:off x="5257800" y="44196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5" name="Line 91"/>
          <p:cNvSpPr>
            <a:spLocks noChangeShapeType="1"/>
          </p:cNvSpPr>
          <p:nvPr/>
        </p:nvSpPr>
        <p:spPr bwMode="auto">
          <a:xfrm flipH="1" flipV="1">
            <a:off x="6096000" y="44196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 flipH="1" flipV="1">
            <a:off x="6096000" y="5105400"/>
            <a:ext cx="152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7" name="Line 91"/>
          <p:cNvSpPr>
            <a:spLocks noChangeShapeType="1"/>
          </p:cNvSpPr>
          <p:nvPr/>
        </p:nvSpPr>
        <p:spPr bwMode="auto">
          <a:xfrm flipH="1" flipV="1">
            <a:off x="7848600" y="44196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457200"/>
            <a:ext cx="9144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/>
              <a:t>   2.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趟</a:t>
            </a:r>
            <a:r>
              <a:rPr lang="zh-CN" altLang="en-US" dirty="0" smtClean="0">
                <a:solidFill>
                  <a:srgbClr val="C00000"/>
                </a:solidFill>
              </a:rPr>
              <a:t>分配</a:t>
            </a:r>
            <a:r>
              <a:rPr lang="zh-CN" altLang="en-US" dirty="0" smtClean="0"/>
              <a:t>（按个位） ：</a:t>
            </a:r>
            <a:endParaRPr lang="en-US" altLang="zh-CN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300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kern="0" dirty="0" smtClean="0">
                <a:latin typeface="+mn-lt"/>
              </a:rPr>
              <a:t>3. </a:t>
            </a:r>
            <a:r>
              <a:rPr lang="zh-CN" altLang="en-US" kern="0" dirty="0" smtClean="0">
                <a:latin typeface="+mn-lt"/>
              </a:rPr>
              <a:t>第</a:t>
            </a:r>
            <a:r>
              <a:rPr lang="en-US" altLang="zh-CN" kern="0" dirty="0" smtClean="0"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趟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收集</a:t>
            </a:r>
            <a:r>
              <a:rPr lang="zh-CN" altLang="en-US" kern="0" dirty="0" smtClean="0">
                <a:latin typeface="+mn-lt"/>
              </a:rPr>
              <a:t>（依次收集“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每个链式队列</a:t>
            </a:r>
            <a:r>
              <a:rPr lang="zh-CN" altLang="en-US" kern="0" dirty="0" smtClean="0">
                <a:latin typeface="+mn-lt"/>
              </a:rPr>
              <a:t>”）：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</a:t>
            </a:r>
            <a:endParaRPr lang="en-US" altLang="zh-CN" kern="0" dirty="0" smtClean="0">
              <a:latin typeface="+mn-lt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81000" y="10668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57198" y="15813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Line 91"/>
          <p:cNvSpPr>
            <a:spLocks noChangeShapeType="1"/>
          </p:cNvSpPr>
          <p:nvPr/>
        </p:nvSpPr>
        <p:spPr bwMode="auto">
          <a:xfrm flipH="1">
            <a:off x="914400" y="19812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8" name="Rectangle 93"/>
          <p:cNvSpPr>
            <a:spLocks noChangeArrowheads="1"/>
          </p:cNvSpPr>
          <p:nvPr/>
        </p:nvSpPr>
        <p:spPr bwMode="auto">
          <a:xfrm>
            <a:off x="6720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39" name="Line 91"/>
          <p:cNvSpPr>
            <a:spLocks noChangeShapeType="1"/>
          </p:cNvSpPr>
          <p:nvPr/>
        </p:nvSpPr>
        <p:spPr bwMode="auto">
          <a:xfrm flipH="1">
            <a:off x="25536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23112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  <a:endParaRPr lang="en-US" altLang="zh-CN" sz="3000" dirty="0"/>
          </a:p>
        </p:txBody>
      </p:sp>
      <p:sp>
        <p:nvSpPr>
          <p:cNvPr id="41" name="Line 91"/>
          <p:cNvSpPr>
            <a:spLocks noChangeShapeType="1"/>
          </p:cNvSpPr>
          <p:nvPr/>
        </p:nvSpPr>
        <p:spPr bwMode="auto">
          <a:xfrm flipH="1">
            <a:off x="51444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49020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  <a:endParaRPr lang="en-US" altLang="zh-CN" sz="3000" dirty="0"/>
          </a:p>
        </p:txBody>
      </p:sp>
      <p:sp>
        <p:nvSpPr>
          <p:cNvPr id="43" name="Line 91"/>
          <p:cNvSpPr>
            <a:spLocks noChangeShapeType="1"/>
          </p:cNvSpPr>
          <p:nvPr/>
        </p:nvSpPr>
        <p:spPr bwMode="auto">
          <a:xfrm>
            <a:off x="5144400" y="27700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49020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  <a:endParaRPr lang="en-US" altLang="zh-CN" sz="3000" dirty="0"/>
          </a:p>
        </p:txBody>
      </p:sp>
      <p:sp>
        <p:nvSpPr>
          <p:cNvPr id="45" name="Line 91"/>
          <p:cNvSpPr>
            <a:spLocks noChangeShapeType="1"/>
          </p:cNvSpPr>
          <p:nvPr/>
        </p:nvSpPr>
        <p:spPr bwMode="auto">
          <a:xfrm flipH="1">
            <a:off x="59826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57402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  <a:endParaRPr lang="en-US" altLang="zh-CN" sz="3000" dirty="0"/>
          </a:p>
        </p:txBody>
      </p:sp>
      <p:sp>
        <p:nvSpPr>
          <p:cNvPr id="47" name="Line 91"/>
          <p:cNvSpPr>
            <a:spLocks noChangeShapeType="1"/>
          </p:cNvSpPr>
          <p:nvPr/>
        </p:nvSpPr>
        <p:spPr bwMode="auto">
          <a:xfrm flipH="1">
            <a:off x="5943600" y="27700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57402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  <a:endParaRPr lang="en-US" altLang="zh-CN" sz="3000" dirty="0"/>
          </a:p>
        </p:txBody>
      </p:sp>
      <p:sp>
        <p:nvSpPr>
          <p:cNvPr id="49" name="Line 91"/>
          <p:cNvSpPr>
            <a:spLocks noChangeShapeType="1"/>
          </p:cNvSpPr>
          <p:nvPr/>
        </p:nvSpPr>
        <p:spPr bwMode="auto">
          <a:xfrm>
            <a:off x="5982600" y="34558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5638800" y="36844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  <a:endParaRPr lang="en-US" altLang="zh-CN" sz="3000" dirty="0"/>
          </a:p>
        </p:txBody>
      </p:sp>
      <p:sp>
        <p:nvSpPr>
          <p:cNvPr id="51" name="Line 91"/>
          <p:cNvSpPr>
            <a:spLocks noChangeShapeType="1"/>
          </p:cNvSpPr>
          <p:nvPr/>
        </p:nvSpPr>
        <p:spPr bwMode="auto">
          <a:xfrm flipH="1">
            <a:off x="68970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2" name="Rectangle 93"/>
          <p:cNvSpPr>
            <a:spLocks noChangeArrowheads="1"/>
          </p:cNvSpPr>
          <p:nvPr/>
        </p:nvSpPr>
        <p:spPr bwMode="auto">
          <a:xfrm>
            <a:off x="66546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  <a:endParaRPr lang="en-US" altLang="zh-CN" sz="3000" dirty="0"/>
          </a:p>
        </p:txBody>
      </p:sp>
      <p:sp>
        <p:nvSpPr>
          <p:cNvPr id="53" name="Line 91"/>
          <p:cNvSpPr>
            <a:spLocks noChangeShapeType="1"/>
          </p:cNvSpPr>
          <p:nvPr/>
        </p:nvSpPr>
        <p:spPr bwMode="auto">
          <a:xfrm flipH="1">
            <a:off x="77352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74676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  <a:endParaRPr lang="en-US" altLang="zh-CN" sz="3000" dirty="0"/>
          </a:p>
        </p:txBody>
      </p:sp>
      <p:sp>
        <p:nvSpPr>
          <p:cNvPr id="55" name="Line 91"/>
          <p:cNvSpPr>
            <a:spLocks noChangeShapeType="1"/>
          </p:cNvSpPr>
          <p:nvPr/>
        </p:nvSpPr>
        <p:spPr bwMode="auto">
          <a:xfrm flipH="1">
            <a:off x="7696200" y="27700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6" name="Rectangle 93"/>
          <p:cNvSpPr>
            <a:spLocks noChangeArrowheads="1"/>
          </p:cNvSpPr>
          <p:nvPr/>
        </p:nvSpPr>
        <p:spPr bwMode="auto">
          <a:xfrm>
            <a:off x="74928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42214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Line 91"/>
          <p:cNvSpPr>
            <a:spLocks noChangeShapeType="1"/>
          </p:cNvSpPr>
          <p:nvPr/>
        </p:nvSpPr>
        <p:spPr bwMode="auto">
          <a:xfrm flipH="1" flipV="1">
            <a:off x="914400" y="27432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H="1" flipV="1">
            <a:off x="2590800" y="27432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 flipH="1" flipV="1">
            <a:off x="51054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1" name="Line 91"/>
          <p:cNvSpPr>
            <a:spLocks noChangeShapeType="1"/>
          </p:cNvSpPr>
          <p:nvPr/>
        </p:nvSpPr>
        <p:spPr bwMode="auto">
          <a:xfrm flipH="1" flipV="1">
            <a:off x="60198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 flipH="1" flipV="1">
            <a:off x="6858000" y="2743200"/>
            <a:ext cx="2286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3" name="Line 91"/>
          <p:cNvSpPr>
            <a:spLocks noChangeShapeType="1"/>
          </p:cNvSpPr>
          <p:nvPr/>
        </p:nvSpPr>
        <p:spPr bwMode="auto">
          <a:xfrm flipH="1" flipV="1">
            <a:off x="76962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17778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</a:p>
        </p:txBody>
      </p:sp>
      <p:sp>
        <p:nvSpPr>
          <p:cNvPr id="69" name="Line 91"/>
          <p:cNvSpPr>
            <a:spLocks noChangeShapeType="1"/>
          </p:cNvSpPr>
          <p:nvPr/>
        </p:nvSpPr>
        <p:spPr bwMode="auto">
          <a:xfrm flipV="1">
            <a:off x="2209800" y="566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0" name="Rectangle 93"/>
          <p:cNvSpPr>
            <a:spLocks noChangeArrowheads="1"/>
          </p:cNvSpPr>
          <p:nvPr/>
        </p:nvSpPr>
        <p:spPr bwMode="auto">
          <a:xfrm>
            <a:off x="25146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</a:p>
        </p:txBody>
      </p:sp>
      <p:sp>
        <p:nvSpPr>
          <p:cNvPr id="71" name="Line 91"/>
          <p:cNvSpPr>
            <a:spLocks noChangeShapeType="1"/>
          </p:cNvSpPr>
          <p:nvPr/>
        </p:nvSpPr>
        <p:spPr bwMode="auto">
          <a:xfrm flipV="1">
            <a:off x="2934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3225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 flipV="1">
            <a:off x="3657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4" name="Rectangle 93"/>
          <p:cNvSpPr>
            <a:spLocks noChangeArrowheads="1"/>
          </p:cNvSpPr>
          <p:nvPr/>
        </p:nvSpPr>
        <p:spPr bwMode="auto">
          <a:xfrm>
            <a:off x="3948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</a:p>
        </p:txBody>
      </p:sp>
      <p:sp>
        <p:nvSpPr>
          <p:cNvPr id="75" name="Line 91"/>
          <p:cNvSpPr>
            <a:spLocks noChangeShapeType="1"/>
          </p:cNvSpPr>
          <p:nvPr/>
        </p:nvSpPr>
        <p:spPr bwMode="auto">
          <a:xfrm flipV="1">
            <a:off x="4382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6" name="Rectangle 93"/>
          <p:cNvSpPr>
            <a:spLocks noChangeArrowheads="1"/>
          </p:cNvSpPr>
          <p:nvPr/>
        </p:nvSpPr>
        <p:spPr bwMode="auto">
          <a:xfrm>
            <a:off x="4673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</a:p>
        </p:txBody>
      </p:sp>
      <p:sp>
        <p:nvSpPr>
          <p:cNvPr id="77" name="Line 91"/>
          <p:cNvSpPr>
            <a:spLocks noChangeShapeType="1"/>
          </p:cNvSpPr>
          <p:nvPr/>
        </p:nvSpPr>
        <p:spPr bwMode="auto">
          <a:xfrm flipV="1">
            <a:off x="5105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5396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</a:p>
        </p:txBody>
      </p:sp>
      <p:sp>
        <p:nvSpPr>
          <p:cNvPr id="79" name="Line 91"/>
          <p:cNvSpPr>
            <a:spLocks noChangeShapeType="1"/>
          </p:cNvSpPr>
          <p:nvPr/>
        </p:nvSpPr>
        <p:spPr bwMode="auto">
          <a:xfrm flipV="1">
            <a:off x="5828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0" name="Rectangle 93"/>
          <p:cNvSpPr>
            <a:spLocks noChangeArrowheads="1"/>
          </p:cNvSpPr>
          <p:nvPr/>
        </p:nvSpPr>
        <p:spPr bwMode="auto">
          <a:xfrm>
            <a:off x="70356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</a:p>
        </p:txBody>
      </p:sp>
      <p:sp>
        <p:nvSpPr>
          <p:cNvPr id="81" name="Line 91"/>
          <p:cNvSpPr>
            <a:spLocks noChangeShapeType="1"/>
          </p:cNvSpPr>
          <p:nvPr/>
        </p:nvSpPr>
        <p:spPr bwMode="auto">
          <a:xfrm flipV="1">
            <a:off x="6730800" y="5670000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2" name="Rectangle 93"/>
          <p:cNvSpPr>
            <a:spLocks noChangeArrowheads="1"/>
          </p:cNvSpPr>
          <p:nvPr/>
        </p:nvSpPr>
        <p:spPr bwMode="auto">
          <a:xfrm>
            <a:off x="6096000" y="5408613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 flipV="1">
            <a:off x="7467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7758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</a:p>
        </p:txBody>
      </p:sp>
      <p:sp>
        <p:nvSpPr>
          <p:cNvPr id="85" name="Line 91"/>
          <p:cNvSpPr>
            <a:spLocks noChangeShapeType="1"/>
          </p:cNvSpPr>
          <p:nvPr/>
        </p:nvSpPr>
        <p:spPr bwMode="auto">
          <a:xfrm flipV="1">
            <a:off x="8190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6" name="Rectangle 93"/>
          <p:cNvSpPr>
            <a:spLocks noChangeArrowheads="1"/>
          </p:cNvSpPr>
          <p:nvPr/>
        </p:nvSpPr>
        <p:spPr bwMode="auto">
          <a:xfrm>
            <a:off x="8481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>
            <a:off x="1396800" y="56388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09600" y="5324046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457200"/>
            <a:ext cx="9144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kern="0" dirty="0" smtClean="0">
                <a:latin typeface="+mn-lt"/>
              </a:rPr>
              <a:t>3. </a:t>
            </a:r>
            <a:r>
              <a:rPr lang="zh-CN" altLang="en-US" kern="0" dirty="0" smtClean="0">
                <a:latin typeface="+mn-lt"/>
              </a:rPr>
              <a:t>第</a:t>
            </a:r>
            <a:r>
              <a:rPr lang="en-US" altLang="zh-CN" kern="0" dirty="0" smtClean="0"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趟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收集</a:t>
            </a:r>
            <a:r>
              <a:rPr lang="zh-CN" altLang="en-US" kern="0" dirty="0" smtClean="0">
                <a:latin typeface="+mn-lt"/>
              </a:rPr>
              <a:t>后（依次收集“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每个链式队列</a:t>
            </a:r>
            <a:r>
              <a:rPr lang="zh-CN" altLang="en-US" kern="0" dirty="0" smtClean="0">
                <a:latin typeface="+mn-lt"/>
              </a:rPr>
              <a:t>”）：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4.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趟</a:t>
            </a:r>
            <a:r>
              <a:rPr lang="zh-CN" altLang="en-US" dirty="0" smtClean="0">
                <a:solidFill>
                  <a:srgbClr val="C00000"/>
                </a:solidFill>
              </a:rPr>
              <a:t>分配</a:t>
            </a:r>
            <a:r>
              <a:rPr lang="zh-CN" altLang="en-US" dirty="0" smtClean="0"/>
              <a:t>（按十位） ：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17778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</a:p>
        </p:txBody>
      </p:sp>
      <p:sp>
        <p:nvSpPr>
          <p:cNvPr id="69" name="Line 91"/>
          <p:cNvSpPr>
            <a:spLocks noChangeShapeType="1"/>
          </p:cNvSpPr>
          <p:nvPr/>
        </p:nvSpPr>
        <p:spPr bwMode="auto">
          <a:xfrm flipV="1">
            <a:off x="2209800" y="1483153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0" name="Rectangle 93"/>
          <p:cNvSpPr>
            <a:spLocks noChangeArrowheads="1"/>
          </p:cNvSpPr>
          <p:nvPr/>
        </p:nvSpPr>
        <p:spPr bwMode="auto">
          <a:xfrm>
            <a:off x="2514600" y="1229154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</a:p>
        </p:txBody>
      </p:sp>
      <p:sp>
        <p:nvSpPr>
          <p:cNvPr id="71" name="Line 91"/>
          <p:cNvSpPr>
            <a:spLocks noChangeShapeType="1"/>
          </p:cNvSpPr>
          <p:nvPr/>
        </p:nvSpPr>
        <p:spPr bwMode="auto">
          <a:xfrm flipV="1">
            <a:off x="2934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3225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 flipV="1">
            <a:off x="3657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4" name="Rectangle 93"/>
          <p:cNvSpPr>
            <a:spLocks noChangeArrowheads="1"/>
          </p:cNvSpPr>
          <p:nvPr/>
        </p:nvSpPr>
        <p:spPr bwMode="auto">
          <a:xfrm>
            <a:off x="3948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</a:p>
        </p:txBody>
      </p:sp>
      <p:sp>
        <p:nvSpPr>
          <p:cNvPr id="75" name="Line 91"/>
          <p:cNvSpPr>
            <a:spLocks noChangeShapeType="1"/>
          </p:cNvSpPr>
          <p:nvPr/>
        </p:nvSpPr>
        <p:spPr bwMode="auto">
          <a:xfrm flipV="1">
            <a:off x="43824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6" name="Rectangle 93"/>
          <p:cNvSpPr>
            <a:spLocks noChangeArrowheads="1"/>
          </p:cNvSpPr>
          <p:nvPr/>
        </p:nvSpPr>
        <p:spPr bwMode="auto">
          <a:xfrm>
            <a:off x="46734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</a:p>
        </p:txBody>
      </p:sp>
      <p:sp>
        <p:nvSpPr>
          <p:cNvPr id="77" name="Line 91"/>
          <p:cNvSpPr>
            <a:spLocks noChangeShapeType="1"/>
          </p:cNvSpPr>
          <p:nvPr/>
        </p:nvSpPr>
        <p:spPr bwMode="auto">
          <a:xfrm flipV="1">
            <a:off x="51054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53964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</a:p>
        </p:txBody>
      </p:sp>
      <p:sp>
        <p:nvSpPr>
          <p:cNvPr id="79" name="Line 91"/>
          <p:cNvSpPr>
            <a:spLocks noChangeShapeType="1"/>
          </p:cNvSpPr>
          <p:nvPr/>
        </p:nvSpPr>
        <p:spPr bwMode="auto">
          <a:xfrm flipV="1">
            <a:off x="58284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0" name="Rectangle 93"/>
          <p:cNvSpPr>
            <a:spLocks noChangeArrowheads="1"/>
          </p:cNvSpPr>
          <p:nvPr/>
        </p:nvSpPr>
        <p:spPr bwMode="auto">
          <a:xfrm>
            <a:off x="7035600" y="1229154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</a:p>
        </p:txBody>
      </p:sp>
      <p:sp>
        <p:nvSpPr>
          <p:cNvPr id="81" name="Line 91"/>
          <p:cNvSpPr>
            <a:spLocks noChangeShapeType="1"/>
          </p:cNvSpPr>
          <p:nvPr/>
        </p:nvSpPr>
        <p:spPr bwMode="auto">
          <a:xfrm flipV="1">
            <a:off x="6730800" y="1488954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2" name="Rectangle 93"/>
          <p:cNvSpPr>
            <a:spLocks noChangeArrowheads="1"/>
          </p:cNvSpPr>
          <p:nvPr/>
        </p:nvSpPr>
        <p:spPr bwMode="auto">
          <a:xfrm>
            <a:off x="6096000" y="1227567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 flipV="1">
            <a:off x="7467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7758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</a:p>
        </p:txBody>
      </p:sp>
      <p:sp>
        <p:nvSpPr>
          <p:cNvPr id="85" name="Line 91"/>
          <p:cNvSpPr>
            <a:spLocks noChangeShapeType="1"/>
          </p:cNvSpPr>
          <p:nvPr/>
        </p:nvSpPr>
        <p:spPr bwMode="auto">
          <a:xfrm flipV="1">
            <a:off x="8190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6" name="Rectangle 93"/>
          <p:cNvSpPr>
            <a:spLocks noChangeArrowheads="1"/>
          </p:cNvSpPr>
          <p:nvPr/>
        </p:nvSpPr>
        <p:spPr bwMode="auto">
          <a:xfrm>
            <a:off x="8481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>
            <a:off x="1396800" y="1457754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09600" y="1143000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381000" y="24384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457198" y="29529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Line 91"/>
          <p:cNvSpPr>
            <a:spLocks noChangeShapeType="1"/>
          </p:cNvSpPr>
          <p:nvPr/>
        </p:nvSpPr>
        <p:spPr bwMode="auto">
          <a:xfrm flipH="1">
            <a:off x="1752600" y="33528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7" name="Rectangle 93"/>
          <p:cNvSpPr>
            <a:spLocks noChangeArrowheads="1"/>
          </p:cNvSpPr>
          <p:nvPr/>
        </p:nvSpPr>
        <p:spPr bwMode="auto">
          <a:xfrm>
            <a:off x="14730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89" name="Line 91"/>
          <p:cNvSpPr>
            <a:spLocks noChangeShapeType="1"/>
          </p:cNvSpPr>
          <p:nvPr/>
        </p:nvSpPr>
        <p:spPr bwMode="auto">
          <a:xfrm flipH="1">
            <a:off x="3391800" y="33528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31494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  <a:endParaRPr lang="en-US" altLang="zh-CN" sz="3000" dirty="0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H="1">
            <a:off x="775800" y="33528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5334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  <a:endParaRPr lang="en-US" altLang="zh-CN" sz="3000" dirty="0"/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 flipH="1">
            <a:off x="8700600" y="3352800"/>
            <a:ext cx="214800" cy="29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8458200" y="36576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  <a:endParaRPr lang="en-US" altLang="zh-CN" sz="3000" dirty="0"/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1494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  <a:endParaRPr lang="en-US" altLang="zh-CN" sz="3000" dirty="0"/>
          </a:p>
        </p:txBody>
      </p:sp>
      <p:sp>
        <p:nvSpPr>
          <p:cNvPr id="97" name="Line 91"/>
          <p:cNvSpPr>
            <a:spLocks noChangeShapeType="1"/>
          </p:cNvSpPr>
          <p:nvPr/>
        </p:nvSpPr>
        <p:spPr bwMode="auto">
          <a:xfrm flipH="1">
            <a:off x="3352800" y="414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" name="Rectangle 93"/>
          <p:cNvSpPr>
            <a:spLocks noChangeArrowheads="1"/>
          </p:cNvSpPr>
          <p:nvPr/>
        </p:nvSpPr>
        <p:spPr bwMode="auto">
          <a:xfrm>
            <a:off x="14730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  <a:endParaRPr lang="en-US" altLang="zh-CN" sz="3000" dirty="0"/>
          </a:p>
        </p:txBody>
      </p:sp>
      <p:sp>
        <p:nvSpPr>
          <p:cNvPr id="99" name="Line 91"/>
          <p:cNvSpPr>
            <a:spLocks noChangeShapeType="1"/>
          </p:cNvSpPr>
          <p:nvPr/>
        </p:nvSpPr>
        <p:spPr bwMode="auto">
          <a:xfrm>
            <a:off x="1676400" y="4140000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0" name="Rectangle 93"/>
          <p:cNvSpPr>
            <a:spLocks noChangeArrowheads="1"/>
          </p:cNvSpPr>
          <p:nvPr/>
        </p:nvSpPr>
        <p:spPr bwMode="auto">
          <a:xfrm>
            <a:off x="3048000" y="50560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  <a:endParaRPr lang="en-US" altLang="zh-CN" sz="3000" dirty="0"/>
          </a:p>
        </p:txBody>
      </p:sp>
      <p:sp>
        <p:nvSpPr>
          <p:cNvPr id="101" name="Line 91"/>
          <p:cNvSpPr>
            <a:spLocks noChangeShapeType="1"/>
          </p:cNvSpPr>
          <p:nvPr/>
        </p:nvSpPr>
        <p:spPr bwMode="auto">
          <a:xfrm flipH="1">
            <a:off x="4281000" y="33528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2" name="Rectangle 93"/>
          <p:cNvSpPr>
            <a:spLocks noChangeArrowheads="1"/>
          </p:cNvSpPr>
          <p:nvPr/>
        </p:nvSpPr>
        <p:spPr bwMode="auto">
          <a:xfrm>
            <a:off x="40386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  <a:endParaRPr lang="en-US" altLang="zh-CN" sz="3000" dirty="0"/>
          </a:p>
        </p:txBody>
      </p:sp>
      <p:sp>
        <p:nvSpPr>
          <p:cNvPr id="104" name="Rectangle 93"/>
          <p:cNvSpPr>
            <a:spLocks noChangeArrowheads="1"/>
          </p:cNvSpPr>
          <p:nvPr/>
        </p:nvSpPr>
        <p:spPr bwMode="auto">
          <a:xfrm>
            <a:off x="84582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  <a:endParaRPr lang="en-US" altLang="zh-CN" sz="3000" dirty="0"/>
          </a:p>
        </p:txBody>
      </p:sp>
      <p:sp>
        <p:nvSpPr>
          <p:cNvPr id="105" name="Line 91"/>
          <p:cNvSpPr>
            <a:spLocks noChangeShapeType="1"/>
          </p:cNvSpPr>
          <p:nvPr/>
        </p:nvSpPr>
        <p:spPr bwMode="auto">
          <a:xfrm flipH="1">
            <a:off x="4242000" y="41416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6" name="Rectangle 93"/>
          <p:cNvSpPr>
            <a:spLocks noChangeArrowheads="1"/>
          </p:cNvSpPr>
          <p:nvPr/>
        </p:nvSpPr>
        <p:spPr bwMode="auto">
          <a:xfrm>
            <a:off x="40386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/>
        </p:nvGraphicFramePr>
        <p:xfrm>
          <a:off x="304800" y="55930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" name="Line 91"/>
          <p:cNvSpPr>
            <a:spLocks noChangeShapeType="1"/>
          </p:cNvSpPr>
          <p:nvPr/>
        </p:nvSpPr>
        <p:spPr bwMode="auto">
          <a:xfrm flipH="1" flipV="1">
            <a:off x="1752600" y="41148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9" name="Line 91"/>
          <p:cNvSpPr>
            <a:spLocks noChangeShapeType="1"/>
          </p:cNvSpPr>
          <p:nvPr/>
        </p:nvSpPr>
        <p:spPr bwMode="auto">
          <a:xfrm flipH="1" flipV="1">
            <a:off x="3429000" y="41148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0" name="Line 91"/>
          <p:cNvSpPr>
            <a:spLocks noChangeShapeType="1"/>
          </p:cNvSpPr>
          <p:nvPr/>
        </p:nvSpPr>
        <p:spPr bwMode="auto">
          <a:xfrm flipH="1" flipV="1">
            <a:off x="8686800" y="41148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1" name="Line 91"/>
          <p:cNvSpPr>
            <a:spLocks noChangeShapeType="1"/>
          </p:cNvSpPr>
          <p:nvPr/>
        </p:nvSpPr>
        <p:spPr bwMode="auto">
          <a:xfrm flipH="1" flipV="1">
            <a:off x="3429000" y="54864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2" name="Line 91"/>
          <p:cNvSpPr>
            <a:spLocks noChangeShapeType="1"/>
          </p:cNvSpPr>
          <p:nvPr/>
        </p:nvSpPr>
        <p:spPr bwMode="auto">
          <a:xfrm flipH="1" flipV="1">
            <a:off x="4419600" y="4114800"/>
            <a:ext cx="510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3" name="Line 91"/>
          <p:cNvSpPr>
            <a:spLocks noChangeShapeType="1"/>
          </p:cNvSpPr>
          <p:nvPr/>
        </p:nvSpPr>
        <p:spPr bwMode="auto">
          <a:xfrm flipH="1" flipV="1">
            <a:off x="4242000" y="48006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4" name="Line 91"/>
          <p:cNvSpPr>
            <a:spLocks noChangeShapeType="1"/>
          </p:cNvSpPr>
          <p:nvPr/>
        </p:nvSpPr>
        <p:spPr bwMode="auto">
          <a:xfrm flipH="1" flipV="1">
            <a:off x="889200" y="41148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5" name="Line 91"/>
          <p:cNvSpPr>
            <a:spLocks noChangeShapeType="1"/>
          </p:cNvSpPr>
          <p:nvPr/>
        </p:nvSpPr>
        <p:spPr bwMode="auto">
          <a:xfrm flipH="1" flipV="1">
            <a:off x="3429000" y="4800600"/>
            <a:ext cx="152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6" name="Line 91"/>
          <p:cNvSpPr>
            <a:spLocks noChangeShapeType="1"/>
          </p:cNvSpPr>
          <p:nvPr/>
        </p:nvSpPr>
        <p:spPr bwMode="auto">
          <a:xfrm flipH="1" flipV="1">
            <a:off x="1676400" y="48006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7" name="Line 91"/>
          <p:cNvSpPr>
            <a:spLocks noChangeShapeType="1"/>
          </p:cNvSpPr>
          <p:nvPr/>
        </p:nvSpPr>
        <p:spPr bwMode="auto">
          <a:xfrm flipH="1" flipV="1">
            <a:off x="8839200" y="480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8" name="Line 91"/>
          <p:cNvSpPr>
            <a:spLocks noChangeShapeType="1"/>
          </p:cNvSpPr>
          <p:nvPr/>
        </p:nvSpPr>
        <p:spPr bwMode="auto">
          <a:xfrm flipH="1">
            <a:off x="3276600" y="4800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 flipH="1">
            <a:off x="8568000" y="414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2" grpId="0" animBg="1"/>
      <p:bldP spid="112" grpId="1" animBg="1"/>
      <p:bldP spid="113" grpId="0" animBg="1"/>
      <p:bldP spid="114" grpId="0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457200"/>
            <a:ext cx="9144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4.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趟</a:t>
            </a:r>
            <a:r>
              <a:rPr lang="zh-CN" altLang="en-US" dirty="0" smtClean="0">
                <a:solidFill>
                  <a:srgbClr val="C00000"/>
                </a:solidFill>
              </a:rPr>
              <a:t>分配后</a:t>
            </a:r>
            <a:r>
              <a:rPr lang="zh-CN" altLang="en-US" dirty="0" smtClean="0"/>
              <a:t>（按十位） ：</a:t>
            </a:r>
            <a:endParaRPr lang="en-US" altLang="zh-CN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00000"/>
              </a:lnSpc>
              <a:spcBef>
                <a:spcPts val="3600"/>
              </a:spcBef>
              <a:buNone/>
              <a:defRPr/>
            </a:pPr>
            <a:r>
              <a:rPr lang="en-US" altLang="zh-CN" kern="0" dirty="0" smtClean="0"/>
              <a:t>   5. </a:t>
            </a:r>
            <a:r>
              <a:rPr lang="zh-CN" altLang="en-US" kern="0" dirty="0" smtClean="0"/>
              <a:t>第</a:t>
            </a:r>
            <a:r>
              <a:rPr lang="en-US" altLang="zh-CN" kern="0" dirty="0" smtClean="0"/>
              <a:t>2</a:t>
            </a:r>
            <a:r>
              <a:rPr lang="zh-CN" altLang="en-US" kern="0" dirty="0" smtClean="0"/>
              <a:t>趟</a:t>
            </a:r>
            <a:r>
              <a:rPr lang="zh-CN" altLang="en-US" kern="0" dirty="0" smtClean="0">
                <a:solidFill>
                  <a:srgbClr val="C00000"/>
                </a:solidFill>
              </a:rPr>
              <a:t>收集</a:t>
            </a:r>
            <a:r>
              <a:rPr lang="zh-CN" altLang="en-US" kern="0" dirty="0" smtClean="0"/>
              <a:t>后（依次收集“</a:t>
            </a:r>
            <a:r>
              <a:rPr lang="zh-CN" altLang="en-US" kern="0" dirty="0" smtClean="0">
                <a:solidFill>
                  <a:srgbClr val="C00000"/>
                </a:solidFill>
              </a:rPr>
              <a:t>每个链式队列</a:t>
            </a:r>
            <a:r>
              <a:rPr lang="zh-CN" altLang="en-US" kern="0" dirty="0" smtClean="0"/>
              <a:t>”）：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</a:t>
            </a:r>
            <a:endParaRPr lang="en-US" altLang="zh-CN" kern="0" dirty="0" smtClean="0">
              <a:latin typeface="+mn-lt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381000" y="10668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457198" y="15813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Line 91"/>
          <p:cNvSpPr>
            <a:spLocks noChangeShapeType="1"/>
          </p:cNvSpPr>
          <p:nvPr/>
        </p:nvSpPr>
        <p:spPr bwMode="auto">
          <a:xfrm flipH="1">
            <a:off x="1752600" y="19812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7" name="Rectangle 93"/>
          <p:cNvSpPr>
            <a:spLocks noChangeArrowheads="1"/>
          </p:cNvSpPr>
          <p:nvPr/>
        </p:nvSpPr>
        <p:spPr bwMode="auto">
          <a:xfrm>
            <a:off x="14730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89" name="Line 91"/>
          <p:cNvSpPr>
            <a:spLocks noChangeShapeType="1"/>
          </p:cNvSpPr>
          <p:nvPr/>
        </p:nvSpPr>
        <p:spPr bwMode="auto">
          <a:xfrm flipH="1">
            <a:off x="33918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31494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  <a:endParaRPr lang="en-US" altLang="zh-CN" sz="3000" dirty="0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H="1">
            <a:off x="7758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5334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  <a:endParaRPr lang="en-US" altLang="zh-CN" sz="3000" dirty="0"/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 flipH="1">
            <a:off x="8700600" y="1981200"/>
            <a:ext cx="214800" cy="29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8458200" y="22860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  <a:endParaRPr lang="en-US" altLang="zh-CN" sz="3000" dirty="0"/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1494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  <a:endParaRPr lang="en-US" altLang="zh-CN" sz="3000" dirty="0"/>
          </a:p>
        </p:txBody>
      </p:sp>
      <p:sp>
        <p:nvSpPr>
          <p:cNvPr id="97" name="Line 91"/>
          <p:cNvSpPr>
            <a:spLocks noChangeShapeType="1"/>
          </p:cNvSpPr>
          <p:nvPr/>
        </p:nvSpPr>
        <p:spPr bwMode="auto">
          <a:xfrm flipH="1">
            <a:off x="3352800" y="2768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" name="Rectangle 93"/>
          <p:cNvSpPr>
            <a:spLocks noChangeArrowheads="1"/>
          </p:cNvSpPr>
          <p:nvPr/>
        </p:nvSpPr>
        <p:spPr bwMode="auto">
          <a:xfrm>
            <a:off x="14730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  <a:endParaRPr lang="en-US" altLang="zh-CN" sz="3000" dirty="0"/>
          </a:p>
        </p:txBody>
      </p:sp>
      <p:sp>
        <p:nvSpPr>
          <p:cNvPr id="99" name="Line 91"/>
          <p:cNvSpPr>
            <a:spLocks noChangeShapeType="1"/>
          </p:cNvSpPr>
          <p:nvPr/>
        </p:nvSpPr>
        <p:spPr bwMode="auto">
          <a:xfrm>
            <a:off x="1676400" y="2768400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0" name="Rectangle 93"/>
          <p:cNvSpPr>
            <a:spLocks noChangeArrowheads="1"/>
          </p:cNvSpPr>
          <p:nvPr/>
        </p:nvSpPr>
        <p:spPr bwMode="auto">
          <a:xfrm>
            <a:off x="3048000" y="36844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  <a:endParaRPr lang="en-US" altLang="zh-CN" sz="3000" dirty="0"/>
          </a:p>
        </p:txBody>
      </p:sp>
      <p:sp>
        <p:nvSpPr>
          <p:cNvPr id="101" name="Line 91"/>
          <p:cNvSpPr>
            <a:spLocks noChangeShapeType="1"/>
          </p:cNvSpPr>
          <p:nvPr/>
        </p:nvSpPr>
        <p:spPr bwMode="auto">
          <a:xfrm flipH="1">
            <a:off x="42810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2" name="Rectangle 93"/>
          <p:cNvSpPr>
            <a:spLocks noChangeArrowheads="1"/>
          </p:cNvSpPr>
          <p:nvPr/>
        </p:nvSpPr>
        <p:spPr bwMode="auto">
          <a:xfrm>
            <a:off x="40386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  <a:endParaRPr lang="en-US" altLang="zh-CN" sz="3000" dirty="0"/>
          </a:p>
        </p:txBody>
      </p:sp>
      <p:sp>
        <p:nvSpPr>
          <p:cNvPr id="104" name="Rectangle 93"/>
          <p:cNvSpPr>
            <a:spLocks noChangeArrowheads="1"/>
          </p:cNvSpPr>
          <p:nvPr/>
        </p:nvSpPr>
        <p:spPr bwMode="auto">
          <a:xfrm>
            <a:off x="84582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  <a:endParaRPr lang="en-US" altLang="zh-CN" sz="3000" dirty="0"/>
          </a:p>
        </p:txBody>
      </p:sp>
      <p:sp>
        <p:nvSpPr>
          <p:cNvPr id="105" name="Line 91"/>
          <p:cNvSpPr>
            <a:spLocks noChangeShapeType="1"/>
          </p:cNvSpPr>
          <p:nvPr/>
        </p:nvSpPr>
        <p:spPr bwMode="auto">
          <a:xfrm flipH="1">
            <a:off x="4242000" y="27700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6" name="Rectangle 93"/>
          <p:cNvSpPr>
            <a:spLocks noChangeArrowheads="1"/>
          </p:cNvSpPr>
          <p:nvPr/>
        </p:nvSpPr>
        <p:spPr bwMode="auto">
          <a:xfrm>
            <a:off x="40386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/>
        </p:nvGraphicFramePr>
        <p:xfrm>
          <a:off x="304800" y="42214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Line 91"/>
          <p:cNvSpPr>
            <a:spLocks noChangeShapeType="1"/>
          </p:cNvSpPr>
          <p:nvPr/>
        </p:nvSpPr>
        <p:spPr bwMode="auto">
          <a:xfrm flipH="1" flipV="1">
            <a:off x="34290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3" name="Line 91"/>
          <p:cNvSpPr>
            <a:spLocks noChangeShapeType="1"/>
          </p:cNvSpPr>
          <p:nvPr/>
        </p:nvSpPr>
        <p:spPr bwMode="auto">
          <a:xfrm flipH="1" flipV="1">
            <a:off x="42420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4" name="Line 91"/>
          <p:cNvSpPr>
            <a:spLocks noChangeShapeType="1"/>
          </p:cNvSpPr>
          <p:nvPr/>
        </p:nvSpPr>
        <p:spPr bwMode="auto">
          <a:xfrm flipH="1" flipV="1">
            <a:off x="889200" y="27432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6" name="Line 91"/>
          <p:cNvSpPr>
            <a:spLocks noChangeShapeType="1"/>
          </p:cNvSpPr>
          <p:nvPr/>
        </p:nvSpPr>
        <p:spPr bwMode="auto">
          <a:xfrm flipH="1" flipV="1">
            <a:off x="16764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7" name="Line 91"/>
          <p:cNvSpPr>
            <a:spLocks noChangeShapeType="1"/>
          </p:cNvSpPr>
          <p:nvPr/>
        </p:nvSpPr>
        <p:spPr bwMode="auto">
          <a:xfrm flipH="1" flipV="1">
            <a:off x="8839200" y="3429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8" name="Line 91"/>
          <p:cNvSpPr>
            <a:spLocks noChangeShapeType="1"/>
          </p:cNvSpPr>
          <p:nvPr/>
        </p:nvSpPr>
        <p:spPr bwMode="auto">
          <a:xfrm flipH="1">
            <a:off x="3276600" y="3429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 flipH="1">
            <a:off x="8568000" y="2768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1779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 flipV="1">
            <a:off x="2211600" y="566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9" name="Rectangle 93"/>
          <p:cNvSpPr>
            <a:spLocks noChangeArrowheads="1"/>
          </p:cNvSpPr>
          <p:nvPr/>
        </p:nvSpPr>
        <p:spPr bwMode="auto">
          <a:xfrm>
            <a:off x="25164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 flipV="1">
            <a:off x="2936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3227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 flipV="1">
            <a:off x="3659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3" name="Rectangle 93"/>
          <p:cNvSpPr>
            <a:spLocks noChangeArrowheads="1"/>
          </p:cNvSpPr>
          <p:nvPr/>
        </p:nvSpPr>
        <p:spPr bwMode="auto">
          <a:xfrm>
            <a:off x="3950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 flipV="1">
            <a:off x="43842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3" name="Rectangle 93"/>
          <p:cNvSpPr>
            <a:spLocks noChangeArrowheads="1"/>
          </p:cNvSpPr>
          <p:nvPr/>
        </p:nvSpPr>
        <p:spPr bwMode="auto">
          <a:xfrm>
            <a:off x="46752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</a:p>
        </p:txBody>
      </p:sp>
      <p:sp>
        <p:nvSpPr>
          <p:cNvPr id="120" name="Line 91"/>
          <p:cNvSpPr>
            <a:spLocks noChangeShapeType="1"/>
          </p:cNvSpPr>
          <p:nvPr/>
        </p:nvSpPr>
        <p:spPr bwMode="auto">
          <a:xfrm flipV="1">
            <a:off x="5982600" y="566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62736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 flipV="1">
            <a:off x="5105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3" name="Rectangle 93"/>
          <p:cNvSpPr>
            <a:spLocks noChangeArrowheads="1"/>
          </p:cNvSpPr>
          <p:nvPr/>
        </p:nvSpPr>
        <p:spPr bwMode="auto">
          <a:xfrm>
            <a:off x="70374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</a:p>
        </p:txBody>
      </p:sp>
      <p:sp>
        <p:nvSpPr>
          <p:cNvPr id="124" name="Line 91"/>
          <p:cNvSpPr>
            <a:spLocks noChangeShapeType="1"/>
          </p:cNvSpPr>
          <p:nvPr/>
        </p:nvSpPr>
        <p:spPr bwMode="auto">
          <a:xfrm flipV="1">
            <a:off x="6732600" y="5670000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5" name="Rectangle 93"/>
          <p:cNvSpPr>
            <a:spLocks noChangeArrowheads="1"/>
          </p:cNvSpPr>
          <p:nvPr/>
        </p:nvSpPr>
        <p:spPr bwMode="auto">
          <a:xfrm>
            <a:off x="5373000" y="5408613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</a:p>
        </p:txBody>
      </p:sp>
      <p:sp>
        <p:nvSpPr>
          <p:cNvPr id="126" name="Line 91"/>
          <p:cNvSpPr>
            <a:spLocks noChangeShapeType="1"/>
          </p:cNvSpPr>
          <p:nvPr/>
        </p:nvSpPr>
        <p:spPr bwMode="auto">
          <a:xfrm flipV="1">
            <a:off x="7469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7" name="Rectangle 93"/>
          <p:cNvSpPr>
            <a:spLocks noChangeArrowheads="1"/>
          </p:cNvSpPr>
          <p:nvPr/>
        </p:nvSpPr>
        <p:spPr bwMode="auto">
          <a:xfrm>
            <a:off x="7760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</a:p>
        </p:txBody>
      </p:sp>
      <p:sp>
        <p:nvSpPr>
          <p:cNvPr id="128" name="Line 91"/>
          <p:cNvSpPr>
            <a:spLocks noChangeShapeType="1"/>
          </p:cNvSpPr>
          <p:nvPr/>
        </p:nvSpPr>
        <p:spPr bwMode="auto">
          <a:xfrm flipV="1">
            <a:off x="8192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9" name="Rectangle 93"/>
          <p:cNvSpPr>
            <a:spLocks noChangeArrowheads="1"/>
          </p:cNvSpPr>
          <p:nvPr/>
        </p:nvSpPr>
        <p:spPr bwMode="auto">
          <a:xfrm>
            <a:off x="8483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  <a:endParaRPr lang="en-US" altLang="zh-CN" sz="3000" dirty="0"/>
          </a:p>
        </p:txBody>
      </p:sp>
      <p:sp>
        <p:nvSpPr>
          <p:cNvPr id="130" name="Line 91"/>
          <p:cNvSpPr>
            <a:spLocks noChangeShapeType="1"/>
          </p:cNvSpPr>
          <p:nvPr/>
        </p:nvSpPr>
        <p:spPr bwMode="auto">
          <a:xfrm>
            <a:off x="1398600" y="56388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11400" y="5324046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638800" y="2776514"/>
            <a:ext cx="11430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稳定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95" grpId="0" animBg="1"/>
      <p:bldP spid="103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8.5.2 </a:t>
            </a:r>
            <a:r>
              <a:rPr lang="zh-CN" altLang="en-US" dirty="0" smtClean="0">
                <a:ea typeface="黑体" pitchFamily="2" charset="-122"/>
              </a:rPr>
              <a:t>基数排序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时间复杂度分析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-- </a:t>
            </a:r>
            <a:r>
              <a:rPr lang="zh-CN" altLang="en-US" kern="0" dirty="0" smtClean="0">
                <a:latin typeface="+mn-lt"/>
              </a:rPr>
              <a:t>设基数：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zh-CN" altLang="en-US" kern="0" dirty="0" smtClean="0">
                <a:latin typeface="+mn-lt"/>
              </a:rPr>
              <a:t>，排序码位数：</a:t>
            </a:r>
            <a:r>
              <a:rPr lang="en-US" altLang="zh-CN" kern="0" dirty="0" smtClean="0">
                <a:latin typeface="+mn-lt"/>
              </a:rPr>
              <a:t>d</a:t>
            </a:r>
            <a:r>
              <a:rPr lang="zh-CN" altLang="en-US" kern="0" dirty="0" smtClean="0">
                <a:latin typeface="+mn-lt"/>
              </a:rPr>
              <a:t>，排序码个数：</a:t>
            </a:r>
            <a:r>
              <a:rPr lang="en-US" altLang="zh-CN" kern="0" dirty="0" smtClean="0">
                <a:latin typeface="+mn-lt"/>
              </a:rPr>
              <a:t>n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共需执行        次“分配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+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收集”</a:t>
            </a:r>
            <a:endParaRPr lang="en-US" altLang="zh-CN" kern="0" dirty="0" smtClean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--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每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1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趟基数排序</a:t>
            </a:r>
            <a:endParaRPr lang="en-US" altLang="zh-CN" kern="0" dirty="0" smtClean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分配的时间复杂度：</a:t>
            </a:r>
            <a:endParaRPr lang="en-US" altLang="zh-CN" kern="0" dirty="0" smtClean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收集的时间复杂度：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24200" y="23937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72000" y="3644514"/>
            <a:ext cx="90441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0000CC"/>
                </a:solidFill>
              </a:rPr>
              <a:t>O</a:t>
            </a:r>
            <a:r>
              <a:rPr lang="en-US" altLang="zh-CN" dirty="0" smtClean="0">
                <a:solidFill>
                  <a:srgbClr val="0000CC"/>
                </a:solidFill>
              </a:rPr>
              <a:t>(n)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85935" y="4222557"/>
            <a:ext cx="8242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0000CC"/>
                </a:solidFill>
              </a:rPr>
              <a:t>O</a:t>
            </a:r>
            <a:r>
              <a:rPr lang="en-US" altLang="zh-CN" dirty="0" smtClean="0">
                <a:solidFill>
                  <a:srgbClr val="0000CC"/>
                </a:solidFill>
              </a:rPr>
              <a:t>(r)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4343400" y="2895600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6629400" y="3048000"/>
            <a:ext cx="2286000" cy="525721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趟基数排序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26" name="直接连接符 25"/>
          <p:cNvCxnSpPr>
            <a:endCxn id="25" idx="1"/>
          </p:cNvCxnSpPr>
          <p:nvPr/>
        </p:nvCxnSpPr>
        <p:spPr bwMode="auto">
          <a:xfrm>
            <a:off x="5334000" y="2895600"/>
            <a:ext cx="1295400" cy="415261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>
          <a:xfrm>
            <a:off x="3886200" y="4876800"/>
            <a:ext cx="46482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时间复杂度：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19482" y="4910114"/>
            <a:ext cx="2133918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 smtClean="0">
                <a:solidFill>
                  <a:schemeClr val="bg1"/>
                </a:solidFill>
              </a:rPr>
              <a:t>O</a:t>
            </a:r>
            <a:r>
              <a:rPr lang="en-US" altLang="zh-CN" kern="0" dirty="0" smtClean="0">
                <a:solidFill>
                  <a:schemeClr val="bg1"/>
                </a:solidFill>
              </a:rPr>
              <a:t>(d </a:t>
            </a:r>
            <a:r>
              <a:rPr lang="en-US" altLang="zh-CN" b="1" kern="0" dirty="0" smtClean="0">
                <a:solidFill>
                  <a:schemeClr val="bg1"/>
                </a:solidFill>
              </a:rPr>
              <a:t>×</a:t>
            </a:r>
            <a:r>
              <a:rPr lang="en-US" altLang="zh-CN" kern="0" dirty="0" smtClean="0">
                <a:solidFill>
                  <a:schemeClr val="bg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n+r</a:t>
            </a:r>
            <a:r>
              <a:rPr lang="en-US" altLang="zh-CN" kern="0" dirty="0" smtClean="0">
                <a:solidFill>
                  <a:schemeClr val="bg1"/>
                </a:solidFill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9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8.5.2 </a:t>
            </a:r>
            <a:r>
              <a:rPr lang="zh-CN" altLang="en-US" dirty="0" smtClean="0">
                <a:ea typeface="黑体" pitchFamily="2" charset="-122"/>
              </a:rPr>
              <a:t>基数排序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空间复杂度分析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    </a:t>
            </a:r>
            <a:r>
              <a:rPr lang="en-US" altLang="zh-CN" kern="0" dirty="0" smtClean="0"/>
              <a:t>-- </a:t>
            </a:r>
            <a:r>
              <a:rPr lang="zh-CN" altLang="en-US" kern="0" dirty="0" smtClean="0"/>
              <a:t>设基数：</a:t>
            </a:r>
            <a:r>
              <a:rPr lang="en-US" altLang="zh-CN" kern="0" dirty="0" smtClean="0"/>
              <a:t>r</a:t>
            </a:r>
            <a:r>
              <a:rPr lang="zh-CN" altLang="en-US" kern="0" dirty="0" smtClean="0"/>
              <a:t>，排序码位数：</a:t>
            </a:r>
            <a:r>
              <a:rPr lang="en-US" altLang="zh-CN" kern="0" dirty="0" smtClean="0"/>
              <a:t>d</a:t>
            </a:r>
            <a:r>
              <a:rPr lang="zh-CN" altLang="en-US" kern="0" dirty="0" smtClean="0"/>
              <a:t>，排序码个数：</a:t>
            </a:r>
            <a:r>
              <a:rPr lang="en-US" altLang="zh-CN" kern="0" dirty="0" smtClean="0"/>
              <a:t>n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1. </a:t>
            </a:r>
            <a:r>
              <a:rPr lang="zh-CN" altLang="en-US" kern="0" dirty="0" smtClean="0">
                <a:latin typeface="+mn-lt"/>
              </a:rPr>
              <a:t>链接存储，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每个记录，增加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个指针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en-US" altLang="zh-CN" i="1" kern="0" dirty="0" smtClean="0">
                <a:latin typeface="+mn-lt"/>
                <a:sym typeface="Wingdings" pitchFamily="2" charset="2"/>
              </a:rPr>
              <a:t>O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(n)</a:t>
            </a: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2.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所有链式队列的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头、尾指针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，放在数组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Q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中</a:t>
            </a:r>
            <a:endParaRPr lang="en-US" altLang="zh-CN" kern="0" dirty="0" smtClean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 </a:t>
            </a:r>
            <a:r>
              <a:rPr lang="en-US" altLang="zh-CN" i="1" kern="0" dirty="0" smtClean="0">
                <a:latin typeface="+mn-lt"/>
                <a:sym typeface="Wingdings" pitchFamily="2" charset="2"/>
              </a:rPr>
              <a:t>O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(r)</a:t>
            </a:r>
          </a:p>
        </p:txBody>
      </p:sp>
      <p:sp>
        <p:nvSpPr>
          <p:cNvPr id="29" name="矩形 28"/>
          <p:cNvSpPr/>
          <p:nvPr/>
        </p:nvSpPr>
        <p:spPr>
          <a:xfrm>
            <a:off x="2585361" y="4648200"/>
            <a:ext cx="43434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空间复杂度：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68284" y="4681514"/>
            <a:ext cx="1234633" cy="594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 smtClean="0">
                <a:solidFill>
                  <a:schemeClr val="bg1"/>
                </a:solidFill>
              </a:rPr>
              <a:t>O</a:t>
            </a:r>
            <a:r>
              <a:rPr lang="en-US" altLang="zh-CN" kern="0" dirty="0" smtClean="0">
                <a:solidFill>
                  <a:schemeClr val="bg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n+r</a:t>
            </a:r>
            <a:r>
              <a:rPr lang="en-US" altLang="zh-CN" kern="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2585361" y="5410200"/>
            <a:ext cx="43434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时间复杂度：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18643" y="5443514"/>
            <a:ext cx="2133918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 smtClean="0">
                <a:solidFill>
                  <a:schemeClr val="bg1"/>
                </a:solidFill>
              </a:rPr>
              <a:t>O</a:t>
            </a:r>
            <a:r>
              <a:rPr lang="en-US" altLang="zh-CN" kern="0" dirty="0" smtClean="0">
                <a:solidFill>
                  <a:schemeClr val="bg1"/>
                </a:solidFill>
              </a:rPr>
              <a:t>(d </a:t>
            </a:r>
            <a:r>
              <a:rPr lang="en-US" altLang="zh-CN" b="1" kern="0" dirty="0" smtClean="0">
                <a:solidFill>
                  <a:schemeClr val="bg1"/>
                </a:solidFill>
              </a:rPr>
              <a:t>×</a:t>
            </a:r>
            <a:r>
              <a:rPr lang="en-US" altLang="zh-CN" kern="0" dirty="0" smtClean="0">
                <a:solidFill>
                  <a:schemeClr val="bg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n+r</a:t>
            </a:r>
            <a:r>
              <a:rPr lang="en-US" altLang="zh-CN" kern="0" dirty="0" smtClean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15" name="右大括号 14"/>
          <p:cNvSpPr/>
          <p:nvPr/>
        </p:nvSpPr>
        <p:spPr bwMode="auto">
          <a:xfrm>
            <a:off x="7004961" y="4724400"/>
            <a:ext cx="152400" cy="1295400"/>
          </a:xfrm>
          <a:prstGeom prst="rightBrac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18243" y="4953000"/>
            <a:ext cx="1620957" cy="9541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适用于：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n</a:t>
            </a:r>
            <a:r>
              <a:rPr lang="zh-CN" altLang="en-US" dirty="0" smtClean="0">
                <a:solidFill>
                  <a:srgbClr val="008000"/>
                </a:solidFill>
              </a:rPr>
              <a:t>大</a:t>
            </a:r>
            <a:r>
              <a:rPr lang="en-US" altLang="zh-CN" dirty="0" smtClean="0">
                <a:solidFill>
                  <a:srgbClr val="008000"/>
                </a:solidFill>
              </a:rPr>
              <a:t>, d</a:t>
            </a:r>
            <a:r>
              <a:rPr lang="zh-CN" altLang="en-US" dirty="0" smtClean="0">
                <a:solidFill>
                  <a:srgbClr val="008000"/>
                </a:solidFill>
              </a:rPr>
              <a:t>小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13" grpId="0" animBg="1"/>
      <p:bldP spid="1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18462</TotalTime>
  <Words>988</Words>
  <Application>Microsoft Office PowerPoint</Application>
  <PresentationFormat>全屏显示(4:3)</PresentationFormat>
  <Paragraphs>421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默认设计模板</vt:lpstr>
      <vt:lpstr>幻灯片 1</vt:lpstr>
      <vt:lpstr>8.5 分配排序</vt:lpstr>
      <vt:lpstr>8.5.2 基数排序</vt:lpstr>
      <vt:lpstr>8.5.2 基数排序</vt:lpstr>
      <vt:lpstr>幻灯片 5</vt:lpstr>
      <vt:lpstr>幻灯片 6</vt:lpstr>
      <vt:lpstr>幻灯片 7</vt:lpstr>
      <vt:lpstr>8.5.2 基数排序</vt:lpstr>
      <vt:lpstr>8.5.2 基数排序</vt:lpstr>
      <vt:lpstr>8.6 归并排序</vt:lpstr>
      <vt:lpstr>8.6.1  二路归并排序</vt:lpstr>
      <vt:lpstr>小 结</vt:lpstr>
      <vt:lpstr>排序小结—P284 </vt:lpstr>
      <vt:lpstr>作 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3268</cp:revision>
  <cp:lastPrinted>1601-01-01T00:00:00Z</cp:lastPrinted>
  <dcterms:created xsi:type="dcterms:W3CDTF">1601-01-01T00:00:00Z</dcterms:created>
  <dcterms:modified xsi:type="dcterms:W3CDTF">2020-06-09T01:35:05Z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