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596" r:id="rId3"/>
    <p:sldId id="603" r:id="rId4"/>
    <p:sldId id="602" r:id="rId5"/>
    <p:sldId id="620" r:id="rId6"/>
    <p:sldId id="598" r:id="rId7"/>
    <p:sldId id="605" r:id="rId8"/>
    <p:sldId id="607" r:id="rId9"/>
    <p:sldId id="609" r:id="rId10"/>
    <p:sldId id="606" r:id="rId11"/>
    <p:sldId id="604" r:id="rId12"/>
    <p:sldId id="599" r:id="rId13"/>
    <p:sldId id="650" r:id="rId14"/>
    <p:sldId id="660" r:id="rId15"/>
    <p:sldId id="661" r:id="rId16"/>
    <p:sldId id="662" r:id="rId17"/>
    <p:sldId id="663" r:id="rId18"/>
    <p:sldId id="608" r:id="rId19"/>
    <p:sldId id="597" r:id="rId20"/>
    <p:sldId id="613" r:id="rId21"/>
    <p:sldId id="614" r:id="rId22"/>
    <p:sldId id="615" r:id="rId23"/>
    <p:sldId id="616" r:id="rId24"/>
    <p:sldId id="617" r:id="rId25"/>
    <p:sldId id="618" r:id="rId26"/>
    <p:sldId id="664" r:id="rId27"/>
    <p:sldId id="621" r:id="rId28"/>
    <p:sldId id="619" r:id="rId29"/>
    <p:sldId id="622" r:id="rId30"/>
    <p:sldId id="612" r:id="rId31"/>
    <p:sldId id="641" r:id="rId32"/>
    <p:sldId id="643" r:id="rId33"/>
    <p:sldId id="645" r:id="rId34"/>
    <p:sldId id="646" r:id="rId35"/>
    <p:sldId id="653" r:id="rId36"/>
    <p:sldId id="656" r:id="rId37"/>
    <p:sldId id="665" r:id="rId38"/>
    <p:sldId id="659" r:id="rId39"/>
    <p:sldId id="628" r:id="rId40"/>
    <p:sldId id="629" r:id="rId41"/>
    <p:sldId id="638" r:id="rId42"/>
    <p:sldId id="633" r:id="rId43"/>
    <p:sldId id="632" r:id="rId44"/>
    <p:sldId id="639" r:id="rId45"/>
    <p:sldId id="640" r:id="rId46"/>
    <p:sldId id="637" r:id="rId47"/>
    <p:sldId id="649" r:id="rId48"/>
    <p:sldId id="657" r:id="rId49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8241"/>
    <a:srgbClr val="D3FBBD"/>
    <a:srgbClr val="A4D76B"/>
    <a:srgbClr val="9751CB"/>
    <a:srgbClr val="8439BD"/>
    <a:srgbClr val="B04700"/>
    <a:srgbClr val="D65700"/>
    <a:srgbClr val="FF9900"/>
    <a:srgbClr val="00A24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792" autoAdjust="0"/>
    <p:restoredTop sz="91552" autoAdjust="0"/>
  </p:normalViewPr>
  <p:slideViewPr>
    <p:cSldViewPr>
      <p:cViewPr>
        <p:scale>
          <a:sx n="68" d="100"/>
          <a:sy n="68" d="100"/>
        </p:scale>
        <p:origin x="-9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2016/3/1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6699"/>
                </a:solidFill>
                <a:latin typeface="黑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1201738"/>
            <a:ext cx="914400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None/>
            </a:pPr>
            <a:r>
              <a:rPr kumimoji="1" lang="zh-CN" altLang="en-US" sz="6000" b="1" baseline="0" dirty="0">
                <a:solidFill>
                  <a:srgbClr val="5959D5"/>
                </a:solidFill>
                <a:latin typeface="Arial" charset="0"/>
                <a:ea typeface="楷体_GB2312" pitchFamily="49" charset="-122"/>
              </a:rPr>
              <a:t>算法与数据结构</a:t>
            </a:r>
          </a:p>
          <a:p>
            <a:pPr algn="ctr" eaLnBrk="0" hangingPunct="0">
              <a:spcBef>
                <a:spcPts val="600"/>
              </a:spcBef>
              <a:buNone/>
            </a:pPr>
            <a:r>
              <a:rPr kumimoji="1" lang="zh-CN" altLang="en-US" sz="4400" baseline="0" dirty="0">
                <a:solidFill>
                  <a:srgbClr val="292929"/>
                </a:solidFill>
                <a:latin typeface="宋体" pitchFamily="2" charset="-122"/>
              </a:rPr>
              <a:t>第</a:t>
            </a:r>
            <a:r>
              <a:rPr kumimoji="1" lang="en-US" altLang="zh-CN" sz="4400" baseline="0" dirty="0">
                <a:solidFill>
                  <a:srgbClr val="292929"/>
                </a:solidFill>
                <a:latin typeface="宋体" pitchFamily="2" charset="-122"/>
              </a:rPr>
              <a:t>1</a:t>
            </a:r>
            <a:r>
              <a:rPr kumimoji="1" lang="zh-CN" altLang="en-US" sz="4400" baseline="0" dirty="0">
                <a:solidFill>
                  <a:srgbClr val="292929"/>
                </a:solidFill>
                <a:latin typeface="宋体" pitchFamily="2" charset="-122"/>
              </a:rPr>
              <a:t>讲：绪论</a:t>
            </a:r>
          </a:p>
        </p:txBody>
      </p:sp>
      <p:graphicFrame>
        <p:nvGraphicFramePr>
          <p:cNvPr id="7" name="Group 129"/>
          <p:cNvGraphicFramePr>
            <a:graphicFrameLocks noGrp="1"/>
          </p:cNvGraphicFramePr>
          <p:nvPr/>
        </p:nvGraphicFramePr>
        <p:xfrm>
          <a:off x="1327447" y="3602400"/>
          <a:ext cx="7740353" cy="2597400"/>
        </p:xfrm>
        <a:graphic>
          <a:graphicData uri="http://schemas.openxmlformats.org/drawingml/2006/table">
            <a:tbl>
              <a:tblPr/>
              <a:tblGrid>
                <a:gridCol w="1644353"/>
                <a:gridCol w="381000"/>
                <a:gridCol w="5715000"/>
              </a:tblGrid>
              <a:tr h="61206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主讲人</a:t>
                      </a:r>
                    </a:p>
                  </a:txBody>
                  <a:tcPr marR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：</a:t>
                      </a:r>
                    </a:p>
                  </a:txBody>
                  <a:tcPr marL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王彦芳</a:t>
                      </a:r>
                    </a:p>
                  </a:txBody>
                  <a:tcPr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720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单位</a:t>
                      </a:r>
                    </a:p>
                  </a:txBody>
                  <a:tcPr marR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：</a:t>
                      </a:r>
                    </a:p>
                  </a:txBody>
                  <a:tcPr marL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计信院，勤学楼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4223</a:t>
                      </a:r>
                    </a:p>
                  </a:txBody>
                  <a:tcPr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电话</a:t>
                      </a:r>
                    </a:p>
                  </a:txBody>
                  <a:tcPr marR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：</a:t>
                      </a:r>
                    </a:p>
                  </a:txBody>
                  <a:tcPr marL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15150561295</a:t>
                      </a:r>
                    </a:p>
                  </a:txBody>
                  <a:tcPr marT="90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邮箱</a:t>
                      </a:r>
                    </a:p>
                  </a:txBody>
                  <a:tcPr marR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：</a:t>
                      </a:r>
                    </a:p>
                  </a:txBody>
                  <a:tcPr marL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yanfang_wang08@163.com</a:t>
                      </a:r>
                    </a:p>
                  </a:txBody>
                  <a:tcPr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课程实践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2438400"/>
            <a:ext cx="8686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3600" dirty="0" smtClean="0">
                <a:solidFill>
                  <a:srgbClr val="006699"/>
                </a:solidFill>
                <a:latin typeface="+mj-lt"/>
              </a:rPr>
              <a:t>希望：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 smtClean="0">
                <a:latin typeface="+mj-lt"/>
              </a:rPr>
              <a:t>   </a:t>
            </a:r>
            <a:r>
              <a:rPr lang="zh-CN" altLang="en-US" sz="3200" dirty="0" smtClean="0">
                <a:latin typeface="+mj-lt"/>
              </a:rPr>
              <a:t>除实践课之外，主动上机，调试书上的内容；</a:t>
            </a:r>
            <a:endParaRPr lang="en-US" altLang="zh-CN" sz="3200" dirty="0" smtClean="0"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    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提高编程经验；</a:t>
            </a:r>
            <a:endParaRPr lang="zh-CN" altLang="en-US" sz="3200" dirty="0">
              <a:latin typeface="+mj-lt"/>
            </a:endParaRPr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381000" y="1371600"/>
            <a:ext cx="87630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latin typeface="+mj-lt"/>
              </a:rPr>
              <a:t> 算法与数据结构课程设计 </a:t>
            </a:r>
            <a:r>
              <a:rPr lang="en-US" altLang="zh-CN" sz="3600" dirty="0" smtClean="0">
                <a:latin typeface="+mj-lt"/>
              </a:rPr>
              <a:t>---- 1</a:t>
            </a:r>
            <a:r>
              <a:rPr lang="zh-CN" altLang="en-US" sz="3600" dirty="0" smtClean="0">
                <a:latin typeface="+mj-lt"/>
              </a:rPr>
              <a:t>学分</a:t>
            </a:r>
            <a:endParaRPr lang="zh-CN" altLang="en-US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参考书目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14325" y="4343400"/>
            <a:ext cx="79914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latin typeface="+mj-lt"/>
              </a:rPr>
              <a:t>数据结构</a:t>
            </a:r>
            <a:r>
              <a:rPr lang="en-US" altLang="zh-CN" sz="3200" baseline="0" dirty="0">
                <a:latin typeface="+mj-lt"/>
              </a:rPr>
              <a:t>—C</a:t>
            </a:r>
            <a:r>
              <a:rPr lang="zh-CN" altLang="en-US" sz="3200" baseline="0" dirty="0">
                <a:latin typeface="+mj-lt"/>
              </a:rPr>
              <a:t>语言</a:t>
            </a:r>
            <a:r>
              <a:rPr lang="zh-CN" altLang="en-US" sz="3200" baseline="0" dirty="0" smtClean="0">
                <a:latin typeface="+mj-lt"/>
              </a:rPr>
              <a:t>描述 </a:t>
            </a:r>
            <a:r>
              <a:rPr lang="en-US" altLang="zh-CN" sz="3200" baseline="0" dirty="0" smtClean="0">
                <a:latin typeface="+mj-lt"/>
              </a:rPr>
              <a:t>(</a:t>
            </a:r>
            <a:r>
              <a:rPr lang="zh-CN" altLang="en-US" sz="3200" baseline="0" dirty="0" smtClean="0">
                <a:latin typeface="+mj-lt"/>
              </a:rPr>
              <a:t>第</a:t>
            </a:r>
            <a:r>
              <a:rPr lang="en-US" altLang="zh-CN" sz="3200" baseline="0" dirty="0" smtClean="0">
                <a:latin typeface="+mj-lt"/>
              </a:rPr>
              <a:t>2</a:t>
            </a:r>
            <a:r>
              <a:rPr lang="zh-CN" altLang="en-US" sz="3200" baseline="0" dirty="0" smtClean="0">
                <a:latin typeface="+mj-lt"/>
              </a:rPr>
              <a:t>版</a:t>
            </a:r>
            <a:r>
              <a:rPr lang="en-US" altLang="zh-CN" sz="3200" baseline="0" dirty="0" smtClean="0">
                <a:latin typeface="+mj-lt"/>
              </a:rPr>
              <a:t>)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>
                <a:latin typeface="+mj-lt"/>
              </a:rPr>
              <a:t>  </a:t>
            </a:r>
            <a:r>
              <a:rPr lang="zh-CN" altLang="en-US" sz="3200" baseline="0" dirty="0" smtClean="0">
                <a:latin typeface="+mj-lt"/>
              </a:rPr>
              <a:t> 耿</a:t>
            </a:r>
            <a:r>
              <a:rPr lang="zh-CN" altLang="en-US" sz="3200" baseline="0" dirty="0">
                <a:latin typeface="+mj-lt"/>
              </a:rPr>
              <a:t>国华主编</a:t>
            </a:r>
            <a:r>
              <a:rPr lang="zh-CN" altLang="en-US" sz="3200" baseline="0" dirty="0" smtClean="0">
                <a:latin typeface="+mj-lt"/>
              </a:rPr>
              <a:t>，西安电子科技大学出版社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endParaRPr lang="zh-CN" altLang="en-US" sz="3200" baseline="0" dirty="0">
              <a:latin typeface="+mj-lt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4325" y="1219200"/>
            <a:ext cx="79914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latin typeface="+mj-lt"/>
              </a:rPr>
              <a:t>数据结构 </a:t>
            </a:r>
            <a:r>
              <a:rPr lang="en-US" altLang="zh-CN" sz="3200" baseline="0" dirty="0" smtClean="0">
                <a:latin typeface="+mj-lt"/>
              </a:rPr>
              <a:t>(C</a:t>
            </a:r>
            <a:r>
              <a:rPr lang="zh-CN" altLang="en-US" sz="3200" baseline="0" dirty="0" smtClean="0">
                <a:latin typeface="+mj-lt"/>
              </a:rPr>
              <a:t>语言</a:t>
            </a:r>
            <a:r>
              <a:rPr lang="zh-CN" altLang="en-US" sz="3200" dirty="0" smtClean="0">
                <a:latin typeface="+mj-lt"/>
              </a:rPr>
              <a:t>版</a:t>
            </a:r>
            <a:r>
              <a:rPr lang="en-US" altLang="zh-CN" sz="3200" dirty="0" smtClean="0">
                <a:latin typeface="+mj-lt"/>
              </a:rPr>
              <a:t>)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>
                <a:latin typeface="+mj-lt"/>
              </a:rPr>
              <a:t>  </a:t>
            </a:r>
            <a:r>
              <a:rPr lang="zh-CN" altLang="en-US" sz="3200" baseline="0" dirty="0" smtClean="0">
                <a:latin typeface="+mj-lt"/>
              </a:rPr>
              <a:t> 严蔚敏、吴伟民编著，清华大学出版社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endParaRPr lang="zh-CN" altLang="en-US" sz="3200" baseline="0" dirty="0">
              <a:latin typeface="+mj-lt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14325" y="2590800"/>
            <a:ext cx="79914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latin typeface="+mj-lt"/>
              </a:rPr>
              <a:t>数据结构题集</a:t>
            </a:r>
            <a:r>
              <a:rPr lang="en-US" altLang="zh-CN" sz="3200" baseline="0" dirty="0" smtClean="0">
                <a:latin typeface="+mj-lt"/>
              </a:rPr>
              <a:t> </a:t>
            </a:r>
            <a:r>
              <a:rPr lang="en-US" altLang="zh-CN" sz="3200" dirty="0" smtClean="0"/>
              <a:t>(C</a:t>
            </a:r>
            <a:r>
              <a:rPr lang="zh-CN" altLang="en-US" sz="3200" dirty="0" smtClean="0"/>
              <a:t>语言版</a:t>
            </a:r>
            <a:r>
              <a:rPr lang="en-US" altLang="zh-CN" sz="3200" dirty="0" smtClean="0"/>
              <a:t>)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>
                <a:latin typeface="+mj-lt"/>
              </a:rPr>
              <a:t>  </a:t>
            </a:r>
            <a:r>
              <a:rPr lang="zh-CN" altLang="en-US" sz="3200" baseline="0" dirty="0" smtClean="0">
                <a:latin typeface="+mj-lt"/>
              </a:rPr>
              <a:t> 严蔚敏、吴伟民编著，清华大学出版社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endParaRPr lang="zh-CN" altLang="en-US" sz="3200" baseline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参考书目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4325" y="1219200"/>
            <a:ext cx="59340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latin typeface="+mj-lt"/>
              </a:rPr>
              <a:t>数据结构 </a:t>
            </a:r>
            <a:r>
              <a:rPr lang="en-US" altLang="zh-CN" sz="3200" baseline="0" dirty="0" smtClean="0">
                <a:latin typeface="+mj-lt"/>
              </a:rPr>
              <a:t>(C</a:t>
            </a:r>
            <a:r>
              <a:rPr lang="zh-CN" altLang="en-US" sz="3200" baseline="0" dirty="0" smtClean="0">
                <a:latin typeface="+mj-lt"/>
              </a:rPr>
              <a:t>语言</a:t>
            </a:r>
            <a:r>
              <a:rPr lang="zh-CN" altLang="en-US" sz="3200" dirty="0" smtClean="0">
                <a:latin typeface="+mj-lt"/>
              </a:rPr>
              <a:t>版</a:t>
            </a:r>
            <a:r>
              <a:rPr lang="en-US" altLang="zh-CN" sz="3200" dirty="0" smtClean="0">
                <a:latin typeface="+mj-lt"/>
              </a:rPr>
              <a:t>)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>
                <a:latin typeface="+mj-lt"/>
              </a:rPr>
              <a:t>  </a:t>
            </a:r>
            <a:r>
              <a:rPr lang="zh-CN" altLang="en-US" sz="3200" baseline="0" dirty="0" smtClean="0">
                <a:latin typeface="+mj-lt"/>
              </a:rPr>
              <a:t> </a:t>
            </a:r>
            <a:r>
              <a:rPr lang="en-US" altLang="zh-CN" sz="3200" baseline="0" dirty="0" smtClean="0">
                <a:latin typeface="+mj-lt"/>
              </a:rPr>
              <a:t>E. Horowitz,</a:t>
            </a:r>
            <a:r>
              <a:rPr lang="en-US" altLang="zh-CN" sz="3200" dirty="0" smtClean="0">
                <a:latin typeface="+mj-lt"/>
              </a:rPr>
              <a:t> S. </a:t>
            </a:r>
            <a:r>
              <a:rPr lang="en-US" altLang="zh-CN" sz="3200" dirty="0" err="1" smtClean="0">
                <a:latin typeface="+mj-lt"/>
              </a:rPr>
              <a:t>Sahni</a:t>
            </a:r>
            <a:r>
              <a:rPr lang="zh-CN" altLang="en-US" sz="3200" dirty="0" smtClean="0">
                <a:latin typeface="+mj-lt"/>
              </a:rPr>
              <a:t>等</a:t>
            </a:r>
            <a:r>
              <a:rPr lang="zh-CN" altLang="en-US" sz="3200" baseline="0" dirty="0" smtClean="0">
                <a:latin typeface="+mj-lt"/>
              </a:rPr>
              <a:t>著，李建中等译，</a:t>
            </a:r>
            <a:endParaRPr lang="en-US" altLang="zh-CN" sz="3200" baseline="0" dirty="0" smtClean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zh-CN" altLang="en-US" sz="3200" dirty="0" smtClean="0">
                <a:latin typeface="+mj-lt"/>
              </a:rPr>
              <a:t>机械工业出版</a:t>
            </a:r>
            <a:r>
              <a:rPr lang="zh-CN" altLang="en-US" sz="3200" baseline="0" dirty="0" smtClean="0">
                <a:latin typeface="+mj-lt"/>
              </a:rPr>
              <a:t>社，</a:t>
            </a:r>
            <a:r>
              <a:rPr lang="en-US" altLang="zh-CN" sz="3200" baseline="0" dirty="0" smtClean="0">
                <a:latin typeface="+mj-lt"/>
              </a:rPr>
              <a:t>2006.7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endParaRPr lang="zh-CN" altLang="en-US" sz="3200" baseline="0" dirty="0">
              <a:latin typeface="+mj-lt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4801" y="4267200"/>
            <a:ext cx="6400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latin typeface="+mj-lt"/>
              </a:rPr>
              <a:t>算法导论</a:t>
            </a:r>
            <a:r>
              <a:rPr lang="zh-CN" altLang="en-US" sz="3200" baseline="0" dirty="0" smtClean="0">
                <a:latin typeface="+mj-lt"/>
              </a:rPr>
              <a:t> </a:t>
            </a:r>
            <a:r>
              <a:rPr lang="en-US" altLang="zh-CN" sz="3200" baseline="0" dirty="0" smtClean="0">
                <a:latin typeface="+mj-lt"/>
              </a:rPr>
              <a:t>(</a:t>
            </a:r>
            <a:r>
              <a:rPr lang="zh-CN" altLang="en-US" sz="3200" dirty="0" smtClean="0">
                <a:latin typeface="+mj-lt"/>
              </a:rPr>
              <a:t>原书第</a:t>
            </a:r>
            <a:r>
              <a:rPr lang="en-US" altLang="zh-CN" sz="3200" dirty="0" smtClean="0">
                <a:latin typeface="+mj-lt"/>
              </a:rPr>
              <a:t>3</a:t>
            </a:r>
            <a:r>
              <a:rPr lang="zh-CN" altLang="en-US" sz="3200" dirty="0" smtClean="0">
                <a:latin typeface="+mj-lt"/>
              </a:rPr>
              <a:t>版</a:t>
            </a:r>
            <a:r>
              <a:rPr lang="en-US" altLang="zh-CN" sz="3200" dirty="0" smtClean="0">
                <a:latin typeface="+mj-lt"/>
              </a:rPr>
              <a:t>)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 smtClean="0">
                <a:latin typeface="+mj-lt"/>
              </a:rPr>
              <a:t>   </a:t>
            </a:r>
            <a:r>
              <a:rPr lang="en-US" altLang="zh-CN" sz="3200" baseline="0" dirty="0" smtClean="0">
                <a:latin typeface="+mj-lt"/>
              </a:rPr>
              <a:t>T.H.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Cormen</a:t>
            </a:r>
            <a:r>
              <a:rPr lang="zh-CN" altLang="en-US" sz="3200" dirty="0" smtClean="0">
                <a:latin typeface="+mj-lt"/>
              </a:rPr>
              <a:t>等</a:t>
            </a:r>
            <a:r>
              <a:rPr lang="zh-CN" altLang="en-US" sz="3200" baseline="0" dirty="0" smtClean="0">
                <a:latin typeface="+mj-lt"/>
              </a:rPr>
              <a:t>著，殷建平等译，</a:t>
            </a:r>
            <a:endParaRPr lang="en-US" altLang="zh-CN" sz="3200" baseline="0" dirty="0" smtClean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zh-CN" altLang="en-US" sz="3200" dirty="0" smtClean="0">
                <a:latin typeface="+mj-lt"/>
              </a:rPr>
              <a:t>机械工业出版社，</a:t>
            </a:r>
            <a:r>
              <a:rPr lang="en-US" altLang="zh-CN" sz="3200" dirty="0" smtClean="0">
                <a:latin typeface="+mj-lt"/>
              </a:rPr>
              <a:t>2013.1</a:t>
            </a:r>
            <a:endParaRPr lang="zh-CN" altLang="en-US" sz="3200" baseline="0" dirty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7691" y="3857625"/>
            <a:ext cx="2115309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15544" y="962025"/>
            <a:ext cx="214745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参考书目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4325" y="1066800"/>
            <a:ext cx="59340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latin typeface="+mj-lt"/>
              </a:rPr>
              <a:t>数据结构 、算法与应用：</a:t>
            </a:r>
            <a:r>
              <a:rPr lang="en-US" altLang="zh-CN" sz="3200" baseline="0" dirty="0" smtClean="0">
                <a:latin typeface="+mj-lt"/>
              </a:rPr>
              <a:t>C++</a:t>
            </a:r>
            <a:r>
              <a:rPr lang="zh-CN" altLang="en-US" sz="3200" baseline="0" dirty="0" smtClean="0">
                <a:latin typeface="+mj-lt"/>
              </a:rPr>
              <a:t>语言描述</a:t>
            </a:r>
            <a:r>
              <a:rPr lang="en-US" altLang="zh-CN" sz="3200" baseline="0" dirty="0" smtClean="0">
                <a:latin typeface="+mj-lt"/>
              </a:rPr>
              <a:t>(</a:t>
            </a:r>
            <a:r>
              <a:rPr lang="zh-CN" altLang="en-US" sz="3200" baseline="0" dirty="0" smtClean="0">
                <a:latin typeface="+mj-lt"/>
              </a:rPr>
              <a:t>原书第</a:t>
            </a:r>
            <a:r>
              <a:rPr lang="en-US" altLang="zh-CN" sz="3200" baseline="0" dirty="0" smtClean="0">
                <a:latin typeface="+mj-lt"/>
              </a:rPr>
              <a:t>2</a:t>
            </a:r>
            <a:r>
              <a:rPr lang="zh-CN" altLang="en-US" sz="3200" baseline="0" dirty="0" smtClean="0">
                <a:latin typeface="+mj-lt"/>
              </a:rPr>
              <a:t>版</a:t>
            </a:r>
            <a:r>
              <a:rPr lang="en-US" altLang="zh-CN" sz="3200" baseline="0" dirty="0" smtClean="0">
                <a:latin typeface="+mj-lt"/>
              </a:rPr>
              <a:t>)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>
                <a:latin typeface="+mj-lt"/>
              </a:rPr>
              <a:t>  </a:t>
            </a:r>
            <a:r>
              <a:rPr lang="zh-CN" altLang="en-US" sz="3200" baseline="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Sartaj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Sahni</a:t>
            </a:r>
            <a:r>
              <a:rPr lang="zh-CN" altLang="en-US" sz="3200" baseline="0" dirty="0" smtClean="0">
                <a:latin typeface="+mj-lt"/>
              </a:rPr>
              <a:t>著，</a:t>
            </a:r>
            <a:r>
              <a:rPr lang="zh-CN" altLang="en-US" sz="3200" dirty="0" smtClean="0">
                <a:latin typeface="+mj-lt"/>
              </a:rPr>
              <a:t>王立柱</a:t>
            </a:r>
            <a:r>
              <a:rPr lang="zh-CN" altLang="en-US" sz="3200" baseline="0" dirty="0" smtClean="0">
                <a:latin typeface="+mj-lt"/>
              </a:rPr>
              <a:t>等译，</a:t>
            </a:r>
            <a:endParaRPr lang="en-US" altLang="zh-CN" sz="3200" baseline="0" dirty="0" smtClean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zh-CN" altLang="en-US" sz="3200" dirty="0" smtClean="0">
                <a:latin typeface="+mj-lt"/>
              </a:rPr>
              <a:t>机械工业出版</a:t>
            </a:r>
            <a:r>
              <a:rPr lang="zh-CN" altLang="en-US" sz="3200" baseline="0" dirty="0" smtClean="0">
                <a:latin typeface="+mj-lt"/>
              </a:rPr>
              <a:t>社，</a:t>
            </a:r>
            <a:r>
              <a:rPr lang="en-US" altLang="zh-CN" sz="3200" baseline="0" dirty="0" smtClean="0">
                <a:latin typeface="+mj-lt"/>
              </a:rPr>
              <a:t>2015.3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endParaRPr lang="zh-CN" altLang="en-US" sz="3200" baseline="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914400"/>
            <a:ext cx="22955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4038600"/>
            <a:ext cx="5867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en-US" altLang="zh-CN" sz="3200" baseline="0" dirty="0" smtClean="0">
                <a:latin typeface="+mj-lt"/>
              </a:rPr>
              <a:t>The art of computer programming, 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Donald Ervin Knuth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(</a:t>
            </a:r>
            <a:r>
              <a:rPr lang="zh-CN" altLang="en-US" sz="3200" dirty="0" smtClean="0">
                <a:latin typeface="+mj-lt"/>
              </a:rPr>
              <a:t>高德纳</a:t>
            </a:r>
            <a:r>
              <a:rPr lang="en-US" altLang="zh-CN" sz="3200" dirty="0" smtClean="0">
                <a:latin typeface="+mj-lt"/>
              </a:rPr>
              <a:t>)</a:t>
            </a:r>
            <a:r>
              <a:rPr lang="zh-CN" altLang="en-US" sz="3200" dirty="0" smtClean="0">
                <a:latin typeface="+mj-lt"/>
              </a:rPr>
              <a:t>著</a:t>
            </a:r>
            <a:r>
              <a:rPr lang="en-US" altLang="zh-CN" sz="3200" dirty="0" smtClean="0">
                <a:latin typeface="+mj-lt"/>
              </a:rPr>
              <a:t>,</a:t>
            </a:r>
            <a:endParaRPr lang="en-US" altLang="zh-CN" sz="3200" baseline="0" dirty="0" smtClean="0">
              <a:latin typeface="+mj-lt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endParaRPr lang="zh-CN" altLang="en-US" sz="3200" baseline="0" dirty="0">
              <a:latin typeface="+mj-lt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4114800"/>
            <a:ext cx="2438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4038600"/>
            <a:ext cx="1676400" cy="231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28600" y="1143000"/>
            <a:ext cx="8686800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Niklaus</a:t>
            </a:r>
            <a:r>
              <a:rPr lang="en-US" sz="3200" dirty="0" smtClean="0"/>
              <a:t> Wirth (1984</a:t>
            </a:r>
            <a:r>
              <a:rPr lang="zh-CN" altLang="en-US" sz="3200" dirty="0" smtClean="0"/>
              <a:t>年图灵奖获得者，</a:t>
            </a:r>
            <a:r>
              <a:rPr lang="en-US" altLang="zh-CN" sz="3200" dirty="0" smtClean="0"/>
              <a:t> </a:t>
            </a:r>
          </a:p>
          <a:p>
            <a:pPr>
              <a:buNone/>
            </a:pPr>
            <a:r>
              <a:rPr lang="en-US" altLang="zh-CN" sz="3200" dirty="0" smtClean="0"/>
              <a:t>                          PASCAL</a:t>
            </a:r>
            <a:r>
              <a:rPr lang="zh-CN" altLang="en-US" sz="3200" dirty="0" smtClean="0"/>
              <a:t>语言之父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457200" y="3756171"/>
            <a:ext cx="8135560" cy="784830"/>
          </a:xfrm>
          <a:prstGeom prst="rect">
            <a:avLst/>
          </a:prstGeom>
          <a:solidFill>
            <a:srgbClr val="A4D76B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algorithm + data structures = programs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457200" y="4549170"/>
            <a:ext cx="8135560" cy="784830"/>
          </a:xfrm>
          <a:prstGeom prst="rect">
            <a:avLst/>
          </a:prstGeom>
          <a:solidFill>
            <a:srgbClr val="A4D76B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600" dirty="0" smtClean="0"/>
              <a:t>     算法</a:t>
            </a:r>
            <a:r>
              <a:rPr lang="en-US" altLang="zh-CN" sz="3600" dirty="0" smtClean="0"/>
              <a:t>    +        </a:t>
            </a:r>
            <a:r>
              <a:rPr lang="zh-CN" altLang="en-US" sz="3600" dirty="0" smtClean="0"/>
              <a:t>数据结构   </a:t>
            </a:r>
            <a:r>
              <a:rPr lang="en-US" altLang="zh-CN" sz="3600" dirty="0" smtClean="0"/>
              <a:t>=     </a:t>
            </a:r>
            <a:r>
              <a:rPr lang="zh-CN" altLang="en-US" sz="3600" dirty="0" smtClean="0"/>
              <a:t>程序</a:t>
            </a:r>
            <a:endParaRPr lang="zh-CN" altLang="en-US" sz="3600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600200"/>
            <a:ext cx="1562100" cy="209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28600" y="1044714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6699"/>
                </a:solidFill>
              </a:rPr>
              <a:t> </a:t>
            </a:r>
            <a:r>
              <a:rPr lang="zh-CN" altLang="en-US" sz="3200" dirty="0" smtClean="0">
                <a:solidFill>
                  <a:srgbClr val="006699"/>
                </a:solidFill>
              </a:rPr>
              <a:t>算法</a:t>
            </a:r>
            <a:r>
              <a:rPr lang="en-US" altLang="zh-CN" sz="3200" dirty="0" smtClean="0">
                <a:solidFill>
                  <a:srgbClr val="006699"/>
                </a:solidFill>
              </a:rPr>
              <a:t>(algorithm) </a:t>
            </a:r>
            <a:r>
              <a:rPr lang="en-US" altLang="zh-CN" sz="3200" dirty="0" smtClean="0"/>
              <a:t>[from </a:t>
            </a:r>
            <a:r>
              <a:rPr lang="en-US" altLang="zh-CN" sz="3200" dirty="0" err="1" smtClean="0"/>
              <a:t>wikipedia</a:t>
            </a:r>
            <a:r>
              <a:rPr lang="en-US" altLang="zh-CN" sz="3200" dirty="0" smtClean="0"/>
              <a:t>]</a:t>
            </a:r>
            <a:r>
              <a:rPr lang="zh-CN" altLang="en-US" sz="3200" dirty="0" smtClean="0">
                <a:solidFill>
                  <a:srgbClr val="006699"/>
                </a:solidFill>
              </a:rPr>
              <a:t>：</a:t>
            </a:r>
            <a:endParaRPr lang="en-US" altLang="zh-CN" sz="3200" dirty="0" smtClean="0">
              <a:solidFill>
                <a:srgbClr val="00669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" y="3770452"/>
            <a:ext cx="8686800" cy="24017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An algorithm is an effective method </a:t>
            </a:r>
            <a:r>
              <a:rPr lang="en-US" altLang="zh-CN" sz="3200" dirty="0" smtClean="0">
                <a:solidFill>
                  <a:srgbClr val="008A00"/>
                </a:solidFill>
              </a:rPr>
              <a:t>that can be expressed within a finite amount of space and time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olidFill>
                  <a:srgbClr val="C00000"/>
                </a:solidFill>
              </a:rPr>
              <a:t>and in a well-defined formal language </a:t>
            </a:r>
            <a:r>
              <a:rPr lang="en-US" altLang="zh-CN" sz="3200" dirty="0" smtClean="0"/>
              <a:t>for calculating a function.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457200" y="1828800"/>
            <a:ext cx="8686800" cy="18651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In mathematics and computer science,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an algorithm is a self-contained step-by-step set of operations </a:t>
            </a:r>
            <a:r>
              <a:rPr lang="en-US" altLang="zh-CN" sz="3200" dirty="0" smtClean="0"/>
              <a:t>to be performed.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600" y="1066800"/>
            <a:ext cx="86868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6699"/>
                </a:solidFill>
              </a:rPr>
              <a:t> </a:t>
            </a:r>
            <a:r>
              <a:rPr lang="zh-CN" altLang="en-US" sz="3200" dirty="0" smtClean="0">
                <a:solidFill>
                  <a:srgbClr val="006699"/>
                </a:solidFill>
              </a:rPr>
              <a:t>数据结构</a:t>
            </a:r>
            <a:r>
              <a:rPr lang="en-US" altLang="zh-CN" sz="3200" dirty="0" smtClean="0">
                <a:solidFill>
                  <a:srgbClr val="006699"/>
                </a:solidFill>
              </a:rPr>
              <a:t>(data structure) </a:t>
            </a:r>
            <a:r>
              <a:rPr lang="en-US" altLang="zh-CN" sz="3200" dirty="0" smtClean="0"/>
              <a:t>[from </a:t>
            </a:r>
            <a:r>
              <a:rPr lang="en-US" altLang="zh-CN" sz="3200" dirty="0" err="1" smtClean="0"/>
              <a:t>wikipedia</a:t>
            </a:r>
            <a:r>
              <a:rPr lang="en-US" altLang="zh-CN" sz="3200" dirty="0" smtClean="0"/>
              <a:t>]</a:t>
            </a:r>
            <a:r>
              <a:rPr lang="zh-CN" altLang="en-US" sz="3200" dirty="0" smtClean="0">
                <a:solidFill>
                  <a:srgbClr val="006699"/>
                </a:solidFill>
              </a:rPr>
              <a:t>：</a:t>
            </a:r>
            <a:endParaRPr lang="en-US" altLang="zh-CN" sz="3200" dirty="0" smtClean="0">
              <a:solidFill>
                <a:srgbClr val="00669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" y="1862261"/>
            <a:ext cx="8686800" cy="18651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In computer science, </a:t>
            </a:r>
            <a:r>
              <a:rPr lang="en-US" altLang="zh-CN" sz="3200" dirty="0" smtClean="0">
                <a:solidFill>
                  <a:srgbClr val="008A00"/>
                </a:solidFill>
              </a:rPr>
              <a:t>a data structure is a particular way of organizing data </a:t>
            </a:r>
            <a:r>
              <a:rPr lang="en-US" altLang="zh-CN" sz="3200" dirty="0" smtClean="0"/>
              <a:t>in a computer so that it can be used efficiently.</a:t>
            </a:r>
          </a:p>
        </p:txBody>
      </p:sp>
      <p:sp>
        <p:nvSpPr>
          <p:cNvPr id="9" name="矩形 8"/>
          <p:cNvSpPr/>
          <p:nvPr/>
        </p:nvSpPr>
        <p:spPr>
          <a:xfrm>
            <a:off x="457200" y="3803912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Usually, efficient data structures </a:t>
            </a:r>
            <a:r>
              <a:rPr lang="en-US" altLang="zh-CN" sz="3200" dirty="0" smtClean="0">
                <a:solidFill>
                  <a:srgbClr val="C00000"/>
                </a:solidFill>
              </a:rPr>
              <a:t>are key to </a:t>
            </a:r>
            <a:r>
              <a:rPr lang="en-US" altLang="zh-CN" sz="3200" dirty="0" smtClean="0"/>
              <a:t>designing efficient algorithms.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课程学习目的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381000" y="1219200"/>
            <a:ext cx="8763000" cy="39857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indent="-74295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200" dirty="0" smtClean="0">
                <a:latin typeface="+mj-lt"/>
              </a:rPr>
              <a:t>1. </a:t>
            </a:r>
            <a:r>
              <a:rPr lang="zh-CN" altLang="en-US" sz="3200" dirty="0" smtClean="0">
                <a:latin typeface="+mj-lt"/>
              </a:rPr>
              <a:t>理解算法与数据结构的概念；</a:t>
            </a:r>
            <a:endParaRPr lang="en-US" altLang="zh-CN" sz="3200" dirty="0" smtClean="0">
              <a:latin typeface="+mj-lt"/>
            </a:endParaRPr>
          </a:p>
          <a:p>
            <a:pPr marL="742950" indent="-74295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200" dirty="0" smtClean="0"/>
              <a:t>2. </a:t>
            </a:r>
            <a:r>
              <a:rPr lang="zh-CN" altLang="en-US" sz="3200" dirty="0" smtClean="0"/>
              <a:t>掌握常见的算法与数据结构；</a:t>
            </a:r>
          </a:p>
          <a:p>
            <a:pPr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200" dirty="0" smtClean="0"/>
              <a:t>3. </a:t>
            </a:r>
            <a:r>
              <a:rPr lang="zh-CN" altLang="en-US" sz="3200" dirty="0" smtClean="0"/>
              <a:t>学会比较不同数据结构的特点；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200" dirty="0" smtClean="0"/>
              <a:t>4. </a:t>
            </a:r>
            <a:r>
              <a:rPr lang="zh-CN" altLang="en-US" sz="3200" dirty="0" smtClean="0"/>
              <a:t>分析算法的时间代价、空间代价（复杂度）、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>
                <a:solidFill>
                  <a:srgbClr val="008241"/>
                </a:solidFill>
              </a:rPr>
              <a:t>最好情况、最坏情况；</a:t>
            </a:r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914400" y="5410200"/>
            <a:ext cx="4419600" cy="609600"/>
          </a:xfrm>
          <a:prstGeom prst="borderCallout1">
            <a:avLst>
              <a:gd name="adj1" fmla="val 9375"/>
              <a:gd name="adj2" fmla="val -1306"/>
              <a:gd name="adj3" fmla="val -63432"/>
              <a:gd name="adj4" fmla="val 19339"/>
            </a:avLst>
          </a:prstGeom>
          <a:solidFill>
            <a:srgbClr val="FFEEB7"/>
          </a:solidFill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使算法复杂性最小的输入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绪论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609600" y="1371600"/>
            <a:ext cx="74676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600" dirty="0" smtClean="0">
                <a:latin typeface="+mj-lt"/>
              </a:rPr>
              <a:t>1.1 </a:t>
            </a:r>
            <a:r>
              <a:rPr lang="zh-CN" altLang="en-US" sz="3600" dirty="0" smtClean="0">
                <a:latin typeface="+mj-lt"/>
              </a:rPr>
              <a:t>从问题到程序的一般过程；</a:t>
            </a:r>
            <a:endParaRPr lang="zh-CN" altLang="en-US" sz="3600" dirty="0">
              <a:latin typeface="+mj-lt"/>
            </a:endParaRPr>
          </a:p>
        </p:txBody>
      </p:sp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609600" y="2331201"/>
            <a:ext cx="74676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600" dirty="0" smtClean="0">
                <a:latin typeface="+mj-lt"/>
              </a:rPr>
              <a:t>1.2 </a:t>
            </a:r>
            <a:r>
              <a:rPr lang="zh-CN" altLang="en-US" sz="3600" dirty="0" smtClean="0">
                <a:latin typeface="+mj-lt"/>
              </a:rPr>
              <a:t>抽象数据类型；</a:t>
            </a:r>
            <a:endParaRPr lang="zh-CN" altLang="en-US" sz="3600" dirty="0">
              <a:latin typeface="+mj-lt"/>
            </a:endParaRPr>
          </a:p>
        </p:txBody>
      </p:sp>
      <p:sp>
        <p:nvSpPr>
          <p:cNvPr id="9" name="Text Box 1027"/>
          <p:cNvSpPr txBox="1">
            <a:spLocks noChangeArrowheads="1"/>
          </p:cNvSpPr>
          <p:nvPr/>
        </p:nvSpPr>
        <p:spPr bwMode="auto">
          <a:xfrm>
            <a:off x="609600" y="3245601"/>
            <a:ext cx="74676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600" dirty="0" smtClean="0">
                <a:latin typeface="+mj-lt"/>
              </a:rPr>
              <a:t>1.3 </a:t>
            </a:r>
            <a:r>
              <a:rPr lang="zh-CN" altLang="en-US" sz="3600" dirty="0" smtClean="0">
                <a:latin typeface="+mj-lt"/>
              </a:rPr>
              <a:t>数据结构；</a:t>
            </a:r>
            <a:endParaRPr lang="zh-CN" altLang="en-US" sz="3600" dirty="0">
              <a:latin typeface="+mj-lt"/>
            </a:endParaRPr>
          </a:p>
        </p:txBody>
      </p:sp>
      <p:sp>
        <p:nvSpPr>
          <p:cNvPr id="10" name="Text Box 1027"/>
          <p:cNvSpPr txBox="1">
            <a:spLocks noChangeArrowheads="1"/>
          </p:cNvSpPr>
          <p:nvPr/>
        </p:nvSpPr>
        <p:spPr bwMode="auto">
          <a:xfrm>
            <a:off x="609600" y="4160001"/>
            <a:ext cx="74676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600" dirty="0" smtClean="0">
                <a:latin typeface="+mj-lt"/>
              </a:rPr>
              <a:t>1.4 </a:t>
            </a:r>
            <a:r>
              <a:rPr lang="zh-CN" altLang="en-US" sz="3600" dirty="0" smtClean="0">
                <a:latin typeface="+mj-lt"/>
              </a:rPr>
              <a:t>算法与复杂度分析；</a:t>
            </a:r>
            <a:endParaRPr lang="zh-CN" altLang="en-US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1.1 </a:t>
            </a:r>
            <a:r>
              <a:rPr lang="zh-CN" altLang="en-US" dirty="0" smtClean="0">
                <a:ea typeface="黑体" pitchFamily="2" charset="-122"/>
              </a:rPr>
              <a:t>从问题到程序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1999" y="1011238"/>
            <a:ext cx="2590801" cy="1079500"/>
          </a:xfrm>
          <a:prstGeom prst="star8">
            <a:avLst>
              <a:gd name="adj" fmla="val 38250"/>
            </a:avLst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zh-CN" altLang="en-US" sz="3200" dirty="0"/>
              <a:t>现实世界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448424" y="1217613"/>
            <a:ext cx="2238375" cy="720725"/>
          </a:xfrm>
          <a:prstGeom prst="rect">
            <a:avLst/>
          </a:prstGeom>
          <a:solidFill>
            <a:srgbClr val="008A00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Aft>
                <a:spcPct val="45000"/>
              </a:spcAft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计算机世界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092574" y="1577976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04799" y="2586038"/>
            <a:ext cx="1828800" cy="647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buNone/>
            </a:pPr>
            <a:r>
              <a:rPr lang="zh-CN" altLang="en-US" sz="3200" dirty="0"/>
              <a:t>需求描述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09799" y="2586038"/>
            <a:ext cx="1790700" cy="647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buNone/>
            </a:pPr>
            <a:r>
              <a:rPr lang="zh-CN" altLang="en-US" sz="3200" dirty="0"/>
              <a:t>数学模型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142999" y="1951038"/>
            <a:ext cx="457199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2703512" y="1936750"/>
            <a:ext cx="344487" cy="70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6476999" y="2586038"/>
            <a:ext cx="2209801" cy="647700"/>
          </a:xfrm>
          <a:prstGeom prst="rect">
            <a:avLst/>
          </a:prstGeom>
          <a:solidFill>
            <a:srgbClr val="008A00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具体实现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7556499" y="2014538"/>
            <a:ext cx="215900" cy="504825"/>
          </a:xfrm>
          <a:prstGeom prst="upDownArrow">
            <a:avLst>
              <a:gd name="adj1" fmla="val 50000"/>
              <a:gd name="adj2" fmla="val 46765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4144962" y="2944813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auto">
          <a:xfrm>
            <a:off x="3003549" y="4027488"/>
            <a:ext cx="1350963" cy="806450"/>
          </a:xfrm>
          <a:prstGeom prst="ellipse">
            <a:avLst/>
          </a:prstGeom>
          <a:solidFill>
            <a:srgbClr val="FFC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>
              <a:buNone/>
            </a:pPr>
            <a:r>
              <a:rPr lang="zh-CN" altLang="en-US" sz="3200" dirty="0"/>
              <a:t>设计</a:t>
            </a:r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5373686" y="4027488"/>
            <a:ext cx="1419225" cy="730250"/>
          </a:xfrm>
          <a:prstGeom prst="ellipse">
            <a:avLst/>
          </a:prstGeom>
          <a:solidFill>
            <a:srgbClr val="A9F272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tIns="0" bIns="0"/>
          <a:lstStyle/>
          <a:p>
            <a:pPr>
              <a:buNone/>
            </a:pPr>
            <a:r>
              <a:rPr lang="zh-CN" altLang="en-US" sz="3200" dirty="0"/>
              <a:t>编程</a:t>
            </a:r>
          </a:p>
        </p:txBody>
      </p:sp>
      <p:sp>
        <p:nvSpPr>
          <p:cNvPr id="23" name="Oval 18"/>
          <p:cNvSpPr>
            <a:spLocks noChangeArrowheads="1"/>
          </p:cNvSpPr>
          <p:nvPr/>
        </p:nvSpPr>
        <p:spPr bwMode="auto">
          <a:xfrm>
            <a:off x="7707312" y="3767138"/>
            <a:ext cx="1512888" cy="1263650"/>
          </a:xfrm>
          <a:prstGeom prst="ellipse">
            <a:avLst/>
          </a:prstGeom>
          <a:solidFill>
            <a:srgbClr val="A9F272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tIns="0" bIns="0"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调试</a:t>
            </a:r>
            <a:endParaRPr lang="en-US" altLang="zh-CN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维护</a:t>
            </a:r>
            <a:endParaRPr lang="zh-CN" altLang="en-US" sz="3200" dirty="0"/>
          </a:p>
        </p:txBody>
      </p:sp>
      <p:sp>
        <p:nvSpPr>
          <p:cNvPr id="27" name="AutoShape 22"/>
          <p:cNvSpPr>
            <a:spLocks noChangeArrowheads="1"/>
          </p:cNvSpPr>
          <p:nvPr/>
        </p:nvSpPr>
        <p:spPr bwMode="auto">
          <a:xfrm>
            <a:off x="3592512" y="4833938"/>
            <a:ext cx="228600" cy="660400"/>
          </a:xfrm>
          <a:prstGeom prst="upDownArrow">
            <a:avLst>
              <a:gd name="adj1" fmla="val 50000"/>
              <a:gd name="adj2" fmla="val 40296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2068512" y="5519738"/>
            <a:ext cx="3276600" cy="576262"/>
          </a:xfrm>
          <a:prstGeom prst="rect">
            <a:avLst/>
          </a:prstGeom>
          <a:solidFill>
            <a:srgbClr val="FFC000"/>
          </a:solidFill>
          <a:ln w="19050" algn="ctr">
            <a:noFill/>
            <a:miter lim="800000"/>
            <a:headEnd/>
            <a:tailEnd/>
          </a:ln>
        </p:spPr>
        <p:txBody>
          <a:bodyPr tIns="0" bIns="0"/>
          <a:lstStyle/>
          <a:p>
            <a:pPr fontAlgn="t">
              <a:spcBef>
                <a:spcPct val="50000"/>
              </a:spcBef>
              <a:buNone/>
            </a:pPr>
            <a:r>
              <a:rPr lang="zh-CN" altLang="en-US" sz="3200" dirty="0" smtClean="0"/>
              <a:t>算法，数据结构</a:t>
            </a:r>
            <a:endParaRPr lang="zh-CN" altLang="en-US" sz="3200" dirty="0"/>
          </a:p>
        </p:txBody>
      </p:sp>
      <p:sp>
        <p:nvSpPr>
          <p:cNvPr id="29" name="AutoShape 19"/>
          <p:cNvSpPr>
            <a:spLocks noChangeArrowheads="1"/>
          </p:cNvSpPr>
          <p:nvPr/>
        </p:nvSpPr>
        <p:spPr bwMode="auto">
          <a:xfrm>
            <a:off x="4202112" y="4376738"/>
            <a:ext cx="1311275" cy="76200"/>
          </a:xfrm>
          <a:prstGeom prst="leftRightArrow">
            <a:avLst>
              <a:gd name="adj1" fmla="val 50000"/>
              <a:gd name="adj2" fmla="val 403114"/>
            </a:avLst>
          </a:prstGeom>
          <a:solidFill>
            <a:srgbClr val="008A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30" name="AutoShape 19"/>
          <p:cNvSpPr>
            <a:spLocks noChangeArrowheads="1"/>
          </p:cNvSpPr>
          <p:nvPr/>
        </p:nvSpPr>
        <p:spPr bwMode="auto">
          <a:xfrm>
            <a:off x="6624637" y="4376738"/>
            <a:ext cx="1311275" cy="76200"/>
          </a:xfrm>
          <a:prstGeom prst="leftRightArrow">
            <a:avLst>
              <a:gd name="adj1" fmla="val 50000"/>
              <a:gd name="adj2" fmla="val 403114"/>
            </a:avLst>
          </a:prstGeom>
          <a:solidFill>
            <a:srgbClr val="008A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25" name="Oval 18"/>
          <p:cNvSpPr>
            <a:spLocks noChangeArrowheads="1"/>
          </p:cNvSpPr>
          <p:nvPr/>
        </p:nvSpPr>
        <p:spPr bwMode="auto">
          <a:xfrm>
            <a:off x="468312" y="3767138"/>
            <a:ext cx="1512888" cy="1263650"/>
          </a:xfrm>
          <a:prstGeom prst="ellipse">
            <a:avLst/>
          </a:prstGeom>
          <a:solidFill>
            <a:srgbClr val="A9F272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tIns="0" bIns="0"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分析</a:t>
            </a:r>
            <a:endParaRPr lang="en-US" altLang="zh-CN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抽象</a:t>
            </a:r>
            <a:endParaRPr lang="zh-CN" altLang="en-US" sz="3200" dirty="0"/>
          </a:p>
        </p:txBody>
      </p:sp>
      <p:sp>
        <p:nvSpPr>
          <p:cNvPr id="24" name="AutoShape 19"/>
          <p:cNvSpPr>
            <a:spLocks noChangeArrowheads="1"/>
          </p:cNvSpPr>
          <p:nvPr/>
        </p:nvSpPr>
        <p:spPr bwMode="auto">
          <a:xfrm>
            <a:off x="1900237" y="4376738"/>
            <a:ext cx="1235075" cy="76200"/>
          </a:xfrm>
          <a:prstGeom prst="leftRightArrow">
            <a:avLst>
              <a:gd name="adj1" fmla="val 50000"/>
              <a:gd name="adj2" fmla="val 403114"/>
            </a:avLst>
          </a:prstGeom>
          <a:solidFill>
            <a:srgbClr val="008A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25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课程的重要性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9563" y="1066800"/>
            <a:ext cx="7920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24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宋体" pitchFamily="2" charset="-122"/>
              </a:rPr>
              <a:t> 本</a:t>
            </a:r>
            <a:r>
              <a:rPr lang="zh-CN" altLang="en-US" sz="3200" baseline="0" dirty="0">
                <a:solidFill>
                  <a:srgbClr val="006699"/>
                </a:solidFill>
                <a:latin typeface="宋体" pitchFamily="2" charset="-122"/>
              </a:rPr>
              <a:t>专业后续课程的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宋体" pitchFamily="2" charset="-122"/>
              </a:rPr>
              <a:t>基础</a:t>
            </a:r>
            <a:r>
              <a:rPr lang="en-US" altLang="zh-CN" sz="3200" baseline="0" dirty="0" smtClean="0">
                <a:solidFill>
                  <a:srgbClr val="006699"/>
                </a:solidFill>
                <a:latin typeface="宋体" pitchFamily="2" charset="-122"/>
              </a:rPr>
              <a:t>:</a:t>
            </a:r>
            <a:endParaRPr lang="zh-CN" altLang="en-US" sz="3200" baseline="0" dirty="0">
              <a:solidFill>
                <a:srgbClr val="006699"/>
              </a:solidFill>
              <a:latin typeface="宋体" pitchFamily="2" charset="-122"/>
            </a:endParaRPr>
          </a:p>
        </p:txBody>
      </p:sp>
      <p:sp>
        <p:nvSpPr>
          <p:cNvPr id="8" name="Rectangle 1028"/>
          <p:cNvSpPr>
            <a:spLocks noChangeArrowheads="1"/>
          </p:cNvSpPr>
          <p:nvPr/>
        </p:nvSpPr>
        <p:spPr bwMode="auto">
          <a:xfrm>
            <a:off x="838200" y="1905000"/>
            <a:ext cx="7696200" cy="376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447675" algn="just"/>
            <a:r>
              <a:rPr lang="zh-CN" altLang="en-US" sz="3200" dirty="0" smtClean="0">
                <a:latin typeface="宋体" charset="-122"/>
              </a:rPr>
              <a:t>计算机操作</a:t>
            </a:r>
            <a:r>
              <a:rPr lang="zh-CN" altLang="en-US" sz="3200" dirty="0">
                <a:latin typeface="宋体" charset="-122"/>
              </a:rPr>
              <a:t>系统；</a:t>
            </a:r>
          </a:p>
          <a:p>
            <a:pPr indent="447675" algn="just"/>
            <a:r>
              <a:rPr lang="zh-CN" altLang="en-US" sz="3200" dirty="0" smtClean="0">
                <a:latin typeface="宋体" charset="-122"/>
              </a:rPr>
              <a:t>编译原理；</a:t>
            </a:r>
            <a:endParaRPr lang="zh-CN" altLang="en-US" sz="3200" dirty="0">
              <a:latin typeface="宋体" charset="-122"/>
            </a:endParaRPr>
          </a:p>
          <a:p>
            <a:pPr indent="447675" algn="just"/>
            <a:r>
              <a:rPr lang="zh-CN" altLang="en-US" sz="3200" dirty="0" smtClean="0">
                <a:latin typeface="宋体" charset="-122"/>
              </a:rPr>
              <a:t>数据库；</a:t>
            </a:r>
            <a:endParaRPr lang="en-US" altLang="zh-CN" sz="3200" dirty="0" smtClean="0">
              <a:latin typeface="宋体" charset="-122"/>
            </a:endParaRPr>
          </a:p>
          <a:p>
            <a:pPr indent="447675" algn="just"/>
            <a:r>
              <a:rPr lang="zh-CN" altLang="en-US" sz="3200" dirty="0" smtClean="0">
                <a:latin typeface="宋体" charset="-122"/>
              </a:rPr>
              <a:t>人工智能；</a:t>
            </a:r>
            <a:endParaRPr lang="en-US" altLang="zh-CN" sz="3200" dirty="0" smtClean="0">
              <a:latin typeface="宋体" charset="-122"/>
            </a:endParaRPr>
          </a:p>
          <a:p>
            <a:pPr indent="447675" algn="just"/>
            <a:r>
              <a:rPr lang="zh-CN" altLang="en-US" sz="3200" dirty="0" smtClean="0">
                <a:latin typeface="宋体" charset="-122"/>
              </a:rPr>
              <a:t>算法导论，等等；</a:t>
            </a:r>
            <a:endParaRPr lang="zh-CN" altLang="en-US" sz="3200" dirty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1.1.1 </a:t>
            </a:r>
            <a:r>
              <a:rPr lang="zh-CN" altLang="en-US" dirty="0" smtClean="0">
                <a:ea typeface="黑体" pitchFamily="2" charset="-122"/>
              </a:rPr>
              <a:t>分析与抽象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1600200"/>
            <a:ext cx="2352675" cy="27051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28600" y="1066800"/>
            <a:ext cx="83169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latin typeface="黑体" pitchFamily="2" charset="-122"/>
              </a:rPr>
              <a:t>例：</a:t>
            </a:r>
            <a:r>
              <a:rPr lang="zh-CN" altLang="en-US" sz="3200" baseline="0" dirty="0">
                <a:latin typeface="黑体" pitchFamily="2" charset="-122"/>
              </a:rPr>
              <a:t>为一个多岔路口设计</a:t>
            </a:r>
            <a:r>
              <a:rPr lang="zh-CN" altLang="en-US" sz="3200" baseline="0" dirty="0" smtClean="0">
                <a:latin typeface="黑体" pitchFamily="2" charset="-122"/>
              </a:rPr>
              <a:t>信号灯</a:t>
            </a:r>
            <a:r>
              <a:rPr lang="en-US" altLang="zh-CN" sz="3200" baseline="0" dirty="0" smtClean="0">
                <a:latin typeface="黑体" pitchFamily="2" charset="-122"/>
              </a:rPr>
              <a:t>,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黑体" pitchFamily="2" charset="-122"/>
              </a:rPr>
              <a:t>      </a:t>
            </a:r>
            <a:r>
              <a:rPr lang="zh-CN" altLang="en-US" sz="3200" dirty="0" smtClean="0">
                <a:latin typeface="黑体" pitchFamily="2" charset="-122"/>
              </a:rPr>
              <a:t>其中，</a:t>
            </a:r>
            <a:r>
              <a:rPr lang="en-US" altLang="zh-CN" sz="3200" baseline="0" dirty="0" smtClean="0">
                <a:latin typeface="黑体" pitchFamily="2" charset="-122"/>
              </a:rPr>
              <a:t>C</a:t>
            </a:r>
            <a:r>
              <a:rPr lang="zh-CN" altLang="en-US" sz="3200" baseline="0" dirty="0" smtClean="0">
                <a:latin typeface="黑体" pitchFamily="2" charset="-122"/>
              </a:rPr>
              <a:t>和</a:t>
            </a:r>
            <a:r>
              <a:rPr lang="en-US" altLang="zh-CN" sz="3200" baseline="0" dirty="0" smtClean="0">
                <a:latin typeface="黑体" pitchFamily="2" charset="-122"/>
              </a:rPr>
              <a:t>E</a:t>
            </a:r>
            <a:r>
              <a:rPr lang="zh-CN" altLang="en-US" sz="3200" dirty="0" smtClean="0">
                <a:latin typeface="黑体" pitchFamily="2" charset="-122"/>
              </a:rPr>
              <a:t>是单行道。</a:t>
            </a:r>
            <a:endParaRPr lang="zh-CN" altLang="en-US" sz="3200" baseline="0" dirty="0">
              <a:latin typeface="黑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" y="4079875"/>
            <a:ext cx="84582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 smtClean="0">
                <a:solidFill>
                  <a:srgbClr val="006699"/>
                </a:solidFill>
                <a:latin typeface="黑体" pitchFamily="2" charset="-122"/>
              </a:rPr>
              <a:t>任务：</a:t>
            </a:r>
            <a:r>
              <a:rPr lang="zh-CN" altLang="en-US" sz="3200" baseline="0" dirty="0" smtClean="0">
                <a:latin typeface="黑体" pitchFamily="2" charset="-122"/>
              </a:rPr>
              <a:t>将所有可能的行驶线路分组</a:t>
            </a:r>
            <a:r>
              <a:rPr lang="zh-CN" altLang="en-US" sz="3200" baseline="0" dirty="0">
                <a:latin typeface="黑体" pitchFamily="2" charset="-122"/>
              </a:rPr>
              <a:t>；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4808538"/>
            <a:ext cx="86868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>
                <a:solidFill>
                  <a:srgbClr val="006699"/>
                </a:solidFill>
                <a:latin typeface="+mj-lt"/>
              </a:rPr>
              <a:t>要求</a:t>
            </a:r>
            <a:r>
              <a:rPr lang="zh-CN" altLang="en-US" sz="3200" baseline="0" dirty="0">
                <a:solidFill>
                  <a:srgbClr val="006699"/>
                </a:solidFill>
                <a:latin typeface="+mj-lt"/>
                <a:sym typeface="Wingdings" pitchFamily="2" charset="2"/>
              </a:rPr>
              <a:t>：</a:t>
            </a:r>
            <a:r>
              <a:rPr lang="en-US" altLang="zh-CN" sz="3200" baseline="0" dirty="0">
                <a:latin typeface="+mj-lt"/>
                <a:sym typeface="Wingdings" pitchFamily="2" charset="2"/>
              </a:rPr>
              <a:t>(1</a:t>
            </a:r>
            <a:r>
              <a:rPr lang="en-US" altLang="zh-CN" sz="3200" baseline="0" dirty="0" smtClean="0">
                <a:latin typeface="+mj-lt"/>
                <a:sym typeface="Wingdings" pitchFamily="2" charset="2"/>
              </a:rPr>
              <a:t>) </a:t>
            </a:r>
            <a:r>
              <a:rPr lang="zh-CN" altLang="en-US" sz="3200" baseline="0" dirty="0" smtClean="0">
                <a:latin typeface="+mj-lt"/>
                <a:sym typeface="Wingdings" pitchFamily="2" charset="2"/>
              </a:rPr>
              <a:t>同一组内，行驶线路之间不能冲突；</a:t>
            </a:r>
            <a:endParaRPr lang="zh-CN" altLang="en-US" sz="3200" baseline="0" dirty="0">
              <a:latin typeface="+mj-lt"/>
              <a:sym typeface="Wingdings" pitchFamily="2" charset="2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>
                <a:latin typeface="+mj-lt"/>
                <a:sym typeface="Wingdings" pitchFamily="2" charset="2"/>
              </a:rPr>
              <a:t>     </a:t>
            </a:r>
            <a:r>
              <a:rPr lang="zh-CN" altLang="en-US" sz="3200" baseline="0" dirty="0" smtClean="0">
                <a:latin typeface="+mj-lt"/>
                <a:sym typeface="Wingdings" pitchFamily="2" charset="2"/>
              </a:rPr>
              <a:t>      </a:t>
            </a:r>
            <a:r>
              <a:rPr lang="en-US" altLang="zh-CN" sz="3200" baseline="0" dirty="0">
                <a:latin typeface="+mj-lt"/>
                <a:sym typeface="Wingdings" pitchFamily="2" charset="2"/>
              </a:rPr>
              <a:t>(2</a:t>
            </a:r>
            <a:r>
              <a:rPr lang="en-US" altLang="zh-CN" sz="3200" baseline="0" dirty="0" smtClean="0">
                <a:latin typeface="+mj-lt"/>
                <a:sym typeface="Wingdings" pitchFamily="2" charset="2"/>
              </a:rPr>
              <a:t>) </a:t>
            </a:r>
            <a:r>
              <a:rPr lang="zh-CN" altLang="en-US" sz="3200" baseline="0" dirty="0" smtClean="0">
                <a:latin typeface="+mj-lt"/>
                <a:sym typeface="Wingdings" pitchFamily="2" charset="2"/>
              </a:rPr>
              <a:t>组</a:t>
            </a:r>
            <a:r>
              <a:rPr lang="zh-CN" altLang="en-US" sz="3200" baseline="0" dirty="0">
                <a:latin typeface="+mj-lt"/>
                <a:sym typeface="Wingdings" pitchFamily="2" charset="2"/>
              </a:rPr>
              <a:t>数尽量</a:t>
            </a:r>
            <a:r>
              <a:rPr lang="zh-CN" altLang="en-US" sz="3200" baseline="0" dirty="0" smtClean="0">
                <a:latin typeface="+mj-lt"/>
                <a:sym typeface="Wingdings" pitchFamily="2" charset="2"/>
              </a:rPr>
              <a:t>少；</a:t>
            </a:r>
            <a:endParaRPr lang="en-US" altLang="zh-CN" sz="3200" baseline="0" dirty="0">
              <a:latin typeface="+mj-lt"/>
            </a:endParaRP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2667000" y="2819400"/>
            <a:ext cx="2743200" cy="654050"/>
          </a:xfrm>
          <a:prstGeom prst="ellipse">
            <a:avLst/>
          </a:prstGeom>
          <a:solidFill>
            <a:srgbClr val="A9F272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分析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抽象</a:t>
            </a:r>
            <a:endParaRPr lang="zh-CN" altLang="en-US" sz="3200" dirty="0"/>
          </a:p>
        </p:txBody>
      </p:sp>
      <p:sp>
        <p:nvSpPr>
          <p:cNvPr id="12" name="下箭头 11"/>
          <p:cNvSpPr/>
          <p:nvPr/>
        </p:nvSpPr>
        <p:spPr bwMode="auto">
          <a:xfrm>
            <a:off x="3886200" y="2387400"/>
            <a:ext cx="228600" cy="432000"/>
          </a:xfrm>
          <a:prstGeom prst="down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3886200" y="3530400"/>
            <a:ext cx="228600" cy="432000"/>
          </a:xfrm>
          <a:prstGeom prst="down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1484313"/>
            <a:ext cx="2352675" cy="27051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1.1.1 </a:t>
            </a:r>
            <a:r>
              <a:rPr lang="zh-CN" altLang="en-US" dirty="0" smtClean="0">
                <a:ea typeface="黑体" pitchFamily="2" charset="-122"/>
              </a:rPr>
              <a:t>分析与抽象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57200" y="4267200"/>
            <a:ext cx="8839200" cy="22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3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baseline="0" dirty="0" smtClean="0">
                <a:solidFill>
                  <a:srgbClr val="006699"/>
                </a:solidFill>
                <a:latin typeface="+mj-lt"/>
              </a:rPr>
              <a:t>(</a:t>
            </a:r>
            <a:r>
              <a:rPr lang="en-US" altLang="zh-CN" sz="3200" baseline="0" dirty="0">
                <a:solidFill>
                  <a:srgbClr val="006699"/>
                </a:solidFill>
                <a:latin typeface="+mj-lt"/>
              </a:rPr>
              <a:t>2</a:t>
            </a:r>
            <a:r>
              <a:rPr lang="en-US" altLang="zh-CN" sz="3200" baseline="0" dirty="0" smtClean="0">
                <a:solidFill>
                  <a:srgbClr val="006699"/>
                </a:solidFill>
                <a:latin typeface="+mj-lt"/>
              </a:rPr>
              <a:t>)</a:t>
            </a: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所有线路间的</a:t>
            </a: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“</a:t>
            </a: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相容</a:t>
            </a: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”</a:t>
            </a: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、</a:t>
            </a: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“</a:t>
            </a: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冲突</a:t>
            </a: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”</a:t>
            </a: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关系</a:t>
            </a:r>
            <a:endParaRPr lang="zh-CN" altLang="en-US" sz="3200" baseline="0" dirty="0">
              <a:solidFill>
                <a:srgbClr val="006699"/>
              </a:solidFill>
              <a:latin typeface="+mj-lt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latin typeface="+mj-lt"/>
              </a:rPr>
              <a:t>      </a:t>
            </a:r>
            <a:r>
              <a:rPr lang="zh-CN" altLang="en-US" sz="3200" baseline="0" dirty="0" smtClean="0">
                <a:latin typeface="+mj-lt"/>
              </a:rPr>
              <a:t>例：</a:t>
            </a:r>
            <a:r>
              <a:rPr lang="en-US" altLang="zh-CN" sz="3200" baseline="0" dirty="0" smtClean="0">
                <a:latin typeface="+mj-lt"/>
              </a:rPr>
              <a:t>A</a:t>
            </a:r>
            <a:r>
              <a:rPr lang="en-US" altLang="zh-CN" sz="3200" baseline="0" dirty="0">
                <a:latin typeface="+mj-lt"/>
                <a:sym typeface="Wingdings" pitchFamily="2" charset="2"/>
              </a:rPr>
              <a:t></a:t>
            </a:r>
            <a:r>
              <a:rPr lang="en-US" altLang="zh-CN" sz="3200" baseline="0" dirty="0" smtClean="0">
                <a:latin typeface="+mj-lt"/>
                <a:sym typeface="Wingdings" pitchFamily="2" charset="2"/>
              </a:rPr>
              <a:t>B </a:t>
            </a:r>
            <a:r>
              <a:rPr lang="zh-CN" altLang="en-US" sz="3200" baseline="0" dirty="0" smtClean="0">
                <a:latin typeface="+mj-lt"/>
                <a:sym typeface="Wingdings" pitchFamily="2" charset="2"/>
              </a:rPr>
              <a:t>与 </a:t>
            </a:r>
            <a:r>
              <a:rPr lang="en-US" altLang="zh-CN" sz="3200" baseline="0" dirty="0" smtClean="0">
                <a:latin typeface="+mj-lt"/>
                <a:sym typeface="Wingdings" pitchFamily="2" charset="2"/>
              </a:rPr>
              <a:t>E</a:t>
            </a:r>
            <a:r>
              <a:rPr lang="en-US" altLang="zh-CN" sz="3200" baseline="0" dirty="0">
                <a:latin typeface="+mj-lt"/>
                <a:sym typeface="Wingdings" pitchFamily="2" charset="2"/>
              </a:rPr>
              <a:t>D</a:t>
            </a:r>
            <a:r>
              <a:rPr lang="zh-CN" altLang="en-US" sz="3200" baseline="0" dirty="0">
                <a:latin typeface="+mj-lt"/>
                <a:sym typeface="Wingdings" pitchFamily="2" charset="2"/>
              </a:rPr>
              <a:t>相容</a:t>
            </a:r>
            <a:r>
              <a:rPr lang="zh-CN" altLang="en-US" sz="3200" baseline="0" dirty="0" smtClean="0">
                <a:latin typeface="+mj-lt"/>
                <a:sym typeface="Wingdings" pitchFamily="2" charset="2"/>
              </a:rPr>
              <a:t>，</a:t>
            </a:r>
            <a:endParaRPr lang="en-US" altLang="zh-CN" sz="3200" baseline="0" dirty="0" smtClean="0">
              <a:latin typeface="+mj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/>
              <a:t>             A</a:t>
            </a:r>
            <a:r>
              <a:rPr lang="en-US" altLang="zh-CN" sz="3200" dirty="0" smtClean="0">
                <a:sym typeface="Wingdings" pitchFamily="2" charset="2"/>
              </a:rPr>
              <a:t>B</a:t>
            </a:r>
            <a:r>
              <a:rPr lang="zh-CN" altLang="en-US" sz="3200" dirty="0" smtClean="0">
                <a:sym typeface="Wingdings" pitchFamily="2" charset="2"/>
              </a:rPr>
              <a:t> 与 </a:t>
            </a:r>
            <a:r>
              <a:rPr lang="en-US" altLang="zh-CN" sz="3200" dirty="0" smtClean="0">
                <a:sym typeface="Wingdings" pitchFamily="2" charset="2"/>
              </a:rPr>
              <a:t>BC</a:t>
            </a:r>
            <a:r>
              <a:rPr lang="zh-CN" altLang="en-US" sz="3200" dirty="0" smtClean="0">
                <a:sym typeface="Wingdings" pitchFamily="2" charset="2"/>
              </a:rPr>
              <a:t>互斥；</a:t>
            </a:r>
            <a:endParaRPr lang="zh-CN" altLang="en-US" sz="3200" baseline="0" dirty="0">
              <a:latin typeface="+mj-lt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189038" y="1676400"/>
            <a:ext cx="604996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baseline="0" dirty="0" smtClean="0">
                <a:latin typeface="+mj-lt"/>
              </a:rPr>
              <a:t>A</a:t>
            </a:r>
            <a:r>
              <a:rPr lang="en-US" altLang="zh-CN" sz="3200" baseline="0" dirty="0">
                <a:latin typeface="+mj-lt"/>
                <a:sym typeface="Wingdings" pitchFamily="2" charset="2"/>
              </a:rPr>
              <a:t>B</a:t>
            </a:r>
            <a:r>
              <a:rPr lang="en-US" altLang="zh-CN" sz="3200" baseline="0" dirty="0" smtClean="0">
                <a:latin typeface="+mj-lt"/>
                <a:sym typeface="Wingdings" pitchFamily="2" charset="2"/>
              </a:rPr>
              <a:t>, </a:t>
            </a:r>
            <a:r>
              <a:rPr lang="en-US" altLang="zh-CN" sz="3200" baseline="0" dirty="0">
                <a:latin typeface="+mj-lt"/>
                <a:sym typeface="Wingdings" pitchFamily="2" charset="2"/>
              </a:rPr>
              <a:t>AC, AD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baseline="0" dirty="0" smtClean="0">
                <a:latin typeface="+mj-lt"/>
                <a:sym typeface="Wingdings" pitchFamily="2" charset="2"/>
              </a:rPr>
              <a:t>B</a:t>
            </a:r>
            <a:r>
              <a:rPr lang="en-US" altLang="zh-CN" sz="3200" baseline="0" dirty="0">
                <a:latin typeface="+mj-lt"/>
                <a:sym typeface="Wingdings" pitchFamily="2" charset="2"/>
              </a:rPr>
              <a:t>A, BC, BD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baseline="0" dirty="0" smtClean="0">
                <a:latin typeface="+mj-lt"/>
                <a:sym typeface="Wingdings" pitchFamily="2" charset="2"/>
              </a:rPr>
              <a:t>D</a:t>
            </a:r>
            <a:r>
              <a:rPr lang="en-US" altLang="zh-CN" sz="3200" baseline="0" dirty="0">
                <a:latin typeface="+mj-lt"/>
                <a:sym typeface="Wingdings" pitchFamily="2" charset="2"/>
              </a:rPr>
              <a:t>A, DB, DC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baseline="0" dirty="0" smtClean="0">
                <a:latin typeface="+mj-lt"/>
                <a:sym typeface="Wingdings" pitchFamily="2" charset="2"/>
              </a:rPr>
              <a:t>E</a:t>
            </a:r>
            <a:r>
              <a:rPr lang="en-US" altLang="zh-CN" sz="3200" baseline="0" dirty="0">
                <a:latin typeface="+mj-lt"/>
                <a:sym typeface="Wingdings" pitchFamily="2" charset="2"/>
              </a:rPr>
              <a:t>A, EB, EC</a:t>
            </a:r>
            <a:r>
              <a:rPr lang="en-US" altLang="zh-CN" sz="3200" baseline="0" dirty="0" smtClean="0">
                <a:latin typeface="+mj-lt"/>
                <a:sym typeface="Wingdings" pitchFamily="2" charset="2"/>
              </a:rPr>
              <a:t>, E</a:t>
            </a:r>
            <a:r>
              <a:rPr lang="en-US" altLang="zh-CN" sz="3200" baseline="0" dirty="0">
                <a:latin typeface="+mj-lt"/>
                <a:sym typeface="Wingdings" pitchFamily="2" charset="2"/>
              </a:rPr>
              <a:t>D</a:t>
            </a:r>
            <a:endParaRPr lang="en-US" altLang="zh-CN" sz="3200" baseline="0" dirty="0"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57200" y="1066800"/>
            <a:ext cx="83058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3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baseline="0" dirty="0" smtClean="0">
                <a:solidFill>
                  <a:srgbClr val="006699"/>
                </a:solidFill>
                <a:latin typeface="+mj-lt"/>
                <a:sym typeface="Wingdings" pitchFamily="2" charset="2"/>
              </a:rPr>
              <a:t>(1)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 所有可能</a:t>
            </a: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的行驶线路：</a:t>
            </a:r>
            <a:endParaRPr lang="en-US" altLang="zh-CN" sz="3200" baseline="0" dirty="0">
              <a:solidFill>
                <a:srgbClr val="0066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1485900"/>
            <a:ext cx="2352675" cy="27051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1.1.1 </a:t>
            </a:r>
            <a:r>
              <a:rPr lang="zh-CN" altLang="en-US" dirty="0" smtClean="0">
                <a:ea typeface="黑体" pitchFamily="2" charset="-122"/>
              </a:rPr>
              <a:t>分析与抽象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4800" y="914400"/>
            <a:ext cx="175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6699"/>
                </a:solidFill>
                <a:latin typeface="+mj-lt"/>
                <a:sym typeface="Wingdings" pitchFamily="2" charset="2"/>
              </a:rPr>
              <a:t>抽象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  <a:sym typeface="Wingdings" pitchFamily="2" charset="2"/>
              </a:rPr>
              <a:t>：</a:t>
            </a:r>
            <a:endParaRPr lang="en-US" altLang="zh-CN" sz="3200" baseline="0" dirty="0" smtClean="0">
              <a:latin typeface="+mj-lt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94372" y="5655129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EC</a:t>
            </a:r>
            <a:endParaRPr lang="zh-CN" altLang="en-US" dirty="0"/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4478486" y="5633358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ED</a:t>
            </a:r>
            <a:endParaRPr lang="zh-CN" altLang="en-US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268686" y="5655129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EB</a:t>
            </a:r>
            <a:endParaRPr lang="zh-CN" altLang="en-US" dirty="0"/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1125686" y="5655129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EA</a:t>
            </a:r>
            <a:endParaRPr lang="zh-CN" altLang="en-US" dirty="0"/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3394372" y="47625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DC</a:t>
            </a:r>
            <a:endParaRPr lang="zh-CN" altLang="en-US" dirty="0"/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2268686" y="47625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1125686" y="47625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DA</a:t>
            </a:r>
            <a:endParaRPr lang="zh-CN" altLang="en-US" dirty="0"/>
          </a:p>
        </p:txBody>
      </p:sp>
      <p:sp>
        <p:nvSpPr>
          <p:cNvPr id="66" name="Oval 33"/>
          <p:cNvSpPr>
            <a:spLocks noChangeArrowheads="1"/>
          </p:cNvSpPr>
          <p:nvPr/>
        </p:nvSpPr>
        <p:spPr bwMode="auto">
          <a:xfrm>
            <a:off x="3394372" y="37719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BD</a:t>
            </a:r>
            <a:endParaRPr lang="zh-CN" altLang="en-US" dirty="0"/>
          </a:p>
        </p:txBody>
      </p:sp>
      <p:sp>
        <p:nvSpPr>
          <p:cNvPr id="67" name="Oval 33"/>
          <p:cNvSpPr>
            <a:spLocks noChangeArrowheads="1"/>
          </p:cNvSpPr>
          <p:nvPr/>
        </p:nvSpPr>
        <p:spPr bwMode="auto">
          <a:xfrm>
            <a:off x="2268686" y="37719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BC</a:t>
            </a:r>
            <a:endParaRPr lang="zh-CN" altLang="en-US" dirty="0"/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125686" y="37719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BA</a:t>
            </a:r>
            <a:endParaRPr lang="zh-CN" altLang="en-US" dirty="0"/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3394372" y="27813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AD</a:t>
            </a:r>
            <a:endParaRPr lang="zh-CN" altLang="en-US" dirty="0"/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268686" y="27813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AC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1125686" y="27813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AB</a:t>
            </a:r>
            <a:endParaRPr lang="zh-CN" altLang="en-US" dirty="0"/>
          </a:p>
        </p:txBody>
      </p:sp>
      <p:cxnSp>
        <p:nvCxnSpPr>
          <p:cNvPr id="72" name="直接连接符 71"/>
          <p:cNvCxnSpPr>
            <a:stCxn id="67" idx="1"/>
            <a:endCxn id="71" idx="5"/>
          </p:cNvCxnSpPr>
          <p:nvPr/>
        </p:nvCxnSpPr>
        <p:spPr bwMode="auto">
          <a:xfrm rot="16200000" flipV="1">
            <a:off x="1711626" y="3204334"/>
            <a:ext cx="598035" cy="69970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>
            <a:stCxn id="66" idx="1"/>
            <a:endCxn id="71" idx="6"/>
          </p:cNvCxnSpPr>
          <p:nvPr/>
        </p:nvCxnSpPr>
        <p:spPr bwMode="auto">
          <a:xfrm rot="16200000" flipV="1">
            <a:off x="2222233" y="2589254"/>
            <a:ext cx="794317" cy="17335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任意多边形 77"/>
          <p:cNvSpPr/>
          <p:nvPr/>
        </p:nvSpPr>
        <p:spPr bwMode="auto">
          <a:xfrm>
            <a:off x="972148" y="3104297"/>
            <a:ext cx="177422" cy="2013045"/>
          </a:xfrm>
          <a:custGeom>
            <a:avLst/>
            <a:gdLst>
              <a:gd name="connsiteX0" fmla="*/ 138753 w 177422"/>
              <a:gd name="connsiteY0" fmla="*/ 0 h 2013045"/>
              <a:gd name="connsiteX1" fmla="*/ 2275 w 177422"/>
              <a:gd name="connsiteY1" fmla="*/ 1596788 h 2013045"/>
              <a:gd name="connsiteX2" fmla="*/ 152401 w 177422"/>
              <a:gd name="connsiteY2" fmla="*/ 1951630 h 2013045"/>
              <a:gd name="connsiteX3" fmla="*/ 152401 w 177422"/>
              <a:gd name="connsiteY3" fmla="*/ 1965278 h 201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2" h="2013045">
                <a:moveTo>
                  <a:pt x="138753" y="0"/>
                </a:moveTo>
                <a:cubicBezTo>
                  <a:pt x="69376" y="635758"/>
                  <a:pt x="0" y="1271516"/>
                  <a:pt x="2275" y="1596788"/>
                </a:cubicBezTo>
                <a:cubicBezTo>
                  <a:pt x="4550" y="1922060"/>
                  <a:pt x="127380" y="1890215"/>
                  <a:pt x="152401" y="1951630"/>
                </a:cubicBezTo>
                <a:cubicBezTo>
                  <a:pt x="177422" y="2013045"/>
                  <a:pt x="164911" y="1989161"/>
                  <a:pt x="152401" y="1965278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0" name="任意多边形 79"/>
          <p:cNvSpPr/>
          <p:nvPr/>
        </p:nvSpPr>
        <p:spPr bwMode="auto">
          <a:xfrm>
            <a:off x="712841" y="3090649"/>
            <a:ext cx="411708" cy="2879678"/>
          </a:xfrm>
          <a:custGeom>
            <a:avLst/>
            <a:gdLst>
              <a:gd name="connsiteX0" fmla="*/ 398060 w 411708"/>
              <a:gd name="connsiteY0" fmla="*/ 0 h 2879678"/>
              <a:gd name="connsiteX1" fmla="*/ 2275 w 411708"/>
              <a:gd name="connsiteY1" fmla="*/ 2047164 h 2879678"/>
              <a:gd name="connsiteX2" fmla="*/ 411708 w 411708"/>
              <a:gd name="connsiteY2" fmla="*/ 2879678 h 28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708" h="2879678">
                <a:moveTo>
                  <a:pt x="398060" y="0"/>
                </a:moveTo>
                <a:cubicBezTo>
                  <a:pt x="199030" y="783609"/>
                  <a:pt x="0" y="1567218"/>
                  <a:pt x="2275" y="2047164"/>
                </a:cubicBezTo>
                <a:cubicBezTo>
                  <a:pt x="4550" y="2527110"/>
                  <a:pt x="208129" y="2703394"/>
                  <a:pt x="411708" y="2879678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2" name="任意多边形 81"/>
          <p:cNvSpPr/>
          <p:nvPr/>
        </p:nvSpPr>
        <p:spPr bwMode="auto">
          <a:xfrm>
            <a:off x="2086716" y="2954171"/>
            <a:ext cx="225188" cy="2906974"/>
          </a:xfrm>
          <a:custGeom>
            <a:avLst/>
            <a:gdLst>
              <a:gd name="connsiteX0" fmla="*/ 184245 w 225188"/>
              <a:gd name="connsiteY0" fmla="*/ 40944 h 2906974"/>
              <a:gd name="connsiteX1" fmla="*/ 6824 w 225188"/>
              <a:gd name="connsiteY1" fmla="*/ 477672 h 2906974"/>
              <a:gd name="connsiteX2" fmla="*/ 225188 w 225188"/>
              <a:gd name="connsiteY2" fmla="*/ 2906974 h 290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188" h="2906974">
                <a:moveTo>
                  <a:pt x="184245" y="40944"/>
                </a:moveTo>
                <a:cubicBezTo>
                  <a:pt x="92122" y="20472"/>
                  <a:pt x="0" y="0"/>
                  <a:pt x="6824" y="477672"/>
                </a:cubicBezTo>
                <a:cubicBezTo>
                  <a:pt x="13648" y="955344"/>
                  <a:pt x="119418" y="1931159"/>
                  <a:pt x="225188" y="2906974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3" name="直接连接符 82"/>
          <p:cNvCxnSpPr>
            <a:stCxn id="65" idx="7"/>
            <a:endCxn id="70" idx="2"/>
          </p:cNvCxnSpPr>
          <p:nvPr/>
        </p:nvCxnSpPr>
        <p:spPr bwMode="auto">
          <a:xfrm rot="5400000" flipH="1" flipV="1">
            <a:off x="1072280" y="3647398"/>
            <a:ext cx="1784917" cy="60789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>
            <a:stCxn id="62" idx="7"/>
            <a:endCxn id="70" idx="3"/>
          </p:cNvCxnSpPr>
          <p:nvPr/>
        </p:nvCxnSpPr>
        <p:spPr bwMode="auto">
          <a:xfrm rot="5400000" flipH="1" flipV="1">
            <a:off x="770011" y="4145948"/>
            <a:ext cx="2481264" cy="69970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>
            <a:stCxn id="66" idx="0"/>
            <a:endCxn id="70" idx="6"/>
          </p:cNvCxnSpPr>
          <p:nvPr/>
        </p:nvCxnSpPr>
        <p:spPr bwMode="auto">
          <a:xfrm rot="16200000" flipV="1">
            <a:off x="2945208" y="3009278"/>
            <a:ext cx="713014" cy="8122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任意多边形 92"/>
          <p:cNvSpPr/>
          <p:nvPr/>
        </p:nvSpPr>
        <p:spPr bwMode="auto">
          <a:xfrm>
            <a:off x="2857814" y="3049706"/>
            <a:ext cx="432180" cy="1869743"/>
          </a:xfrm>
          <a:custGeom>
            <a:avLst/>
            <a:gdLst>
              <a:gd name="connsiteX0" fmla="*/ 40944 w 432180"/>
              <a:gd name="connsiteY0" fmla="*/ 0 h 1869743"/>
              <a:gd name="connsiteX1" fmla="*/ 300251 w 432180"/>
              <a:gd name="connsiteY1" fmla="*/ 354842 h 1869743"/>
              <a:gd name="connsiteX2" fmla="*/ 382138 w 432180"/>
              <a:gd name="connsiteY2" fmla="*/ 805218 h 1869743"/>
              <a:gd name="connsiteX3" fmla="*/ 0 w 432180"/>
              <a:gd name="connsiteY3" fmla="*/ 1869743 h 186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180" h="1869743">
                <a:moveTo>
                  <a:pt x="40944" y="0"/>
                </a:moveTo>
                <a:cubicBezTo>
                  <a:pt x="142164" y="110319"/>
                  <a:pt x="243385" y="220639"/>
                  <a:pt x="300251" y="354842"/>
                </a:cubicBezTo>
                <a:cubicBezTo>
                  <a:pt x="357117" y="489045"/>
                  <a:pt x="432180" y="552735"/>
                  <a:pt x="382138" y="805218"/>
                </a:cubicBezTo>
                <a:cubicBezTo>
                  <a:pt x="332096" y="1057701"/>
                  <a:pt x="166048" y="1463722"/>
                  <a:pt x="0" y="1869743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4" name="任意多边形 93"/>
          <p:cNvSpPr/>
          <p:nvPr/>
        </p:nvSpPr>
        <p:spPr bwMode="auto">
          <a:xfrm>
            <a:off x="460357" y="2503796"/>
            <a:ext cx="3202675" cy="3562065"/>
          </a:xfrm>
          <a:custGeom>
            <a:avLst/>
            <a:gdLst>
              <a:gd name="connsiteX0" fmla="*/ 3202675 w 3202675"/>
              <a:gd name="connsiteY0" fmla="*/ 259307 h 3562065"/>
              <a:gd name="connsiteX1" fmla="*/ 2574878 w 3202675"/>
              <a:gd name="connsiteY1" fmla="*/ 40943 h 3562065"/>
              <a:gd name="connsiteX2" fmla="*/ 1401171 w 3202675"/>
              <a:gd name="connsiteY2" fmla="*/ 13647 h 3562065"/>
              <a:gd name="connsiteX3" fmla="*/ 473123 w 3202675"/>
              <a:gd name="connsiteY3" fmla="*/ 81886 h 3562065"/>
              <a:gd name="connsiteX4" fmla="*/ 145577 w 3202675"/>
              <a:gd name="connsiteY4" fmla="*/ 409432 h 3562065"/>
              <a:gd name="connsiteX5" fmla="*/ 77338 w 3202675"/>
              <a:gd name="connsiteY5" fmla="*/ 968991 h 3562065"/>
              <a:gd name="connsiteX6" fmla="*/ 104633 w 3202675"/>
              <a:gd name="connsiteY6" fmla="*/ 2988859 h 3562065"/>
              <a:gd name="connsiteX7" fmla="*/ 705135 w 3202675"/>
              <a:gd name="connsiteY7" fmla="*/ 3562065 h 356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2675" h="3562065">
                <a:moveTo>
                  <a:pt x="3202675" y="259307"/>
                </a:moveTo>
                <a:cubicBezTo>
                  <a:pt x="3038902" y="170596"/>
                  <a:pt x="2875129" y="81886"/>
                  <a:pt x="2574878" y="40943"/>
                </a:cubicBezTo>
                <a:cubicBezTo>
                  <a:pt x="2274627" y="0"/>
                  <a:pt x="1751463" y="6823"/>
                  <a:pt x="1401171" y="13647"/>
                </a:cubicBezTo>
                <a:cubicBezTo>
                  <a:pt x="1050879" y="20471"/>
                  <a:pt x="682389" y="15922"/>
                  <a:pt x="473123" y="81886"/>
                </a:cubicBezTo>
                <a:cubicBezTo>
                  <a:pt x="263857" y="147850"/>
                  <a:pt x="211541" y="261581"/>
                  <a:pt x="145577" y="409432"/>
                </a:cubicBezTo>
                <a:cubicBezTo>
                  <a:pt x="79613" y="557283"/>
                  <a:pt x="84162" y="539087"/>
                  <a:pt x="77338" y="968991"/>
                </a:cubicBezTo>
                <a:cubicBezTo>
                  <a:pt x="70514" y="1398895"/>
                  <a:pt x="0" y="2556680"/>
                  <a:pt x="104633" y="2988859"/>
                </a:cubicBezTo>
                <a:cubicBezTo>
                  <a:pt x="209266" y="3421038"/>
                  <a:pt x="705135" y="3562065"/>
                  <a:pt x="705135" y="3562065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5" name="直接连接符 94"/>
          <p:cNvCxnSpPr>
            <a:stCxn id="61" idx="7"/>
            <a:endCxn id="69" idx="3"/>
          </p:cNvCxnSpPr>
          <p:nvPr/>
        </p:nvCxnSpPr>
        <p:spPr bwMode="auto">
          <a:xfrm rot="5400000" flipH="1" flipV="1">
            <a:off x="1904354" y="4154605"/>
            <a:ext cx="2481264" cy="682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任意多边形 98"/>
          <p:cNvSpPr/>
          <p:nvPr/>
        </p:nvSpPr>
        <p:spPr bwMode="auto">
          <a:xfrm>
            <a:off x="3990579" y="2981467"/>
            <a:ext cx="461748" cy="2893326"/>
          </a:xfrm>
          <a:custGeom>
            <a:avLst/>
            <a:gdLst>
              <a:gd name="connsiteX0" fmla="*/ 13647 w 461748"/>
              <a:gd name="connsiteY0" fmla="*/ 0 h 2893326"/>
              <a:gd name="connsiteX1" fmla="*/ 313898 w 461748"/>
              <a:gd name="connsiteY1" fmla="*/ 436729 h 2893326"/>
              <a:gd name="connsiteX2" fmla="*/ 409432 w 461748"/>
              <a:gd name="connsiteY2" fmla="*/ 1310185 h 2893326"/>
              <a:gd name="connsiteX3" fmla="*/ 0 w 461748"/>
              <a:gd name="connsiteY3" fmla="*/ 2893326 h 289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748" h="2893326">
                <a:moveTo>
                  <a:pt x="13647" y="0"/>
                </a:moveTo>
                <a:cubicBezTo>
                  <a:pt x="130790" y="109182"/>
                  <a:pt x="247934" y="218365"/>
                  <a:pt x="313898" y="436729"/>
                </a:cubicBezTo>
                <a:cubicBezTo>
                  <a:pt x="379862" y="655093"/>
                  <a:pt x="461748" y="900752"/>
                  <a:pt x="409432" y="1310185"/>
                </a:cubicBezTo>
                <a:cubicBezTo>
                  <a:pt x="357116" y="1719618"/>
                  <a:pt x="178558" y="2306472"/>
                  <a:pt x="0" y="289332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00" name="直接连接符 99"/>
          <p:cNvCxnSpPr>
            <a:stCxn id="64" idx="0"/>
            <a:endCxn id="67" idx="4"/>
          </p:cNvCxnSpPr>
          <p:nvPr/>
        </p:nvCxnSpPr>
        <p:spPr bwMode="auto">
          <a:xfrm rot="5400000" flipH="1" flipV="1">
            <a:off x="2364429" y="4544786"/>
            <a:ext cx="435429" cy="15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任意多边形 102"/>
          <p:cNvSpPr/>
          <p:nvPr/>
        </p:nvSpPr>
        <p:spPr bwMode="auto">
          <a:xfrm>
            <a:off x="2052596" y="4073288"/>
            <a:ext cx="232012" cy="1733266"/>
          </a:xfrm>
          <a:custGeom>
            <a:avLst/>
            <a:gdLst>
              <a:gd name="connsiteX0" fmla="*/ 218365 w 232012"/>
              <a:gd name="connsiteY0" fmla="*/ 0 h 1733266"/>
              <a:gd name="connsiteX1" fmla="*/ 27296 w 232012"/>
              <a:gd name="connsiteY1" fmla="*/ 573206 h 1733266"/>
              <a:gd name="connsiteX2" fmla="*/ 54591 w 232012"/>
              <a:gd name="connsiteY2" fmla="*/ 1351128 h 1733266"/>
              <a:gd name="connsiteX3" fmla="*/ 232012 w 232012"/>
              <a:gd name="connsiteY3" fmla="*/ 1733266 h 173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12" h="1733266">
                <a:moveTo>
                  <a:pt x="218365" y="0"/>
                </a:moveTo>
                <a:cubicBezTo>
                  <a:pt x="136478" y="174009"/>
                  <a:pt x="54592" y="348018"/>
                  <a:pt x="27296" y="573206"/>
                </a:cubicBezTo>
                <a:cubicBezTo>
                  <a:pt x="0" y="798394"/>
                  <a:pt x="20472" y="1157785"/>
                  <a:pt x="54591" y="1351128"/>
                </a:cubicBezTo>
                <a:cubicBezTo>
                  <a:pt x="88710" y="1544471"/>
                  <a:pt x="232012" y="1733266"/>
                  <a:pt x="232012" y="173326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04" name="直接连接符 103"/>
          <p:cNvCxnSpPr>
            <a:stCxn id="66" idx="2"/>
            <a:endCxn id="65" idx="6"/>
          </p:cNvCxnSpPr>
          <p:nvPr/>
        </p:nvCxnSpPr>
        <p:spPr bwMode="auto">
          <a:xfrm rot="10800000" flipV="1">
            <a:off x="1752600" y="4049486"/>
            <a:ext cx="1641772" cy="990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>
            <a:stCxn id="66" idx="3"/>
            <a:endCxn id="61" idx="6"/>
          </p:cNvCxnSpPr>
          <p:nvPr/>
        </p:nvCxnSpPr>
        <p:spPr bwMode="auto">
          <a:xfrm rot="5400000">
            <a:off x="2347418" y="4793951"/>
            <a:ext cx="1686947" cy="5905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任意多边形 109"/>
          <p:cNvSpPr/>
          <p:nvPr/>
        </p:nvSpPr>
        <p:spPr bwMode="auto">
          <a:xfrm>
            <a:off x="3963283" y="4032345"/>
            <a:ext cx="170597" cy="1787856"/>
          </a:xfrm>
          <a:custGeom>
            <a:avLst/>
            <a:gdLst>
              <a:gd name="connsiteX0" fmla="*/ 40943 w 170597"/>
              <a:gd name="connsiteY0" fmla="*/ 0 h 1787856"/>
              <a:gd name="connsiteX1" fmla="*/ 150125 w 170597"/>
              <a:gd name="connsiteY1" fmla="*/ 382137 h 1787856"/>
              <a:gd name="connsiteX2" fmla="*/ 163773 w 170597"/>
              <a:gd name="connsiteY2" fmla="*/ 791570 h 1787856"/>
              <a:gd name="connsiteX3" fmla="*/ 109182 w 170597"/>
              <a:gd name="connsiteY3" fmla="*/ 1351128 h 1787856"/>
              <a:gd name="connsiteX4" fmla="*/ 0 w 170597"/>
              <a:gd name="connsiteY4" fmla="*/ 1787856 h 178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597" h="1787856">
                <a:moveTo>
                  <a:pt x="40943" y="0"/>
                </a:moveTo>
                <a:cubicBezTo>
                  <a:pt x="85298" y="125104"/>
                  <a:pt x="129653" y="250209"/>
                  <a:pt x="150125" y="382137"/>
                </a:cubicBezTo>
                <a:cubicBezTo>
                  <a:pt x="170597" y="514065"/>
                  <a:pt x="170597" y="630072"/>
                  <a:pt x="163773" y="791570"/>
                </a:cubicBezTo>
                <a:cubicBezTo>
                  <a:pt x="156949" y="953068"/>
                  <a:pt x="136477" y="1185080"/>
                  <a:pt x="109182" y="1351128"/>
                </a:cubicBezTo>
                <a:cubicBezTo>
                  <a:pt x="81887" y="1517176"/>
                  <a:pt x="40943" y="1652516"/>
                  <a:pt x="0" y="178785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1" name="直接连接符 110"/>
          <p:cNvCxnSpPr>
            <a:stCxn id="61" idx="2"/>
            <a:endCxn id="65" idx="5"/>
          </p:cNvCxnSpPr>
          <p:nvPr/>
        </p:nvCxnSpPr>
        <p:spPr bwMode="auto">
          <a:xfrm rot="10800000">
            <a:off x="1660792" y="5236369"/>
            <a:ext cx="607895" cy="6963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接连接符 113"/>
          <p:cNvCxnSpPr>
            <a:stCxn id="57" idx="2"/>
            <a:endCxn id="65" idx="6"/>
          </p:cNvCxnSpPr>
          <p:nvPr/>
        </p:nvCxnSpPr>
        <p:spPr bwMode="auto">
          <a:xfrm rot="10800000">
            <a:off x="1752600" y="5040087"/>
            <a:ext cx="1641772" cy="8926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接连接符 117"/>
          <p:cNvCxnSpPr>
            <a:stCxn id="57" idx="1"/>
            <a:endCxn id="64" idx="5"/>
          </p:cNvCxnSpPr>
          <p:nvPr/>
        </p:nvCxnSpPr>
        <p:spPr bwMode="auto">
          <a:xfrm rot="16200000" flipV="1">
            <a:off x="2894954" y="5145205"/>
            <a:ext cx="500064" cy="682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Rectangle 3"/>
          <p:cNvSpPr>
            <a:spLocks noChangeArrowheads="1"/>
          </p:cNvSpPr>
          <p:nvPr/>
        </p:nvSpPr>
        <p:spPr bwMode="auto">
          <a:xfrm>
            <a:off x="304800" y="1524000"/>
            <a:ext cx="541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           </a:t>
            </a:r>
            <a:r>
              <a:rPr lang="en-US" altLang="zh-CN" sz="3200" dirty="0" smtClean="0"/>
              <a:t>(2) </a:t>
            </a:r>
            <a:r>
              <a:rPr lang="zh-CN" altLang="en-US" sz="3200" dirty="0" smtClean="0"/>
              <a:t>线路</a:t>
            </a:r>
            <a:r>
              <a:rPr lang="en-US" altLang="zh-CN" sz="3200" dirty="0" smtClean="0"/>
              <a:t> “</a:t>
            </a:r>
            <a:r>
              <a:rPr lang="zh-CN" altLang="en-US" sz="3200" dirty="0" smtClean="0"/>
              <a:t>冲突</a:t>
            </a:r>
            <a:r>
              <a:rPr lang="en-US" altLang="zh-CN" sz="3200" dirty="0" smtClean="0"/>
              <a:t>”</a:t>
            </a:r>
            <a:r>
              <a:rPr lang="zh-CN" altLang="en-US" sz="3200" dirty="0" smtClean="0"/>
              <a:t> ：</a:t>
            </a:r>
            <a:endParaRPr lang="en-US" altLang="zh-CN" sz="3200" baseline="0" dirty="0">
              <a:latin typeface="+mj-lt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181600" y="4377863"/>
            <a:ext cx="3962400" cy="17943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FFC000"/>
                </a:solidFill>
                <a:sym typeface="Wingdings" pitchFamily="2" charset="2"/>
              </a:rPr>
              <a:t> </a:t>
            </a:r>
            <a:r>
              <a:rPr lang="zh-CN" altLang="en-US" sz="3200" dirty="0" smtClean="0">
                <a:solidFill>
                  <a:srgbClr val="FFC000"/>
                </a:solidFill>
                <a:sym typeface="Wingdings" pitchFamily="2" charset="2"/>
              </a:rPr>
              <a:t>结点</a:t>
            </a:r>
            <a:r>
              <a:rPr lang="zh-CN" altLang="en-US" sz="3200" dirty="0" smtClean="0">
                <a:solidFill>
                  <a:srgbClr val="FFC000"/>
                </a:solidFill>
              </a:rPr>
              <a:t>分组问题</a:t>
            </a:r>
            <a:endParaRPr lang="en-US" altLang="zh-CN" sz="3200" dirty="0" smtClean="0">
              <a:solidFill>
                <a:srgbClr val="FFC000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要求</a:t>
            </a:r>
            <a:r>
              <a:rPr lang="en-US" altLang="zh-CN" sz="3200" dirty="0" smtClean="0">
                <a:solidFill>
                  <a:schemeClr val="bg1"/>
                </a:solidFill>
              </a:rPr>
              <a:t>: </a:t>
            </a:r>
            <a:r>
              <a:rPr lang="zh-CN" altLang="en-US" sz="3200" dirty="0" smtClean="0">
                <a:solidFill>
                  <a:schemeClr val="bg1"/>
                </a:solidFill>
              </a:rPr>
              <a:t>有边相连的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结点不能在同一组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1828800" y="914400"/>
            <a:ext cx="365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baseline="0" dirty="0" smtClean="0">
                <a:latin typeface="+mj-lt"/>
                <a:sym typeface="Wingdings" pitchFamily="2" charset="2"/>
              </a:rPr>
              <a:t>(1)</a:t>
            </a:r>
            <a:r>
              <a:rPr lang="zh-CN" altLang="en-US" sz="3200" baseline="0" dirty="0" smtClean="0">
                <a:latin typeface="+mj-lt"/>
              </a:rPr>
              <a:t> </a:t>
            </a:r>
            <a:r>
              <a:rPr lang="en-US" altLang="zh-CN" sz="3200" baseline="0" dirty="0" smtClean="0">
                <a:latin typeface="+mj-lt"/>
              </a:rPr>
              <a:t>1</a:t>
            </a:r>
            <a:r>
              <a:rPr lang="zh-CN" altLang="en-US" sz="3200" baseline="0" dirty="0" smtClean="0">
                <a:latin typeface="+mj-lt"/>
              </a:rPr>
              <a:t>条行驶线路：</a:t>
            </a:r>
            <a:endParaRPr lang="en-US" altLang="zh-CN" sz="3200" baseline="0" dirty="0" smtClean="0">
              <a:latin typeface="+mj-lt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 rot="5400000" flipH="1" flipV="1">
            <a:off x="6819900" y="2781300"/>
            <a:ext cx="1676400" cy="228600"/>
          </a:xfrm>
          <a:prstGeom prst="straightConnector1">
            <a:avLst/>
          </a:prstGeom>
          <a:solidFill>
            <a:srgbClr val="B9FFB9"/>
          </a:solidFill>
          <a:ln w="63500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5105400" y="914400"/>
            <a:ext cx="358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baseline="0" dirty="0" smtClean="0">
                <a:solidFill>
                  <a:srgbClr val="008A00"/>
                </a:solidFill>
                <a:latin typeface="+mj-lt"/>
              </a:rPr>
              <a:t>1</a:t>
            </a:r>
            <a:r>
              <a:rPr lang="zh-CN" altLang="en-US" sz="3200" baseline="0" dirty="0" smtClean="0">
                <a:solidFill>
                  <a:srgbClr val="008A00"/>
                </a:solidFill>
                <a:latin typeface="+mj-lt"/>
              </a:rPr>
              <a:t>个结点；</a:t>
            </a:r>
            <a:endParaRPr lang="en-US" altLang="zh-CN" sz="3200" baseline="0" dirty="0" smtClean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5105400" y="15240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zh-CN" altLang="en-US" sz="3200" dirty="0" smtClean="0">
                <a:solidFill>
                  <a:srgbClr val="008A00"/>
                </a:solidFill>
              </a:rPr>
              <a:t>有边相连；</a:t>
            </a:r>
            <a:endParaRPr lang="en-US" altLang="zh-CN" sz="3200" baseline="0" dirty="0">
              <a:solidFill>
                <a:srgbClr val="008A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8" grpId="0" animBg="1"/>
      <p:bldP spid="80" grpId="0" animBg="1"/>
      <p:bldP spid="82" grpId="0" animBg="1"/>
      <p:bldP spid="93" grpId="0" animBg="1"/>
      <p:bldP spid="94" grpId="0" animBg="1"/>
      <p:bldP spid="99" grpId="0" animBg="1"/>
      <p:bldP spid="103" grpId="0" animBg="1"/>
      <p:bldP spid="110" grpId="0" animBg="1"/>
      <p:bldP spid="125" grpId="0" animBg="1"/>
      <p:bldP spid="46" grpId="0"/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1.1.2 </a:t>
            </a:r>
            <a:r>
              <a:rPr lang="zh-CN" altLang="en-US" dirty="0" smtClean="0">
                <a:ea typeface="黑体" pitchFamily="2" charset="-122"/>
              </a:rPr>
              <a:t>程序设计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4800" y="914400"/>
            <a:ext cx="350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算法选择</a:t>
            </a:r>
            <a:endParaRPr lang="en-US" altLang="zh-CN" sz="3200" baseline="0" dirty="0" smtClean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7429815" y="4218133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EC</a:t>
            </a:r>
            <a:endParaRPr lang="zh-CN" altLang="en-US" dirty="0"/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513929" y="4196362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ED</a:t>
            </a:r>
            <a:endParaRPr lang="zh-CN" altLang="en-US" dirty="0"/>
          </a:p>
        </p:txBody>
      </p:sp>
      <p:sp>
        <p:nvSpPr>
          <p:cNvPr id="43" name="Oval 33"/>
          <p:cNvSpPr>
            <a:spLocks noChangeArrowheads="1"/>
          </p:cNvSpPr>
          <p:nvPr/>
        </p:nvSpPr>
        <p:spPr bwMode="auto">
          <a:xfrm>
            <a:off x="6304129" y="4218133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EB</a:t>
            </a:r>
            <a:endParaRPr lang="zh-CN" altLang="en-US" dirty="0"/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5161129" y="4218133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EA</a:t>
            </a:r>
            <a:endParaRPr lang="zh-CN" altLang="en-US" dirty="0"/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7429815" y="33255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DC</a:t>
            </a:r>
            <a:endParaRPr lang="zh-CN" altLang="en-US" dirty="0"/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6304129" y="33255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5161129" y="33255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DA</a:t>
            </a:r>
            <a:endParaRPr lang="zh-CN" altLang="en-US" dirty="0"/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7429815" y="23349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BD</a:t>
            </a:r>
            <a:endParaRPr lang="zh-CN" altLang="en-US" dirty="0"/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6304129" y="23349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BC</a:t>
            </a:r>
            <a:endParaRPr lang="zh-CN" altLang="en-US" dirty="0"/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5161129" y="23349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BA</a:t>
            </a:r>
            <a:endParaRPr lang="zh-CN" altLang="en-US" dirty="0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429815" y="13443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AD</a:t>
            </a:r>
            <a:endParaRPr lang="zh-CN" altLang="en-US" dirty="0"/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6304129" y="13443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AC</a:t>
            </a:r>
            <a:endParaRPr lang="zh-CN" altLang="en-US" dirty="0"/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5161129" y="13443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AB</a:t>
            </a:r>
            <a:endParaRPr lang="zh-CN" altLang="en-US" dirty="0"/>
          </a:p>
        </p:txBody>
      </p:sp>
      <p:cxnSp>
        <p:nvCxnSpPr>
          <p:cNvPr id="54" name="直接连接符 53"/>
          <p:cNvCxnSpPr>
            <a:stCxn id="49" idx="1"/>
            <a:endCxn id="53" idx="5"/>
          </p:cNvCxnSpPr>
          <p:nvPr/>
        </p:nvCxnSpPr>
        <p:spPr bwMode="auto">
          <a:xfrm rot="16200000" flipV="1">
            <a:off x="5747069" y="1767338"/>
            <a:ext cx="598035" cy="69970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48" idx="1"/>
            <a:endCxn id="53" idx="6"/>
          </p:cNvCxnSpPr>
          <p:nvPr/>
        </p:nvCxnSpPr>
        <p:spPr bwMode="auto">
          <a:xfrm rot="16200000" flipV="1">
            <a:off x="6257676" y="1152258"/>
            <a:ext cx="794317" cy="17335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任意多边形 55"/>
          <p:cNvSpPr/>
          <p:nvPr/>
        </p:nvSpPr>
        <p:spPr bwMode="auto">
          <a:xfrm>
            <a:off x="5007591" y="1667301"/>
            <a:ext cx="177422" cy="2013045"/>
          </a:xfrm>
          <a:custGeom>
            <a:avLst/>
            <a:gdLst>
              <a:gd name="connsiteX0" fmla="*/ 138753 w 177422"/>
              <a:gd name="connsiteY0" fmla="*/ 0 h 2013045"/>
              <a:gd name="connsiteX1" fmla="*/ 2275 w 177422"/>
              <a:gd name="connsiteY1" fmla="*/ 1596788 h 2013045"/>
              <a:gd name="connsiteX2" fmla="*/ 152401 w 177422"/>
              <a:gd name="connsiteY2" fmla="*/ 1951630 h 2013045"/>
              <a:gd name="connsiteX3" fmla="*/ 152401 w 177422"/>
              <a:gd name="connsiteY3" fmla="*/ 1965278 h 201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2" h="2013045">
                <a:moveTo>
                  <a:pt x="138753" y="0"/>
                </a:moveTo>
                <a:cubicBezTo>
                  <a:pt x="69376" y="635758"/>
                  <a:pt x="0" y="1271516"/>
                  <a:pt x="2275" y="1596788"/>
                </a:cubicBezTo>
                <a:cubicBezTo>
                  <a:pt x="4550" y="1922060"/>
                  <a:pt x="127380" y="1890215"/>
                  <a:pt x="152401" y="1951630"/>
                </a:cubicBezTo>
                <a:cubicBezTo>
                  <a:pt x="177422" y="2013045"/>
                  <a:pt x="164911" y="1989161"/>
                  <a:pt x="152401" y="1965278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任意多边形 58"/>
          <p:cNvSpPr/>
          <p:nvPr/>
        </p:nvSpPr>
        <p:spPr bwMode="auto">
          <a:xfrm>
            <a:off x="4748284" y="1653653"/>
            <a:ext cx="411708" cy="2879678"/>
          </a:xfrm>
          <a:custGeom>
            <a:avLst/>
            <a:gdLst>
              <a:gd name="connsiteX0" fmla="*/ 398060 w 411708"/>
              <a:gd name="connsiteY0" fmla="*/ 0 h 2879678"/>
              <a:gd name="connsiteX1" fmla="*/ 2275 w 411708"/>
              <a:gd name="connsiteY1" fmla="*/ 2047164 h 2879678"/>
              <a:gd name="connsiteX2" fmla="*/ 411708 w 411708"/>
              <a:gd name="connsiteY2" fmla="*/ 2879678 h 28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708" h="2879678">
                <a:moveTo>
                  <a:pt x="398060" y="0"/>
                </a:moveTo>
                <a:cubicBezTo>
                  <a:pt x="199030" y="783609"/>
                  <a:pt x="0" y="1567218"/>
                  <a:pt x="2275" y="2047164"/>
                </a:cubicBezTo>
                <a:cubicBezTo>
                  <a:pt x="4550" y="2527110"/>
                  <a:pt x="208129" y="2703394"/>
                  <a:pt x="411708" y="2879678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0" name="任意多边形 59"/>
          <p:cNvSpPr/>
          <p:nvPr/>
        </p:nvSpPr>
        <p:spPr bwMode="auto">
          <a:xfrm>
            <a:off x="6122159" y="1517175"/>
            <a:ext cx="225188" cy="2906974"/>
          </a:xfrm>
          <a:custGeom>
            <a:avLst/>
            <a:gdLst>
              <a:gd name="connsiteX0" fmla="*/ 184245 w 225188"/>
              <a:gd name="connsiteY0" fmla="*/ 40944 h 2906974"/>
              <a:gd name="connsiteX1" fmla="*/ 6824 w 225188"/>
              <a:gd name="connsiteY1" fmla="*/ 477672 h 2906974"/>
              <a:gd name="connsiteX2" fmla="*/ 225188 w 225188"/>
              <a:gd name="connsiteY2" fmla="*/ 2906974 h 290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188" h="2906974">
                <a:moveTo>
                  <a:pt x="184245" y="40944"/>
                </a:moveTo>
                <a:cubicBezTo>
                  <a:pt x="92122" y="20472"/>
                  <a:pt x="0" y="0"/>
                  <a:pt x="6824" y="477672"/>
                </a:cubicBezTo>
                <a:cubicBezTo>
                  <a:pt x="13648" y="955344"/>
                  <a:pt x="119418" y="1931159"/>
                  <a:pt x="225188" y="2906974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3" name="直接连接符 72"/>
          <p:cNvCxnSpPr>
            <a:stCxn id="47" idx="7"/>
            <a:endCxn id="52" idx="2"/>
          </p:cNvCxnSpPr>
          <p:nvPr/>
        </p:nvCxnSpPr>
        <p:spPr bwMode="auto">
          <a:xfrm rot="5400000" flipH="1" flipV="1">
            <a:off x="5107723" y="2210402"/>
            <a:ext cx="1784917" cy="60789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>
            <a:stCxn id="44" idx="7"/>
            <a:endCxn id="52" idx="3"/>
          </p:cNvCxnSpPr>
          <p:nvPr/>
        </p:nvCxnSpPr>
        <p:spPr bwMode="auto">
          <a:xfrm rot="5400000" flipH="1" flipV="1">
            <a:off x="4805454" y="2708952"/>
            <a:ext cx="2481264" cy="69970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>
            <a:stCxn id="48" idx="0"/>
            <a:endCxn id="52" idx="6"/>
          </p:cNvCxnSpPr>
          <p:nvPr/>
        </p:nvCxnSpPr>
        <p:spPr bwMode="auto">
          <a:xfrm rot="16200000" flipV="1">
            <a:off x="6980651" y="1572282"/>
            <a:ext cx="713014" cy="8122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任意多边形 76"/>
          <p:cNvSpPr/>
          <p:nvPr/>
        </p:nvSpPr>
        <p:spPr bwMode="auto">
          <a:xfrm>
            <a:off x="6893257" y="1612710"/>
            <a:ext cx="432180" cy="1869743"/>
          </a:xfrm>
          <a:custGeom>
            <a:avLst/>
            <a:gdLst>
              <a:gd name="connsiteX0" fmla="*/ 40944 w 432180"/>
              <a:gd name="connsiteY0" fmla="*/ 0 h 1869743"/>
              <a:gd name="connsiteX1" fmla="*/ 300251 w 432180"/>
              <a:gd name="connsiteY1" fmla="*/ 354842 h 1869743"/>
              <a:gd name="connsiteX2" fmla="*/ 382138 w 432180"/>
              <a:gd name="connsiteY2" fmla="*/ 805218 h 1869743"/>
              <a:gd name="connsiteX3" fmla="*/ 0 w 432180"/>
              <a:gd name="connsiteY3" fmla="*/ 1869743 h 186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180" h="1869743">
                <a:moveTo>
                  <a:pt x="40944" y="0"/>
                </a:moveTo>
                <a:cubicBezTo>
                  <a:pt x="142164" y="110319"/>
                  <a:pt x="243385" y="220639"/>
                  <a:pt x="300251" y="354842"/>
                </a:cubicBezTo>
                <a:cubicBezTo>
                  <a:pt x="357117" y="489045"/>
                  <a:pt x="432180" y="552735"/>
                  <a:pt x="382138" y="805218"/>
                </a:cubicBezTo>
                <a:cubicBezTo>
                  <a:pt x="332096" y="1057701"/>
                  <a:pt x="166048" y="1463722"/>
                  <a:pt x="0" y="1869743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9" name="任意多边形 78"/>
          <p:cNvSpPr/>
          <p:nvPr/>
        </p:nvSpPr>
        <p:spPr bwMode="auto">
          <a:xfrm>
            <a:off x="4495800" y="1066800"/>
            <a:ext cx="3202675" cy="3562065"/>
          </a:xfrm>
          <a:custGeom>
            <a:avLst/>
            <a:gdLst>
              <a:gd name="connsiteX0" fmla="*/ 3202675 w 3202675"/>
              <a:gd name="connsiteY0" fmla="*/ 259307 h 3562065"/>
              <a:gd name="connsiteX1" fmla="*/ 2574878 w 3202675"/>
              <a:gd name="connsiteY1" fmla="*/ 40943 h 3562065"/>
              <a:gd name="connsiteX2" fmla="*/ 1401171 w 3202675"/>
              <a:gd name="connsiteY2" fmla="*/ 13647 h 3562065"/>
              <a:gd name="connsiteX3" fmla="*/ 473123 w 3202675"/>
              <a:gd name="connsiteY3" fmla="*/ 81886 h 3562065"/>
              <a:gd name="connsiteX4" fmla="*/ 145577 w 3202675"/>
              <a:gd name="connsiteY4" fmla="*/ 409432 h 3562065"/>
              <a:gd name="connsiteX5" fmla="*/ 77338 w 3202675"/>
              <a:gd name="connsiteY5" fmla="*/ 968991 h 3562065"/>
              <a:gd name="connsiteX6" fmla="*/ 104633 w 3202675"/>
              <a:gd name="connsiteY6" fmla="*/ 2988859 h 3562065"/>
              <a:gd name="connsiteX7" fmla="*/ 705135 w 3202675"/>
              <a:gd name="connsiteY7" fmla="*/ 3562065 h 356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2675" h="3562065">
                <a:moveTo>
                  <a:pt x="3202675" y="259307"/>
                </a:moveTo>
                <a:cubicBezTo>
                  <a:pt x="3038902" y="170596"/>
                  <a:pt x="2875129" y="81886"/>
                  <a:pt x="2574878" y="40943"/>
                </a:cubicBezTo>
                <a:cubicBezTo>
                  <a:pt x="2274627" y="0"/>
                  <a:pt x="1751463" y="6823"/>
                  <a:pt x="1401171" y="13647"/>
                </a:cubicBezTo>
                <a:cubicBezTo>
                  <a:pt x="1050879" y="20471"/>
                  <a:pt x="682389" y="15922"/>
                  <a:pt x="473123" y="81886"/>
                </a:cubicBezTo>
                <a:cubicBezTo>
                  <a:pt x="263857" y="147850"/>
                  <a:pt x="211541" y="261581"/>
                  <a:pt x="145577" y="409432"/>
                </a:cubicBezTo>
                <a:cubicBezTo>
                  <a:pt x="79613" y="557283"/>
                  <a:pt x="84162" y="539087"/>
                  <a:pt x="77338" y="968991"/>
                </a:cubicBezTo>
                <a:cubicBezTo>
                  <a:pt x="70514" y="1398895"/>
                  <a:pt x="0" y="2556680"/>
                  <a:pt x="104633" y="2988859"/>
                </a:cubicBezTo>
                <a:cubicBezTo>
                  <a:pt x="209266" y="3421038"/>
                  <a:pt x="705135" y="3562065"/>
                  <a:pt x="705135" y="3562065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1" name="直接连接符 80"/>
          <p:cNvCxnSpPr>
            <a:stCxn id="43" idx="7"/>
            <a:endCxn id="51" idx="3"/>
          </p:cNvCxnSpPr>
          <p:nvPr/>
        </p:nvCxnSpPr>
        <p:spPr bwMode="auto">
          <a:xfrm rot="5400000" flipH="1" flipV="1">
            <a:off x="5939797" y="2717609"/>
            <a:ext cx="2481264" cy="682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任意多边形 83"/>
          <p:cNvSpPr/>
          <p:nvPr/>
        </p:nvSpPr>
        <p:spPr bwMode="auto">
          <a:xfrm>
            <a:off x="8026022" y="1544471"/>
            <a:ext cx="461748" cy="2893326"/>
          </a:xfrm>
          <a:custGeom>
            <a:avLst/>
            <a:gdLst>
              <a:gd name="connsiteX0" fmla="*/ 13647 w 461748"/>
              <a:gd name="connsiteY0" fmla="*/ 0 h 2893326"/>
              <a:gd name="connsiteX1" fmla="*/ 313898 w 461748"/>
              <a:gd name="connsiteY1" fmla="*/ 436729 h 2893326"/>
              <a:gd name="connsiteX2" fmla="*/ 409432 w 461748"/>
              <a:gd name="connsiteY2" fmla="*/ 1310185 h 2893326"/>
              <a:gd name="connsiteX3" fmla="*/ 0 w 461748"/>
              <a:gd name="connsiteY3" fmla="*/ 2893326 h 289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748" h="2893326">
                <a:moveTo>
                  <a:pt x="13647" y="0"/>
                </a:moveTo>
                <a:cubicBezTo>
                  <a:pt x="130790" y="109182"/>
                  <a:pt x="247934" y="218365"/>
                  <a:pt x="313898" y="436729"/>
                </a:cubicBezTo>
                <a:cubicBezTo>
                  <a:pt x="379862" y="655093"/>
                  <a:pt x="461748" y="900752"/>
                  <a:pt x="409432" y="1310185"/>
                </a:cubicBezTo>
                <a:cubicBezTo>
                  <a:pt x="357116" y="1719618"/>
                  <a:pt x="178558" y="2306472"/>
                  <a:pt x="0" y="289332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5" name="直接连接符 84"/>
          <p:cNvCxnSpPr>
            <a:stCxn id="46" idx="0"/>
            <a:endCxn id="49" idx="4"/>
          </p:cNvCxnSpPr>
          <p:nvPr/>
        </p:nvCxnSpPr>
        <p:spPr bwMode="auto">
          <a:xfrm rot="5400000" flipH="1" flipV="1">
            <a:off x="6399872" y="3107790"/>
            <a:ext cx="435429" cy="15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任意多边形 86"/>
          <p:cNvSpPr/>
          <p:nvPr/>
        </p:nvSpPr>
        <p:spPr bwMode="auto">
          <a:xfrm>
            <a:off x="6088039" y="2636292"/>
            <a:ext cx="232012" cy="1733266"/>
          </a:xfrm>
          <a:custGeom>
            <a:avLst/>
            <a:gdLst>
              <a:gd name="connsiteX0" fmla="*/ 218365 w 232012"/>
              <a:gd name="connsiteY0" fmla="*/ 0 h 1733266"/>
              <a:gd name="connsiteX1" fmla="*/ 27296 w 232012"/>
              <a:gd name="connsiteY1" fmla="*/ 573206 h 1733266"/>
              <a:gd name="connsiteX2" fmla="*/ 54591 w 232012"/>
              <a:gd name="connsiteY2" fmla="*/ 1351128 h 1733266"/>
              <a:gd name="connsiteX3" fmla="*/ 232012 w 232012"/>
              <a:gd name="connsiteY3" fmla="*/ 1733266 h 173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12" h="1733266">
                <a:moveTo>
                  <a:pt x="218365" y="0"/>
                </a:moveTo>
                <a:cubicBezTo>
                  <a:pt x="136478" y="174009"/>
                  <a:pt x="54592" y="348018"/>
                  <a:pt x="27296" y="573206"/>
                </a:cubicBezTo>
                <a:cubicBezTo>
                  <a:pt x="0" y="798394"/>
                  <a:pt x="20472" y="1157785"/>
                  <a:pt x="54591" y="1351128"/>
                </a:cubicBezTo>
                <a:cubicBezTo>
                  <a:pt x="88710" y="1544471"/>
                  <a:pt x="232012" y="1733266"/>
                  <a:pt x="232012" y="173326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8" name="直接连接符 87"/>
          <p:cNvCxnSpPr>
            <a:stCxn id="48" idx="2"/>
            <a:endCxn id="47" idx="6"/>
          </p:cNvCxnSpPr>
          <p:nvPr/>
        </p:nvCxnSpPr>
        <p:spPr bwMode="auto">
          <a:xfrm rot="10800000" flipV="1">
            <a:off x="5788043" y="2612490"/>
            <a:ext cx="1641772" cy="990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>
            <a:stCxn id="48" idx="3"/>
            <a:endCxn id="43" idx="6"/>
          </p:cNvCxnSpPr>
          <p:nvPr/>
        </p:nvCxnSpPr>
        <p:spPr bwMode="auto">
          <a:xfrm rot="5400000">
            <a:off x="6382861" y="3356955"/>
            <a:ext cx="1686947" cy="5905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任意多边形 90"/>
          <p:cNvSpPr/>
          <p:nvPr/>
        </p:nvSpPr>
        <p:spPr bwMode="auto">
          <a:xfrm>
            <a:off x="7998726" y="2595349"/>
            <a:ext cx="170597" cy="1787856"/>
          </a:xfrm>
          <a:custGeom>
            <a:avLst/>
            <a:gdLst>
              <a:gd name="connsiteX0" fmla="*/ 40943 w 170597"/>
              <a:gd name="connsiteY0" fmla="*/ 0 h 1787856"/>
              <a:gd name="connsiteX1" fmla="*/ 150125 w 170597"/>
              <a:gd name="connsiteY1" fmla="*/ 382137 h 1787856"/>
              <a:gd name="connsiteX2" fmla="*/ 163773 w 170597"/>
              <a:gd name="connsiteY2" fmla="*/ 791570 h 1787856"/>
              <a:gd name="connsiteX3" fmla="*/ 109182 w 170597"/>
              <a:gd name="connsiteY3" fmla="*/ 1351128 h 1787856"/>
              <a:gd name="connsiteX4" fmla="*/ 0 w 170597"/>
              <a:gd name="connsiteY4" fmla="*/ 1787856 h 178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597" h="1787856">
                <a:moveTo>
                  <a:pt x="40943" y="0"/>
                </a:moveTo>
                <a:cubicBezTo>
                  <a:pt x="85298" y="125104"/>
                  <a:pt x="129653" y="250209"/>
                  <a:pt x="150125" y="382137"/>
                </a:cubicBezTo>
                <a:cubicBezTo>
                  <a:pt x="170597" y="514065"/>
                  <a:pt x="170597" y="630072"/>
                  <a:pt x="163773" y="791570"/>
                </a:cubicBezTo>
                <a:cubicBezTo>
                  <a:pt x="156949" y="953068"/>
                  <a:pt x="136477" y="1185080"/>
                  <a:pt x="109182" y="1351128"/>
                </a:cubicBezTo>
                <a:cubicBezTo>
                  <a:pt x="81887" y="1517176"/>
                  <a:pt x="40943" y="1652516"/>
                  <a:pt x="0" y="178785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2" name="直接连接符 91"/>
          <p:cNvCxnSpPr>
            <a:stCxn id="43" idx="2"/>
            <a:endCxn id="47" idx="5"/>
          </p:cNvCxnSpPr>
          <p:nvPr/>
        </p:nvCxnSpPr>
        <p:spPr bwMode="auto">
          <a:xfrm rot="10800000">
            <a:off x="5696235" y="3799373"/>
            <a:ext cx="607895" cy="6963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41" idx="2"/>
            <a:endCxn id="47" idx="6"/>
          </p:cNvCxnSpPr>
          <p:nvPr/>
        </p:nvCxnSpPr>
        <p:spPr bwMode="auto">
          <a:xfrm rot="10800000">
            <a:off x="5788043" y="3603091"/>
            <a:ext cx="1641772" cy="8926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41" idx="1"/>
            <a:endCxn id="46" idx="5"/>
          </p:cNvCxnSpPr>
          <p:nvPr/>
        </p:nvCxnSpPr>
        <p:spPr bwMode="auto">
          <a:xfrm rot="16200000" flipV="1">
            <a:off x="6930397" y="3708209"/>
            <a:ext cx="500064" cy="682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Rectangle 3"/>
          <p:cNvSpPr>
            <a:spLocks noChangeArrowheads="1"/>
          </p:cNvSpPr>
          <p:nvPr/>
        </p:nvSpPr>
        <p:spPr bwMode="auto">
          <a:xfrm>
            <a:off x="304800" y="1524000"/>
            <a:ext cx="419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baseline="0" dirty="0" smtClean="0">
                <a:latin typeface="+mj-lt"/>
              </a:rPr>
              <a:t>--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zh-CN" altLang="en-US" sz="3200" dirty="0" smtClean="0">
                <a:latin typeface="+mj-lt"/>
              </a:rPr>
              <a:t>穷举</a:t>
            </a:r>
            <a:r>
              <a:rPr lang="en-US" altLang="zh-CN" sz="3200" dirty="0" smtClean="0">
                <a:latin typeface="+mj-lt"/>
              </a:rPr>
              <a:t>(</a:t>
            </a:r>
            <a:r>
              <a:rPr lang="zh-CN" altLang="en-US" sz="3200" dirty="0" smtClean="0">
                <a:latin typeface="+mj-lt"/>
              </a:rPr>
              <a:t>分组可能</a:t>
            </a:r>
            <a:r>
              <a:rPr lang="en-US" altLang="zh-CN" sz="3200" dirty="0" smtClean="0">
                <a:latin typeface="+mj-lt"/>
              </a:rPr>
              <a:t>)</a:t>
            </a:r>
            <a:r>
              <a:rPr lang="zh-CN" altLang="en-US" sz="3200" dirty="0" smtClean="0">
                <a:latin typeface="+mj-lt"/>
              </a:rPr>
              <a:t>法：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101" name="Rectangle 3"/>
          <p:cNvSpPr>
            <a:spLocks noChangeArrowheads="1"/>
          </p:cNvSpPr>
          <p:nvPr/>
        </p:nvSpPr>
        <p:spPr bwMode="auto">
          <a:xfrm>
            <a:off x="228600" y="2286000"/>
            <a:ext cx="41910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1) </a:t>
            </a:r>
            <a:r>
              <a:rPr lang="zh-CN" altLang="en-US" sz="3200" dirty="0" smtClean="0">
                <a:latin typeface="+mj-lt"/>
              </a:rPr>
              <a:t>只分</a:t>
            </a:r>
            <a:r>
              <a:rPr lang="en-US" altLang="zh-CN" sz="3200" dirty="0" smtClean="0">
                <a:latin typeface="+mj-lt"/>
              </a:rPr>
              <a:t>1</a:t>
            </a:r>
            <a:r>
              <a:rPr lang="zh-CN" altLang="en-US" sz="3200" dirty="0" smtClean="0">
                <a:latin typeface="+mj-lt"/>
              </a:rPr>
              <a:t>组可否？</a:t>
            </a:r>
            <a:endParaRPr lang="en-US" altLang="zh-CN" sz="3200" baseline="0" dirty="0" smtClean="0">
              <a:latin typeface="+mj-lt"/>
            </a:endParaRPr>
          </a:p>
        </p:txBody>
      </p:sp>
      <p:sp>
        <p:nvSpPr>
          <p:cNvPr id="105" name="Rectangle 3"/>
          <p:cNvSpPr>
            <a:spLocks noChangeArrowheads="1"/>
          </p:cNvSpPr>
          <p:nvPr/>
        </p:nvSpPr>
        <p:spPr bwMode="auto">
          <a:xfrm>
            <a:off x="228600" y="3048000"/>
            <a:ext cx="41910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algn="l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2) </a:t>
            </a:r>
            <a:r>
              <a:rPr lang="zh-CN" altLang="en-US" sz="3200" dirty="0" smtClean="0">
                <a:latin typeface="+mj-lt"/>
              </a:rPr>
              <a:t>分</a:t>
            </a:r>
            <a:r>
              <a:rPr lang="en-US" altLang="zh-CN" sz="3200" dirty="0" smtClean="0">
                <a:latin typeface="+mj-lt"/>
              </a:rPr>
              <a:t>2</a:t>
            </a:r>
            <a:r>
              <a:rPr lang="zh-CN" altLang="en-US" sz="3200" dirty="0" smtClean="0">
                <a:latin typeface="+mj-lt"/>
              </a:rPr>
              <a:t>组？</a:t>
            </a:r>
            <a:endParaRPr lang="en-US" altLang="zh-CN" sz="3200" dirty="0" smtClean="0">
              <a:latin typeface="+mj-lt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 (1, n-1), (2, n-2), </a:t>
            </a:r>
            <a:r>
              <a:rPr lang="en-US" altLang="zh-CN" sz="3200" b="1" dirty="0" smtClean="0">
                <a:latin typeface="+mj-lt"/>
              </a:rPr>
              <a:t>…</a:t>
            </a:r>
            <a:endParaRPr lang="en-US" altLang="zh-CN" sz="3200" b="1" baseline="0" dirty="0" smtClean="0">
              <a:latin typeface="+mj-lt"/>
            </a:endParaRPr>
          </a:p>
        </p:txBody>
      </p:sp>
      <p:sp>
        <p:nvSpPr>
          <p:cNvPr id="106" name="Rectangle 3"/>
          <p:cNvSpPr>
            <a:spLocks noChangeArrowheads="1"/>
          </p:cNvSpPr>
          <p:nvPr/>
        </p:nvSpPr>
        <p:spPr bwMode="auto">
          <a:xfrm>
            <a:off x="228600" y="4419600"/>
            <a:ext cx="41910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algn="l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3) </a:t>
            </a:r>
            <a:r>
              <a:rPr lang="zh-CN" altLang="en-US" sz="3200" dirty="0" smtClean="0">
                <a:latin typeface="+mj-lt"/>
              </a:rPr>
              <a:t>分</a:t>
            </a:r>
            <a:r>
              <a:rPr lang="en-US" altLang="zh-CN" sz="3200" dirty="0" smtClean="0">
                <a:latin typeface="+mj-lt"/>
              </a:rPr>
              <a:t>3</a:t>
            </a:r>
            <a:r>
              <a:rPr lang="zh-CN" altLang="en-US" sz="3200" dirty="0" smtClean="0">
                <a:latin typeface="+mj-lt"/>
              </a:rPr>
              <a:t>组？</a:t>
            </a:r>
            <a:endParaRPr lang="en-US" altLang="zh-CN" sz="3200" dirty="0" smtClean="0">
              <a:latin typeface="+mj-lt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 </a:t>
            </a:r>
            <a:r>
              <a:rPr lang="en-US" altLang="zh-CN" sz="3200" b="1" dirty="0" smtClean="0">
                <a:latin typeface="+mj-lt"/>
              </a:rPr>
              <a:t>… …</a:t>
            </a:r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228600" y="5562600"/>
            <a:ext cx="41910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algn="l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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直到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k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组，满足条件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109" name="AutoShape 14"/>
          <p:cNvSpPr>
            <a:spLocks noChangeArrowheads="1"/>
          </p:cNvSpPr>
          <p:nvPr/>
        </p:nvSpPr>
        <p:spPr bwMode="auto">
          <a:xfrm>
            <a:off x="4149725" y="4876800"/>
            <a:ext cx="5832475" cy="1676400"/>
          </a:xfrm>
          <a:prstGeom prst="star8">
            <a:avLst>
              <a:gd name="adj" fmla="val 38250"/>
            </a:avLst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ts val="0"/>
              </a:spcBef>
            </a:pPr>
            <a:r>
              <a:rPr lang="zh-CN" altLang="en-US" sz="3200" dirty="0" smtClean="0">
                <a:solidFill>
                  <a:srgbClr val="008A00"/>
                </a:solidFill>
              </a:rPr>
              <a:t> 得到最优解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3200" dirty="0" smtClean="0">
                <a:solidFill>
                  <a:srgbClr val="C00000"/>
                </a:solidFill>
              </a:rPr>
              <a:t> 不适合大规模问题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8" grpId="0"/>
      <p:bldP spid="101" grpId="0" animBg="1"/>
      <p:bldP spid="105" grpId="0" animBg="1"/>
      <p:bldP spid="106" grpId="0" animBg="1"/>
      <p:bldP spid="108" grpId="0" animBg="1"/>
      <p:bldP spid="10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1.1.2 </a:t>
            </a:r>
            <a:r>
              <a:rPr lang="zh-CN" altLang="en-US" dirty="0" smtClean="0">
                <a:ea typeface="黑体" pitchFamily="2" charset="-122"/>
              </a:rPr>
              <a:t>程序设计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4800" y="914400"/>
            <a:ext cx="350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算法选择</a:t>
            </a:r>
            <a:endParaRPr lang="en-US" altLang="zh-CN" sz="3200" baseline="0" dirty="0" smtClean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7429815" y="5665933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EC</a:t>
            </a:r>
            <a:endParaRPr lang="zh-CN" altLang="en-US" dirty="0"/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513929" y="5644162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ED</a:t>
            </a:r>
            <a:endParaRPr lang="zh-CN" altLang="en-US" dirty="0"/>
          </a:p>
        </p:txBody>
      </p:sp>
      <p:sp>
        <p:nvSpPr>
          <p:cNvPr id="43" name="Oval 33"/>
          <p:cNvSpPr>
            <a:spLocks noChangeArrowheads="1"/>
          </p:cNvSpPr>
          <p:nvPr/>
        </p:nvSpPr>
        <p:spPr bwMode="auto">
          <a:xfrm>
            <a:off x="6304129" y="5665933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EB</a:t>
            </a:r>
            <a:endParaRPr lang="zh-CN" altLang="en-US" dirty="0"/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5161129" y="5665933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EA</a:t>
            </a:r>
            <a:endParaRPr lang="zh-CN" altLang="en-US" dirty="0"/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7429815" y="47733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DC</a:t>
            </a:r>
            <a:endParaRPr lang="zh-CN" altLang="en-US" dirty="0"/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6304129" y="47733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5161129" y="47733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DA</a:t>
            </a:r>
            <a:endParaRPr lang="zh-CN" altLang="en-US" dirty="0"/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7429815" y="37827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BD</a:t>
            </a:r>
            <a:endParaRPr lang="zh-CN" altLang="en-US" dirty="0"/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6304129" y="37827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BC</a:t>
            </a:r>
            <a:endParaRPr lang="zh-CN" altLang="en-US" dirty="0"/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5161129" y="37827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BA</a:t>
            </a:r>
            <a:endParaRPr lang="zh-CN" altLang="en-US" dirty="0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429815" y="27921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AD</a:t>
            </a:r>
            <a:endParaRPr lang="zh-CN" altLang="en-US" dirty="0"/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6304129" y="27921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AC</a:t>
            </a:r>
            <a:endParaRPr lang="zh-CN" altLang="en-US" dirty="0"/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5161129" y="27921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AB</a:t>
            </a:r>
            <a:endParaRPr lang="zh-CN" altLang="en-US" dirty="0"/>
          </a:p>
        </p:txBody>
      </p:sp>
      <p:cxnSp>
        <p:nvCxnSpPr>
          <p:cNvPr id="54" name="直接连接符 53"/>
          <p:cNvCxnSpPr>
            <a:stCxn id="49" idx="1"/>
            <a:endCxn id="53" idx="5"/>
          </p:cNvCxnSpPr>
          <p:nvPr/>
        </p:nvCxnSpPr>
        <p:spPr bwMode="auto">
          <a:xfrm rot="16200000" flipV="1">
            <a:off x="5747069" y="3215138"/>
            <a:ext cx="598035" cy="69970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48" idx="1"/>
            <a:endCxn id="53" idx="6"/>
          </p:cNvCxnSpPr>
          <p:nvPr/>
        </p:nvCxnSpPr>
        <p:spPr bwMode="auto">
          <a:xfrm rot="16200000" flipV="1">
            <a:off x="6257676" y="2600058"/>
            <a:ext cx="794317" cy="17335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任意多边形 55"/>
          <p:cNvSpPr/>
          <p:nvPr/>
        </p:nvSpPr>
        <p:spPr bwMode="auto">
          <a:xfrm>
            <a:off x="5007591" y="3115101"/>
            <a:ext cx="177422" cy="2013045"/>
          </a:xfrm>
          <a:custGeom>
            <a:avLst/>
            <a:gdLst>
              <a:gd name="connsiteX0" fmla="*/ 138753 w 177422"/>
              <a:gd name="connsiteY0" fmla="*/ 0 h 2013045"/>
              <a:gd name="connsiteX1" fmla="*/ 2275 w 177422"/>
              <a:gd name="connsiteY1" fmla="*/ 1596788 h 2013045"/>
              <a:gd name="connsiteX2" fmla="*/ 152401 w 177422"/>
              <a:gd name="connsiteY2" fmla="*/ 1951630 h 2013045"/>
              <a:gd name="connsiteX3" fmla="*/ 152401 w 177422"/>
              <a:gd name="connsiteY3" fmla="*/ 1965278 h 201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2" h="2013045">
                <a:moveTo>
                  <a:pt x="138753" y="0"/>
                </a:moveTo>
                <a:cubicBezTo>
                  <a:pt x="69376" y="635758"/>
                  <a:pt x="0" y="1271516"/>
                  <a:pt x="2275" y="1596788"/>
                </a:cubicBezTo>
                <a:cubicBezTo>
                  <a:pt x="4550" y="1922060"/>
                  <a:pt x="127380" y="1890215"/>
                  <a:pt x="152401" y="1951630"/>
                </a:cubicBezTo>
                <a:cubicBezTo>
                  <a:pt x="177422" y="2013045"/>
                  <a:pt x="164911" y="1989161"/>
                  <a:pt x="152401" y="1965278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任意多边形 58"/>
          <p:cNvSpPr/>
          <p:nvPr/>
        </p:nvSpPr>
        <p:spPr bwMode="auto">
          <a:xfrm>
            <a:off x="4748284" y="3101453"/>
            <a:ext cx="411708" cy="2879678"/>
          </a:xfrm>
          <a:custGeom>
            <a:avLst/>
            <a:gdLst>
              <a:gd name="connsiteX0" fmla="*/ 398060 w 411708"/>
              <a:gd name="connsiteY0" fmla="*/ 0 h 2879678"/>
              <a:gd name="connsiteX1" fmla="*/ 2275 w 411708"/>
              <a:gd name="connsiteY1" fmla="*/ 2047164 h 2879678"/>
              <a:gd name="connsiteX2" fmla="*/ 411708 w 411708"/>
              <a:gd name="connsiteY2" fmla="*/ 2879678 h 28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708" h="2879678">
                <a:moveTo>
                  <a:pt x="398060" y="0"/>
                </a:moveTo>
                <a:cubicBezTo>
                  <a:pt x="199030" y="783609"/>
                  <a:pt x="0" y="1567218"/>
                  <a:pt x="2275" y="2047164"/>
                </a:cubicBezTo>
                <a:cubicBezTo>
                  <a:pt x="4550" y="2527110"/>
                  <a:pt x="208129" y="2703394"/>
                  <a:pt x="411708" y="2879678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0" name="任意多边形 59"/>
          <p:cNvSpPr/>
          <p:nvPr/>
        </p:nvSpPr>
        <p:spPr bwMode="auto">
          <a:xfrm>
            <a:off x="6122159" y="2964975"/>
            <a:ext cx="225188" cy="2906974"/>
          </a:xfrm>
          <a:custGeom>
            <a:avLst/>
            <a:gdLst>
              <a:gd name="connsiteX0" fmla="*/ 184245 w 225188"/>
              <a:gd name="connsiteY0" fmla="*/ 40944 h 2906974"/>
              <a:gd name="connsiteX1" fmla="*/ 6824 w 225188"/>
              <a:gd name="connsiteY1" fmla="*/ 477672 h 2906974"/>
              <a:gd name="connsiteX2" fmla="*/ 225188 w 225188"/>
              <a:gd name="connsiteY2" fmla="*/ 2906974 h 290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188" h="2906974">
                <a:moveTo>
                  <a:pt x="184245" y="40944"/>
                </a:moveTo>
                <a:cubicBezTo>
                  <a:pt x="92122" y="20472"/>
                  <a:pt x="0" y="0"/>
                  <a:pt x="6824" y="477672"/>
                </a:cubicBezTo>
                <a:cubicBezTo>
                  <a:pt x="13648" y="955344"/>
                  <a:pt x="119418" y="1931159"/>
                  <a:pt x="225188" y="2906974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3" name="直接连接符 72"/>
          <p:cNvCxnSpPr>
            <a:stCxn id="47" idx="7"/>
            <a:endCxn id="52" idx="2"/>
          </p:cNvCxnSpPr>
          <p:nvPr/>
        </p:nvCxnSpPr>
        <p:spPr bwMode="auto">
          <a:xfrm rot="5400000" flipH="1" flipV="1">
            <a:off x="5107723" y="3658202"/>
            <a:ext cx="1784917" cy="60789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>
            <a:stCxn id="44" idx="7"/>
            <a:endCxn id="52" idx="3"/>
          </p:cNvCxnSpPr>
          <p:nvPr/>
        </p:nvCxnSpPr>
        <p:spPr bwMode="auto">
          <a:xfrm rot="5400000" flipH="1" flipV="1">
            <a:off x="4805454" y="4156752"/>
            <a:ext cx="2481264" cy="69970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>
            <a:stCxn id="48" idx="0"/>
            <a:endCxn id="52" idx="6"/>
          </p:cNvCxnSpPr>
          <p:nvPr/>
        </p:nvCxnSpPr>
        <p:spPr bwMode="auto">
          <a:xfrm rot="16200000" flipV="1">
            <a:off x="6980651" y="3020082"/>
            <a:ext cx="713014" cy="8122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任意多边形 76"/>
          <p:cNvSpPr/>
          <p:nvPr/>
        </p:nvSpPr>
        <p:spPr bwMode="auto">
          <a:xfrm>
            <a:off x="6893257" y="3060510"/>
            <a:ext cx="432180" cy="1869743"/>
          </a:xfrm>
          <a:custGeom>
            <a:avLst/>
            <a:gdLst>
              <a:gd name="connsiteX0" fmla="*/ 40944 w 432180"/>
              <a:gd name="connsiteY0" fmla="*/ 0 h 1869743"/>
              <a:gd name="connsiteX1" fmla="*/ 300251 w 432180"/>
              <a:gd name="connsiteY1" fmla="*/ 354842 h 1869743"/>
              <a:gd name="connsiteX2" fmla="*/ 382138 w 432180"/>
              <a:gd name="connsiteY2" fmla="*/ 805218 h 1869743"/>
              <a:gd name="connsiteX3" fmla="*/ 0 w 432180"/>
              <a:gd name="connsiteY3" fmla="*/ 1869743 h 186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180" h="1869743">
                <a:moveTo>
                  <a:pt x="40944" y="0"/>
                </a:moveTo>
                <a:cubicBezTo>
                  <a:pt x="142164" y="110319"/>
                  <a:pt x="243385" y="220639"/>
                  <a:pt x="300251" y="354842"/>
                </a:cubicBezTo>
                <a:cubicBezTo>
                  <a:pt x="357117" y="489045"/>
                  <a:pt x="432180" y="552735"/>
                  <a:pt x="382138" y="805218"/>
                </a:cubicBezTo>
                <a:cubicBezTo>
                  <a:pt x="332096" y="1057701"/>
                  <a:pt x="166048" y="1463722"/>
                  <a:pt x="0" y="1869743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9" name="任意多边形 78"/>
          <p:cNvSpPr/>
          <p:nvPr/>
        </p:nvSpPr>
        <p:spPr bwMode="auto">
          <a:xfrm>
            <a:off x="4495800" y="2514600"/>
            <a:ext cx="3202675" cy="3562065"/>
          </a:xfrm>
          <a:custGeom>
            <a:avLst/>
            <a:gdLst>
              <a:gd name="connsiteX0" fmla="*/ 3202675 w 3202675"/>
              <a:gd name="connsiteY0" fmla="*/ 259307 h 3562065"/>
              <a:gd name="connsiteX1" fmla="*/ 2574878 w 3202675"/>
              <a:gd name="connsiteY1" fmla="*/ 40943 h 3562065"/>
              <a:gd name="connsiteX2" fmla="*/ 1401171 w 3202675"/>
              <a:gd name="connsiteY2" fmla="*/ 13647 h 3562065"/>
              <a:gd name="connsiteX3" fmla="*/ 473123 w 3202675"/>
              <a:gd name="connsiteY3" fmla="*/ 81886 h 3562065"/>
              <a:gd name="connsiteX4" fmla="*/ 145577 w 3202675"/>
              <a:gd name="connsiteY4" fmla="*/ 409432 h 3562065"/>
              <a:gd name="connsiteX5" fmla="*/ 77338 w 3202675"/>
              <a:gd name="connsiteY5" fmla="*/ 968991 h 3562065"/>
              <a:gd name="connsiteX6" fmla="*/ 104633 w 3202675"/>
              <a:gd name="connsiteY6" fmla="*/ 2988859 h 3562065"/>
              <a:gd name="connsiteX7" fmla="*/ 705135 w 3202675"/>
              <a:gd name="connsiteY7" fmla="*/ 3562065 h 356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2675" h="3562065">
                <a:moveTo>
                  <a:pt x="3202675" y="259307"/>
                </a:moveTo>
                <a:cubicBezTo>
                  <a:pt x="3038902" y="170596"/>
                  <a:pt x="2875129" y="81886"/>
                  <a:pt x="2574878" y="40943"/>
                </a:cubicBezTo>
                <a:cubicBezTo>
                  <a:pt x="2274627" y="0"/>
                  <a:pt x="1751463" y="6823"/>
                  <a:pt x="1401171" y="13647"/>
                </a:cubicBezTo>
                <a:cubicBezTo>
                  <a:pt x="1050879" y="20471"/>
                  <a:pt x="682389" y="15922"/>
                  <a:pt x="473123" y="81886"/>
                </a:cubicBezTo>
                <a:cubicBezTo>
                  <a:pt x="263857" y="147850"/>
                  <a:pt x="211541" y="261581"/>
                  <a:pt x="145577" y="409432"/>
                </a:cubicBezTo>
                <a:cubicBezTo>
                  <a:pt x="79613" y="557283"/>
                  <a:pt x="84162" y="539087"/>
                  <a:pt x="77338" y="968991"/>
                </a:cubicBezTo>
                <a:cubicBezTo>
                  <a:pt x="70514" y="1398895"/>
                  <a:pt x="0" y="2556680"/>
                  <a:pt x="104633" y="2988859"/>
                </a:cubicBezTo>
                <a:cubicBezTo>
                  <a:pt x="209266" y="3421038"/>
                  <a:pt x="705135" y="3562065"/>
                  <a:pt x="705135" y="3562065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1" name="直接连接符 80"/>
          <p:cNvCxnSpPr>
            <a:stCxn id="43" idx="7"/>
            <a:endCxn id="51" idx="3"/>
          </p:cNvCxnSpPr>
          <p:nvPr/>
        </p:nvCxnSpPr>
        <p:spPr bwMode="auto">
          <a:xfrm rot="5400000" flipH="1" flipV="1">
            <a:off x="5939797" y="4165409"/>
            <a:ext cx="2481264" cy="682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任意多边形 83"/>
          <p:cNvSpPr/>
          <p:nvPr/>
        </p:nvSpPr>
        <p:spPr bwMode="auto">
          <a:xfrm>
            <a:off x="8026022" y="2992271"/>
            <a:ext cx="461748" cy="2893326"/>
          </a:xfrm>
          <a:custGeom>
            <a:avLst/>
            <a:gdLst>
              <a:gd name="connsiteX0" fmla="*/ 13647 w 461748"/>
              <a:gd name="connsiteY0" fmla="*/ 0 h 2893326"/>
              <a:gd name="connsiteX1" fmla="*/ 313898 w 461748"/>
              <a:gd name="connsiteY1" fmla="*/ 436729 h 2893326"/>
              <a:gd name="connsiteX2" fmla="*/ 409432 w 461748"/>
              <a:gd name="connsiteY2" fmla="*/ 1310185 h 2893326"/>
              <a:gd name="connsiteX3" fmla="*/ 0 w 461748"/>
              <a:gd name="connsiteY3" fmla="*/ 2893326 h 289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748" h="2893326">
                <a:moveTo>
                  <a:pt x="13647" y="0"/>
                </a:moveTo>
                <a:cubicBezTo>
                  <a:pt x="130790" y="109182"/>
                  <a:pt x="247934" y="218365"/>
                  <a:pt x="313898" y="436729"/>
                </a:cubicBezTo>
                <a:cubicBezTo>
                  <a:pt x="379862" y="655093"/>
                  <a:pt x="461748" y="900752"/>
                  <a:pt x="409432" y="1310185"/>
                </a:cubicBezTo>
                <a:cubicBezTo>
                  <a:pt x="357116" y="1719618"/>
                  <a:pt x="178558" y="2306472"/>
                  <a:pt x="0" y="289332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5" name="直接连接符 84"/>
          <p:cNvCxnSpPr>
            <a:stCxn id="46" idx="0"/>
            <a:endCxn id="49" idx="4"/>
          </p:cNvCxnSpPr>
          <p:nvPr/>
        </p:nvCxnSpPr>
        <p:spPr bwMode="auto">
          <a:xfrm rot="5400000" flipH="1" flipV="1">
            <a:off x="6399872" y="4555590"/>
            <a:ext cx="435429" cy="15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任意多边形 86"/>
          <p:cNvSpPr/>
          <p:nvPr/>
        </p:nvSpPr>
        <p:spPr bwMode="auto">
          <a:xfrm>
            <a:off x="6088039" y="4084092"/>
            <a:ext cx="232012" cy="1733266"/>
          </a:xfrm>
          <a:custGeom>
            <a:avLst/>
            <a:gdLst>
              <a:gd name="connsiteX0" fmla="*/ 218365 w 232012"/>
              <a:gd name="connsiteY0" fmla="*/ 0 h 1733266"/>
              <a:gd name="connsiteX1" fmla="*/ 27296 w 232012"/>
              <a:gd name="connsiteY1" fmla="*/ 573206 h 1733266"/>
              <a:gd name="connsiteX2" fmla="*/ 54591 w 232012"/>
              <a:gd name="connsiteY2" fmla="*/ 1351128 h 1733266"/>
              <a:gd name="connsiteX3" fmla="*/ 232012 w 232012"/>
              <a:gd name="connsiteY3" fmla="*/ 1733266 h 173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12" h="1733266">
                <a:moveTo>
                  <a:pt x="218365" y="0"/>
                </a:moveTo>
                <a:cubicBezTo>
                  <a:pt x="136478" y="174009"/>
                  <a:pt x="54592" y="348018"/>
                  <a:pt x="27296" y="573206"/>
                </a:cubicBezTo>
                <a:cubicBezTo>
                  <a:pt x="0" y="798394"/>
                  <a:pt x="20472" y="1157785"/>
                  <a:pt x="54591" y="1351128"/>
                </a:cubicBezTo>
                <a:cubicBezTo>
                  <a:pt x="88710" y="1544471"/>
                  <a:pt x="232012" y="1733266"/>
                  <a:pt x="232012" y="173326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8" name="直接连接符 87"/>
          <p:cNvCxnSpPr>
            <a:stCxn id="48" idx="2"/>
            <a:endCxn id="47" idx="6"/>
          </p:cNvCxnSpPr>
          <p:nvPr/>
        </p:nvCxnSpPr>
        <p:spPr bwMode="auto">
          <a:xfrm rot="10800000" flipV="1">
            <a:off x="5788043" y="4060290"/>
            <a:ext cx="1641772" cy="990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>
            <a:stCxn id="48" idx="3"/>
            <a:endCxn id="43" idx="6"/>
          </p:cNvCxnSpPr>
          <p:nvPr/>
        </p:nvCxnSpPr>
        <p:spPr bwMode="auto">
          <a:xfrm rot="5400000">
            <a:off x="6382861" y="4804755"/>
            <a:ext cx="1686947" cy="5905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任意多边形 90"/>
          <p:cNvSpPr/>
          <p:nvPr/>
        </p:nvSpPr>
        <p:spPr bwMode="auto">
          <a:xfrm>
            <a:off x="7998726" y="4043149"/>
            <a:ext cx="170597" cy="1787856"/>
          </a:xfrm>
          <a:custGeom>
            <a:avLst/>
            <a:gdLst>
              <a:gd name="connsiteX0" fmla="*/ 40943 w 170597"/>
              <a:gd name="connsiteY0" fmla="*/ 0 h 1787856"/>
              <a:gd name="connsiteX1" fmla="*/ 150125 w 170597"/>
              <a:gd name="connsiteY1" fmla="*/ 382137 h 1787856"/>
              <a:gd name="connsiteX2" fmla="*/ 163773 w 170597"/>
              <a:gd name="connsiteY2" fmla="*/ 791570 h 1787856"/>
              <a:gd name="connsiteX3" fmla="*/ 109182 w 170597"/>
              <a:gd name="connsiteY3" fmla="*/ 1351128 h 1787856"/>
              <a:gd name="connsiteX4" fmla="*/ 0 w 170597"/>
              <a:gd name="connsiteY4" fmla="*/ 1787856 h 178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597" h="1787856">
                <a:moveTo>
                  <a:pt x="40943" y="0"/>
                </a:moveTo>
                <a:cubicBezTo>
                  <a:pt x="85298" y="125104"/>
                  <a:pt x="129653" y="250209"/>
                  <a:pt x="150125" y="382137"/>
                </a:cubicBezTo>
                <a:cubicBezTo>
                  <a:pt x="170597" y="514065"/>
                  <a:pt x="170597" y="630072"/>
                  <a:pt x="163773" y="791570"/>
                </a:cubicBezTo>
                <a:cubicBezTo>
                  <a:pt x="156949" y="953068"/>
                  <a:pt x="136477" y="1185080"/>
                  <a:pt x="109182" y="1351128"/>
                </a:cubicBezTo>
                <a:cubicBezTo>
                  <a:pt x="81887" y="1517176"/>
                  <a:pt x="40943" y="1652516"/>
                  <a:pt x="0" y="178785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2" name="直接连接符 91"/>
          <p:cNvCxnSpPr>
            <a:stCxn id="43" idx="2"/>
            <a:endCxn id="47" idx="5"/>
          </p:cNvCxnSpPr>
          <p:nvPr/>
        </p:nvCxnSpPr>
        <p:spPr bwMode="auto">
          <a:xfrm rot="10800000">
            <a:off x="5696235" y="5247173"/>
            <a:ext cx="607895" cy="6963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41" idx="2"/>
            <a:endCxn id="47" idx="6"/>
          </p:cNvCxnSpPr>
          <p:nvPr/>
        </p:nvCxnSpPr>
        <p:spPr bwMode="auto">
          <a:xfrm rot="10800000">
            <a:off x="5788043" y="5050891"/>
            <a:ext cx="1641772" cy="8926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41" idx="1"/>
            <a:endCxn id="46" idx="5"/>
          </p:cNvCxnSpPr>
          <p:nvPr/>
        </p:nvCxnSpPr>
        <p:spPr bwMode="auto">
          <a:xfrm rot="16200000" flipV="1">
            <a:off x="6930397" y="5156009"/>
            <a:ext cx="500064" cy="682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Rectangle 3"/>
          <p:cNvSpPr>
            <a:spLocks noChangeArrowheads="1"/>
          </p:cNvSpPr>
          <p:nvPr/>
        </p:nvSpPr>
        <p:spPr bwMode="auto">
          <a:xfrm>
            <a:off x="304800" y="15240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baseline="0" dirty="0" smtClean="0">
                <a:latin typeface="+mj-lt"/>
              </a:rPr>
              <a:t>--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zh-CN" altLang="en-US" sz="3200" dirty="0" smtClean="0">
                <a:latin typeface="+mj-lt"/>
              </a:rPr>
              <a:t>贪心算法：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381000" y="2362200"/>
            <a:ext cx="3810000" cy="419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dirty="0" smtClean="0">
                <a:sym typeface="Symbol" pitchFamily="18" charset="2"/>
              </a:rPr>
              <a:t>1) </a:t>
            </a:r>
            <a:r>
              <a:rPr lang="zh-CN" altLang="en-US" sz="3200" dirty="0" smtClean="0">
                <a:sym typeface="Symbol" pitchFamily="18" charset="2"/>
              </a:rPr>
              <a:t>用1种颜色给</a:t>
            </a:r>
            <a:r>
              <a:rPr lang="zh-CN" altLang="en-US" sz="3200" dirty="0" smtClean="0">
                <a:solidFill>
                  <a:srgbClr val="C00000"/>
                </a:solidFill>
                <a:sym typeface="Symbol" pitchFamily="18" charset="2"/>
              </a:rPr>
              <a:t>尽可能多</a:t>
            </a:r>
            <a:r>
              <a:rPr lang="zh-CN" altLang="en-US" sz="3200" dirty="0" smtClean="0">
                <a:sym typeface="Symbol" pitchFamily="18" charset="2"/>
              </a:rPr>
              <a:t>的结点上色；</a:t>
            </a:r>
            <a:endParaRPr lang="en-US" altLang="zh-CN" sz="3200" dirty="0" smtClean="0">
              <a:sym typeface="Symbol" pitchFamily="18" charset="2"/>
            </a:endParaRP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dirty="0" smtClean="0">
                <a:sym typeface="Symbol" pitchFamily="18" charset="2"/>
              </a:rPr>
              <a:t>2) </a:t>
            </a:r>
            <a:r>
              <a:rPr lang="zh-CN" altLang="en-US" sz="3200" dirty="0" smtClean="0">
                <a:sym typeface="Symbol" pitchFamily="18" charset="2"/>
              </a:rPr>
              <a:t>用另1种颜色，给</a:t>
            </a:r>
            <a:r>
              <a:rPr lang="zh-CN" altLang="en-US" sz="3200" dirty="0" smtClean="0">
                <a:solidFill>
                  <a:srgbClr val="C00000"/>
                </a:solidFill>
                <a:sym typeface="Symbol" pitchFamily="18" charset="2"/>
              </a:rPr>
              <a:t>尽可能多</a:t>
            </a:r>
            <a:r>
              <a:rPr lang="zh-CN" altLang="en-US" sz="3200" dirty="0" smtClean="0">
                <a:sym typeface="Symbol" pitchFamily="18" charset="2"/>
              </a:rPr>
              <a:t>的</a:t>
            </a:r>
            <a:r>
              <a:rPr lang="zh-CN" altLang="en-US" sz="3200" dirty="0" smtClean="0">
                <a:solidFill>
                  <a:srgbClr val="008A00"/>
                </a:solidFill>
                <a:sym typeface="Symbol" pitchFamily="18" charset="2"/>
              </a:rPr>
              <a:t>未着色结点</a:t>
            </a:r>
            <a:r>
              <a:rPr lang="zh-CN" altLang="en-US" sz="3200" dirty="0" smtClean="0">
                <a:sym typeface="Symbol" pitchFamily="18" charset="2"/>
              </a:rPr>
              <a:t>上色；</a:t>
            </a:r>
            <a:endParaRPr lang="en-US" altLang="zh-CN" sz="32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dirty="0" smtClean="0">
                <a:sym typeface="Symbol" pitchFamily="18" charset="2"/>
              </a:rPr>
              <a:t>3) </a:t>
            </a:r>
            <a:r>
              <a:rPr lang="zh-CN" altLang="en-US" sz="3200" dirty="0" smtClean="0">
                <a:sym typeface="Symbol" pitchFamily="18" charset="2"/>
              </a:rPr>
              <a:t>重复</a:t>
            </a:r>
            <a:r>
              <a:rPr lang="en-US" altLang="zh-CN" sz="3200" dirty="0" smtClean="0">
                <a:sym typeface="Symbol" pitchFamily="18" charset="2"/>
              </a:rPr>
              <a:t>2)</a:t>
            </a:r>
            <a:r>
              <a:rPr lang="zh-CN" altLang="en-US" sz="3200" dirty="0" smtClean="0">
                <a:sym typeface="Symbol" pitchFamily="18" charset="2"/>
              </a:rPr>
              <a:t>，</a:t>
            </a:r>
            <a:endParaRPr lang="en-US" altLang="zh-CN" sz="32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sym typeface="Symbol" pitchFamily="18" charset="2"/>
              </a:rPr>
              <a:t>    </a:t>
            </a:r>
            <a:r>
              <a:rPr lang="zh-CN" altLang="en-US" sz="3200" dirty="0" smtClean="0">
                <a:sym typeface="Symbol" pitchFamily="18" charset="2"/>
              </a:rPr>
              <a:t>直到都被染色</a:t>
            </a:r>
            <a:endParaRPr lang="en-US" altLang="zh-CN" sz="3200" dirty="0" smtClean="0"/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SzPct val="70000"/>
              <a:buAutoNum type="arabicParenR"/>
            </a:pPr>
            <a:endParaRPr lang="en-US" altLang="zh-CN" sz="3200" dirty="0" smtClean="0">
              <a:latin typeface="+mj-lt"/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5164286" y="2792104"/>
            <a:ext cx="626914" cy="55517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AB</a:t>
            </a:r>
            <a:endParaRPr lang="zh-CN" altLang="en-US" dirty="0"/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6324600" y="2792104"/>
            <a:ext cx="626914" cy="55517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AC</a:t>
            </a:r>
            <a:endParaRPr lang="zh-CN" altLang="en-US" dirty="0"/>
          </a:p>
        </p:txBody>
      </p:sp>
      <p:sp>
        <p:nvSpPr>
          <p:cNvPr id="66" name="Oval 33"/>
          <p:cNvSpPr>
            <a:spLocks noChangeArrowheads="1"/>
          </p:cNvSpPr>
          <p:nvPr/>
        </p:nvSpPr>
        <p:spPr bwMode="auto">
          <a:xfrm>
            <a:off x="7450286" y="2792104"/>
            <a:ext cx="626914" cy="55517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AD</a:t>
            </a:r>
            <a:endParaRPr lang="zh-CN" altLang="en-US" dirty="0"/>
          </a:p>
        </p:txBody>
      </p:sp>
      <p:sp>
        <p:nvSpPr>
          <p:cNvPr id="67" name="Oval 33"/>
          <p:cNvSpPr>
            <a:spLocks noChangeArrowheads="1"/>
          </p:cNvSpPr>
          <p:nvPr/>
        </p:nvSpPr>
        <p:spPr bwMode="auto">
          <a:xfrm>
            <a:off x="5164286" y="3782704"/>
            <a:ext cx="626914" cy="55517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BA</a:t>
            </a:r>
            <a:endParaRPr lang="zh-CN" altLang="en-US" dirty="0"/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7391400" y="4773304"/>
            <a:ext cx="626914" cy="55517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DC</a:t>
            </a:r>
            <a:endParaRPr lang="zh-CN" altLang="en-US" dirty="0"/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8517086" y="5665933"/>
            <a:ext cx="626914" cy="55517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ED</a:t>
            </a:r>
            <a:endParaRPr lang="zh-CN" altLang="en-US" dirty="0"/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6324600" y="3782704"/>
            <a:ext cx="626914" cy="555171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BC</a:t>
            </a:r>
            <a:endParaRPr lang="zh-CN" altLang="en-US" dirty="0"/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7450286" y="3782704"/>
            <a:ext cx="626914" cy="555171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BD</a:t>
            </a:r>
            <a:endParaRPr lang="zh-CN" altLang="en-US" dirty="0"/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5164286" y="5665933"/>
            <a:ext cx="626914" cy="555171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EA</a:t>
            </a:r>
            <a:endParaRPr lang="zh-CN" altLang="en-US" dirty="0"/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5181600" y="4773304"/>
            <a:ext cx="626914" cy="55517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DA</a:t>
            </a:r>
            <a:endParaRPr lang="zh-CN" altLang="en-US" dirty="0"/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6324600" y="4773304"/>
            <a:ext cx="626914" cy="55517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6324600" y="5665933"/>
            <a:ext cx="626914" cy="555171"/>
          </a:xfrm>
          <a:prstGeom prst="ellipse">
            <a:avLst/>
          </a:prstGeom>
          <a:solidFill>
            <a:srgbClr val="9751C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EB</a:t>
            </a:r>
            <a:endParaRPr lang="zh-CN" altLang="en-US" dirty="0"/>
          </a:p>
        </p:txBody>
      </p: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7450286" y="5665933"/>
            <a:ext cx="626914" cy="555171"/>
          </a:xfrm>
          <a:prstGeom prst="ellipse">
            <a:avLst/>
          </a:prstGeom>
          <a:solidFill>
            <a:srgbClr val="9751C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EC</a:t>
            </a:r>
            <a:endParaRPr lang="zh-CN" altLang="en-US" dirty="0"/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2667000" y="1524000"/>
            <a:ext cx="6248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zh-CN" altLang="en-US" sz="3200" dirty="0" smtClean="0">
                <a:solidFill>
                  <a:srgbClr val="008A00"/>
                </a:solidFill>
                <a:latin typeface="+mj-lt"/>
              </a:rPr>
              <a:t>执行当前看来最好的做法；</a:t>
            </a:r>
            <a:endParaRPr lang="en-US" altLang="zh-CN" sz="3200" dirty="0" smtClean="0">
              <a:solidFill>
                <a:srgbClr val="008A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70" grpId="0" animBg="1"/>
      <p:bldP spid="71" grpId="0" animBg="1"/>
      <p:bldP spid="72" grpId="0" animBg="1"/>
      <p:bldP spid="75" grpId="0" animBg="1"/>
      <p:bldP spid="78" grpId="0" animBg="1"/>
      <p:bldP spid="80" grpId="0" animBg="1"/>
      <p:bldP spid="82" grpId="0" animBg="1"/>
      <p:bldP spid="83" grpId="0" animBg="1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1.1.2 </a:t>
            </a:r>
            <a:r>
              <a:rPr lang="zh-CN" altLang="en-US" dirty="0" smtClean="0">
                <a:ea typeface="黑体" pitchFamily="2" charset="-122"/>
              </a:rPr>
              <a:t>程序设计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定义抽象数据类型</a:t>
            </a:r>
            <a:endParaRPr lang="en-US" altLang="zh-CN" sz="3200" baseline="0" dirty="0" smtClean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98" name="Rectangle 3"/>
          <p:cNvSpPr>
            <a:spLocks noChangeArrowheads="1"/>
          </p:cNvSpPr>
          <p:nvPr/>
        </p:nvSpPr>
        <p:spPr bwMode="auto">
          <a:xfrm>
            <a:off x="685800" y="152400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baseline="0" dirty="0" smtClean="0">
                <a:latin typeface="+mj-lt"/>
              </a:rPr>
              <a:t>--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zh-CN" altLang="en-US" sz="3200" dirty="0" smtClean="0">
                <a:latin typeface="+mj-lt"/>
              </a:rPr>
              <a:t>路口交通：图</a:t>
            </a:r>
            <a:r>
              <a:rPr lang="en-US" altLang="zh-CN" sz="3200" dirty="0" smtClean="0">
                <a:latin typeface="+mj-lt"/>
              </a:rPr>
              <a:t>G</a:t>
            </a:r>
            <a:r>
              <a:rPr lang="zh-CN" altLang="en-US" sz="3200" dirty="0" smtClean="0">
                <a:latin typeface="+mj-lt"/>
              </a:rPr>
              <a:t> </a:t>
            </a:r>
            <a:r>
              <a:rPr lang="en-US" altLang="zh-CN" sz="3200" dirty="0" smtClean="0">
                <a:latin typeface="+mj-lt"/>
              </a:rPr>
              <a:t>(</a:t>
            </a:r>
            <a:r>
              <a:rPr lang="zh-CN" altLang="en-US" sz="3200" dirty="0" smtClean="0">
                <a:latin typeface="+mj-lt"/>
              </a:rPr>
              <a:t>结点集合</a:t>
            </a:r>
            <a:r>
              <a:rPr lang="en-US" altLang="zh-CN" sz="3200" dirty="0" smtClean="0">
                <a:latin typeface="+mj-lt"/>
              </a:rPr>
              <a:t>V, </a:t>
            </a:r>
            <a:r>
              <a:rPr lang="zh-CN" altLang="en-US" sz="3200" dirty="0" smtClean="0">
                <a:latin typeface="+mj-lt"/>
              </a:rPr>
              <a:t>边集合</a:t>
            </a:r>
            <a:r>
              <a:rPr lang="en-US" altLang="zh-CN" sz="3200" dirty="0" smtClean="0">
                <a:latin typeface="+mj-lt"/>
              </a:rPr>
              <a:t>E)</a:t>
            </a: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685800" y="2133600"/>
            <a:ext cx="800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baseline="0" dirty="0" smtClean="0">
                <a:latin typeface="+mj-lt"/>
              </a:rPr>
              <a:t>--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zh-CN" altLang="en-US" sz="3200" dirty="0" smtClean="0">
                <a:latin typeface="+mj-lt"/>
              </a:rPr>
              <a:t>关于图、集合的基本操作：</a:t>
            </a:r>
            <a:endParaRPr lang="en-US" altLang="zh-CN" sz="3200" dirty="0" smtClean="0">
              <a:latin typeface="+mj-lt"/>
            </a:endParaRPr>
          </a:p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endParaRPr lang="en-US" altLang="zh-CN" sz="3200" dirty="0" smtClean="0">
              <a:latin typeface="+mj-lt"/>
            </a:endParaRP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685800" y="2819400"/>
            <a:ext cx="8458200" cy="403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600"/>
              </a:spcBef>
              <a:buSzPct val="70000"/>
              <a:buNone/>
            </a:pPr>
            <a:r>
              <a:rPr lang="en-US" altLang="zh-CN" dirty="0" smtClean="0">
                <a:latin typeface="+mj-lt"/>
              </a:rPr>
              <a:t>1) </a:t>
            </a:r>
            <a:r>
              <a:rPr lang="en-US" altLang="zh-CN" dirty="0" err="1" smtClean="0">
                <a:latin typeface="+mj-lt"/>
              </a:rPr>
              <a:t>int</a:t>
            </a:r>
            <a:r>
              <a:rPr lang="en-US" altLang="zh-CN" dirty="0" smtClean="0">
                <a:latin typeface="+mj-lt"/>
              </a:rPr>
              <a:t> </a:t>
            </a:r>
            <a:r>
              <a:rPr lang="en-US" altLang="zh-CN" dirty="0" err="1" smtClean="0">
                <a:latin typeface="+mj-lt"/>
              </a:rPr>
              <a:t>notAdjacentWith</a:t>
            </a:r>
            <a:r>
              <a:rPr lang="en-US" altLang="zh-CN" dirty="0" smtClean="0">
                <a:latin typeface="+mj-lt"/>
              </a:rPr>
              <a:t>(</a:t>
            </a:r>
            <a:r>
              <a:rPr lang="zh-CN" altLang="en-US" dirty="0" smtClean="0">
                <a:latin typeface="+mj-lt"/>
              </a:rPr>
              <a:t>结点集合</a:t>
            </a:r>
            <a:r>
              <a:rPr lang="en-US" altLang="zh-CN" dirty="0" smtClean="0">
                <a:latin typeface="+mj-lt"/>
              </a:rPr>
              <a:t>New, 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v,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G</a:t>
            </a:r>
            <a:r>
              <a:rPr lang="en-US" altLang="zh-CN" dirty="0" smtClean="0">
                <a:latin typeface="+mj-lt"/>
              </a:rPr>
              <a:t>)</a:t>
            </a: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>
                <a:solidFill>
                  <a:srgbClr val="008241"/>
                </a:solidFill>
                <a:latin typeface="+mj-lt"/>
              </a:rPr>
              <a:t>    //</a:t>
            </a:r>
            <a:r>
              <a:rPr lang="zh-CN" altLang="en-US" dirty="0" smtClean="0">
                <a:solidFill>
                  <a:srgbClr val="008241"/>
                </a:solidFill>
                <a:latin typeface="+mj-lt"/>
              </a:rPr>
              <a:t>结点</a:t>
            </a:r>
            <a:r>
              <a:rPr lang="en-US" altLang="zh-CN" dirty="0" smtClean="0">
                <a:solidFill>
                  <a:srgbClr val="008241"/>
                </a:solidFill>
                <a:latin typeface="+mj-lt"/>
              </a:rPr>
              <a:t>v</a:t>
            </a:r>
            <a:r>
              <a:rPr lang="zh-CN" altLang="en-US" dirty="0" smtClean="0">
                <a:solidFill>
                  <a:srgbClr val="008241"/>
                </a:solidFill>
                <a:latin typeface="+mj-lt"/>
              </a:rPr>
              <a:t>与集合</a:t>
            </a:r>
            <a:r>
              <a:rPr lang="en-US" altLang="zh-CN" dirty="0" smtClean="0">
                <a:solidFill>
                  <a:srgbClr val="008241"/>
                </a:solidFill>
                <a:latin typeface="+mj-lt"/>
              </a:rPr>
              <a:t>New</a:t>
            </a:r>
            <a:r>
              <a:rPr lang="zh-CN" altLang="en-US" dirty="0" smtClean="0">
                <a:solidFill>
                  <a:srgbClr val="008241"/>
                </a:solidFill>
                <a:latin typeface="+mj-lt"/>
              </a:rPr>
              <a:t>中的任一结点之间不相连</a:t>
            </a:r>
            <a:endParaRPr lang="en-US" altLang="zh-CN" dirty="0" smtClean="0">
              <a:solidFill>
                <a:srgbClr val="008241"/>
              </a:solidFill>
              <a:latin typeface="+mj-lt"/>
            </a:endParaRP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SzPct val="70000"/>
              <a:buNone/>
            </a:pPr>
            <a:r>
              <a:rPr lang="en-US" altLang="zh-CN" dirty="0" smtClean="0"/>
              <a:t>2)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isEmpty</a:t>
            </a:r>
            <a:r>
              <a:rPr lang="en-US" altLang="zh-CN" dirty="0" smtClean="0"/>
              <a:t>(</a:t>
            </a:r>
            <a:r>
              <a:rPr lang="zh-CN" altLang="en-US" dirty="0" smtClean="0"/>
              <a:t>结点集合</a:t>
            </a:r>
            <a:r>
              <a:rPr lang="en-US" altLang="zh-CN" dirty="0" smtClean="0"/>
              <a:t>V1)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8241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241"/>
                </a:solidFill>
                <a:latin typeface="+mj-lt"/>
              </a:rPr>
              <a:t>判断集合</a:t>
            </a:r>
            <a:r>
              <a:rPr lang="en-US" altLang="zh-CN" dirty="0" smtClean="0">
                <a:solidFill>
                  <a:srgbClr val="008241"/>
                </a:solidFill>
                <a:latin typeface="+mj-lt"/>
              </a:rPr>
              <a:t>V1</a:t>
            </a:r>
            <a:r>
              <a:rPr lang="zh-CN" altLang="en-US" dirty="0" smtClean="0">
                <a:solidFill>
                  <a:srgbClr val="008241"/>
                </a:solidFill>
                <a:latin typeface="+mj-lt"/>
              </a:rPr>
              <a:t>是否为空</a:t>
            </a:r>
            <a:endParaRPr lang="en-US" altLang="zh-CN" dirty="0" smtClean="0">
              <a:solidFill>
                <a:srgbClr val="008241"/>
              </a:solidFill>
              <a:latin typeface="+mj-lt"/>
            </a:endParaRP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SzPct val="70000"/>
              <a:buNone/>
            </a:pPr>
            <a:r>
              <a:rPr lang="en-US" altLang="zh-CN" dirty="0" smtClean="0"/>
              <a:t>3)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add(</a:t>
            </a:r>
            <a:r>
              <a:rPr lang="zh-CN" altLang="en-US" dirty="0" smtClean="0"/>
              <a:t>结点集合</a:t>
            </a:r>
            <a:r>
              <a:rPr lang="en-US" altLang="zh-CN" dirty="0" smtClean="0"/>
              <a:t>New, 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v)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8241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241"/>
                </a:solidFill>
                <a:latin typeface="+mj-lt"/>
              </a:rPr>
              <a:t>向集合</a:t>
            </a:r>
            <a:r>
              <a:rPr lang="en-US" altLang="zh-CN" dirty="0" smtClean="0">
                <a:solidFill>
                  <a:srgbClr val="008241"/>
                </a:solidFill>
                <a:latin typeface="+mj-lt"/>
              </a:rPr>
              <a:t>New</a:t>
            </a:r>
            <a:r>
              <a:rPr lang="zh-CN" altLang="en-US" dirty="0" smtClean="0">
                <a:solidFill>
                  <a:srgbClr val="008241"/>
                </a:solidFill>
                <a:latin typeface="+mj-lt"/>
              </a:rPr>
              <a:t>中加入新结点</a:t>
            </a:r>
            <a:r>
              <a:rPr lang="en-US" altLang="zh-CN" dirty="0" smtClean="0">
                <a:solidFill>
                  <a:srgbClr val="008241"/>
                </a:solidFill>
                <a:latin typeface="+mj-lt"/>
              </a:rPr>
              <a:t>v</a:t>
            </a: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SzPct val="70000"/>
              <a:buNone/>
            </a:pPr>
            <a:r>
              <a:rPr lang="en-US" altLang="zh-CN" dirty="0" smtClean="0"/>
              <a:t>4)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remove(</a:t>
            </a:r>
            <a:r>
              <a:rPr lang="zh-CN" altLang="en-US" dirty="0" smtClean="0"/>
              <a:t>结点集合</a:t>
            </a:r>
            <a:r>
              <a:rPr lang="en-US" altLang="zh-CN" dirty="0" smtClean="0"/>
              <a:t>V1, 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v)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8241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241"/>
                </a:solidFill>
                <a:latin typeface="+mj-lt"/>
              </a:rPr>
              <a:t>从集合</a:t>
            </a:r>
            <a:r>
              <a:rPr lang="en-US" altLang="zh-CN" dirty="0" smtClean="0">
                <a:solidFill>
                  <a:srgbClr val="008241"/>
                </a:solidFill>
                <a:latin typeface="+mj-lt"/>
              </a:rPr>
              <a:t>V1</a:t>
            </a:r>
            <a:r>
              <a:rPr lang="zh-CN" altLang="en-US" dirty="0" smtClean="0">
                <a:solidFill>
                  <a:srgbClr val="008241"/>
                </a:solidFill>
                <a:latin typeface="+mj-lt"/>
              </a:rPr>
              <a:t>中删除结点</a:t>
            </a:r>
            <a:r>
              <a:rPr lang="en-US" altLang="zh-CN" dirty="0" smtClean="0">
                <a:solidFill>
                  <a:srgbClr val="008241"/>
                </a:solidFill>
                <a:latin typeface="+mj-lt"/>
              </a:rPr>
              <a:t>v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endParaRPr lang="en-US" altLang="zh-CN" dirty="0" smtClean="0">
              <a:solidFill>
                <a:srgbClr val="006699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endParaRPr lang="en-US" altLang="zh-CN" dirty="0" smtClean="0">
              <a:solidFill>
                <a:srgbClr val="006699"/>
              </a:solidFill>
            </a:endParaRPr>
          </a:p>
          <a:p>
            <a:pPr marL="514350" indent="-514350" algn="l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endParaRPr lang="en-US" altLang="zh-CN" dirty="0" smtClean="0">
              <a:solidFill>
                <a:srgbClr val="006699"/>
              </a:solidFill>
              <a:latin typeface="+mj-lt"/>
            </a:endParaRPr>
          </a:p>
          <a:p>
            <a:pPr marL="514350" indent="-514350" algn="l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endParaRPr lang="en-US" altLang="zh-CN" dirty="0" smtClean="0">
              <a:latin typeface="+mj-lt"/>
            </a:endParaRPr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endParaRPr lang="en-US" altLang="zh-CN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58" grpId="0"/>
      <p:bldP spid="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1.1.2 </a:t>
            </a:r>
            <a:r>
              <a:rPr lang="zh-CN" altLang="en-US" dirty="0" smtClean="0">
                <a:ea typeface="黑体" pitchFamily="2" charset="-122"/>
              </a:rPr>
              <a:t>程序设计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4800" y="914400"/>
            <a:ext cx="998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描述</a:t>
            </a:r>
            <a:r>
              <a:rPr lang="zh-CN" altLang="en-US" sz="3200" dirty="0" smtClean="0">
                <a:solidFill>
                  <a:srgbClr val="006699"/>
                </a:solidFill>
              </a:rPr>
              <a:t>算法（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伪代码 </a:t>
            </a:r>
            <a:r>
              <a:rPr lang="en-US" altLang="zh-CN" sz="3200" baseline="0" dirty="0" smtClean="0">
                <a:solidFill>
                  <a:srgbClr val="006699"/>
                </a:solidFill>
                <a:latin typeface="+mj-lt"/>
              </a:rPr>
              <a:t>pseudo code</a:t>
            </a: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）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：</a:t>
            </a:r>
            <a:endParaRPr lang="en-US" altLang="zh-CN" sz="3200" baseline="0" dirty="0" smtClean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85800" y="1752600"/>
            <a:ext cx="7924800" cy="480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zh-CN" altLang="en-US" dirty="0" smtClean="0"/>
              <a:t>置</a:t>
            </a:r>
            <a:r>
              <a:rPr lang="en-US" altLang="zh-CN" dirty="0" smtClean="0"/>
              <a:t>NEW</a:t>
            </a:r>
            <a:r>
              <a:rPr lang="zh-CN" altLang="en-US" dirty="0" smtClean="0"/>
              <a:t>为空集合；</a:t>
            </a:r>
            <a:endParaRPr lang="en-US" altLang="zh-CN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/>
              <a:t>    V1</a:t>
            </a:r>
            <a:r>
              <a:rPr lang="zh-CN" altLang="en-US" dirty="0" smtClean="0"/>
              <a:t>为图中所有结点的集合；</a:t>
            </a:r>
            <a:endParaRPr lang="en-US" altLang="zh-CN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/>
              <a:t>while (V1</a:t>
            </a:r>
            <a:r>
              <a:rPr lang="zh-CN" altLang="en-US" dirty="0" smtClean="0"/>
              <a:t>不空</a:t>
            </a:r>
            <a:r>
              <a:rPr lang="en-US" altLang="zh-CN" dirty="0" smtClean="0"/>
              <a:t>) do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/>
              <a:t>      for (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v</a:t>
            </a:r>
            <a:r>
              <a:rPr lang="en-US" altLang="zh-CN" b="1" dirty="0" smtClean="0"/>
              <a:t> ∈</a:t>
            </a:r>
            <a:r>
              <a:rPr lang="en-US" altLang="zh-CN" dirty="0" smtClean="0"/>
              <a:t>V1) do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>
                <a:latin typeface="+mj-lt"/>
              </a:rPr>
              <a:t>           { if (v</a:t>
            </a:r>
            <a:r>
              <a:rPr lang="zh-CN" altLang="en-US" dirty="0" smtClean="0">
                <a:latin typeface="+mj-lt"/>
              </a:rPr>
              <a:t>与</a:t>
            </a:r>
            <a:r>
              <a:rPr lang="en-US" altLang="zh-CN" dirty="0" smtClean="0">
                <a:latin typeface="+mj-lt"/>
              </a:rPr>
              <a:t>NEW</a:t>
            </a:r>
            <a:r>
              <a:rPr lang="zh-CN" altLang="en-US" dirty="0" smtClean="0">
                <a:latin typeface="+mj-lt"/>
              </a:rPr>
              <a:t>中所有结点之间都没有边</a:t>
            </a:r>
            <a:r>
              <a:rPr lang="en-US" altLang="zh-CN" dirty="0" smtClean="0">
                <a:latin typeface="+mj-lt"/>
              </a:rPr>
              <a:t>)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>
                <a:latin typeface="+mj-lt"/>
              </a:rPr>
              <a:t>                 { </a:t>
            </a:r>
            <a:r>
              <a:rPr lang="zh-CN" altLang="en-US" dirty="0" smtClean="0">
                <a:latin typeface="+mj-lt"/>
              </a:rPr>
              <a:t>将</a:t>
            </a:r>
            <a:r>
              <a:rPr lang="en-US" altLang="zh-CN" dirty="0" smtClean="0">
                <a:latin typeface="+mj-lt"/>
              </a:rPr>
              <a:t>v</a:t>
            </a:r>
            <a:r>
              <a:rPr lang="zh-CN" altLang="en-US" dirty="0" smtClean="0">
                <a:latin typeface="+mj-lt"/>
              </a:rPr>
              <a:t>加入</a:t>
            </a:r>
            <a:r>
              <a:rPr lang="en-US" altLang="zh-CN" dirty="0" smtClean="0">
                <a:latin typeface="+mj-lt"/>
              </a:rPr>
              <a:t>NEW;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>
                <a:latin typeface="+mj-lt"/>
              </a:rPr>
              <a:t>                   </a:t>
            </a:r>
            <a:r>
              <a:rPr lang="zh-CN" altLang="en-US" dirty="0" smtClean="0">
                <a:latin typeface="+mj-lt"/>
              </a:rPr>
              <a:t>从</a:t>
            </a:r>
            <a:r>
              <a:rPr lang="en-US" altLang="zh-CN" dirty="0" smtClean="0">
                <a:latin typeface="+mj-lt"/>
              </a:rPr>
              <a:t>V1</a:t>
            </a:r>
            <a:r>
              <a:rPr lang="zh-CN" altLang="en-US" dirty="0" smtClean="0">
                <a:latin typeface="+mj-lt"/>
              </a:rPr>
              <a:t>中去掉</a:t>
            </a:r>
            <a:r>
              <a:rPr lang="en-US" altLang="zh-CN" dirty="0" smtClean="0">
                <a:latin typeface="+mj-lt"/>
              </a:rPr>
              <a:t>v; </a:t>
            </a:r>
          </a:p>
          <a:p>
            <a:pPr marL="514350" indent="-514350">
              <a:lnSpc>
                <a:spcPct val="9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>
                <a:latin typeface="+mj-lt"/>
              </a:rPr>
              <a:t>                 }</a:t>
            </a:r>
          </a:p>
          <a:p>
            <a:pPr marL="514350" indent="-514350">
              <a:lnSpc>
                <a:spcPct val="9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>
                <a:latin typeface="+mj-lt"/>
              </a:rPr>
              <a:t>    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1.1.2 </a:t>
            </a:r>
            <a:r>
              <a:rPr lang="zh-CN" altLang="en-US" dirty="0" smtClean="0">
                <a:ea typeface="黑体" pitchFamily="2" charset="-122"/>
              </a:rPr>
              <a:t>程序设计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4800" y="914400"/>
            <a:ext cx="998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描述</a:t>
            </a:r>
            <a:r>
              <a:rPr lang="zh-CN" altLang="en-US" sz="3200" dirty="0" smtClean="0">
                <a:solidFill>
                  <a:srgbClr val="006699"/>
                </a:solidFill>
              </a:rPr>
              <a:t>算法（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伪代码 </a:t>
            </a:r>
            <a:r>
              <a:rPr lang="en-US" altLang="zh-CN" sz="3200" baseline="0" dirty="0" smtClean="0">
                <a:solidFill>
                  <a:srgbClr val="006699"/>
                </a:solidFill>
                <a:latin typeface="+mj-lt"/>
              </a:rPr>
              <a:t>pseudo code</a:t>
            </a: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）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：</a:t>
            </a:r>
            <a:endParaRPr lang="en-US" altLang="zh-CN" sz="3200" baseline="0" dirty="0" smtClean="0">
              <a:solidFill>
                <a:srgbClr val="006699"/>
              </a:solidFill>
              <a:latin typeface="+mj-lt"/>
            </a:endParaRP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445" y="1676400"/>
            <a:ext cx="8183355" cy="491248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905000" y="3312289"/>
            <a:ext cx="1371600" cy="381000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721100" y="4171127"/>
            <a:ext cx="2603500" cy="360362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700338" y="4552846"/>
            <a:ext cx="576262" cy="359643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779962" y="4607689"/>
            <a:ext cx="1163638" cy="360040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1.1.2 </a:t>
            </a:r>
            <a:r>
              <a:rPr lang="zh-CN" altLang="en-US" dirty="0" smtClean="0">
                <a:ea typeface="黑体" pitchFamily="2" charset="-122"/>
              </a:rPr>
              <a:t>程序设计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4800" y="914400"/>
            <a:ext cx="434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数据结构设计</a:t>
            </a:r>
            <a:endParaRPr lang="en-US" altLang="zh-CN" sz="3200" baseline="0" dirty="0" smtClean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98" name="Rectangle 3"/>
          <p:cNvSpPr>
            <a:spLocks noChangeArrowheads="1"/>
          </p:cNvSpPr>
          <p:nvPr/>
        </p:nvSpPr>
        <p:spPr bwMode="auto">
          <a:xfrm>
            <a:off x="685800" y="1752600"/>
            <a:ext cx="845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  <a:buSzPct val="70000"/>
              <a:buNone/>
            </a:pPr>
            <a:r>
              <a:rPr lang="en-US" altLang="zh-CN" sz="3200" baseline="0" dirty="0" smtClean="0">
                <a:latin typeface="+mj-lt"/>
              </a:rPr>
              <a:t>--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zh-CN" altLang="en-US" sz="3200" dirty="0" smtClean="0">
                <a:latin typeface="+mj-lt"/>
              </a:rPr>
              <a:t>图</a:t>
            </a:r>
            <a:r>
              <a:rPr lang="en-US" altLang="zh-CN" sz="3200" dirty="0" smtClean="0">
                <a:latin typeface="+mj-lt"/>
              </a:rPr>
              <a:t>G</a:t>
            </a:r>
            <a:r>
              <a:rPr lang="zh-CN" altLang="en-US" sz="3200" dirty="0" smtClean="0">
                <a:latin typeface="+mj-lt"/>
              </a:rPr>
              <a:t>在计算机中如何存储，</a:t>
            </a:r>
            <a:endParaRPr lang="en-US" altLang="zh-CN" sz="3200" dirty="0" smtClean="0">
              <a:latin typeface="+mj-lt"/>
            </a:endParaRPr>
          </a:p>
          <a:p>
            <a:pPr marL="342900" indent="-342900" algn="l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zh-CN" altLang="en-US" sz="3200" dirty="0" smtClean="0">
                <a:latin typeface="+mj-lt"/>
              </a:rPr>
              <a:t>基于存储结构，图的基本操作的实现；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685800" y="3217863"/>
            <a:ext cx="845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  <a:buSzPct val="70000"/>
              <a:buNone/>
            </a:pPr>
            <a:r>
              <a:rPr lang="en-US" altLang="zh-CN" sz="3200" baseline="0" dirty="0" smtClean="0">
                <a:latin typeface="+mj-lt"/>
              </a:rPr>
              <a:t>--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zh-CN" altLang="en-US" sz="3200" dirty="0" smtClean="0">
                <a:latin typeface="+mj-lt"/>
              </a:rPr>
              <a:t>结点集合</a:t>
            </a:r>
            <a:r>
              <a:rPr lang="en-US" altLang="zh-CN" sz="3200" dirty="0" smtClean="0">
                <a:latin typeface="+mj-lt"/>
              </a:rPr>
              <a:t>V</a:t>
            </a:r>
            <a:r>
              <a:rPr lang="zh-CN" altLang="en-US" sz="3200" dirty="0" smtClean="0">
                <a:latin typeface="+mj-lt"/>
              </a:rPr>
              <a:t>如何存储，</a:t>
            </a:r>
            <a:endParaRPr lang="en-US" altLang="zh-CN" sz="3200" dirty="0" smtClean="0">
              <a:latin typeface="+mj-lt"/>
            </a:endParaRPr>
          </a:p>
          <a:p>
            <a:pPr marL="342900" indent="-342900" algn="l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zh-CN" altLang="en-US" sz="3200" dirty="0" smtClean="0">
                <a:latin typeface="+mj-lt"/>
              </a:rPr>
              <a:t>基于存储结构，集合的基本操作的实现；</a:t>
            </a:r>
            <a:endParaRPr lang="en-US" altLang="zh-CN" sz="3200" dirty="0" smtClean="0">
              <a:latin typeface="+mj-lt"/>
            </a:endParaRPr>
          </a:p>
          <a:p>
            <a:pPr marL="342900" indent="-342900" algn="l">
              <a:spcBef>
                <a:spcPts val="0"/>
              </a:spcBef>
              <a:buSzPct val="70000"/>
              <a:buNone/>
            </a:pPr>
            <a:endParaRPr lang="en-US" altLang="zh-CN" sz="3200" dirty="0" smtClean="0">
              <a:latin typeface="+mj-lt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4495800" y="4513263"/>
            <a:ext cx="360000" cy="540000"/>
          </a:xfrm>
          <a:prstGeom prst="down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1752600" y="5122863"/>
            <a:ext cx="5943600" cy="668337"/>
          </a:xfrm>
          <a:prstGeom prst="rect">
            <a:avLst/>
          </a:prstGeom>
          <a:solidFill>
            <a:srgbClr val="CBFCA6"/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tIns="0" bIns="0"/>
          <a:lstStyle/>
          <a:p>
            <a:pPr algn="ctr" fontAlgn="t">
              <a:spcBef>
                <a:spcPct val="50000"/>
              </a:spcBef>
              <a:buNone/>
            </a:pPr>
            <a:r>
              <a:rPr lang="zh-CN" altLang="en-US" sz="3200" dirty="0" smtClean="0"/>
              <a:t>伪代码 </a:t>
            </a:r>
            <a:r>
              <a:rPr lang="en-US" altLang="zh-CN" sz="3200" dirty="0" smtClean="0">
                <a:sym typeface="Wingdings" pitchFamily="2" charset="2"/>
              </a:rPr>
              <a:t> </a:t>
            </a:r>
            <a:r>
              <a:rPr lang="zh-CN" altLang="en-US" sz="3200" dirty="0" smtClean="0"/>
              <a:t>可上机运行的程序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58" grpId="0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219200" y="1295400"/>
            <a:ext cx="2057399" cy="57467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4400"/>
              </a:spcBef>
              <a:buSzPct val="70000"/>
              <a:buNone/>
            </a:pPr>
            <a:r>
              <a:rPr lang="zh-CN" altLang="en-US" baseline="0" dirty="0">
                <a:latin typeface="宋体" pitchFamily="2" charset="-122"/>
              </a:rPr>
              <a:t>数学模型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219200" y="1871662"/>
            <a:ext cx="2057399" cy="57467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4400"/>
              </a:spcBef>
              <a:buSzPct val="70000"/>
              <a:buNone/>
            </a:pPr>
            <a:r>
              <a:rPr lang="zh-CN" altLang="en-US" baseline="0">
                <a:latin typeface="宋体" pitchFamily="2" charset="-122"/>
              </a:rPr>
              <a:t>非形式算法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3581400" y="1295400"/>
            <a:ext cx="3276600" cy="57467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4400"/>
              </a:spcBef>
              <a:buSzPct val="70000"/>
              <a:buNone/>
            </a:pPr>
            <a:r>
              <a:rPr lang="zh-CN" altLang="en-US" baseline="0" dirty="0">
                <a:latin typeface="宋体" pitchFamily="2" charset="-122"/>
              </a:rPr>
              <a:t>算法</a:t>
            </a:r>
            <a:r>
              <a:rPr lang="en-US" altLang="zh-CN" b="1" baseline="0" dirty="0">
                <a:latin typeface="宋体" pitchFamily="2" charset="-122"/>
              </a:rPr>
              <a:t>+</a:t>
            </a:r>
            <a:r>
              <a:rPr lang="zh-CN" altLang="en-US" baseline="0" dirty="0">
                <a:latin typeface="宋体" pitchFamily="2" charset="-122"/>
              </a:rPr>
              <a:t>抽象数据类型</a:t>
            </a: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3581400" y="1871662"/>
            <a:ext cx="3276600" cy="57467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4400"/>
              </a:spcBef>
              <a:buSzPct val="70000"/>
              <a:buNone/>
            </a:pPr>
            <a:r>
              <a:rPr lang="zh-CN" altLang="en-US" baseline="0" dirty="0" smtClean="0">
                <a:latin typeface="宋体" pitchFamily="2" charset="-122"/>
              </a:rPr>
              <a:t>伪代码</a:t>
            </a:r>
            <a:endParaRPr lang="zh-CN" altLang="en-US" baseline="0" dirty="0">
              <a:latin typeface="宋体" pitchFamily="2" charset="-122"/>
            </a:endParaRP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7162801" y="1295400"/>
            <a:ext cx="1828799" cy="57467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4400"/>
              </a:spcBef>
              <a:buSzPct val="70000"/>
              <a:buNone/>
            </a:pPr>
            <a:r>
              <a:rPr lang="en-US" altLang="zh-CN" b="1" baseline="0" dirty="0">
                <a:latin typeface="宋体" pitchFamily="2" charset="-122"/>
              </a:rPr>
              <a:t>+</a:t>
            </a:r>
            <a:r>
              <a:rPr lang="zh-CN" altLang="en-US" baseline="0" dirty="0">
                <a:latin typeface="宋体" pitchFamily="2" charset="-122"/>
              </a:rPr>
              <a:t>数据结构</a:t>
            </a: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7162801" y="1871662"/>
            <a:ext cx="1828800" cy="57467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4400"/>
              </a:spcBef>
              <a:buSzPct val="70000"/>
              <a:buNone/>
            </a:pPr>
            <a:r>
              <a:rPr lang="zh-CN" altLang="en-US" baseline="0" dirty="0" smtClean="0">
                <a:latin typeface="宋体" pitchFamily="2" charset="-122"/>
              </a:rPr>
              <a:t>程序</a:t>
            </a:r>
            <a:endParaRPr lang="zh-CN" altLang="en-US" baseline="0" dirty="0">
              <a:latin typeface="宋体" pitchFamily="2" charset="-122"/>
            </a:endParaRP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971550" y="1871662"/>
            <a:ext cx="7848600" cy="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34925" y="1582737"/>
            <a:ext cx="955675" cy="574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4400"/>
              </a:spcBef>
              <a:buSzPct val="70000"/>
              <a:buNone/>
            </a:pPr>
            <a:r>
              <a:rPr lang="zh-CN" altLang="en-US" baseline="0" dirty="0">
                <a:latin typeface="宋体" pitchFamily="2" charset="-122"/>
              </a:rPr>
              <a:t>问题</a:t>
            </a:r>
          </a:p>
        </p:txBody>
      </p:sp>
      <p:sp>
        <p:nvSpPr>
          <p:cNvPr id="37" name="Oval 15"/>
          <p:cNvSpPr>
            <a:spLocks noChangeArrowheads="1"/>
          </p:cNvSpPr>
          <p:nvPr/>
        </p:nvSpPr>
        <p:spPr bwMode="auto">
          <a:xfrm>
            <a:off x="468312" y="3417888"/>
            <a:ext cx="1371600" cy="806450"/>
          </a:xfrm>
          <a:prstGeom prst="ellipse">
            <a:avLst/>
          </a:prstGeom>
          <a:solidFill>
            <a:srgbClr val="A9F272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>
              <a:buNone/>
            </a:pPr>
            <a:r>
              <a:rPr lang="zh-CN" altLang="en-US" sz="3200" dirty="0"/>
              <a:t>分析</a:t>
            </a:r>
          </a:p>
        </p:txBody>
      </p:sp>
      <p:sp>
        <p:nvSpPr>
          <p:cNvPr id="38" name="Oval 16"/>
          <p:cNvSpPr>
            <a:spLocks noChangeArrowheads="1"/>
          </p:cNvSpPr>
          <p:nvPr/>
        </p:nvSpPr>
        <p:spPr bwMode="auto">
          <a:xfrm>
            <a:off x="2774949" y="3417888"/>
            <a:ext cx="1350963" cy="806450"/>
          </a:xfrm>
          <a:prstGeom prst="ellipse">
            <a:avLst/>
          </a:prstGeom>
          <a:solidFill>
            <a:srgbClr val="FFC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>
              <a:buNone/>
            </a:pPr>
            <a:r>
              <a:rPr lang="zh-CN" altLang="en-US" sz="3200" dirty="0"/>
              <a:t>设计</a:t>
            </a:r>
          </a:p>
        </p:txBody>
      </p:sp>
      <p:sp>
        <p:nvSpPr>
          <p:cNvPr id="39" name="Oval 17"/>
          <p:cNvSpPr>
            <a:spLocks noChangeArrowheads="1"/>
          </p:cNvSpPr>
          <p:nvPr/>
        </p:nvSpPr>
        <p:spPr bwMode="auto">
          <a:xfrm>
            <a:off x="5145086" y="3417888"/>
            <a:ext cx="1419225" cy="730250"/>
          </a:xfrm>
          <a:prstGeom prst="ellipse">
            <a:avLst/>
          </a:prstGeom>
          <a:solidFill>
            <a:srgbClr val="A9F272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tIns="0" bIns="0"/>
          <a:lstStyle/>
          <a:p>
            <a:pPr>
              <a:buNone/>
            </a:pPr>
            <a:r>
              <a:rPr lang="zh-CN" altLang="en-US" sz="3200" dirty="0"/>
              <a:t>编程</a:t>
            </a:r>
          </a:p>
        </p:txBody>
      </p:sp>
      <p:sp>
        <p:nvSpPr>
          <p:cNvPr id="40" name="Oval 18"/>
          <p:cNvSpPr>
            <a:spLocks noChangeArrowheads="1"/>
          </p:cNvSpPr>
          <p:nvPr/>
        </p:nvSpPr>
        <p:spPr bwMode="auto">
          <a:xfrm>
            <a:off x="7478712" y="3157538"/>
            <a:ext cx="1512888" cy="1263650"/>
          </a:xfrm>
          <a:prstGeom prst="ellipse">
            <a:avLst/>
          </a:prstGeom>
          <a:solidFill>
            <a:srgbClr val="A9F272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tIns="0" bIns="0"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调试</a:t>
            </a:r>
            <a:endParaRPr lang="en-US" altLang="zh-CN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维护</a:t>
            </a:r>
            <a:endParaRPr lang="zh-CN" altLang="en-US" sz="3200" dirty="0"/>
          </a:p>
        </p:txBody>
      </p:sp>
      <p:sp>
        <p:nvSpPr>
          <p:cNvPr id="41" name="AutoShape 19"/>
          <p:cNvSpPr>
            <a:spLocks noChangeArrowheads="1"/>
          </p:cNvSpPr>
          <p:nvPr/>
        </p:nvSpPr>
        <p:spPr bwMode="auto">
          <a:xfrm>
            <a:off x="1671637" y="3767138"/>
            <a:ext cx="1235075" cy="76200"/>
          </a:xfrm>
          <a:prstGeom prst="leftRightArrow">
            <a:avLst>
              <a:gd name="adj1" fmla="val 50000"/>
              <a:gd name="adj2" fmla="val 403114"/>
            </a:avLst>
          </a:prstGeom>
          <a:solidFill>
            <a:srgbClr val="008A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42" name="AutoShape 22"/>
          <p:cNvSpPr>
            <a:spLocks noChangeArrowheads="1"/>
          </p:cNvSpPr>
          <p:nvPr/>
        </p:nvSpPr>
        <p:spPr bwMode="auto">
          <a:xfrm>
            <a:off x="3363912" y="4224338"/>
            <a:ext cx="228600" cy="660400"/>
          </a:xfrm>
          <a:prstGeom prst="upDownArrow">
            <a:avLst>
              <a:gd name="adj1" fmla="val 50000"/>
              <a:gd name="adj2" fmla="val 40296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1839912" y="4910138"/>
            <a:ext cx="3276600" cy="576262"/>
          </a:xfrm>
          <a:prstGeom prst="rect">
            <a:avLst/>
          </a:prstGeom>
          <a:solidFill>
            <a:srgbClr val="FFC000"/>
          </a:solidFill>
          <a:ln w="19050" algn="ctr">
            <a:noFill/>
            <a:miter lim="800000"/>
            <a:headEnd/>
            <a:tailEnd/>
          </a:ln>
        </p:spPr>
        <p:txBody>
          <a:bodyPr tIns="0" bIns="0"/>
          <a:lstStyle/>
          <a:p>
            <a:pPr fontAlgn="t">
              <a:spcBef>
                <a:spcPct val="50000"/>
              </a:spcBef>
              <a:buNone/>
            </a:pPr>
            <a:r>
              <a:rPr lang="zh-CN" altLang="en-US" sz="3200" dirty="0" smtClean="0"/>
              <a:t>算法，数据结构</a:t>
            </a:r>
            <a:endParaRPr lang="zh-CN" altLang="en-US" sz="3200" dirty="0"/>
          </a:p>
        </p:txBody>
      </p:sp>
      <p:sp>
        <p:nvSpPr>
          <p:cNvPr id="44" name="AutoShape 19"/>
          <p:cNvSpPr>
            <a:spLocks noChangeArrowheads="1"/>
          </p:cNvSpPr>
          <p:nvPr/>
        </p:nvSpPr>
        <p:spPr bwMode="auto">
          <a:xfrm>
            <a:off x="3973512" y="3767138"/>
            <a:ext cx="1311275" cy="76200"/>
          </a:xfrm>
          <a:prstGeom prst="leftRightArrow">
            <a:avLst>
              <a:gd name="adj1" fmla="val 50000"/>
              <a:gd name="adj2" fmla="val 403114"/>
            </a:avLst>
          </a:prstGeom>
          <a:solidFill>
            <a:srgbClr val="008A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45" name="AutoShape 19"/>
          <p:cNvSpPr>
            <a:spLocks noChangeArrowheads="1"/>
          </p:cNvSpPr>
          <p:nvPr/>
        </p:nvSpPr>
        <p:spPr bwMode="auto">
          <a:xfrm>
            <a:off x="6396037" y="3767138"/>
            <a:ext cx="1311275" cy="76200"/>
          </a:xfrm>
          <a:prstGeom prst="leftRightArrow">
            <a:avLst>
              <a:gd name="adj1" fmla="val 50000"/>
              <a:gd name="adj2" fmla="val 403114"/>
            </a:avLst>
          </a:prstGeom>
          <a:solidFill>
            <a:srgbClr val="008A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课程的重要性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9563" y="1066800"/>
            <a:ext cx="87582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24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  研究生入学、重要专业证书</a:t>
            </a:r>
            <a:r>
              <a:rPr lang="zh-CN" altLang="en-US" sz="3200" baseline="0" dirty="0">
                <a:solidFill>
                  <a:srgbClr val="006699"/>
                </a:solidFill>
                <a:latin typeface="+mj-lt"/>
              </a:rPr>
              <a:t>的必考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科目</a:t>
            </a: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：</a:t>
            </a:r>
            <a:endParaRPr lang="zh-CN" altLang="en-US" sz="3200" baseline="0" dirty="0">
              <a:solidFill>
                <a:srgbClr val="006699"/>
              </a:solidFill>
              <a:latin typeface="+mj-lt"/>
            </a:endParaRPr>
          </a:p>
        </p:txBody>
      </p:sp>
      <p:graphicFrame>
        <p:nvGraphicFramePr>
          <p:cNvPr id="7" name="Group 37"/>
          <p:cNvGraphicFramePr>
            <a:graphicFrameLocks noGrp="1"/>
          </p:cNvGraphicFramePr>
          <p:nvPr>
            <p:ph idx="1"/>
          </p:nvPr>
        </p:nvGraphicFramePr>
        <p:xfrm>
          <a:off x="457201" y="2057400"/>
          <a:ext cx="8305798" cy="2895600"/>
        </p:xfrm>
        <a:graphic>
          <a:graphicData uri="http://schemas.openxmlformats.org/drawingml/2006/table">
            <a:tbl>
              <a:tblPr/>
              <a:tblGrid>
                <a:gridCol w="2270227"/>
                <a:gridCol w="1858794"/>
                <a:gridCol w="1906550"/>
                <a:gridCol w="2270227"/>
              </a:tblGrid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课程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分值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选择题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综合应用题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数据结构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22(11)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组成原理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22(11)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操作系统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20(10)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计算机网络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16 (8)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1.2 </a:t>
            </a:r>
            <a:r>
              <a:rPr lang="zh-CN" altLang="en-US" dirty="0" smtClean="0">
                <a:ea typeface="黑体" pitchFamily="2" charset="-122"/>
              </a:rPr>
              <a:t>抽象数据类型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60350" y="990600"/>
            <a:ext cx="8655050" cy="6430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数据类型</a:t>
            </a:r>
            <a:r>
              <a:rPr lang="en-US" altLang="zh-CN" sz="3200" baseline="0" dirty="0">
                <a:solidFill>
                  <a:srgbClr val="006699"/>
                </a:solidFill>
                <a:latin typeface="+mj-lt"/>
              </a:rPr>
              <a:t>(data type</a:t>
            </a:r>
            <a:r>
              <a:rPr lang="en-US" altLang="zh-CN" sz="3200" baseline="0" dirty="0" smtClean="0">
                <a:solidFill>
                  <a:srgbClr val="006699"/>
                </a:solidFill>
                <a:latin typeface="+mj-lt"/>
              </a:rPr>
              <a:t>)</a:t>
            </a:r>
            <a:endParaRPr lang="en-US" altLang="zh-CN" sz="3200" baseline="0" dirty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533400" y="3926890"/>
            <a:ext cx="7772400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 baseline="0" dirty="0" smtClean="0">
                <a:latin typeface="+mj-lt"/>
              </a:rPr>
              <a:t>例：</a:t>
            </a:r>
            <a:r>
              <a:rPr lang="en-US" altLang="zh-CN" sz="3200" baseline="0" dirty="0" err="1" smtClean="0">
                <a:latin typeface="+mj-lt"/>
              </a:rPr>
              <a:t>int</a:t>
            </a:r>
            <a:r>
              <a:rPr lang="en-US" altLang="zh-CN" sz="3200" baseline="0" dirty="0" smtClean="0">
                <a:latin typeface="+mj-lt"/>
              </a:rPr>
              <a:t>, char, float, double </a:t>
            </a:r>
            <a:r>
              <a:rPr lang="zh-CN" altLang="en-US" sz="3200" baseline="0" dirty="0" smtClean="0">
                <a:latin typeface="+mj-lt"/>
              </a:rPr>
              <a:t>等</a:t>
            </a:r>
            <a:endParaRPr lang="zh-CN" altLang="en-US" sz="3200" baseline="0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2286001" y="4993690"/>
            <a:ext cx="6400799" cy="1219200"/>
          </a:xfrm>
          <a:prstGeom prst="borderCallout1">
            <a:avLst>
              <a:gd name="adj1" fmla="val 9375"/>
              <a:gd name="adj2" fmla="val -1306"/>
              <a:gd name="adj3" fmla="val -42698"/>
              <a:gd name="adj4" fmla="val -7793"/>
            </a:avLst>
          </a:prstGeom>
          <a:solidFill>
            <a:srgbClr val="FFEEB7"/>
          </a:solidFill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有明确的取值集合，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可进行加</a:t>
            </a:r>
            <a:r>
              <a:rPr lang="zh-CN" altLang="en-US" dirty="0"/>
              <a:t>、</a:t>
            </a:r>
            <a:r>
              <a:rPr lang="zh-CN" altLang="en-US" dirty="0" smtClean="0"/>
              <a:t>减、乘、除、取余等运算；</a:t>
            </a:r>
            <a:endParaRPr lang="zh-CN" altLang="en-US" dirty="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60350" y="1683098"/>
            <a:ext cx="8655050" cy="20128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latin typeface="+mj-lt"/>
              </a:rPr>
              <a:t>  </a:t>
            </a:r>
            <a:r>
              <a:rPr lang="en-US" altLang="zh-CN" sz="3200" baseline="0" dirty="0" smtClean="0">
                <a:latin typeface="+mj-lt"/>
              </a:rPr>
              <a:t>-- </a:t>
            </a:r>
            <a:r>
              <a:rPr lang="zh-CN" altLang="en-US" sz="3200" baseline="0" dirty="0" smtClean="0">
                <a:latin typeface="+mj-lt"/>
              </a:rPr>
              <a:t>计算机</a:t>
            </a:r>
            <a:r>
              <a:rPr lang="zh-CN" altLang="en-US" sz="3200" baseline="0" dirty="0">
                <a:latin typeface="+mj-lt"/>
              </a:rPr>
              <a:t>语言可以使用的一个类型</a:t>
            </a:r>
            <a:r>
              <a:rPr lang="zh-CN" altLang="en-US" sz="3200" baseline="0" dirty="0" smtClean="0">
                <a:latin typeface="+mj-lt"/>
              </a:rPr>
              <a:t>，</a:t>
            </a:r>
            <a:endParaRPr lang="en-US" altLang="zh-CN" sz="3200" baseline="0" dirty="0" smtClean="0">
              <a:latin typeface="+mj-lt"/>
            </a:endParaRPr>
          </a:p>
          <a:p>
            <a:pPr algn="l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latin typeface="+mj-lt"/>
              </a:rPr>
              <a:t>     </a:t>
            </a:r>
            <a:r>
              <a:rPr lang="zh-CN" altLang="en-US" sz="3200" baseline="0" dirty="0" smtClean="0">
                <a:latin typeface="+mj-lt"/>
              </a:rPr>
              <a:t>包括：</a:t>
            </a:r>
            <a:r>
              <a:rPr lang="zh-CN" altLang="en-US" sz="3200" dirty="0" smtClean="0">
                <a:latin typeface="+mj-lt"/>
              </a:rPr>
              <a:t>这个</a:t>
            </a:r>
            <a:r>
              <a:rPr lang="zh-CN" altLang="en-US" sz="3200" baseline="0" dirty="0" smtClean="0">
                <a:latin typeface="+mj-lt"/>
              </a:rPr>
              <a:t>类型</a:t>
            </a:r>
            <a:r>
              <a:rPr lang="zh-CN" altLang="en-US" sz="3200" baseline="0" dirty="0">
                <a:latin typeface="+mj-lt"/>
              </a:rPr>
              <a:t>的</a:t>
            </a:r>
            <a:r>
              <a:rPr lang="zh-CN" altLang="en-US" sz="3200" baseline="0" dirty="0">
                <a:solidFill>
                  <a:srgbClr val="CC0000"/>
                </a:solidFill>
                <a:latin typeface="+mj-lt"/>
              </a:rPr>
              <a:t>值的</a:t>
            </a:r>
            <a:r>
              <a:rPr lang="zh-CN" altLang="en-US" sz="3200" baseline="0" dirty="0" smtClean="0">
                <a:solidFill>
                  <a:srgbClr val="CC0000"/>
                </a:solidFill>
                <a:latin typeface="+mj-lt"/>
              </a:rPr>
              <a:t>集合，</a:t>
            </a:r>
            <a:endParaRPr lang="en-US" altLang="zh-CN" sz="3200" baseline="0" dirty="0" smtClean="0">
              <a:latin typeface="+mj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            </a:t>
            </a:r>
            <a:r>
              <a:rPr lang="zh-CN" altLang="en-US" sz="3200" baseline="0" dirty="0" smtClean="0">
                <a:latin typeface="+mj-lt"/>
              </a:rPr>
              <a:t>以及，定义</a:t>
            </a:r>
            <a:r>
              <a:rPr lang="zh-CN" altLang="en-US" sz="3200" baseline="0" dirty="0">
                <a:latin typeface="+mj-lt"/>
              </a:rPr>
              <a:t>在该类型上的</a:t>
            </a:r>
            <a:r>
              <a:rPr lang="zh-CN" altLang="en-US" sz="3200" baseline="0" dirty="0">
                <a:solidFill>
                  <a:srgbClr val="CC0000"/>
                </a:solidFill>
                <a:latin typeface="+mj-lt"/>
              </a:rPr>
              <a:t>一组</a:t>
            </a:r>
            <a:r>
              <a:rPr lang="zh-CN" altLang="en-US" sz="3200" baseline="0" dirty="0" smtClean="0">
                <a:solidFill>
                  <a:srgbClr val="CC0000"/>
                </a:solidFill>
                <a:latin typeface="+mj-lt"/>
              </a:rPr>
              <a:t>操作；</a:t>
            </a:r>
            <a:endParaRPr lang="zh-CN" altLang="en-US" sz="3200" baseline="0" dirty="0">
              <a:solidFill>
                <a:srgbClr val="CC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1.2 </a:t>
            </a:r>
            <a:r>
              <a:rPr lang="zh-CN" altLang="en-US" dirty="0" smtClean="0">
                <a:ea typeface="黑体" pitchFamily="2" charset="-122"/>
              </a:rPr>
              <a:t>抽象数据类型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382134" y="1038761"/>
            <a:ext cx="8761866" cy="13726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 抽象数据类型</a:t>
            </a:r>
            <a:r>
              <a:rPr lang="en-US" altLang="zh-CN" sz="3200" baseline="0" dirty="0">
                <a:solidFill>
                  <a:srgbClr val="006699"/>
                </a:solidFill>
                <a:latin typeface="+mj-lt"/>
              </a:rPr>
              <a:t>(abstract data type, ADT)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latin typeface="+mj-lt"/>
              </a:rPr>
              <a:t>  -- </a:t>
            </a:r>
            <a:r>
              <a:rPr lang="zh-CN" altLang="en-US" sz="3200" dirty="0" smtClean="0">
                <a:latin typeface="+mj-lt"/>
              </a:rPr>
              <a:t>具有一定行为 </a:t>
            </a:r>
            <a:r>
              <a:rPr lang="en-US" altLang="zh-CN" sz="3200" dirty="0" smtClean="0">
                <a:latin typeface="+mj-lt"/>
              </a:rPr>
              <a:t>(</a:t>
            </a:r>
            <a:r>
              <a:rPr lang="zh-CN" altLang="en-US" sz="3200" dirty="0" smtClean="0">
                <a:latin typeface="+mj-lt"/>
              </a:rPr>
              <a:t>操作</a:t>
            </a:r>
            <a:r>
              <a:rPr lang="en-US" altLang="zh-CN" sz="3200" dirty="0" smtClean="0">
                <a:latin typeface="+mj-lt"/>
              </a:rPr>
              <a:t>) </a:t>
            </a:r>
            <a:r>
              <a:rPr lang="zh-CN" altLang="en-US" sz="3200" dirty="0" smtClean="0">
                <a:latin typeface="+mj-lt"/>
              </a:rPr>
              <a:t>的抽象类型；</a:t>
            </a:r>
            <a:endParaRPr lang="zh-CN" altLang="en-US" sz="3200" baseline="0" dirty="0">
              <a:latin typeface="+mj-lt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561975" y="4495800"/>
            <a:ext cx="3124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 baseline="0" dirty="0" smtClean="0">
                <a:latin typeface="+mj-lt"/>
              </a:rPr>
              <a:t>例</a:t>
            </a:r>
            <a:r>
              <a:rPr lang="en-US" altLang="zh-CN" sz="3200" baseline="0" dirty="0" smtClean="0">
                <a:latin typeface="+mj-lt"/>
              </a:rPr>
              <a:t>1</a:t>
            </a:r>
            <a:r>
              <a:rPr lang="zh-CN" altLang="en-US" sz="3200" baseline="0" dirty="0" smtClean="0">
                <a:latin typeface="+mj-lt"/>
              </a:rPr>
              <a:t>：集合</a:t>
            </a:r>
            <a:endParaRPr lang="zh-CN" altLang="en-US" sz="3200" baseline="0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685800" y="5334000"/>
            <a:ext cx="3171825" cy="609600"/>
          </a:xfrm>
          <a:prstGeom prst="borderCallout1">
            <a:avLst>
              <a:gd name="adj1" fmla="val 9375"/>
              <a:gd name="adj2" fmla="val -1306"/>
              <a:gd name="adj3" fmla="val -47278"/>
              <a:gd name="adj4" fmla="val 47427"/>
            </a:avLst>
          </a:prstGeom>
          <a:solidFill>
            <a:srgbClr val="FFEEB7"/>
          </a:solidFill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操作：并、补、差</a:t>
            </a:r>
            <a:endParaRPr lang="zh-CN" altLang="en-US" dirty="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81000" y="2404408"/>
            <a:ext cx="8763000" cy="209139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aseline="0" dirty="0" smtClean="0">
                <a:solidFill>
                  <a:srgbClr val="008241"/>
                </a:solidFill>
                <a:latin typeface="+mj-lt"/>
                <a:sym typeface="Wingdings" pitchFamily="2" charset="2"/>
              </a:rPr>
              <a:t>  </a:t>
            </a:r>
            <a:r>
              <a:rPr lang="en-US" altLang="zh-CN" sz="3200" baseline="0" dirty="0" smtClean="0">
                <a:solidFill>
                  <a:srgbClr val="008241"/>
                </a:solidFill>
                <a:latin typeface="+mj-lt"/>
                <a:sym typeface="Wingdings" pitchFamily="2" charset="2"/>
              </a:rPr>
              <a:t>--</a:t>
            </a:r>
            <a:r>
              <a:rPr lang="zh-CN" altLang="en-US" sz="3200" dirty="0" smtClean="0">
                <a:solidFill>
                  <a:srgbClr val="008241"/>
                </a:solidFill>
                <a:latin typeface="+mj-lt"/>
                <a:sym typeface="Wingdings" pitchFamily="2" charset="2"/>
              </a:rPr>
              <a:t> </a:t>
            </a:r>
            <a:r>
              <a:rPr lang="zh-CN" altLang="en-US" sz="3200" baseline="0" dirty="0" smtClean="0">
                <a:solidFill>
                  <a:srgbClr val="008241"/>
                </a:solidFill>
                <a:latin typeface="+mj-lt"/>
                <a:sym typeface="Wingdings" pitchFamily="2" charset="2"/>
              </a:rPr>
              <a:t>是逻辑层面的定义：</a:t>
            </a:r>
            <a:endParaRPr lang="en-US" altLang="zh-CN" sz="3200" baseline="0" dirty="0" smtClean="0">
              <a:solidFill>
                <a:srgbClr val="008241"/>
              </a:solidFill>
              <a:latin typeface="+mj-lt"/>
              <a:sym typeface="Wingdings" pitchFamily="2" charset="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   1) 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定义类型，但不管其在计算机中的存储；</a:t>
            </a:r>
            <a:endParaRPr lang="en-US" altLang="zh-CN" sz="3200" dirty="0" smtClean="0">
              <a:latin typeface="+mj-lt"/>
              <a:sym typeface="Wingdings" pitchFamily="2" charset="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aseline="0" dirty="0" smtClean="0">
                <a:latin typeface="+mj-lt"/>
                <a:sym typeface="Wingdings" pitchFamily="2" charset="2"/>
              </a:rPr>
              <a:t>    2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) 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定义类型上的运算，但不管实现；</a:t>
            </a:r>
            <a:endParaRPr lang="zh-CN" altLang="en-US" sz="3200" baseline="0" dirty="0">
              <a:latin typeface="+mj-lt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371975" y="4495800"/>
            <a:ext cx="3124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 baseline="0" dirty="0" smtClean="0">
                <a:latin typeface="+mj-lt"/>
              </a:rPr>
              <a:t>例</a:t>
            </a:r>
            <a:r>
              <a:rPr lang="en-US" altLang="zh-CN" sz="3200" baseline="0" dirty="0" smtClean="0">
                <a:latin typeface="+mj-lt"/>
              </a:rPr>
              <a:t>2</a:t>
            </a:r>
            <a:r>
              <a:rPr lang="zh-CN" altLang="en-US" sz="3200" baseline="0" dirty="0" smtClean="0">
                <a:latin typeface="+mj-lt"/>
              </a:rPr>
              <a:t>：图</a:t>
            </a:r>
            <a:endParaRPr lang="zh-CN" altLang="en-US" sz="3200" baseline="0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4572000" y="5334000"/>
            <a:ext cx="4543427" cy="609600"/>
          </a:xfrm>
          <a:prstGeom prst="borderCallout1">
            <a:avLst>
              <a:gd name="adj1" fmla="val 9375"/>
              <a:gd name="adj2" fmla="val -1306"/>
              <a:gd name="adj3" fmla="val -45040"/>
              <a:gd name="adj4" fmla="val 24232"/>
            </a:avLst>
          </a:prstGeom>
          <a:solidFill>
            <a:srgbClr val="FFEEB7"/>
          </a:solidFill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操作：插入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删除边、结点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1.2 </a:t>
            </a:r>
            <a:r>
              <a:rPr lang="zh-CN" altLang="en-US" dirty="0" smtClean="0">
                <a:ea typeface="黑体" pitchFamily="2" charset="-122"/>
              </a:rPr>
              <a:t>抽象数据类型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3820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kumimoji="0" lang="en-US" altLang="zh-CN" sz="3200" i="0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Abstract Data Type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(ADT):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a definition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for a data type sole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ly in terms of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a set of values and a set of operations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o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 that data type.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1000" y="3200400"/>
            <a:ext cx="83820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i="0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 Encapsulation (</a:t>
            </a:r>
            <a:r>
              <a:rPr kumimoji="0" lang="zh-CN" altLang="en-US" sz="3200" i="0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封装</a:t>
            </a:r>
            <a:r>
              <a:rPr kumimoji="0" lang="en-US" altLang="zh-CN" sz="3200" i="0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):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Hide implementation details.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000" y="4572000"/>
            <a:ext cx="83820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Each ADT operation is defined by its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inputs and outputs.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824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1.2 </a:t>
            </a:r>
            <a:r>
              <a:rPr lang="zh-CN" altLang="en-US" dirty="0" smtClean="0">
                <a:ea typeface="黑体" pitchFamily="2" charset="-122"/>
              </a:rPr>
              <a:t>抽象数据类型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60350" y="1120914"/>
            <a:ext cx="865505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zh-CN" sz="3200" baseline="0" dirty="0" smtClean="0">
                <a:solidFill>
                  <a:srgbClr val="006699"/>
                </a:solidFill>
                <a:latin typeface="+mj-lt"/>
              </a:rPr>
              <a:t>ADT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举例：表的抽象数据类型</a:t>
            </a:r>
            <a:endParaRPr lang="en-US" altLang="zh-CN" sz="3200" baseline="0" dirty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153400" cy="1905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--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设：</a:t>
            </a:r>
            <a:r>
              <a:rPr lang="en-US" altLang="zh-CN" sz="3200" kern="0" dirty="0" err="1" smtClean="0">
                <a:latin typeface="+mn-lt"/>
              </a:rPr>
              <a:t>DataType</a:t>
            </a:r>
            <a:r>
              <a:rPr lang="en-US" altLang="zh-CN" sz="3200" kern="0" dirty="0" smtClean="0">
                <a:latin typeface="+mn-lt"/>
              </a:rPr>
              <a:t>  //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元素类型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Index        //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数组下标类型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       List           //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表类型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4038600"/>
            <a:ext cx="8153400" cy="1828800"/>
          </a:xfrm>
          <a:prstGeom prst="rect">
            <a:avLst/>
          </a:prstGeom>
          <a:solidFill>
            <a:srgbClr val="DEF4D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--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使用</a:t>
            </a:r>
            <a:r>
              <a:rPr lang="zh-CN" altLang="en-US" sz="3200" kern="0" dirty="0" smtClean="0">
                <a:latin typeface="+mn-lt"/>
              </a:rPr>
              <a:t>：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List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x;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Index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有关表的基本操作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839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. List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createNullList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(void)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创建一个空表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6764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2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.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insert(List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Index p,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DataType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x)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</a:t>
            </a:r>
            <a:r>
              <a:rPr lang="en-US" altLang="zh-CN" sz="3200" kern="0" dirty="0" smtClean="0">
                <a:solidFill>
                  <a:srgbClr val="008241"/>
                </a:solidFill>
                <a:latin typeface="+mj-lt"/>
              </a:rPr>
              <a:t>//</a:t>
            </a:r>
            <a:r>
              <a:rPr lang="zh-CN" altLang="en-US" sz="3200" kern="0" dirty="0" smtClean="0">
                <a:solidFill>
                  <a:srgbClr val="008241"/>
                </a:solidFill>
                <a:latin typeface="+mj-lt"/>
              </a:rPr>
              <a:t>在表</a:t>
            </a:r>
            <a:r>
              <a:rPr lang="en-US" altLang="zh-CN" sz="3200" kern="0" dirty="0" smtClean="0">
                <a:solidFill>
                  <a:srgbClr val="008241"/>
                </a:solidFill>
                <a:latin typeface="+mj-lt"/>
              </a:rPr>
              <a:t>list</a:t>
            </a:r>
            <a:r>
              <a:rPr lang="zh-CN" altLang="en-US" sz="3200" kern="0" dirty="0" smtClean="0">
                <a:solidFill>
                  <a:srgbClr val="008241"/>
                </a:solidFill>
                <a:latin typeface="+mj-lt"/>
              </a:rPr>
              <a:t> 中、下标</a:t>
            </a:r>
            <a:r>
              <a:rPr lang="en-US" altLang="zh-CN" sz="3200" kern="0" dirty="0" smtClean="0">
                <a:solidFill>
                  <a:srgbClr val="008241"/>
                </a:solidFill>
                <a:latin typeface="+mj-lt"/>
              </a:rPr>
              <a:t>p</a:t>
            </a:r>
            <a:r>
              <a:rPr lang="zh-CN" altLang="en-US" sz="3200" kern="0" dirty="0" smtClean="0">
                <a:solidFill>
                  <a:srgbClr val="008241"/>
                </a:solidFill>
                <a:latin typeface="+mj-lt"/>
              </a:rPr>
              <a:t>处插入元素</a:t>
            </a:r>
            <a:r>
              <a:rPr lang="en-US" altLang="zh-CN" sz="3200" kern="0" dirty="0" smtClean="0">
                <a:solidFill>
                  <a:srgbClr val="008241"/>
                </a:solidFill>
                <a:latin typeface="+mj-lt"/>
              </a:rPr>
              <a:t>x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28194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3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.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delete(List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Index p )</a:t>
            </a:r>
          </a:p>
          <a:p>
            <a:pPr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删除表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 中</a:t>
            </a:r>
            <a:r>
              <a:rPr lang="zh-CN" altLang="en-US" sz="3200" kern="0" dirty="0" smtClean="0">
                <a:solidFill>
                  <a:srgbClr val="008241"/>
                </a:solidFill>
                <a:latin typeface="+mj-lt"/>
              </a:rPr>
              <a:t>、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下标为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p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的元素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39624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4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. Index locate(List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DataType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x)</a:t>
            </a:r>
          </a:p>
          <a:p>
            <a:pPr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A249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在表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 中查找元素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x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，并返回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x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的下标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51054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5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.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isNull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(List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</a:t>
            </a:r>
          </a:p>
          <a:p>
            <a:pPr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判</a:t>
            </a:r>
            <a:r>
              <a:rPr lang="zh-CN" altLang="en-US" sz="3200" kern="0" dirty="0" smtClean="0">
                <a:solidFill>
                  <a:srgbClr val="008241"/>
                </a:solidFill>
                <a:latin typeface="+mj-lt"/>
              </a:rPr>
              <a:t>断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 是否为空，若空返回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1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，否则返回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824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云形 10"/>
          <p:cNvSpPr/>
          <p:nvPr/>
        </p:nvSpPr>
        <p:spPr bwMode="auto">
          <a:xfrm>
            <a:off x="6477000" y="2286000"/>
            <a:ext cx="3048000" cy="1719143"/>
          </a:xfrm>
          <a:prstGeom prst="cloud">
            <a:avLst/>
          </a:prstGeom>
          <a:solidFill>
            <a:srgbClr val="FFD65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独立于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程序语言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1.3 </a:t>
            </a:r>
            <a:r>
              <a:rPr lang="zh-CN" altLang="en-US" dirty="0" smtClean="0">
                <a:ea typeface="黑体" pitchFamily="2" charset="-122"/>
              </a:rPr>
              <a:t>数据结构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60350" y="914400"/>
            <a:ext cx="8655050" cy="6474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  定义：</a:t>
            </a:r>
            <a:endParaRPr lang="en-US" altLang="zh-CN" sz="3200" baseline="0" dirty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60350" y="2804405"/>
            <a:ext cx="8655050" cy="624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solidFill>
                  <a:srgbClr val="008241"/>
                </a:solidFill>
                <a:latin typeface="+mj-lt"/>
              </a:rPr>
              <a:t>   </a:t>
            </a:r>
            <a:r>
              <a:rPr lang="en-US" altLang="zh-CN" sz="3200" baseline="0" dirty="0" smtClean="0">
                <a:solidFill>
                  <a:srgbClr val="008241"/>
                </a:solidFill>
                <a:latin typeface="+mj-lt"/>
              </a:rPr>
              <a:t>-- </a:t>
            </a:r>
            <a:r>
              <a:rPr lang="zh-CN" altLang="en-US" sz="3200" baseline="0" dirty="0" smtClean="0">
                <a:solidFill>
                  <a:srgbClr val="008241"/>
                </a:solidFill>
                <a:latin typeface="+mj-lt"/>
              </a:rPr>
              <a:t>是抽象数据类型的物理实现；</a:t>
            </a:r>
            <a:endParaRPr lang="en-US" altLang="zh-CN" sz="3200" baseline="0" dirty="0" smtClean="0">
              <a:solidFill>
                <a:srgbClr val="008241"/>
              </a:solidFill>
              <a:latin typeface="+mj-lt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60350" y="1524000"/>
            <a:ext cx="8655050" cy="12586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-- </a:t>
            </a:r>
            <a:r>
              <a:rPr lang="zh-CN" altLang="en-US" sz="3200" dirty="0" smtClean="0"/>
              <a:t>计算机中存储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表示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的、</a:t>
            </a:r>
            <a:endParaRPr lang="en-US" altLang="zh-CN" sz="3200" dirty="0" smtClean="0"/>
          </a:p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</a:t>
            </a:r>
            <a:r>
              <a:rPr lang="zh-CN" altLang="en-US" sz="3200" dirty="0" smtClean="0"/>
              <a:t>具有一定逻辑关系和行为特征的一组数据；</a:t>
            </a:r>
            <a:endParaRPr lang="zh-CN" altLang="en-US" sz="3200" baseline="0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3505200"/>
            <a:ext cx="8229600" cy="1219200"/>
          </a:xfrm>
          <a:prstGeom prst="rect">
            <a:avLst/>
          </a:prstGeom>
          <a:solidFill>
            <a:srgbClr val="FBFBBB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A data structure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is the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physical implementation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of an ADT.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09600" y="5334000"/>
            <a:ext cx="2286000" cy="6474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What ?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886200" y="5334744"/>
            <a:ext cx="4953000" cy="6474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How to do in computer ?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2971800" y="5584686"/>
            <a:ext cx="838200" cy="152400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9600" y="4724400"/>
            <a:ext cx="2286000" cy="64742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ADT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886200" y="4725144"/>
            <a:ext cx="4953000" cy="64742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Data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Structure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2971800" y="4975086"/>
            <a:ext cx="838200" cy="152400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1.3.1 </a:t>
            </a:r>
            <a:r>
              <a:rPr lang="zh-CN" altLang="en-US" dirty="0" smtClean="0">
                <a:ea typeface="黑体" pitchFamily="2" charset="-122"/>
              </a:rPr>
              <a:t>数据结构的三要素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6200" y="2534150"/>
            <a:ext cx="8655050" cy="624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   2. 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存储结构</a:t>
            </a:r>
            <a:r>
              <a:rPr lang="en-US" altLang="zh-CN" sz="3200" baseline="0" dirty="0" smtClean="0">
                <a:solidFill>
                  <a:srgbClr val="006699"/>
                </a:solidFill>
                <a:latin typeface="+mj-lt"/>
              </a:rPr>
              <a:t>(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物理结构</a:t>
            </a:r>
            <a:r>
              <a:rPr lang="en-US" altLang="zh-CN" sz="3200" baseline="0" dirty="0" smtClean="0">
                <a:solidFill>
                  <a:srgbClr val="006699"/>
                </a:solidFill>
                <a:latin typeface="+mj-lt"/>
              </a:rPr>
              <a:t>)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：</a:t>
            </a:r>
            <a:endParaRPr lang="en-US" altLang="zh-CN" sz="3200" baseline="0" dirty="0" smtClean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6200" y="1143000"/>
            <a:ext cx="8655050" cy="624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   1. </a:t>
            </a: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逻辑结构：</a:t>
            </a:r>
            <a:endParaRPr lang="en-US" altLang="zh-CN" sz="3200" dirty="0" smtClean="0">
              <a:solidFill>
                <a:srgbClr val="006699"/>
              </a:solidFill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04800" y="3905750"/>
            <a:ext cx="8655050" cy="624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 3. </a:t>
            </a: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操作：</a:t>
            </a:r>
            <a:endParaRPr lang="en-US" altLang="zh-CN" sz="3200" dirty="0" smtClean="0">
              <a:solidFill>
                <a:srgbClr val="0066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8200" y="1750064"/>
            <a:ext cx="922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模型中的基本元素，及其之间的相互关系；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838200" y="3143750"/>
            <a:ext cx="861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200" dirty="0" smtClean="0"/>
              <a:t>模型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元素、关系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在计算机中的表示；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838200" y="4466106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ADT</a:t>
            </a:r>
            <a:r>
              <a:rPr lang="zh-CN" altLang="en-US" sz="3200" dirty="0" smtClean="0"/>
              <a:t>的各种行为在存储结构上的实现；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838200" y="5124950"/>
            <a:ext cx="85344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定义基于逻辑结构，实现依赖于存储结构；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8" grpId="0"/>
      <p:bldP spid="13" grpId="0"/>
      <p:bldP spid="14" grpId="0"/>
      <p:bldP spid="15" grpId="0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结点与结构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81000" y="1143000"/>
            <a:ext cx="8350250" cy="2092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数据</a:t>
            </a:r>
            <a:r>
              <a:rPr lang="zh-CN" altLang="en-US" sz="3200" dirty="0" smtClean="0">
                <a:solidFill>
                  <a:srgbClr val="006699"/>
                </a:solidFill>
              </a:rPr>
              <a:t>“结构”</a:t>
            </a:r>
            <a:endParaRPr lang="en-US" altLang="zh-CN" sz="3200" dirty="0" smtClean="0">
              <a:solidFill>
                <a:srgbClr val="006699"/>
              </a:solidFill>
            </a:endParaRPr>
          </a:p>
          <a:p>
            <a:pPr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6699"/>
                </a:solidFill>
              </a:rPr>
              <a:t> </a:t>
            </a:r>
            <a:r>
              <a:rPr lang="zh-CN" altLang="en-US" sz="3200" dirty="0" smtClean="0">
                <a:solidFill>
                  <a:srgbClr val="006699"/>
                </a:solidFill>
              </a:rPr>
              <a:t>结点：</a:t>
            </a:r>
            <a:r>
              <a:rPr lang="zh-CN" altLang="en-US" sz="3200" dirty="0" smtClean="0"/>
              <a:t>组成“结构”的</a:t>
            </a:r>
            <a:r>
              <a:rPr lang="zh-CN" altLang="en-US" sz="3200" dirty="0" smtClean="0">
                <a:solidFill>
                  <a:srgbClr val="008241"/>
                </a:solidFill>
              </a:rPr>
              <a:t>元素的抽象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/>
              <a:t>  -- </a:t>
            </a:r>
            <a:r>
              <a:rPr lang="zh-CN" altLang="en-US" sz="3200" dirty="0" smtClean="0"/>
              <a:t>结点类型： 初等类型，组合类型；</a:t>
            </a:r>
            <a:endParaRPr lang="en-US" altLang="zh-CN" sz="3200" dirty="0" smtClean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81000" y="4615494"/>
            <a:ext cx="8382000" cy="1175706"/>
          </a:xfrm>
          <a:prstGeom prst="rect">
            <a:avLst/>
          </a:prstGeom>
          <a:solidFill>
            <a:srgbClr val="D3FBBD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  </a:t>
            </a: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Data structure </a:t>
            </a:r>
            <a:r>
              <a:rPr lang="en-US" altLang="zh-CN" sz="3200" dirty="0" smtClean="0">
                <a:latin typeface="+mj-lt"/>
              </a:rPr>
              <a:t>usually refers to an organization for data in main memory (</a:t>
            </a:r>
            <a:r>
              <a:rPr lang="zh-CN" altLang="en-US" sz="3200" dirty="0" smtClean="0">
                <a:latin typeface="+mj-lt"/>
              </a:rPr>
              <a:t>内存</a:t>
            </a:r>
            <a:r>
              <a:rPr lang="en-US" altLang="zh-CN" sz="3200" dirty="0" smtClean="0">
                <a:latin typeface="+mj-lt"/>
              </a:rPr>
              <a:t>).</a:t>
            </a:r>
            <a:endParaRPr lang="en-US" altLang="zh-CN" sz="3200" baseline="0" dirty="0">
              <a:latin typeface="+mj-lt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81000" y="3248561"/>
            <a:ext cx="8350250" cy="13234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数据结构侧重研究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</a:t>
            </a:r>
            <a:r>
              <a:rPr lang="zh-CN" altLang="en-US" sz="3200" dirty="0" smtClean="0"/>
              <a:t>结点间的逻辑、物理结构、操作的实现；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1.3.2 </a:t>
            </a:r>
            <a:r>
              <a:rPr lang="zh-CN" altLang="en-US" dirty="0" smtClean="0">
                <a:ea typeface="黑体" pitchFamily="2" charset="-122"/>
              </a:rPr>
              <a:t>数据结构的分类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85800" y="1554833"/>
            <a:ext cx="8458200" cy="187416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 algn="l">
              <a:spcBef>
                <a:spcPts val="0"/>
              </a:spcBef>
              <a:buAutoNum type="arabicParenBoth"/>
            </a:pPr>
            <a:r>
              <a:rPr lang="zh-CN" altLang="en-US" sz="3200" baseline="0" dirty="0" smtClean="0"/>
              <a:t>按逻辑结构分类；</a:t>
            </a:r>
            <a:endParaRPr lang="en-US" altLang="zh-CN" sz="3200" baseline="0" dirty="0" smtClean="0"/>
          </a:p>
          <a:p>
            <a:pPr marL="514350" indent="-514350" algn="l">
              <a:spcBef>
                <a:spcPts val="0"/>
              </a:spcBef>
              <a:buNone/>
            </a:pPr>
            <a:endParaRPr lang="en-US" altLang="zh-CN" sz="3200" baseline="0" dirty="0" smtClean="0"/>
          </a:p>
          <a:p>
            <a:pPr algn="l">
              <a:spcBef>
                <a:spcPts val="0"/>
              </a:spcBef>
              <a:buNone/>
            </a:pPr>
            <a:r>
              <a:rPr lang="en-US" altLang="zh-CN" sz="3200" dirty="0" smtClean="0"/>
              <a:t>(2) </a:t>
            </a:r>
            <a:r>
              <a:rPr lang="zh-CN" altLang="en-US" sz="3200" dirty="0" smtClean="0"/>
              <a:t>按物理结构分类；</a:t>
            </a:r>
            <a:endParaRPr lang="zh-CN" altLang="en-US" sz="3200" baseline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(1) </a:t>
            </a:r>
            <a:r>
              <a:rPr lang="zh-CN" altLang="en-US" dirty="0" smtClean="0">
                <a:ea typeface="黑体" pitchFamily="2" charset="-122"/>
              </a:rPr>
              <a:t>按逻辑结构分类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81000" y="1066800"/>
            <a:ext cx="8763000" cy="22414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baseline="0" dirty="0" smtClean="0">
                <a:solidFill>
                  <a:srgbClr val="006699"/>
                </a:solidFill>
              </a:rPr>
              <a:t> 逻辑结构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Arial" charset="0"/>
              </a:rPr>
              <a:t>：</a:t>
            </a:r>
            <a:r>
              <a:rPr lang="en-US" altLang="zh-CN" sz="3200" baseline="0" dirty="0">
                <a:latin typeface="Arial" charset="0"/>
              </a:rPr>
              <a:t>B=&lt;K, R&gt;, </a:t>
            </a:r>
            <a:endParaRPr lang="en-US" altLang="zh-CN" sz="3200" baseline="0" dirty="0" smtClean="0">
              <a:latin typeface="Arial" charset="0"/>
            </a:endParaRPr>
          </a:p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latin typeface="Arial" charset="0"/>
              </a:rPr>
              <a:t>  K</a:t>
            </a:r>
            <a:r>
              <a:rPr lang="zh-CN" altLang="en-US" sz="3200" baseline="0" dirty="0" smtClean="0">
                <a:latin typeface="Arial" charset="0"/>
              </a:rPr>
              <a:t>是元素</a:t>
            </a:r>
            <a:r>
              <a:rPr lang="en-US" altLang="zh-CN" sz="3200" baseline="0" dirty="0" smtClean="0">
                <a:latin typeface="Arial" charset="0"/>
              </a:rPr>
              <a:t>(</a:t>
            </a:r>
            <a:r>
              <a:rPr lang="zh-CN" altLang="en-US" sz="3200" dirty="0" smtClean="0"/>
              <a:t>结点</a:t>
            </a:r>
            <a:r>
              <a:rPr lang="en-US" altLang="zh-CN" sz="3200" baseline="0" dirty="0" smtClean="0">
                <a:latin typeface="Arial" charset="0"/>
              </a:rPr>
              <a:t>)</a:t>
            </a:r>
            <a:r>
              <a:rPr lang="zh-CN" altLang="en-US" sz="3200" baseline="0" dirty="0" smtClean="0">
                <a:latin typeface="Arial" charset="0"/>
              </a:rPr>
              <a:t>的</a:t>
            </a:r>
            <a:r>
              <a:rPr lang="zh-CN" altLang="en-US" sz="3200" baseline="0" dirty="0">
                <a:latin typeface="Arial" charset="0"/>
              </a:rPr>
              <a:t>有限</a:t>
            </a:r>
            <a:r>
              <a:rPr lang="zh-CN" altLang="en-US" sz="3200" baseline="0" dirty="0" smtClean="0">
                <a:latin typeface="Arial" charset="0"/>
              </a:rPr>
              <a:t>集，</a:t>
            </a:r>
            <a:endParaRPr lang="en-US" altLang="zh-CN" sz="3200" baseline="0" dirty="0" smtClean="0">
              <a:latin typeface="Arial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latin typeface="Arial" charset="0"/>
              </a:rPr>
              <a:t>  R</a:t>
            </a:r>
            <a:r>
              <a:rPr lang="zh-CN" altLang="en-US" sz="3200" baseline="0" dirty="0">
                <a:latin typeface="Arial" charset="0"/>
              </a:rPr>
              <a:t>是</a:t>
            </a:r>
            <a:r>
              <a:rPr lang="en-US" altLang="zh-CN" sz="3200" baseline="0" dirty="0">
                <a:latin typeface="Arial" charset="0"/>
              </a:rPr>
              <a:t>K</a:t>
            </a:r>
            <a:r>
              <a:rPr lang="zh-CN" altLang="en-US" sz="3200" baseline="0" dirty="0">
                <a:latin typeface="Arial" charset="0"/>
              </a:rPr>
              <a:t>上</a:t>
            </a:r>
            <a:r>
              <a:rPr lang="zh-CN" altLang="en-US" sz="3200" baseline="0" dirty="0" smtClean="0">
                <a:latin typeface="Arial" charset="0"/>
              </a:rPr>
              <a:t>的关系 </a:t>
            </a:r>
            <a:r>
              <a:rPr lang="en-US" altLang="zh-CN" sz="3200" baseline="0" dirty="0" smtClean="0">
                <a:latin typeface="Arial" charset="0"/>
              </a:rPr>
              <a:t>(</a:t>
            </a:r>
            <a:r>
              <a:rPr lang="zh-CN" altLang="en-US" sz="3200" baseline="0" dirty="0" smtClean="0">
                <a:latin typeface="Arial" charset="0"/>
              </a:rPr>
              <a:t>二元组</a:t>
            </a:r>
            <a:r>
              <a:rPr lang="en-US" altLang="zh-CN" sz="3200" baseline="0" dirty="0" smtClean="0">
                <a:latin typeface="Arial" charset="0"/>
              </a:rPr>
              <a:t>/</a:t>
            </a:r>
            <a:r>
              <a:rPr lang="zh-CN" altLang="en-US" sz="3200" baseline="0" dirty="0" smtClean="0">
                <a:latin typeface="Arial" charset="0"/>
              </a:rPr>
              <a:t>有序</a:t>
            </a:r>
            <a:r>
              <a:rPr lang="zh-CN" altLang="en-US" sz="3200" baseline="0" dirty="0">
                <a:latin typeface="Arial" charset="0"/>
              </a:rPr>
              <a:t>对</a:t>
            </a:r>
            <a:r>
              <a:rPr lang="en-US" altLang="zh-CN" sz="3200" baseline="0" dirty="0">
                <a:latin typeface="Arial" charset="0"/>
              </a:rPr>
              <a:t>&lt;</a:t>
            </a:r>
            <a:r>
              <a:rPr lang="en-US" altLang="zh-CN" sz="3200" baseline="0" dirty="0" smtClean="0">
                <a:latin typeface="Arial" charset="0"/>
              </a:rPr>
              <a:t>k,</a:t>
            </a:r>
            <a:r>
              <a:rPr lang="en-US" altLang="zh-CN" sz="3200" dirty="0" smtClean="0">
                <a:latin typeface="Arial" charset="0"/>
              </a:rPr>
              <a:t> </a:t>
            </a:r>
            <a:r>
              <a:rPr lang="en-US" altLang="zh-CN" sz="3200" baseline="0" dirty="0" smtClean="0">
                <a:latin typeface="Arial" charset="0"/>
              </a:rPr>
              <a:t>k’&gt;</a:t>
            </a:r>
            <a:r>
              <a:rPr lang="en-US" altLang="zh-CN" sz="3200" baseline="0" dirty="0" smtClean="0"/>
              <a:t>)</a:t>
            </a:r>
            <a:r>
              <a:rPr lang="zh-CN" altLang="en-US" sz="3200" dirty="0" smtClean="0"/>
              <a:t>集合</a:t>
            </a:r>
            <a:r>
              <a:rPr lang="zh-CN" altLang="en-US" sz="3200" baseline="0" dirty="0" smtClean="0"/>
              <a:t>；</a:t>
            </a:r>
            <a:endParaRPr lang="zh-CN" altLang="en-US" sz="3200" baseline="0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81000" y="3384460"/>
            <a:ext cx="8763000" cy="1471172"/>
          </a:xfrm>
          <a:prstGeom prst="rect">
            <a:avLst/>
          </a:prstGeom>
          <a:solidFill>
            <a:srgbClr val="D3FBBD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baseline="0" dirty="0" smtClean="0">
                <a:latin typeface="Arial" charset="0"/>
              </a:rPr>
              <a:t>若元素</a:t>
            </a:r>
            <a:r>
              <a:rPr lang="en-US" altLang="zh-CN" sz="3200" baseline="0" dirty="0" smtClean="0">
                <a:latin typeface="Arial" charset="0"/>
              </a:rPr>
              <a:t>k</a:t>
            </a:r>
            <a:r>
              <a:rPr lang="en-US" altLang="zh-CN" sz="3200" baseline="0" dirty="0">
                <a:latin typeface="Arial" charset="0"/>
              </a:rPr>
              <a:t>, k’</a:t>
            </a:r>
            <a:r>
              <a:rPr lang="zh-CN" altLang="en-US" sz="3200" baseline="0" dirty="0">
                <a:latin typeface="Arial" charset="0"/>
              </a:rPr>
              <a:t> </a:t>
            </a:r>
            <a:r>
              <a:rPr lang="en-US" altLang="zh-CN" sz="3200" b="1" baseline="0" dirty="0">
                <a:latin typeface="Arial" charset="0"/>
              </a:rPr>
              <a:t>∈</a:t>
            </a:r>
            <a:r>
              <a:rPr lang="en-US" altLang="zh-CN" sz="3200" baseline="0" dirty="0" smtClean="0">
                <a:latin typeface="Arial" charset="0"/>
              </a:rPr>
              <a:t>K </a:t>
            </a:r>
            <a:r>
              <a:rPr lang="zh-CN" altLang="en-US" sz="3200" baseline="0" dirty="0" smtClean="0">
                <a:latin typeface="Arial" charset="0"/>
              </a:rPr>
              <a:t>，二元组</a:t>
            </a:r>
            <a:r>
              <a:rPr lang="en-US" altLang="zh-CN" sz="3200" baseline="0" dirty="0" smtClean="0">
                <a:latin typeface="Arial" charset="0"/>
              </a:rPr>
              <a:t>&lt;</a:t>
            </a:r>
            <a:r>
              <a:rPr lang="en-US" altLang="zh-CN" sz="3200" baseline="0" dirty="0">
                <a:latin typeface="Arial" charset="0"/>
              </a:rPr>
              <a:t>k, k’&gt;</a:t>
            </a:r>
            <a:r>
              <a:rPr lang="en-US" altLang="zh-CN" sz="3200" b="1" baseline="0" dirty="0">
                <a:latin typeface="Arial" charset="0"/>
              </a:rPr>
              <a:t>∈</a:t>
            </a:r>
            <a:r>
              <a:rPr lang="en-US" altLang="zh-CN" sz="3200" baseline="0" dirty="0">
                <a:latin typeface="Arial" charset="0"/>
              </a:rPr>
              <a:t>R</a:t>
            </a:r>
            <a:r>
              <a:rPr lang="zh-CN" altLang="en-US" sz="3200" baseline="0" dirty="0" smtClean="0">
                <a:latin typeface="Arial" charset="0"/>
              </a:rPr>
              <a:t>，</a:t>
            </a:r>
            <a:endParaRPr lang="en-US" altLang="zh-CN" sz="3200" baseline="0" dirty="0" smtClean="0">
              <a:latin typeface="Arial" charset="0"/>
            </a:endParaRPr>
          </a:p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latin typeface="Arial" charset="0"/>
                <a:sym typeface="Wingdings" pitchFamily="2" charset="2"/>
              </a:rPr>
              <a:t> </a:t>
            </a:r>
            <a:r>
              <a:rPr lang="zh-CN" altLang="en-US" sz="3200" baseline="0" dirty="0" smtClean="0">
                <a:latin typeface="Arial" charset="0"/>
              </a:rPr>
              <a:t>称</a:t>
            </a:r>
            <a:r>
              <a:rPr lang="en-US" altLang="zh-CN" sz="3200" baseline="0" dirty="0">
                <a:latin typeface="Arial" charset="0"/>
              </a:rPr>
              <a:t>k</a:t>
            </a:r>
            <a:r>
              <a:rPr lang="zh-CN" altLang="en-US" sz="3200" baseline="0" dirty="0">
                <a:latin typeface="Arial" charset="0"/>
              </a:rPr>
              <a:t>为</a:t>
            </a:r>
            <a:r>
              <a:rPr lang="en-US" altLang="zh-CN" sz="3200" baseline="0" dirty="0">
                <a:latin typeface="Arial" charset="0"/>
              </a:rPr>
              <a:t>k’</a:t>
            </a:r>
            <a:r>
              <a:rPr lang="zh-CN" altLang="en-US" sz="3200" baseline="0" dirty="0">
                <a:latin typeface="Arial" charset="0"/>
              </a:rPr>
              <a:t>的</a:t>
            </a:r>
            <a:r>
              <a:rPr lang="zh-CN" altLang="en-US" sz="3200" baseline="0" dirty="0">
                <a:solidFill>
                  <a:srgbClr val="006699"/>
                </a:solidFill>
                <a:latin typeface="Arial" charset="0"/>
              </a:rPr>
              <a:t>前驱</a:t>
            </a:r>
            <a:r>
              <a:rPr lang="zh-CN" altLang="en-US" sz="3200" baseline="0" dirty="0">
                <a:latin typeface="Arial" charset="0"/>
              </a:rPr>
              <a:t>，</a:t>
            </a:r>
            <a:r>
              <a:rPr lang="en-US" altLang="zh-CN" sz="3200" baseline="0" dirty="0">
                <a:latin typeface="Arial" charset="0"/>
              </a:rPr>
              <a:t>k’</a:t>
            </a:r>
            <a:r>
              <a:rPr lang="zh-CN" altLang="en-US" sz="3200" baseline="0" dirty="0">
                <a:latin typeface="Arial" charset="0"/>
              </a:rPr>
              <a:t>为</a:t>
            </a:r>
            <a:r>
              <a:rPr lang="en-US" altLang="zh-CN" sz="3200" baseline="0" dirty="0">
                <a:latin typeface="Arial" charset="0"/>
              </a:rPr>
              <a:t>k</a:t>
            </a:r>
            <a:r>
              <a:rPr lang="zh-CN" altLang="en-US" sz="3200" baseline="0" dirty="0">
                <a:latin typeface="Arial" charset="0"/>
              </a:rPr>
              <a:t>的</a:t>
            </a:r>
            <a:r>
              <a:rPr lang="zh-CN" altLang="en-US" sz="3200" baseline="0" dirty="0">
                <a:solidFill>
                  <a:srgbClr val="006699"/>
                </a:solidFill>
                <a:latin typeface="Arial" charset="0"/>
              </a:rPr>
              <a:t>后继</a:t>
            </a:r>
            <a:r>
              <a:rPr lang="zh-CN" altLang="en-US" sz="3200" baseline="0" dirty="0" smtClean="0">
                <a:latin typeface="Arial" charset="0"/>
              </a:rPr>
              <a:t>，</a:t>
            </a:r>
            <a:endParaRPr lang="en-US" altLang="zh-CN" sz="3200" baseline="0" dirty="0" smtClean="0">
              <a:latin typeface="Arial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81000" y="4756060"/>
            <a:ext cx="8763000" cy="1524000"/>
          </a:xfrm>
          <a:prstGeom prst="rect">
            <a:avLst/>
          </a:prstGeom>
          <a:solidFill>
            <a:srgbClr val="D3FBBD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baseline="0" dirty="0" smtClean="0">
                <a:latin typeface="Arial" charset="0"/>
              </a:rPr>
              <a:t>    没有</a:t>
            </a:r>
            <a:r>
              <a:rPr lang="zh-CN" altLang="en-US" sz="3200" baseline="0" dirty="0">
                <a:latin typeface="Arial" charset="0"/>
              </a:rPr>
              <a:t>前驱的为</a:t>
            </a:r>
            <a:r>
              <a:rPr lang="zh-CN" altLang="en-US" sz="3200" baseline="0" dirty="0" smtClean="0">
                <a:solidFill>
                  <a:srgbClr val="CC0000"/>
                </a:solidFill>
                <a:latin typeface="Arial" charset="0"/>
              </a:rPr>
              <a:t>开始结点；</a:t>
            </a:r>
            <a:endParaRPr lang="en-US" altLang="zh-CN" sz="3200" baseline="0" dirty="0" smtClean="0">
              <a:latin typeface="Arial" charset="0"/>
            </a:endParaRPr>
          </a:p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baseline="0" dirty="0" smtClean="0">
                <a:latin typeface="Arial" charset="0"/>
              </a:rPr>
              <a:t>    没有</a:t>
            </a:r>
            <a:r>
              <a:rPr lang="zh-CN" altLang="en-US" sz="3200" baseline="0" dirty="0">
                <a:latin typeface="Arial" charset="0"/>
              </a:rPr>
              <a:t>后继的为</a:t>
            </a:r>
            <a:r>
              <a:rPr lang="zh-CN" altLang="en-US" sz="3200" baseline="0" dirty="0" smtClean="0">
                <a:solidFill>
                  <a:srgbClr val="CC0000"/>
                </a:solidFill>
                <a:latin typeface="Arial" charset="0"/>
              </a:rPr>
              <a:t>终端结点；</a:t>
            </a:r>
            <a:endParaRPr lang="zh-CN" altLang="en-US" sz="3200" baseline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课程的重要性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4800" y="1066800"/>
            <a:ext cx="79200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24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宋体" pitchFamily="2" charset="-122"/>
              </a:rPr>
              <a:t> 面试、应聘时需要准备的重要课程</a:t>
            </a:r>
            <a:r>
              <a:rPr lang="en-US" altLang="zh-CN" sz="3200" baseline="0" dirty="0" smtClean="0">
                <a:solidFill>
                  <a:srgbClr val="006699"/>
                </a:solidFill>
                <a:latin typeface="宋体" pitchFamily="2" charset="-122"/>
              </a:rPr>
              <a:t>:</a:t>
            </a:r>
            <a:endParaRPr lang="zh-CN" altLang="en-US" sz="3200" baseline="0" dirty="0">
              <a:solidFill>
                <a:srgbClr val="006699"/>
              </a:solidFill>
              <a:latin typeface="宋体" pitchFamily="2" charset="-122"/>
            </a:endParaRPr>
          </a:p>
        </p:txBody>
      </p:sp>
      <p:pic>
        <p:nvPicPr>
          <p:cNvPr id="1026" name="Picture 2" descr="C:\Documents and Settings\Administrator\桌面\a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974431"/>
            <a:ext cx="2743200" cy="2095500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ab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1828800"/>
            <a:ext cx="2514600" cy="2159537"/>
          </a:xfrm>
          <a:prstGeom prst="rect">
            <a:avLst/>
          </a:prstGeom>
          <a:noFill/>
        </p:spPr>
      </p:pic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381000" y="4108031"/>
            <a:ext cx="3962400" cy="59400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靠体力为生？</a:t>
            </a:r>
            <a:endParaRPr lang="zh-CN" altLang="en-US" sz="3200" dirty="0">
              <a:latin typeface="+mj-lt"/>
            </a:endParaRPr>
          </a:p>
        </p:txBody>
      </p:sp>
      <p:sp>
        <p:nvSpPr>
          <p:cNvPr id="9" name="Text Box 1027"/>
          <p:cNvSpPr txBox="1">
            <a:spLocks noChangeArrowheads="1"/>
          </p:cNvSpPr>
          <p:nvPr/>
        </p:nvSpPr>
        <p:spPr bwMode="auto">
          <a:xfrm>
            <a:off x="381000" y="4680000"/>
            <a:ext cx="3962400" cy="63402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码农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(</a:t>
            </a:r>
            <a:r>
              <a:rPr lang="zh-CN" altLang="en-US" sz="320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初级程序员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)</a:t>
            </a:r>
            <a:endParaRPr lang="zh-CN" altLang="en-US"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1" name="Text Box 1027"/>
          <p:cNvSpPr txBox="1">
            <a:spLocks noChangeArrowheads="1"/>
          </p:cNvSpPr>
          <p:nvPr/>
        </p:nvSpPr>
        <p:spPr bwMode="auto">
          <a:xfrm>
            <a:off x="4724400" y="4052251"/>
            <a:ext cx="4038600" cy="1224000"/>
          </a:xfrm>
          <a:prstGeom prst="rect">
            <a:avLst/>
          </a:prstGeom>
          <a:noFill/>
          <a:ln w="28575">
            <a:solidFill>
              <a:srgbClr val="008A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真正的程序员：</a:t>
            </a:r>
            <a:endParaRPr lang="en-US" altLang="zh-CN" sz="320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编程经验</a:t>
            </a:r>
            <a:r>
              <a:rPr lang="en-US" altLang="zh-CN" sz="3200" dirty="0" smtClean="0"/>
              <a:t>+</a:t>
            </a:r>
            <a:r>
              <a:rPr lang="zh-CN" altLang="en-US" sz="3200" dirty="0" smtClean="0"/>
              <a:t>逻辑思维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2" name="Text Box 1027"/>
          <p:cNvSpPr txBox="1">
            <a:spLocks noChangeArrowheads="1"/>
          </p:cNvSpPr>
          <p:nvPr/>
        </p:nvSpPr>
        <p:spPr bwMode="auto">
          <a:xfrm>
            <a:off x="381000" y="5301294"/>
            <a:ext cx="3962400" cy="11757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  <a:sym typeface="Wingdings" pitchFamily="2" charset="2"/>
              </a:rPr>
              <a:t>被‘</a:t>
            </a:r>
            <a:r>
              <a:rPr lang="zh-CN" altLang="en-US" sz="3200" dirty="0" smtClean="0">
                <a:sym typeface="Wingdings" pitchFamily="2" charset="2"/>
              </a:rPr>
              <a:t>写代码工具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’</a:t>
            </a:r>
            <a:endParaRPr lang="en-US" altLang="zh-CN" sz="3200" dirty="0" smtClean="0">
              <a:latin typeface="+mj-lt"/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  <a:sym typeface="Wingdings" pitchFamily="2" charset="2"/>
              </a:rPr>
              <a:t>取代的可能性大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4" name="Text Box 1027"/>
          <p:cNvSpPr txBox="1">
            <a:spLocks noChangeArrowheads="1"/>
          </p:cNvSpPr>
          <p:nvPr/>
        </p:nvSpPr>
        <p:spPr bwMode="auto">
          <a:xfrm>
            <a:off x="4724400" y="5301294"/>
            <a:ext cx="4038600" cy="1175706"/>
          </a:xfrm>
          <a:prstGeom prst="rect">
            <a:avLst/>
          </a:prstGeom>
          <a:solidFill>
            <a:srgbClr val="C3F9A5"/>
          </a:solidFill>
          <a:ln w="28575">
            <a:solidFill>
              <a:srgbClr val="008A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资深工程师</a:t>
            </a:r>
            <a:endParaRPr lang="en-US" altLang="zh-CN" sz="3200" dirty="0" smtClean="0">
              <a:latin typeface="+mj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软件架构师</a:t>
            </a:r>
            <a:endParaRPr lang="zh-CN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(1) </a:t>
            </a:r>
            <a:r>
              <a:rPr lang="zh-CN" altLang="en-US" dirty="0" smtClean="0">
                <a:ea typeface="黑体" pitchFamily="2" charset="-122"/>
              </a:rPr>
              <a:t>按逻辑结构分类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4191000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5126036" y="19812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B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6134100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C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6908800" y="19812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7916864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E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1314450" y="13716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798609" y="18288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C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1951134" y="1447800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B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1589184" y="20574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2382934" y="18288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E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685800" y="2590800"/>
            <a:ext cx="2438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aseline="0" dirty="0"/>
              <a:t>(1) </a:t>
            </a:r>
            <a:r>
              <a:rPr lang="zh-CN" altLang="en-US" baseline="0" dirty="0" smtClean="0"/>
              <a:t>集合</a:t>
            </a:r>
            <a:endParaRPr lang="zh-CN" altLang="en-US" baseline="0" dirty="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4104349" y="2499738"/>
            <a:ext cx="444265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aseline="0" dirty="0"/>
              <a:t>(2) </a:t>
            </a:r>
            <a:r>
              <a:rPr lang="zh-CN" altLang="en-US" baseline="0" dirty="0"/>
              <a:t>线性</a:t>
            </a:r>
            <a:r>
              <a:rPr lang="zh-CN" altLang="en-US" baseline="0" dirty="0" smtClean="0"/>
              <a:t>结构</a:t>
            </a:r>
            <a:r>
              <a:rPr lang="en-US" altLang="zh-CN" baseline="0" dirty="0" smtClean="0">
                <a:solidFill>
                  <a:srgbClr val="006699"/>
                </a:solidFill>
              </a:rPr>
              <a:t>(</a:t>
            </a:r>
            <a:r>
              <a:rPr lang="zh-CN" altLang="en-US" baseline="0" dirty="0" smtClean="0">
                <a:solidFill>
                  <a:srgbClr val="006699"/>
                </a:solidFill>
              </a:rPr>
              <a:t>一对一</a:t>
            </a:r>
            <a:r>
              <a:rPr lang="en-US" altLang="zh-CN" baseline="0" dirty="0" smtClean="0">
                <a:solidFill>
                  <a:srgbClr val="006699"/>
                </a:solidFill>
              </a:rPr>
              <a:t>)</a:t>
            </a:r>
            <a:endParaRPr lang="zh-CN" altLang="en-US" baseline="0" dirty="0">
              <a:solidFill>
                <a:srgbClr val="006699"/>
              </a:solidFill>
            </a:endParaRPr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1070073" y="34290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566834" y="4100514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B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1573309" y="41148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C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1141509" y="4764088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2078134" y="4764088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E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-152400" y="5399782"/>
            <a:ext cx="38100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aseline="0" dirty="0" smtClean="0"/>
              <a:t>     </a:t>
            </a:r>
            <a:r>
              <a:rPr lang="en-US" altLang="zh-CN" dirty="0" smtClean="0"/>
              <a:t> </a:t>
            </a:r>
            <a:r>
              <a:rPr lang="en-US" altLang="zh-CN" baseline="0" dirty="0" smtClean="0"/>
              <a:t>(</a:t>
            </a:r>
            <a:r>
              <a:rPr lang="en-US" altLang="zh-CN" baseline="0" dirty="0"/>
              <a:t>3) </a:t>
            </a:r>
            <a:r>
              <a:rPr lang="zh-CN" altLang="en-US" baseline="0" dirty="0" smtClean="0"/>
              <a:t>树</a:t>
            </a:r>
            <a:r>
              <a:rPr lang="zh-CN" altLang="en-US" dirty="0" smtClean="0"/>
              <a:t>形结构</a:t>
            </a:r>
            <a:endParaRPr lang="en-US" altLang="zh-CN" baseline="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           </a:t>
            </a:r>
            <a:r>
              <a:rPr lang="en-US" altLang="zh-CN" dirty="0" smtClean="0">
                <a:solidFill>
                  <a:srgbClr val="006699"/>
                </a:solidFill>
              </a:rPr>
              <a:t>(</a:t>
            </a:r>
            <a:r>
              <a:rPr lang="zh-CN" altLang="en-US" baseline="0" dirty="0" smtClean="0">
                <a:solidFill>
                  <a:srgbClr val="006699"/>
                </a:solidFill>
              </a:rPr>
              <a:t>可以</a:t>
            </a:r>
            <a:r>
              <a:rPr lang="zh-CN" altLang="en-US" baseline="0" dirty="0">
                <a:solidFill>
                  <a:srgbClr val="006699"/>
                </a:solidFill>
              </a:rPr>
              <a:t>一对</a:t>
            </a:r>
            <a:r>
              <a:rPr lang="zh-CN" altLang="en-US" baseline="0" dirty="0" smtClean="0">
                <a:solidFill>
                  <a:srgbClr val="006699"/>
                </a:solidFill>
              </a:rPr>
              <a:t>多</a:t>
            </a:r>
            <a:r>
              <a:rPr lang="en-US" altLang="zh-CN" baseline="0" dirty="0" smtClean="0">
                <a:solidFill>
                  <a:srgbClr val="006699"/>
                </a:solidFill>
              </a:rPr>
              <a:t>)</a:t>
            </a:r>
            <a:endParaRPr lang="zh-CN" altLang="en-US" baseline="0" dirty="0">
              <a:solidFill>
                <a:srgbClr val="006699"/>
              </a:solidFill>
            </a:endParaRP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4410060" y="5399782"/>
            <a:ext cx="420054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aseline="0" dirty="0" smtClean="0"/>
              <a:t>   (</a:t>
            </a:r>
            <a:r>
              <a:rPr lang="en-US" altLang="zh-CN" baseline="0" dirty="0"/>
              <a:t>4) </a:t>
            </a:r>
            <a:r>
              <a:rPr lang="zh-CN" altLang="en-US" baseline="0" dirty="0" smtClean="0"/>
              <a:t>图</a:t>
            </a:r>
            <a:r>
              <a:rPr lang="zh-CN" altLang="en-US" dirty="0" smtClean="0"/>
              <a:t>状结构</a:t>
            </a:r>
            <a:endParaRPr lang="en-US" altLang="zh-CN" baseline="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006699"/>
                </a:solidFill>
              </a:rPr>
              <a:t>(</a:t>
            </a:r>
            <a:r>
              <a:rPr lang="zh-CN" altLang="en-US" baseline="0" dirty="0" smtClean="0">
                <a:solidFill>
                  <a:srgbClr val="006699"/>
                </a:solidFill>
              </a:rPr>
              <a:t>可以</a:t>
            </a:r>
            <a:r>
              <a:rPr lang="zh-CN" altLang="en-US" baseline="0" dirty="0">
                <a:solidFill>
                  <a:srgbClr val="006699"/>
                </a:solidFill>
              </a:rPr>
              <a:t>多对</a:t>
            </a:r>
            <a:r>
              <a:rPr lang="zh-CN" altLang="en-US" baseline="0" dirty="0" smtClean="0">
                <a:solidFill>
                  <a:srgbClr val="006699"/>
                </a:solidFill>
              </a:rPr>
              <a:t>多</a:t>
            </a:r>
            <a:r>
              <a:rPr lang="en-US" altLang="zh-CN" baseline="0" dirty="0" smtClean="0">
                <a:solidFill>
                  <a:srgbClr val="006699"/>
                </a:solidFill>
              </a:rPr>
              <a:t>)</a:t>
            </a:r>
            <a:endParaRPr lang="zh-CN" altLang="en-US" baseline="0" dirty="0">
              <a:solidFill>
                <a:srgbClr val="006699"/>
              </a:solidFill>
            </a:endParaRPr>
          </a:p>
        </p:txBody>
      </p:sp>
      <p:sp>
        <p:nvSpPr>
          <p:cNvPr id="65" name="Oval 26"/>
          <p:cNvSpPr>
            <a:spLocks noChangeArrowheads="1"/>
          </p:cNvSpPr>
          <p:nvPr/>
        </p:nvSpPr>
        <p:spPr bwMode="auto">
          <a:xfrm>
            <a:off x="5411788" y="34290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6" name="Oval 27"/>
          <p:cNvSpPr>
            <a:spLocks noChangeArrowheads="1"/>
          </p:cNvSpPr>
          <p:nvPr/>
        </p:nvSpPr>
        <p:spPr bwMode="auto">
          <a:xfrm>
            <a:off x="4908549" y="4100514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B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5915024" y="41148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C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8" name="Oval 29"/>
          <p:cNvSpPr>
            <a:spLocks noChangeArrowheads="1"/>
          </p:cNvSpPr>
          <p:nvPr/>
        </p:nvSpPr>
        <p:spPr bwMode="auto">
          <a:xfrm>
            <a:off x="5483224" y="4764088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6419849" y="4764088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E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29200" y="1371600"/>
            <a:ext cx="3886200" cy="523220"/>
          </a:xfrm>
          <a:prstGeom prst="rect">
            <a:avLst/>
          </a:prstGeom>
          <a:solidFill>
            <a:srgbClr val="A4D76B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&lt;A, B&gt;, &lt;B, C&gt;, &lt;D, E&gt;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667000" y="3505200"/>
            <a:ext cx="1371600" cy="1815882"/>
          </a:xfrm>
          <a:prstGeom prst="rect">
            <a:avLst/>
          </a:prstGeom>
          <a:solidFill>
            <a:srgbClr val="A4D76B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&lt;A, B&gt;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&lt;A, C&gt;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&lt;C, 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&lt;C, E&gt;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7239000" y="3276600"/>
            <a:ext cx="1371600" cy="2677656"/>
          </a:xfrm>
          <a:prstGeom prst="rect">
            <a:avLst/>
          </a:prstGeom>
          <a:solidFill>
            <a:srgbClr val="A4D76B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&lt;A, B&gt;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&lt;A, 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&lt;A, 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&lt;B, 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&lt;B, 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&lt;E, D&gt;</a:t>
            </a:r>
            <a:endParaRPr lang="zh-CN" altLang="en-US" dirty="0">
              <a:latin typeface="+mj-lt"/>
            </a:endParaRPr>
          </a:p>
        </p:txBody>
      </p:sp>
      <p:cxnSp>
        <p:nvCxnSpPr>
          <p:cNvPr id="46" name="直接箭头连接符 45"/>
          <p:cNvCxnSpPr>
            <a:stCxn id="16" idx="6"/>
            <a:endCxn id="18" idx="2"/>
          </p:cNvCxnSpPr>
          <p:nvPr/>
        </p:nvCxnSpPr>
        <p:spPr bwMode="auto">
          <a:xfrm>
            <a:off x="4705350" y="2228057"/>
            <a:ext cx="420686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>
            <a:stCxn id="18" idx="6"/>
            <a:endCxn id="19" idx="2"/>
          </p:cNvCxnSpPr>
          <p:nvPr/>
        </p:nvCxnSpPr>
        <p:spPr bwMode="auto">
          <a:xfrm>
            <a:off x="5640387" y="2228057"/>
            <a:ext cx="493713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>
            <a:stCxn id="20" idx="6"/>
            <a:endCxn id="21" idx="2"/>
          </p:cNvCxnSpPr>
          <p:nvPr/>
        </p:nvCxnSpPr>
        <p:spPr bwMode="auto">
          <a:xfrm>
            <a:off x="7423151" y="2228057"/>
            <a:ext cx="493713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29" idx="3"/>
            <a:endCxn id="30" idx="0"/>
          </p:cNvCxnSpPr>
          <p:nvPr/>
        </p:nvCxnSpPr>
        <p:spPr bwMode="auto">
          <a:xfrm rot="5400000">
            <a:off x="859652" y="3814768"/>
            <a:ext cx="250104" cy="3213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stCxn id="29" idx="5"/>
            <a:endCxn id="31" idx="0"/>
          </p:cNvCxnSpPr>
          <p:nvPr/>
        </p:nvCxnSpPr>
        <p:spPr bwMode="auto">
          <a:xfrm rot="16200000" flipH="1">
            <a:off x="1537596" y="3821911"/>
            <a:ext cx="264390" cy="321387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>
            <a:stCxn id="31" idx="3"/>
            <a:endCxn id="32" idx="0"/>
          </p:cNvCxnSpPr>
          <p:nvPr/>
        </p:nvCxnSpPr>
        <p:spPr bwMode="auto">
          <a:xfrm rot="5400000">
            <a:off x="1409721" y="4525175"/>
            <a:ext cx="227878" cy="249949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直接箭头连接符 71"/>
          <p:cNvCxnSpPr>
            <a:stCxn id="31" idx="5"/>
            <a:endCxn id="33" idx="0"/>
          </p:cNvCxnSpPr>
          <p:nvPr/>
        </p:nvCxnSpPr>
        <p:spPr bwMode="auto">
          <a:xfrm rot="16200000" flipH="1">
            <a:off x="2059883" y="4488661"/>
            <a:ext cx="227878" cy="322975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接箭头连接符 80"/>
          <p:cNvCxnSpPr>
            <a:stCxn id="65" idx="3"/>
            <a:endCxn id="66" idx="0"/>
          </p:cNvCxnSpPr>
          <p:nvPr/>
        </p:nvCxnSpPr>
        <p:spPr bwMode="auto">
          <a:xfrm rot="5400000">
            <a:off x="5201367" y="3814768"/>
            <a:ext cx="250104" cy="3213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直接箭头连接符 81"/>
          <p:cNvCxnSpPr>
            <a:stCxn id="65" idx="4"/>
            <a:endCxn id="68" idx="0"/>
          </p:cNvCxnSpPr>
          <p:nvPr/>
        </p:nvCxnSpPr>
        <p:spPr bwMode="auto">
          <a:xfrm rot="16200000" flipH="1">
            <a:off x="5283994" y="4307681"/>
            <a:ext cx="841375" cy="71437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曲线连接符 90"/>
          <p:cNvCxnSpPr>
            <a:stCxn id="65" idx="6"/>
            <a:endCxn id="69" idx="7"/>
          </p:cNvCxnSpPr>
          <p:nvPr/>
        </p:nvCxnSpPr>
        <p:spPr bwMode="auto">
          <a:xfrm>
            <a:off x="5926138" y="3675857"/>
            <a:ext cx="932737" cy="1160533"/>
          </a:xfrm>
          <a:prstGeom prst="curvedConnector2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直接箭头连接符 94"/>
          <p:cNvCxnSpPr>
            <a:stCxn id="66" idx="5"/>
            <a:endCxn id="68" idx="1"/>
          </p:cNvCxnSpPr>
          <p:nvPr/>
        </p:nvCxnSpPr>
        <p:spPr bwMode="auto">
          <a:xfrm rot="16200000" flipH="1">
            <a:off x="5295829" y="4573670"/>
            <a:ext cx="314466" cy="210974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直接箭头连接符 97"/>
          <p:cNvCxnSpPr>
            <a:stCxn id="69" idx="2"/>
            <a:endCxn id="68" idx="6"/>
          </p:cNvCxnSpPr>
          <p:nvPr/>
        </p:nvCxnSpPr>
        <p:spPr bwMode="auto">
          <a:xfrm rot="10800000">
            <a:off x="5997575" y="5010944"/>
            <a:ext cx="422274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肘形连接符 113"/>
          <p:cNvCxnSpPr>
            <a:stCxn id="66" idx="4"/>
            <a:endCxn id="69" idx="4"/>
          </p:cNvCxnSpPr>
          <p:nvPr/>
        </p:nvCxnSpPr>
        <p:spPr bwMode="auto">
          <a:xfrm rot="16200000" flipH="1">
            <a:off x="5589588" y="4170363"/>
            <a:ext cx="663574" cy="1511300"/>
          </a:xfrm>
          <a:prstGeom prst="bentConnector3">
            <a:avLst>
              <a:gd name="adj1" fmla="val 126098"/>
            </a:avLst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44" grpId="0"/>
      <p:bldP spid="65" grpId="0" animBg="1"/>
      <p:bldP spid="66" grpId="0" animBg="1"/>
      <p:bldP spid="67" grpId="0" animBg="1"/>
      <p:bldP spid="68" grpId="0" animBg="1"/>
      <p:bldP spid="69" grpId="0" animBg="1"/>
      <p:bldP spid="41" grpId="0" animBg="1"/>
      <p:bldP spid="42" grpId="0" animBg="1"/>
      <p:bldP spid="4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(1) </a:t>
            </a:r>
            <a:r>
              <a:rPr lang="zh-CN" altLang="en-US" dirty="0" smtClean="0">
                <a:ea typeface="黑体" pitchFamily="2" charset="-122"/>
              </a:rPr>
              <a:t>按逻辑结构分类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左大括号 41"/>
          <p:cNvSpPr/>
          <p:nvPr/>
        </p:nvSpPr>
        <p:spPr bwMode="auto">
          <a:xfrm>
            <a:off x="755400" y="2209800"/>
            <a:ext cx="432000" cy="2057400"/>
          </a:xfrm>
          <a:prstGeom prst="leftBrace">
            <a:avLst/>
          </a:prstGeom>
          <a:noFill/>
          <a:ln w="38100" cap="flat" cmpd="sng" algn="ctr">
            <a:solidFill>
              <a:srgbClr val="00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1295400" y="1981200"/>
            <a:ext cx="1828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baseline="0" dirty="0" smtClean="0">
                <a:solidFill>
                  <a:srgbClr val="008241"/>
                </a:solidFill>
              </a:rPr>
              <a:t>线性结构</a:t>
            </a:r>
            <a:endParaRPr lang="zh-CN" altLang="en-US" sz="3200" baseline="0" dirty="0">
              <a:solidFill>
                <a:srgbClr val="008241"/>
              </a:solidFill>
            </a:endParaRPr>
          </a:p>
        </p:txBody>
      </p:sp>
      <p:sp>
        <p:nvSpPr>
          <p:cNvPr id="45" name="Text Box 24"/>
          <p:cNvSpPr txBox="1">
            <a:spLocks noChangeArrowheads="1"/>
          </p:cNvSpPr>
          <p:nvPr/>
        </p:nvSpPr>
        <p:spPr bwMode="auto">
          <a:xfrm>
            <a:off x="1295400" y="3911025"/>
            <a:ext cx="22860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baseline="0" dirty="0" smtClean="0">
                <a:solidFill>
                  <a:srgbClr val="008241"/>
                </a:solidFill>
              </a:rPr>
              <a:t>非线性结构</a:t>
            </a:r>
            <a:endParaRPr lang="zh-CN" altLang="en-US" sz="3200" baseline="0" dirty="0">
              <a:solidFill>
                <a:srgbClr val="008241"/>
              </a:solidFill>
            </a:endParaRPr>
          </a:p>
        </p:txBody>
      </p:sp>
      <p:sp>
        <p:nvSpPr>
          <p:cNvPr id="46" name="Text Box 24"/>
          <p:cNvSpPr txBox="1">
            <a:spLocks noChangeArrowheads="1"/>
          </p:cNvSpPr>
          <p:nvPr/>
        </p:nvSpPr>
        <p:spPr bwMode="auto">
          <a:xfrm>
            <a:off x="3505200" y="1981200"/>
            <a:ext cx="5638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/>
              <a:t>--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线性表、字符串、栈、队列</a:t>
            </a:r>
            <a:endParaRPr lang="zh-CN" altLang="en-US" sz="3200" baseline="0" dirty="0"/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3505200" y="3886200"/>
            <a:ext cx="5638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/>
              <a:t>--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树、图</a:t>
            </a:r>
            <a:endParaRPr lang="zh-CN" altLang="en-US" sz="3200" baseline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60350" y="1066800"/>
            <a:ext cx="865505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例：计算机系学生成绩表，逻辑结构：</a:t>
            </a:r>
            <a:endParaRPr lang="zh-CN" altLang="en-US" sz="3200" baseline="0" dirty="0">
              <a:solidFill>
                <a:srgbClr val="CC0000"/>
              </a:solidFill>
              <a:latin typeface="+mj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352800" y="2913888"/>
          <a:ext cx="5715000" cy="318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741"/>
                <a:gridCol w="1096027"/>
                <a:gridCol w="1096027"/>
                <a:gridCol w="1330890"/>
                <a:gridCol w="1174315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学号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姓名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高数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大物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张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王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李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赵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陈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1169986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1’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2200272" y="19812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2’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3284536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3’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4408485" y="19812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4’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5505450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5’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>
            <a:stCxn id="9" idx="6"/>
            <a:endCxn id="10" idx="2"/>
          </p:cNvCxnSpPr>
          <p:nvPr/>
        </p:nvCxnSpPr>
        <p:spPr bwMode="auto">
          <a:xfrm>
            <a:off x="1684336" y="2228057"/>
            <a:ext cx="515936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>
            <a:stCxn id="10" idx="6"/>
            <a:endCxn id="12" idx="2"/>
          </p:cNvCxnSpPr>
          <p:nvPr/>
        </p:nvCxnSpPr>
        <p:spPr bwMode="auto">
          <a:xfrm>
            <a:off x="2714623" y="2228057"/>
            <a:ext cx="569913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stCxn id="12" idx="6"/>
            <a:endCxn id="13" idx="2"/>
          </p:cNvCxnSpPr>
          <p:nvPr/>
        </p:nvCxnSpPr>
        <p:spPr bwMode="auto">
          <a:xfrm>
            <a:off x="3798886" y="2228057"/>
            <a:ext cx="609599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stCxn id="13" idx="6"/>
            <a:endCxn id="14" idx="2"/>
          </p:cNvCxnSpPr>
          <p:nvPr/>
        </p:nvCxnSpPr>
        <p:spPr bwMode="auto">
          <a:xfrm>
            <a:off x="4922836" y="2228057"/>
            <a:ext cx="582614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304800" y="3429000"/>
            <a:ext cx="3048000" cy="584775"/>
          </a:xfrm>
          <a:prstGeom prst="rect">
            <a:avLst/>
          </a:prstGeom>
          <a:noFill/>
          <a:ln w="28575">
            <a:solidFill>
              <a:srgbClr val="0066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结点</a:t>
            </a:r>
            <a:r>
              <a:rPr lang="zh-CN" altLang="en-US" sz="3200" dirty="0" smtClean="0">
                <a:sym typeface="Wingdings" pitchFamily="2" charset="2"/>
              </a:rPr>
              <a:t>：</a:t>
            </a:r>
            <a:r>
              <a:rPr lang="en-US" altLang="zh-CN" sz="3200" dirty="0" smtClean="0">
                <a:sym typeface="Wingdings" pitchFamily="2" charset="2"/>
              </a:rPr>
              <a:t>1</a:t>
            </a:r>
            <a:r>
              <a:rPr lang="zh-CN" altLang="en-US" sz="3200" dirty="0" smtClean="0">
                <a:sym typeface="Wingdings" pitchFamily="2" charset="2"/>
              </a:rPr>
              <a:t>条记录</a:t>
            </a:r>
            <a:endParaRPr lang="zh-CN" altLang="en-US" sz="3200" dirty="0"/>
          </a:p>
        </p:txBody>
      </p:sp>
      <p:sp>
        <p:nvSpPr>
          <p:cNvPr id="28" name="矩形 27"/>
          <p:cNvSpPr/>
          <p:nvPr/>
        </p:nvSpPr>
        <p:spPr>
          <a:xfrm>
            <a:off x="3352800" y="3429000"/>
            <a:ext cx="5715000" cy="584775"/>
          </a:xfrm>
          <a:prstGeom prst="rect">
            <a:avLst/>
          </a:prstGeom>
          <a:solidFill>
            <a:srgbClr val="61D6FF">
              <a:alpha val="24706"/>
            </a:srgbClr>
          </a:solidFill>
          <a:ln w="28575">
            <a:solidFill>
              <a:srgbClr val="0066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3200" dirty="0"/>
          </a:p>
        </p:txBody>
      </p:sp>
      <p:sp>
        <p:nvSpPr>
          <p:cNvPr id="29" name="下箭头 28"/>
          <p:cNvSpPr/>
          <p:nvPr/>
        </p:nvSpPr>
        <p:spPr bwMode="auto">
          <a:xfrm flipV="1">
            <a:off x="1371600" y="2560800"/>
            <a:ext cx="152400" cy="792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27" grpId="0" animBg="1"/>
      <p:bldP spid="28" grpId="0" animBg="1"/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(2) </a:t>
            </a:r>
            <a:r>
              <a:rPr lang="zh-CN" altLang="en-US" dirty="0" smtClean="0">
                <a:ea typeface="黑体" pitchFamily="2" charset="-122"/>
              </a:rPr>
              <a:t>按存储结构分类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457200" y="1026855"/>
            <a:ext cx="3022600" cy="6984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latin typeface="Arial" charset="0"/>
              </a:rPr>
              <a:t>1</a:t>
            </a:r>
            <a:r>
              <a:rPr lang="en-US" altLang="zh-CN" sz="3200" dirty="0" smtClean="0"/>
              <a:t>) </a:t>
            </a:r>
            <a:r>
              <a:rPr lang="zh-CN" altLang="en-US" sz="3200" baseline="0" dirty="0" smtClean="0">
                <a:latin typeface="Arial" charset="0"/>
              </a:rPr>
              <a:t>顺序存储</a:t>
            </a:r>
            <a:endParaRPr lang="zh-CN" altLang="en-US" sz="3200" baseline="0" dirty="0">
              <a:latin typeface="Arial" charset="0"/>
            </a:endParaRP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457200" y="1788855"/>
            <a:ext cx="3479800" cy="23604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1200"/>
              </a:spcBef>
              <a:buNone/>
            </a:pPr>
            <a:r>
              <a:rPr lang="en-US" altLang="zh-CN" sz="3200" baseline="0" dirty="0" smtClean="0">
                <a:latin typeface="Arial" charset="0"/>
              </a:rPr>
              <a:t>2)</a:t>
            </a:r>
            <a:r>
              <a:rPr lang="en-US" altLang="zh-CN" sz="3200" dirty="0" smtClean="0">
                <a:latin typeface="Arial" charset="0"/>
              </a:rPr>
              <a:t> </a:t>
            </a:r>
            <a:r>
              <a:rPr lang="zh-CN" altLang="en-US" sz="3200" baseline="0" dirty="0" smtClean="0">
                <a:latin typeface="Arial" charset="0"/>
              </a:rPr>
              <a:t>非</a:t>
            </a:r>
            <a:r>
              <a:rPr lang="zh-CN" altLang="en-US" sz="3200" baseline="0" dirty="0">
                <a:latin typeface="Arial" charset="0"/>
              </a:rPr>
              <a:t>顺序</a:t>
            </a:r>
            <a:r>
              <a:rPr lang="zh-CN" altLang="en-US" sz="3200" baseline="0" dirty="0" smtClean="0">
                <a:latin typeface="Arial" charset="0"/>
              </a:rPr>
              <a:t>存储</a:t>
            </a:r>
            <a:endParaRPr lang="en-US" altLang="zh-CN" sz="3200" baseline="0" dirty="0" smtClean="0">
              <a:latin typeface="Arial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-- </a:t>
            </a:r>
            <a:r>
              <a:rPr lang="zh-CN" altLang="en-US" sz="3200" baseline="0" dirty="0" smtClean="0">
                <a:latin typeface="Arial" charset="0"/>
              </a:rPr>
              <a:t>链式</a:t>
            </a:r>
            <a:endParaRPr lang="en-US" altLang="zh-CN" sz="3200" dirty="0" smtClean="0"/>
          </a:p>
          <a:p>
            <a:pPr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Arial" charset="0"/>
              </a:rPr>
              <a:t>    -- </a:t>
            </a:r>
            <a:r>
              <a:rPr lang="zh-CN" altLang="en-US" sz="3200" baseline="0" dirty="0" smtClean="0">
                <a:latin typeface="Arial" charset="0"/>
              </a:rPr>
              <a:t>散列</a:t>
            </a:r>
            <a:endParaRPr lang="en-US" altLang="zh-CN" sz="3200" baseline="0" dirty="0" smtClean="0">
              <a:latin typeface="Arial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baseline="0" dirty="0" smtClean="0">
                <a:latin typeface="Arial" charset="0"/>
              </a:rPr>
              <a:t>    </a:t>
            </a:r>
            <a:r>
              <a:rPr lang="en-US" altLang="zh-CN" sz="3200" baseline="0" dirty="0" smtClean="0">
                <a:latin typeface="Arial" charset="0"/>
              </a:rPr>
              <a:t>-- </a:t>
            </a:r>
            <a:r>
              <a:rPr lang="zh-CN" altLang="en-US" sz="3200" baseline="0" dirty="0" smtClean="0">
                <a:latin typeface="Arial" charset="0"/>
              </a:rPr>
              <a:t>索引          </a:t>
            </a:r>
            <a:endParaRPr lang="zh-CN" altLang="en-US" sz="3200" baseline="0" dirty="0">
              <a:latin typeface="Arial" charset="0"/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4267198" y="3825240"/>
          <a:ext cx="1752601" cy="262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号同学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2</a:t>
                      </a:r>
                      <a:r>
                        <a:rPr lang="zh-CN" altLang="en-US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r>
                        <a:rPr lang="zh-CN" altLang="en-US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4</a:t>
                      </a:r>
                      <a:r>
                        <a:rPr lang="zh-CN" altLang="en-US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5</a:t>
                      </a:r>
                      <a:r>
                        <a:rPr lang="zh-CN" altLang="en-US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3657600" y="3825240"/>
          <a:ext cx="60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824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2743198" y="3276600"/>
            <a:ext cx="1752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008241"/>
                </a:solidFill>
                <a:latin typeface="+mj-lt"/>
                <a:ea typeface="黑体" pitchFamily="2" charset="-122"/>
              </a:rPr>
              <a:t>逻辑位置</a:t>
            </a:r>
            <a:endParaRPr lang="en-US" altLang="zh-CN" dirty="0" smtClean="0">
              <a:solidFill>
                <a:srgbClr val="008241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4343398" y="32766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记录内容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graphicFrame>
        <p:nvGraphicFramePr>
          <p:cNvPr id="70" name="表格 69"/>
          <p:cNvGraphicFramePr>
            <a:graphicFrameLocks noGrp="1"/>
          </p:cNvGraphicFramePr>
          <p:nvPr/>
        </p:nvGraphicFramePr>
        <p:xfrm>
          <a:off x="7162799" y="1798320"/>
          <a:ext cx="175260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</a:tbl>
          </a:graphicData>
        </a:graphic>
      </p:graphicFrame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7239000" y="12192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内存空间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6082799" y="4724400"/>
            <a:ext cx="1080000" cy="304800"/>
          </a:xfrm>
          <a:prstGeom prst="rightArrow">
            <a:avLst/>
          </a:prstGeom>
          <a:solidFill>
            <a:srgbClr val="B9FFB9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6019800" y="4191000"/>
            <a:ext cx="1143001" cy="1295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900"/>
              </a:spcBef>
              <a:buNone/>
            </a:pPr>
            <a:r>
              <a:rPr lang="zh-CN" altLang="en-US" sz="3000" dirty="0" smtClean="0">
                <a:latin typeface="+mj-lt"/>
                <a:ea typeface="黑体" pitchFamily="2" charset="-122"/>
              </a:rPr>
              <a:t>地址？</a:t>
            </a:r>
            <a:endParaRPr lang="en-US" altLang="zh-CN" sz="3000" dirty="0" smtClean="0">
              <a:latin typeface="+mj-lt"/>
              <a:ea typeface="黑体" pitchFamily="2" charset="-122"/>
            </a:endParaRPr>
          </a:p>
          <a:p>
            <a:pPr marL="342900" indent="-342900" eaLnBrk="1" hangingPunct="1">
              <a:spcBef>
                <a:spcPts val="900"/>
              </a:spcBef>
              <a:buNone/>
            </a:pPr>
            <a:endParaRPr lang="en-US" altLang="zh-CN" sz="3000" dirty="0" smtClean="0"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68" grpId="0"/>
      <p:bldP spid="69" grpId="0"/>
      <p:bldP spid="71" grpId="0"/>
      <p:bldP spid="72" grpId="0" animBg="1"/>
      <p:bldP spid="7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(2) </a:t>
            </a:r>
            <a:r>
              <a:rPr lang="zh-CN" altLang="en-US" dirty="0" smtClean="0">
                <a:ea typeface="黑体" pitchFamily="2" charset="-122"/>
              </a:rPr>
              <a:t>按存储结构分类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286000" y="3596640"/>
          <a:ext cx="1752601" cy="262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号同学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2</a:t>
                      </a:r>
                      <a:r>
                        <a:rPr lang="zh-CN" altLang="en-US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r>
                        <a:rPr lang="zh-CN" altLang="en-US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4</a:t>
                      </a:r>
                      <a:r>
                        <a:rPr lang="zh-CN" altLang="en-US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5</a:t>
                      </a:r>
                      <a:r>
                        <a:rPr lang="zh-CN" altLang="en-US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676400" y="3596640"/>
          <a:ext cx="60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824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62000" y="3048000"/>
            <a:ext cx="1752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008241"/>
                </a:solidFill>
                <a:latin typeface="+mj-lt"/>
                <a:ea typeface="黑体" pitchFamily="2" charset="-122"/>
              </a:rPr>
              <a:t>逻辑位置</a:t>
            </a:r>
            <a:endParaRPr lang="en-US" altLang="zh-CN" dirty="0" smtClean="0">
              <a:solidFill>
                <a:srgbClr val="008241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362200" y="30480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记录内容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029201" y="9906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内存空间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21" name="右箭头 20"/>
          <p:cNvSpPr/>
          <p:nvPr/>
        </p:nvSpPr>
        <p:spPr bwMode="auto">
          <a:xfrm>
            <a:off x="4114800" y="4495800"/>
            <a:ext cx="720000" cy="304800"/>
          </a:xfrm>
          <a:prstGeom prst="rightArrow">
            <a:avLst/>
          </a:prstGeom>
          <a:solidFill>
            <a:srgbClr val="B9FFB9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781800" y="2667000"/>
          <a:ext cx="1447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241"/>
                          </a:solidFill>
                        </a:rPr>
                        <a:t>AD</a:t>
                      </a:r>
                      <a:endParaRPr lang="zh-CN" altLang="en-US" sz="3000" b="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dirty="0" smtClean="0">
                          <a:solidFill>
                            <a:srgbClr val="008241"/>
                          </a:solidFill>
                        </a:rPr>
                        <a:t>AD +k</a:t>
                      </a:r>
                      <a:endParaRPr lang="zh-CN" altLang="en-US" sz="30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dirty="0" smtClean="0">
                          <a:solidFill>
                            <a:srgbClr val="008241"/>
                          </a:solidFill>
                        </a:rPr>
                        <a:t>AD+2k</a:t>
                      </a:r>
                      <a:endParaRPr lang="zh-CN" altLang="en-US" sz="30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dirty="0" smtClean="0">
                          <a:solidFill>
                            <a:srgbClr val="008241"/>
                          </a:solidFill>
                        </a:rPr>
                        <a:t>AD+3k</a:t>
                      </a:r>
                      <a:endParaRPr lang="zh-CN" altLang="en-US" sz="30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dirty="0" smtClean="0">
                          <a:solidFill>
                            <a:srgbClr val="008241"/>
                          </a:solidFill>
                        </a:rPr>
                        <a:t>AD+4k</a:t>
                      </a:r>
                      <a:endParaRPr lang="zh-CN" altLang="en-US" sz="30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6705599" y="2133600"/>
            <a:ext cx="1752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物理地址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953000" y="1569720"/>
          <a:ext cx="1752601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号同学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2</a:t>
                      </a:r>
                      <a:r>
                        <a:rPr lang="zh-CN" altLang="en-US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r>
                        <a:rPr lang="zh-CN" altLang="en-US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4</a:t>
                      </a:r>
                      <a:r>
                        <a:rPr lang="zh-CN" altLang="en-US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5</a:t>
                      </a:r>
                      <a:r>
                        <a:rPr lang="zh-CN" altLang="en-US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</a:tbl>
          </a:graphicData>
        </a:graphic>
      </p:graphicFrame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457200" y="1026855"/>
            <a:ext cx="4038600" cy="7817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latin typeface="Arial" charset="0"/>
              </a:rPr>
              <a:t>1</a:t>
            </a:r>
            <a:r>
              <a:rPr lang="en-US" altLang="zh-CN" sz="3200" dirty="0" smtClean="0"/>
              <a:t>) </a:t>
            </a:r>
            <a:r>
              <a:rPr lang="zh-CN" altLang="en-US" sz="3200" baseline="0" dirty="0" smtClean="0">
                <a:latin typeface="Arial" charset="0"/>
              </a:rPr>
              <a:t>顺序存储</a:t>
            </a:r>
            <a:endParaRPr lang="zh-CN" altLang="en-US" sz="3200" baseline="0" dirty="0">
              <a:latin typeface="Arial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838200" y="1752600"/>
            <a:ext cx="4343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  <a:ea typeface="黑体" pitchFamily="2" charset="-122"/>
              </a:rPr>
              <a:t>逻辑相邻</a:t>
            </a:r>
            <a:r>
              <a:rPr lang="en-US" altLang="zh-CN" sz="3200" dirty="0" smtClean="0">
                <a:latin typeface="+mj-lt"/>
                <a:ea typeface="黑体" pitchFamily="2" charset="-122"/>
                <a:sym typeface="Wingdings" pitchFamily="2" charset="2"/>
              </a:rPr>
              <a:t></a:t>
            </a:r>
            <a:r>
              <a:rPr lang="zh-CN" altLang="en-US" sz="3200" dirty="0" smtClean="0">
                <a:latin typeface="+mj-lt"/>
                <a:ea typeface="黑体" pitchFamily="2" charset="-122"/>
                <a:sym typeface="Wingdings" pitchFamily="2" charset="2"/>
              </a:rPr>
              <a:t>物理相邻</a:t>
            </a:r>
            <a:endParaRPr lang="en-US" altLang="zh-CN" sz="3200" dirty="0" smtClean="0"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 animBg="1"/>
      <p:bldP spid="2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(2) </a:t>
            </a:r>
            <a:r>
              <a:rPr lang="zh-CN" altLang="en-US" dirty="0" smtClean="0">
                <a:ea typeface="黑体" pitchFamily="2" charset="-122"/>
              </a:rPr>
              <a:t>按存储结构分类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209800" y="3825240"/>
          <a:ext cx="175260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号同学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2</a:t>
                      </a:r>
                      <a:r>
                        <a:rPr lang="zh-CN" altLang="en-US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r>
                        <a:rPr lang="zh-CN" altLang="en-US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4</a:t>
                      </a:r>
                      <a:r>
                        <a:rPr lang="zh-CN" altLang="en-US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5</a:t>
                      </a:r>
                      <a:r>
                        <a:rPr lang="zh-CN" altLang="en-US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524000" y="3825240"/>
          <a:ext cx="60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824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85800" y="3276600"/>
            <a:ext cx="1752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008241"/>
                </a:solidFill>
                <a:latin typeface="+mj-lt"/>
                <a:ea typeface="黑体" pitchFamily="2" charset="-122"/>
              </a:rPr>
              <a:t>逻辑位置</a:t>
            </a:r>
            <a:endParaRPr lang="en-US" altLang="zh-CN" dirty="0" smtClean="0">
              <a:solidFill>
                <a:srgbClr val="008241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286000" y="32766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记录内容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953001" y="9144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内存空间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6705599" y="1493520"/>
          <a:ext cx="15240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5059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8241"/>
                          </a:solidFill>
                        </a:rPr>
                        <a:t>AD-k</a:t>
                      </a:r>
                      <a:endParaRPr lang="zh-CN" altLang="en-US" sz="3200" b="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9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8241"/>
                          </a:solidFill>
                        </a:rPr>
                        <a:t>AD</a:t>
                      </a:r>
                      <a:endParaRPr lang="zh-CN" altLang="en-US" sz="3200" b="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9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9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AD+2k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9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AD+3k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dirty="0" smtClean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dirty="0" smtClean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AD+6k</a:t>
                      </a:r>
                      <a:endParaRPr lang="zh-CN" altLang="en-US" sz="3200" dirty="0" smtClean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dirty="0" smtClean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9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AD+8k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553199" y="914400"/>
            <a:ext cx="1752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物理地址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876800" y="1493520"/>
          <a:ext cx="1752601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1</a:t>
                      </a:r>
                      <a:r>
                        <a:rPr lang="zh-CN" altLang="en-US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5</a:t>
                      </a:r>
                      <a:r>
                        <a:rPr lang="zh-CN" altLang="en-US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号同学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4</a:t>
                      </a: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号同学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2</a:t>
                      </a:r>
                      <a:r>
                        <a:rPr lang="zh-CN" altLang="en-US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</a:tbl>
          </a:graphicData>
        </a:graphic>
      </p:graphicFrame>
      <p:sp>
        <p:nvSpPr>
          <p:cNvPr id="29" name="右箭头 28"/>
          <p:cNvSpPr/>
          <p:nvPr/>
        </p:nvSpPr>
        <p:spPr bwMode="auto">
          <a:xfrm>
            <a:off x="4038600" y="4724400"/>
            <a:ext cx="720000" cy="304800"/>
          </a:xfrm>
          <a:prstGeom prst="rightArrow">
            <a:avLst/>
          </a:prstGeom>
          <a:solidFill>
            <a:srgbClr val="B9FFB9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457200" y="1026855"/>
            <a:ext cx="3022600" cy="7817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latin typeface="Arial" charset="0"/>
              </a:rPr>
              <a:t>2</a:t>
            </a:r>
            <a:r>
              <a:rPr lang="en-US" altLang="zh-CN" sz="3200" dirty="0" smtClean="0"/>
              <a:t>) </a:t>
            </a:r>
            <a:r>
              <a:rPr lang="zh-CN" altLang="en-US" sz="3200" dirty="0" smtClean="0"/>
              <a:t>非</a:t>
            </a:r>
            <a:r>
              <a:rPr lang="zh-CN" altLang="en-US" sz="3200" baseline="0" dirty="0" smtClean="0">
                <a:latin typeface="Arial" charset="0"/>
              </a:rPr>
              <a:t>顺序存储</a:t>
            </a:r>
            <a:endParaRPr lang="zh-CN" altLang="en-US" sz="3200" baseline="0" dirty="0">
              <a:latin typeface="Arial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838200" y="1752600"/>
            <a:ext cx="4343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逻辑相邻 ≠ </a:t>
            </a:r>
            <a:r>
              <a:rPr lang="zh-CN" altLang="en-US" sz="3200" dirty="0" smtClean="0">
                <a:latin typeface="+mj-lt"/>
                <a:ea typeface="黑体" pitchFamily="2" charset="-122"/>
                <a:sym typeface="Wingdings" pitchFamily="2" charset="2"/>
              </a:rPr>
              <a:t>物理相邻</a:t>
            </a:r>
            <a:endParaRPr lang="en-US" altLang="zh-CN" sz="3200" dirty="0" smtClean="0"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7" grpId="0"/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1.4 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50850" y="1168872"/>
            <a:ext cx="8464550" cy="1421928"/>
          </a:xfrm>
          <a:prstGeom prst="rect">
            <a:avLst/>
          </a:prstGeom>
          <a:solidFill>
            <a:srgbClr val="D3FBBD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baseline="0" dirty="0" smtClean="0">
                <a:solidFill>
                  <a:srgbClr val="006699"/>
                </a:solidFill>
              </a:rPr>
              <a:t> 定义：</a:t>
            </a:r>
            <a:r>
              <a:rPr lang="zh-CN" altLang="en-US" sz="3200" baseline="0" dirty="0"/>
              <a:t>由有穷规则构成</a:t>
            </a:r>
            <a:r>
              <a:rPr lang="zh-CN" altLang="en-US" sz="3200" baseline="0" dirty="0" smtClean="0"/>
              <a:t>、</a:t>
            </a:r>
            <a:endParaRPr lang="en-US" altLang="zh-CN" sz="3200" baseline="0" dirty="0" smtClean="0"/>
          </a:p>
          <a:p>
            <a:pPr algn="l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</a:t>
            </a:r>
            <a:r>
              <a:rPr lang="zh-CN" altLang="en-US" sz="3200" baseline="0" dirty="0" smtClean="0"/>
              <a:t>为</a:t>
            </a:r>
            <a:r>
              <a:rPr lang="zh-CN" altLang="en-US" sz="3200" baseline="0" dirty="0"/>
              <a:t>解决某一问题而规定的运算</a:t>
            </a:r>
            <a:r>
              <a:rPr lang="zh-CN" altLang="en-US" sz="3200" baseline="0" dirty="0" smtClean="0"/>
              <a:t>序列；</a:t>
            </a:r>
            <a:endParaRPr lang="zh-CN" altLang="en-US" sz="3200" baseline="0" dirty="0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450000" y="2632770"/>
            <a:ext cx="8460000" cy="35394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 algn="l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6699"/>
                </a:solidFill>
              </a:rPr>
              <a:t> </a:t>
            </a:r>
            <a:r>
              <a:rPr lang="zh-CN" altLang="en-US" sz="3200" baseline="0" dirty="0" smtClean="0">
                <a:solidFill>
                  <a:srgbClr val="006699"/>
                </a:solidFill>
              </a:rPr>
              <a:t>性质：</a:t>
            </a:r>
            <a:endParaRPr lang="en-US" altLang="zh-CN" sz="3200" baseline="0" dirty="0" smtClean="0">
              <a:solidFill>
                <a:srgbClr val="006699"/>
              </a:solidFill>
            </a:endParaRPr>
          </a:p>
          <a:p>
            <a:pPr marL="247650" indent="-2476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</a:rPr>
              <a:t>    </a:t>
            </a:r>
            <a:r>
              <a:rPr lang="en-US" altLang="zh-CN" sz="3200" dirty="0" smtClean="0"/>
              <a:t>-- </a:t>
            </a:r>
            <a:r>
              <a:rPr lang="zh-CN" altLang="en-US" sz="3200" dirty="0" smtClean="0"/>
              <a:t>有若干输入和输出；</a:t>
            </a:r>
            <a:endParaRPr lang="en-US" altLang="zh-CN" sz="3200" dirty="0" smtClean="0"/>
          </a:p>
          <a:p>
            <a:pPr marL="247650" indent="-2476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-- </a:t>
            </a:r>
            <a:r>
              <a:rPr lang="zh-CN" altLang="en-US" sz="3200" dirty="0" smtClean="0"/>
              <a:t>有穷性：可以结束；</a:t>
            </a:r>
            <a:endParaRPr lang="en-US" altLang="zh-CN" sz="3200" dirty="0" smtClean="0"/>
          </a:p>
          <a:p>
            <a:pPr marL="247650" indent="-2476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-- </a:t>
            </a:r>
            <a:r>
              <a:rPr lang="zh-CN" altLang="en-US" sz="3200" dirty="0" smtClean="0"/>
              <a:t>确定性：每一步都有确切的定义；</a:t>
            </a:r>
            <a:endParaRPr lang="en-US" altLang="zh-CN" sz="3200" dirty="0" smtClean="0"/>
          </a:p>
          <a:p>
            <a:pPr marL="247650" indent="-2476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-- </a:t>
            </a:r>
            <a:r>
              <a:rPr lang="zh-CN" altLang="en-US" sz="3200" dirty="0" smtClean="0"/>
              <a:t>可行性：可由机器或者人准确完成；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1.4 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280400" cy="6430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zh-CN" altLang="en-US" sz="3200" baseline="0" dirty="0"/>
              <a:t> </a:t>
            </a:r>
            <a:r>
              <a:rPr lang="zh-CN" altLang="en-US" sz="3200" baseline="0" dirty="0" smtClean="0"/>
              <a:t> 算法</a:t>
            </a:r>
            <a:r>
              <a:rPr lang="zh-CN" altLang="en-US" sz="3200" baseline="0" dirty="0"/>
              <a:t>设计的要求</a:t>
            </a:r>
            <a:r>
              <a:rPr lang="zh-CN" altLang="en-US" sz="3200" baseline="0" dirty="0" smtClean="0"/>
              <a:t>：</a:t>
            </a:r>
            <a:endParaRPr lang="zh-CN" altLang="en-US" sz="3200" baseline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58800" y="1676400"/>
            <a:ext cx="8280400" cy="6430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baseline="0" dirty="0" smtClean="0">
                <a:solidFill>
                  <a:srgbClr val="006699"/>
                </a:solidFill>
              </a:rPr>
              <a:t> 1)</a:t>
            </a:r>
            <a:r>
              <a:rPr lang="zh-CN" altLang="en-US" sz="3200" baseline="0" dirty="0" smtClean="0">
                <a:solidFill>
                  <a:srgbClr val="006699"/>
                </a:solidFill>
              </a:rPr>
              <a:t> 正确性；</a:t>
            </a:r>
            <a:endParaRPr lang="zh-CN" altLang="en-US" sz="3200" baseline="0" dirty="0">
              <a:solidFill>
                <a:srgbClr val="006699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58800" y="2362200"/>
            <a:ext cx="8280400" cy="6430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</a:rPr>
              <a:t> </a:t>
            </a:r>
            <a:r>
              <a:rPr lang="en-US" altLang="zh-CN" sz="3200" baseline="0" dirty="0" smtClean="0">
                <a:solidFill>
                  <a:srgbClr val="006699"/>
                </a:solidFill>
              </a:rPr>
              <a:t>2) </a:t>
            </a:r>
            <a:r>
              <a:rPr lang="zh-CN" altLang="en-US" sz="3200" baseline="0" dirty="0" smtClean="0">
                <a:solidFill>
                  <a:srgbClr val="006699"/>
                </a:solidFill>
              </a:rPr>
              <a:t>工作量：</a:t>
            </a:r>
            <a:r>
              <a:rPr lang="zh-CN" altLang="en-US" sz="3200" baseline="0" dirty="0" smtClean="0"/>
              <a:t>时间开销；</a:t>
            </a:r>
            <a:endParaRPr lang="en-US" altLang="zh-CN" sz="3200" baseline="0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8800" y="3733800"/>
            <a:ext cx="8280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</a:rPr>
              <a:t> 4) </a:t>
            </a:r>
            <a:r>
              <a:rPr lang="zh-CN" altLang="en-US" sz="3200" dirty="0" smtClean="0">
                <a:solidFill>
                  <a:srgbClr val="006699"/>
                </a:solidFill>
              </a:rPr>
              <a:t>健壮性：</a:t>
            </a:r>
            <a:r>
              <a:rPr lang="zh-CN" altLang="en-US" sz="3200" dirty="0" smtClean="0"/>
              <a:t>考虑非法的输入；</a:t>
            </a:r>
            <a:endParaRPr lang="zh-CN" altLang="en-US" sz="3200" baseline="0" dirty="0">
              <a:solidFill>
                <a:srgbClr val="006699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58800" y="4495800"/>
            <a:ext cx="8280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baseline="0" dirty="0" smtClean="0">
                <a:solidFill>
                  <a:srgbClr val="006699"/>
                </a:solidFill>
              </a:rPr>
              <a:t> 5) </a:t>
            </a:r>
            <a:r>
              <a:rPr lang="zh-CN" altLang="en-US" sz="3200" baseline="0" dirty="0" smtClean="0">
                <a:solidFill>
                  <a:srgbClr val="006699"/>
                </a:solidFill>
              </a:rPr>
              <a:t>易读性：</a:t>
            </a:r>
            <a:r>
              <a:rPr lang="zh-CN" altLang="en-US" sz="3200" dirty="0" smtClean="0"/>
              <a:t>简单、明白；</a:t>
            </a:r>
            <a:endParaRPr lang="zh-CN" altLang="en-US" sz="3200" baseline="0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33400" y="3048000"/>
            <a:ext cx="8280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</a:rPr>
              <a:t> </a:t>
            </a:r>
            <a:r>
              <a:rPr lang="en-US" altLang="zh-CN" sz="3200" baseline="0" dirty="0" smtClean="0">
                <a:solidFill>
                  <a:srgbClr val="006699"/>
                </a:solidFill>
              </a:rPr>
              <a:t>3) </a:t>
            </a:r>
            <a:r>
              <a:rPr lang="zh-CN" altLang="en-US" sz="3200" baseline="0" dirty="0" smtClean="0">
                <a:solidFill>
                  <a:srgbClr val="006699"/>
                </a:solidFill>
              </a:rPr>
              <a:t>空间占用量：</a:t>
            </a:r>
            <a:r>
              <a:rPr lang="zh-CN" altLang="en-US" sz="3200" baseline="0" dirty="0" smtClean="0"/>
              <a:t>内存空间的开销；</a:t>
            </a:r>
            <a:endParaRPr lang="en-US" altLang="zh-CN" sz="3200" baseline="0" dirty="0" smtClean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58800" y="5235714"/>
            <a:ext cx="8280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baseline="0" dirty="0" smtClean="0">
                <a:solidFill>
                  <a:srgbClr val="006699"/>
                </a:solidFill>
              </a:rPr>
              <a:t> 6) </a:t>
            </a:r>
            <a:r>
              <a:rPr lang="zh-CN" altLang="en-US" sz="3200" baseline="0" dirty="0" smtClean="0">
                <a:solidFill>
                  <a:srgbClr val="006699"/>
                </a:solidFill>
              </a:rPr>
              <a:t>最优性；</a:t>
            </a:r>
            <a:endParaRPr lang="zh-CN" altLang="en-US" sz="3200" baseline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下次课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 Box 1027"/>
          <p:cNvSpPr txBox="1">
            <a:spLocks noChangeArrowheads="1"/>
          </p:cNvSpPr>
          <p:nvPr/>
        </p:nvSpPr>
        <p:spPr bwMode="auto">
          <a:xfrm>
            <a:off x="381000" y="1371600"/>
            <a:ext cx="8534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600" dirty="0" smtClean="0">
                <a:latin typeface="+mj-lt"/>
              </a:rPr>
              <a:t>1. </a:t>
            </a:r>
            <a:r>
              <a:rPr lang="zh-CN" altLang="en-US" sz="3600" dirty="0" smtClean="0">
                <a:latin typeface="+mj-lt"/>
              </a:rPr>
              <a:t>算法复杂度分析；</a:t>
            </a:r>
            <a:endParaRPr lang="zh-CN" altLang="en-US" sz="3600" dirty="0">
              <a:latin typeface="+mj-lt"/>
            </a:endParaRPr>
          </a:p>
        </p:txBody>
      </p:sp>
      <p:sp>
        <p:nvSpPr>
          <p:cNvPr id="11" name="Text Box 1027"/>
          <p:cNvSpPr txBox="1">
            <a:spLocks noChangeArrowheads="1"/>
          </p:cNvSpPr>
          <p:nvPr/>
        </p:nvSpPr>
        <p:spPr bwMode="auto">
          <a:xfrm>
            <a:off x="381000" y="2491770"/>
            <a:ext cx="8534400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600" dirty="0" smtClean="0">
                <a:latin typeface="+mj-lt"/>
              </a:rPr>
              <a:t>2. C</a:t>
            </a:r>
            <a:r>
              <a:rPr lang="zh-CN" altLang="en-US" sz="3600" dirty="0" smtClean="0">
                <a:latin typeface="+mj-lt"/>
              </a:rPr>
              <a:t>语言函数、结构、指针用法回顾</a:t>
            </a:r>
            <a:endParaRPr lang="en-US" altLang="zh-CN" sz="3600" dirty="0" smtClean="0">
              <a:latin typeface="+mj-lt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3600" dirty="0" smtClean="0">
                <a:latin typeface="+mj-lt"/>
              </a:rPr>
              <a:t>  </a:t>
            </a:r>
            <a:r>
              <a:rPr lang="zh-CN" altLang="en-US" sz="3600" dirty="0" smtClean="0">
                <a:solidFill>
                  <a:srgbClr val="006699"/>
                </a:solidFill>
                <a:latin typeface="+mj-lt"/>
              </a:rPr>
              <a:t>（可能有课堂提问）</a:t>
            </a:r>
            <a:r>
              <a:rPr lang="zh-CN" altLang="en-US" sz="3600" dirty="0" smtClean="0">
                <a:latin typeface="+mj-lt"/>
              </a:rPr>
              <a:t>；</a:t>
            </a:r>
            <a:endParaRPr lang="zh-CN" altLang="en-US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课程的重要性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09600" y="4648200"/>
            <a:ext cx="7924800" cy="1981200"/>
          </a:xfrm>
          <a:prstGeom prst="star8">
            <a:avLst>
              <a:gd name="adj" fmla="val 38250"/>
            </a:avLst>
          </a:prstGeom>
          <a:solidFill>
            <a:srgbClr val="00824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然而，课时偏少 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chemeClr val="bg1"/>
                </a:solidFill>
                <a:sym typeface="Wingdings" pitchFamily="2" charset="2"/>
              </a:rPr>
              <a:t>加强预习、复习，课外学习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4800" y="1066800"/>
            <a:ext cx="79200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24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宋体" pitchFamily="2" charset="-122"/>
              </a:rPr>
              <a:t> 程序员的杰出代表：</a:t>
            </a:r>
            <a:endParaRPr lang="zh-CN" altLang="en-US" sz="3200" baseline="0" dirty="0">
              <a:solidFill>
                <a:srgbClr val="006699"/>
              </a:solidFill>
              <a:latin typeface="宋体" pitchFamily="2" charset="-122"/>
            </a:endParaRPr>
          </a:p>
        </p:txBody>
      </p:sp>
      <p:pic>
        <p:nvPicPr>
          <p:cNvPr id="2053" name="Picture 5" descr="C:\Documents and Settings\Administrator\桌面\u=3413056548,385383007&amp;fm=21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2198" y="1905000"/>
            <a:ext cx="3683602" cy="2590800"/>
          </a:xfrm>
          <a:prstGeom prst="rect">
            <a:avLst/>
          </a:prstGeom>
          <a:noFill/>
        </p:spPr>
      </p:pic>
      <p:pic>
        <p:nvPicPr>
          <p:cNvPr id="2054" name="Picture 6" descr="C:\Documents and Settings\Administrator\桌面\a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1905000"/>
            <a:ext cx="2514600" cy="26218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学习本课程所需的基础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1143000" y="1497938"/>
            <a:ext cx="6781800" cy="71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600" dirty="0" smtClean="0">
                <a:latin typeface="+mj-lt"/>
              </a:rPr>
              <a:t>1. </a:t>
            </a:r>
            <a:r>
              <a:rPr lang="zh-CN" altLang="en-US" sz="3600" dirty="0" smtClean="0">
                <a:latin typeface="+mj-lt"/>
              </a:rPr>
              <a:t>复习</a:t>
            </a:r>
            <a:r>
              <a:rPr lang="en-US" altLang="zh-CN" sz="3600" dirty="0">
                <a:latin typeface="+mj-lt"/>
              </a:rPr>
              <a:t>C、C++</a:t>
            </a:r>
            <a:r>
              <a:rPr lang="zh-CN" altLang="en-US" sz="3600" dirty="0" smtClean="0">
                <a:latin typeface="+mj-lt"/>
              </a:rPr>
              <a:t>程序设计</a:t>
            </a:r>
            <a:r>
              <a:rPr lang="en-US" altLang="zh-CN" sz="3600" dirty="0" smtClean="0">
                <a:latin typeface="+mj-lt"/>
              </a:rPr>
              <a:t>;</a:t>
            </a:r>
            <a:endParaRPr lang="zh-CN" altLang="en-US" sz="3600" dirty="0">
              <a:latin typeface="+mj-lt"/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1143000" y="2741474"/>
            <a:ext cx="8001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latin typeface="+mj-lt"/>
              </a:rPr>
              <a:t>2. </a:t>
            </a:r>
            <a:r>
              <a:rPr lang="zh-CN" altLang="en-US" sz="3600" dirty="0" smtClean="0">
                <a:latin typeface="+mj-lt"/>
              </a:rPr>
              <a:t>复习</a:t>
            </a:r>
            <a:r>
              <a:rPr lang="en-US" altLang="zh-CN" sz="3600" dirty="0" smtClean="0">
                <a:latin typeface="+mj-lt"/>
              </a:rPr>
              <a:t>C</a:t>
            </a:r>
            <a:r>
              <a:rPr lang="zh-CN" altLang="en-US" sz="3600" dirty="0">
                <a:latin typeface="+mj-lt"/>
              </a:rPr>
              <a:t>语言中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3600" dirty="0">
                <a:latin typeface="+mj-lt"/>
              </a:rPr>
              <a:t>    </a:t>
            </a:r>
            <a:r>
              <a:rPr lang="zh-CN" altLang="en-US" sz="3600" dirty="0" smtClean="0">
                <a:solidFill>
                  <a:srgbClr val="003366"/>
                </a:solidFill>
                <a:latin typeface="+mj-lt"/>
              </a:rPr>
              <a:t>与</a:t>
            </a:r>
            <a:r>
              <a:rPr lang="zh-CN" altLang="en-US" sz="3600" dirty="0">
                <a:solidFill>
                  <a:srgbClr val="003366"/>
                </a:solidFill>
                <a:latin typeface="+mj-lt"/>
              </a:rPr>
              <a:t>结构、</a:t>
            </a:r>
            <a:r>
              <a:rPr lang="zh-CN" altLang="en-US" sz="3600" dirty="0" smtClean="0">
                <a:solidFill>
                  <a:srgbClr val="003366"/>
                </a:solidFill>
                <a:latin typeface="+mj-lt"/>
              </a:rPr>
              <a:t>指针、函数相关</a:t>
            </a:r>
            <a:r>
              <a:rPr lang="zh-CN" altLang="en-US" sz="3600" dirty="0">
                <a:solidFill>
                  <a:srgbClr val="003366"/>
                </a:solidFill>
                <a:latin typeface="+mj-lt"/>
              </a:rPr>
              <a:t>的</a:t>
            </a:r>
            <a:r>
              <a:rPr lang="zh-CN" altLang="en-US" sz="3600" dirty="0" smtClean="0">
                <a:solidFill>
                  <a:srgbClr val="003366"/>
                </a:solidFill>
                <a:latin typeface="+mj-lt"/>
              </a:rPr>
              <a:t>内容</a:t>
            </a:r>
            <a:r>
              <a:rPr lang="en-US" altLang="zh-CN" sz="3600" dirty="0" smtClean="0">
                <a:solidFill>
                  <a:srgbClr val="003366"/>
                </a:solidFill>
                <a:latin typeface="+mj-lt"/>
              </a:rPr>
              <a:t>;</a:t>
            </a:r>
            <a:endParaRPr lang="zh-CN" altLang="en-US" sz="3600" dirty="0">
              <a:solidFill>
                <a:srgbClr val="003366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课程学习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304800" y="1173540"/>
            <a:ext cx="6781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latin typeface="+mj-lt"/>
              </a:rPr>
              <a:t> </a:t>
            </a:r>
            <a:r>
              <a:rPr lang="en-US" altLang="zh-CN" sz="3600" dirty="0" smtClean="0">
                <a:latin typeface="+mj-lt"/>
              </a:rPr>
              <a:t>《</a:t>
            </a:r>
            <a:r>
              <a:rPr lang="zh-CN" altLang="en-US" sz="3600" dirty="0" smtClean="0">
                <a:latin typeface="+mj-lt"/>
              </a:rPr>
              <a:t>数据结构</a:t>
            </a:r>
            <a:r>
              <a:rPr lang="en-US" altLang="zh-CN" sz="3600" dirty="0" smtClean="0">
                <a:latin typeface="+mj-lt"/>
              </a:rPr>
              <a:t>》</a:t>
            </a:r>
            <a:r>
              <a:rPr lang="zh-CN" altLang="en-US" sz="3600" dirty="0" smtClean="0">
                <a:latin typeface="+mj-lt"/>
              </a:rPr>
              <a:t> </a:t>
            </a:r>
            <a:r>
              <a:rPr lang="en-US" altLang="zh-CN" sz="3600" dirty="0" smtClean="0">
                <a:latin typeface="+mj-lt"/>
              </a:rPr>
              <a:t>== </a:t>
            </a:r>
            <a:r>
              <a:rPr lang="zh-CN" altLang="en-US" sz="3600" dirty="0" smtClean="0">
                <a:latin typeface="+mj-lt"/>
              </a:rPr>
              <a:t>编程能力 </a:t>
            </a:r>
            <a:r>
              <a:rPr lang="en-US" altLang="zh-CN" sz="3600" dirty="0" smtClean="0">
                <a:latin typeface="+mj-lt"/>
              </a:rPr>
              <a:t>?</a:t>
            </a:r>
            <a:endParaRPr lang="zh-CN" altLang="en-US" sz="3600" dirty="0">
              <a:latin typeface="+mj-lt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09600" y="2751654"/>
            <a:ext cx="8534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 smtClean="0"/>
              <a:t>   学好</a:t>
            </a:r>
            <a:r>
              <a:rPr lang="en-US" altLang="zh-CN" sz="3200" dirty="0"/>
              <a:t>《</a:t>
            </a:r>
            <a:r>
              <a:rPr lang="zh-CN" altLang="en-US" sz="3200" dirty="0"/>
              <a:t>数据结构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，</a:t>
            </a:r>
            <a:r>
              <a:rPr lang="zh-CN" altLang="en-US" sz="3200" dirty="0" smtClean="0">
                <a:sym typeface="Wingdings" pitchFamily="2" charset="2"/>
              </a:rPr>
              <a:t>有利于</a:t>
            </a:r>
            <a:r>
              <a:rPr lang="zh-CN" altLang="en-US" sz="3200" dirty="0" smtClean="0"/>
              <a:t>提高</a:t>
            </a:r>
            <a:r>
              <a:rPr lang="zh-CN" altLang="en-US" sz="3200" dirty="0"/>
              <a:t>编程</a:t>
            </a:r>
            <a:r>
              <a:rPr lang="zh-CN" altLang="en-US" sz="3200" dirty="0" smtClean="0"/>
              <a:t>能力；</a:t>
            </a:r>
            <a:endParaRPr lang="zh-CN" altLang="en-US" sz="320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09600" y="2087940"/>
            <a:ext cx="8534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1.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!=</a:t>
            </a:r>
            <a:r>
              <a:rPr lang="en-US" altLang="zh-CN" sz="3200" dirty="0" smtClean="0">
                <a:solidFill>
                  <a:srgbClr val="FF0000"/>
                </a:solidFill>
              </a:rPr>
              <a:t> 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3611940"/>
            <a:ext cx="8534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2. </a:t>
            </a:r>
            <a:r>
              <a:rPr lang="zh-CN" altLang="en-US" sz="3200" dirty="0" smtClean="0">
                <a:solidFill>
                  <a:srgbClr val="008A00"/>
                </a:solidFill>
              </a:rPr>
              <a:t>不断上机实践，勤感悟；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</a:rPr>
              <a:t>3. </a:t>
            </a:r>
            <a:r>
              <a:rPr lang="zh-CN" altLang="en-US" sz="3200" dirty="0" smtClean="0">
                <a:solidFill>
                  <a:srgbClr val="006699"/>
                </a:solidFill>
              </a:rPr>
              <a:t>有疑问，及时解决（教师答疑、网络）；</a:t>
            </a:r>
            <a:endParaRPr lang="zh-CN" altLang="en-US" sz="3200" dirty="0">
              <a:solidFill>
                <a:srgbClr val="0066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课程学习与教学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590800"/>
            <a:ext cx="3505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3600" dirty="0" smtClean="0">
                <a:latin typeface="+mj-lt"/>
              </a:rPr>
              <a:t>学生用心；</a:t>
            </a:r>
            <a:endParaRPr lang="zh-CN" altLang="en-US" sz="3600" dirty="0">
              <a:latin typeface="+mj-lt"/>
            </a:endParaRPr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457200" y="1371600"/>
            <a:ext cx="34290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latin typeface="+mj-lt"/>
              </a:rPr>
              <a:t> 教师负责；</a:t>
            </a:r>
            <a:endParaRPr lang="zh-CN" altLang="en-US" sz="3600" dirty="0">
              <a:latin typeface="+mj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3886200"/>
            <a:ext cx="373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3600" dirty="0" smtClean="0">
                <a:solidFill>
                  <a:srgbClr val="008241"/>
                </a:solidFill>
                <a:latin typeface="+mj-lt"/>
              </a:rPr>
              <a:t>及时沟通；</a:t>
            </a:r>
            <a:endParaRPr lang="zh-CN" altLang="en-US" sz="3600" dirty="0">
              <a:solidFill>
                <a:srgbClr val="008241"/>
              </a:solidFill>
              <a:latin typeface="+mj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76600" y="3886200"/>
            <a:ext cx="541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3600" dirty="0" smtClean="0">
                <a:solidFill>
                  <a:srgbClr val="008A00"/>
                </a:solidFill>
                <a:latin typeface="+mj-lt"/>
              </a:rPr>
              <a:t>答疑时间：</a:t>
            </a:r>
            <a:r>
              <a:rPr lang="en-US" altLang="zh-CN" sz="3600" dirty="0" smtClean="0">
                <a:solidFill>
                  <a:srgbClr val="008A00"/>
                </a:solidFill>
                <a:latin typeface="+mj-lt"/>
              </a:rPr>
              <a:t>?</a:t>
            </a:r>
            <a:endParaRPr lang="zh-CN" altLang="en-US" sz="3600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276600" y="2590800"/>
            <a:ext cx="5410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600" dirty="0" smtClean="0">
                <a:latin typeface="+mj-lt"/>
              </a:rPr>
              <a:t>作业：每周周</a:t>
            </a:r>
            <a:r>
              <a:rPr lang="en-US" altLang="zh-CN" sz="3600" dirty="0" smtClean="0">
                <a:latin typeface="+mj-lt"/>
              </a:rPr>
              <a:t>1</a:t>
            </a:r>
            <a:r>
              <a:rPr lang="zh-CN" altLang="en-US" sz="3600" dirty="0" smtClean="0">
                <a:latin typeface="+mj-lt"/>
              </a:rPr>
              <a:t>交</a:t>
            </a:r>
            <a:endParaRPr lang="zh-CN" altLang="en-US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课程成绩评定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2971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3600" dirty="0" smtClean="0">
                <a:solidFill>
                  <a:srgbClr val="FF0000"/>
                </a:solidFill>
                <a:latin typeface="+mj-lt"/>
              </a:rPr>
              <a:t>独立完成</a:t>
            </a:r>
            <a:r>
              <a:rPr lang="zh-CN" altLang="en-US" sz="3600" dirty="0" smtClean="0">
                <a:latin typeface="+mj-lt"/>
              </a:rPr>
              <a:t>的作业；</a:t>
            </a:r>
            <a:endParaRPr lang="zh-CN" altLang="en-US" sz="3600" dirty="0">
              <a:latin typeface="+mj-lt"/>
            </a:endParaRPr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381000" y="1219200"/>
            <a:ext cx="34290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latin typeface="+mj-lt"/>
              </a:rPr>
              <a:t> 期末考试；</a:t>
            </a:r>
            <a:endParaRPr lang="zh-CN" altLang="en-US" sz="36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62000" y="4196061"/>
            <a:ext cx="7848600" cy="147117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高德纳</a:t>
            </a:r>
            <a:r>
              <a:rPr lang="zh-CN" altLang="en-US" sz="3200" dirty="0" smtClean="0"/>
              <a:t>检查作业的方法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……</a:t>
            </a:r>
          </a:p>
          <a:p>
            <a:pPr>
              <a:buNone/>
            </a:pPr>
            <a:r>
              <a:rPr lang="en-US" altLang="zh-CN" sz="3200" dirty="0" smtClean="0"/>
              <a:t>http://www-cs-faculty.stanford.edu/~knuth/</a:t>
            </a:r>
            <a:endParaRPr lang="zh-CN" altLang="en-US" sz="3200" dirty="0" smtClean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667000"/>
            <a:ext cx="1676400" cy="231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027"/>
          <p:cNvSpPr txBox="1">
            <a:spLocks noChangeArrowheads="1"/>
          </p:cNvSpPr>
          <p:nvPr/>
        </p:nvSpPr>
        <p:spPr bwMode="auto">
          <a:xfrm>
            <a:off x="381000" y="2026401"/>
            <a:ext cx="55626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latin typeface="+mj-lt"/>
              </a:rPr>
              <a:t> 课堂表现</a:t>
            </a:r>
            <a:r>
              <a:rPr lang="en-US" altLang="zh-CN" sz="3600" dirty="0" smtClean="0">
                <a:latin typeface="+mj-lt"/>
              </a:rPr>
              <a:t>(</a:t>
            </a:r>
            <a:r>
              <a:rPr lang="zh-CN" altLang="en-US" sz="3600" dirty="0" smtClean="0">
                <a:latin typeface="+mj-lt"/>
              </a:rPr>
              <a:t>问答</a:t>
            </a:r>
            <a:r>
              <a:rPr lang="en-US" altLang="zh-CN" sz="3600" dirty="0" smtClean="0">
                <a:latin typeface="+mj-lt"/>
              </a:rPr>
              <a:t>)</a:t>
            </a:r>
            <a:r>
              <a:rPr lang="zh-CN" altLang="en-US" sz="3600" dirty="0" smtClean="0">
                <a:latin typeface="+mj-lt"/>
              </a:rPr>
              <a:t>；</a:t>
            </a:r>
            <a:endParaRPr lang="zh-CN" altLang="en-US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13722</TotalTime>
  <Words>2654</Words>
  <Application>Microsoft Office PowerPoint</Application>
  <PresentationFormat>全屏显示(4:3)</PresentationFormat>
  <Paragraphs>589</Paragraphs>
  <Slides>48</Slides>
  <Notes>48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默认设计模板</vt:lpstr>
      <vt:lpstr>幻灯片 1</vt:lpstr>
      <vt:lpstr>课程的重要性</vt:lpstr>
      <vt:lpstr>课程的重要性</vt:lpstr>
      <vt:lpstr>课程的重要性</vt:lpstr>
      <vt:lpstr>课程的重要性</vt:lpstr>
      <vt:lpstr>学习本课程所需的基础</vt:lpstr>
      <vt:lpstr>课程学习</vt:lpstr>
      <vt:lpstr>课程学习与教学</vt:lpstr>
      <vt:lpstr>课程成绩评定</vt:lpstr>
      <vt:lpstr>课程实践</vt:lpstr>
      <vt:lpstr>参考书目</vt:lpstr>
      <vt:lpstr>参考书目</vt:lpstr>
      <vt:lpstr>参考书目</vt:lpstr>
      <vt:lpstr>幻灯片 14</vt:lpstr>
      <vt:lpstr>幻灯片 15</vt:lpstr>
      <vt:lpstr>幻灯片 16</vt:lpstr>
      <vt:lpstr>课程学习目的</vt:lpstr>
      <vt:lpstr>绪论</vt:lpstr>
      <vt:lpstr>1.1 从问题到程序</vt:lpstr>
      <vt:lpstr>1.1.1 分析与抽象</vt:lpstr>
      <vt:lpstr>1.1.1 分析与抽象</vt:lpstr>
      <vt:lpstr>1.1.1 分析与抽象</vt:lpstr>
      <vt:lpstr>1.1.2 程序设计</vt:lpstr>
      <vt:lpstr>1.1.2 程序设计</vt:lpstr>
      <vt:lpstr>1.1.2 程序设计</vt:lpstr>
      <vt:lpstr>1.1.2 程序设计</vt:lpstr>
      <vt:lpstr>1.1.2 程序设计</vt:lpstr>
      <vt:lpstr>1.1.2 程序设计</vt:lpstr>
      <vt:lpstr>幻灯片 29</vt:lpstr>
      <vt:lpstr>1.2 抽象数据类型</vt:lpstr>
      <vt:lpstr>1.2 抽象数据类型</vt:lpstr>
      <vt:lpstr>1.2 抽象数据类型</vt:lpstr>
      <vt:lpstr>1.2 抽象数据类型</vt:lpstr>
      <vt:lpstr>有关表的基本操作</vt:lpstr>
      <vt:lpstr>1.3 数据结构</vt:lpstr>
      <vt:lpstr>1.3.1 数据结构的三要素</vt:lpstr>
      <vt:lpstr>结点与结构</vt:lpstr>
      <vt:lpstr>1.3.2 数据结构的分类</vt:lpstr>
      <vt:lpstr>(1) 按逻辑结构分类</vt:lpstr>
      <vt:lpstr>(1) 按逻辑结构分类</vt:lpstr>
      <vt:lpstr>(1) 按逻辑结构分类</vt:lpstr>
      <vt:lpstr>幻灯片 42</vt:lpstr>
      <vt:lpstr>(2) 按存储结构分类</vt:lpstr>
      <vt:lpstr>(2) 按存储结构分类</vt:lpstr>
      <vt:lpstr>(2) 按存储结构分类</vt:lpstr>
      <vt:lpstr>1.4 算法</vt:lpstr>
      <vt:lpstr>1.4 算法</vt:lpstr>
      <vt:lpstr>下次课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yanfang</dc:creator>
  <cp:lastModifiedBy>yanfang</cp:lastModifiedBy>
  <cp:revision>2611</cp:revision>
  <cp:lastPrinted>1601-01-01T00:00:00Z</cp:lastPrinted>
  <dcterms:created xsi:type="dcterms:W3CDTF">1601-01-01T00:00:00Z</dcterms:created>
  <dcterms:modified xsi:type="dcterms:W3CDTF">2016-03-01T09:20:47Z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