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9" r:id="rId3"/>
    <p:sldId id="321" r:id="rId4"/>
    <p:sldId id="274" r:id="rId5"/>
    <p:sldId id="323" r:id="rId6"/>
    <p:sldId id="326" r:id="rId7"/>
    <p:sldId id="325" r:id="rId8"/>
    <p:sldId id="328" r:id="rId9"/>
    <p:sldId id="327" r:id="rId10"/>
    <p:sldId id="329" r:id="rId11"/>
    <p:sldId id="330" r:id="rId12"/>
    <p:sldId id="331" r:id="rId13"/>
    <p:sldId id="332" r:id="rId14"/>
    <p:sldId id="335" r:id="rId15"/>
    <p:sldId id="333" r:id="rId16"/>
    <p:sldId id="334" r:id="rId17"/>
    <p:sldId id="322" r:id="rId18"/>
    <p:sldId id="343" r:id="rId19"/>
    <p:sldId id="344" r:id="rId20"/>
    <p:sldId id="346" r:id="rId21"/>
    <p:sldId id="349" r:id="rId22"/>
    <p:sldId id="350" r:id="rId23"/>
    <p:sldId id="352" r:id="rId24"/>
    <p:sldId id="353" r:id="rId25"/>
    <p:sldId id="355" r:id="rId26"/>
    <p:sldId id="347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99"/>
    <a:srgbClr val="FFFF99"/>
    <a:srgbClr val="FFD243"/>
    <a:srgbClr val="006600"/>
    <a:srgbClr val="820000"/>
    <a:srgbClr val="FF9900"/>
    <a:srgbClr val="FFCC99"/>
    <a:srgbClr val="90E660"/>
    <a:srgbClr val="BAE18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2D4E2-FD5F-42EC-ABE4-26D4F0872AB2}" type="datetimeFigureOut">
              <a:rPr lang="zh-CN" altLang="en-US" smtClean="0"/>
              <a:pPr/>
              <a:t>2016/3/25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CE610-6EAD-4493-AC07-59580FD2A8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CE610-6EAD-4493-AC07-59580FD2A8D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CE610-6EAD-4493-AC07-59580FD2A8D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CE610-6EAD-4493-AC07-59580FD2A8D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4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栈与队列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b="1" dirty="0" smtClean="0">
                <a:solidFill>
                  <a:srgbClr val="292929"/>
                </a:solidFill>
                <a:latin typeface="宋体" pitchFamily="2" charset="-122"/>
                <a:ea typeface="宋体" pitchFamily="2" charset="-122"/>
              </a:rPr>
              <a:t>第</a:t>
            </a:r>
            <a:r>
              <a:rPr kumimoji="1" lang="en-US" altLang="zh-CN" sz="4400" b="1" dirty="0" smtClean="0">
                <a:solidFill>
                  <a:srgbClr val="292929"/>
                </a:solidFill>
                <a:latin typeface="宋体" pitchFamily="2" charset="-122"/>
                <a:ea typeface="宋体" pitchFamily="2" charset="-122"/>
              </a:rPr>
              <a:t>10</a:t>
            </a:r>
            <a:r>
              <a:rPr kumimoji="1" lang="zh-CN" altLang="en-US" sz="4400" b="1" dirty="0" smtClean="0">
                <a:solidFill>
                  <a:srgbClr val="292929"/>
                </a:solidFill>
                <a:latin typeface="宋体" pitchFamily="2" charset="-122"/>
                <a:ea typeface="宋体" pitchFamily="2" charset="-122"/>
              </a:rPr>
              <a:t>讲：栈的应用</a:t>
            </a:r>
            <a:endParaRPr kumimoji="1" lang="zh-CN" altLang="en-US" sz="4400" b="1" dirty="0">
              <a:solidFill>
                <a:srgbClr val="292929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例</a:t>
            </a:r>
            <a:r>
              <a:rPr lang="en-US" altLang="zh-CN" dirty="0" smtClean="0">
                <a:ea typeface="黑体" pitchFamily="2" charset="-122"/>
              </a:rPr>
              <a:t>2</a:t>
            </a:r>
            <a:r>
              <a:rPr lang="zh-CN" altLang="en-US" dirty="0" smtClean="0">
                <a:ea typeface="黑体" pitchFamily="2" charset="-122"/>
              </a:rPr>
              <a:t>：</a:t>
            </a:r>
            <a:r>
              <a:rPr lang="en-US" altLang="zh-CN" dirty="0" smtClean="0">
                <a:ea typeface="黑体" pitchFamily="2" charset="-122"/>
              </a:rPr>
              <a:t>Hanoi</a:t>
            </a:r>
            <a:r>
              <a:rPr lang="zh-CN" altLang="en-US" dirty="0" smtClean="0">
                <a:ea typeface="黑体" pitchFamily="2" charset="-122"/>
              </a:rPr>
              <a:t>塔问题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8686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(1)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有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A、B、C</a:t>
            </a:r>
            <a:r>
              <a:rPr lang="zh-CN" altLang="en-US" kern="0" dirty="0" smtClean="0">
                <a:latin typeface="+mj-lt"/>
              </a:rPr>
              <a:t> 共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3个塔座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latin typeface="+mj-lt"/>
              </a:rPr>
              <a:t>(2) </a:t>
            </a:r>
            <a:r>
              <a:rPr lang="zh-CN" altLang="en-US" kern="0" dirty="0" smtClean="0">
                <a:latin typeface="+mj-lt"/>
              </a:rPr>
              <a:t>塔座</a:t>
            </a:r>
            <a:r>
              <a:rPr lang="en-US" altLang="zh-CN" kern="0" dirty="0" smtClean="0">
                <a:latin typeface="+mj-lt"/>
              </a:rPr>
              <a:t>A</a:t>
            </a:r>
            <a:r>
              <a:rPr lang="zh-CN" altLang="en-US" kern="0" dirty="0" smtClean="0">
                <a:latin typeface="+mj-lt"/>
              </a:rPr>
              <a:t>上叠放</a:t>
            </a:r>
            <a:r>
              <a:rPr lang="en-US" altLang="zh-CN" kern="0" dirty="0" smtClean="0">
                <a:latin typeface="+mj-lt"/>
              </a:rPr>
              <a:t>n</a:t>
            </a:r>
            <a:r>
              <a:rPr lang="zh-CN" altLang="en-US" kern="0" dirty="0" smtClean="0">
                <a:latin typeface="+mj-lt"/>
              </a:rPr>
              <a:t>个大小不同的圆盘，编号为</a:t>
            </a:r>
            <a:r>
              <a:rPr lang="en-US" altLang="zh-CN" kern="0" dirty="0" smtClean="0">
                <a:latin typeface="+mj-lt"/>
              </a:rPr>
              <a:t>1,2,…n;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(3) </a:t>
            </a:r>
            <a:r>
              <a:rPr lang="zh-CN" altLang="en-US" kern="0" dirty="0" smtClean="0">
                <a:latin typeface="+mj-lt"/>
              </a:rPr>
              <a:t>任务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：将塔座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A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上的一叠圆盘移到塔座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C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上，并仍按同样的顺序叠置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;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990600" y="3581400"/>
            <a:ext cx="2514600" cy="3048000"/>
            <a:chOff x="528" y="624"/>
            <a:chExt cx="1584" cy="1920"/>
          </a:xfrm>
        </p:grpSpPr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1248" y="1008"/>
              <a:ext cx="144" cy="15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1872" y="1008"/>
              <a:ext cx="144" cy="15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528" y="624"/>
              <a:ext cx="288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/>
                <a:t>A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1200" y="624"/>
              <a:ext cx="288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dirty="0"/>
                <a:t>B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1824" y="624"/>
              <a:ext cx="288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/>
                <a:t>C</a:t>
              </a:r>
            </a:p>
          </p:txBody>
        </p:sp>
      </p:grpSp>
      <p:sp>
        <p:nvSpPr>
          <p:cNvPr id="28" name="AutoShape 35"/>
          <p:cNvSpPr>
            <a:spLocks noChangeArrowheads="1"/>
          </p:cNvSpPr>
          <p:nvPr/>
        </p:nvSpPr>
        <p:spPr bwMode="auto">
          <a:xfrm>
            <a:off x="4114800" y="48006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1066800" y="4191000"/>
            <a:ext cx="228600" cy="2438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 bwMode="auto">
          <a:xfrm>
            <a:off x="304800" y="6241602"/>
            <a:ext cx="16764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n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33400" y="5860602"/>
            <a:ext cx="1219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…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62000" y="5479602"/>
            <a:ext cx="838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1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grpSp>
        <p:nvGrpSpPr>
          <p:cNvPr id="35" name="Group 13"/>
          <p:cNvGrpSpPr>
            <a:grpSpLocks/>
          </p:cNvGrpSpPr>
          <p:nvPr/>
        </p:nvGrpSpPr>
        <p:grpSpPr bwMode="auto">
          <a:xfrm>
            <a:off x="5562600" y="3581400"/>
            <a:ext cx="2590800" cy="3048000"/>
            <a:chOff x="-816" y="624"/>
            <a:chExt cx="1632" cy="1920"/>
          </a:xfrm>
        </p:grpSpPr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-768" y="1008"/>
              <a:ext cx="144" cy="15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-144" y="1008"/>
              <a:ext cx="144" cy="15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8" name="Text Box 21"/>
            <p:cNvSpPr txBox="1">
              <a:spLocks noChangeArrowheads="1"/>
            </p:cNvSpPr>
            <p:nvPr/>
          </p:nvSpPr>
          <p:spPr bwMode="auto">
            <a:xfrm>
              <a:off x="528" y="624"/>
              <a:ext cx="28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dirty="0" smtClean="0"/>
                <a:t>C</a:t>
              </a:r>
              <a:endParaRPr lang="en-US" altLang="zh-CN" dirty="0"/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-816" y="624"/>
              <a:ext cx="28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dirty="0" smtClean="0"/>
                <a:t>A</a:t>
              </a:r>
              <a:endParaRPr lang="en-US" altLang="zh-CN" dirty="0"/>
            </a:p>
          </p:txBody>
        </p:sp>
        <p:sp>
          <p:nvSpPr>
            <p:cNvPr id="40" name="Text Box 23"/>
            <p:cNvSpPr txBox="1">
              <a:spLocks noChangeArrowheads="1"/>
            </p:cNvSpPr>
            <p:nvPr/>
          </p:nvSpPr>
          <p:spPr bwMode="auto">
            <a:xfrm>
              <a:off x="-192" y="624"/>
              <a:ext cx="28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dirty="0" smtClean="0"/>
                <a:t>B</a:t>
              </a:r>
              <a:endParaRPr lang="en-US" altLang="zh-CN" dirty="0"/>
            </a:p>
          </p:txBody>
        </p:sp>
      </p:grp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7772400" y="4191000"/>
            <a:ext cx="228600" cy="2438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2" name="矩形 41"/>
          <p:cNvSpPr/>
          <p:nvPr/>
        </p:nvSpPr>
        <p:spPr bwMode="auto">
          <a:xfrm>
            <a:off x="7010400" y="6241602"/>
            <a:ext cx="16764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n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239000" y="5860602"/>
            <a:ext cx="1219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…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467600" y="5479602"/>
            <a:ext cx="838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1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14800" y="4034607"/>
            <a:ext cx="1066800" cy="91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4800" b="1" dirty="0" smtClean="0">
                <a:solidFill>
                  <a:srgbClr val="FF0000"/>
                </a:solidFill>
              </a:rPr>
              <a:t>？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1" grpId="0" animBg="1"/>
      <p:bldP spid="42" grpId="0" animBg="1"/>
      <p:bldP spid="43" grpId="0" animBg="1"/>
      <p:bldP spid="44" grpId="0" animBg="1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例</a:t>
            </a:r>
            <a:r>
              <a:rPr lang="en-US" altLang="zh-CN" dirty="0" smtClean="0">
                <a:ea typeface="黑体" pitchFamily="2" charset="-122"/>
              </a:rPr>
              <a:t>2</a:t>
            </a:r>
            <a:r>
              <a:rPr lang="zh-CN" altLang="en-US" dirty="0" smtClean="0">
                <a:ea typeface="黑体" pitchFamily="2" charset="-122"/>
              </a:rPr>
              <a:t>：</a:t>
            </a:r>
            <a:r>
              <a:rPr lang="en-US" altLang="zh-CN" dirty="0" smtClean="0">
                <a:ea typeface="黑体" pitchFamily="2" charset="-122"/>
              </a:rPr>
              <a:t>Hanoi</a:t>
            </a:r>
            <a:r>
              <a:rPr lang="zh-CN" altLang="en-US" dirty="0" smtClean="0">
                <a:ea typeface="黑体" pitchFamily="2" charset="-122"/>
              </a:rPr>
              <a:t>塔问题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1295400"/>
            <a:ext cx="868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移动过程中必须遵循的原则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：</a:t>
            </a:r>
            <a:endParaRPr lang="en-US" altLang="zh-CN" kern="0" dirty="0" smtClean="0">
              <a:latin typeface="+mj-lt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90600" y="3581400"/>
            <a:ext cx="2514600" cy="3048000"/>
            <a:chOff x="528" y="624"/>
            <a:chExt cx="1584" cy="1920"/>
          </a:xfrm>
        </p:grpSpPr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1248" y="1008"/>
              <a:ext cx="144" cy="15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1872" y="1008"/>
              <a:ext cx="144" cy="15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528" y="624"/>
              <a:ext cx="288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/>
                <a:t>A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1200" y="624"/>
              <a:ext cx="288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dirty="0"/>
                <a:t>B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1824" y="624"/>
              <a:ext cx="288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/>
                <a:t>C</a:t>
              </a:r>
            </a:p>
          </p:txBody>
        </p:sp>
      </p:grpSp>
      <p:sp>
        <p:nvSpPr>
          <p:cNvPr id="28" name="AutoShape 35"/>
          <p:cNvSpPr>
            <a:spLocks noChangeArrowheads="1"/>
          </p:cNvSpPr>
          <p:nvPr/>
        </p:nvSpPr>
        <p:spPr bwMode="auto">
          <a:xfrm>
            <a:off x="4114800" y="48006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1066800" y="4191000"/>
            <a:ext cx="228600" cy="2438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 bwMode="auto">
          <a:xfrm>
            <a:off x="304800" y="6241602"/>
            <a:ext cx="16764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n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33400" y="5860602"/>
            <a:ext cx="1219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…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62000" y="5479602"/>
            <a:ext cx="838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1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562600" y="3581400"/>
            <a:ext cx="2590800" cy="3048000"/>
            <a:chOff x="-816" y="624"/>
            <a:chExt cx="1632" cy="1920"/>
          </a:xfrm>
        </p:grpSpPr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-768" y="1008"/>
              <a:ext cx="144" cy="15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-144" y="1008"/>
              <a:ext cx="144" cy="15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8" name="Text Box 21"/>
            <p:cNvSpPr txBox="1">
              <a:spLocks noChangeArrowheads="1"/>
            </p:cNvSpPr>
            <p:nvPr/>
          </p:nvSpPr>
          <p:spPr bwMode="auto">
            <a:xfrm>
              <a:off x="528" y="624"/>
              <a:ext cx="28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dirty="0" smtClean="0"/>
                <a:t>C</a:t>
              </a:r>
              <a:endParaRPr lang="en-US" altLang="zh-CN" dirty="0"/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-816" y="624"/>
              <a:ext cx="28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dirty="0" smtClean="0"/>
                <a:t>A</a:t>
              </a:r>
              <a:endParaRPr lang="en-US" altLang="zh-CN" dirty="0"/>
            </a:p>
          </p:txBody>
        </p:sp>
        <p:sp>
          <p:nvSpPr>
            <p:cNvPr id="40" name="Text Box 23"/>
            <p:cNvSpPr txBox="1">
              <a:spLocks noChangeArrowheads="1"/>
            </p:cNvSpPr>
            <p:nvPr/>
          </p:nvSpPr>
          <p:spPr bwMode="auto">
            <a:xfrm>
              <a:off x="-192" y="624"/>
              <a:ext cx="28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dirty="0" smtClean="0"/>
                <a:t>B</a:t>
              </a:r>
              <a:endParaRPr lang="en-US" altLang="zh-CN" dirty="0"/>
            </a:p>
          </p:txBody>
        </p:sp>
      </p:grp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7772400" y="4191000"/>
            <a:ext cx="228600" cy="2438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2" name="矩形 41"/>
          <p:cNvSpPr/>
          <p:nvPr/>
        </p:nvSpPr>
        <p:spPr bwMode="auto">
          <a:xfrm>
            <a:off x="7010400" y="6241602"/>
            <a:ext cx="16764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n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239000" y="5860602"/>
            <a:ext cx="1219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…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467600" y="5479602"/>
            <a:ext cx="838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1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772400" y="3041202"/>
            <a:ext cx="838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1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543800" y="2660202"/>
            <a:ext cx="1219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2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53400" y="2514600"/>
            <a:ext cx="914400" cy="91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4800" b="1" dirty="0" smtClean="0">
                <a:solidFill>
                  <a:srgbClr val="FF0000"/>
                </a:solidFill>
              </a:rPr>
              <a:t>×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14800" y="4034607"/>
            <a:ext cx="1066800" cy="91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4800" b="1" dirty="0" smtClean="0">
                <a:solidFill>
                  <a:srgbClr val="FF0000"/>
                </a:solidFill>
              </a:rPr>
              <a:t>？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76200" y="1981200"/>
            <a:ext cx="868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zh-CN" altLang="en-US" kern="0" dirty="0" smtClean="0">
                <a:latin typeface="+mj-lt"/>
              </a:rPr>
              <a:t>每次只能移动一个圆盘；圆盘可插在</a:t>
            </a:r>
            <a:r>
              <a:rPr lang="en-US" altLang="zh-CN" kern="0" dirty="0" smtClean="0">
                <a:latin typeface="+mj-lt"/>
              </a:rPr>
              <a:t>A,B,C</a:t>
            </a:r>
            <a:r>
              <a:rPr lang="zh-CN" altLang="en-US" kern="0" dirty="0" smtClean="0">
                <a:latin typeface="+mj-lt"/>
              </a:rPr>
              <a:t>任何一个塔座上；</a:t>
            </a:r>
            <a:endParaRPr lang="en-US" altLang="zh-CN" kern="0" dirty="0" smtClean="0">
              <a:latin typeface="+mj-lt"/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76200" y="2971800"/>
            <a:ext cx="868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latin typeface="+mj-lt"/>
              </a:rPr>
              <a:t>(2) </a:t>
            </a:r>
            <a:r>
              <a:rPr lang="zh-CN" altLang="en-US" kern="0" dirty="0" smtClean="0">
                <a:latin typeface="+mj-lt"/>
              </a:rPr>
              <a:t>任何时刻，大号圆盘不能位于小号圆盘之上；</a:t>
            </a:r>
            <a:endParaRPr lang="en-US" altLang="zh-CN" kern="0" dirty="0" smtClean="0">
              <a:latin typeface="+mj-lt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/>
      <p:bldP spid="35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例</a:t>
            </a:r>
            <a:r>
              <a:rPr lang="en-US" altLang="zh-CN" dirty="0" smtClean="0">
                <a:ea typeface="黑体" pitchFamily="2" charset="-122"/>
              </a:rPr>
              <a:t>2</a:t>
            </a:r>
            <a:r>
              <a:rPr lang="zh-CN" altLang="en-US" dirty="0" smtClean="0">
                <a:ea typeface="黑体" pitchFamily="2" charset="-122"/>
              </a:rPr>
              <a:t>：</a:t>
            </a:r>
            <a:r>
              <a:rPr lang="en-US" altLang="zh-CN" dirty="0" smtClean="0">
                <a:ea typeface="黑体" pitchFamily="2" charset="-122"/>
              </a:rPr>
              <a:t>Hanoi</a:t>
            </a:r>
            <a:r>
              <a:rPr lang="zh-CN" altLang="en-US" dirty="0" smtClean="0">
                <a:ea typeface="黑体" pitchFamily="2" charset="-122"/>
              </a:rPr>
              <a:t>塔问题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686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如何设计递归算法，解决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Hanoi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塔问题？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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(1)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递归模式？ </a:t>
            </a: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(2)</a:t>
            </a: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 递归出口</a:t>
            </a: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(</a:t>
            </a: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边界条件</a:t>
            </a: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)</a:t>
            </a: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？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838200" y="3713163"/>
            <a:ext cx="3886200" cy="2916238"/>
            <a:chOff x="432" y="707"/>
            <a:chExt cx="2448" cy="1837"/>
          </a:xfrm>
        </p:grpSpPr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1584" y="1008"/>
              <a:ext cx="144" cy="15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2640" y="1008"/>
              <a:ext cx="144" cy="15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432" y="707"/>
              <a:ext cx="288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dirty="0"/>
                <a:t>A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1536" y="707"/>
              <a:ext cx="288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dirty="0"/>
                <a:t>B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2592" y="707"/>
              <a:ext cx="288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/>
                <a:t>C</a:t>
              </a:r>
            </a:p>
          </p:txBody>
        </p:sp>
      </p:grp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914400" y="4191000"/>
            <a:ext cx="228600" cy="2438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 bwMode="auto">
          <a:xfrm>
            <a:off x="152400" y="6273199"/>
            <a:ext cx="16764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n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2133600" y="6241602"/>
            <a:ext cx="1219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n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-1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362200" y="5878603"/>
            <a:ext cx="838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1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381000" y="2514600"/>
            <a:ext cx="4724400" cy="1219200"/>
          </a:xfrm>
          <a:prstGeom prst="rect">
            <a:avLst/>
          </a:prstGeom>
          <a:solidFill>
            <a:srgbClr val="93FF9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marL="72000" marR="0" lvl="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若已将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n-1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个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Symbol" pitchFamily="18" charset="2"/>
              </a:rPr>
              <a:t>圆盘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按规则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移动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sym typeface="Symbol" pitchFamily="18" charset="2"/>
            </a:endParaRPr>
          </a:p>
          <a:p>
            <a:pPr marL="72000" marR="0" lvl="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至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B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上，即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A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中仅剩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n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号圆盘</a:t>
            </a:r>
            <a:r>
              <a:rPr kumimoji="0" lang="zh-CN" altLang="en-US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 </a:t>
            </a:r>
            <a:endParaRPr kumimoji="0" lang="en-US" altLang="zh-CN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Symbol" pitchFamily="18" charset="2"/>
            </a:endParaRPr>
          </a:p>
        </p:txBody>
      </p:sp>
      <p:sp>
        <p:nvSpPr>
          <p:cNvPr id="27" name="上弧形箭头 26"/>
          <p:cNvSpPr/>
          <p:nvPr/>
        </p:nvSpPr>
        <p:spPr bwMode="auto">
          <a:xfrm>
            <a:off x="1295400" y="4953000"/>
            <a:ext cx="1295400" cy="630942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5410200" y="3962400"/>
            <a:ext cx="3733800" cy="2590800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将</a:t>
            </a:r>
            <a:r>
              <a:rPr kumimoji="0" lang="en-US" altLang="zh-CN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n</a:t>
            </a:r>
            <a:r>
              <a:rPr lang="zh-CN" altLang="en-US" kern="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从</a:t>
            </a:r>
            <a:r>
              <a:rPr lang="en-US" altLang="zh-CN" kern="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A</a:t>
            </a:r>
            <a:r>
              <a:rPr lang="zh-CN" altLang="en-US" kern="0" dirty="0" smtClean="0">
                <a:solidFill>
                  <a:srgbClr val="FFFF00"/>
                </a:solidFill>
                <a:latin typeface="+mj-lt"/>
                <a:sym typeface="Wingdings" pitchFamily="2" charset="2"/>
              </a:rPr>
              <a:t>移动</a:t>
            </a:r>
            <a:r>
              <a:rPr lang="zh-CN" altLang="en-US" kern="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至</a:t>
            </a:r>
            <a:r>
              <a:rPr lang="en-US" altLang="zh-CN" kern="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C</a:t>
            </a:r>
            <a:r>
              <a:rPr lang="zh-CN" altLang="en-US" kern="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，</a:t>
            </a:r>
            <a:endParaRPr lang="en-US" altLang="zh-CN" kern="0" dirty="0" smtClean="0">
              <a:solidFill>
                <a:schemeClr val="bg1"/>
              </a:solidFill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再</a:t>
            </a:r>
            <a:r>
              <a:rPr lang="zh-CN" altLang="en-US" kern="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将</a:t>
            </a:r>
            <a:r>
              <a:rPr lang="en-US" altLang="zh-CN" kern="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B</a:t>
            </a:r>
            <a:r>
              <a:rPr lang="zh-CN" altLang="en-US" kern="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上的</a:t>
            </a:r>
            <a:r>
              <a:rPr lang="en-US" altLang="zh-CN" kern="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n-1</a:t>
            </a:r>
            <a:r>
              <a:rPr lang="zh-CN" altLang="en-US" kern="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个</a:t>
            </a:r>
            <a:r>
              <a:rPr lang="zh-CN" altLang="en-US" kern="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盘子</a:t>
            </a:r>
            <a:endParaRPr lang="en-US" altLang="zh-CN" kern="0" dirty="0" smtClean="0">
              <a:solidFill>
                <a:schemeClr val="bg1"/>
              </a:solidFill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按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规则移动</a:t>
            </a:r>
            <a:r>
              <a:rPr lang="zh-CN" altLang="en-US" kern="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至</a:t>
            </a:r>
            <a:r>
              <a:rPr lang="en-US" altLang="zh-CN" kern="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C</a:t>
            </a:r>
            <a:r>
              <a:rPr lang="zh-CN" altLang="en-US" kern="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，</a:t>
            </a:r>
            <a:endParaRPr lang="en-US" altLang="zh-CN" kern="0" dirty="0" smtClean="0">
              <a:solidFill>
                <a:schemeClr val="bg1"/>
              </a:solidFill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即</a:t>
            </a:r>
            <a:r>
              <a:rPr lang="zh-CN" altLang="en-US" kern="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完成任务</a:t>
            </a:r>
            <a:endParaRPr kumimoji="0" lang="zh-CN" altLang="en-GB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sym typeface="Symbol" pitchFamily="18" charset="2"/>
            </a:endParaRPr>
          </a:p>
        </p:txBody>
      </p:sp>
      <p:cxnSp>
        <p:nvCxnSpPr>
          <p:cNvPr id="48" name="肘形连接符 47"/>
          <p:cNvCxnSpPr>
            <a:stCxn id="26" idx="3"/>
          </p:cNvCxnSpPr>
          <p:nvPr/>
        </p:nvCxnSpPr>
        <p:spPr bwMode="auto">
          <a:xfrm>
            <a:off x="5105400" y="3124200"/>
            <a:ext cx="457200" cy="838200"/>
          </a:xfrm>
          <a:prstGeom prst="bentConnector2">
            <a:avLst/>
          </a:prstGeom>
          <a:solidFill>
            <a:srgbClr val="B9FFB9"/>
          </a:solidFill>
          <a:ln w="34925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矩形 54"/>
          <p:cNvSpPr/>
          <p:nvPr/>
        </p:nvSpPr>
        <p:spPr bwMode="auto">
          <a:xfrm>
            <a:off x="3657600" y="6241602"/>
            <a:ext cx="16764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n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3810000" y="5860602"/>
            <a:ext cx="1219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n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-1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4038600" y="5497603"/>
            <a:ext cx="838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1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9" name="上弧形箭头 58"/>
          <p:cNvSpPr/>
          <p:nvPr/>
        </p:nvSpPr>
        <p:spPr bwMode="auto">
          <a:xfrm>
            <a:off x="2971800" y="4779258"/>
            <a:ext cx="1295400" cy="630942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1" name="直接箭头连接符 60"/>
          <p:cNvCxnSpPr>
            <a:stCxn id="63" idx="3"/>
            <a:endCxn id="73" idx="1"/>
          </p:cNvCxnSpPr>
          <p:nvPr/>
        </p:nvCxnSpPr>
        <p:spPr bwMode="auto">
          <a:xfrm flipV="1">
            <a:off x="5105400" y="2679413"/>
            <a:ext cx="1447800" cy="148753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ctangle 3"/>
          <p:cNvSpPr>
            <a:spLocks noChangeArrowheads="1"/>
          </p:cNvSpPr>
          <p:nvPr/>
        </p:nvSpPr>
        <p:spPr bwMode="auto">
          <a:xfrm>
            <a:off x="3048000" y="2532131"/>
            <a:ext cx="2057400" cy="59206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cxnSp>
        <p:nvCxnSpPr>
          <p:cNvPr id="68" name="直接箭头连接符 67"/>
          <p:cNvCxnSpPr>
            <a:endCxn id="73" idx="2"/>
          </p:cNvCxnSpPr>
          <p:nvPr/>
        </p:nvCxnSpPr>
        <p:spPr bwMode="auto">
          <a:xfrm rot="5400000" flipH="1" flipV="1">
            <a:off x="5829301" y="3543301"/>
            <a:ext cx="2438400" cy="129539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6553200" y="2387025"/>
            <a:ext cx="228600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C00000"/>
                </a:solidFill>
              </a:rPr>
              <a:t>所求</a:t>
            </a:r>
            <a:r>
              <a:rPr lang="en-US" altLang="zh-CN" sz="3200" dirty="0" smtClean="0">
                <a:solidFill>
                  <a:srgbClr val="C00000"/>
                </a:solidFill>
              </a:rPr>
              <a:t>Hanoi()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6" grpId="0" animBg="1"/>
      <p:bldP spid="27" grpId="0" animBg="1"/>
      <p:bldP spid="29" grpId="0" animBg="1"/>
      <p:bldP spid="55" grpId="0" animBg="1"/>
      <p:bldP spid="56" grpId="0" animBg="1"/>
      <p:bldP spid="57" grpId="0" animBg="1"/>
      <p:bldP spid="59" grpId="0" animBg="1"/>
      <p:bldP spid="63" grpId="0" animBg="1"/>
      <p:bldP spid="7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152400" y="838200"/>
            <a:ext cx="8763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AutoNum type="arabicParenBoth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递归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：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要</a:t>
            </a:r>
            <a:r>
              <a:rPr lang="zh-CN" altLang="en-US" sz="3200" kern="0" dirty="0" smtClean="0">
                <a:latin typeface="+mj-lt"/>
              </a:rPr>
              <a:t>将</a:t>
            </a:r>
            <a:r>
              <a:rPr lang="en-US" altLang="zh-CN" sz="3200" kern="0" dirty="0" smtClean="0">
                <a:latin typeface="+mj-lt"/>
              </a:rPr>
              <a:t>n</a:t>
            </a:r>
            <a:r>
              <a:rPr lang="zh-CN" altLang="en-US" sz="3200" kern="0" dirty="0" smtClean="0">
                <a:latin typeface="+mj-lt"/>
              </a:rPr>
              <a:t>个圆盘从</a:t>
            </a:r>
            <a:r>
              <a:rPr lang="en-US" altLang="zh-CN" sz="3200" kern="0" dirty="0" smtClean="0">
                <a:latin typeface="+mj-lt"/>
              </a:rPr>
              <a:t>A</a:t>
            </a:r>
            <a:r>
              <a:rPr lang="zh-CN" altLang="en-US" sz="3200" kern="0" dirty="0" smtClean="0">
                <a:latin typeface="+mj-lt"/>
              </a:rPr>
              <a:t>移动到</a:t>
            </a:r>
            <a:r>
              <a:rPr lang="en-US" altLang="zh-CN" sz="3200" kern="0" dirty="0" smtClean="0">
                <a:latin typeface="+mj-lt"/>
              </a:rPr>
              <a:t>C</a:t>
            </a:r>
            <a:r>
              <a:rPr lang="zh-CN" altLang="en-US" sz="3200" kern="0" dirty="0" smtClean="0">
                <a:latin typeface="+mj-lt"/>
              </a:rPr>
              <a:t>，则只需 </a:t>
            </a:r>
            <a:r>
              <a:rPr lang="en-US" altLang="zh-CN" sz="3200" kern="0" dirty="0" smtClean="0">
                <a:latin typeface="+mj-lt"/>
              </a:rPr>
              <a:t>–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</a:t>
            </a:r>
            <a:r>
              <a:rPr lang="en-US" altLang="zh-CN" sz="3200" kern="0" dirty="0" smtClean="0">
                <a:latin typeface="+mj-lt"/>
              </a:rPr>
              <a:t>   </a:t>
            </a:r>
            <a:r>
              <a:rPr lang="en-US" altLang="zh-CN" sz="3200" kern="0" dirty="0" smtClean="0">
                <a:latin typeface="+mj-lt"/>
              </a:rPr>
              <a:t> 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</a:rPr>
              <a:t>n-1</a:t>
            </a:r>
            <a:r>
              <a:rPr lang="zh-CN" altLang="en-US" sz="3200" kern="0" dirty="0" smtClean="0">
                <a:solidFill>
                  <a:srgbClr val="C00000"/>
                </a:solidFill>
                <a:latin typeface="+mj-lt"/>
              </a:rPr>
              <a:t>个圆盘已按规则从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</a:rPr>
              <a:t>A</a:t>
            </a:r>
            <a:r>
              <a:rPr lang="zh-CN" altLang="en-US" sz="3200" kern="0" dirty="0" smtClean="0">
                <a:solidFill>
                  <a:srgbClr val="C00000"/>
                </a:solidFill>
                <a:latin typeface="+mj-lt"/>
              </a:rPr>
              <a:t>到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zh-CN" altLang="en-US" sz="3200" kern="0" dirty="0" smtClean="0">
                <a:solidFill>
                  <a:srgbClr val="C00000"/>
                </a:solidFill>
                <a:latin typeface="+mj-lt"/>
              </a:rPr>
              <a:t>上，</a:t>
            </a:r>
            <a:r>
              <a:rPr lang="zh-CN" altLang="en-US" sz="3200" kern="0" dirty="0" smtClean="0">
                <a:latin typeface="+mj-lt"/>
              </a:rPr>
              <a:t>接下来</a:t>
            </a:r>
            <a:r>
              <a:rPr lang="zh-CN" altLang="en-US" sz="3200" kern="0" dirty="0" smtClean="0">
                <a:latin typeface="+mj-lt"/>
              </a:rPr>
              <a:t>，</a:t>
            </a:r>
            <a:endParaRPr lang="en-US" altLang="zh-CN" sz="3200" kern="0" dirty="0" smtClean="0">
              <a:latin typeface="+mj-lt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</a:t>
            </a:r>
            <a:r>
              <a:rPr lang="en-US" altLang="zh-CN" sz="3200" kern="0" dirty="0" smtClean="0">
                <a:latin typeface="+mj-lt"/>
              </a:rPr>
              <a:t>   </a:t>
            </a:r>
            <a:r>
              <a:rPr lang="zh-CN" altLang="en-US" sz="3200" kern="0" dirty="0" smtClean="0">
                <a:latin typeface="+mj-lt"/>
              </a:rPr>
              <a:t>直接</a:t>
            </a:r>
            <a:r>
              <a:rPr lang="zh-CN" altLang="en-US" sz="3200" kern="0" dirty="0" smtClean="0">
                <a:latin typeface="+mj-lt"/>
              </a:rPr>
              <a:t>将</a:t>
            </a:r>
            <a:r>
              <a:rPr lang="en-US" altLang="zh-CN" sz="3200" kern="0" dirty="0" smtClean="0">
                <a:latin typeface="+mj-lt"/>
              </a:rPr>
              <a:t>n</a:t>
            </a:r>
            <a:r>
              <a:rPr lang="zh-CN" altLang="en-US" sz="3200" kern="0" dirty="0" smtClean="0">
                <a:latin typeface="+mj-lt"/>
              </a:rPr>
              <a:t>号圆盘从</a:t>
            </a:r>
            <a:r>
              <a:rPr lang="en-US" altLang="zh-CN" sz="3200" kern="0" dirty="0" smtClean="0">
                <a:latin typeface="+mj-lt"/>
              </a:rPr>
              <a:t>A</a:t>
            </a:r>
            <a:r>
              <a:rPr lang="zh-CN" altLang="en-US" sz="3200" kern="0" dirty="0" smtClean="0">
                <a:latin typeface="+mj-lt"/>
              </a:rPr>
              <a:t>到</a:t>
            </a:r>
            <a:r>
              <a:rPr lang="en-US" altLang="zh-CN" sz="3200" kern="0" dirty="0" smtClean="0">
                <a:latin typeface="+mj-lt"/>
              </a:rPr>
              <a:t>C</a:t>
            </a:r>
            <a:r>
              <a:rPr lang="zh-CN" altLang="en-US" sz="3200" kern="0" dirty="0" smtClean="0">
                <a:latin typeface="+mj-lt"/>
              </a:rPr>
              <a:t>，</a:t>
            </a:r>
            <a:endParaRPr lang="en-US" altLang="zh-CN" sz="3200" kern="0" dirty="0" smtClean="0">
              <a:latin typeface="+mj-lt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</a:t>
            </a:r>
            <a:r>
              <a:rPr lang="en-US" altLang="zh-CN" sz="3200" kern="0" dirty="0" smtClean="0">
                <a:latin typeface="+mj-lt"/>
              </a:rPr>
              <a:t>   </a:t>
            </a:r>
            <a:r>
              <a:rPr lang="zh-CN" altLang="en-US" sz="3200" kern="0" dirty="0" smtClean="0">
                <a:latin typeface="+mj-lt"/>
              </a:rPr>
              <a:t>再</a:t>
            </a:r>
            <a:r>
              <a:rPr lang="zh-CN" altLang="en-US" sz="3200" kern="0" dirty="0" smtClean="0">
                <a:latin typeface="+mj-lt"/>
              </a:rPr>
              <a:t>将</a:t>
            </a:r>
            <a:r>
              <a:rPr lang="en-US" altLang="zh-CN" sz="3200" kern="0" dirty="0" smtClean="0">
                <a:latin typeface="+mj-lt"/>
              </a:rPr>
              <a:t>n-1</a:t>
            </a:r>
            <a:r>
              <a:rPr lang="zh-CN" altLang="en-US" sz="3200" kern="0" dirty="0" smtClean="0">
                <a:latin typeface="+mj-lt"/>
              </a:rPr>
              <a:t>个圆盘</a:t>
            </a:r>
            <a:r>
              <a:rPr lang="zh-CN" altLang="en-US" sz="3200" kern="0" dirty="0" smtClean="0">
                <a:solidFill>
                  <a:srgbClr val="C00000"/>
                </a:solidFill>
                <a:latin typeface="+mj-lt"/>
              </a:rPr>
              <a:t>按规则从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zh-CN" altLang="en-US" sz="3200" kern="0" dirty="0" smtClean="0">
                <a:solidFill>
                  <a:srgbClr val="C00000"/>
                </a:solidFill>
                <a:latin typeface="+mj-lt"/>
              </a:rPr>
              <a:t>移动到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</a:rPr>
              <a:t>C</a:t>
            </a:r>
            <a:r>
              <a:rPr lang="zh-CN" altLang="en-US" sz="3200" kern="0" dirty="0" smtClean="0">
                <a:solidFill>
                  <a:srgbClr val="C00000"/>
                </a:solidFill>
                <a:latin typeface="+mj-lt"/>
              </a:rPr>
              <a:t>上</a:t>
            </a:r>
            <a:r>
              <a:rPr lang="zh-CN" altLang="en-US" sz="3200" kern="0" dirty="0" smtClean="0">
                <a:latin typeface="+mj-lt"/>
              </a:rPr>
              <a:t>；</a:t>
            </a:r>
            <a:endParaRPr lang="en-US" altLang="zh-CN" sz="3200" kern="0" dirty="0" smtClean="0">
              <a:latin typeface="+mj-lt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Hanoi(n) =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将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n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号盘从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A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移到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C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 </a:t>
            </a:r>
            <a:r>
              <a:rPr lang="zh-CN" altLang="en-US" sz="3200" kern="0" dirty="0" smtClean="0">
                <a:latin typeface="+mj-lt"/>
              </a:rPr>
              <a:t>和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Hanoi(n-1)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52400" y="4495800"/>
            <a:ext cx="8839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800" marR="0" lvl="0" indent="-514800" algn="just" defTabSz="914400" rtl="0" eaLnBrk="1" fontAlgn="base" latinLnBrk="0" hangingPunct="1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(2)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递归出口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：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A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中只有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1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个圆盘，则直接移动到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C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上，即可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62200" y="3635514"/>
            <a:ext cx="5184433" cy="707886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>
                <a:solidFill>
                  <a:srgbClr val="006600"/>
                </a:solidFill>
              </a:rPr>
              <a:t>= Move(A, C) </a:t>
            </a:r>
            <a:r>
              <a:rPr lang="zh-CN" altLang="en-US" sz="3200" kern="0" dirty="0" smtClean="0"/>
              <a:t>和</a:t>
            </a:r>
            <a:r>
              <a:rPr lang="en-US" altLang="zh-CN" sz="3200" kern="0" dirty="0" smtClean="0">
                <a:solidFill>
                  <a:srgbClr val="006600"/>
                </a:solidFill>
              </a:rPr>
              <a:t> Hanoi(n-1)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685800" y="5540514"/>
            <a:ext cx="8077200" cy="64306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 smtClean="0">
                <a:solidFill>
                  <a:srgbClr val="006600"/>
                </a:solidFill>
              </a:rPr>
              <a:t>Move(A, C); </a:t>
            </a:r>
            <a:r>
              <a:rPr lang="en-US" altLang="zh-CN" sz="3200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//</a:t>
            </a:r>
            <a:r>
              <a:rPr lang="zh-CN" altLang="en-US" sz="3200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把</a:t>
            </a:r>
            <a:r>
              <a:rPr lang="en-US" altLang="zh-CN" sz="3200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zh-CN" altLang="en-US" sz="3200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最上方的</a:t>
            </a:r>
            <a:r>
              <a:rPr lang="en-US" altLang="zh-CN" sz="3200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sz="3200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个圆盘移到</a:t>
            </a:r>
            <a:r>
              <a:rPr lang="en-US" altLang="zh-CN" sz="3200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zh-CN" altLang="en-US" sz="3200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上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例</a:t>
            </a:r>
            <a:r>
              <a:rPr lang="en-US" altLang="zh-CN" dirty="0" smtClean="0">
                <a:ea typeface="黑体" pitchFamily="2" charset="-122"/>
              </a:rPr>
              <a:t>2</a:t>
            </a:r>
            <a:r>
              <a:rPr lang="zh-CN" altLang="en-US" dirty="0" smtClean="0">
                <a:ea typeface="黑体" pitchFamily="2" charset="-122"/>
              </a:rPr>
              <a:t>：</a:t>
            </a:r>
            <a:r>
              <a:rPr lang="en-US" altLang="zh-CN" dirty="0" smtClean="0">
                <a:ea typeface="黑体" pitchFamily="2" charset="-122"/>
              </a:rPr>
              <a:t>Hanoi</a:t>
            </a:r>
            <a:r>
              <a:rPr lang="zh-CN" altLang="en-US" dirty="0" smtClean="0">
                <a:ea typeface="黑体" pitchFamily="2" charset="-122"/>
              </a:rPr>
              <a:t>塔问题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686800" cy="533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void Hanoi(n, A, B, C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{ if (n = 1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  Move(A,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lang="en-US" altLang="zh-CN" sz="3200" kern="0" dirty="0" smtClean="0">
                <a:latin typeface="+mj-lt"/>
              </a:rPr>
              <a:t>C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);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else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  { Hanoi(n-1, A, C, B);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    Move(A, C);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08000" lvl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    Hanoi(n-1, B, </a:t>
            </a:r>
            <a:r>
              <a:rPr lang="en-US" altLang="zh-CN" sz="3200" kern="0" dirty="0" smtClean="0">
                <a:latin typeface="+mj-lt"/>
              </a:rPr>
              <a:t>A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, </a:t>
            </a:r>
            <a:r>
              <a:rPr lang="en-US" altLang="zh-CN" sz="3200" kern="0" dirty="0" smtClean="0">
                <a:latin typeface="+mj-lt"/>
              </a:rPr>
              <a:t>C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);</a:t>
            </a:r>
            <a:r>
              <a:rPr lang="en-US" altLang="zh-CN" sz="3200" kern="0" dirty="0" smtClean="0">
                <a:solidFill>
                  <a:srgbClr val="006600"/>
                </a:solidFill>
                <a:latin typeface="+mj-lt"/>
              </a:rPr>
              <a:t>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   }</a:t>
            </a:r>
          </a:p>
          <a:p>
            <a:pPr marL="108000" marR="0" lvl="0" algn="just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}</a:t>
            </a:r>
          </a:p>
          <a:p>
            <a:pPr marL="108000" marR="0" lvl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9471" y="1219200"/>
            <a:ext cx="39549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将</a:t>
            </a:r>
            <a:r>
              <a:rPr lang="en-US" altLang="zh-CN" kern="0" dirty="0" smtClean="0">
                <a:solidFill>
                  <a:srgbClr val="008000"/>
                </a:solidFill>
              </a:rPr>
              <a:t>n</a:t>
            </a:r>
            <a:r>
              <a:rPr lang="zh-CN" altLang="en-US" kern="0" dirty="0" smtClean="0">
                <a:solidFill>
                  <a:srgbClr val="008000"/>
                </a:solidFill>
              </a:rPr>
              <a:t>个盘子从</a:t>
            </a:r>
            <a:r>
              <a:rPr lang="en-US" altLang="zh-CN" kern="0" dirty="0" smtClean="0">
                <a:solidFill>
                  <a:srgbClr val="008000"/>
                </a:solidFill>
              </a:rPr>
              <a:t>A</a:t>
            </a:r>
            <a:r>
              <a:rPr lang="zh-CN" altLang="en-US" kern="0" dirty="0" smtClean="0">
                <a:solidFill>
                  <a:srgbClr val="008000"/>
                </a:solidFill>
              </a:rPr>
              <a:t>移动到</a:t>
            </a:r>
            <a:r>
              <a:rPr lang="en-US" altLang="zh-CN" kern="0" dirty="0" smtClean="0">
                <a:solidFill>
                  <a:srgbClr val="008000"/>
                </a:solidFill>
              </a:rPr>
              <a:t>C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90800" y="1905000"/>
            <a:ext cx="5257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若共</a:t>
            </a:r>
            <a:r>
              <a:rPr lang="en-US" altLang="zh-CN" kern="0" dirty="0" smtClean="0">
                <a:solidFill>
                  <a:srgbClr val="008000"/>
                </a:solidFill>
              </a:rPr>
              <a:t>1</a:t>
            </a:r>
            <a:r>
              <a:rPr lang="zh-CN" altLang="en-US" kern="0" dirty="0" smtClean="0">
                <a:solidFill>
                  <a:srgbClr val="008000"/>
                </a:solidFill>
              </a:rPr>
              <a:t>个盘子，则直接移动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57600" y="2438400"/>
            <a:ext cx="411362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将</a:t>
            </a:r>
            <a:r>
              <a:rPr lang="en-US" altLang="zh-CN" kern="0" dirty="0" smtClean="0">
                <a:solidFill>
                  <a:srgbClr val="008000"/>
                </a:solidFill>
              </a:rPr>
              <a:t>A</a:t>
            </a:r>
            <a:r>
              <a:rPr lang="zh-CN" altLang="en-US" kern="0" dirty="0" smtClean="0">
                <a:solidFill>
                  <a:srgbClr val="008000"/>
                </a:solidFill>
              </a:rPr>
              <a:t>最上方的盘子移到</a:t>
            </a:r>
            <a:r>
              <a:rPr lang="en-US" altLang="zh-CN" kern="0" dirty="0" smtClean="0">
                <a:solidFill>
                  <a:srgbClr val="008000"/>
                </a:solidFill>
              </a:rPr>
              <a:t>C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57800" y="3733800"/>
            <a:ext cx="3017173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将</a:t>
            </a:r>
            <a:r>
              <a:rPr lang="en-US" altLang="zh-CN" kern="0" dirty="0" smtClean="0">
                <a:solidFill>
                  <a:srgbClr val="008000"/>
                </a:solidFill>
              </a:rPr>
              <a:t>n-1</a:t>
            </a:r>
            <a:r>
              <a:rPr lang="zh-CN" altLang="en-US" kern="0" dirty="0" smtClean="0">
                <a:solidFill>
                  <a:srgbClr val="008000"/>
                </a:solidFill>
              </a:rPr>
              <a:t>个</a:t>
            </a:r>
            <a:r>
              <a:rPr lang="en-US" altLang="zh-CN" kern="0" dirty="0" smtClean="0">
                <a:solidFill>
                  <a:srgbClr val="008000"/>
                </a:solidFill>
              </a:rPr>
              <a:t>, </a:t>
            </a:r>
            <a:r>
              <a:rPr lang="zh-CN" altLang="en-US" kern="0" dirty="0" smtClean="0">
                <a:solidFill>
                  <a:srgbClr val="008000"/>
                </a:solidFill>
              </a:rPr>
              <a:t>从</a:t>
            </a:r>
            <a:r>
              <a:rPr lang="en-US" altLang="zh-CN" kern="0" dirty="0" smtClean="0">
                <a:solidFill>
                  <a:srgbClr val="008000"/>
                </a:solidFill>
              </a:rPr>
              <a:t>A</a:t>
            </a:r>
            <a:r>
              <a:rPr lang="zh-CN" altLang="en-US" kern="0" dirty="0" smtClean="0">
                <a:solidFill>
                  <a:srgbClr val="008000"/>
                </a:solidFill>
              </a:rPr>
              <a:t>到</a:t>
            </a:r>
            <a:r>
              <a:rPr lang="en-US" altLang="zh-CN" kern="0" dirty="0" smtClean="0">
                <a:solidFill>
                  <a:srgbClr val="008000"/>
                </a:solidFill>
              </a:rPr>
              <a:t>B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81600" y="5064604"/>
            <a:ext cx="267893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//n-1</a:t>
            </a:r>
            <a:r>
              <a:rPr lang="zh-CN" altLang="en-US" kern="0" dirty="0" smtClean="0">
                <a:solidFill>
                  <a:srgbClr val="008000"/>
                </a:solidFill>
              </a:rPr>
              <a:t>个</a:t>
            </a:r>
            <a:r>
              <a:rPr lang="en-US" altLang="zh-CN" kern="0" dirty="0" smtClean="0">
                <a:solidFill>
                  <a:srgbClr val="008000"/>
                </a:solidFill>
              </a:rPr>
              <a:t>, </a:t>
            </a:r>
            <a:r>
              <a:rPr lang="zh-CN" altLang="en-US" kern="0" dirty="0" smtClean="0">
                <a:solidFill>
                  <a:srgbClr val="008000"/>
                </a:solidFill>
              </a:rPr>
              <a:t>从</a:t>
            </a:r>
            <a:r>
              <a:rPr lang="en-US" altLang="zh-CN" kern="0" dirty="0" smtClean="0">
                <a:solidFill>
                  <a:srgbClr val="008000"/>
                </a:solidFill>
              </a:rPr>
              <a:t>B</a:t>
            </a:r>
            <a:r>
              <a:rPr lang="zh-CN" altLang="en-US" kern="0" dirty="0" smtClean="0">
                <a:solidFill>
                  <a:srgbClr val="008000"/>
                </a:solidFill>
              </a:rPr>
              <a:t>到</a:t>
            </a:r>
            <a:r>
              <a:rPr lang="en-US" altLang="zh-CN" kern="0" dirty="0" smtClean="0">
                <a:solidFill>
                  <a:srgbClr val="008000"/>
                </a:solidFill>
              </a:rPr>
              <a:t>C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14800" y="4398258"/>
            <a:ext cx="3733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将</a:t>
            </a:r>
            <a:r>
              <a:rPr lang="en-US" altLang="zh-CN" kern="0" dirty="0" smtClean="0">
                <a:solidFill>
                  <a:srgbClr val="008000"/>
                </a:solidFill>
              </a:rPr>
              <a:t>n</a:t>
            </a:r>
            <a:r>
              <a:rPr lang="zh-CN" altLang="en-US" kern="0" dirty="0" smtClean="0">
                <a:solidFill>
                  <a:srgbClr val="008000"/>
                </a:solidFill>
              </a:rPr>
              <a:t>号盘子</a:t>
            </a:r>
            <a:r>
              <a:rPr lang="en-US" altLang="zh-CN" kern="0" dirty="0" smtClean="0">
                <a:solidFill>
                  <a:srgbClr val="008000"/>
                </a:solidFill>
              </a:rPr>
              <a:t>, </a:t>
            </a:r>
            <a:r>
              <a:rPr lang="zh-CN" altLang="en-US" kern="0" dirty="0" smtClean="0">
                <a:solidFill>
                  <a:srgbClr val="008000"/>
                </a:solidFill>
              </a:rPr>
              <a:t>从</a:t>
            </a:r>
            <a:r>
              <a:rPr lang="en-US" altLang="zh-CN" kern="0" dirty="0" smtClean="0">
                <a:solidFill>
                  <a:srgbClr val="008000"/>
                </a:solidFill>
              </a:rPr>
              <a:t>A</a:t>
            </a:r>
            <a:r>
              <a:rPr lang="zh-CN" altLang="en-US" kern="0" dirty="0" smtClean="0">
                <a:solidFill>
                  <a:srgbClr val="008000"/>
                </a:solidFill>
              </a:rPr>
              <a:t>到</a:t>
            </a:r>
            <a:r>
              <a:rPr lang="en-US" altLang="zh-CN" kern="0" dirty="0" smtClean="0">
                <a:solidFill>
                  <a:srgbClr val="008000"/>
                </a:solidFill>
              </a:rPr>
              <a:t>B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752600" y="2162651"/>
            <a:ext cx="7086600" cy="172354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chemeClr val="accent1">
                    <a:lumMod val="25000"/>
                  </a:schemeClr>
                </a:solidFill>
                <a:sym typeface="Wingdings" pitchFamily="2" charset="2"/>
              </a:rPr>
              <a:t>Hanoi(1, A, B, C) </a:t>
            </a:r>
            <a:r>
              <a:rPr lang="en-US" altLang="zh-CN" sz="3200" b="1" kern="0" dirty="0" smtClean="0">
                <a:solidFill>
                  <a:schemeClr val="accent1">
                    <a:lumMod val="25000"/>
                  </a:schemeClr>
                </a:solidFill>
                <a:sym typeface="Wingdings" pitchFamily="2" charset="2"/>
              </a:rPr>
              <a:t></a:t>
            </a:r>
            <a:r>
              <a:rPr lang="en-US" altLang="zh-CN" sz="3200" kern="0" dirty="0" smtClean="0">
                <a:solidFill>
                  <a:schemeClr val="accent1">
                    <a:lumMod val="25000"/>
                  </a:schemeClr>
                </a:solidFill>
                <a:sym typeface="Wingdings" pitchFamily="2" charset="2"/>
              </a:rPr>
              <a:t> Move(A, C)</a:t>
            </a:r>
          </a:p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chemeClr val="accent1">
                    <a:lumMod val="25000"/>
                  </a:schemeClr>
                </a:solidFill>
                <a:sym typeface="Wingdings" pitchFamily="2" charset="2"/>
              </a:rPr>
              <a:t>Move(A, B) </a:t>
            </a:r>
            <a:r>
              <a:rPr lang="en-US" altLang="zh-CN" sz="3200" kern="0" dirty="0" smtClean="0">
                <a:solidFill>
                  <a:srgbClr val="006600"/>
                </a:solidFill>
                <a:sym typeface="Wingdings" pitchFamily="2" charset="2"/>
              </a:rPr>
              <a:t>//</a:t>
            </a:r>
            <a:r>
              <a:rPr lang="zh-CN" altLang="en-US" sz="3200" kern="0" dirty="0" smtClean="0">
                <a:solidFill>
                  <a:srgbClr val="006600"/>
                </a:solidFill>
                <a:sym typeface="Wingdings" pitchFamily="2" charset="2"/>
              </a:rPr>
              <a:t>把</a:t>
            </a:r>
            <a:r>
              <a:rPr lang="en-US" altLang="zh-CN" sz="3200" kern="0" dirty="0" smtClean="0">
                <a:solidFill>
                  <a:srgbClr val="006600"/>
                </a:solidFill>
                <a:sym typeface="Wingdings" pitchFamily="2" charset="2"/>
              </a:rPr>
              <a:t>A</a:t>
            </a:r>
            <a:r>
              <a:rPr lang="zh-CN" altLang="en-US" sz="3200" kern="0" dirty="0" smtClean="0">
                <a:solidFill>
                  <a:srgbClr val="006600"/>
                </a:solidFill>
                <a:sym typeface="Wingdings" pitchFamily="2" charset="2"/>
              </a:rPr>
              <a:t>最上方的盘子移到</a:t>
            </a:r>
            <a:r>
              <a:rPr lang="en-US" altLang="zh-CN" sz="3200" kern="0" dirty="0" smtClean="0">
                <a:solidFill>
                  <a:srgbClr val="006600"/>
                </a:solidFill>
                <a:sym typeface="Wingdings" pitchFamily="2" charset="2"/>
              </a:rPr>
              <a:t>B</a:t>
            </a:r>
          </a:p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chemeClr val="accent1">
                    <a:lumMod val="25000"/>
                  </a:schemeClr>
                </a:solidFill>
                <a:sym typeface="Wingdings" pitchFamily="2" charset="2"/>
              </a:rPr>
              <a:t>Hanoi(1, C, A, B) </a:t>
            </a:r>
            <a:r>
              <a:rPr lang="en-US" altLang="zh-CN" sz="3200" b="1" kern="0" dirty="0" smtClean="0">
                <a:solidFill>
                  <a:schemeClr val="accent1">
                    <a:lumMod val="25000"/>
                  </a:schemeClr>
                </a:solidFill>
                <a:sym typeface="Wingdings" pitchFamily="2" charset="2"/>
              </a:rPr>
              <a:t></a:t>
            </a:r>
            <a:r>
              <a:rPr lang="en-US" altLang="zh-CN" sz="3200" kern="0" dirty="0" smtClean="0">
                <a:solidFill>
                  <a:schemeClr val="accent1">
                    <a:lumMod val="25000"/>
                  </a:schemeClr>
                </a:solidFill>
                <a:sym typeface="Wingdings" pitchFamily="2" charset="2"/>
              </a:rPr>
              <a:t> Move(C-&gt;B)</a:t>
            </a: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81451"/>
            <a:ext cx="8229600" cy="685800"/>
          </a:xfrm>
          <a:solidFill>
            <a:schemeClr val="bg1"/>
          </a:solidFill>
          <a:ln w="28575">
            <a:noFill/>
          </a:ln>
        </p:spPr>
        <p:txBody>
          <a:bodyPr/>
          <a:lstStyle/>
          <a:p>
            <a:pPr algn="l"/>
            <a:r>
              <a:rPr lang="zh-CN" altLang="en-US" sz="3200" dirty="0" smtClean="0">
                <a:ea typeface="黑体" pitchFamily="2" charset="-122"/>
              </a:rPr>
              <a:t>例：</a:t>
            </a:r>
            <a:r>
              <a:rPr lang="en-US" altLang="zh-CN" sz="3200" dirty="0" smtClean="0">
                <a:ea typeface="黑体" pitchFamily="2" charset="-122"/>
              </a:rPr>
              <a:t>3</a:t>
            </a:r>
            <a:r>
              <a:rPr lang="zh-CN" altLang="en-US" sz="3200" dirty="0" smtClean="0">
                <a:ea typeface="黑体" pitchFamily="2" charset="-122"/>
              </a:rPr>
              <a:t>个圆盘的</a:t>
            </a:r>
            <a:r>
              <a:rPr lang="en-US" altLang="zh-CN" sz="3200" dirty="0" smtClean="0">
                <a:ea typeface="黑体" pitchFamily="2" charset="-122"/>
              </a:rPr>
              <a:t>Hanoi</a:t>
            </a:r>
            <a:r>
              <a:rPr lang="zh-CN" altLang="en-US" sz="3200" dirty="0" smtClean="0">
                <a:ea typeface="黑体" pitchFamily="2" charset="-122"/>
              </a:rPr>
              <a:t>塔移动过程</a:t>
            </a:r>
            <a:endParaRPr lang="zh-CN" altLang="en-US" sz="3200" dirty="0">
              <a:ea typeface="黑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943451"/>
            <a:ext cx="9144000" cy="6096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Hanoi</a:t>
            </a:r>
            <a:r>
              <a:rPr lang="en-US" altLang="zh-CN" sz="3200" kern="0" dirty="0" smtClean="0">
                <a:latin typeface="+mj-lt"/>
              </a:rPr>
              <a:t>(3, A, B, C) </a:t>
            </a:r>
            <a:r>
              <a:rPr lang="en-US" altLang="zh-CN" sz="3200" kern="0" dirty="0" smtClean="0">
                <a:solidFill>
                  <a:srgbClr val="006600"/>
                </a:solidFill>
                <a:latin typeface="+mj-lt"/>
              </a:rPr>
              <a:t>//</a:t>
            </a:r>
            <a:r>
              <a:rPr lang="zh-CN" altLang="en-US" sz="3200" kern="0" dirty="0" smtClean="0">
                <a:solidFill>
                  <a:srgbClr val="006600"/>
                </a:solidFill>
                <a:latin typeface="+mj-lt"/>
              </a:rPr>
              <a:t>从</a:t>
            </a:r>
            <a:r>
              <a:rPr lang="en-US" altLang="zh-CN" sz="3200" kern="0" dirty="0" smtClean="0">
                <a:solidFill>
                  <a:srgbClr val="006600"/>
                </a:solidFill>
                <a:latin typeface="+mj-lt"/>
              </a:rPr>
              <a:t>A</a:t>
            </a:r>
            <a:r>
              <a:rPr lang="zh-CN" altLang="en-US" sz="3200" kern="0" dirty="0" smtClean="0">
                <a:solidFill>
                  <a:srgbClr val="006600"/>
                </a:solidFill>
                <a:latin typeface="+mj-lt"/>
              </a:rPr>
              <a:t>移动</a:t>
            </a:r>
            <a:r>
              <a:rPr lang="en-US" altLang="zh-CN" sz="3200" kern="0" dirty="0" smtClean="0">
                <a:solidFill>
                  <a:srgbClr val="006600"/>
                </a:solidFill>
                <a:latin typeface="+mj-lt"/>
              </a:rPr>
              <a:t>3</a:t>
            </a:r>
            <a:r>
              <a:rPr lang="zh-CN" altLang="en-US" sz="3200" kern="0" dirty="0" smtClean="0">
                <a:solidFill>
                  <a:srgbClr val="006600"/>
                </a:solidFill>
                <a:latin typeface="+mj-lt"/>
              </a:rPr>
              <a:t>个到</a:t>
            </a:r>
            <a:r>
              <a:rPr lang="en-US" altLang="zh-CN" sz="3200" kern="0" dirty="0" smtClean="0">
                <a:solidFill>
                  <a:srgbClr val="006600"/>
                </a:solidFill>
                <a:latin typeface="+mj-lt"/>
              </a:rPr>
              <a:t>C, </a:t>
            </a:r>
            <a:r>
              <a:rPr lang="zh-CN" altLang="en-US" sz="3200" kern="0" dirty="0" smtClean="0">
                <a:solidFill>
                  <a:srgbClr val="006600"/>
                </a:solidFill>
                <a:latin typeface="+mj-lt"/>
              </a:rPr>
              <a:t>可借助</a:t>
            </a:r>
            <a:r>
              <a:rPr lang="en-US" altLang="zh-CN" sz="3200" kern="0" dirty="0" smtClean="0">
                <a:solidFill>
                  <a:srgbClr val="006600"/>
                </a:solidFill>
                <a:latin typeface="+mj-lt"/>
              </a:rPr>
              <a:t>B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0600" y="1553051"/>
            <a:ext cx="8382000" cy="6858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1500"/>
              </a:spcBef>
              <a:buNone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Wingdings" pitchFamily="2" charset="2"/>
              </a:rPr>
              <a:t>Hanoi(2,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Wingdings" pitchFamily="2" charset="2"/>
              </a:rPr>
              <a:t> 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A,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Wingdings" pitchFamily="2" charset="2"/>
              </a:rPr>
              <a:t> C, 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B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Wingdings" pitchFamily="2" charset="2"/>
              </a:rPr>
              <a:t>)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将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2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个从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A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移到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B </a:t>
            </a:r>
            <a:endParaRPr lang="en-US" altLang="zh-CN" sz="3200" kern="0" dirty="0" smtClean="0">
              <a:solidFill>
                <a:srgbClr val="006600"/>
              </a:solidFill>
              <a:latin typeface="+mj-lt"/>
              <a:sym typeface="Wingdings" pitchFamily="2" charset="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4400" y="4524851"/>
            <a:ext cx="8458200" cy="6096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1500"/>
              </a:spcBef>
              <a:buNone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Wingdings" pitchFamily="2" charset="2"/>
              </a:rPr>
              <a:t>Hanoi(2, 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B,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Wingdings" pitchFamily="2" charset="2"/>
              </a:rPr>
              <a:t> A, 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C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Wingdings" pitchFamily="2" charset="2"/>
              </a:rPr>
              <a:t>) </a:t>
            </a:r>
            <a:r>
              <a:rPr lang="en-US" altLang="zh-CN" sz="3200" kern="0" dirty="0" smtClean="0">
                <a:solidFill>
                  <a:srgbClr val="006600"/>
                </a:solidFill>
                <a:latin typeface="+mj-lt"/>
                <a:sym typeface="Wingdings" pitchFamily="2" charset="2"/>
              </a:rPr>
              <a:t>//</a:t>
            </a:r>
            <a:r>
              <a:rPr lang="zh-CN" altLang="en-US" sz="3200" kern="0" dirty="0" smtClean="0">
                <a:solidFill>
                  <a:srgbClr val="006600"/>
                </a:solidFill>
                <a:latin typeface="+mj-lt"/>
                <a:sym typeface="Wingdings" pitchFamily="2" charset="2"/>
              </a:rPr>
              <a:t>将</a:t>
            </a:r>
            <a:r>
              <a:rPr lang="en-US" altLang="zh-CN" sz="3200" kern="0" dirty="0" smtClean="0">
                <a:solidFill>
                  <a:srgbClr val="006600"/>
                </a:solidFill>
                <a:latin typeface="+mj-lt"/>
                <a:sym typeface="Wingdings" pitchFamily="2" charset="2"/>
              </a:rPr>
              <a:t>2</a:t>
            </a:r>
            <a:r>
              <a:rPr lang="zh-CN" altLang="en-US" sz="3200" kern="0" dirty="0" smtClean="0">
                <a:solidFill>
                  <a:srgbClr val="006600"/>
                </a:solidFill>
                <a:latin typeface="+mj-lt"/>
                <a:sym typeface="Wingdings" pitchFamily="2" charset="2"/>
              </a:rPr>
              <a:t>个从</a:t>
            </a:r>
            <a:r>
              <a:rPr lang="en-US" altLang="zh-CN" sz="3200" kern="0" dirty="0" smtClean="0">
                <a:solidFill>
                  <a:srgbClr val="006600"/>
                </a:solidFill>
                <a:latin typeface="+mj-lt"/>
                <a:sym typeface="Wingdings" pitchFamily="2" charset="2"/>
              </a:rPr>
              <a:t>B</a:t>
            </a:r>
            <a:r>
              <a:rPr lang="zh-CN" altLang="en-US" sz="3200" kern="0" dirty="0" smtClean="0">
                <a:solidFill>
                  <a:srgbClr val="006600"/>
                </a:solidFill>
                <a:latin typeface="+mj-lt"/>
                <a:sym typeface="Wingdings" pitchFamily="2" charset="2"/>
              </a:rPr>
              <a:t>移到</a:t>
            </a:r>
            <a:r>
              <a:rPr lang="en-US" altLang="zh-CN" sz="3200" kern="0" dirty="0" smtClean="0">
                <a:solidFill>
                  <a:srgbClr val="006600"/>
                </a:solidFill>
                <a:latin typeface="+mj-lt"/>
                <a:sym typeface="Wingdings" pitchFamily="2" charset="2"/>
              </a:rPr>
              <a:t>C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52600" y="5134451"/>
            <a:ext cx="7086600" cy="172354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chemeClr val="accent1">
                    <a:lumMod val="25000"/>
                  </a:schemeClr>
                </a:solidFill>
                <a:sym typeface="Wingdings" pitchFamily="2" charset="2"/>
              </a:rPr>
              <a:t>Hanoi(1, B, C, A) </a:t>
            </a:r>
            <a:r>
              <a:rPr lang="en-US" altLang="zh-CN" sz="3200" b="1" kern="0" dirty="0" smtClean="0">
                <a:solidFill>
                  <a:schemeClr val="accent1">
                    <a:lumMod val="25000"/>
                  </a:schemeClr>
                </a:solidFill>
                <a:sym typeface="Wingdings" pitchFamily="2" charset="2"/>
              </a:rPr>
              <a:t></a:t>
            </a:r>
            <a:r>
              <a:rPr lang="en-US" altLang="zh-CN" sz="3200" kern="0" dirty="0" smtClean="0">
                <a:solidFill>
                  <a:schemeClr val="accent1">
                    <a:lumMod val="25000"/>
                  </a:schemeClr>
                </a:solidFill>
                <a:sym typeface="Wingdings" pitchFamily="2" charset="2"/>
              </a:rPr>
              <a:t> Move(B-&gt;A)</a:t>
            </a:r>
          </a:p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chemeClr val="accent1">
                    <a:lumMod val="25000"/>
                  </a:schemeClr>
                </a:solidFill>
                <a:sym typeface="Wingdings" pitchFamily="2" charset="2"/>
              </a:rPr>
              <a:t>Move(B-&gt;C)</a:t>
            </a:r>
          </a:p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chemeClr val="accent1">
                    <a:lumMod val="25000"/>
                  </a:schemeClr>
                </a:solidFill>
                <a:sym typeface="Wingdings" pitchFamily="2" charset="2"/>
              </a:rPr>
              <a:t>Hanoi(1, A, B, C) </a:t>
            </a:r>
            <a:r>
              <a:rPr lang="en-US" altLang="zh-CN" sz="3200" b="1" kern="0" dirty="0" smtClean="0">
                <a:solidFill>
                  <a:schemeClr val="accent1">
                    <a:lumMod val="25000"/>
                  </a:schemeClr>
                </a:solidFill>
                <a:sym typeface="Wingdings" pitchFamily="2" charset="2"/>
              </a:rPr>
              <a:t></a:t>
            </a:r>
            <a:r>
              <a:rPr lang="en-US" altLang="zh-CN" sz="3200" kern="0" dirty="0" smtClean="0">
                <a:solidFill>
                  <a:schemeClr val="accent1">
                    <a:lumMod val="25000"/>
                  </a:schemeClr>
                </a:solidFill>
                <a:sym typeface="Wingdings" pitchFamily="2" charset="2"/>
              </a:rPr>
              <a:t> Move(A-&gt;C)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14400" y="3915251"/>
            <a:ext cx="8458200" cy="6096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1500"/>
              </a:spcBef>
              <a:buNone/>
            </a:pPr>
            <a:r>
              <a:rPr lang="en-US" altLang="zh-CN" sz="3200" kern="0" dirty="0" smtClean="0">
                <a:latin typeface="+mj-lt"/>
                <a:sym typeface="Wingdings" pitchFamily="2" charset="2"/>
              </a:rPr>
              <a:t>Move(A, C)  </a:t>
            </a:r>
            <a:r>
              <a:rPr lang="en-US" altLang="zh-CN" sz="3200" kern="0" dirty="0" smtClean="0">
                <a:solidFill>
                  <a:srgbClr val="006600"/>
                </a:solidFill>
                <a:latin typeface="+mj-lt"/>
                <a:sym typeface="Wingdings" pitchFamily="2" charset="2"/>
              </a:rPr>
              <a:t>//</a:t>
            </a:r>
            <a:r>
              <a:rPr lang="zh-CN" altLang="en-US" sz="3200" kern="0" dirty="0" smtClean="0">
                <a:solidFill>
                  <a:srgbClr val="006600"/>
                </a:solidFill>
                <a:latin typeface="+mj-lt"/>
                <a:sym typeface="Wingdings" pitchFamily="2" charset="2"/>
              </a:rPr>
              <a:t>将</a:t>
            </a:r>
            <a:r>
              <a:rPr lang="en-US" altLang="zh-CN" sz="3200" kern="0" dirty="0" smtClean="0">
                <a:solidFill>
                  <a:srgbClr val="006600"/>
                </a:solidFill>
                <a:latin typeface="+mj-lt"/>
                <a:sym typeface="Wingdings" pitchFamily="2" charset="2"/>
              </a:rPr>
              <a:t>A</a:t>
            </a:r>
            <a:r>
              <a:rPr lang="zh-CN" altLang="en-US" sz="3200" kern="0" dirty="0" smtClean="0">
                <a:solidFill>
                  <a:srgbClr val="006600"/>
                </a:solidFill>
                <a:latin typeface="+mj-lt"/>
                <a:sym typeface="Wingdings" pitchFamily="2" charset="2"/>
              </a:rPr>
              <a:t>中</a:t>
            </a:r>
            <a:r>
              <a:rPr lang="zh-CN" altLang="en-US" sz="3200" kern="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仅有的</a:t>
            </a:r>
            <a:r>
              <a:rPr lang="en-US" altLang="zh-CN" sz="3200" kern="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1</a:t>
            </a:r>
            <a:r>
              <a:rPr lang="zh-CN" altLang="en-US" sz="3200" kern="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个</a:t>
            </a:r>
            <a:r>
              <a:rPr lang="zh-CN" altLang="en-US" sz="3200" kern="0" dirty="0" smtClean="0">
                <a:solidFill>
                  <a:srgbClr val="006600"/>
                </a:solidFill>
                <a:latin typeface="+mj-lt"/>
                <a:sym typeface="Wingdings" pitchFamily="2" charset="2"/>
              </a:rPr>
              <a:t>圆盘移动到</a:t>
            </a:r>
            <a:r>
              <a:rPr lang="en-US" altLang="zh-CN" sz="3200" kern="0" dirty="0" smtClean="0">
                <a:solidFill>
                  <a:srgbClr val="006600"/>
                </a:solidFill>
                <a:latin typeface="+mj-lt"/>
                <a:sym typeface="Wingdings" pitchFamily="2" charset="2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6" grpId="0" animBg="1"/>
      <p:bldP spid="8" grpId="0" animBg="1"/>
      <p:bldP spid="10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80647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28600"/>
            <a:ext cx="28638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228600"/>
            <a:ext cx="2902744" cy="168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1" y="2514600"/>
            <a:ext cx="278744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52135" y="2438400"/>
            <a:ext cx="297425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72200" y="2438400"/>
            <a:ext cx="302833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4800600"/>
            <a:ext cx="284870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81400" y="4800600"/>
            <a:ext cx="277023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下弧形箭头 13"/>
          <p:cNvSpPr/>
          <p:nvPr/>
        </p:nvSpPr>
        <p:spPr bwMode="auto">
          <a:xfrm>
            <a:off x="2286000" y="1905000"/>
            <a:ext cx="1219200" cy="457200"/>
          </a:xfrm>
          <a:prstGeom prst="curvedUpArrow">
            <a:avLst/>
          </a:prstGeom>
          <a:solidFill>
            <a:srgbClr val="00B050"/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下弧形箭头 14"/>
          <p:cNvSpPr/>
          <p:nvPr/>
        </p:nvSpPr>
        <p:spPr bwMode="auto">
          <a:xfrm>
            <a:off x="5486400" y="1905000"/>
            <a:ext cx="1219200" cy="457200"/>
          </a:xfrm>
          <a:prstGeom prst="curvedUpArrow">
            <a:avLst/>
          </a:prstGeom>
          <a:solidFill>
            <a:srgbClr val="00B050"/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" name="下弧形箭头 15"/>
          <p:cNvSpPr/>
          <p:nvPr/>
        </p:nvSpPr>
        <p:spPr bwMode="auto">
          <a:xfrm>
            <a:off x="2286000" y="4114800"/>
            <a:ext cx="1219200" cy="457200"/>
          </a:xfrm>
          <a:prstGeom prst="curvedUpArrow">
            <a:avLst/>
          </a:prstGeom>
          <a:solidFill>
            <a:srgbClr val="00B050"/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7" name="下弧形箭头 16"/>
          <p:cNvSpPr/>
          <p:nvPr/>
        </p:nvSpPr>
        <p:spPr bwMode="auto">
          <a:xfrm>
            <a:off x="5562600" y="4114800"/>
            <a:ext cx="1219200" cy="457200"/>
          </a:xfrm>
          <a:prstGeom prst="curvedUpArrow">
            <a:avLst/>
          </a:prstGeom>
          <a:solidFill>
            <a:srgbClr val="00B050"/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8" name="下弧形箭头 17"/>
          <p:cNvSpPr/>
          <p:nvPr/>
        </p:nvSpPr>
        <p:spPr bwMode="auto">
          <a:xfrm>
            <a:off x="2362200" y="6400800"/>
            <a:ext cx="1219200" cy="457200"/>
          </a:xfrm>
          <a:prstGeom prst="curvedUpArrow">
            <a:avLst/>
          </a:prstGeom>
          <a:solidFill>
            <a:srgbClr val="00B050"/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/>
          <p:cNvSpPr txBox="1">
            <a:spLocks noChangeArrowheads="1"/>
          </p:cNvSpPr>
          <p:nvPr/>
        </p:nvSpPr>
        <p:spPr bwMode="auto">
          <a:xfrm>
            <a:off x="228600" y="2286000"/>
            <a:ext cx="8839200" cy="1371600"/>
          </a:xfrm>
          <a:prstGeom prst="rect">
            <a:avLst/>
          </a:prstGeom>
          <a:solidFill>
            <a:srgbClr val="FFFF99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dirty="0" smtClean="0">
                <a:latin typeface="+mj-lt"/>
              </a:rPr>
              <a:t>直接或间接</a:t>
            </a:r>
            <a:r>
              <a:rPr lang="zh-CN" altLang="en-US" sz="3200" dirty="0" smtClean="0">
                <a:solidFill>
                  <a:srgbClr val="FF0000"/>
                </a:solidFill>
                <a:latin typeface="+mj-lt"/>
              </a:rPr>
              <a:t>调用</a:t>
            </a:r>
            <a:r>
              <a:rPr lang="zh-CN" altLang="en-US" sz="3200" dirty="0" smtClean="0">
                <a:latin typeface="+mj-lt"/>
              </a:rPr>
              <a:t>自身，且每次调用，问题的规模都能减小，最终到达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递归出口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下箭头 2"/>
          <p:cNvSpPr/>
          <p:nvPr/>
        </p:nvSpPr>
        <p:spPr bwMode="auto">
          <a:xfrm>
            <a:off x="3733800" y="3810000"/>
            <a:ext cx="1524000" cy="838408"/>
          </a:xfrm>
          <a:prstGeom prst="downArrow">
            <a:avLst/>
          </a:prstGeom>
          <a:noFill/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609600" y="4724400"/>
            <a:ext cx="7696200" cy="14478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 smtClean="0">
                <a:latin typeface="黑体" pitchFamily="2" charset="-122"/>
              </a:rPr>
              <a:t>编译程序如何处理递归调用？</a:t>
            </a:r>
            <a:endParaRPr lang="en-US" altLang="zh-CN" sz="3200" kern="0" dirty="0" smtClean="0">
              <a:latin typeface="黑体" pitchFamily="2" charset="-122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</a:rPr>
              <a:t>递归</a:t>
            </a:r>
            <a:r>
              <a:rPr lang="zh-CN" altLang="en-US" sz="3200" kern="0" dirty="0" smtClean="0">
                <a:latin typeface="黑体" pitchFamily="2" charset="-122"/>
              </a:rPr>
              <a:t>调用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</a:rPr>
              <a:t>与栈有何关系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</a:rPr>
              <a:t>？（课外选看）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</a:endParaRPr>
          </a:p>
        </p:txBody>
      </p:sp>
      <p:sp>
        <p:nvSpPr>
          <p:cNvPr id="8" name="Rectangle 1027"/>
          <p:cNvSpPr txBox="1">
            <a:spLocks noChangeArrowheads="1"/>
          </p:cNvSpPr>
          <p:nvPr/>
        </p:nvSpPr>
        <p:spPr bwMode="auto">
          <a:xfrm>
            <a:off x="228600" y="762000"/>
            <a:ext cx="8839200" cy="1447800"/>
          </a:xfrm>
          <a:prstGeom prst="rect">
            <a:avLst/>
          </a:prstGeom>
          <a:solidFill>
            <a:srgbClr val="90E660"/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marR="0" lvl="0" indent="-5143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dirty="0" smtClean="0">
                <a:latin typeface="+mj-lt"/>
              </a:rPr>
              <a:t>递归的优点：对问题描述简洁，结构清晰，</a:t>
            </a:r>
            <a:endParaRPr lang="en-US" altLang="zh-CN" sz="3200" dirty="0" smtClean="0">
              <a:latin typeface="+mj-lt"/>
            </a:endParaRPr>
          </a:p>
          <a:p>
            <a:pPr marL="171450" marR="0" lvl="0" indent="-5143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dirty="0" smtClean="0">
                <a:latin typeface="+mj-lt"/>
              </a:rPr>
              <a:t>                      </a:t>
            </a:r>
            <a:r>
              <a:rPr lang="zh-CN" altLang="en-US" sz="3200" dirty="0" smtClean="0">
                <a:latin typeface="+mj-lt"/>
              </a:rPr>
              <a:t>编出的程序易读、正确性容易证明</a:t>
            </a:r>
            <a:endParaRPr lang="en-US" altLang="zh-CN" sz="32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栈的应用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04800" y="1874837"/>
            <a:ext cx="8686800" cy="944563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递归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304800" y="2971800"/>
            <a:ext cx="8991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latin typeface="+mn-lt"/>
              </a:rPr>
              <a:t> 迷宫问题 </a:t>
            </a:r>
            <a:r>
              <a:rPr lang="en-US" altLang="zh-CN" sz="3200" kern="0" dirty="0" smtClean="0">
                <a:latin typeface="+mn-lt"/>
              </a:rPr>
              <a:t>– </a:t>
            </a:r>
            <a:r>
              <a:rPr lang="zh-CN" altLang="en-US" sz="3200" kern="0" dirty="0" smtClean="0">
                <a:latin typeface="+mn-lt"/>
              </a:rPr>
              <a:t>栈在回溯法求解中的作用；</a:t>
            </a:r>
            <a:endParaRPr lang="zh-CN" altLang="en-US" sz="32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迷宫问题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1295400"/>
          </a:xfrm>
          <a:noFill/>
          <a:ln/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latin typeface="+mj-lt"/>
                <a:ea typeface="黑体" pitchFamily="2" charset="-122"/>
              </a:rPr>
              <a:t>迷宫由</a:t>
            </a:r>
            <a:r>
              <a:rPr lang="en-US" altLang="zh-CN" dirty="0" smtClean="0">
                <a:latin typeface="+mj-lt"/>
                <a:ea typeface="黑体" pitchFamily="2" charset="-122"/>
              </a:rPr>
              <a:t>M*N</a:t>
            </a:r>
            <a:r>
              <a:rPr lang="zh-CN" altLang="en-US" dirty="0" smtClean="0">
                <a:latin typeface="+mj-lt"/>
                <a:ea typeface="黑体" pitchFamily="2" charset="-122"/>
              </a:rPr>
              <a:t>个方格组成，每个方格可能是墙，也可能什么都没有</a:t>
            </a:r>
            <a:r>
              <a:rPr lang="en-US" altLang="zh-CN" dirty="0" smtClean="0">
                <a:latin typeface="+mj-lt"/>
                <a:ea typeface="黑体" pitchFamily="2" charset="-122"/>
              </a:rPr>
              <a:t>(</a:t>
            </a:r>
            <a:r>
              <a:rPr lang="zh-CN" altLang="en-US" dirty="0" smtClean="0">
                <a:latin typeface="+mj-lt"/>
                <a:ea typeface="黑体" pitchFamily="2" charset="-122"/>
              </a:rPr>
              <a:t>可以行走</a:t>
            </a:r>
            <a:r>
              <a:rPr lang="en-US" altLang="zh-CN" dirty="0" smtClean="0">
                <a:latin typeface="+mj-lt"/>
                <a:ea typeface="黑体" pitchFamily="2" charset="-122"/>
              </a:rPr>
              <a:t>);</a:t>
            </a:r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 bwMode="auto">
          <a:xfrm>
            <a:off x="304800" y="3200400"/>
            <a:ext cx="8686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已知迷宫的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入口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(x1,y1)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和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出口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(x2,y2)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，</a:t>
            </a:r>
            <a:endParaRPr lang="en-US" altLang="zh-CN" sz="3200" kern="0" dirty="0" smtClean="0"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求从入口到出口的一个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无环路径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</a:t>
            </a:r>
            <a:r>
              <a:rPr lang="zh-CN" altLang="en-US" sz="3200" kern="0" dirty="0" smtClean="0">
                <a:solidFill>
                  <a:srgbClr val="006600"/>
                </a:solidFill>
                <a:latin typeface="+mj-lt"/>
              </a:rPr>
              <a:t>路径上任意位置不能重复行走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；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28600" y="1951037"/>
            <a:ext cx="8686800" cy="1325563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ea typeface="黑体" pitchFamily="2" charset="-122"/>
              </a:rPr>
              <a:t>栈：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一种特殊的线性表，所有的插入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进栈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和删除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出栈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都在表的</a:t>
            </a:r>
            <a:r>
              <a:rPr lang="zh-CN" altLang="en-US" dirty="0" smtClean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同一端</a:t>
            </a:r>
            <a:r>
              <a:rPr lang="en-US" altLang="zh-CN" dirty="0" smtClean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栈顶</a:t>
            </a:r>
            <a:r>
              <a:rPr lang="en-US" altLang="zh-CN" dirty="0" smtClean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进行；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28600" y="1752601"/>
            <a:ext cx="8763000" cy="3124200"/>
          </a:xfrm>
          <a:prstGeom prst="rect">
            <a:avLst/>
          </a:prstGeom>
          <a:noFill/>
          <a:ln w="254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228600" y="3505200"/>
            <a:ext cx="8991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latin typeface="+mn-lt"/>
              </a:rPr>
              <a:t> 栈：</a:t>
            </a:r>
            <a:r>
              <a:rPr lang="zh-CN" altLang="en-US" sz="3200" kern="0" dirty="0" smtClean="0">
                <a:solidFill>
                  <a:srgbClr val="A50021"/>
                </a:solidFill>
                <a:latin typeface="+mn-lt"/>
              </a:rPr>
              <a:t>后进先出 </a:t>
            </a:r>
            <a:r>
              <a:rPr lang="en-US" altLang="zh-CN" sz="3200" kern="0" dirty="0" smtClean="0">
                <a:latin typeface="+mn-lt"/>
              </a:rPr>
              <a:t>(</a:t>
            </a:r>
            <a:r>
              <a:rPr lang="en-US" altLang="zh-CN" sz="3200" kern="0" dirty="0">
                <a:latin typeface="+mn-lt"/>
              </a:rPr>
              <a:t>last in first out, LIFO</a:t>
            </a:r>
            <a:r>
              <a:rPr lang="en-US" altLang="zh-CN" sz="3200" kern="0" dirty="0" smtClean="0">
                <a:latin typeface="+mn-lt"/>
              </a:rPr>
              <a:t>)</a:t>
            </a:r>
            <a:r>
              <a:rPr lang="zh-CN" altLang="en-US" sz="3200" kern="0" dirty="0" smtClean="0">
                <a:latin typeface="+mn-lt"/>
              </a:rPr>
              <a:t>，即</a:t>
            </a:r>
            <a:endParaRPr lang="en-US" altLang="zh-CN" sz="3200" kern="0" dirty="0" smtClean="0">
              <a:latin typeface="+mn-lt"/>
            </a:endParaRPr>
          </a:p>
          <a:p>
            <a:pPr marL="342900"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kern="0" dirty="0">
                <a:latin typeface="+mn-lt"/>
              </a:rPr>
              <a:t> </a:t>
            </a:r>
            <a:r>
              <a:rPr lang="en-US" altLang="zh-CN" sz="3200" kern="0" dirty="0" smtClean="0">
                <a:latin typeface="+mn-lt"/>
              </a:rPr>
              <a:t>     </a:t>
            </a:r>
            <a:r>
              <a:rPr lang="zh-CN" altLang="en-US" sz="3200" kern="0" dirty="0" smtClean="0">
                <a:solidFill>
                  <a:srgbClr val="A50021"/>
                </a:solidFill>
                <a:latin typeface="+mn-lt"/>
              </a:rPr>
              <a:t>先进后出 </a:t>
            </a:r>
            <a:r>
              <a:rPr lang="en-US" altLang="zh-CN" sz="3200" kern="0" dirty="0" smtClean="0">
                <a:latin typeface="+mn-lt"/>
              </a:rPr>
              <a:t>(first in last out, FILO) </a:t>
            </a:r>
            <a:r>
              <a:rPr lang="zh-CN" altLang="en-US" sz="3200" kern="0" dirty="0" smtClean="0"/>
              <a:t>的</a:t>
            </a:r>
            <a:r>
              <a:rPr lang="zh-CN" altLang="en-US" sz="3200" kern="0" dirty="0"/>
              <a:t>表；</a:t>
            </a:r>
            <a:endParaRPr lang="zh-CN" altLang="en-US" sz="32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1" y="762000"/>
            <a:ext cx="887837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2"/>
          <p:cNvSpPr txBox="1">
            <a:spLocks noChangeArrowheads="1"/>
          </p:cNvSpPr>
          <p:nvPr/>
        </p:nvSpPr>
        <p:spPr bwMode="auto">
          <a:xfrm>
            <a:off x="304800" y="56388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要求：每一步，只能走直线，不能走斜线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求解迷宫问题的思路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4648200"/>
          </a:xfrm>
          <a:solidFill>
            <a:schemeClr val="bg1">
              <a:lumMod val="85000"/>
            </a:schemeClr>
          </a:solidFill>
          <a:ln/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latin typeface="+mj-lt"/>
                <a:ea typeface="黑体" pitchFamily="2" charset="-122"/>
              </a:rPr>
              <a:t>从入口</a:t>
            </a:r>
            <a:r>
              <a:rPr lang="en-US" altLang="zh-CN" dirty="0" smtClean="0">
                <a:latin typeface="+mj-lt"/>
                <a:ea typeface="黑体" pitchFamily="2" charset="-122"/>
              </a:rPr>
              <a:t>(x1,y1)</a:t>
            </a:r>
            <a:r>
              <a:rPr lang="zh-CN" altLang="en-US" dirty="0" smtClean="0">
                <a:latin typeface="+mj-lt"/>
                <a:ea typeface="黑体" pitchFamily="2" charset="-122"/>
              </a:rPr>
              <a:t>出发，沿着可能的方向</a:t>
            </a:r>
            <a:r>
              <a:rPr lang="zh-CN" altLang="en-US" dirty="0" smtClean="0">
                <a:latin typeface="+mj-lt"/>
                <a:ea typeface="黑体" pitchFamily="2" charset="-122"/>
              </a:rPr>
              <a:t>，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dirty="0" smtClean="0">
                <a:latin typeface="+mj-lt"/>
                <a:ea typeface="黑体" pitchFamily="2" charset="-122"/>
              </a:rPr>
              <a:t>  </a:t>
            </a:r>
            <a:r>
              <a:rPr lang="zh-CN" altLang="en-US" dirty="0" smtClean="0">
                <a:latin typeface="+mj-lt"/>
                <a:ea typeface="黑体" pitchFamily="2" charset="-122"/>
              </a:rPr>
              <a:t>向前</a:t>
            </a:r>
            <a:r>
              <a:rPr lang="zh-CN" altLang="en-US" dirty="0" smtClean="0">
                <a:latin typeface="+mj-lt"/>
                <a:ea typeface="黑体" pitchFamily="2" charset="-122"/>
              </a:rPr>
              <a:t>试探；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latin typeface="+mj-lt"/>
                <a:ea typeface="黑体" pitchFamily="2" charset="-122"/>
              </a:rPr>
              <a:t>若能前进，则继续向前走；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latin typeface="+mj-lt"/>
                <a:ea typeface="黑体" pitchFamily="2" charset="-122"/>
              </a:rPr>
              <a:t>若某一步，不能前进，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则沿着原路返回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(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回溯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dirty="0" smtClean="0">
                <a:latin typeface="+mj-lt"/>
                <a:ea typeface="黑体" pitchFamily="2" charset="-122"/>
              </a:rPr>
              <a:t>，并在</a:t>
            </a:r>
            <a:r>
              <a:rPr lang="zh-CN" altLang="en-US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未试探过的方向</a:t>
            </a:r>
            <a:r>
              <a:rPr lang="zh-CN" altLang="en-US" dirty="0" smtClean="0">
                <a:latin typeface="+mj-lt"/>
                <a:ea typeface="黑体" pitchFamily="2" charset="-122"/>
              </a:rPr>
              <a:t>上，谋求前进；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latin typeface="+mj-lt"/>
                <a:ea typeface="黑体" pitchFamily="2" charset="-122"/>
              </a:rPr>
              <a:t>直到找到出口，或者探索失败；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求解迷宫问题的思路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763000" cy="2286000"/>
          </a:xfrm>
          <a:solidFill>
            <a:schemeClr val="bg1">
              <a:lumMod val="85000"/>
            </a:schemeClr>
          </a:solidFill>
          <a:ln/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-- </a:t>
            </a:r>
            <a:r>
              <a:rPr lang="zh-CN" altLang="en-US" dirty="0" smtClean="0">
                <a:latin typeface="+mj-lt"/>
                <a:ea typeface="黑体" pitchFamily="2" charset="-122"/>
              </a:rPr>
              <a:t>走到一个位置</a:t>
            </a:r>
            <a:r>
              <a:rPr lang="en-US" altLang="zh-CN" dirty="0" smtClean="0">
                <a:latin typeface="+mj-lt"/>
                <a:ea typeface="黑体" pitchFamily="2" charset="-122"/>
              </a:rPr>
              <a:t>(</a:t>
            </a:r>
            <a:r>
              <a:rPr lang="en-US" altLang="zh-CN" dirty="0" err="1" smtClean="0">
                <a:latin typeface="+mj-lt"/>
                <a:ea typeface="黑体" pitchFamily="2" charset="-122"/>
              </a:rPr>
              <a:t>i</a:t>
            </a:r>
            <a:r>
              <a:rPr lang="en-US" altLang="zh-CN" dirty="0" smtClean="0">
                <a:latin typeface="+mj-lt"/>
                <a:ea typeface="黑体" pitchFamily="2" charset="-122"/>
              </a:rPr>
              <a:t>, j)</a:t>
            </a:r>
            <a:r>
              <a:rPr lang="zh-CN" altLang="en-US" dirty="0" smtClean="0">
                <a:latin typeface="+mj-lt"/>
                <a:ea typeface="黑体" pitchFamily="2" charset="-122"/>
              </a:rPr>
              <a:t>，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dirty="0" smtClean="0">
                <a:latin typeface="+mj-lt"/>
                <a:ea typeface="黑体" pitchFamily="2" charset="-122"/>
              </a:rPr>
              <a:t>  </a:t>
            </a:r>
            <a:r>
              <a:rPr lang="zh-CN" altLang="en-US" dirty="0" smtClean="0">
                <a:latin typeface="+mj-lt"/>
                <a:ea typeface="黑体" pitchFamily="2" charset="-122"/>
              </a:rPr>
              <a:t>选择</a:t>
            </a:r>
            <a:r>
              <a:rPr lang="zh-CN" altLang="en-US" dirty="0" smtClean="0">
                <a:latin typeface="+mj-lt"/>
                <a:ea typeface="黑体" pitchFamily="2" charset="-122"/>
              </a:rPr>
              <a:t>一个未试探过的方向向前探索，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   </a:t>
            </a:r>
            <a:r>
              <a:rPr lang="zh-CN" altLang="en-US" dirty="0" smtClean="0">
                <a:latin typeface="+mj-lt"/>
                <a:ea typeface="黑体" pitchFamily="2" charset="-122"/>
              </a:rPr>
              <a:t>需</a:t>
            </a:r>
            <a:r>
              <a:rPr lang="zh-CN" altLang="en-US" dirty="0" smtClean="0">
                <a:latin typeface="+mj-lt"/>
                <a:ea typeface="黑体" pitchFamily="2" charset="-122"/>
              </a:rPr>
              <a:t>记录：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位置坐标 </a:t>
            </a:r>
            <a:r>
              <a:rPr lang="en-US" altLang="zh-CN" dirty="0" smtClean="0">
                <a:latin typeface="+mj-lt"/>
                <a:ea typeface="黑体" pitchFamily="2" charset="-122"/>
              </a:rPr>
              <a:t>+ 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该处已经试探过的方向</a:t>
            </a:r>
            <a:endParaRPr lang="en-US" altLang="zh-CN" dirty="0" smtClean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3581400"/>
            <a:ext cx="8763000" cy="1676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--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如果该位置向前是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死路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所有方向已经试探</a:t>
            </a:r>
            <a:r>
              <a:rPr kumimoji="0" lang="zh-CN" alt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或是墙壁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，则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沿着来时的路 退回其前一位置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；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7" name="云形 6"/>
          <p:cNvSpPr/>
          <p:nvPr/>
        </p:nvSpPr>
        <p:spPr bwMode="auto">
          <a:xfrm>
            <a:off x="4724400" y="4957084"/>
            <a:ext cx="3657600" cy="1743349"/>
          </a:xfrm>
          <a:prstGeom prst="cloud">
            <a:avLst/>
          </a:prstGeom>
          <a:solidFill>
            <a:srgbClr val="00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000" dirty="0" smtClean="0">
                <a:solidFill>
                  <a:schemeClr val="bg1"/>
                </a:solidFill>
              </a:rPr>
              <a:t>路径存入</a:t>
            </a:r>
            <a:r>
              <a:rPr lang="zh-CN" altLang="en-US" sz="3000" dirty="0" smtClean="0">
                <a:solidFill>
                  <a:schemeClr val="bg1"/>
                </a:solidFill>
                <a:sym typeface="Wingdings" pitchFamily="2" charset="2"/>
              </a:rPr>
              <a:t>栈</a:t>
            </a:r>
            <a:r>
              <a:rPr lang="zh-CN" altLang="en-US" sz="3000" dirty="0" smtClean="0">
                <a:solidFill>
                  <a:schemeClr val="bg1"/>
                </a:solidFill>
                <a:sym typeface="Wingdings" pitchFamily="2" charset="2"/>
              </a:rPr>
              <a:t>，</a:t>
            </a:r>
            <a:endParaRPr lang="en-US" altLang="zh-CN" sz="300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000" dirty="0" smtClean="0">
                <a:solidFill>
                  <a:schemeClr val="bg1"/>
                </a:solidFill>
                <a:sym typeface="Wingdings" pitchFamily="2" charset="2"/>
              </a:rPr>
              <a:t>以便回溯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迷宫问题的表示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763000" cy="4114800"/>
          </a:xfrm>
          <a:solidFill>
            <a:schemeClr val="bg1">
              <a:lumMod val="85000"/>
            </a:schemeClr>
          </a:solidFill>
          <a:ln/>
        </p:spPr>
        <p:txBody>
          <a:bodyPr/>
          <a:lstStyle/>
          <a:p>
            <a:pPr>
              <a:lnSpc>
                <a:spcPct val="140000"/>
              </a:lnSpc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迷宫本身用一个二维数组表示，</a:t>
            </a:r>
            <a:r>
              <a:rPr lang="en-US" altLang="zh-CN" dirty="0" smtClean="0">
                <a:latin typeface="+mj-lt"/>
                <a:ea typeface="黑体" pitchFamily="2" charset="-122"/>
              </a:rPr>
              <a:t>maze[m][n];</a:t>
            </a:r>
          </a:p>
          <a:p>
            <a:pPr>
              <a:lnSpc>
                <a:spcPct val="140000"/>
              </a:lnSpc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   </a:t>
            </a:r>
            <a:r>
              <a:rPr lang="zh-CN" altLang="en-US" dirty="0" smtClean="0">
                <a:latin typeface="+mj-lt"/>
                <a:ea typeface="黑体" pitchFamily="2" charset="-122"/>
              </a:rPr>
              <a:t>每个位置的值：</a:t>
            </a:r>
            <a:r>
              <a:rPr lang="en-US" altLang="zh-CN" dirty="0" smtClean="0">
                <a:latin typeface="+mj-lt"/>
                <a:ea typeface="黑体" pitchFamily="2" charset="-122"/>
              </a:rPr>
              <a:t>maze[</a:t>
            </a:r>
            <a:r>
              <a:rPr lang="en-US" altLang="zh-CN" dirty="0" err="1" smtClean="0">
                <a:latin typeface="+mj-lt"/>
                <a:ea typeface="黑体" pitchFamily="2" charset="-122"/>
              </a:rPr>
              <a:t>i</a:t>
            </a:r>
            <a:r>
              <a:rPr lang="en-US" altLang="zh-CN" dirty="0" smtClean="0">
                <a:latin typeface="+mj-lt"/>
                <a:ea typeface="黑体" pitchFamily="2" charset="-122"/>
              </a:rPr>
              <a:t>][j] </a:t>
            </a:r>
            <a:r>
              <a:rPr lang="en-US" altLang="zh-CN" b="1" dirty="0" smtClean="0">
                <a:latin typeface="+mj-lt"/>
                <a:ea typeface="黑体" pitchFamily="2" charset="-122"/>
                <a:sym typeface="Symbol"/>
              </a:rPr>
              <a:t> </a:t>
            </a:r>
            <a:r>
              <a:rPr lang="en-US" altLang="zh-CN" dirty="0" smtClean="0">
                <a:latin typeface="+mj-lt"/>
                <a:ea typeface="黑体" pitchFamily="2" charset="-122"/>
                <a:sym typeface="Symbol"/>
              </a:rPr>
              <a:t>{0, 1, 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  <a:ea typeface="黑体" pitchFamily="2" charset="-122"/>
                <a:sym typeface="Symbol"/>
              </a:rPr>
              <a:t>2</a:t>
            </a:r>
            <a:r>
              <a:rPr lang="en-US" altLang="zh-CN" dirty="0" smtClean="0">
                <a:latin typeface="+mj-lt"/>
                <a:ea typeface="黑体" pitchFamily="2" charset="-122"/>
                <a:sym typeface="Symbol"/>
              </a:rPr>
              <a:t>},</a:t>
            </a:r>
          </a:p>
          <a:p>
            <a:pPr>
              <a:lnSpc>
                <a:spcPct val="140000"/>
              </a:lnSpc>
              <a:buNone/>
            </a:pPr>
            <a:r>
              <a:rPr lang="en-US" altLang="zh-CN" dirty="0" smtClean="0">
                <a:latin typeface="+mj-lt"/>
                <a:ea typeface="黑体" pitchFamily="2" charset="-122"/>
                <a:sym typeface="Symbol"/>
              </a:rPr>
              <a:t>   0: </a:t>
            </a:r>
            <a:r>
              <a:rPr lang="zh-CN" altLang="en-US" dirty="0" smtClean="0">
                <a:latin typeface="+mj-lt"/>
                <a:ea typeface="黑体" pitchFamily="2" charset="-122"/>
                <a:sym typeface="Symbol"/>
              </a:rPr>
              <a:t>通路</a:t>
            </a:r>
            <a:r>
              <a:rPr lang="zh-CN" altLang="en-US" dirty="0" smtClean="0">
                <a:latin typeface="+mj-lt"/>
                <a:ea typeface="黑体" pitchFamily="2" charset="-122"/>
                <a:sym typeface="Symbol"/>
              </a:rPr>
              <a:t>，</a:t>
            </a:r>
            <a:endParaRPr lang="en-US" altLang="zh-CN" dirty="0" smtClean="0">
              <a:latin typeface="+mj-lt"/>
              <a:ea typeface="黑体" pitchFamily="2" charset="-122"/>
              <a:sym typeface="Symbol"/>
            </a:endParaRPr>
          </a:p>
          <a:p>
            <a:pPr>
              <a:lnSpc>
                <a:spcPct val="140000"/>
              </a:lnSpc>
              <a:buNone/>
            </a:pPr>
            <a:r>
              <a:rPr lang="en-US" altLang="zh-CN" dirty="0" smtClean="0">
                <a:latin typeface="+mj-lt"/>
                <a:ea typeface="黑体" pitchFamily="2" charset="-122"/>
                <a:sym typeface="Symbol"/>
              </a:rPr>
              <a:t>   1</a:t>
            </a:r>
            <a:r>
              <a:rPr lang="en-US" altLang="zh-CN" dirty="0" smtClean="0">
                <a:latin typeface="+mj-lt"/>
                <a:ea typeface="黑体" pitchFamily="2" charset="-122"/>
                <a:sym typeface="Symbol"/>
              </a:rPr>
              <a:t>: </a:t>
            </a:r>
            <a:r>
              <a:rPr lang="zh-CN" altLang="en-US" dirty="0" smtClean="0">
                <a:latin typeface="+mj-lt"/>
                <a:ea typeface="黑体" pitchFamily="2" charset="-122"/>
                <a:sym typeface="Symbol"/>
              </a:rPr>
              <a:t>墙</a:t>
            </a:r>
            <a:r>
              <a:rPr lang="zh-CN" altLang="en-US" dirty="0" smtClean="0">
                <a:latin typeface="+mj-lt"/>
                <a:ea typeface="黑体" pitchFamily="2" charset="-122"/>
                <a:sym typeface="Symbol"/>
              </a:rPr>
              <a:t>，</a:t>
            </a:r>
            <a:endParaRPr lang="en-US" altLang="zh-CN" dirty="0" smtClean="0">
              <a:latin typeface="+mj-lt"/>
              <a:ea typeface="黑体" pitchFamily="2" charset="-122"/>
              <a:sym typeface="Symbol"/>
            </a:endParaRPr>
          </a:p>
          <a:p>
            <a:pPr>
              <a:lnSpc>
                <a:spcPct val="140000"/>
              </a:lnSpc>
              <a:buNone/>
            </a:pPr>
            <a:r>
              <a:rPr lang="en-US" altLang="zh-CN" dirty="0" smtClean="0">
                <a:latin typeface="+mj-lt"/>
                <a:ea typeface="黑体" pitchFamily="2" charset="-122"/>
                <a:sym typeface="Symbol"/>
              </a:rPr>
              <a:t> </a:t>
            </a:r>
            <a:r>
              <a:rPr lang="en-US" altLang="zh-CN" dirty="0" smtClean="0">
                <a:latin typeface="+mj-lt"/>
                <a:ea typeface="黑体" pitchFamily="2" charset="-122"/>
                <a:sym typeface="Symbol"/>
              </a:rPr>
              <a:t> </a:t>
            </a:r>
            <a:r>
              <a:rPr lang="zh-CN" altLang="en-US" dirty="0" smtClean="0">
                <a:latin typeface="+mj-lt"/>
                <a:ea typeface="黑体" pitchFamily="2" charset="-122"/>
                <a:sym typeface="Symbol"/>
              </a:rPr>
              <a:t> 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  <a:ea typeface="黑体" pitchFamily="2" charset="-122"/>
                <a:sym typeface="Symbol"/>
              </a:rPr>
              <a:t>2: 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  <a:sym typeface="Symbol"/>
              </a:rPr>
              <a:t>位置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  <a:ea typeface="黑体" pitchFamily="2" charset="-122"/>
                <a:sym typeface="Symbol"/>
              </a:rPr>
              <a:t>(</a:t>
            </a:r>
            <a:r>
              <a:rPr lang="en-US" altLang="zh-CN" dirty="0" err="1" smtClean="0">
                <a:solidFill>
                  <a:srgbClr val="003399"/>
                </a:solidFill>
                <a:latin typeface="+mj-lt"/>
                <a:ea typeface="黑体" pitchFamily="2" charset="-122"/>
                <a:sym typeface="Symbol"/>
              </a:rPr>
              <a:t>i,j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  <a:ea typeface="黑体" pitchFamily="2" charset="-122"/>
                <a:sym typeface="Symbol"/>
              </a:rPr>
              <a:t>)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  <a:sym typeface="Symbol"/>
              </a:rPr>
              <a:t>已经被访问过</a:t>
            </a:r>
            <a:endParaRPr lang="en-US" altLang="zh-CN" dirty="0" smtClean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763000" cy="1295400"/>
          </a:xfrm>
          <a:solidFill>
            <a:schemeClr val="bg1">
              <a:lumMod val="85000"/>
            </a:schemeClr>
          </a:solidFill>
          <a:ln/>
        </p:spPr>
        <p:txBody>
          <a:bodyPr/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zh-CN" altLang="en-US" dirty="0" smtClean="0">
                <a:latin typeface="+mj-lt"/>
                <a:ea typeface="黑体" pitchFamily="2" charset="-122"/>
              </a:rPr>
              <a:t>一个位置处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可以</a:t>
            </a:r>
            <a:r>
              <a:rPr lang="zh-CN" altLang="en-US" sz="30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试探的方向</a:t>
            </a:r>
            <a:r>
              <a:rPr lang="zh-CN" altLang="en-US" sz="3000" dirty="0" smtClean="0">
                <a:latin typeface="+mj-lt"/>
                <a:ea typeface="黑体" pitchFamily="2" charset="-122"/>
              </a:rPr>
              <a:t>：上下左右共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4</a:t>
            </a:r>
            <a:r>
              <a:rPr lang="zh-CN" altLang="en-US" sz="3000" dirty="0" smtClean="0">
                <a:latin typeface="+mj-lt"/>
                <a:ea typeface="黑体" pitchFamily="2" charset="-122"/>
              </a:rPr>
              <a:t>个</a:t>
            </a:r>
            <a:endParaRPr lang="en-US" altLang="zh-CN" sz="3000" dirty="0" smtClean="0">
              <a:latin typeface="+mj-lt"/>
              <a:ea typeface="黑体" pitchFamily="2" charset="-122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  <a:ea typeface="黑体" pitchFamily="2" charset="-122"/>
              </a:rPr>
              <a:t>    -- </a:t>
            </a:r>
            <a:r>
              <a:rPr lang="zh-CN" altLang="en-US" sz="3000" dirty="0" smtClean="0">
                <a:latin typeface="+mj-lt"/>
                <a:ea typeface="黑体" pitchFamily="2" charset="-122"/>
              </a:rPr>
              <a:t>用二维数组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direction[4][2]</a:t>
            </a:r>
            <a:r>
              <a:rPr lang="zh-CN" altLang="en-US" dirty="0" smtClean="0">
                <a:latin typeface="+mj-lt"/>
                <a:ea typeface="黑体" pitchFamily="2" charset="-122"/>
              </a:rPr>
              <a:t>表示；</a:t>
            </a:r>
            <a:endParaRPr lang="en-US" altLang="zh-CN" dirty="0" smtClean="0">
              <a:solidFill>
                <a:srgbClr val="FF9900"/>
              </a:solidFill>
              <a:latin typeface="+mj-lt"/>
              <a:ea typeface="黑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3733800"/>
            <a:ext cx="4191000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381000" y="2209800"/>
            <a:ext cx="8763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2.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由当前位置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i,j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</a:t>
            </a:r>
            <a:r>
              <a:rPr lang="zh-CN" altLang="en-US" sz="3200" kern="0" dirty="0" smtClean="0">
                <a:latin typeface="+mj-lt"/>
              </a:rPr>
              <a:t>在</a:t>
            </a:r>
            <a:r>
              <a:rPr lang="en-US" altLang="zh-CN" sz="3200" kern="0" dirty="0" smtClean="0">
                <a:latin typeface="+mj-lt"/>
              </a:rPr>
              <a:t>E</a:t>
            </a:r>
            <a:r>
              <a:rPr lang="zh-CN" altLang="en-US" sz="3200" kern="0" dirty="0" smtClean="0">
                <a:latin typeface="+mj-lt"/>
              </a:rPr>
              <a:t>方向前进</a:t>
            </a:r>
            <a:r>
              <a:rPr lang="en-US" altLang="zh-CN" sz="3200" kern="0" dirty="0" smtClean="0">
                <a:latin typeface="+mj-lt"/>
              </a:rPr>
              <a:t>1</a:t>
            </a:r>
            <a:r>
              <a:rPr lang="zh-CN" altLang="en-US" sz="3200" kern="0" dirty="0" smtClean="0">
                <a:latin typeface="+mj-lt"/>
              </a:rPr>
              <a:t>步，到达位置：</a:t>
            </a:r>
            <a:endParaRPr lang="en-US" altLang="zh-CN" sz="3200" kern="0" dirty="0" smtClean="0">
              <a:latin typeface="+mj-lt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g,h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 = (</a:t>
            </a:r>
            <a:r>
              <a:rPr lang="en-US" altLang="zh-CN" sz="3200" kern="0" dirty="0" err="1" smtClean="0">
                <a:latin typeface="+mj-lt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,j) + (direction[0][0], direction[0][1])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86200"/>
            <a:ext cx="494740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152400" y="381000"/>
            <a:ext cx="9144000" cy="6629400"/>
          </a:xfrm>
          <a:solidFill>
            <a:schemeClr val="bg1">
              <a:lumMod val="85000"/>
            </a:schemeClr>
          </a:solidFill>
          <a:ln/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dirty="0" err="1" smtClean="0">
                <a:latin typeface="+mj-lt"/>
                <a:ea typeface="黑体" pitchFamily="2" charset="-122"/>
              </a:rPr>
              <a:t>mazeFrame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(void)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{ 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创建一个空栈</a:t>
            </a:r>
            <a:r>
              <a:rPr lang="en-US" altLang="zh-CN" sz="2800" dirty="0" err="1" smtClean="0">
                <a:latin typeface="+mj-lt"/>
                <a:ea typeface="黑体" pitchFamily="2" charset="-122"/>
              </a:rPr>
              <a:t>st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；迷宫入口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位置进栈；</a:t>
            </a:r>
            <a:endParaRPr lang="en-US" altLang="zh-CN" sz="2800" dirty="0" smtClean="0">
              <a:latin typeface="+mj-lt"/>
              <a:ea typeface="黑体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黑体" pitchFamily="2" charset="-122"/>
              </a:rPr>
              <a:t>  while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(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栈不为空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        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黑体" pitchFamily="2" charset="-122"/>
              </a:rPr>
              <a:t>{ 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读取栈顶，为</a:t>
            </a:r>
            <a:r>
              <a:rPr lang="zh-CN" altLang="en-US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当前位置</a:t>
            </a:r>
            <a:r>
              <a:rPr lang="en-US" altLang="zh-CN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i,j</a:t>
            </a:r>
            <a:r>
              <a:rPr lang="en-US" altLang="zh-CN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；</a:t>
            </a:r>
            <a:r>
              <a:rPr lang="zh-CN" altLang="en-US" sz="2800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栈顶出栈；</a:t>
            </a:r>
            <a:endParaRPr lang="en-US" altLang="zh-CN" sz="2800" dirty="0" smtClean="0">
              <a:solidFill>
                <a:srgbClr val="C00000"/>
              </a:solidFill>
              <a:latin typeface="+mj-lt"/>
              <a:ea typeface="黑体" pitchFamily="2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           </a:t>
            </a:r>
            <a:r>
              <a:rPr lang="en-US" altLang="zh-CN" sz="2800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while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(</a:t>
            </a:r>
            <a:r>
              <a:rPr lang="zh-CN" altLang="en-US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当前位置</a:t>
            </a:r>
            <a:r>
              <a:rPr lang="en-US" altLang="zh-CN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i,j</a:t>
            </a:r>
            <a:r>
              <a:rPr lang="en-US" altLang="zh-CN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存在</a:t>
            </a:r>
            <a:r>
              <a:rPr lang="zh-CN" altLang="en-US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向前试探的可能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                 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  </a:t>
            </a:r>
            <a:r>
              <a:rPr lang="en-US" altLang="zh-CN" sz="2800" b="1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{  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沿某方向试探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1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步，得到下一个位置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latin typeface="+mj-lt"/>
                <a:ea typeface="黑体" pitchFamily="2" charset="-122"/>
              </a:rPr>
              <a:t>g,h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                    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  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if(</a:t>
            </a:r>
            <a:r>
              <a:rPr lang="zh-CN" altLang="en-US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下一个位置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g,h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是出口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                       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  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打印</a:t>
            </a:r>
            <a:r>
              <a:rPr lang="zh-CN" altLang="en-US" sz="2800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当前位置和栈中位置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，并返回；</a:t>
            </a:r>
            <a:endParaRPr lang="en-US" altLang="zh-CN" sz="2800" dirty="0" smtClean="0">
              <a:latin typeface="+mj-lt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                    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  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if(</a:t>
            </a:r>
            <a:r>
              <a:rPr lang="zh-CN" altLang="en-US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下一个位置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g,h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是通道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) </a:t>
            </a:r>
            <a:r>
              <a:rPr lang="en-US" altLang="zh-CN" sz="2800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sz="2800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可</a:t>
            </a:r>
            <a:r>
              <a:rPr lang="zh-CN" altLang="en-US" sz="2800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前进</a:t>
            </a:r>
            <a:endParaRPr lang="en-US" altLang="zh-CN" sz="2800" dirty="0" smtClean="0">
              <a:solidFill>
                <a:srgbClr val="7030A0"/>
              </a:solidFill>
              <a:latin typeface="+mj-lt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                       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  </a:t>
            </a:r>
            <a:r>
              <a:rPr lang="zh-CN" altLang="en-US" sz="2800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当前记录</a:t>
            </a:r>
            <a:r>
              <a:rPr lang="en-US" altLang="zh-CN" sz="2800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i,j</a:t>
            </a:r>
            <a:r>
              <a:rPr lang="en-US" altLang="zh-CN" sz="2800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,</a:t>
            </a:r>
            <a:r>
              <a:rPr lang="zh-CN" altLang="en-US" sz="2800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方向</a:t>
            </a:r>
            <a:r>
              <a:rPr lang="en-US" altLang="zh-CN" sz="2800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sz="2800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进栈</a:t>
            </a:r>
            <a:r>
              <a:rPr lang="en-US" altLang="zh-CN" sz="2800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, </a:t>
            </a:r>
            <a:r>
              <a:rPr lang="en-US" altLang="zh-CN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g,h</a:t>
            </a:r>
            <a:r>
              <a:rPr lang="en-US" altLang="zh-CN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为当前位置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；</a:t>
            </a:r>
            <a:endParaRPr lang="en-US" altLang="zh-CN" sz="2800" dirty="0" smtClean="0">
              <a:latin typeface="+mj-lt"/>
              <a:ea typeface="黑体" pitchFamily="2" charset="-122"/>
            </a:endParaRPr>
          </a:p>
          <a:p>
            <a:pPr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                  </a:t>
            </a:r>
            <a:r>
              <a:rPr lang="en-US" altLang="zh-CN" sz="2800" b="1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}</a:t>
            </a:r>
            <a:endParaRPr lang="en-US" altLang="zh-CN" sz="2800" b="1" dirty="0" smtClean="0">
              <a:solidFill>
                <a:srgbClr val="006600"/>
              </a:solidFill>
              <a:latin typeface="+mj-lt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00B050"/>
                </a:solidFill>
                <a:latin typeface="+mj-lt"/>
                <a:ea typeface="黑体" pitchFamily="2" charset="-122"/>
              </a:rPr>
              <a:t>            </a:t>
            </a:r>
            <a:r>
              <a:rPr lang="en-US" altLang="zh-CN" sz="2800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sz="2800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此时，当前位置</a:t>
            </a:r>
            <a:r>
              <a:rPr lang="en-US" altLang="zh-CN" sz="2800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i,j</a:t>
            </a:r>
            <a:r>
              <a:rPr lang="en-US" altLang="zh-CN" sz="2800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sz="2800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无法前进</a:t>
            </a:r>
            <a:endParaRPr lang="en-US" altLang="zh-CN" sz="2800" dirty="0" smtClean="0">
              <a:solidFill>
                <a:srgbClr val="7030A0"/>
              </a:solidFill>
              <a:latin typeface="+mj-lt"/>
              <a:ea typeface="黑体" pitchFamily="2" charset="-122"/>
            </a:endParaRPr>
          </a:p>
          <a:p>
            <a:pPr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        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黑体" pitchFamily="2" charset="-122"/>
              </a:rPr>
              <a:t>}</a:t>
            </a:r>
            <a:endParaRPr lang="en-US" altLang="zh-CN" sz="2800" b="1" dirty="0" smtClean="0">
              <a:solidFill>
                <a:srgbClr val="FF0000"/>
              </a:solidFill>
              <a:latin typeface="+mj-lt"/>
              <a:ea typeface="黑体" pitchFamily="2" charset="-122"/>
            </a:endParaRPr>
          </a:p>
          <a:p>
            <a:pPr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}</a:t>
            </a:r>
          </a:p>
        </p:txBody>
      </p:sp>
      <p:sp>
        <p:nvSpPr>
          <p:cNvPr id="10" name="云形 9"/>
          <p:cNvSpPr/>
          <p:nvPr/>
        </p:nvSpPr>
        <p:spPr bwMode="auto">
          <a:xfrm>
            <a:off x="0" y="2962364"/>
            <a:ext cx="2133600" cy="2600236"/>
          </a:xfrm>
          <a:prstGeom prst="cloud">
            <a:avLst/>
          </a:prstGeom>
          <a:solidFill>
            <a:srgbClr val="82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 smtClean="0">
                <a:solidFill>
                  <a:schemeClr val="bg1"/>
                </a:solidFill>
              </a:rPr>
              <a:t>可前进的位置，才进栈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2352"/>
            <a:ext cx="6207291" cy="658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云形 3"/>
          <p:cNvSpPr/>
          <p:nvPr/>
        </p:nvSpPr>
        <p:spPr bwMode="auto">
          <a:xfrm>
            <a:off x="0" y="2962364"/>
            <a:ext cx="2133600" cy="2600236"/>
          </a:xfrm>
          <a:prstGeom prst="cloud">
            <a:avLst/>
          </a:prstGeom>
          <a:solidFill>
            <a:srgbClr val="82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 smtClean="0">
                <a:solidFill>
                  <a:schemeClr val="bg1"/>
                </a:solidFill>
              </a:rPr>
              <a:t>可前进的位置，才进栈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53200" y="3200400"/>
            <a:ext cx="2592376" cy="1004890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/>
              <a:t>K:</a:t>
            </a:r>
            <a:r>
              <a:rPr lang="zh-CN" altLang="en-US" sz="2600" dirty="0" smtClean="0"/>
              <a:t>是从哪个方向</a:t>
            </a:r>
            <a:endParaRPr lang="en-US" altLang="zh-CN" sz="26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/>
              <a:t> </a:t>
            </a:r>
            <a:r>
              <a:rPr lang="en-US" altLang="zh-CN" sz="2600" dirty="0" smtClean="0"/>
              <a:t>  </a:t>
            </a:r>
            <a:r>
              <a:rPr lang="zh-CN" altLang="en-US" sz="2600" dirty="0" smtClean="0"/>
              <a:t>离开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i</a:t>
            </a:r>
            <a:r>
              <a:rPr lang="en-US" altLang="zh-CN" sz="2600" dirty="0" err="1" smtClean="0"/>
              <a:t>,j</a:t>
            </a:r>
            <a:r>
              <a:rPr lang="en-US" altLang="zh-CN" sz="2600" dirty="0" smtClean="0"/>
              <a:t>)</a:t>
            </a:r>
            <a:r>
              <a:rPr lang="zh-CN" altLang="en-US" sz="2600" dirty="0" smtClean="0"/>
              <a:t>位置的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3" name="Rectangle 5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343400" cy="609600"/>
          </a:xfrm>
          <a:noFill/>
          <a:ln/>
        </p:spPr>
        <p:txBody>
          <a:bodyPr/>
          <a:lstStyle/>
          <a:p>
            <a:r>
              <a:rPr lang="zh-CN" altLang="en-US" b="1" dirty="0" smtClean="0">
                <a:ea typeface="黑体" pitchFamily="2" charset="-122"/>
              </a:rPr>
              <a:t>程     </a:t>
            </a:r>
            <a:r>
              <a:rPr lang="zh-CN" altLang="en-US" b="1" dirty="0">
                <a:ea typeface="黑体" pitchFamily="2" charset="-122"/>
              </a:rPr>
              <a:t>序</a:t>
            </a:r>
            <a:endParaRPr lang="en-US" altLang="zh-CN" b="1" dirty="0">
              <a:ea typeface="黑体" pitchFamily="2" charset="-122"/>
            </a:endParaRPr>
          </a:p>
        </p:txBody>
      </p:sp>
      <p:sp>
        <p:nvSpPr>
          <p:cNvPr id="324615" name="Rectangle 7"/>
          <p:cNvSpPr>
            <a:spLocks noChangeArrowheads="1"/>
          </p:cNvSpPr>
          <p:nvPr/>
        </p:nvSpPr>
        <p:spPr bwMode="auto">
          <a:xfrm>
            <a:off x="990600" y="1600201"/>
            <a:ext cx="7086600" cy="376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177800" algn="just">
              <a:buNone/>
            </a:pPr>
            <a:r>
              <a:rPr lang="en-US" altLang="zh-CN" sz="3200" dirty="0" err="1">
                <a:ea typeface="黑体" pitchFamily="2" charset="-122"/>
              </a:rPr>
              <a:t>typedef</a:t>
            </a:r>
            <a:r>
              <a:rPr lang="en-US" altLang="zh-CN" sz="3200" dirty="0">
                <a:ea typeface="黑体" pitchFamily="2" charset="-122"/>
              </a:rPr>
              <a:t> </a:t>
            </a:r>
            <a:r>
              <a:rPr lang="en-US" altLang="zh-CN" sz="3200" dirty="0" err="1">
                <a:ea typeface="黑体" pitchFamily="2" charset="-122"/>
              </a:rPr>
              <a:t>struct</a:t>
            </a:r>
            <a:endParaRPr lang="en-US" altLang="zh-CN" sz="3200" dirty="0">
              <a:ea typeface="黑体" pitchFamily="2" charset="-122"/>
            </a:endParaRPr>
          </a:p>
          <a:p>
            <a:pPr indent="177800" algn="just">
              <a:buNone/>
            </a:pPr>
            <a:r>
              <a:rPr lang="en-US" altLang="zh-CN" sz="3200" dirty="0">
                <a:ea typeface="黑体" pitchFamily="2" charset="-122"/>
              </a:rPr>
              <a:t>{ </a:t>
            </a:r>
          </a:p>
          <a:p>
            <a:pPr indent="177800" algn="just">
              <a:buNone/>
            </a:pPr>
            <a:r>
              <a:rPr lang="en-US" altLang="zh-CN" sz="3200" dirty="0">
                <a:ea typeface="黑体" pitchFamily="2" charset="-122"/>
              </a:rPr>
              <a:t>   </a:t>
            </a:r>
            <a:r>
              <a:rPr lang="en-US" altLang="zh-CN" sz="3200" dirty="0" err="1">
                <a:ea typeface="黑体" pitchFamily="2" charset="-122"/>
              </a:rPr>
              <a:t>int</a:t>
            </a:r>
            <a:r>
              <a:rPr lang="en-US" altLang="zh-CN" sz="3200" dirty="0">
                <a:ea typeface="黑体" pitchFamily="2" charset="-122"/>
              </a:rPr>
              <a:t> x</a:t>
            </a:r>
            <a:r>
              <a:rPr lang="en-US" altLang="zh-CN" sz="3200" dirty="0" smtClean="0">
                <a:ea typeface="黑体" pitchFamily="2" charset="-122"/>
              </a:rPr>
              <a:t>, y, d</a:t>
            </a:r>
            <a:r>
              <a:rPr lang="en-US" altLang="zh-CN" sz="3200" dirty="0">
                <a:ea typeface="黑体" pitchFamily="2" charset="-122"/>
              </a:rPr>
              <a:t>;</a:t>
            </a:r>
          </a:p>
          <a:p>
            <a:pPr indent="177800" algn="just">
              <a:buNone/>
            </a:pPr>
            <a:r>
              <a:rPr lang="en-US" altLang="zh-CN" sz="3200" dirty="0">
                <a:ea typeface="黑体" pitchFamily="2" charset="-122"/>
              </a:rPr>
              <a:t>} </a:t>
            </a:r>
            <a:endParaRPr lang="en-US" altLang="zh-CN" sz="3200" dirty="0" smtClean="0">
              <a:ea typeface="黑体" pitchFamily="2" charset="-122"/>
            </a:endParaRPr>
          </a:p>
          <a:p>
            <a:pPr indent="177800" algn="just">
              <a:buNone/>
            </a:pPr>
            <a:r>
              <a:rPr lang="en-US" altLang="zh-CN" sz="3200" dirty="0" err="1" smtClean="0">
                <a:ea typeface="黑体" pitchFamily="2" charset="-122"/>
              </a:rPr>
              <a:t>DataType</a:t>
            </a:r>
            <a:r>
              <a:rPr lang="en-US" altLang="zh-CN" sz="3200" dirty="0" smtClean="0">
                <a:ea typeface="黑体" pitchFamily="2" charset="-122"/>
              </a:rPr>
              <a:t>; </a:t>
            </a:r>
            <a:r>
              <a:rPr lang="en-US" altLang="zh-CN" sz="3200" dirty="0" smtClean="0">
                <a:solidFill>
                  <a:srgbClr val="006600"/>
                </a:solidFill>
                <a:ea typeface="黑体" pitchFamily="2" charset="-122"/>
              </a:rPr>
              <a:t>//</a:t>
            </a:r>
            <a:r>
              <a:rPr lang="zh-CN" altLang="en-US" sz="3200" dirty="0" smtClean="0">
                <a:solidFill>
                  <a:srgbClr val="006600"/>
                </a:solidFill>
                <a:ea typeface="黑体" pitchFamily="2" charset="-122"/>
              </a:rPr>
              <a:t>结构类型定义</a:t>
            </a:r>
            <a:endParaRPr lang="en-US" altLang="zh-CN" sz="3200" dirty="0" smtClean="0">
              <a:solidFill>
                <a:srgbClr val="006600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762000"/>
          </a:xfrm>
        </p:spPr>
        <p:txBody>
          <a:bodyPr/>
          <a:lstStyle/>
          <a:p>
            <a:r>
              <a:rPr lang="zh-CN" altLang="en-US" sz="4000" b="1">
                <a:latin typeface="宋体" charset="-122"/>
                <a:ea typeface="黑体" pitchFamily="2" charset="-122"/>
              </a:rPr>
              <a:t>函数原型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686800" cy="4495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void </a:t>
            </a:r>
            <a:r>
              <a:rPr lang="en-US" altLang="zh-CN" dirty="0" err="1">
                <a:latin typeface="+mj-lt"/>
                <a:ea typeface="黑体" pitchFamily="2" charset="-122"/>
              </a:rPr>
              <a:t>mazePath</a:t>
            </a:r>
            <a:r>
              <a:rPr lang="en-US" altLang="zh-CN" dirty="0">
                <a:latin typeface="+mj-lt"/>
                <a:ea typeface="黑体" pitchFamily="2" charset="-122"/>
              </a:rPr>
              <a:t>(</a:t>
            </a:r>
            <a:r>
              <a:rPr lang="en-US" altLang="zh-CN" dirty="0" err="1">
                <a:latin typeface="+mj-lt"/>
                <a:ea typeface="黑体" pitchFamily="2" charset="-122"/>
              </a:rPr>
              <a:t>int</a:t>
            </a:r>
            <a:r>
              <a:rPr lang="en-US" altLang="zh-CN" dirty="0">
                <a:latin typeface="+mj-lt"/>
                <a:ea typeface="黑体" pitchFamily="2" charset="-122"/>
              </a:rPr>
              <a:t> *maze</a:t>
            </a:r>
            <a:r>
              <a:rPr lang="en-US" altLang="zh-CN" dirty="0" smtClean="0">
                <a:latin typeface="+mj-lt"/>
                <a:ea typeface="黑体" pitchFamily="2" charset="-122"/>
              </a:rPr>
              <a:t>[ ], </a:t>
            </a:r>
            <a:r>
              <a:rPr lang="en-US" altLang="zh-CN" dirty="0" err="1" smtClean="0">
                <a:latin typeface="+mj-lt"/>
                <a:ea typeface="黑体" pitchFamily="2" charset="-122"/>
              </a:rPr>
              <a:t>int</a:t>
            </a:r>
            <a:r>
              <a:rPr lang="en-US" altLang="zh-CN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dirty="0">
                <a:latin typeface="+mj-lt"/>
                <a:ea typeface="黑体" pitchFamily="2" charset="-122"/>
              </a:rPr>
              <a:t>* direction</a:t>
            </a:r>
            <a:r>
              <a:rPr lang="en-US" altLang="zh-CN" dirty="0" smtClean="0">
                <a:latin typeface="+mj-lt"/>
                <a:ea typeface="黑体" pitchFamily="2" charset="-122"/>
              </a:rPr>
              <a:t>[ ],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            </a:t>
            </a:r>
            <a:r>
              <a:rPr lang="en-US" altLang="zh-CN" dirty="0" err="1">
                <a:latin typeface="+mj-lt"/>
                <a:ea typeface="黑体" pitchFamily="2" charset="-122"/>
              </a:rPr>
              <a:t>int</a:t>
            </a:r>
            <a:r>
              <a:rPr lang="en-US" altLang="zh-CN" dirty="0">
                <a:latin typeface="+mj-lt"/>
                <a:ea typeface="黑体" pitchFamily="2" charset="-122"/>
              </a:rPr>
              <a:t> x1,int y1, </a:t>
            </a:r>
            <a:r>
              <a:rPr lang="en-US" altLang="zh-CN" dirty="0" err="1">
                <a:latin typeface="+mj-lt"/>
                <a:ea typeface="黑体" pitchFamily="2" charset="-122"/>
              </a:rPr>
              <a:t>int</a:t>
            </a:r>
            <a:r>
              <a:rPr lang="en-US" altLang="zh-CN" dirty="0">
                <a:latin typeface="+mj-lt"/>
                <a:ea typeface="黑体" pitchFamily="2" charset="-122"/>
              </a:rPr>
              <a:t> x2,int y2</a:t>
            </a:r>
            <a:r>
              <a:rPr lang="en-US" altLang="zh-CN" dirty="0" smtClean="0">
                <a:latin typeface="+mj-lt"/>
                <a:ea typeface="黑体" pitchFamily="2" charset="-122"/>
              </a:rPr>
              <a:t>)</a:t>
            </a:r>
          </a:p>
          <a:p>
            <a:pPr algn="just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en-US" altLang="zh-CN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// maze[M</a:t>
            </a:r>
            <a:r>
              <a:rPr lang="en-US" altLang="zh-CN" dirty="0">
                <a:solidFill>
                  <a:srgbClr val="006600"/>
                </a:solidFill>
                <a:latin typeface="+mj-lt"/>
                <a:ea typeface="黑体" pitchFamily="2" charset="-122"/>
              </a:rPr>
              <a:t>][N]</a:t>
            </a:r>
            <a:r>
              <a:rPr lang="zh-CN" altLang="en-US" dirty="0">
                <a:solidFill>
                  <a:srgbClr val="006600"/>
                </a:solidFill>
                <a:latin typeface="+mj-lt"/>
                <a:ea typeface="黑体" pitchFamily="2" charset="-122"/>
              </a:rPr>
              <a:t>为迷宫</a:t>
            </a:r>
            <a:r>
              <a:rPr lang="zh-CN" altLang="en-US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，</a:t>
            </a:r>
            <a:endParaRPr lang="en-US" altLang="zh-CN" dirty="0" smtClean="0">
              <a:solidFill>
                <a:srgbClr val="006600"/>
              </a:solidFill>
              <a:latin typeface="+mj-lt"/>
              <a:ea typeface="黑体" pitchFamily="2" charset="-122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//direction[4][4]</a:t>
            </a:r>
            <a:r>
              <a:rPr lang="zh-CN" altLang="en-US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为</a:t>
            </a:r>
            <a:r>
              <a:rPr lang="zh-CN" altLang="en-US" dirty="0">
                <a:solidFill>
                  <a:srgbClr val="006600"/>
                </a:solidFill>
                <a:latin typeface="+mj-lt"/>
                <a:ea typeface="黑体" pitchFamily="2" charset="-122"/>
              </a:rPr>
              <a:t>方向</a:t>
            </a:r>
            <a:r>
              <a:rPr lang="zh-CN" altLang="en-US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数组</a:t>
            </a:r>
            <a:endParaRPr lang="en-US" altLang="zh-CN" dirty="0" smtClean="0">
              <a:solidFill>
                <a:srgbClr val="006600"/>
              </a:solidFill>
              <a:latin typeface="+mj-lt"/>
              <a:ea typeface="黑体" pitchFamily="2" charset="-122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入口</a:t>
            </a:r>
            <a:r>
              <a:rPr lang="zh-CN" altLang="en-US" dirty="0">
                <a:solidFill>
                  <a:srgbClr val="006600"/>
                </a:solidFill>
                <a:latin typeface="+mj-lt"/>
                <a:ea typeface="黑体" pitchFamily="2" charset="-122"/>
              </a:rPr>
              <a:t>为</a:t>
            </a:r>
            <a:r>
              <a:rPr lang="en-US" altLang="zh-CN" dirty="0">
                <a:solidFill>
                  <a:srgbClr val="006600"/>
                </a:solidFill>
                <a:latin typeface="+mj-lt"/>
                <a:ea typeface="黑体" pitchFamily="2" charset="-122"/>
              </a:rPr>
              <a:t>maze[x1][y1</a:t>
            </a:r>
            <a:r>
              <a:rPr lang="en-US" altLang="zh-CN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]，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出口</a:t>
            </a:r>
            <a:r>
              <a:rPr lang="zh-CN" altLang="en-US" dirty="0">
                <a:solidFill>
                  <a:srgbClr val="006600"/>
                </a:solidFill>
                <a:latin typeface="+mj-lt"/>
                <a:ea typeface="黑体" pitchFamily="2" charset="-122"/>
              </a:rPr>
              <a:t>为</a:t>
            </a:r>
            <a:r>
              <a:rPr lang="en-US" altLang="zh-CN" dirty="0">
                <a:solidFill>
                  <a:srgbClr val="006600"/>
                </a:solidFill>
                <a:latin typeface="+mj-lt"/>
                <a:ea typeface="黑体" pitchFamily="2" charset="-122"/>
              </a:rPr>
              <a:t>maze[x2][y2]     </a:t>
            </a:r>
            <a:endParaRPr lang="zh-CN" altLang="en-US" dirty="0">
              <a:solidFill>
                <a:srgbClr val="006600"/>
              </a:solidFill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r>
              <a:rPr lang="zh-CN" altLang="en-US" sz="4000" b="1">
                <a:latin typeface="宋体" charset="-122"/>
                <a:ea typeface="黑体" pitchFamily="2" charset="-122"/>
              </a:rPr>
              <a:t>类型定义与声明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3352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just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{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</a:t>
            </a:r>
            <a:r>
              <a:rPr lang="en-US" altLang="zh-CN" dirty="0" err="1">
                <a:latin typeface="+mj-lt"/>
                <a:ea typeface="黑体" pitchFamily="2" charset="-122"/>
              </a:rPr>
              <a:t>int</a:t>
            </a: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err="1">
                <a:latin typeface="+mj-lt"/>
                <a:ea typeface="黑体" pitchFamily="2" charset="-122"/>
              </a:rPr>
              <a:t>i</a:t>
            </a:r>
            <a:r>
              <a:rPr lang="en-US" altLang="zh-CN" dirty="0" smtClean="0">
                <a:latin typeface="+mj-lt"/>
                <a:ea typeface="黑体" pitchFamily="2" charset="-122"/>
              </a:rPr>
              <a:t>, j, k</a:t>
            </a:r>
            <a:r>
              <a:rPr lang="en-US" altLang="zh-CN" dirty="0">
                <a:latin typeface="+mj-lt"/>
                <a:ea typeface="黑体" pitchFamily="2" charset="-122"/>
              </a:rPr>
              <a:t>;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</a:t>
            </a:r>
            <a:r>
              <a:rPr lang="en-US" altLang="zh-CN" dirty="0" err="1">
                <a:latin typeface="+mj-lt"/>
                <a:ea typeface="黑体" pitchFamily="2" charset="-122"/>
              </a:rPr>
              <a:t>int</a:t>
            </a:r>
            <a:r>
              <a:rPr lang="en-US" altLang="zh-CN" dirty="0">
                <a:latin typeface="+mj-lt"/>
                <a:ea typeface="黑体" pitchFamily="2" charset="-122"/>
              </a:rPr>
              <a:t> g</a:t>
            </a:r>
            <a:r>
              <a:rPr lang="en-US" altLang="zh-CN" dirty="0" smtClean="0">
                <a:latin typeface="+mj-lt"/>
                <a:ea typeface="黑体" pitchFamily="2" charset="-122"/>
              </a:rPr>
              <a:t>, h</a:t>
            </a:r>
            <a:r>
              <a:rPr lang="en-US" altLang="zh-CN" dirty="0">
                <a:latin typeface="+mj-lt"/>
                <a:ea typeface="黑体" pitchFamily="2" charset="-122"/>
              </a:rPr>
              <a:t>;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</a:t>
            </a:r>
            <a:r>
              <a:rPr lang="en-US" altLang="zh-CN" dirty="0" err="1">
                <a:latin typeface="+mj-lt"/>
                <a:ea typeface="黑体" pitchFamily="2" charset="-122"/>
              </a:rPr>
              <a:t>PseqStack</a:t>
            </a: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err="1">
                <a:latin typeface="+mj-lt"/>
                <a:ea typeface="黑体" pitchFamily="2" charset="-122"/>
              </a:rPr>
              <a:t>st</a:t>
            </a:r>
            <a:r>
              <a:rPr lang="en-US" altLang="zh-CN" dirty="0" smtClean="0">
                <a:latin typeface="+mj-lt"/>
                <a:ea typeface="黑体" pitchFamily="2" charset="-122"/>
              </a:rPr>
              <a:t>; </a:t>
            </a:r>
            <a:r>
              <a:rPr lang="en-US" altLang="zh-CN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栈</a:t>
            </a:r>
            <a:endParaRPr lang="en-US" altLang="zh-CN" dirty="0">
              <a:solidFill>
                <a:srgbClr val="006600"/>
              </a:solidFill>
              <a:latin typeface="+mj-lt"/>
              <a:ea typeface="黑体" pitchFamily="2" charset="-122"/>
            </a:endParaRPr>
          </a:p>
          <a:p>
            <a:pPr algn="just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</a:t>
            </a:r>
            <a:r>
              <a:rPr lang="en-US" altLang="zh-CN" dirty="0" err="1">
                <a:latin typeface="+mj-lt"/>
                <a:ea typeface="黑体" pitchFamily="2" charset="-122"/>
              </a:rPr>
              <a:t>DataType</a:t>
            </a:r>
            <a:r>
              <a:rPr lang="en-US" altLang="zh-CN" dirty="0">
                <a:latin typeface="+mj-lt"/>
                <a:ea typeface="黑体" pitchFamily="2" charset="-122"/>
              </a:rPr>
              <a:t> element</a:t>
            </a:r>
            <a:r>
              <a:rPr lang="en-US" altLang="zh-CN" dirty="0" smtClean="0">
                <a:latin typeface="+mj-lt"/>
                <a:ea typeface="黑体" pitchFamily="2" charset="-122"/>
              </a:rPr>
              <a:t>; </a:t>
            </a:r>
            <a:r>
              <a:rPr lang="en-US" altLang="zh-CN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栈的元素</a:t>
            </a:r>
            <a:endParaRPr lang="en-US" altLang="zh-CN" dirty="0">
              <a:solidFill>
                <a:srgbClr val="006600"/>
              </a:solidFill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栈的应用</a:t>
            </a:r>
            <a:endParaRPr lang="zh-CN" altLang="en-US" dirty="0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04800" y="1874837"/>
            <a:ext cx="8686800" cy="944563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递归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304800" y="2971800"/>
            <a:ext cx="8991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latin typeface="+mn-lt"/>
              </a:rPr>
              <a:t> 迷宫问题</a:t>
            </a:r>
            <a:endParaRPr lang="zh-CN" altLang="en-US" sz="32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 build="p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r>
              <a:rPr lang="zh-CN" altLang="en-US" sz="4000" b="1">
                <a:latin typeface="宋体" charset="-122"/>
                <a:ea typeface="黑体" pitchFamily="2" charset="-122"/>
              </a:rPr>
              <a:t>入口访问并初始化堆栈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839200" cy="480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108000" indent="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>
                <a:latin typeface="+mj-lt"/>
                <a:ea typeface="黑体" pitchFamily="2" charset="-122"/>
              </a:rPr>
              <a:t>st</a:t>
            </a:r>
            <a:r>
              <a:rPr lang="en-US" altLang="zh-CN" dirty="0">
                <a:latin typeface="+mj-lt"/>
                <a:ea typeface="黑体" pitchFamily="2" charset="-122"/>
              </a:rPr>
              <a:t> = </a:t>
            </a:r>
            <a:r>
              <a:rPr lang="en-US" altLang="zh-CN" dirty="0" err="1">
                <a:latin typeface="+mj-lt"/>
                <a:ea typeface="黑体" pitchFamily="2" charset="-122"/>
              </a:rPr>
              <a:t>CreateEmptyStack_seq</a:t>
            </a:r>
            <a:r>
              <a:rPr lang="en-US" altLang="zh-CN" dirty="0" smtClean="0">
                <a:latin typeface="+mj-lt"/>
                <a:ea typeface="黑体" pitchFamily="2" charset="-122"/>
              </a:rPr>
              <a:t>();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108000" indent="0" algn="just">
              <a:lnSpc>
                <a:spcPct val="120000"/>
              </a:lnSpc>
              <a:spcBef>
                <a:spcPts val="90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maze[x1][y1]=2</a:t>
            </a:r>
            <a:r>
              <a:rPr lang="en-US" altLang="zh-CN" dirty="0" smtClean="0">
                <a:latin typeface="+mj-lt"/>
                <a:ea typeface="黑体" pitchFamily="2" charset="-122"/>
              </a:rPr>
              <a:t>;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en-US" altLang="zh-CN" dirty="0" smtClean="0">
                <a:solidFill>
                  <a:srgbClr val="006600"/>
                </a:solidFill>
                <a:ea typeface="黑体" pitchFamily="2" charset="-122"/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  <a:ea typeface="黑体" pitchFamily="2" charset="-122"/>
              </a:rPr>
              <a:t>入口已访问</a:t>
            </a:r>
            <a:endParaRPr lang="en-US" altLang="zh-CN" dirty="0">
              <a:solidFill>
                <a:srgbClr val="006600"/>
              </a:solidFill>
              <a:latin typeface="+mj-lt"/>
              <a:ea typeface="黑体" pitchFamily="2" charset="-122"/>
            </a:endParaRPr>
          </a:p>
          <a:p>
            <a:pPr marL="108000" indent="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err="1">
                <a:latin typeface="+mj-lt"/>
                <a:ea typeface="黑体" pitchFamily="2" charset="-122"/>
              </a:rPr>
              <a:t>element.x</a:t>
            </a:r>
            <a:r>
              <a:rPr lang="en-US" altLang="zh-CN" dirty="0">
                <a:latin typeface="+mj-lt"/>
                <a:ea typeface="黑体" pitchFamily="2" charset="-122"/>
              </a:rPr>
              <a:t> = x1;</a:t>
            </a:r>
          </a:p>
          <a:p>
            <a:pPr marL="108000" indent="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err="1">
                <a:latin typeface="+mj-lt"/>
                <a:ea typeface="黑体" pitchFamily="2" charset="-122"/>
              </a:rPr>
              <a:t>element.y</a:t>
            </a:r>
            <a:r>
              <a:rPr lang="en-US" altLang="zh-CN" dirty="0">
                <a:latin typeface="+mj-lt"/>
                <a:ea typeface="黑体" pitchFamily="2" charset="-122"/>
              </a:rPr>
              <a:t> = y1;</a:t>
            </a:r>
          </a:p>
          <a:p>
            <a:pPr marL="108000" indent="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err="1">
                <a:latin typeface="+mj-lt"/>
                <a:ea typeface="黑体" pitchFamily="2" charset="-122"/>
              </a:rPr>
              <a:t>element.d</a:t>
            </a:r>
            <a:r>
              <a:rPr lang="en-US" altLang="zh-CN" dirty="0">
                <a:latin typeface="+mj-lt"/>
                <a:ea typeface="黑体" pitchFamily="2" charset="-122"/>
              </a:rPr>
              <a:t> =-1</a:t>
            </a:r>
            <a:r>
              <a:rPr lang="en-US" altLang="zh-CN" dirty="0" smtClean="0">
                <a:latin typeface="+mj-lt"/>
                <a:ea typeface="黑体" pitchFamily="2" charset="-122"/>
              </a:rPr>
              <a:t>;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108000" indent="0" algn="just">
              <a:lnSpc>
                <a:spcPct val="120000"/>
              </a:lnSpc>
              <a:spcBef>
                <a:spcPts val="900"/>
              </a:spcBef>
              <a:buFontTx/>
              <a:buNone/>
            </a:pPr>
            <a:r>
              <a:rPr lang="en-US" altLang="zh-CN" dirty="0" err="1" smtClean="0">
                <a:latin typeface="+mj-lt"/>
                <a:ea typeface="黑体" pitchFamily="2" charset="-122"/>
              </a:rPr>
              <a:t>push_seq</a:t>
            </a:r>
            <a:r>
              <a:rPr lang="en-US" altLang="zh-CN" dirty="0" smtClean="0">
                <a:latin typeface="+mj-lt"/>
                <a:ea typeface="黑体" pitchFamily="2" charset="-122"/>
              </a:rPr>
              <a:t>(</a:t>
            </a:r>
            <a:r>
              <a:rPr lang="en-US" altLang="zh-CN" dirty="0" err="1" smtClean="0">
                <a:latin typeface="+mj-lt"/>
                <a:ea typeface="黑体" pitchFamily="2" charset="-122"/>
              </a:rPr>
              <a:t>st</a:t>
            </a:r>
            <a:r>
              <a:rPr lang="en-US" altLang="zh-CN" dirty="0" smtClean="0">
                <a:latin typeface="+mj-lt"/>
                <a:ea typeface="黑体" pitchFamily="2" charset="-122"/>
              </a:rPr>
              <a:t>, element); </a:t>
            </a:r>
            <a:r>
              <a:rPr lang="en-US" altLang="zh-CN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入口进栈</a:t>
            </a:r>
            <a:endParaRPr lang="en-US" altLang="zh-CN" dirty="0">
              <a:solidFill>
                <a:srgbClr val="006600"/>
              </a:solidFill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915400" cy="5562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while( !</a:t>
            </a:r>
            <a:r>
              <a:rPr lang="en-US" altLang="zh-CN" dirty="0" err="1">
                <a:latin typeface="+mj-lt"/>
                <a:ea typeface="黑体" pitchFamily="2" charset="-122"/>
              </a:rPr>
              <a:t>isEmptyStack_seq</a:t>
            </a:r>
            <a:r>
              <a:rPr lang="en-US" altLang="zh-CN" dirty="0">
                <a:latin typeface="+mj-lt"/>
                <a:ea typeface="黑体" pitchFamily="2" charset="-122"/>
              </a:rPr>
              <a:t>(</a:t>
            </a:r>
            <a:r>
              <a:rPr lang="en-US" altLang="zh-CN" dirty="0" err="1">
                <a:latin typeface="+mj-lt"/>
                <a:ea typeface="黑体" pitchFamily="2" charset="-122"/>
              </a:rPr>
              <a:t>st</a:t>
            </a:r>
            <a:r>
              <a:rPr lang="en-US" altLang="zh-CN" dirty="0">
                <a:latin typeface="+mj-lt"/>
                <a:ea typeface="黑体" pitchFamily="2" charset="-122"/>
              </a:rPr>
              <a:t>) 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        {  </a:t>
            </a:r>
            <a:r>
              <a:rPr lang="en-US" altLang="zh-CN" dirty="0">
                <a:latin typeface="+mj-lt"/>
                <a:ea typeface="黑体" pitchFamily="2" charset="-122"/>
              </a:rPr>
              <a:t>element = </a:t>
            </a:r>
            <a:r>
              <a:rPr lang="en-US" altLang="zh-CN" dirty="0" err="1">
                <a:latin typeface="+mj-lt"/>
                <a:ea typeface="黑体" pitchFamily="2" charset="-122"/>
              </a:rPr>
              <a:t>top_seq</a:t>
            </a:r>
            <a:r>
              <a:rPr lang="en-US" altLang="zh-CN" dirty="0">
                <a:latin typeface="+mj-lt"/>
                <a:ea typeface="黑体" pitchFamily="2" charset="-122"/>
              </a:rPr>
              <a:t>(</a:t>
            </a:r>
            <a:r>
              <a:rPr lang="en-US" altLang="zh-CN" dirty="0" err="1">
                <a:latin typeface="+mj-lt"/>
                <a:ea typeface="黑体" pitchFamily="2" charset="-122"/>
              </a:rPr>
              <a:t>st</a:t>
            </a:r>
            <a:r>
              <a:rPr lang="en-US" altLang="zh-CN" dirty="0">
                <a:latin typeface="+mj-lt"/>
                <a:ea typeface="黑体" pitchFamily="2" charset="-122"/>
              </a:rPr>
              <a:t>);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</a:t>
            </a:r>
            <a:r>
              <a:rPr lang="en-US" altLang="zh-CN" dirty="0" smtClean="0">
                <a:latin typeface="+mj-lt"/>
                <a:ea typeface="黑体" pitchFamily="2" charset="-122"/>
              </a:rPr>
              <a:t>         </a:t>
            </a:r>
            <a:r>
              <a:rPr lang="en-US" altLang="zh-CN" dirty="0" err="1" smtClean="0">
                <a:latin typeface="+mj-lt"/>
                <a:ea typeface="黑体" pitchFamily="2" charset="-122"/>
              </a:rPr>
              <a:t>pop_seq</a:t>
            </a:r>
            <a:r>
              <a:rPr lang="en-US" altLang="zh-CN" dirty="0" smtClean="0">
                <a:latin typeface="+mj-lt"/>
                <a:ea typeface="黑体" pitchFamily="2" charset="-122"/>
              </a:rPr>
              <a:t>(</a:t>
            </a:r>
            <a:r>
              <a:rPr lang="en-US" altLang="zh-CN" dirty="0" err="1" smtClean="0">
                <a:latin typeface="+mj-lt"/>
                <a:ea typeface="黑体" pitchFamily="2" charset="-122"/>
              </a:rPr>
              <a:t>st</a:t>
            </a:r>
            <a:r>
              <a:rPr lang="en-US" altLang="zh-CN" dirty="0" smtClean="0">
                <a:latin typeface="+mj-lt"/>
                <a:ea typeface="黑体" pitchFamily="2" charset="-122"/>
              </a:rPr>
              <a:t>); </a:t>
            </a:r>
            <a:r>
              <a:rPr lang="en-US" altLang="zh-CN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栈顶出栈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smtClean="0">
                <a:latin typeface="+mj-lt"/>
                <a:ea typeface="黑体" pitchFamily="2" charset="-122"/>
              </a:rPr>
              <a:t>          </a:t>
            </a:r>
            <a:r>
              <a:rPr lang="en-US" altLang="zh-CN" dirty="0" err="1">
                <a:latin typeface="+mj-lt"/>
                <a:ea typeface="黑体" pitchFamily="2" charset="-122"/>
              </a:rPr>
              <a:t>i</a:t>
            </a:r>
            <a:r>
              <a:rPr lang="en-US" altLang="zh-CN" dirty="0">
                <a:latin typeface="+mj-lt"/>
                <a:ea typeface="黑体" pitchFamily="2" charset="-122"/>
              </a:rPr>
              <a:t> = </a:t>
            </a:r>
            <a:r>
              <a:rPr lang="en-US" altLang="zh-CN" dirty="0" err="1">
                <a:latin typeface="+mj-lt"/>
                <a:ea typeface="黑体" pitchFamily="2" charset="-122"/>
              </a:rPr>
              <a:t>element.x</a:t>
            </a:r>
            <a:r>
              <a:rPr lang="en-US" altLang="zh-CN" dirty="0">
                <a:latin typeface="+mj-lt"/>
                <a:ea typeface="黑体" pitchFamily="2" charset="-122"/>
              </a:rPr>
              <a:t>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</a:t>
            </a:r>
            <a:r>
              <a:rPr lang="en-US" altLang="zh-CN" dirty="0" smtClean="0">
                <a:latin typeface="+mj-lt"/>
                <a:ea typeface="黑体" pitchFamily="2" charset="-122"/>
              </a:rPr>
              <a:t>         j </a:t>
            </a:r>
            <a:r>
              <a:rPr lang="en-US" altLang="zh-CN" dirty="0">
                <a:latin typeface="+mj-lt"/>
                <a:ea typeface="黑体" pitchFamily="2" charset="-122"/>
              </a:rPr>
              <a:t>= </a:t>
            </a:r>
            <a:r>
              <a:rPr lang="en-US" altLang="zh-CN" dirty="0" err="1">
                <a:latin typeface="+mj-lt"/>
                <a:ea typeface="黑体" pitchFamily="2" charset="-122"/>
              </a:rPr>
              <a:t>element.y</a:t>
            </a:r>
            <a:r>
              <a:rPr lang="en-US" altLang="zh-CN" dirty="0">
                <a:latin typeface="+mj-lt"/>
                <a:ea typeface="黑体" pitchFamily="2" charset="-122"/>
              </a:rPr>
              <a:t>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smtClean="0">
                <a:latin typeface="+mj-lt"/>
                <a:ea typeface="黑体" pitchFamily="2" charset="-122"/>
              </a:rPr>
              <a:t>          </a:t>
            </a:r>
            <a:r>
              <a:rPr lang="en-US" altLang="zh-CN" dirty="0">
                <a:solidFill>
                  <a:schemeClr val="tx2"/>
                </a:solidFill>
                <a:latin typeface="+mj-lt"/>
                <a:ea typeface="黑体" pitchFamily="2" charset="-122"/>
              </a:rPr>
              <a:t>k </a:t>
            </a:r>
            <a:r>
              <a:rPr lang="zh-CN" altLang="en-US" dirty="0">
                <a:solidFill>
                  <a:schemeClr val="tx2"/>
                </a:solidFill>
                <a:latin typeface="+mj-lt"/>
                <a:ea typeface="黑体" pitchFamily="2" charset="-122"/>
              </a:rPr>
              <a:t>= </a:t>
            </a:r>
            <a:r>
              <a:rPr lang="en-US" altLang="zh-CN" dirty="0" err="1">
                <a:solidFill>
                  <a:schemeClr val="tx2"/>
                </a:solidFill>
                <a:latin typeface="+mj-lt"/>
                <a:ea typeface="黑体" pitchFamily="2" charset="-122"/>
              </a:rPr>
              <a:t>element.d</a:t>
            </a:r>
            <a:r>
              <a:rPr lang="en-US" altLang="zh-CN" dirty="0">
                <a:solidFill>
                  <a:schemeClr val="tx2"/>
                </a:solidFill>
                <a:latin typeface="+mj-lt"/>
                <a:ea typeface="黑体" pitchFamily="2" charset="-122"/>
              </a:rPr>
              <a:t> +1; </a:t>
            </a:r>
            <a:endParaRPr lang="zh-CN" altLang="en-US" dirty="0">
              <a:solidFill>
                <a:srgbClr val="006600"/>
              </a:solidFill>
              <a:latin typeface="+mj-lt"/>
              <a:ea typeface="黑体" pitchFamily="2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smtClean="0">
                <a:latin typeface="+mj-lt"/>
                <a:ea typeface="黑体" pitchFamily="2" charset="-122"/>
              </a:rPr>
              <a:t>          </a:t>
            </a:r>
            <a:r>
              <a:rPr lang="en-US" altLang="zh-CN" dirty="0">
                <a:latin typeface="+mj-lt"/>
                <a:ea typeface="黑体" pitchFamily="2" charset="-122"/>
              </a:rPr>
              <a:t>while(k&lt;=3)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</a:t>
            </a:r>
            <a:r>
              <a:rPr lang="en-US" altLang="zh-CN" dirty="0" smtClean="0">
                <a:latin typeface="+mj-lt"/>
                <a:ea typeface="黑体" pitchFamily="2" charset="-122"/>
              </a:rPr>
              <a:t>                 { </a:t>
            </a:r>
            <a:r>
              <a:rPr lang="en-US" altLang="zh-CN" dirty="0">
                <a:solidFill>
                  <a:schemeClr val="tx2"/>
                </a:solidFill>
                <a:latin typeface="+mj-lt"/>
                <a:ea typeface="黑体" pitchFamily="2" charset="-122"/>
              </a:rPr>
              <a:t>g = </a:t>
            </a:r>
            <a:r>
              <a:rPr lang="en-US" altLang="zh-CN" dirty="0" err="1">
                <a:solidFill>
                  <a:schemeClr val="tx2"/>
                </a:solidFill>
                <a:latin typeface="+mj-lt"/>
                <a:ea typeface="黑体" pitchFamily="2" charset="-122"/>
              </a:rPr>
              <a:t>i</a:t>
            </a:r>
            <a:r>
              <a:rPr lang="en-US" altLang="zh-CN" dirty="0">
                <a:solidFill>
                  <a:schemeClr val="tx2"/>
                </a:solidFill>
                <a:latin typeface="+mj-lt"/>
                <a:ea typeface="黑体" pitchFamily="2" charset="-122"/>
              </a:rPr>
              <a:t> +</a:t>
            </a:r>
            <a:r>
              <a:rPr lang="en-US" altLang="zh-CN" dirty="0">
                <a:latin typeface="+mj-lt"/>
                <a:ea typeface="黑体" pitchFamily="2" charset="-122"/>
              </a:rPr>
              <a:t> direction[k][0];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</a:t>
            </a:r>
            <a:r>
              <a:rPr lang="en-US" altLang="zh-CN" dirty="0" smtClean="0">
                <a:latin typeface="+mj-lt"/>
                <a:ea typeface="黑体" pitchFamily="2" charset="-122"/>
              </a:rPr>
              <a:t>                  </a:t>
            </a:r>
            <a:r>
              <a:rPr lang="en-US" altLang="zh-CN" dirty="0">
                <a:solidFill>
                  <a:schemeClr val="tx2"/>
                </a:solidFill>
                <a:latin typeface="+mj-lt"/>
                <a:ea typeface="黑体" pitchFamily="2" charset="-122"/>
              </a:rPr>
              <a:t>h = j +</a:t>
            </a:r>
            <a:r>
              <a:rPr lang="en-US" altLang="zh-CN" dirty="0">
                <a:latin typeface="+mj-lt"/>
                <a:ea typeface="黑体" pitchFamily="2" charset="-122"/>
              </a:rPr>
              <a:t> direction[k][1</a:t>
            </a:r>
            <a:r>
              <a:rPr lang="en-US" altLang="zh-CN" dirty="0" smtClean="0">
                <a:latin typeface="+mj-lt"/>
                <a:ea typeface="黑体" pitchFamily="2" charset="-122"/>
              </a:rPr>
              <a:t>]; 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下一位置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g,h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)</a:t>
            </a:r>
            <a:endParaRPr lang="en-US" altLang="zh-CN" sz="2800" dirty="0">
              <a:solidFill>
                <a:srgbClr val="0066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609600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003399"/>
                </a:solidFill>
                <a:latin typeface="宋体" charset="-122"/>
                <a:ea typeface="黑体" pitchFamily="2" charset="-122"/>
              </a:rPr>
              <a:t>出栈，并做好各个方向的试探准备</a:t>
            </a:r>
          </a:p>
        </p:txBody>
      </p:sp>
      <p:sp>
        <p:nvSpPr>
          <p:cNvPr id="6" name="矩形 5"/>
          <p:cNvSpPr/>
          <p:nvPr/>
        </p:nvSpPr>
        <p:spPr>
          <a:xfrm>
            <a:off x="3886200" y="4648200"/>
            <a:ext cx="5562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当前</a:t>
            </a:r>
            <a:r>
              <a:rPr lang="zh-CN" altLang="en-US" dirty="0" smtClean="0">
                <a:solidFill>
                  <a:srgbClr val="008000"/>
                </a:solidFill>
              </a:rPr>
              <a:t>位置</a:t>
            </a:r>
            <a:r>
              <a:rPr lang="en-US" altLang="zh-CN" dirty="0" smtClean="0">
                <a:solidFill>
                  <a:srgbClr val="008000"/>
                </a:solidFill>
              </a:rPr>
              <a:t>(</a:t>
            </a:r>
            <a:r>
              <a:rPr lang="en-US" altLang="zh-CN" dirty="0" err="1" smtClean="0">
                <a:solidFill>
                  <a:srgbClr val="008000"/>
                </a:solidFill>
              </a:rPr>
              <a:t>i</a:t>
            </a:r>
            <a:r>
              <a:rPr lang="en-US" altLang="zh-CN" dirty="0" smtClean="0">
                <a:solidFill>
                  <a:srgbClr val="008000"/>
                </a:solidFill>
              </a:rPr>
              <a:t>, j</a:t>
            </a:r>
            <a:r>
              <a:rPr lang="en-US" altLang="zh-CN" dirty="0" smtClean="0">
                <a:solidFill>
                  <a:srgbClr val="008000"/>
                </a:solidFill>
              </a:rPr>
              <a:t>)</a:t>
            </a:r>
            <a:r>
              <a:rPr lang="zh-CN" altLang="en-US" dirty="0" smtClean="0">
                <a:solidFill>
                  <a:srgbClr val="008000"/>
                </a:solidFill>
              </a:rPr>
              <a:t>还有可试探的方向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14800" y="3505200"/>
            <a:ext cx="313739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设置当前位置</a:t>
            </a:r>
            <a:r>
              <a:rPr lang="en-US" altLang="zh-CN" dirty="0" smtClean="0">
                <a:solidFill>
                  <a:srgbClr val="008000"/>
                </a:solidFill>
              </a:rPr>
              <a:t>(</a:t>
            </a:r>
            <a:r>
              <a:rPr lang="en-US" altLang="zh-CN" dirty="0" err="1" smtClean="0">
                <a:solidFill>
                  <a:srgbClr val="008000"/>
                </a:solidFill>
              </a:rPr>
              <a:t>i</a:t>
            </a:r>
            <a:r>
              <a:rPr lang="en-US" altLang="zh-CN" dirty="0" smtClean="0">
                <a:solidFill>
                  <a:srgbClr val="008000"/>
                </a:solidFill>
              </a:rPr>
              <a:t>, j)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839200" cy="5791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just">
              <a:buFontTx/>
              <a:buNone/>
            </a:pPr>
            <a:r>
              <a:rPr lang="en-US" altLang="zh-CN" sz="3000" dirty="0" smtClean="0">
                <a:latin typeface="+mj-lt"/>
                <a:ea typeface="黑体" pitchFamily="2" charset="-122"/>
              </a:rPr>
              <a:t>if </a:t>
            </a:r>
            <a:r>
              <a:rPr lang="en-US" altLang="zh-CN" sz="3000" dirty="0">
                <a:latin typeface="+mj-lt"/>
                <a:ea typeface="黑体" pitchFamily="2" charset="-122"/>
              </a:rPr>
              <a:t>(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g==x2 </a:t>
            </a:r>
            <a:r>
              <a:rPr lang="en-US" altLang="zh-CN" sz="3000" dirty="0">
                <a:latin typeface="+mj-lt"/>
                <a:ea typeface="黑体" pitchFamily="2" charset="-122"/>
              </a:rPr>
              <a:t>&amp;&amp; 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h==y2 </a:t>
            </a:r>
            <a:r>
              <a:rPr lang="en-US" altLang="zh-CN" sz="3000" dirty="0">
                <a:latin typeface="+mj-lt"/>
                <a:ea typeface="黑体" pitchFamily="2" charset="-122"/>
              </a:rPr>
              <a:t>&amp;&amp; 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maze[g][h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]==0</a:t>
            </a:r>
            <a:r>
              <a:rPr lang="en-US" altLang="zh-CN" sz="3000" dirty="0">
                <a:latin typeface="+mj-lt"/>
                <a:ea typeface="黑体" pitchFamily="2" charset="-122"/>
              </a:rPr>
              <a:t>)</a:t>
            </a:r>
          </a:p>
          <a:p>
            <a:pPr algn="just">
              <a:buFontTx/>
              <a:buNone/>
            </a:pPr>
            <a:r>
              <a:rPr lang="en-US" altLang="zh-CN" sz="3000" dirty="0">
                <a:latin typeface="+mj-lt"/>
                <a:ea typeface="黑体" pitchFamily="2" charset="-122"/>
              </a:rPr>
              <a:t>  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 { </a:t>
            </a:r>
            <a:r>
              <a:rPr lang="en-US" altLang="zh-CN" sz="3000" dirty="0" err="1">
                <a:latin typeface="+mj-lt"/>
                <a:ea typeface="黑体" pitchFamily="2" charset="-122"/>
              </a:rPr>
              <a:t>printf</a:t>
            </a:r>
            <a:r>
              <a:rPr lang="en-US" altLang="zh-CN" sz="3000" dirty="0">
                <a:latin typeface="+mj-lt"/>
                <a:ea typeface="黑体" pitchFamily="2" charset="-122"/>
              </a:rPr>
              <a:t>(“The reverse path is:\n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”);</a:t>
            </a:r>
          </a:p>
          <a:p>
            <a:pPr algn="just">
              <a:buFontTx/>
              <a:buNone/>
            </a:pPr>
            <a:r>
              <a:rPr lang="en-US" altLang="zh-CN" sz="3000" dirty="0" smtClean="0">
                <a:latin typeface="+mj-lt"/>
                <a:ea typeface="黑体" pitchFamily="2" charset="-122"/>
              </a:rPr>
              <a:t>     </a:t>
            </a:r>
            <a:r>
              <a:rPr lang="en-US" altLang="zh-CN" sz="3000" dirty="0" err="1" smtClean="0">
                <a:ea typeface="黑体" pitchFamily="2" charset="-122"/>
              </a:rPr>
              <a:t>printf</a:t>
            </a:r>
            <a:r>
              <a:rPr lang="en-US" altLang="zh-CN" sz="3000" dirty="0" smtClean="0">
                <a:ea typeface="黑体" pitchFamily="2" charset="-122"/>
              </a:rPr>
              <a:t>(“node </a:t>
            </a:r>
            <a:r>
              <a:rPr lang="en-US" altLang="zh-CN" sz="3000" dirty="0" smtClean="0">
                <a:ea typeface="黑体" pitchFamily="2" charset="-122"/>
              </a:rPr>
              <a:t>is:%d %d \n”, </a:t>
            </a:r>
            <a:r>
              <a:rPr lang="en-US" altLang="zh-CN" sz="3000" dirty="0" err="1" smtClean="0">
                <a:ea typeface="黑体" pitchFamily="2" charset="-122"/>
              </a:rPr>
              <a:t>i</a:t>
            </a:r>
            <a:r>
              <a:rPr lang="en-US" altLang="zh-CN" sz="3000" dirty="0" smtClean="0">
                <a:ea typeface="黑体" pitchFamily="2" charset="-122"/>
              </a:rPr>
              <a:t>, j); </a:t>
            </a:r>
            <a:r>
              <a:rPr lang="en-US" altLang="zh-CN" sz="3000" dirty="0" smtClean="0">
                <a:solidFill>
                  <a:srgbClr val="008000"/>
                </a:solidFill>
                <a:ea typeface="黑体" pitchFamily="2" charset="-122"/>
              </a:rPr>
              <a:t>//</a:t>
            </a:r>
            <a:r>
              <a:rPr lang="zh-CN" altLang="en-US" sz="3000" dirty="0" smtClean="0">
                <a:solidFill>
                  <a:srgbClr val="008000"/>
                </a:solidFill>
                <a:ea typeface="黑体" pitchFamily="2" charset="-122"/>
              </a:rPr>
              <a:t>或将</a:t>
            </a:r>
            <a:r>
              <a:rPr lang="en-US" altLang="zh-CN" sz="3000" dirty="0" smtClean="0">
                <a:solidFill>
                  <a:srgbClr val="008000"/>
                </a:solidFill>
                <a:ea typeface="黑体" pitchFamily="2" charset="-122"/>
              </a:rPr>
              <a:t>(</a:t>
            </a:r>
            <a:r>
              <a:rPr lang="en-US" altLang="zh-CN" sz="3000" dirty="0" err="1" smtClean="0">
                <a:solidFill>
                  <a:srgbClr val="008000"/>
                </a:solidFill>
                <a:ea typeface="黑体" pitchFamily="2" charset="-122"/>
              </a:rPr>
              <a:t>i,j,k</a:t>
            </a:r>
            <a:r>
              <a:rPr lang="en-US" altLang="zh-CN" sz="3000" dirty="0" smtClean="0">
                <a:solidFill>
                  <a:srgbClr val="008000"/>
                </a:solidFill>
                <a:ea typeface="黑体" pitchFamily="2" charset="-122"/>
              </a:rPr>
              <a:t>)</a:t>
            </a:r>
            <a:r>
              <a:rPr lang="zh-CN" altLang="en-US" sz="3000" dirty="0" smtClean="0">
                <a:solidFill>
                  <a:srgbClr val="008000"/>
                </a:solidFill>
                <a:ea typeface="黑体" pitchFamily="2" charset="-122"/>
              </a:rPr>
              <a:t>入栈</a:t>
            </a:r>
            <a:endParaRPr lang="en-US" altLang="zh-CN" sz="3000" dirty="0">
              <a:solidFill>
                <a:srgbClr val="008000"/>
              </a:solidFill>
              <a:latin typeface="+mj-lt"/>
              <a:ea typeface="黑体" pitchFamily="2" charset="-122"/>
            </a:endParaRPr>
          </a:p>
          <a:p>
            <a:pPr algn="just">
              <a:spcBef>
                <a:spcPts val="1200"/>
              </a:spcBef>
              <a:buFontTx/>
              <a:buNone/>
            </a:pPr>
            <a:r>
              <a:rPr lang="en-US" altLang="zh-CN" sz="3000" dirty="0">
                <a:latin typeface="+mj-lt"/>
                <a:ea typeface="黑体" pitchFamily="2" charset="-122"/>
              </a:rPr>
              <a:t>    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3000" dirty="0">
                <a:latin typeface="+mj-lt"/>
                <a:ea typeface="黑体" pitchFamily="2" charset="-122"/>
              </a:rPr>
              <a:t>while( ! </a:t>
            </a:r>
            <a:r>
              <a:rPr lang="en-US" altLang="zh-CN" sz="3000" dirty="0" err="1">
                <a:latin typeface="+mj-lt"/>
                <a:ea typeface="黑体" pitchFamily="2" charset="-122"/>
              </a:rPr>
              <a:t>isEmptyStack_seq</a:t>
            </a:r>
            <a:r>
              <a:rPr lang="en-US" altLang="zh-CN" sz="3000" dirty="0">
                <a:latin typeface="+mj-lt"/>
                <a:ea typeface="黑体" pitchFamily="2" charset="-122"/>
              </a:rPr>
              <a:t>(</a:t>
            </a:r>
            <a:r>
              <a:rPr lang="en-US" altLang="zh-CN" sz="3000" dirty="0" err="1">
                <a:latin typeface="+mj-lt"/>
                <a:ea typeface="黑体" pitchFamily="2" charset="-122"/>
              </a:rPr>
              <a:t>st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) </a:t>
            </a:r>
            <a:r>
              <a:rPr lang="en-US" altLang="zh-CN" sz="3000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sz="3000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打印栈内路径</a:t>
            </a:r>
            <a:endParaRPr lang="en-US" altLang="zh-CN" sz="3000" dirty="0">
              <a:solidFill>
                <a:srgbClr val="008000"/>
              </a:solidFill>
              <a:latin typeface="+mj-lt"/>
              <a:ea typeface="黑体" pitchFamily="2" charset="-122"/>
            </a:endParaRPr>
          </a:p>
          <a:p>
            <a:pPr algn="just">
              <a:buFontTx/>
              <a:buNone/>
            </a:pPr>
            <a:r>
              <a:rPr lang="en-US" altLang="zh-CN" sz="3000" dirty="0">
                <a:latin typeface="+mj-lt"/>
                <a:ea typeface="黑体" pitchFamily="2" charset="-122"/>
              </a:rPr>
              <a:t>      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       { element </a:t>
            </a:r>
            <a:r>
              <a:rPr lang="en-US" altLang="zh-CN" sz="3000" dirty="0">
                <a:latin typeface="+mj-lt"/>
                <a:ea typeface="黑体" pitchFamily="2" charset="-122"/>
              </a:rPr>
              <a:t>= top(</a:t>
            </a:r>
            <a:r>
              <a:rPr lang="en-US" altLang="zh-CN" sz="3000" dirty="0" err="1">
                <a:latin typeface="+mj-lt"/>
                <a:ea typeface="黑体" pitchFamily="2" charset="-122"/>
              </a:rPr>
              <a:t>st</a:t>
            </a:r>
            <a:r>
              <a:rPr lang="en-US" altLang="zh-CN" sz="3000" dirty="0">
                <a:latin typeface="+mj-lt"/>
                <a:ea typeface="黑体" pitchFamily="2" charset="-122"/>
              </a:rPr>
              <a:t>);</a:t>
            </a:r>
          </a:p>
          <a:p>
            <a:pPr algn="just">
              <a:buFontTx/>
              <a:buNone/>
            </a:pPr>
            <a:r>
              <a:rPr lang="en-US" altLang="zh-CN" sz="3000" dirty="0">
                <a:latin typeface="+mj-lt"/>
                <a:ea typeface="黑体" pitchFamily="2" charset="-122"/>
              </a:rPr>
              <a:t>          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     </a:t>
            </a:r>
            <a:r>
              <a:rPr lang="en-US" altLang="zh-CN" sz="3000" dirty="0">
                <a:latin typeface="+mj-lt"/>
                <a:ea typeface="黑体" pitchFamily="2" charset="-122"/>
              </a:rPr>
              <a:t>pop(</a:t>
            </a:r>
            <a:r>
              <a:rPr lang="en-US" altLang="zh-CN" sz="3000" dirty="0" err="1">
                <a:latin typeface="+mj-lt"/>
                <a:ea typeface="黑体" pitchFamily="2" charset="-122"/>
              </a:rPr>
              <a:t>st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);</a:t>
            </a:r>
            <a:endParaRPr lang="en-US" altLang="zh-CN" sz="3000" dirty="0">
              <a:latin typeface="+mj-lt"/>
              <a:ea typeface="黑体" pitchFamily="2" charset="-122"/>
            </a:endParaRPr>
          </a:p>
          <a:p>
            <a:pPr algn="just">
              <a:buFontTx/>
              <a:buNone/>
            </a:pPr>
            <a:r>
              <a:rPr lang="en-US" altLang="zh-CN" sz="3000" dirty="0">
                <a:latin typeface="+mj-lt"/>
                <a:ea typeface="黑体" pitchFamily="2" charset="-122"/>
              </a:rPr>
              <a:t>           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    </a:t>
            </a:r>
            <a:r>
              <a:rPr lang="en-US" altLang="zh-CN" sz="3000" dirty="0" err="1" smtClean="0">
                <a:latin typeface="+mj-lt"/>
                <a:ea typeface="黑体" pitchFamily="2" charset="-122"/>
              </a:rPr>
              <a:t>printf</a:t>
            </a:r>
            <a:r>
              <a:rPr lang="en-US" altLang="zh-CN" sz="3000" dirty="0">
                <a:latin typeface="+mj-lt"/>
                <a:ea typeface="黑体" pitchFamily="2" charset="-122"/>
              </a:rPr>
              <a:t>(“the node is:%d %d \n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”,</a:t>
            </a:r>
          </a:p>
          <a:p>
            <a:pPr algn="just">
              <a:buFontTx/>
              <a:buNone/>
            </a:pPr>
            <a:r>
              <a:rPr lang="en-US" altLang="zh-CN" sz="3000" dirty="0" smtClean="0">
                <a:latin typeface="+mj-lt"/>
                <a:ea typeface="黑体" pitchFamily="2" charset="-122"/>
              </a:rPr>
              <a:t>                      </a:t>
            </a:r>
            <a:r>
              <a:rPr lang="en-US" altLang="zh-CN" sz="3000" dirty="0" err="1">
                <a:latin typeface="+mj-lt"/>
                <a:ea typeface="黑体" pitchFamily="2" charset="-122"/>
              </a:rPr>
              <a:t>element.x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, </a:t>
            </a:r>
            <a:r>
              <a:rPr lang="en-US" altLang="zh-CN" sz="3000" dirty="0" err="1" smtClean="0">
                <a:latin typeface="+mj-lt"/>
                <a:ea typeface="黑体" pitchFamily="2" charset="-122"/>
              </a:rPr>
              <a:t>element.y</a:t>
            </a:r>
            <a:r>
              <a:rPr lang="en-US" altLang="zh-CN" sz="3000" dirty="0">
                <a:latin typeface="+mj-lt"/>
                <a:ea typeface="黑体" pitchFamily="2" charset="-122"/>
              </a:rPr>
              <a:t>);</a:t>
            </a:r>
          </a:p>
          <a:p>
            <a:pPr algn="just">
              <a:lnSpc>
                <a:spcPct val="6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>
                <a:latin typeface="+mj-lt"/>
                <a:ea typeface="黑体" pitchFamily="2" charset="-122"/>
              </a:rPr>
              <a:t>        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     </a:t>
            </a:r>
            <a:r>
              <a:rPr lang="en-US" altLang="zh-CN" sz="3000" dirty="0">
                <a:latin typeface="+mj-lt"/>
                <a:ea typeface="黑体" pitchFamily="2" charset="-122"/>
              </a:rPr>
              <a:t>}</a:t>
            </a:r>
          </a:p>
          <a:p>
            <a:pPr algn="just">
              <a:spcBef>
                <a:spcPts val="0"/>
              </a:spcBef>
              <a:buFontTx/>
              <a:buNone/>
            </a:pPr>
            <a:r>
              <a:rPr lang="en-US" altLang="zh-CN" sz="3000" dirty="0">
                <a:latin typeface="+mj-lt"/>
                <a:ea typeface="黑体" pitchFamily="2" charset="-122"/>
              </a:rPr>
              <a:t>     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return</a:t>
            </a:r>
            <a:r>
              <a:rPr lang="en-US" altLang="zh-CN" sz="3000" dirty="0">
                <a:latin typeface="+mj-lt"/>
                <a:ea typeface="黑体" pitchFamily="2" charset="-122"/>
              </a:rPr>
              <a:t>;</a:t>
            </a:r>
          </a:p>
          <a:p>
            <a:pPr algn="just">
              <a:lnSpc>
                <a:spcPct val="6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>
                <a:latin typeface="+mj-lt"/>
                <a:ea typeface="黑体" pitchFamily="2" charset="-122"/>
              </a:rPr>
              <a:t>   }</a:t>
            </a:r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6553200" cy="609600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003399"/>
                </a:solidFill>
                <a:latin typeface="宋体" charset="-122"/>
                <a:ea typeface="黑体" pitchFamily="2" charset="-122"/>
              </a:rPr>
              <a:t>找到出口的后继处理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6553200" cy="609600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003399"/>
                </a:solidFill>
                <a:latin typeface="宋体" charset="-122"/>
                <a:ea typeface="黑体" pitchFamily="2" charset="-122"/>
              </a:rPr>
              <a:t>如果遇到没有访问过的点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410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dirty="0">
                <a:latin typeface="+mj-lt"/>
                <a:ea typeface="黑体" pitchFamily="2" charset="-122"/>
              </a:rPr>
              <a:t>   </a:t>
            </a:r>
            <a:r>
              <a:rPr lang="en-US" altLang="zh-CN" dirty="0">
                <a:latin typeface="+mj-lt"/>
                <a:ea typeface="黑体" pitchFamily="2" charset="-122"/>
              </a:rPr>
              <a:t>if (</a:t>
            </a:r>
            <a:r>
              <a:rPr lang="en-US" altLang="zh-CN" dirty="0" smtClean="0">
                <a:latin typeface="+mj-lt"/>
                <a:ea typeface="黑体" pitchFamily="2" charset="-122"/>
              </a:rPr>
              <a:t>maze[g][h</a:t>
            </a:r>
            <a:r>
              <a:rPr lang="en-US" altLang="zh-CN" dirty="0">
                <a:latin typeface="+mj-lt"/>
                <a:ea typeface="黑体" pitchFamily="2" charset="-122"/>
              </a:rPr>
              <a:t>] </a:t>
            </a:r>
            <a:r>
              <a:rPr lang="en-US" altLang="zh-CN" dirty="0" smtClean="0">
                <a:latin typeface="+mj-lt"/>
                <a:ea typeface="黑体" pitchFamily="2" charset="-122"/>
              </a:rPr>
              <a:t>== </a:t>
            </a:r>
            <a:r>
              <a:rPr lang="en-US" altLang="zh-CN" dirty="0">
                <a:latin typeface="+mj-lt"/>
                <a:ea typeface="黑体" pitchFamily="2" charset="-122"/>
              </a:rPr>
              <a:t>0</a:t>
            </a:r>
            <a:r>
              <a:rPr lang="en-US" altLang="zh-CN" dirty="0" smtClean="0">
                <a:latin typeface="+mj-lt"/>
                <a:ea typeface="黑体" pitchFamily="2" charset="-122"/>
              </a:rPr>
              <a:t>) </a:t>
            </a:r>
            <a:r>
              <a:rPr lang="en-US" altLang="zh-CN" sz="2800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sz="2800" dirty="0" smtClean="0">
                <a:solidFill>
                  <a:srgbClr val="008000"/>
                </a:solidFill>
                <a:ea typeface="黑体" pitchFamily="2" charset="-122"/>
              </a:rPr>
              <a:t>可以访问</a:t>
            </a:r>
            <a:r>
              <a:rPr lang="zh-CN" altLang="en-US" sz="2800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下一位置</a:t>
            </a:r>
            <a:r>
              <a:rPr lang="en-US" altLang="zh-CN" sz="2800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g,h</a:t>
            </a:r>
            <a:r>
              <a:rPr lang="en-US" altLang="zh-CN" sz="2800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)</a:t>
            </a:r>
            <a:endParaRPr lang="en-US" altLang="zh-CN" sz="2800" dirty="0">
              <a:solidFill>
                <a:srgbClr val="008000"/>
              </a:solidFill>
              <a:latin typeface="+mj-lt"/>
              <a:ea typeface="黑体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dirty="0">
                <a:latin typeface="+mj-lt"/>
                <a:ea typeface="黑体" pitchFamily="2" charset="-122"/>
              </a:rPr>
              <a:t> </a:t>
            </a:r>
            <a:r>
              <a:rPr lang="zh-CN" altLang="en-US" dirty="0" smtClean="0">
                <a:latin typeface="+mj-lt"/>
                <a:ea typeface="黑体" pitchFamily="2" charset="-122"/>
              </a:rPr>
              <a:t>       </a:t>
            </a:r>
            <a:r>
              <a:rPr lang="zh-CN" altLang="en-US" dirty="0">
                <a:latin typeface="+mj-lt"/>
                <a:ea typeface="黑体" pitchFamily="2" charset="-122"/>
              </a:rPr>
              <a:t>{ </a:t>
            </a:r>
            <a:r>
              <a:rPr lang="en-US" altLang="zh-CN" dirty="0" smtClean="0">
                <a:latin typeface="+mj-lt"/>
                <a:ea typeface="黑体" pitchFamily="2" charset="-122"/>
              </a:rPr>
              <a:t>maze[g][h</a:t>
            </a:r>
            <a:r>
              <a:rPr lang="en-US" altLang="zh-CN" dirty="0">
                <a:latin typeface="+mj-lt"/>
                <a:ea typeface="黑体" pitchFamily="2" charset="-122"/>
              </a:rPr>
              <a:t>] == </a:t>
            </a:r>
            <a:r>
              <a:rPr lang="en-US" altLang="zh-CN" dirty="0" smtClean="0">
                <a:latin typeface="+mj-lt"/>
                <a:ea typeface="黑体" pitchFamily="2" charset="-122"/>
              </a:rPr>
              <a:t>2 </a:t>
            </a:r>
            <a:r>
              <a:rPr lang="en-US" altLang="zh-CN" sz="2800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sz="2800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标记成“已被访问”</a:t>
            </a:r>
            <a:endParaRPr lang="zh-CN" altLang="en-US" sz="2800" dirty="0">
              <a:solidFill>
                <a:srgbClr val="008000"/>
              </a:solidFill>
              <a:latin typeface="+mj-lt"/>
              <a:ea typeface="黑体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 </a:t>
            </a:r>
            <a:r>
              <a:rPr lang="en-US" altLang="zh-CN" dirty="0" smtClean="0">
                <a:latin typeface="+mj-lt"/>
                <a:ea typeface="黑体" pitchFamily="2" charset="-122"/>
              </a:rPr>
              <a:t>     </a:t>
            </a:r>
            <a:r>
              <a:rPr lang="en-US" altLang="zh-CN" dirty="0" err="1" smtClean="0">
                <a:latin typeface="+mj-lt"/>
                <a:ea typeface="黑体" pitchFamily="2" charset="-122"/>
              </a:rPr>
              <a:t>element.x</a:t>
            </a:r>
            <a:r>
              <a:rPr lang="en-US" altLang="zh-CN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dirty="0">
                <a:latin typeface="+mj-lt"/>
                <a:ea typeface="黑体" pitchFamily="2" charset="-122"/>
              </a:rPr>
              <a:t>= </a:t>
            </a:r>
            <a:r>
              <a:rPr lang="en-US" altLang="zh-CN" dirty="0" err="1">
                <a:latin typeface="+mj-lt"/>
                <a:ea typeface="黑体" pitchFamily="2" charset="-122"/>
              </a:rPr>
              <a:t>i</a:t>
            </a:r>
            <a:r>
              <a:rPr lang="en-US" altLang="zh-CN" dirty="0">
                <a:latin typeface="+mj-lt"/>
                <a:ea typeface="黑体" pitchFamily="2" charset="-122"/>
              </a:rPr>
              <a:t>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 </a:t>
            </a:r>
            <a:r>
              <a:rPr lang="en-US" altLang="zh-CN" dirty="0" smtClean="0">
                <a:latin typeface="+mj-lt"/>
                <a:ea typeface="黑体" pitchFamily="2" charset="-122"/>
              </a:rPr>
              <a:t>     </a:t>
            </a:r>
            <a:r>
              <a:rPr lang="en-US" altLang="zh-CN" dirty="0" err="1" smtClean="0">
                <a:latin typeface="+mj-lt"/>
                <a:ea typeface="黑体" pitchFamily="2" charset="-122"/>
              </a:rPr>
              <a:t>element.y</a:t>
            </a:r>
            <a:r>
              <a:rPr lang="en-US" altLang="zh-CN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dirty="0">
                <a:latin typeface="+mj-lt"/>
                <a:ea typeface="黑体" pitchFamily="2" charset="-122"/>
              </a:rPr>
              <a:t>= j;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 </a:t>
            </a:r>
            <a:r>
              <a:rPr lang="en-US" altLang="zh-CN" dirty="0" smtClean="0">
                <a:latin typeface="+mj-lt"/>
                <a:ea typeface="黑体" pitchFamily="2" charset="-122"/>
              </a:rPr>
              <a:t>     </a:t>
            </a:r>
            <a:r>
              <a:rPr lang="en-US" altLang="zh-CN" dirty="0" err="1" smtClean="0">
                <a:latin typeface="+mj-lt"/>
                <a:ea typeface="黑体" pitchFamily="2" charset="-122"/>
              </a:rPr>
              <a:t>element.d</a:t>
            </a:r>
            <a:r>
              <a:rPr lang="en-US" altLang="zh-CN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dirty="0">
                <a:latin typeface="+mj-lt"/>
                <a:ea typeface="黑体" pitchFamily="2" charset="-122"/>
              </a:rPr>
              <a:t>=k;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 </a:t>
            </a:r>
            <a:r>
              <a:rPr lang="en-US" altLang="zh-CN" dirty="0" smtClean="0">
                <a:latin typeface="+mj-lt"/>
                <a:ea typeface="黑体" pitchFamily="2" charset="-122"/>
              </a:rPr>
              <a:t>     </a:t>
            </a:r>
            <a:r>
              <a:rPr lang="en-US" altLang="zh-CN" dirty="0" err="1" smtClean="0">
                <a:latin typeface="+mj-lt"/>
                <a:ea typeface="黑体" pitchFamily="2" charset="-122"/>
              </a:rPr>
              <a:t>push_seq</a:t>
            </a:r>
            <a:r>
              <a:rPr lang="en-US" altLang="zh-CN" dirty="0" smtClean="0">
                <a:latin typeface="+mj-lt"/>
                <a:ea typeface="黑体" pitchFamily="2" charset="-122"/>
              </a:rPr>
              <a:t>(</a:t>
            </a:r>
            <a:r>
              <a:rPr lang="en-US" altLang="zh-CN" dirty="0" err="1" smtClean="0">
                <a:latin typeface="+mj-lt"/>
                <a:ea typeface="黑体" pitchFamily="2" charset="-122"/>
              </a:rPr>
              <a:t>st,element</a:t>
            </a:r>
            <a:r>
              <a:rPr lang="en-US" altLang="zh-CN" dirty="0" smtClean="0">
                <a:latin typeface="+mj-lt"/>
                <a:ea typeface="黑体" pitchFamily="2" charset="-122"/>
              </a:rPr>
              <a:t>); </a:t>
            </a:r>
            <a:r>
              <a:rPr lang="en-US" altLang="zh-CN" sz="2800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sz="2800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当前位置</a:t>
            </a:r>
            <a:r>
              <a:rPr lang="en-US" altLang="zh-CN" sz="2800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i,j</a:t>
            </a:r>
            <a:r>
              <a:rPr lang="en-US" altLang="zh-CN" sz="2800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sz="2800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入栈</a:t>
            </a:r>
            <a:endParaRPr lang="en-US" altLang="zh-CN" sz="2800" dirty="0" smtClean="0">
              <a:solidFill>
                <a:srgbClr val="008000"/>
              </a:solidFill>
              <a:latin typeface="+mj-lt"/>
              <a:ea typeface="黑体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          </a:t>
            </a:r>
            <a:r>
              <a:rPr lang="en-US" altLang="zh-CN" dirty="0" err="1" smtClean="0">
                <a:latin typeface="+mj-lt"/>
                <a:ea typeface="黑体" pitchFamily="2" charset="-122"/>
              </a:rPr>
              <a:t>i</a:t>
            </a:r>
            <a:r>
              <a:rPr lang="en-US" altLang="zh-CN" dirty="0" smtClean="0">
                <a:latin typeface="+mj-lt"/>
                <a:ea typeface="黑体" pitchFamily="2" charset="-122"/>
              </a:rPr>
              <a:t>=g;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          j=h</a:t>
            </a:r>
            <a:r>
              <a:rPr lang="en-US" altLang="zh-CN" dirty="0">
                <a:latin typeface="+mj-lt"/>
                <a:ea typeface="黑体" pitchFamily="2" charset="-122"/>
              </a:rPr>
              <a:t>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 </a:t>
            </a:r>
            <a:r>
              <a:rPr lang="en-US" altLang="zh-CN" dirty="0" smtClean="0">
                <a:latin typeface="+mj-lt"/>
                <a:ea typeface="黑体" pitchFamily="2" charset="-122"/>
              </a:rPr>
              <a:t>     k</a:t>
            </a:r>
            <a:r>
              <a:rPr lang="en-US" altLang="zh-CN" dirty="0">
                <a:latin typeface="+mj-lt"/>
                <a:ea typeface="黑体" pitchFamily="2" charset="-122"/>
              </a:rPr>
              <a:t>=-1; </a:t>
            </a:r>
            <a:endParaRPr lang="en-US" altLang="zh-CN" sz="2800" dirty="0">
              <a:solidFill>
                <a:srgbClr val="008000"/>
              </a:solidFill>
              <a:latin typeface="+mj-lt"/>
              <a:ea typeface="黑体" pitchFamily="2" charset="-122"/>
            </a:endParaRPr>
          </a:p>
          <a:p>
            <a:pPr algn="just">
              <a:lnSpc>
                <a:spcPct val="6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}</a:t>
            </a:r>
          </a:p>
        </p:txBody>
      </p:sp>
      <p:sp>
        <p:nvSpPr>
          <p:cNvPr id="4" name="矩形 3"/>
          <p:cNvSpPr/>
          <p:nvPr/>
        </p:nvSpPr>
        <p:spPr>
          <a:xfrm>
            <a:off x="2667000" y="5617458"/>
            <a:ext cx="4648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更新当前位置</a:t>
            </a:r>
            <a:r>
              <a:rPr lang="en-US" altLang="zh-CN" dirty="0" smtClean="0">
                <a:solidFill>
                  <a:srgbClr val="008000"/>
                </a:solidFill>
              </a:rPr>
              <a:t>(</a:t>
            </a:r>
            <a:r>
              <a:rPr lang="en-US" altLang="zh-CN" dirty="0" err="1" smtClean="0">
                <a:solidFill>
                  <a:srgbClr val="008000"/>
                </a:solidFill>
              </a:rPr>
              <a:t>i</a:t>
            </a:r>
            <a:r>
              <a:rPr lang="en-US" altLang="zh-CN" dirty="0" err="1" smtClean="0">
                <a:solidFill>
                  <a:srgbClr val="008000"/>
                </a:solidFill>
              </a:rPr>
              <a:t>,j</a:t>
            </a:r>
            <a:r>
              <a:rPr lang="en-US" altLang="zh-CN" dirty="0" smtClean="0">
                <a:solidFill>
                  <a:srgbClr val="008000"/>
                </a:solidFill>
              </a:rPr>
              <a:t>)</a:t>
            </a:r>
            <a:r>
              <a:rPr lang="zh-CN" altLang="en-US" dirty="0" smtClean="0">
                <a:solidFill>
                  <a:srgbClr val="008000"/>
                </a:solidFill>
              </a:rPr>
              <a:t>为</a:t>
            </a:r>
            <a:r>
              <a:rPr lang="en-US" altLang="zh-CN" dirty="0" smtClean="0">
                <a:solidFill>
                  <a:srgbClr val="008000"/>
                </a:solidFill>
              </a:rPr>
              <a:t>(</a:t>
            </a:r>
            <a:r>
              <a:rPr lang="en-US" altLang="zh-CN" dirty="0" err="1" smtClean="0">
                <a:solidFill>
                  <a:srgbClr val="008000"/>
                </a:solidFill>
              </a:rPr>
              <a:t>g,h</a:t>
            </a:r>
            <a:r>
              <a:rPr lang="en-US" altLang="zh-CN" dirty="0" smtClean="0">
                <a:solidFill>
                  <a:srgbClr val="008000"/>
                </a:solidFill>
              </a:rPr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85800"/>
            <a:ext cx="7239000" cy="609600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003399"/>
                </a:solidFill>
                <a:latin typeface="宋体" charset="-122"/>
                <a:ea typeface="黑体" pitchFamily="2" charset="-122"/>
              </a:rPr>
              <a:t>若遇到墙或且已经访问过的点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839200" cy="39624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just">
              <a:buFontTx/>
              <a:buNone/>
            </a:pPr>
            <a:r>
              <a:rPr lang="zh-CN" altLang="en-US" dirty="0">
                <a:latin typeface="+mj-lt"/>
                <a:ea typeface="黑体" pitchFamily="2" charset="-122"/>
              </a:rPr>
              <a:t>  </a:t>
            </a:r>
            <a:r>
              <a:rPr lang="en-US" altLang="zh-CN" dirty="0">
                <a:latin typeface="+mj-lt"/>
                <a:ea typeface="黑体" pitchFamily="2" charset="-122"/>
              </a:rPr>
              <a:t>  k=k+1; </a:t>
            </a:r>
            <a:r>
              <a:rPr lang="en-US" altLang="zh-CN" sz="2800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sz="2800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换个新方向，再试探</a:t>
            </a:r>
            <a:endParaRPr lang="en-US" altLang="zh-CN" sz="2800" dirty="0">
              <a:solidFill>
                <a:srgbClr val="008000"/>
              </a:solidFill>
              <a:latin typeface="+mj-lt"/>
              <a:ea typeface="黑体" pitchFamily="2" charset="-122"/>
            </a:endParaRPr>
          </a:p>
          <a:p>
            <a:pPr algn="just"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</a:t>
            </a:r>
            <a:r>
              <a:rPr lang="en-US" altLang="zh-CN" dirty="0" smtClean="0">
                <a:latin typeface="+mj-lt"/>
                <a:ea typeface="黑体" pitchFamily="2" charset="-122"/>
              </a:rPr>
              <a:t>}</a:t>
            </a:r>
            <a:endParaRPr lang="en-US" altLang="zh-CN" dirty="0">
              <a:solidFill>
                <a:srgbClr val="006600"/>
              </a:solidFill>
              <a:latin typeface="+mj-lt"/>
              <a:ea typeface="黑体" pitchFamily="2" charset="-122"/>
            </a:endParaRPr>
          </a:p>
          <a:p>
            <a:pPr algn="just">
              <a:buFontTx/>
              <a:buNone/>
            </a:pPr>
            <a:r>
              <a:rPr lang="zh-CN" altLang="en-US" dirty="0">
                <a:latin typeface="+mj-lt"/>
                <a:ea typeface="黑体" pitchFamily="2" charset="-122"/>
              </a:rPr>
              <a:t> </a:t>
            </a:r>
            <a:r>
              <a:rPr lang="zh-CN" altLang="en-US" dirty="0" smtClean="0">
                <a:latin typeface="+mj-lt"/>
                <a:ea typeface="黑体" pitchFamily="2" charset="-122"/>
              </a:rPr>
              <a:t>}</a:t>
            </a:r>
            <a:endParaRPr lang="zh-CN" altLang="en-US" dirty="0">
              <a:solidFill>
                <a:srgbClr val="006600"/>
              </a:solidFill>
              <a:latin typeface="+mj-lt"/>
              <a:ea typeface="黑体" pitchFamily="2" charset="-122"/>
            </a:endParaRPr>
          </a:p>
          <a:p>
            <a:pPr algn="just">
              <a:buFontTx/>
              <a:buNone/>
            </a:pPr>
            <a:r>
              <a:rPr lang="en-US" altLang="zh-CN" dirty="0" err="1">
                <a:latin typeface="+mj-lt"/>
                <a:ea typeface="黑体" pitchFamily="2" charset="-122"/>
              </a:rPr>
              <a:t>printf</a:t>
            </a:r>
            <a:r>
              <a:rPr lang="en-US" altLang="zh-CN" dirty="0">
                <a:latin typeface="+mj-lt"/>
                <a:ea typeface="黑体" pitchFamily="2" charset="-122"/>
              </a:rPr>
              <a:t>(“The path has not been found.\n”);</a:t>
            </a:r>
          </a:p>
          <a:p>
            <a:pPr algn="just"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2209800"/>
            <a:ext cx="8534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//end while(k&lt;=3), </a:t>
            </a:r>
            <a:r>
              <a:rPr lang="zh-CN" altLang="en-US" dirty="0" smtClean="0">
                <a:solidFill>
                  <a:srgbClr val="008000"/>
                </a:solidFill>
              </a:rPr>
              <a:t>即所有方向都试探完，该去栈顶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04800" y="1874837"/>
            <a:ext cx="8686800" cy="944563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+mj-lt"/>
                <a:ea typeface="黑体" pitchFamily="2" charset="-122"/>
              </a:rPr>
              <a:t>递归</a:t>
            </a:r>
            <a:r>
              <a:rPr lang="zh-CN" altLang="en-US" dirty="0" smtClean="0">
                <a:latin typeface="+mj-lt"/>
                <a:ea typeface="黑体" pitchFamily="2" charset="-122"/>
              </a:rPr>
              <a:t>；</a:t>
            </a:r>
            <a:endParaRPr lang="zh-CN" altLang="en-US" dirty="0">
              <a:latin typeface="+mj-lt"/>
              <a:ea typeface="黑体" pitchFamily="2" charset="-122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304800" y="2971800"/>
            <a:ext cx="8991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latin typeface="+mn-lt"/>
              </a:rPr>
              <a:t> 迷宫问题 </a:t>
            </a:r>
            <a:r>
              <a:rPr lang="en-US" altLang="zh-CN" sz="3200" kern="0" dirty="0" smtClean="0">
                <a:latin typeface="+mn-lt"/>
              </a:rPr>
              <a:t>– </a:t>
            </a:r>
            <a:r>
              <a:rPr lang="zh-CN" altLang="en-US" sz="3200" kern="0" dirty="0" smtClean="0">
                <a:latin typeface="+mn-lt"/>
              </a:rPr>
              <a:t>栈在回溯法求解中的作用；</a:t>
            </a:r>
            <a:endParaRPr lang="zh-CN" altLang="en-US" sz="3200" kern="0" dirty="0">
              <a:latin typeface="+mn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本讲重点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9144000" cy="6477000"/>
          </a:xfrm>
          <a:solidFill>
            <a:schemeClr val="bg1">
              <a:lumMod val="85000"/>
            </a:schemeClr>
          </a:solidFill>
          <a:ln/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dirty="0" err="1" smtClean="0">
                <a:latin typeface="+mj-lt"/>
                <a:ea typeface="黑体" pitchFamily="2" charset="-122"/>
              </a:rPr>
              <a:t>mazeFrame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(void)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{ 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创建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一个空栈</a:t>
            </a:r>
            <a:r>
              <a:rPr lang="en-US" altLang="zh-CN" sz="2800" dirty="0" err="1" smtClean="0">
                <a:latin typeface="+mj-lt"/>
                <a:ea typeface="黑体" pitchFamily="2" charset="-122"/>
              </a:rPr>
              <a:t>st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；迷宫入口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位置进栈；</a:t>
            </a:r>
            <a:endParaRPr lang="en-US" altLang="zh-CN" sz="2800" dirty="0" smtClean="0">
              <a:latin typeface="+mj-lt"/>
              <a:ea typeface="黑体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黑体" pitchFamily="2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黑体" pitchFamily="2" charset="-122"/>
              </a:rPr>
              <a:t>while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(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栈不为空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       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黑体" pitchFamily="2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黑体" pitchFamily="2" charset="-122"/>
              </a:rPr>
              <a:t>{ 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读取</a:t>
            </a:r>
            <a:r>
              <a:rPr lang="zh-CN" altLang="en-US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栈顶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，设其中包含的位置为</a:t>
            </a:r>
            <a:r>
              <a:rPr lang="zh-CN" altLang="en-US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当前位置</a:t>
            </a:r>
            <a:r>
              <a:rPr lang="en-US" altLang="zh-CN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i,j</a:t>
            </a:r>
            <a:r>
              <a:rPr lang="en-US" altLang="zh-CN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；</a:t>
            </a:r>
            <a:endParaRPr lang="en-US" altLang="zh-CN" sz="2800" dirty="0" smtClean="0">
              <a:latin typeface="+mj-lt"/>
              <a:ea typeface="黑体" pitchFamily="2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           </a:t>
            </a:r>
            <a:r>
              <a:rPr lang="en-US" altLang="zh-CN" sz="2800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while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(</a:t>
            </a:r>
            <a:r>
              <a:rPr lang="zh-CN" altLang="en-US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当前位置</a:t>
            </a:r>
            <a:r>
              <a:rPr lang="en-US" altLang="zh-CN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i,j</a:t>
            </a:r>
            <a:r>
              <a:rPr lang="en-US" altLang="zh-CN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存在</a:t>
            </a:r>
            <a:r>
              <a:rPr lang="zh-CN" altLang="en-US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向前试探的可能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                    </a:t>
            </a:r>
            <a:r>
              <a:rPr lang="en-US" altLang="zh-CN" sz="2800" b="1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{ 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沿某方向试探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1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步，即到下一个位置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latin typeface="+mj-lt"/>
                <a:ea typeface="黑体" pitchFamily="2" charset="-122"/>
              </a:rPr>
              <a:t>g,h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                      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  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if(</a:t>
            </a:r>
            <a:r>
              <a:rPr lang="zh-CN" altLang="en-US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下一个位置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g,h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是出口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                      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      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打印栈</a:t>
            </a:r>
            <a:r>
              <a:rPr lang="en-US" altLang="zh-CN" sz="2800" dirty="0" err="1" smtClean="0">
                <a:latin typeface="+mj-lt"/>
                <a:ea typeface="黑体" pitchFamily="2" charset="-122"/>
              </a:rPr>
              <a:t>st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中所有元素，并返回；</a:t>
            </a:r>
            <a:endParaRPr lang="en-US" altLang="zh-CN" sz="2800" dirty="0" smtClean="0">
              <a:latin typeface="+mj-lt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                      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  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if(</a:t>
            </a:r>
            <a:r>
              <a:rPr lang="zh-CN" altLang="en-US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下一个位置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g,h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是通道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                      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      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把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latin typeface="+mj-lt"/>
                <a:ea typeface="黑体" pitchFamily="2" charset="-122"/>
              </a:rPr>
              <a:t>g,h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)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进栈，并设置为</a:t>
            </a:r>
            <a:r>
              <a:rPr lang="zh-CN" altLang="en-US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当前位置</a:t>
            </a:r>
            <a:r>
              <a:rPr lang="en-US" altLang="zh-CN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i,j</a:t>
            </a:r>
            <a:r>
              <a:rPr lang="en-US" altLang="zh-CN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；</a:t>
            </a:r>
            <a:endParaRPr lang="en-US" altLang="zh-CN" sz="2800" dirty="0" smtClean="0">
              <a:latin typeface="+mj-lt"/>
              <a:ea typeface="黑体" pitchFamily="2" charset="-122"/>
            </a:endParaRPr>
          </a:p>
          <a:p>
            <a:pPr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                     </a:t>
            </a:r>
            <a:r>
              <a:rPr lang="en-US" altLang="zh-CN" sz="2800" b="1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}</a:t>
            </a:r>
            <a:endParaRPr lang="en-US" altLang="zh-CN" sz="2800" b="1" dirty="0" smtClean="0">
              <a:solidFill>
                <a:srgbClr val="006600"/>
              </a:solidFill>
              <a:latin typeface="+mj-lt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              </a:t>
            </a:r>
            <a:r>
              <a:rPr lang="zh-CN" altLang="en-US" sz="2800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此时，当前位置无法向前试探，栈顶出栈；</a:t>
            </a:r>
            <a:endParaRPr lang="en-US" altLang="zh-CN" sz="2800" dirty="0" smtClean="0">
              <a:solidFill>
                <a:srgbClr val="7030A0"/>
              </a:solidFill>
              <a:latin typeface="+mj-lt"/>
              <a:ea typeface="黑体" pitchFamily="2" charset="-122"/>
            </a:endParaRPr>
          </a:p>
          <a:p>
            <a:pPr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           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黑体" pitchFamily="2" charset="-122"/>
              </a:rPr>
              <a:t>}</a:t>
            </a:r>
          </a:p>
          <a:p>
            <a:pPr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}</a:t>
            </a:r>
          </a:p>
        </p:txBody>
      </p:sp>
      <p:sp>
        <p:nvSpPr>
          <p:cNvPr id="6" name="云形 5"/>
          <p:cNvSpPr/>
          <p:nvPr/>
        </p:nvSpPr>
        <p:spPr bwMode="auto">
          <a:xfrm>
            <a:off x="-304800" y="2895600"/>
            <a:ext cx="2667000" cy="2600236"/>
          </a:xfrm>
          <a:prstGeom prst="cloud">
            <a:avLst/>
          </a:prstGeom>
          <a:solidFill>
            <a:srgbClr val="82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 smtClean="0">
                <a:solidFill>
                  <a:schemeClr val="bg1"/>
                </a:solidFill>
              </a:rPr>
              <a:t>能被访问的新位置，即刻进栈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递归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4800" y="1600200"/>
            <a:ext cx="8458200" cy="1258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+mj-lt"/>
              </a:rPr>
              <a:t> 递归：</a:t>
            </a:r>
            <a:r>
              <a:rPr lang="zh-CN" altLang="en-US" sz="3200" dirty="0" smtClean="0">
                <a:latin typeface="+mj-lt"/>
              </a:rPr>
              <a:t>是指在定义自身的同时又出现了对自身的调用。 </a:t>
            </a:r>
            <a:endParaRPr lang="en-US" altLang="zh-CN" sz="3200" dirty="0" smtClean="0">
              <a:latin typeface="+mj-lt"/>
            </a:endParaRPr>
          </a:p>
        </p:txBody>
      </p:sp>
      <p:sp useBgFill="1">
        <p:nvSpPr>
          <p:cNvPr id="23" name="AutoShape 5"/>
          <p:cNvSpPr>
            <a:spLocks/>
          </p:cNvSpPr>
          <p:nvPr/>
        </p:nvSpPr>
        <p:spPr bwMode="auto">
          <a:xfrm>
            <a:off x="2819400" y="37338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None/>
            </a:pPr>
            <a:endParaRPr lang="zh-CN" altLang="en-US" sz="4000" b="1"/>
          </a:p>
        </p:txBody>
      </p:sp>
      <p:sp useBgFill="1"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046413" y="3657600"/>
            <a:ext cx="4268787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None/>
            </a:pPr>
            <a:r>
              <a:rPr lang="en-US" altLang="zh-CN" sz="4000" b="1" dirty="0">
                <a:latin typeface="宋体" charset="-122"/>
              </a:rPr>
              <a:t>n</a:t>
            </a:r>
            <a:r>
              <a:rPr lang="en-US" altLang="zh-CN" sz="4000" b="1" dirty="0" smtClean="0">
                <a:latin typeface="宋体" charset="-122"/>
              </a:rPr>
              <a:t>×</a:t>
            </a:r>
            <a:r>
              <a:rPr lang="en-US" altLang="zh-CN" sz="4000" b="1" dirty="0" smtClean="0">
                <a:solidFill>
                  <a:srgbClr val="003399"/>
                </a:solidFill>
                <a:latin typeface="宋体" charset="-122"/>
              </a:rPr>
              <a:t>(</a:t>
            </a:r>
            <a:r>
              <a:rPr lang="en-US" altLang="zh-CN" sz="4000" b="1" dirty="0">
                <a:solidFill>
                  <a:srgbClr val="003399"/>
                </a:solidFill>
                <a:latin typeface="宋体" charset="-122"/>
              </a:rPr>
              <a:t>n-1)!   </a:t>
            </a:r>
            <a:r>
              <a:rPr lang="en-US" altLang="zh-CN" sz="4000" b="1" dirty="0">
                <a:latin typeface="宋体" charset="-122"/>
              </a:rPr>
              <a:t>n</a:t>
            </a:r>
            <a:r>
              <a:rPr lang="en-US" altLang="zh-CN" sz="4000" b="1" dirty="0">
                <a:latin typeface="宋体" charset="-122"/>
                <a:sym typeface="Symbol" pitchFamily="18" charset="2"/>
              </a:rPr>
              <a:t></a:t>
            </a:r>
            <a:r>
              <a:rPr lang="en-US" altLang="zh-CN" sz="4000" b="1" dirty="0">
                <a:latin typeface="宋体" charset="-122"/>
              </a:rPr>
              <a:t>1 </a:t>
            </a:r>
            <a:endParaRPr lang="en-US" altLang="zh-CN" sz="4000" b="1" dirty="0"/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1676400" y="3886200"/>
            <a:ext cx="1027113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None/>
            </a:pPr>
            <a:r>
              <a:rPr lang="en-US" altLang="zh-CN" sz="4000" b="1" dirty="0" smtClean="0">
                <a:solidFill>
                  <a:srgbClr val="003399"/>
                </a:solidFill>
                <a:latin typeface="宋体" charset="-122"/>
              </a:rPr>
              <a:t>n!</a:t>
            </a:r>
            <a:r>
              <a:rPr lang="en-US" altLang="zh-CN" sz="4000" b="1" dirty="0" smtClean="0">
                <a:latin typeface="宋体" charset="-122"/>
              </a:rPr>
              <a:t>= </a:t>
            </a:r>
            <a:endParaRPr lang="en-US" altLang="zh-CN" sz="4000" b="1" dirty="0"/>
          </a:p>
        </p:txBody>
      </p:sp>
      <p:sp useBgFill="1"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3048000" y="4365625"/>
            <a:ext cx="4116387" cy="8159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None/>
            </a:pPr>
            <a:r>
              <a:rPr lang="zh-CN" altLang="en-US" sz="4000" b="1" dirty="0">
                <a:latin typeface="宋体" charset="-122"/>
              </a:rPr>
              <a:t>1          </a:t>
            </a:r>
            <a:r>
              <a:rPr lang="zh-CN" altLang="en-US" sz="4000" b="1" dirty="0" smtClean="0">
                <a:latin typeface="宋体" charset="-122"/>
              </a:rPr>
              <a:t> </a:t>
            </a:r>
            <a:r>
              <a:rPr lang="en-US" altLang="zh-CN" sz="4000" b="1" dirty="0" smtClean="0">
                <a:latin typeface="宋体" charset="-122"/>
              </a:rPr>
              <a:t>n=0</a:t>
            </a:r>
            <a:endParaRPr lang="en-US" altLang="zh-CN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递归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4800" y="1563636"/>
            <a:ext cx="8458200" cy="354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+mj-lt"/>
              </a:rPr>
              <a:t> 递归：</a:t>
            </a:r>
            <a:r>
              <a:rPr lang="zh-CN" altLang="en-US" sz="3200" dirty="0" smtClean="0">
                <a:latin typeface="+mj-lt"/>
              </a:rPr>
              <a:t>是指在定义自身的同时又出现了对自身的调用。 </a:t>
            </a:r>
            <a:endParaRPr lang="en-US" altLang="zh-CN" sz="3200" dirty="0" smtClean="0">
              <a:latin typeface="+mj-lt"/>
            </a:endParaRPr>
          </a:p>
          <a:p>
            <a:pPr>
              <a:spcBef>
                <a:spcPts val="18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   --</a:t>
            </a:r>
            <a:r>
              <a:rPr lang="zh-CN" altLang="en-US" sz="3200" dirty="0" smtClean="0">
                <a:solidFill>
                  <a:srgbClr val="003399"/>
                </a:solidFill>
              </a:rPr>
              <a:t>直接递归</a:t>
            </a:r>
            <a:r>
              <a:rPr lang="en-US" altLang="zh-CN" sz="3200" dirty="0" smtClean="0">
                <a:solidFill>
                  <a:srgbClr val="003399"/>
                </a:solidFill>
              </a:rPr>
              <a:t>: </a:t>
            </a:r>
            <a:r>
              <a:rPr lang="zh-CN" altLang="en-US" sz="3200" dirty="0" smtClean="0">
                <a:latin typeface="+mj-lt"/>
              </a:rPr>
              <a:t>函数在其定义体内</a:t>
            </a:r>
            <a:r>
              <a:rPr lang="zh-CN" altLang="en-US" sz="3200" dirty="0" smtClean="0">
                <a:solidFill>
                  <a:srgbClr val="006600"/>
                </a:solidFill>
                <a:latin typeface="+mj-lt"/>
              </a:rPr>
              <a:t>直接调用自己</a:t>
            </a:r>
            <a:r>
              <a:rPr lang="zh-CN" altLang="en-US" sz="3200" dirty="0" smtClean="0">
                <a:latin typeface="+mj-lt"/>
              </a:rPr>
              <a:t>；</a:t>
            </a:r>
            <a:endParaRPr lang="en-US" altLang="zh-CN" sz="3200" dirty="0" smtClean="0">
              <a:latin typeface="+mj-lt"/>
            </a:endParaRPr>
          </a:p>
          <a:p>
            <a:pPr>
              <a:buNone/>
            </a:pP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   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--</a:t>
            </a:r>
            <a:r>
              <a:rPr lang="zh-CN" altLang="en-US" sz="3200" dirty="0" smtClean="0">
                <a:solidFill>
                  <a:srgbClr val="003399"/>
                </a:solidFill>
              </a:rPr>
              <a:t>间接递归</a:t>
            </a:r>
            <a:r>
              <a:rPr lang="en-US" altLang="zh-CN" sz="3200" dirty="0" smtClean="0">
                <a:solidFill>
                  <a:srgbClr val="003399"/>
                </a:solidFill>
              </a:rPr>
              <a:t>: </a:t>
            </a:r>
            <a:r>
              <a:rPr lang="zh-CN" altLang="en-US" sz="3200" dirty="0" smtClean="0">
                <a:latin typeface="+mj-lt"/>
              </a:rPr>
              <a:t>函数经过一系列的中间调用语句， </a:t>
            </a:r>
            <a:r>
              <a:rPr lang="zh-CN" altLang="en-US" sz="3200" dirty="0" smtClean="0">
                <a:solidFill>
                  <a:srgbClr val="006600"/>
                </a:solidFill>
                <a:latin typeface="+mj-lt"/>
              </a:rPr>
              <a:t>通过其它函数间接调用自己；</a:t>
            </a:r>
            <a:endParaRPr lang="zh-CN" alt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递归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457200" y="1447800"/>
            <a:ext cx="8534400" cy="2133600"/>
          </a:xfrm>
          <a:prstGeom prst="rect">
            <a:avLst/>
          </a:prstGeom>
          <a:solidFill>
            <a:srgbClr val="FFDFAF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marR="0" lvl="0" indent="-5143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AutoNum type="arabicParenBoth"/>
              <a:tabLst/>
              <a:defRPr/>
            </a:pPr>
            <a:r>
              <a:rPr lang="zh-CN" altLang="en-US" sz="3200" dirty="0" smtClean="0">
                <a:latin typeface="+mj-lt"/>
              </a:rPr>
              <a:t>直接或间接调用自身，且每次调用问题的规模都能减小，</a:t>
            </a:r>
            <a:endParaRPr lang="en-US" altLang="zh-CN" sz="3200" dirty="0" smtClean="0">
              <a:latin typeface="+mj-lt"/>
            </a:endParaRPr>
          </a:p>
          <a:p>
            <a:pPr marL="171450" marR="0" lvl="0" indent="-5143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AutoNum type="arabicParenBoth"/>
              <a:tabLst/>
              <a:defRPr/>
            </a:pPr>
            <a:r>
              <a:rPr lang="zh-CN" altLang="en-US" sz="3200" dirty="0" smtClean="0">
                <a:latin typeface="+mj-lt"/>
              </a:rPr>
              <a:t>最终到达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递归出口</a:t>
            </a:r>
            <a:r>
              <a:rPr lang="zh-CN" altLang="en-US" sz="3200" dirty="0" smtClean="0">
                <a:latin typeface="+mj-lt"/>
              </a:rPr>
              <a:t>，使问题得以解决。</a:t>
            </a:r>
            <a:endParaRPr lang="zh-CN" altLang="en-US" sz="3200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3962400"/>
            <a:ext cx="8534400" cy="1323439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+mj-lt"/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递归出口</a:t>
            </a:r>
            <a:r>
              <a:rPr lang="zh-CN" altLang="en-US" sz="3200" dirty="0" smtClean="0">
                <a:latin typeface="+mj-lt"/>
              </a:rPr>
              <a:t>：被定义的项目在最小尺度上的直接解，即递归终止项的解；</a:t>
            </a:r>
            <a:endParaRPr lang="zh-CN" altLang="en-US" sz="3200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1000" y="52578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 smtClean="0">
                <a:latin typeface="+mj-lt"/>
              </a:rPr>
              <a:t> </a:t>
            </a:r>
            <a:r>
              <a:rPr lang="en-US" altLang="zh-CN" sz="3200" dirty="0" smtClean="0">
                <a:latin typeface="+mj-lt"/>
              </a:rPr>
              <a:t>-- </a:t>
            </a:r>
            <a:r>
              <a:rPr lang="zh-CN" altLang="en-US" sz="3200" dirty="0" smtClean="0">
                <a:latin typeface="+mj-lt"/>
              </a:rPr>
              <a:t>例，</a:t>
            </a:r>
            <a:r>
              <a:rPr lang="en-US" altLang="zh-CN" sz="3200" dirty="0" smtClean="0">
                <a:latin typeface="+mj-lt"/>
              </a:rPr>
              <a:t>n!</a:t>
            </a:r>
            <a:r>
              <a:rPr lang="zh-CN" altLang="en-US" sz="3200" dirty="0" smtClean="0">
                <a:latin typeface="+mj-lt"/>
              </a:rPr>
              <a:t>的递归出口为</a:t>
            </a:r>
            <a:r>
              <a:rPr lang="en-US" altLang="zh-CN" sz="3200" dirty="0" smtClean="0">
                <a:latin typeface="+mj-lt"/>
              </a:rPr>
              <a:t>0!</a:t>
            </a:r>
            <a:r>
              <a:rPr lang="zh-CN" altLang="en-US" sz="3200" dirty="0" smtClean="0">
                <a:latin typeface="+mj-lt"/>
              </a:rPr>
              <a:t>，等于</a:t>
            </a:r>
            <a:r>
              <a:rPr lang="en-US" altLang="zh-CN" sz="3200" dirty="0" smtClean="0">
                <a:latin typeface="+mj-lt"/>
              </a:rPr>
              <a:t>1</a:t>
            </a:r>
            <a:r>
              <a:rPr lang="zh-CN" altLang="en-US" sz="3200" dirty="0" smtClean="0">
                <a:latin typeface="+mj-lt"/>
              </a:rPr>
              <a:t>；</a:t>
            </a:r>
            <a:endParaRPr lang="zh-CN" alt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递归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4800" y="1371600"/>
            <a:ext cx="8458200" cy="223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+mj-lt"/>
              </a:rPr>
              <a:t> 递归的两个要素：</a:t>
            </a:r>
            <a:endParaRPr lang="en-US" altLang="zh-CN" sz="3200" dirty="0" smtClean="0">
              <a:latin typeface="+mj-lt"/>
            </a:endParaRPr>
          </a:p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   -- 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递归模式：</a:t>
            </a:r>
            <a:r>
              <a:rPr lang="zh-CN" altLang="en-US" sz="3200" dirty="0" smtClean="0">
                <a:latin typeface="+mj-lt"/>
              </a:rPr>
              <a:t>如何将问题规模层层减小</a:t>
            </a:r>
            <a:endParaRPr lang="en-US" altLang="zh-CN" sz="3200" dirty="0" smtClean="0">
              <a:latin typeface="+mj-lt"/>
            </a:endParaRPr>
          </a:p>
          <a:p>
            <a:pPr>
              <a:buNone/>
            </a:pPr>
            <a:r>
              <a:rPr lang="en-US" altLang="zh-CN" sz="3200" dirty="0" smtClean="0">
                <a:latin typeface="+mj-lt"/>
              </a:rPr>
              <a:t>  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 -- 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递归出口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边界条件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)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：</a:t>
            </a:r>
            <a:r>
              <a:rPr lang="zh-CN" altLang="en-US" sz="3200" dirty="0" smtClean="0">
                <a:latin typeface="+mj-lt"/>
              </a:rPr>
              <a:t>递归终止的条件</a:t>
            </a:r>
            <a:endParaRPr lang="en-US" altLang="zh-CN" sz="3200" dirty="0" smtClean="0">
              <a:latin typeface="+mj-lt"/>
            </a:endParaRPr>
          </a:p>
        </p:txBody>
      </p:sp>
      <p:sp useBgFill="1">
        <p:nvSpPr>
          <p:cNvPr id="23" name="AutoShape 5"/>
          <p:cNvSpPr>
            <a:spLocks/>
          </p:cNvSpPr>
          <p:nvPr/>
        </p:nvSpPr>
        <p:spPr bwMode="auto">
          <a:xfrm>
            <a:off x="2819400" y="43434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None/>
            </a:pPr>
            <a:endParaRPr lang="zh-CN" altLang="en-US" sz="4000" b="1"/>
          </a:p>
        </p:txBody>
      </p:sp>
      <p:sp useBgFill="1"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046413" y="4267200"/>
            <a:ext cx="4268787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None/>
            </a:pPr>
            <a:r>
              <a:rPr lang="en-US" altLang="zh-CN" sz="4000" b="1" dirty="0">
                <a:latin typeface="宋体" charset="-122"/>
              </a:rPr>
              <a:t>n</a:t>
            </a:r>
            <a:r>
              <a:rPr lang="en-US" altLang="zh-CN" sz="4000" b="1" dirty="0" smtClean="0">
                <a:latin typeface="宋体" charset="-122"/>
              </a:rPr>
              <a:t>×</a:t>
            </a:r>
            <a:r>
              <a:rPr lang="en-US" altLang="zh-CN" sz="4000" b="1" dirty="0" smtClean="0">
                <a:solidFill>
                  <a:srgbClr val="003399"/>
                </a:solidFill>
                <a:latin typeface="宋体" charset="-122"/>
              </a:rPr>
              <a:t>(</a:t>
            </a:r>
            <a:r>
              <a:rPr lang="en-US" altLang="zh-CN" sz="4000" b="1" dirty="0">
                <a:solidFill>
                  <a:srgbClr val="003399"/>
                </a:solidFill>
                <a:latin typeface="宋体" charset="-122"/>
              </a:rPr>
              <a:t>n-1)!   </a:t>
            </a:r>
            <a:r>
              <a:rPr lang="en-US" altLang="zh-CN" sz="4000" b="1" dirty="0">
                <a:latin typeface="宋体" charset="-122"/>
              </a:rPr>
              <a:t>n</a:t>
            </a:r>
            <a:r>
              <a:rPr lang="en-US" altLang="zh-CN" sz="4000" b="1" dirty="0">
                <a:latin typeface="宋体" charset="-122"/>
                <a:sym typeface="Symbol" pitchFamily="18" charset="2"/>
              </a:rPr>
              <a:t></a:t>
            </a:r>
            <a:r>
              <a:rPr lang="en-US" altLang="zh-CN" sz="4000" b="1" dirty="0">
                <a:latin typeface="宋体" charset="-122"/>
              </a:rPr>
              <a:t>1 </a:t>
            </a:r>
            <a:endParaRPr lang="en-US" altLang="zh-CN" sz="4000" b="1" dirty="0"/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1676400" y="4495800"/>
            <a:ext cx="1027113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None/>
            </a:pPr>
            <a:r>
              <a:rPr lang="en-US" altLang="zh-CN" sz="4000" b="1" dirty="0" smtClean="0">
                <a:solidFill>
                  <a:srgbClr val="003399"/>
                </a:solidFill>
                <a:latin typeface="宋体" charset="-122"/>
              </a:rPr>
              <a:t>n!</a:t>
            </a:r>
            <a:r>
              <a:rPr lang="en-US" altLang="zh-CN" sz="4000" b="1" dirty="0" smtClean="0">
                <a:latin typeface="宋体" charset="-122"/>
              </a:rPr>
              <a:t>= </a:t>
            </a:r>
            <a:endParaRPr lang="en-US" altLang="zh-CN" sz="4000" b="1" dirty="0"/>
          </a:p>
        </p:txBody>
      </p:sp>
      <p:sp useBgFill="1"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3048000" y="4975225"/>
            <a:ext cx="4116387" cy="8159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None/>
            </a:pPr>
            <a:r>
              <a:rPr lang="zh-CN" altLang="en-US" sz="4000" b="1" dirty="0">
                <a:latin typeface="宋体" charset="-122"/>
              </a:rPr>
              <a:t>1          </a:t>
            </a:r>
            <a:r>
              <a:rPr lang="zh-CN" altLang="en-US" sz="4000" b="1" dirty="0" smtClean="0">
                <a:latin typeface="宋体" charset="-122"/>
              </a:rPr>
              <a:t> </a:t>
            </a:r>
            <a:r>
              <a:rPr lang="en-US" altLang="zh-CN" sz="4000" b="1" dirty="0" smtClean="0">
                <a:latin typeface="宋体" charset="-122"/>
              </a:rPr>
              <a:t>n=0</a:t>
            </a:r>
            <a:endParaRPr lang="en-US" altLang="zh-CN" sz="4000" b="1" dirty="0"/>
          </a:p>
        </p:txBody>
      </p:sp>
      <p:sp>
        <p:nvSpPr>
          <p:cNvPr id="12" name="矩形标注 11"/>
          <p:cNvSpPr/>
          <p:nvPr/>
        </p:nvSpPr>
        <p:spPr bwMode="auto">
          <a:xfrm>
            <a:off x="5943600" y="3810000"/>
            <a:ext cx="2133600" cy="630942"/>
          </a:xfrm>
          <a:prstGeom prst="wedgeRectCallout">
            <a:avLst/>
          </a:prstGeom>
          <a:noFill/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递归模式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例</a:t>
            </a:r>
            <a:r>
              <a:rPr lang="en-US" altLang="zh-CN" dirty="0" smtClean="0">
                <a:ea typeface="黑体" pitchFamily="2" charset="-122"/>
              </a:rPr>
              <a:t>1</a:t>
            </a:r>
            <a:r>
              <a:rPr lang="zh-CN" altLang="en-US" dirty="0" smtClean="0">
                <a:ea typeface="黑体" pitchFamily="2" charset="-122"/>
              </a:rPr>
              <a:t>：阶乘问题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990600" y="1676400"/>
            <a:ext cx="7543800" cy="434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long 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fact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(long n)</a:t>
            </a:r>
          </a:p>
          <a:p>
            <a:pPr marL="609600" marR="0" lvl="0" indent="-609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{ if (n == 0)</a:t>
            </a:r>
          </a:p>
          <a:p>
            <a:pPr marL="609600" marR="0" lvl="0" indent="-609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    return (1);</a:t>
            </a:r>
          </a:p>
          <a:p>
            <a:pPr marL="609600" marR="0" lvl="0" indent="-609600" algn="just" defTabSz="914400" rtl="0" eaLnBrk="1" fontAlgn="base" latinLnBrk="0" hangingPunct="1">
              <a:lnSpc>
                <a:spcPct val="90000"/>
              </a:lnSpc>
              <a:spcBef>
                <a:spcPts val="2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else</a:t>
            </a:r>
          </a:p>
          <a:p>
            <a:pPr marL="609600" marR="0" lvl="0" indent="-609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    return (n*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fact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(n-1);</a:t>
            </a:r>
          </a:p>
          <a:p>
            <a:pPr marL="609600" marR="0" lvl="0" indent="-609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}</a:t>
            </a:r>
            <a:endParaRPr kumimoji="0" lang="en-US" altLang="zh-CN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4136503" y="2895600"/>
            <a:ext cx="3026297" cy="558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递归出口</a:t>
            </a:r>
            <a:endParaRPr lang="zh-CN" altLang="en-US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791200" y="4343400"/>
            <a:ext cx="3026297" cy="558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递归模式</a:t>
            </a:r>
            <a:endParaRPr lang="zh-CN" altLang="en-US" dirty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例</a:t>
            </a:r>
            <a:r>
              <a:rPr lang="en-US" altLang="zh-CN" dirty="0" smtClean="0">
                <a:ea typeface="黑体" pitchFamily="2" charset="-122"/>
              </a:rPr>
              <a:t>1</a:t>
            </a:r>
            <a:r>
              <a:rPr lang="zh-CN" altLang="en-US" dirty="0" smtClean="0">
                <a:ea typeface="黑体" pitchFamily="2" charset="-122"/>
              </a:rPr>
              <a:t>：阶乘问题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1242107" y="1621542"/>
            <a:ext cx="6987493" cy="4903788"/>
            <a:chOff x="1058" y="576"/>
            <a:chExt cx="3627" cy="3089"/>
          </a:xfrm>
        </p:grpSpPr>
        <p:sp>
          <p:nvSpPr>
            <p:cNvPr id="11" name="Line 3"/>
            <p:cNvSpPr>
              <a:spLocks noChangeShapeType="1"/>
            </p:cNvSpPr>
            <p:nvPr/>
          </p:nvSpPr>
          <p:spPr bwMode="auto">
            <a:xfrm>
              <a:off x="1314" y="816"/>
              <a:ext cx="325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3" name="Line 4"/>
            <p:cNvSpPr>
              <a:spLocks noChangeShapeType="1"/>
            </p:cNvSpPr>
            <p:nvPr/>
          </p:nvSpPr>
          <p:spPr bwMode="auto">
            <a:xfrm>
              <a:off x="2224" y="816"/>
              <a:ext cx="325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2896" y="816"/>
              <a:ext cx="32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3529" y="816"/>
              <a:ext cx="325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 dirty="0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4114" y="755"/>
              <a:ext cx="325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4656" y="667"/>
              <a:ext cx="0" cy="629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>
              <a:off x="4114" y="1204"/>
              <a:ext cx="3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4114" y="1206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3681" y="1564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3247" y="2104"/>
              <a:ext cx="0" cy="27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2488" y="2641"/>
              <a:ext cx="0" cy="2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>
              <a:off x="1296" y="3091"/>
              <a:ext cx="8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>
              <a:off x="3897" y="1204"/>
              <a:ext cx="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0" name="Line 17"/>
            <p:cNvSpPr>
              <a:spLocks noChangeShapeType="1"/>
            </p:cNvSpPr>
            <p:nvPr/>
          </p:nvSpPr>
          <p:spPr bwMode="auto">
            <a:xfrm>
              <a:off x="3681" y="1564"/>
              <a:ext cx="4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1" name="Line 18"/>
            <p:cNvSpPr>
              <a:spLocks noChangeShapeType="1"/>
            </p:cNvSpPr>
            <p:nvPr/>
          </p:nvSpPr>
          <p:spPr bwMode="auto">
            <a:xfrm>
              <a:off x="3464" y="1564"/>
              <a:ext cx="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2" name="Line 19"/>
            <p:cNvSpPr>
              <a:spLocks noChangeShapeType="1"/>
            </p:cNvSpPr>
            <p:nvPr/>
          </p:nvSpPr>
          <p:spPr bwMode="auto">
            <a:xfrm>
              <a:off x="3247" y="2013"/>
              <a:ext cx="4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3" name="Line 20"/>
            <p:cNvSpPr>
              <a:spLocks noChangeShapeType="1"/>
            </p:cNvSpPr>
            <p:nvPr/>
          </p:nvSpPr>
          <p:spPr bwMode="auto">
            <a:xfrm>
              <a:off x="3030" y="2013"/>
              <a:ext cx="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2488" y="2552"/>
              <a:ext cx="4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>
              <a:off x="2271" y="2552"/>
              <a:ext cx="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1058" y="624"/>
              <a:ext cx="384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dirty="0">
                  <a:solidFill>
                    <a:srgbClr val="003399"/>
                  </a:solidFill>
                </a:rPr>
                <a:t>n</a:t>
              </a:r>
              <a:r>
                <a:rPr lang="en-US" altLang="zh-CN" dirty="0">
                  <a:solidFill>
                    <a:srgbClr val="003399"/>
                  </a:solidFill>
                  <a:cs typeface="Times New Roman" pitchFamily="18" charset="0"/>
                </a:rPr>
                <a:t>!</a:t>
              </a:r>
              <a:endParaRPr lang="en-US" altLang="zh-CN" dirty="0">
                <a:solidFill>
                  <a:srgbClr val="003399"/>
                </a:solidFill>
              </a:endParaRPr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1653" y="624"/>
              <a:ext cx="659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dirty="0"/>
                <a:t>(n-1)</a:t>
              </a:r>
              <a:r>
                <a:rPr lang="en-US" altLang="zh-CN" dirty="0">
                  <a:cs typeface="Times New Roman" pitchFamily="18" charset="0"/>
                </a:rPr>
                <a:t>!</a:t>
              </a:r>
              <a:endParaRPr lang="zh-CN" altLang="en-US" dirty="0">
                <a:cs typeface="Times New Roman" pitchFamily="18" charset="0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auto">
            <a:xfrm>
              <a:off x="4380" y="576"/>
              <a:ext cx="305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/>
                <a:t>0</a:t>
              </a:r>
              <a:r>
                <a:rPr lang="en-US" altLang="zh-CN">
                  <a:cs typeface="Times New Roman" pitchFamily="18" charset="0"/>
                </a:rPr>
                <a:t>!</a:t>
              </a: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3233" y="624"/>
              <a:ext cx="305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dirty="0"/>
                <a:t>2</a:t>
              </a:r>
              <a:r>
                <a:rPr lang="en-US" altLang="zh-CN" dirty="0">
                  <a:cs typeface="Times New Roman" pitchFamily="18" charset="0"/>
                </a:rPr>
                <a:t>!</a:t>
              </a:r>
              <a:endParaRPr lang="zh-CN" altLang="en-US" dirty="0">
                <a:cs typeface="Times New Roman" pitchFamily="18" charset="0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3852" y="576"/>
              <a:ext cx="305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/>
                <a:t>1</a:t>
              </a:r>
              <a:r>
                <a:rPr lang="en-US" altLang="zh-CN">
                  <a:cs typeface="Times New Roman" pitchFamily="18" charset="0"/>
                </a:rPr>
                <a:t>!</a:t>
              </a: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1" name="Rectangle 28"/>
            <p:cNvSpPr>
              <a:spLocks noChangeArrowheads="1"/>
            </p:cNvSpPr>
            <p:nvPr/>
          </p:nvSpPr>
          <p:spPr bwMode="auto">
            <a:xfrm>
              <a:off x="3736" y="1008"/>
              <a:ext cx="243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dirty="0"/>
                <a:t>1</a:t>
              </a:r>
              <a:endParaRPr lang="zh-CN" altLang="en-US" dirty="0">
                <a:cs typeface="Times New Roman" pitchFamily="18" charset="0"/>
              </a:endParaRPr>
            </a:p>
          </p:txBody>
        </p:sp>
        <p:sp>
          <p:nvSpPr>
            <p:cNvPr id="42" name="Rectangle 30"/>
            <p:cNvSpPr>
              <a:spLocks noChangeArrowheads="1"/>
            </p:cNvSpPr>
            <p:nvPr/>
          </p:nvSpPr>
          <p:spPr bwMode="auto">
            <a:xfrm>
              <a:off x="4380" y="1008"/>
              <a:ext cx="243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/>
                <a:t>1</a:t>
              </a: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3" name="Rectangle 31"/>
            <p:cNvSpPr>
              <a:spLocks noChangeArrowheads="1"/>
            </p:cNvSpPr>
            <p:nvPr/>
          </p:nvSpPr>
          <p:spPr bwMode="auto">
            <a:xfrm>
              <a:off x="4176" y="1392"/>
              <a:ext cx="192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/>
                <a:t>1</a:t>
              </a: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4" name="Rectangle 32"/>
            <p:cNvSpPr>
              <a:spLocks noChangeArrowheads="1"/>
            </p:cNvSpPr>
            <p:nvPr/>
          </p:nvSpPr>
          <p:spPr bwMode="auto">
            <a:xfrm>
              <a:off x="3264" y="1392"/>
              <a:ext cx="276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/>
                <a:t>2</a:t>
              </a: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5" name="Rectangle 33"/>
            <p:cNvSpPr>
              <a:spLocks noChangeArrowheads="1"/>
            </p:cNvSpPr>
            <p:nvPr/>
          </p:nvSpPr>
          <p:spPr bwMode="auto">
            <a:xfrm>
              <a:off x="2592" y="576"/>
              <a:ext cx="330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>
                  <a:cs typeface="Times New Roman" pitchFamily="18" charset="0"/>
                </a:rPr>
                <a:t>…</a:t>
              </a: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6" name="Rectangle 34"/>
            <p:cNvSpPr>
              <a:spLocks noChangeArrowheads="1"/>
            </p:cNvSpPr>
            <p:nvPr/>
          </p:nvSpPr>
          <p:spPr bwMode="auto">
            <a:xfrm>
              <a:off x="3628" y="1824"/>
              <a:ext cx="243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/>
                <a:t>2</a:t>
              </a: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7" name="Rectangle 35"/>
            <p:cNvSpPr>
              <a:spLocks noChangeArrowheads="1"/>
            </p:cNvSpPr>
            <p:nvPr/>
          </p:nvSpPr>
          <p:spPr bwMode="auto">
            <a:xfrm>
              <a:off x="2208" y="2928"/>
              <a:ext cx="564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dirty="0"/>
                <a:t>(n-1)</a:t>
              </a:r>
              <a:r>
                <a:rPr lang="en-US" altLang="zh-CN" dirty="0">
                  <a:cs typeface="Times New Roman" pitchFamily="18" charset="0"/>
                </a:rPr>
                <a:t>!</a:t>
              </a:r>
              <a:endParaRPr lang="zh-CN" altLang="en-US" dirty="0">
                <a:cs typeface="Times New Roman" pitchFamily="18" charset="0"/>
              </a:endParaRPr>
            </a:p>
          </p:txBody>
        </p:sp>
        <p:sp>
          <p:nvSpPr>
            <p:cNvPr id="48" name="Rectangle 36"/>
            <p:cNvSpPr>
              <a:spLocks noChangeArrowheads="1"/>
            </p:cNvSpPr>
            <p:nvPr/>
          </p:nvSpPr>
          <p:spPr bwMode="auto">
            <a:xfrm>
              <a:off x="2988" y="2400"/>
              <a:ext cx="564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/>
                <a:t>(n-2)</a:t>
              </a:r>
              <a:r>
                <a:rPr lang="en-US" altLang="zh-CN">
                  <a:cs typeface="Times New Roman" pitchFamily="18" charset="0"/>
                </a:rPr>
                <a:t>!</a:t>
              </a: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9" name="Rectangle 37"/>
            <p:cNvSpPr>
              <a:spLocks noChangeArrowheads="1"/>
            </p:cNvSpPr>
            <p:nvPr/>
          </p:nvSpPr>
          <p:spPr bwMode="auto">
            <a:xfrm>
              <a:off x="1824" y="2400"/>
              <a:ext cx="564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/>
                <a:t>n-1</a:t>
              </a: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0" name="Rectangle 38"/>
            <p:cNvSpPr>
              <a:spLocks noChangeArrowheads="1"/>
            </p:cNvSpPr>
            <p:nvPr/>
          </p:nvSpPr>
          <p:spPr bwMode="auto">
            <a:xfrm>
              <a:off x="1104" y="2880"/>
              <a:ext cx="240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/>
                <a:t>n</a:t>
              </a: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1" name="Oval 39"/>
            <p:cNvSpPr>
              <a:spLocks noChangeArrowheads="1"/>
            </p:cNvSpPr>
            <p:nvPr/>
          </p:nvSpPr>
          <p:spPr bwMode="auto">
            <a:xfrm>
              <a:off x="1680" y="34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52" name="Line 40"/>
            <p:cNvSpPr>
              <a:spLocks noChangeShapeType="1"/>
            </p:cNvSpPr>
            <p:nvPr/>
          </p:nvSpPr>
          <p:spPr bwMode="auto">
            <a:xfrm>
              <a:off x="1728" y="312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04800" y="1697742"/>
            <a:ext cx="990600" cy="578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3399"/>
                </a:solidFill>
              </a:rPr>
              <a:t>问题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172200" y="4495800"/>
            <a:ext cx="1981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3399"/>
                </a:solidFill>
              </a:rPr>
              <a:t>计算并回溯</a:t>
            </a:r>
            <a:endParaRPr lang="zh-CN" altLang="en-US" dirty="0">
              <a:solidFill>
                <a:srgbClr val="003399"/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 bwMode="auto">
          <a:xfrm rot="10800000">
            <a:off x="1371600" y="1621543"/>
            <a:ext cx="685800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2362200" y="1066800"/>
            <a:ext cx="457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3399"/>
                </a:solidFill>
              </a:rPr>
              <a:t>分治</a:t>
            </a:r>
            <a:r>
              <a:rPr lang="en-US" altLang="zh-CN" dirty="0" smtClean="0">
                <a:solidFill>
                  <a:srgbClr val="003399"/>
                </a:solidFill>
              </a:rPr>
              <a:t>(</a:t>
            </a:r>
            <a:r>
              <a:rPr lang="zh-CN" altLang="en-US" dirty="0" smtClean="0">
                <a:solidFill>
                  <a:srgbClr val="003399"/>
                </a:solidFill>
              </a:rPr>
              <a:t>分解</a:t>
            </a:r>
            <a:r>
              <a:rPr lang="en-US" altLang="zh-CN" dirty="0" smtClean="0">
                <a:solidFill>
                  <a:srgbClr val="003399"/>
                </a:solidFill>
              </a:rPr>
              <a:t>)</a:t>
            </a:r>
            <a:r>
              <a:rPr lang="zh-CN" altLang="en-US" dirty="0" smtClean="0">
                <a:solidFill>
                  <a:srgbClr val="003399"/>
                </a:solidFill>
              </a:rPr>
              <a:t>：减小问题规模</a:t>
            </a:r>
            <a:endParaRPr lang="zh-CN" altLang="en-US" dirty="0">
              <a:solidFill>
                <a:srgbClr val="003399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 bwMode="auto">
          <a:xfrm>
            <a:off x="7772400" y="1619954"/>
            <a:ext cx="6096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/>
          <p:nvPr/>
        </p:nvCxnSpPr>
        <p:spPr bwMode="auto">
          <a:xfrm rot="10800000" flipV="1">
            <a:off x="3962400" y="2916942"/>
            <a:ext cx="4572000" cy="36591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5815</TotalTime>
  <Words>2241</Words>
  <Application>Microsoft Office PowerPoint</Application>
  <PresentationFormat>全屏显示(4:3)</PresentationFormat>
  <Paragraphs>295</Paragraphs>
  <Slides>36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默认设计模板</vt:lpstr>
      <vt:lpstr>幻灯片 1</vt:lpstr>
      <vt:lpstr>回顾</vt:lpstr>
      <vt:lpstr>栈的应用</vt:lpstr>
      <vt:lpstr>递归</vt:lpstr>
      <vt:lpstr>递归</vt:lpstr>
      <vt:lpstr>递归</vt:lpstr>
      <vt:lpstr>递归</vt:lpstr>
      <vt:lpstr>例1：阶乘问题</vt:lpstr>
      <vt:lpstr>例1：阶乘问题</vt:lpstr>
      <vt:lpstr>例2：Hanoi塔问题</vt:lpstr>
      <vt:lpstr>例2：Hanoi塔问题</vt:lpstr>
      <vt:lpstr>例2：Hanoi塔问题</vt:lpstr>
      <vt:lpstr>幻灯片 13</vt:lpstr>
      <vt:lpstr>例2：Hanoi塔问题</vt:lpstr>
      <vt:lpstr>例：3个圆盘的Hanoi塔移动过程</vt:lpstr>
      <vt:lpstr>幻灯片 16</vt:lpstr>
      <vt:lpstr>幻灯片 17</vt:lpstr>
      <vt:lpstr>栈的应用</vt:lpstr>
      <vt:lpstr>迷宫问题</vt:lpstr>
      <vt:lpstr>幻灯片 20</vt:lpstr>
      <vt:lpstr>求解迷宫问题的思路</vt:lpstr>
      <vt:lpstr>求解迷宫问题的思路</vt:lpstr>
      <vt:lpstr>迷宫问题的表示</vt:lpstr>
      <vt:lpstr>幻灯片 24</vt:lpstr>
      <vt:lpstr>幻灯片 25</vt:lpstr>
      <vt:lpstr>幻灯片 26</vt:lpstr>
      <vt:lpstr>程     序</vt:lpstr>
      <vt:lpstr>函数原型</vt:lpstr>
      <vt:lpstr>类型定义与声明</vt:lpstr>
      <vt:lpstr>入口访问并初始化堆栈</vt:lpstr>
      <vt:lpstr>出栈，并做好各个方向的试探准备</vt:lpstr>
      <vt:lpstr>找到出口的后继处理</vt:lpstr>
      <vt:lpstr>如果遇到没有访问过的点</vt:lpstr>
      <vt:lpstr>若遇到墙或且已经访问过的点</vt:lpstr>
      <vt:lpstr>本讲重点</vt:lpstr>
      <vt:lpstr>幻灯片 36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yanfang</cp:lastModifiedBy>
  <cp:revision>896</cp:revision>
  <cp:lastPrinted>1601-01-01T00:00:00Z</cp:lastPrinted>
  <dcterms:created xsi:type="dcterms:W3CDTF">1601-01-01T00:00:00Z</dcterms:created>
  <dcterms:modified xsi:type="dcterms:W3CDTF">2016-03-25T09:44:15Z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