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9" r:id="rId3"/>
    <p:sldId id="274" r:id="rId4"/>
    <p:sldId id="321" r:id="rId5"/>
    <p:sldId id="323" r:id="rId6"/>
    <p:sldId id="324" r:id="rId7"/>
    <p:sldId id="326" r:id="rId8"/>
    <p:sldId id="322" r:id="rId9"/>
    <p:sldId id="328" r:id="rId10"/>
    <p:sldId id="330" r:id="rId11"/>
    <p:sldId id="356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57" r:id="rId22"/>
    <p:sldId id="341" r:id="rId23"/>
    <p:sldId id="343" r:id="rId24"/>
    <p:sldId id="342" r:id="rId25"/>
    <p:sldId id="344" r:id="rId26"/>
    <p:sldId id="345" r:id="rId27"/>
    <p:sldId id="346" r:id="rId28"/>
    <p:sldId id="347" r:id="rId29"/>
    <p:sldId id="348" r:id="rId30"/>
    <p:sldId id="355" r:id="rId31"/>
    <p:sldId id="349" r:id="rId32"/>
    <p:sldId id="350" r:id="rId33"/>
    <p:sldId id="352" r:id="rId34"/>
    <p:sldId id="358" r:id="rId35"/>
    <p:sldId id="351" r:id="rId36"/>
    <p:sldId id="359" r:id="rId37"/>
    <p:sldId id="360" r:id="rId38"/>
    <p:sldId id="361" r:id="rId39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9900"/>
    <a:srgbClr val="008000"/>
    <a:srgbClr val="FF0000"/>
    <a:srgbClr val="FF6600"/>
    <a:srgbClr val="006600"/>
    <a:srgbClr val="9999FF"/>
    <a:srgbClr val="FFCC81"/>
    <a:srgbClr val="D1FFD1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251" autoAdjust="0"/>
    <p:restoredTop sz="94660"/>
  </p:normalViewPr>
  <p:slideViewPr>
    <p:cSldViewPr>
      <p:cViewPr varScale="1">
        <p:scale>
          <a:sx n="70" d="100"/>
          <a:sy n="70" d="100"/>
        </p:scale>
        <p:origin x="-7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4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栈与队列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b="1" dirty="0" smtClean="0">
                <a:solidFill>
                  <a:srgbClr val="292929"/>
                </a:solidFill>
                <a:latin typeface="宋体" pitchFamily="2" charset="-122"/>
                <a:ea typeface="宋体" pitchFamily="2" charset="-122"/>
              </a:rPr>
              <a:t>第</a:t>
            </a:r>
            <a:r>
              <a:rPr kumimoji="1" lang="en-US" altLang="zh-CN" sz="4400" b="1" dirty="0" smtClean="0">
                <a:solidFill>
                  <a:srgbClr val="292929"/>
                </a:solidFill>
                <a:latin typeface="宋体" pitchFamily="2" charset="-122"/>
                <a:ea typeface="宋体" pitchFamily="2" charset="-122"/>
              </a:rPr>
              <a:t>11</a:t>
            </a:r>
            <a:r>
              <a:rPr kumimoji="1" lang="zh-CN" altLang="en-US" sz="4400" b="1" dirty="0" smtClean="0">
                <a:solidFill>
                  <a:srgbClr val="292929"/>
                </a:solidFill>
                <a:latin typeface="宋体" pitchFamily="2" charset="-122"/>
                <a:ea typeface="宋体" pitchFamily="2" charset="-122"/>
              </a:rPr>
              <a:t>讲：队列</a:t>
            </a:r>
            <a:endParaRPr kumimoji="1" lang="zh-CN" altLang="en-US" sz="4400" b="1" dirty="0">
              <a:solidFill>
                <a:srgbClr val="292929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4.5.1 </a:t>
            </a:r>
            <a:r>
              <a:rPr lang="zh-CN" altLang="en-US" dirty="0" smtClean="0">
                <a:ea typeface="黑体" pitchFamily="2" charset="-122"/>
              </a:rPr>
              <a:t>顺序队列的溢出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534400" cy="3581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数组是静态结构，而栈和队列是动态结构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   </a:t>
            </a:r>
            <a:r>
              <a:rPr lang="zh-CN" altLang="en-US" sz="3200" kern="0" dirty="0" smtClean="0">
                <a:latin typeface="+mj-lt"/>
                <a:sym typeface="Wingdings" pitchFamily="2" charset="2"/>
              </a:rPr>
              <a:t>溢出问题</a:t>
            </a:r>
            <a:endParaRPr lang="en-US" altLang="zh-CN" sz="3200" kern="0" dirty="0" smtClean="0">
              <a:latin typeface="+mj-lt"/>
              <a:sym typeface="Wingdings" pitchFamily="2" charset="2"/>
            </a:endParaRPr>
          </a:p>
          <a:p>
            <a:pPr marL="342900" indent="-342900" algn="just">
              <a:spcBef>
                <a:spcPts val="3000"/>
              </a:spcBef>
              <a:buNone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   </a:t>
            </a:r>
            <a:r>
              <a:rPr lang="en-US" altLang="zh-CN" sz="3200" kern="0" dirty="0" smtClean="0"/>
              <a:t>-- </a:t>
            </a:r>
            <a:r>
              <a:rPr lang="zh-CN" altLang="en-US" sz="3200" kern="0" dirty="0" smtClean="0"/>
              <a:t>队列已满，再做入队</a:t>
            </a:r>
            <a:r>
              <a:rPr lang="en-US" altLang="zh-CN" sz="3200" kern="0" dirty="0" smtClean="0"/>
              <a:t>(</a:t>
            </a:r>
            <a:r>
              <a:rPr lang="zh-CN" altLang="en-US" sz="3200" kern="0" dirty="0" smtClean="0"/>
              <a:t>插入</a:t>
            </a:r>
            <a:r>
              <a:rPr lang="en-US" altLang="zh-CN" sz="3200" kern="0" dirty="0" smtClean="0"/>
              <a:t>)</a:t>
            </a:r>
            <a:r>
              <a:rPr lang="zh-CN" altLang="en-US" sz="3200" kern="0" dirty="0" smtClean="0"/>
              <a:t>操作 </a:t>
            </a:r>
            <a:r>
              <a:rPr lang="en-US" altLang="zh-CN" sz="3200" kern="0" dirty="0" smtClean="0">
                <a:solidFill>
                  <a:srgbClr val="003399"/>
                </a:solidFill>
                <a:sym typeface="Wingdings" pitchFamily="2" charset="2"/>
              </a:rPr>
              <a:t></a:t>
            </a:r>
            <a:r>
              <a:rPr lang="zh-CN" altLang="en-US" sz="3200" kern="0" dirty="0" smtClean="0">
                <a:solidFill>
                  <a:srgbClr val="003399"/>
                </a:solidFill>
                <a:sym typeface="Wingdings" pitchFamily="2" charset="2"/>
              </a:rPr>
              <a:t>上溢</a:t>
            </a:r>
            <a:endParaRPr lang="en-US" altLang="zh-CN" sz="3200" kern="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342900" indent="-342900" algn="just">
              <a:spcBef>
                <a:spcPts val="300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sym typeface="Wingdings" pitchFamily="2" charset="2"/>
              </a:rPr>
              <a:t>   </a:t>
            </a:r>
            <a:r>
              <a:rPr lang="en-US" altLang="zh-CN" sz="3200" kern="0" dirty="0" smtClean="0"/>
              <a:t>-- </a:t>
            </a:r>
            <a:r>
              <a:rPr lang="zh-CN" altLang="en-US" sz="3200" kern="0" dirty="0" smtClean="0"/>
              <a:t>队列已空，再做出队</a:t>
            </a:r>
            <a:r>
              <a:rPr lang="en-US" altLang="zh-CN" sz="3200" kern="0" dirty="0" smtClean="0"/>
              <a:t>(</a:t>
            </a:r>
            <a:r>
              <a:rPr lang="zh-CN" altLang="en-US" sz="3200" kern="0" dirty="0" smtClean="0"/>
              <a:t>删除</a:t>
            </a:r>
            <a:r>
              <a:rPr lang="en-US" altLang="zh-CN" sz="3200" kern="0" dirty="0" smtClean="0"/>
              <a:t>)</a:t>
            </a:r>
            <a:r>
              <a:rPr lang="zh-CN" altLang="en-US" sz="3200" kern="0" dirty="0" smtClean="0"/>
              <a:t>操作 </a:t>
            </a:r>
            <a:r>
              <a:rPr lang="en-US" altLang="zh-CN" sz="3200" kern="0" dirty="0" smtClean="0">
                <a:solidFill>
                  <a:srgbClr val="003399"/>
                </a:solidFill>
                <a:sym typeface="Wingdings" pitchFamily="2" charset="2"/>
              </a:rPr>
              <a:t></a:t>
            </a:r>
            <a:r>
              <a:rPr lang="zh-CN" altLang="en-US" sz="3200" kern="0" dirty="0" smtClean="0">
                <a:solidFill>
                  <a:srgbClr val="003399"/>
                </a:solidFill>
                <a:sym typeface="Wingdings" pitchFamily="2" charset="2"/>
              </a:rPr>
              <a:t>下溢</a:t>
            </a:r>
            <a:endParaRPr lang="en-US" altLang="zh-CN" sz="3200" kern="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endParaRPr lang="en-US" altLang="zh-CN" sz="3200" kern="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sym typeface="Wingdings" pitchFamily="2" charset="2"/>
              </a:rPr>
              <a:t>  </a:t>
            </a:r>
            <a:endParaRPr lang="en-US" altLang="zh-CN" sz="3200" kern="0" dirty="0" smtClean="0">
              <a:solidFill>
                <a:srgbClr val="003399"/>
              </a:solidFill>
            </a:endParaRPr>
          </a:p>
          <a:p>
            <a:pPr marL="342900" marR="0" lvl="0" indent="-34290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04800" y="457200"/>
            <a:ext cx="8839200" cy="62971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3399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14400" y="990600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4400" y="533400"/>
          <a:ext cx="5257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M-1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90600" y="13716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</a:rPr>
              <a:t>f=0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00B050"/>
                </a:solidFill>
                <a:latin typeface="+mj-lt"/>
              </a:rPr>
              <a:t>r=0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76800" y="14478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kern="0" dirty="0" smtClean="0">
                <a:latin typeface="+mj-lt"/>
              </a:rPr>
              <a:t>空队列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14400" y="2286000"/>
          <a:ext cx="5257800" cy="43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90600" y="2743200"/>
            <a:ext cx="165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f=0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76800" y="27432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latin typeface="+mj-lt"/>
              </a:rPr>
              <a:t>a</a:t>
            </a:r>
            <a:r>
              <a:rPr lang="zh-CN" altLang="en-US" kern="0" dirty="0" smtClean="0">
                <a:latin typeface="+mj-lt"/>
              </a:rPr>
              <a:t>进队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81200" y="2743200"/>
            <a:ext cx="165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003399"/>
                </a:solidFill>
                <a:latin typeface="+mj-lt"/>
              </a:rPr>
              <a:t>r=1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914400" y="3352800"/>
          <a:ext cx="5257800" cy="43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90600" y="38100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f=0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876800" y="38862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latin typeface="+mj-lt"/>
              </a:rPr>
              <a:t>b</a:t>
            </a:r>
            <a:r>
              <a:rPr lang="zh-CN" altLang="en-US" kern="0" dirty="0" smtClean="0">
                <a:latin typeface="+mj-lt"/>
              </a:rPr>
              <a:t>进队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819400" y="38100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003399"/>
                </a:solidFill>
                <a:latin typeface="+mj-lt"/>
              </a:rPr>
              <a:t>r=2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914400" y="4419600"/>
          <a:ext cx="5257800" cy="43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905000" y="48768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f=1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876800" y="48768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latin typeface="+mj-lt"/>
              </a:rPr>
              <a:t>a</a:t>
            </a:r>
            <a:r>
              <a:rPr lang="zh-CN" altLang="en-US" kern="0" dirty="0" smtClean="0">
                <a:latin typeface="+mj-lt"/>
              </a:rPr>
              <a:t>出队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819400" y="48768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003399"/>
                </a:solidFill>
                <a:latin typeface="+mj-lt"/>
              </a:rPr>
              <a:t>r=2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914400" y="5410200"/>
          <a:ext cx="5257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3962400" y="58674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latin typeface="+mj-lt"/>
              </a:rPr>
              <a:t>b</a:t>
            </a:r>
            <a:r>
              <a:rPr lang="zh-CN" altLang="en-US" kern="0" dirty="0" smtClean="0">
                <a:latin typeface="+mj-lt"/>
              </a:rPr>
              <a:t>出队</a:t>
            </a:r>
            <a:r>
              <a:rPr lang="en-US" altLang="zh-CN" kern="0" dirty="0" smtClean="0">
                <a:latin typeface="+mj-lt"/>
                <a:sym typeface="Wingdings" pitchFamily="2" charset="2"/>
              </a:rPr>
              <a:t></a:t>
            </a:r>
            <a:r>
              <a:rPr lang="zh-CN" altLang="en-US" kern="0" dirty="0" smtClean="0">
                <a:latin typeface="+mj-lt"/>
                <a:sym typeface="Wingdings" pitchFamily="2" charset="2"/>
              </a:rPr>
              <a:t>空队列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2819400" y="5867400"/>
            <a:ext cx="114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</a:rPr>
              <a:t>f=2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00B050"/>
                </a:solidFill>
                <a:latin typeface="+mj-lt"/>
              </a:rPr>
              <a:t>r=2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6629400" y="1844610"/>
            <a:ext cx="2438400" cy="48609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为了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latin typeface="+mj-lt"/>
                <a:sym typeface="Wingdings" pitchFamily="2" charset="2"/>
              </a:rPr>
              <a:t>避免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移动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大量元素，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latin typeface="+mj-lt"/>
              </a:rPr>
              <a:t>方便删除，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f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向后游历，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f==r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指示空队</a:t>
            </a:r>
            <a:endParaRPr lang="en-US" altLang="zh-CN" kern="0" dirty="0" smtClean="0">
              <a:solidFill>
                <a:srgbClr val="C00000"/>
              </a:solidFill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元素删除后，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003399"/>
                </a:solidFill>
                <a:latin typeface="+mj-lt"/>
              </a:rPr>
              <a:t>空间被</a:t>
            </a:r>
            <a:r>
              <a:rPr lang="en-US" altLang="zh-CN" kern="0" dirty="0" smtClean="0">
                <a:solidFill>
                  <a:srgbClr val="003399"/>
                </a:solidFill>
                <a:latin typeface="+mj-lt"/>
              </a:rPr>
              <a:t>f</a:t>
            </a:r>
            <a:r>
              <a:rPr lang="zh-CN" altLang="en-US" kern="0" dirty="0" smtClean="0">
                <a:solidFill>
                  <a:srgbClr val="003399"/>
                </a:solidFill>
                <a:latin typeface="+mj-lt"/>
              </a:rPr>
              <a:t>忘记</a:t>
            </a:r>
            <a:endParaRPr lang="en-US" altLang="zh-CN" kern="0" dirty="0" smtClean="0">
              <a:solidFill>
                <a:srgbClr val="003399"/>
              </a:solidFill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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假的上溢出</a:t>
            </a:r>
            <a:endParaRPr kumimoji="0" lang="en-GB" altLang="zh-CN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29400" y="829103"/>
            <a:ext cx="2438400" cy="9996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3399"/>
                </a:solidFill>
              </a:rPr>
              <a:t>与顺序表的</a:t>
            </a: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3399"/>
                </a:solidFill>
              </a:rPr>
              <a:t>删除不同：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930919" y="4419600"/>
            <a:ext cx="897881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914400" y="5410200"/>
            <a:ext cx="897881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1752600" y="5410200"/>
            <a:ext cx="897881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4.5.1 </a:t>
            </a:r>
            <a:r>
              <a:rPr lang="zh-CN" altLang="en-US" dirty="0" smtClean="0">
                <a:ea typeface="黑体" pitchFamily="2" charset="-122"/>
              </a:rPr>
              <a:t>顺序队列的假溢出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1000" y="1447800"/>
            <a:ext cx="8458200" cy="478592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3399"/>
                </a:solidFill>
              </a:rPr>
              <a:t>  元素删除后，空间被</a:t>
            </a:r>
            <a:r>
              <a:rPr lang="en-US" altLang="zh-CN" dirty="0" smtClean="0">
                <a:solidFill>
                  <a:srgbClr val="003399"/>
                </a:solidFill>
              </a:rPr>
              <a:t>f</a:t>
            </a:r>
            <a:r>
              <a:rPr lang="zh-CN" altLang="en-US" dirty="0" smtClean="0">
                <a:solidFill>
                  <a:srgbClr val="003399"/>
                </a:solidFill>
              </a:rPr>
              <a:t>忘记</a:t>
            </a:r>
            <a:endParaRPr lang="en-US" altLang="zh-CN" dirty="0" smtClean="0">
              <a:solidFill>
                <a:srgbClr val="003399"/>
              </a:solidFill>
            </a:endParaRP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paq</a:t>
            </a:r>
            <a:r>
              <a:rPr lang="en-US" altLang="zh-CN" dirty="0" smtClean="0"/>
              <a:t>-&gt;r == M</a:t>
            </a:r>
            <a:r>
              <a:rPr lang="zh-CN" altLang="en-US" dirty="0" smtClean="0"/>
              <a:t>时，再插入元素</a:t>
            </a:r>
            <a:r>
              <a:rPr lang="en-US" altLang="zh-CN" dirty="0" smtClean="0">
                <a:sym typeface="Wingdings" pitchFamily="2" charset="2"/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  <a:sym typeface="Wingdings" pitchFamily="2" charset="2"/>
              </a:rPr>
              <a:t>上溢</a:t>
            </a:r>
            <a:endParaRPr lang="en-US" altLang="zh-CN" dirty="0" smtClean="0">
              <a:solidFill>
                <a:srgbClr val="C00000"/>
              </a:solidFill>
              <a:sym typeface="Wingdings" pitchFamily="2" charset="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   </a:t>
            </a:r>
            <a:r>
              <a:rPr lang="en-US" altLang="zh-CN" dirty="0" smtClean="0">
                <a:solidFill>
                  <a:srgbClr val="003399"/>
                </a:solidFill>
                <a:sym typeface="Wingdings" pitchFamily="2" charset="2"/>
              </a:rPr>
              <a:t>-- </a:t>
            </a:r>
            <a:r>
              <a:rPr lang="zh-CN" altLang="en-US" dirty="0" smtClean="0">
                <a:solidFill>
                  <a:srgbClr val="003399"/>
                </a:solidFill>
                <a:sym typeface="Wingdings" pitchFamily="2" charset="2"/>
              </a:rPr>
              <a:t>但是队列前段仍有空闲的数组单元 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  <a:sym typeface="Wingdings" pitchFamily="2" charset="2"/>
              </a:rPr>
              <a:t>假溢出</a:t>
            </a:r>
            <a:endParaRPr lang="en-US" altLang="zh-CN" dirty="0" smtClean="0">
              <a:solidFill>
                <a:srgbClr val="C00000"/>
              </a:solidFill>
              <a:sym typeface="Wingdings" pitchFamily="2" charset="2"/>
            </a:endParaRPr>
          </a:p>
          <a:p>
            <a:pPr>
              <a:spcBef>
                <a:spcPts val="600"/>
              </a:spcBef>
              <a:buNone/>
            </a:pPr>
            <a:endParaRPr lang="en-US" altLang="zh-CN" dirty="0" smtClean="0">
              <a:solidFill>
                <a:srgbClr val="C00000"/>
              </a:solidFill>
              <a:sym typeface="Wingdings" pitchFamily="2" charset="2"/>
            </a:endParaRPr>
          </a:p>
          <a:p>
            <a:pPr>
              <a:spcBef>
                <a:spcPts val="600"/>
              </a:spcBef>
              <a:buNone/>
            </a:pPr>
            <a:endParaRPr lang="en-US" altLang="zh-CN" dirty="0" smtClean="0">
              <a:solidFill>
                <a:srgbClr val="C00000"/>
              </a:solidFill>
              <a:sym typeface="Wingdings" pitchFamily="2" charset="2"/>
            </a:endParaRPr>
          </a:p>
          <a:p>
            <a:pPr>
              <a:spcBef>
                <a:spcPts val="600"/>
              </a:spcBef>
              <a:buNone/>
            </a:pPr>
            <a:endParaRPr lang="en-US" altLang="zh-CN" dirty="0" smtClean="0">
              <a:solidFill>
                <a:srgbClr val="C00000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dirty="0" smtClean="0"/>
              <a:t>  为了避免</a:t>
            </a:r>
            <a:r>
              <a:rPr lang="zh-CN" altLang="en-US" dirty="0" smtClean="0">
                <a:sym typeface="Wingdings" pitchFamily="2" charset="2"/>
              </a:rPr>
              <a:t>假溢出，需重拾空闲单元 </a:t>
            </a:r>
            <a:endParaRPr lang="en-US" altLang="zh-CN" dirty="0" smtClean="0"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zh-CN" dirty="0" smtClean="0">
                <a:solidFill>
                  <a:srgbClr val="FF6600"/>
                </a:solidFill>
                <a:sym typeface="Wingdings" pitchFamily="2" charset="2"/>
              </a:rPr>
              <a:t>   </a:t>
            </a:r>
            <a:r>
              <a:rPr lang="en-US" altLang="zh-CN" dirty="0" smtClean="0">
                <a:solidFill>
                  <a:srgbClr val="008000"/>
                </a:solidFill>
                <a:sym typeface="Wingdings" pitchFamily="2" charset="2"/>
              </a:rPr>
              <a:t> (</a:t>
            </a:r>
            <a:r>
              <a:rPr lang="zh-CN" altLang="en-US" dirty="0" smtClean="0">
                <a:solidFill>
                  <a:srgbClr val="008000"/>
                </a:solidFill>
                <a:sym typeface="Wingdings" pitchFamily="2" charset="2"/>
              </a:rPr>
              <a:t>逻辑上的</a:t>
            </a:r>
            <a:r>
              <a:rPr lang="en-US" altLang="zh-CN" dirty="0" smtClean="0">
                <a:solidFill>
                  <a:srgbClr val="008000"/>
                </a:solidFill>
                <a:sym typeface="Wingdings" pitchFamily="2" charset="2"/>
              </a:rPr>
              <a:t>) </a:t>
            </a:r>
            <a:r>
              <a:rPr lang="zh-CN" altLang="en-US" dirty="0" smtClean="0">
                <a:solidFill>
                  <a:srgbClr val="008000"/>
                </a:solidFill>
                <a:sym typeface="Wingdings" pitchFamily="2" charset="2"/>
              </a:rPr>
              <a:t>环形队列、循环队列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47800" y="3886200"/>
          <a:ext cx="5257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47800" y="3429000"/>
          <a:ext cx="5257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M-1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352800" y="4419600"/>
            <a:ext cx="1028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f=2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781800" y="4419600"/>
            <a:ext cx="1143000" cy="3810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r=M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447800" y="3924000"/>
            <a:ext cx="897881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286000" y="3924000"/>
            <a:ext cx="897881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4.5.1 </a:t>
            </a:r>
            <a:r>
              <a:rPr lang="zh-CN" altLang="en-US" dirty="0" smtClean="0">
                <a:ea typeface="黑体" pitchFamily="2" charset="-122"/>
              </a:rPr>
              <a:t>环形队列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1000" y="1143000"/>
            <a:ext cx="8763000" cy="563231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7030A0"/>
                </a:solidFill>
              </a:rPr>
              <a:t> </a:t>
            </a:r>
            <a:r>
              <a:rPr lang="zh-CN" altLang="en-US" sz="3200" dirty="0" smtClean="0"/>
              <a:t>为了避免</a:t>
            </a:r>
            <a:r>
              <a:rPr lang="zh-CN" altLang="en-US" sz="3200" dirty="0" smtClean="0">
                <a:sym typeface="Wingdings" pitchFamily="2" charset="2"/>
              </a:rPr>
              <a:t>假溢出，重拾空闲单元 </a:t>
            </a:r>
            <a:r>
              <a:rPr lang="en-US" altLang="zh-CN" sz="3200" dirty="0" smtClean="0">
                <a:solidFill>
                  <a:srgbClr val="008000"/>
                </a:solidFill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rgbClr val="008000"/>
                </a:solidFill>
                <a:sym typeface="Wingdings" pitchFamily="2" charset="2"/>
              </a:rPr>
              <a:t>循环队列</a:t>
            </a:r>
            <a:endParaRPr lang="en-US" altLang="zh-CN" sz="3200" dirty="0" smtClean="0">
              <a:solidFill>
                <a:srgbClr val="008000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zh-CN" sz="3200" dirty="0" smtClean="0">
                <a:solidFill>
                  <a:srgbClr val="006600"/>
                </a:solidFill>
                <a:sym typeface="Wingdings" pitchFamily="2" charset="2"/>
              </a:rPr>
              <a:t>   </a:t>
            </a: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-- (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逻辑上</a:t>
            </a: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)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规定：</a:t>
            </a: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       </a:t>
            </a:r>
            <a:r>
              <a:rPr lang="en-US" altLang="zh-CN" sz="3200" dirty="0" err="1" smtClean="0">
                <a:solidFill>
                  <a:srgbClr val="003399"/>
                </a:solidFill>
                <a:sym typeface="Wingdings" pitchFamily="2" charset="2"/>
              </a:rPr>
              <a:t>paq</a:t>
            </a: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-&gt;q[0]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是</a:t>
            </a:r>
            <a:r>
              <a:rPr lang="en-US" altLang="zh-CN" sz="3200" dirty="0" err="1" smtClean="0">
                <a:solidFill>
                  <a:srgbClr val="003399"/>
                </a:solidFill>
                <a:sym typeface="Wingdings" pitchFamily="2" charset="2"/>
              </a:rPr>
              <a:t>paq</a:t>
            </a: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-&gt;q[M-1]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的下一个元素</a:t>
            </a: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3429000" y="3733800"/>
            <a:ext cx="2667000" cy="2590800"/>
          </a:xfrm>
          <a:prstGeom prst="ellipse">
            <a:avLst/>
          </a:prstGeom>
          <a:solidFill>
            <a:srgbClr val="FDF77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4267200" y="4572000"/>
            <a:ext cx="990600" cy="9459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5486400" y="4930170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a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2743200" y="4191000"/>
            <a:ext cx="533400" cy="22860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pPr>
              <a:buNone/>
            </a:pPr>
            <a:endParaRPr lang="zh-CN" altLang="en-US"/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5257800" y="3407658"/>
            <a:ext cx="4572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/>
              <a:t>0</a:t>
            </a: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3505200" y="3331458"/>
            <a:ext cx="1371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M-1=7</a:t>
            </a:r>
            <a:endParaRPr lang="en-US" altLang="zh-CN" dirty="0"/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1219200" y="3727204"/>
            <a:ext cx="1981200" cy="52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3399"/>
                </a:solidFill>
              </a:rPr>
              <a:t>paq</a:t>
            </a:r>
            <a:r>
              <a:rPr lang="en-US" altLang="zh-CN" dirty="0" smtClean="0">
                <a:solidFill>
                  <a:srgbClr val="003399"/>
                </a:solidFill>
              </a:rPr>
              <a:t>-&gt;r =6</a:t>
            </a:r>
            <a:endParaRPr lang="zh-CN" altLang="en-US" dirty="0">
              <a:solidFill>
                <a:srgbClr val="003399"/>
              </a:solidFill>
            </a:endParaRPr>
          </a:p>
        </p:txBody>
      </p:sp>
      <p:cxnSp>
        <p:nvCxnSpPr>
          <p:cNvPr id="39" name="直接连接符 38"/>
          <p:cNvCxnSpPr>
            <a:stCxn id="12" idx="4"/>
            <a:endCxn id="17" idx="4"/>
          </p:cNvCxnSpPr>
          <p:nvPr/>
        </p:nvCxnSpPr>
        <p:spPr bwMode="auto">
          <a:xfrm rot="5400000" flipH="1">
            <a:off x="4359178" y="5921278"/>
            <a:ext cx="806644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12" idx="5"/>
            <a:endCxn id="17" idx="5"/>
          </p:cNvCxnSpPr>
          <p:nvPr/>
        </p:nvCxnSpPr>
        <p:spPr bwMode="auto">
          <a:xfrm rot="5400000" flipH="1">
            <a:off x="5126198" y="5365957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12" idx="6"/>
            <a:endCxn id="17" idx="6"/>
          </p:cNvCxnSpPr>
          <p:nvPr/>
        </p:nvCxnSpPr>
        <p:spPr bwMode="auto">
          <a:xfrm flipH="1">
            <a:off x="5257800" y="5029200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12" idx="7"/>
            <a:endCxn id="17" idx="7"/>
          </p:cNvCxnSpPr>
          <p:nvPr/>
        </p:nvCxnSpPr>
        <p:spPr bwMode="auto">
          <a:xfrm rot="16200000" flipH="1" flipV="1">
            <a:off x="5110420" y="4115524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17" idx="3"/>
            <a:endCxn id="12" idx="3"/>
          </p:cNvCxnSpPr>
          <p:nvPr/>
        </p:nvCxnSpPr>
        <p:spPr bwMode="auto">
          <a:xfrm rot="5400000">
            <a:off x="3833041" y="5365957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12" idx="0"/>
            <a:endCxn id="17" idx="0"/>
          </p:cNvCxnSpPr>
          <p:nvPr/>
        </p:nvCxnSpPr>
        <p:spPr bwMode="auto">
          <a:xfrm rot="16200000" flipH="1">
            <a:off x="4343400" y="4152900"/>
            <a:ext cx="8382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12" idx="1"/>
            <a:endCxn id="17" idx="1"/>
          </p:cNvCxnSpPr>
          <p:nvPr/>
        </p:nvCxnSpPr>
        <p:spPr bwMode="auto">
          <a:xfrm rot="16200000" flipH="1">
            <a:off x="3817262" y="4115525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>
            <a:stCxn id="12" idx="2"/>
            <a:endCxn id="17" idx="2"/>
          </p:cNvCxnSpPr>
          <p:nvPr/>
        </p:nvCxnSpPr>
        <p:spPr bwMode="auto">
          <a:xfrm rot="10800000" flipH="1" flipV="1">
            <a:off x="3429000" y="5029200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 Box 23"/>
          <p:cNvSpPr txBox="1">
            <a:spLocks noChangeArrowheads="1"/>
          </p:cNvSpPr>
          <p:nvPr/>
        </p:nvSpPr>
        <p:spPr bwMode="auto">
          <a:xfrm>
            <a:off x="5943600" y="4191000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Text Box 23"/>
          <p:cNvSpPr txBox="1">
            <a:spLocks noChangeArrowheads="1"/>
          </p:cNvSpPr>
          <p:nvPr/>
        </p:nvSpPr>
        <p:spPr bwMode="auto">
          <a:xfrm>
            <a:off x="6019800" y="5181600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5334000" y="59751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4114800" y="60513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8" name="Text Box 23"/>
          <p:cNvSpPr txBox="1">
            <a:spLocks noChangeArrowheads="1"/>
          </p:cNvSpPr>
          <p:nvPr/>
        </p:nvSpPr>
        <p:spPr bwMode="auto">
          <a:xfrm>
            <a:off x="3200400" y="52131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200400" y="41463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0" name="Text Box 18"/>
          <p:cNvSpPr txBox="1">
            <a:spLocks noChangeArrowheads="1"/>
          </p:cNvSpPr>
          <p:nvPr/>
        </p:nvSpPr>
        <p:spPr bwMode="auto">
          <a:xfrm>
            <a:off x="4953000" y="5441757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b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4267200" y="5441757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c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3733800" y="5006370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d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3" name="Text Box 28"/>
          <p:cNvSpPr txBox="1">
            <a:spLocks noChangeArrowheads="1"/>
          </p:cNvSpPr>
          <p:nvPr/>
        </p:nvSpPr>
        <p:spPr bwMode="auto">
          <a:xfrm>
            <a:off x="6781800" y="4984557"/>
            <a:ext cx="198120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   队头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6600"/>
                </a:solidFill>
              </a:rPr>
              <a:t>paq</a:t>
            </a:r>
            <a:r>
              <a:rPr lang="en-US" altLang="zh-CN" dirty="0" smtClean="0">
                <a:solidFill>
                  <a:srgbClr val="006600"/>
                </a:solidFill>
              </a:rPr>
              <a:t>-&gt;f =2</a:t>
            </a:r>
            <a:endParaRPr lang="zh-CN" altLang="en-US" dirty="0">
              <a:solidFill>
                <a:srgbClr val="006600"/>
              </a:solidFill>
            </a:endParaRPr>
          </a:p>
        </p:txBody>
      </p:sp>
      <p:cxnSp>
        <p:nvCxnSpPr>
          <p:cNvPr id="65" name="直接箭头连接符 64"/>
          <p:cNvCxnSpPr/>
          <p:nvPr/>
        </p:nvCxnSpPr>
        <p:spPr bwMode="auto">
          <a:xfrm rot="10800000" flipV="1">
            <a:off x="6400802" y="5334000"/>
            <a:ext cx="609599" cy="136622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7" name="Text Box 28"/>
          <p:cNvSpPr txBox="1">
            <a:spLocks noChangeArrowheads="1"/>
          </p:cNvSpPr>
          <p:nvPr/>
        </p:nvSpPr>
        <p:spPr bwMode="auto">
          <a:xfrm>
            <a:off x="1905000" y="5334000"/>
            <a:ext cx="990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队尾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cxnSp>
        <p:nvCxnSpPr>
          <p:cNvPr id="118" name="直接箭头连接符 117"/>
          <p:cNvCxnSpPr/>
          <p:nvPr/>
        </p:nvCxnSpPr>
        <p:spPr bwMode="auto">
          <a:xfrm>
            <a:off x="2667000" y="5562600"/>
            <a:ext cx="533400" cy="1588"/>
          </a:xfrm>
          <a:prstGeom prst="straightConnector1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8" grpId="0"/>
      <p:bldP spid="31" grpId="0" animBg="1"/>
      <p:bldP spid="32" grpId="0"/>
      <p:bldP spid="33" grpId="0"/>
      <p:bldP spid="35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1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219200" y="838200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1219200" y="381000"/>
          <a:ext cx="5257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M-1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1295400" y="1219200"/>
            <a:ext cx="106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f=0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003399"/>
                </a:solidFill>
                <a:latin typeface="+mj-lt"/>
              </a:rPr>
              <a:t>r=0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638800" y="12192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kern="0" dirty="0" smtClean="0">
                <a:latin typeface="+mj-lt"/>
              </a:rPr>
              <a:t>空队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1219200" y="1981200"/>
          <a:ext cx="5257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5715000" y="2438400"/>
            <a:ext cx="1143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空队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3124200" y="2438400"/>
            <a:ext cx="106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f=2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r=2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1219200" y="1981200"/>
            <a:ext cx="897881" cy="45720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2057400" y="1981200"/>
            <a:ext cx="897881" cy="45720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66" name="右大括号 65"/>
          <p:cNvSpPr/>
          <p:nvPr/>
        </p:nvSpPr>
        <p:spPr bwMode="auto">
          <a:xfrm>
            <a:off x="6781800" y="790800"/>
            <a:ext cx="457200" cy="1800000"/>
          </a:xfrm>
          <a:prstGeom prst="rightBrac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7" name="Text Box 28"/>
          <p:cNvSpPr txBox="1">
            <a:spLocks noChangeArrowheads="1"/>
          </p:cNvSpPr>
          <p:nvPr/>
        </p:nvSpPr>
        <p:spPr bwMode="auto">
          <a:xfrm>
            <a:off x="7239000" y="1248000"/>
            <a:ext cx="1752600" cy="1040285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err="1" smtClean="0"/>
              <a:t>paq</a:t>
            </a:r>
            <a:r>
              <a:rPr lang="en-US" altLang="zh-CN" dirty="0" smtClean="0"/>
              <a:t>-&gt;r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== </a:t>
            </a:r>
            <a:r>
              <a:rPr lang="en-US" altLang="zh-CN" dirty="0" err="1" smtClean="0"/>
              <a:t>paq</a:t>
            </a:r>
            <a:r>
              <a:rPr lang="en-US" altLang="zh-CN" dirty="0" smtClean="0"/>
              <a:t>-&gt;f</a:t>
            </a:r>
            <a:endParaRPr lang="zh-CN" altLang="en-US" dirty="0"/>
          </a:p>
        </p:txBody>
      </p: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3962400" y="3200400"/>
            <a:ext cx="1752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3399"/>
                </a:solidFill>
              </a:rPr>
              <a:t>paq</a:t>
            </a:r>
            <a:r>
              <a:rPr lang="en-US" altLang="zh-CN" dirty="0" smtClean="0">
                <a:solidFill>
                  <a:srgbClr val="003399"/>
                </a:solidFill>
              </a:rPr>
              <a:t>-&gt;r =7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92" name="Text Box 28"/>
          <p:cNvSpPr txBox="1">
            <a:spLocks noChangeArrowheads="1"/>
          </p:cNvSpPr>
          <p:nvPr/>
        </p:nvSpPr>
        <p:spPr bwMode="auto">
          <a:xfrm>
            <a:off x="7391400" y="3246870"/>
            <a:ext cx="18288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    队头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6600"/>
                </a:solidFill>
              </a:rPr>
              <a:t>paq</a:t>
            </a:r>
            <a:r>
              <a:rPr lang="en-US" altLang="zh-CN" dirty="0" smtClean="0">
                <a:solidFill>
                  <a:srgbClr val="006600"/>
                </a:solidFill>
              </a:rPr>
              <a:t>-&gt;f =0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609600" y="3106614"/>
            <a:ext cx="3048000" cy="9996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dirty="0" smtClean="0"/>
              <a:t>当队列中已经有</a:t>
            </a:r>
            <a:r>
              <a:rPr lang="en-US" altLang="zh-CN" dirty="0" smtClean="0"/>
              <a:t>M-1</a:t>
            </a:r>
            <a:r>
              <a:rPr lang="zh-CN" altLang="en-US" dirty="0" smtClean="0"/>
              <a:t>个元素；</a:t>
            </a:r>
            <a:endParaRPr lang="en-US" altLang="zh-CN" dirty="0" smtClean="0"/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609600" y="4158000"/>
            <a:ext cx="3048000" cy="96199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dirty="0" smtClean="0"/>
              <a:t>再插入一个元素，则实际为满，</a:t>
            </a:r>
            <a:endParaRPr lang="en-US" altLang="zh-CN" dirty="0" smtClean="0"/>
          </a:p>
        </p:txBody>
      </p:sp>
      <p:sp>
        <p:nvSpPr>
          <p:cNvPr id="99" name="Text Box 28"/>
          <p:cNvSpPr txBox="1">
            <a:spLocks noChangeArrowheads="1"/>
          </p:cNvSpPr>
          <p:nvPr/>
        </p:nvSpPr>
        <p:spPr bwMode="auto">
          <a:xfrm>
            <a:off x="609600" y="5165973"/>
            <a:ext cx="3048000" cy="144962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dirty="0" smtClean="0"/>
              <a:t>但导致</a:t>
            </a:r>
            <a:endParaRPr lang="en-US" altLang="zh-CN" dirty="0" smtClean="0"/>
          </a:p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dirty="0" err="1" smtClean="0"/>
              <a:t>paq</a:t>
            </a:r>
            <a:r>
              <a:rPr lang="en-US" altLang="zh-CN" dirty="0" smtClean="0"/>
              <a:t>-&gt;r == </a:t>
            </a:r>
            <a:r>
              <a:rPr lang="en-US" altLang="zh-CN" dirty="0" err="1" smtClean="0"/>
              <a:t>paq</a:t>
            </a:r>
            <a:r>
              <a:rPr lang="en-US" altLang="zh-CN" dirty="0" smtClean="0"/>
              <a:t>-&gt;f</a:t>
            </a:r>
          </a:p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dirty="0" smtClean="0"/>
              <a:t>即，与队空混淆</a:t>
            </a:r>
            <a:endParaRPr lang="zh-CN" altLang="en-US" dirty="0"/>
          </a:p>
        </p:txBody>
      </p:sp>
      <p:sp>
        <p:nvSpPr>
          <p:cNvPr id="100" name="Oval 5"/>
          <p:cNvSpPr>
            <a:spLocks noChangeArrowheads="1"/>
          </p:cNvSpPr>
          <p:nvPr/>
        </p:nvSpPr>
        <p:spPr bwMode="auto">
          <a:xfrm>
            <a:off x="5105400" y="3886200"/>
            <a:ext cx="2667000" cy="2590800"/>
          </a:xfrm>
          <a:prstGeom prst="ellipse">
            <a:avLst/>
          </a:prstGeom>
          <a:solidFill>
            <a:srgbClr val="FDF77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1" name="Oval 7"/>
          <p:cNvSpPr>
            <a:spLocks noChangeArrowheads="1"/>
          </p:cNvSpPr>
          <p:nvPr/>
        </p:nvSpPr>
        <p:spPr bwMode="auto">
          <a:xfrm>
            <a:off x="5943600" y="4724400"/>
            <a:ext cx="990600" cy="9459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2" name="Text Box 18"/>
          <p:cNvSpPr txBox="1">
            <a:spLocks noChangeArrowheads="1"/>
          </p:cNvSpPr>
          <p:nvPr/>
        </p:nvSpPr>
        <p:spPr bwMode="auto">
          <a:xfrm>
            <a:off x="7162800" y="5082570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a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03" name="Text Box 23"/>
          <p:cNvSpPr txBox="1">
            <a:spLocks noChangeArrowheads="1"/>
          </p:cNvSpPr>
          <p:nvPr/>
        </p:nvSpPr>
        <p:spPr bwMode="auto">
          <a:xfrm>
            <a:off x="6934200" y="3560058"/>
            <a:ext cx="4572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/>
              <a:t>0</a:t>
            </a:r>
          </a:p>
        </p:txBody>
      </p:sp>
      <p:sp>
        <p:nvSpPr>
          <p:cNvPr id="104" name="Text Box 24"/>
          <p:cNvSpPr txBox="1">
            <a:spLocks noChangeArrowheads="1"/>
          </p:cNvSpPr>
          <p:nvPr/>
        </p:nvSpPr>
        <p:spPr bwMode="auto">
          <a:xfrm>
            <a:off x="5638800" y="3560058"/>
            <a:ext cx="609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7</a:t>
            </a:r>
            <a:endParaRPr lang="en-US" altLang="zh-CN" dirty="0"/>
          </a:p>
        </p:txBody>
      </p:sp>
      <p:cxnSp>
        <p:nvCxnSpPr>
          <p:cNvPr id="105" name="直接连接符 104"/>
          <p:cNvCxnSpPr>
            <a:stCxn id="100" idx="4"/>
            <a:endCxn id="101" idx="4"/>
          </p:cNvCxnSpPr>
          <p:nvPr/>
        </p:nvCxnSpPr>
        <p:spPr bwMode="auto">
          <a:xfrm rot="5400000" flipH="1">
            <a:off x="6035578" y="6073678"/>
            <a:ext cx="806644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>
            <a:stCxn id="100" idx="5"/>
            <a:endCxn id="101" idx="5"/>
          </p:cNvCxnSpPr>
          <p:nvPr/>
        </p:nvCxnSpPr>
        <p:spPr bwMode="auto">
          <a:xfrm rot="5400000" flipH="1">
            <a:off x="6802598" y="5518357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>
            <a:stCxn id="100" idx="6"/>
            <a:endCxn id="101" idx="6"/>
          </p:cNvCxnSpPr>
          <p:nvPr/>
        </p:nvCxnSpPr>
        <p:spPr bwMode="auto">
          <a:xfrm flipH="1">
            <a:off x="6934200" y="5181600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/>
          <p:cNvCxnSpPr>
            <a:stCxn id="100" idx="7"/>
            <a:endCxn id="101" idx="7"/>
          </p:cNvCxnSpPr>
          <p:nvPr/>
        </p:nvCxnSpPr>
        <p:spPr bwMode="auto">
          <a:xfrm rot="16200000" flipH="1" flipV="1">
            <a:off x="6786820" y="4267924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08"/>
          <p:cNvCxnSpPr>
            <a:stCxn id="101" idx="3"/>
            <a:endCxn id="100" idx="3"/>
          </p:cNvCxnSpPr>
          <p:nvPr/>
        </p:nvCxnSpPr>
        <p:spPr bwMode="auto">
          <a:xfrm rot="5400000">
            <a:off x="5509441" y="5518357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直接连接符 109"/>
          <p:cNvCxnSpPr>
            <a:stCxn id="100" idx="0"/>
            <a:endCxn id="101" idx="0"/>
          </p:cNvCxnSpPr>
          <p:nvPr/>
        </p:nvCxnSpPr>
        <p:spPr bwMode="auto">
          <a:xfrm rot="16200000" flipH="1">
            <a:off x="6019800" y="4305300"/>
            <a:ext cx="8382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直接连接符 110"/>
          <p:cNvCxnSpPr>
            <a:stCxn id="100" idx="1"/>
            <a:endCxn id="101" idx="1"/>
          </p:cNvCxnSpPr>
          <p:nvPr/>
        </p:nvCxnSpPr>
        <p:spPr bwMode="auto">
          <a:xfrm rot="16200000" flipH="1">
            <a:off x="5493662" y="4267925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直接连接符 111"/>
          <p:cNvCxnSpPr>
            <a:stCxn id="100" idx="2"/>
            <a:endCxn id="101" idx="2"/>
          </p:cNvCxnSpPr>
          <p:nvPr/>
        </p:nvCxnSpPr>
        <p:spPr bwMode="auto">
          <a:xfrm rot="10800000" flipH="1" flipV="1">
            <a:off x="5105400" y="5181600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 Box 23"/>
          <p:cNvSpPr txBox="1">
            <a:spLocks noChangeArrowheads="1"/>
          </p:cNvSpPr>
          <p:nvPr/>
        </p:nvSpPr>
        <p:spPr bwMode="auto">
          <a:xfrm>
            <a:off x="7620000" y="4343400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4" name="Text Box 23"/>
          <p:cNvSpPr txBox="1">
            <a:spLocks noChangeArrowheads="1"/>
          </p:cNvSpPr>
          <p:nvPr/>
        </p:nvSpPr>
        <p:spPr bwMode="auto">
          <a:xfrm>
            <a:off x="7696200" y="5334000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5" name="Text Box 23"/>
          <p:cNvSpPr txBox="1">
            <a:spLocks noChangeArrowheads="1"/>
          </p:cNvSpPr>
          <p:nvPr/>
        </p:nvSpPr>
        <p:spPr bwMode="auto">
          <a:xfrm>
            <a:off x="7010400" y="61275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6" name="Text Box 23"/>
          <p:cNvSpPr txBox="1">
            <a:spLocks noChangeArrowheads="1"/>
          </p:cNvSpPr>
          <p:nvPr/>
        </p:nvSpPr>
        <p:spPr bwMode="auto">
          <a:xfrm>
            <a:off x="5791200" y="62037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17" name="Text Box 23"/>
          <p:cNvSpPr txBox="1">
            <a:spLocks noChangeArrowheads="1"/>
          </p:cNvSpPr>
          <p:nvPr/>
        </p:nvSpPr>
        <p:spPr bwMode="auto">
          <a:xfrm>
            <a:off x="4876800" y="53655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18" name="Text Box 23"/>
          <p:cNvSpPr txBox="1">
            <a:spLocks noChangeArrowheads="1"/>
          </p:cNvSpPr>
          <p:nvPr/>
        </p:nvSpPr>
        <p:spPr bwMode="auto">
          <a:xfrm>
            <a:off x="4953000" y="42987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19" name="Text Box 18"/>
          <p:cNvSpPr txBox="1">
            <a:spLocks noChangeArrowheads="1"/>
          </p:cNvSpPr>
          <p:nvPr/>
        </p:nvSpPr>
        <p:spPr bwMode="auto">
          <a:xfrm>
            <a:off x="6629400" y="5594157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b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20" name="Text Box 18"/>
          <p:cNvSpPr txBox="1">
            <a:spLocks noChangeArrowheads="1"/>
          </p:cNvSpPr>
          <p:nvPr/>
        </p:nvSpPr>
        <p:spPr bwMode="auto">
          <a:xfrm>
            <a:off x="5943600" y="5594157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c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21" name="Text Box 18"/>
          <p:cNvSpPr txBox="1">
            <a:spLocks noChangeArrowheads="1"/>
          </p:cNvSpPr>
          <p:nvPr/>
        </p:nvSpPr>
        <p:spPr bwMode="auto">
          <a:xfrm>
            <a:off x="5410200" y="5158770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d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22" name="Text Box 18"/>
          <p:cNvSpPr txBox="1">
            <a:spLocks noChangeArrowheads="1"/>
          </p:cNvSpPr>
          <p:nvPr/>
        </p:nvSpPr>
        <p:spPr bwMode="auto">
          <a:xfrm>
            <a:off x="7086600" y="4419600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z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23" name="Text Box 18"/>
          <p:cNvSpPr txBox="1">
            <a:spLocks noChangeArrowheads="1"/>
          </p:cNvSpPr>
          <p:nvPr/>
        </p:nvSpPr>
        <p:spPr bwMode="auto">
          <a:xfrm>
            <a:off x="6629400" y="3962400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y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24" name="Text Box 18"/>
          <p:cNvSpPr txBox="1">
            <a:spLocks noChangeArrowheads="1"/>
          </p:cNvSpPr>
          <p:nvPr/>
        </p:nvSpPr>
        <p:spPr bwMode="auto">
          <a:xfrm>
            <a:off x="5410200" y="4419600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e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cxnSp>
        <p:nvCxnSpPr>
          <p:cNvPr id="126" name="直接箭头连接符 125"/>
          <p:cNvCxnSpPr/>
          <p:nvPr/>
        </p:nvCxnSpPr>
        <p:spPr bwMode="auto">
          <a:xfrm>
            <a:off x="5334000" y="3581400"/>
            <a:ext cx="381000" cy="3048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直接箭头连接符 128"/>
          <p:cNvCxnSpPr/>
          <p:nvPr/>
        </p:nvCxnSpPr>
        <p:spPr bwMode="auto">
          <a:xfrm rot="10800000" flipV="1">
            <a:off x="7315200" y="3505200"/>
            <a:ext cx="381000" cy="304797"/>
          </a:xfrm>
          <a:prstGeom prst="straightConnector1">
            <a:avLst/>
          </a:prstGeom>
          <a:solidFill>
            <a:srgbClr val="B9FFB9"/>
          </a:solidFill>
          <a:ln w="22225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2" name="Text Box 28"/>
          <p:cNvSpPr txBox="1">
            <a:spLocks noChangeArrowheads="1"/>
          </p:cNvSpPr>
          <p:nvPr/>
        </p:nvSpPr>
        <p:spPr bwMode="auto">
          <a:xfrm>
            <a:off x="3886200" y="4495800"/>
            <a:ext cx="990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队尾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cxnSp>
        <p:nvCxnSpPr>
          <p:cNvPr id="134" name="直接箭头连接符 133"/>
          <p:cNvCxnSpPr/>
          <p:nvPr/>
        </p:nvCxnSpPr>
        <p:spPr bwMode="auto">
          <a:xfrm>
            <a:off x="4648200" y="4724400"/>
            <a:ext cx="3810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8" grpId="0"/>
      <p:bldP spid="50" grpId="0"/>
      <p:bldP spid="52" grpId="0" animBg="1"/>
      <p:bldP spid="64" grpId="0" animBg="1"/>
      <p:bldP spid="66" grpId="0" animBg="1"/>
      <p:bldP spid="67" grpId="0" animBg="1"/>
      <p:bldP spid="98" grpId="0" animBg="1"/>
      <p:bldP spid="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304800" y="562892"/>
            <a:ext cx="8839200" cy="6924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循环队列，为了区分</a:t>
            </a:r>
            <a:r>
              <a:rPr lang="zh-CN" altLang="en-US" sz="3000" dirty="0" smtClean="0">
                <a:solidFill>
                  <a:srgbClr val="C00000"/>
                </a:solidFill>
              </a:rPr>
              <a:t>空</a:t>
            </a:r>
            <a:r>
              <a:rPr lang="zh-CN" altLang="en-US" sz="3000" dirty="0" smtClean="0"/>
              <a:t>和</a:t>
            </a:r>
            <a:r>
              <a:rPr lang="zh-CN" altLang="en-US" sz="3000" dirty="0" smtClean="0">
                <a:solidFill>
                  <a:srgbClr val="C00000"/>
                </a:solidFill>
              </a:rPr>
              <a:t>满 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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牺牲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1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个节点空间，</a:t>
            </a:r>
            <a:endParaRPr lang="en-US" altLang="zh-CN" sz="3000" dirty="0" smtClean="0">
              <a:solidFill>
                <a:srgbClr val="003399"/>
              </a:solidFill>
              <a:sym typeface="Wingdings" pitchFamily="2" charset="2"/>
            </a:endParaRP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304800" y="1309052"/>
            <a:ext cx="8839200" cy="129266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ym typeface="Wingdings" pitchFamily="2" charset="2"/>
              </a:rPr>
              <a:t>当队列中有</a:t>
            </a:r>
            <a:r>
              <a:rPr lang="en-US" altLang="zh-CN" sz="3000" dirty="0" smtClean="0">
                <a:sym typeface="Wingdings" pitchFamily="2" charset="2"/>
              </a:rPr>
              <a:t>M-1</a:t>
            </a:r>
            <a:r>
              <a:rPr lang="zh-CN" altLang="en-US" sz="3000" dirty="0" smtClean="0">
                <a:sym typeface="Wingdings" pitchFamily="2" charset="2"/>
              </a:rPr>
              <a:t>个元素时，就说队满，</a:t>
            </a:r>
            <a:endParaRPr lang="en-US" altLang="zh-CN" sz="3000" dirty="0" smtClean="0">
              <a:sym typeface="Wingdings" pitchFamily="2" charset="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ym typeface="Wingdings" pitchFamily="2" charset="2"/>
              </a:rPr>
              <a:t>即队满的条件：</a:t>
            </a:r>
            <a:r>
              <a:rPr lang="en-US" altLang="zh-CN" sz="3000" dirty="0" smtClean="0">
                <a:sym typeface="Wingdings" pitchFamily="2" charset="2"/>
              </a:rPr>
              <a:t>(</a:t>
            </a:r>
            <a:r>
              <a:rPr lang="en-US" altLang="zh-CN" sz="3000" dirty="0" err="1" smtClean="0">
                <a:sym typeface="Wingdings" pitchFamily="2" charset="2"/>
              </a:rPr>
              <a:t>paq</a:t>
            </a:r>
            <a:r>
              <a:rPr lang="en-US" altLang="zh-CN" sz="3000" dirty="0" smtClean="0">
                <a:sym typeface="Wingdings" pitchFamily="2" charset="2"/>
              </a:rPr>
              <a:t>-&gt;r+1) </a:t>
            </a:r>
            <a:r>
              <a:rPr lang="en-US" altLang="zh-CN" sz="3000" dirty="0" smtClean="0">
                <a:solidFill>
                  <a:srgbClr val="FF0000"/>
                </a:solidFill>
                <a:sym typeface="Wingdings" pitchFamily="2" charset="2"/>
              </a:rPr>
              <a:t>%M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 </a:t>
            </a:r>
            <a:r>
              <a:rPr lang="en-US" altLang="zh-CN" sz="3000" dirty="0" smtClean="0">
                <a:sym typeface="Wingdings" pitchFamily="2" charset="2"/>
              </a:rPr>
              <a:t>== </a:t>
            </a:r>
            <a:r>
              <a:rPr lang="en-US" altLang="zh-CN" sz="3000" dirty="0" err="1" smtClean="0">
                <a:sym typeface="Wingdings" pitchFamily="2" charset="2"/>
              </a:rPr>
              <a:t>paq</a:t>
            </a:r>
            <a:r>
              <a:rPr lang="en-US" altLang="zh-CN" sz="3000" dirty="0" smtClean="0">
                <a:sym typeface="Wingdings" pitchFamily="2" charset="2"/>
              </a:rPr>
              <a:t>-&gt;f</a:t>
            </a:r>
            <a:r>
              <a:rPr lang="zh-CN" altLang="en-US" sz="3000" dirty="0" smtClean="0">
                <a:sym typeface="Wingdings" pitchFamily="2" charset="2"/>
              </a:rPr>
              <a:t>，</a:t>
            </a:r>
            <a:endParaRPr lang="en-US" altLang="zh-CN" sz="3000" dirty="0" smtClean="0"/>
          </a:p>
        </p:txBody>
      </p:sp>
      <p:sp>
        <p:nvSpPr>
          <p:cNvPr id="49" name="矩形 48"/>
          <p:cNvSpPr/>
          <p:nvPr/>
        </p:nvSpPr>
        <p:spPr bwMode="auto">
          <a:xfrm>
            <a:off x="304800" y="2667000"/>
            <a:ext cx="5638800" cy="384105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dirty="0" smtClean="0"/>
          </a:p>
        </p:txBody>
      </p:sp>
      <p:sp>
        <p:nvSpPr>
          <p:cNvPr id="115" name="Text Box 28"/>
          <p:cNvSpPr txBox="1">
            <a:spLocks noChangeArrowheads="1"/>
          </p:cNvSpPr>
          <p:nvPr/>
        </p:nvSpPr>
        <p:spPr bwMode="auto">
          <a:xfrm>
            <a:off x="457200" y="2796469"/>
            <a:ext cx="1752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3399"/>
                </a:solidFill>
              </a:rPr>
              <a:t>paq</a:t>
            </a:r>
            <a:r>
              <a:rPr lang="en-US" altLang="zh-CN" dirty="0" smtClean="0">
                <a:solidFill>
                  <a:srgbClr val="003399"/>
                </a:solidFill>
              </a:rPr>
              <a:t>-&gt;r =7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16" name="Text Box 28"/>
          <p:cNvSpPr txBox="1">
            <a:spLocks noChangeArrowheads="1"/>
          </p:cNvSpPr>
          <p:nvPr/>
        </p:nvSpPr>
        <p:spPr bwMode="auto">
          <a:xfrm>
            <a:off x="4191000" y="2819400"/>
            <a:ext cx="19812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    队头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6600"/>
                </a:solidFill>
              </a:rPr>
              <a:t>paq</a:t>
            </a:r>
            <a:r>
              <a:rPr lang="en-US" altLang="zh-CN" dirty="0" smtClean="0">
                <a:solidFill>
                  <a:srgbClr val="006600"/>
                </a:solidFill>
              </a:rPr>
              <a:t>-&gt;f =0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17" name="Oval 5"/>
          <p:cNvSpPr>
            <a:spLocks noChangeArrowheads="1"/>
          </p:cNvSpPr>
          <p:nvPr/>
        </p:nvSpPr>
        <p:spPr bwMode="auto">
          <a:xfrm>
            <a:off x="1600200" y="3587996"/>
            <a:ext cx="2667000" cy="2590800"/>
          </a:xfrm>
          <a:prstGeom prst="ellipse">
            <a:avLst/>
          </a:prstGeom>
          <a:solidFill>
            <a:srgbClr val="FDF77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8" name="Oval 7"/>
          <p:cNvSpPr>
            <a:spLocks noChangeArrowheads="1"/>
          </p:cNvSpPr>
          <p:nvPr/>
        </p:nvSpPr>
        <p:spPr bwMode="auto">
          <a:xfrm>
            <a:off x="2438400" y="4426196"/>
            <a:ext cx="990600" cy="9459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9" name="Text Box 18"/>
          <p:cNvSpPr txBox="1">
            <a:spLocks noChangeArrowheads="1"/>
          </p:cNvSpPr>
          <p:nvPr/>
        </p:nvSpPr>
        <p:spPr bwMode="auto">
          <a:xfrm>
            <a:off x="3657600" y="4784366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a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20" name="Text Box 23"/>
          <p:cNvSpPr txBox="1">
            <a:spLocks noChangeArrowheads="1"/>
          </p:cNvSpPr>
          <p:nvPr/>
        </p:nvSpPr>
        <p:spPr bwMode="auto">
          <a:xfrm>
            <a:off x="3429000" y="3261854"/>
            <a:ext cx="4572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/>
              <a:t>0</a:t>
            </a: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133600" y="3261854"/>
            <a:ext cx="609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7</a:t>
            </a:r>
            <a:endParaRPr lang="en-US" altLang="zh-CN" dirty="0"/>
          </a:p>
        </p:txBody>
      </p:sp>
      <p:cxnSp>
        <p:nvCxnSpPr>
          <p:cNvPr id="122" name="直接连接符 121"/>
          <p:cNvCxnSpPr>
            <a:stCxn id="117" idx="4"/>
            <a:endCxn id="118" idx="4"/>
          </p:cNvCxnSpPr>
          <p:nvPr/>
        </p:nvCxnSpPr>
        <p:spPr bwMode="auto">
          <a:xfrm rot="5400000" flipH="1">
            <a:off x="2530378" y="5775474"/>
            <a:ext cx="806644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直接连接符 122"/>
          <p:cNvCxnSpPr>
            <a:stCxn id="117" idx="5"/>
            <a:endCxn id="118" idx="5"/>
          </p:cNvCxnSpPr>
          <p:nvPr/>
        </p:nvCxnSpPr>
        <p:spPr bwMode="auto">
          <a:xfrm rot="5400000" flipH="1">
            <a:off x="3297398" y="5220153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>
            <a:stCxn id="117" idx="6"/>
            <a:endCxn id="118" idx="6"/>
          </p:cNvCxnSpPr>
          <p:nvPr/>
        </p:nvCxnSpPr>
        <p:spPr bwMode="auto">
          <a:xfrm flipH="1">
            <a:off x="3429000" y="4883396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直接连接符 124"/>
          <p:cNvCxnSpPr>
            <a:stCxn id="117" idx="7"/>
            <a:endCxn id="118" idx="7"/>
          </p:cNvCxnSpPr>
          <p:nvPr/>
        </p:nvCxnSpPr>
        <p:spPr bwMode="auto">
          <a:xfrm rot="16200000" flipH="1" flipV="1">
            <a:off x="3281620" y="3969720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18" idx="3"/>
            <a:endCxn id="117" idx="3"/>
          </p:cNvCxnSpPr>
          <p:nvPr/>
        </p:nvCxnSpPr>
        <p:spPr bwMode="auto">
          <a:xfrm rot="5400000">
            <a:off x="2004241" y="5220153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直接连接符 126"/>
          <p:cNvCxnSpPr>
            <a:stCxn id="117" idx="0"/>
            <a:endCxn id="118" idx="0"/>
          </p:cNvCxnSpPr>
          <p:nvPr/>
        </p:nvCxnSpPr>
        <p:spPr bwMode="auto">
          <a:xfrm rot="16200000" flipH="1">
            <a:off x="2514600" y="4007096"/>
            <a:ext cx="8382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直接连接符 127"/>
          <p:cNvCxnSpPr>
            <a:stCxn id="117" idx="1"/>
            <a:endCxn id="118" idx="1"/>
          </p:cNvCxnSpPr>
          <p:nvPr/>
        </p:nvCxnSpPr>
        <p:spPr bwMode="auto">
          <a:xfrm rot="16200000" flipH="1">
            <a:off x="1988462" y="3969721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直接连接符 128"/>
          <p:cNvCxnSpPr>
            <a:stCxn id="117" idx="2"/>
            <a:endCxn id="118" idx="2"/>
          </p:cNvCxnSpPr>
          <p:nvPr/>
        </p:nvCxnSpPr>
        <p:spPr bwMode="auto">
          <a:xfrm rot="10800000" flipH="1" flipV="1">
            <a:off x="1600200" y="4883396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Text Box 23"/>
          <p:cNvSpPr txBox="1">
            <a:spLocks noChangeArrowheads="1"/>
          </p:cNvSpPr>
          <p:nvPr/>
        </p:nvSpPr>
        <p:spPr bwMode="auto">
          <a:xfrm>
            <a:off x="4114800" y="4045196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1" name="Text Box 23"/>
          <p:cNvSpPr txBox="1">
            <a:spLocks noChangeArrowheads="1"/>
          </p:cNvSpPr>
          <p:nvPr/>
        </p:nvSpPr>
        <p:spPr bwMode="auto">
          <a:xfrm>
            <a:off x="4191000" y="5035796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2" name="Text Box 23"/>
          <p:cNvSpPr txBox="1">
            <a:spLocks noChangeArrowheads="1"/>
          </p:cNvSpPr>
          <p:nvPr/>
        </p:nvSpPr>
        <p:spPr bwMode="auto">
          <a:xfrm>
            <a:off x="3505200" y="5829353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3" name="Text Box 23"/>
          <p:cNvSpPr txBox="1">
            <a:spLocks noChangeArrowheads="1"/>
          </p:cNvSpPr>
          <p:nvPr/>
        </p:nvSpPr>
        <p:spPr bwMode="auto">
          <a:xfrm>
            <a:off x="2286000" y="5905553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34" name="Text Box 23"/>
          <p:cNvSpPr txBox="1">
            <a:spLocks noChangeArrowheads="1"/>
          </p:cNvSpPr>
          <p:nvPr/>
        </p:nvSpPr>
        <p:spPr bwMode="auto">
          <a:xfrm>
            <a:off x="1371600" y="5067353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5" name="Text Box 23"/>
          <p:cNvSpPr txBox="1">
            <a:spLocks noChangeArrowheads="1"/>
          </p:cNvSpPr>
          <p:nvPr/>
        </p:nvSpPr>
        <p:spPr bwMode="auto">
          <a:xfrm>
            <a:off x="1447800" y="39939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36" name="Text Box 18"/>
          <p:cNvSpPr txBox="1">
            <a:spLocks noChangeArrowheads="1"/>
          </p:cNvSpPr>
          <p:nvPr/>
        </p:nvSpPr>
        <p:spPr bwMode="auto">
          <a:xfrm>
            <a:off x="3124200" y="5295953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b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37" name="Text Box 18"/>
          <p:cNvSpPr txBox="1">
            <a:spLocks noChangeArrowheads="1"/>
          </p:cNvSpPr>
          <p:nvPr/>
        </p:nvSpPr>
        <p:spPr bwMode="auto">
          <a:xfrm>
            <a:off x="2438400" y="5295953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c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38" name="Text Box 18"/>
          <p:cNvSpPr txBox="1">
            <a:spLocks noChangeArrowheads="1"/>
          </p:cNvSpPr>
          <p:nvPr/>
        </p:nvSpPr>
        <p:spPr bwMode="auto">
          <a:xfrm>
            <a:off x="1905000" y="4860566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d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39" name="Text Box 18"/>
          <p:cNvSpPr txBox="1">
            <a:spLocks noChangeArrowheads="1"/>
          </p:cNvSpPr>
          <p:nvPr/>
        </p:nvSpPr>
        <p:spPr bwMode="auto">
          <a:xfrm>
            <a:off x="3581400" y="4121396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z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40" name="Text Box 18"/>
          <p:cNvSpPr txBox="1">
            <a:spLocks noChangeArrowheads="1"/>
          </p:cNvSpPr>
          <p:nvPr/>
        </p:nvSpPr>
        <p:spPr bwMode="auto">
          <a:xfrm>
            <a:off x="3124200" y="3664196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y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41" name="Text Box 18"/>
          <p:cNvSpPr txBox="1">
            <a:spLocks noChangeArrowheads="1"/>
          </p:cNvSpPr>
          <p:nvPr/>
        </p:nvSpPr>
        <p:spPr bwMode="auto">
          <a:xfrm>
            <a:off x="1905000" y="4121396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e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cxnSp>
        <p:nvCxnSpPr>
          <p:cNvPr id="142" name="直接箭头连接符 141"/>
          <p:cNvCxnSpPr>
            <a:endCxn id="121" idx="1"/>
          </p:cNvCxnSpPr>
          <p:nvPr/>
        </p:nvCxnSpPr>
        <p:spPr bwMode="auto">
          <a:xfrm>
            <a:off x="1447800" y="3200400"/>
            <a:ext cx="685800" cy="376925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直接箭头连接符 142"/>
          <p:cNvCxnSpPr/>
          <p:nvPr/>
        </p:nvCxnSpPr>
        <p:spPr bwMode="auto">
          <a:xfrm rot="10800000" flipV="1">
            <a:off x="3733800" y="3130796"/>
            <a:ext cx="838200" cy="3810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8" name="Text Box 28"/>
          <p:cNvSpPr txBox="1">
            <a:spLocks noChangeArrowheads="1"/>
          </p:cNvSpPr>
          <p:nvPr/>
        </p:nvSpPr>
        <p:spPr bwMode="auto">
          <a:xfrm>
            <a:off x="228600" y="4191000"/>
            <a:ext cx="990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队尾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cxnSp>
        <p:nvCxnSpPr>
          <p:cNvPr id="149" name="直接箭头连接符 148"/>
          <p:cNvCxnSpPr/>
          <p:nvPr/>
        </p:nvCxnSpPr>
        <p:spPr bwMode="auto">
          <a:xfrm>
            <a:off x="990600" y="4419600"/>
            <a:ext cx="5334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5943600" y="3048000"/>
            <a:ext cx="3200400" cy="182357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000" dirty="0" smtClean="0"/>
              <a:t>循环队列，总有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个空闲单元，</a:t>
            </a:r>
            <a:endParaRPr lang="en-US" altLang="zh-CN" sz="30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3000" dirty="0" smtClean="0"/>
              <a:t>下标为</a:t>
            </a:r>
            <a:r>
              <a:rPr lang="en-US" altLang="zh-CN" sz="3000" dirty="0" err="1" smtClean="0"/>
              <a:t>paq</a:t>
            </a:r>
            <a:r>
              <a:rPr lang="en-US" altLang="zh-CN" sz="3000" dirty="0" smtClean="0"/>
              <a:t>-&gt;r</a:t>
            </a:r>
            <a:r>
              <a:rPr lang="zh-CN" altLang="en-US" sz="3000" dirty="0" smtClean="0"/>
              <a:t>；</a:t>
            </a:r>
            <a:endParaRPr lang="en-US" altLang="zh-CN" sz="3000" dirty="0" smtClean="0">
              <a:solidFill>
                <a:srgbClr val="003399"/>
              </a:solidFill>
              <a:sym typeface="Wingdings" pitchFamily="2" charset="2"/>
            </a:endParaRP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5943600" y="4925705"/>
            <a:ext cx="3200400" cy="124649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空队的条件仍是：</a:t>
            </a:r>
            <a:endParaRPr lang="en-US" altLang="zh-CN" sz="3000" dirty="0" smtClean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err="1" smtClean="0">
                <a:solidFill>
                  <a:srgbClr val="003399"/>
                </a:solidFill>
                <a:sym typeface="Wingdings" pitchFamily="2" charset="2"/>
              </a:rPr>
              <a:t>paq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-&gt;r==</a:t>
            </a:r>
            <a:r>
              <a:rPr lang="en-US" altLang="zh-CN" sz="3000" dirty="0" err="1" smtClean="0">
                <a:solidFill>
                  <a:srgbClr val="003399"/>
                </a:solidFill>
                <a:sym typeface="Wingdings" pitchFamily="2" charset="2"/>
              </a:rPr>
              <a:t>paq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-&gt;f</a:t>
            </a:r>
            <a:endParaRPr lang="en-US" altLang="zh-C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115" grpId="0"/>
      <p:bldP spid="116" grpId="0"/>
      <p:bldP spid="117" grpId="0" animBg="1"/>
      <p:bldP spid="118" grpId="0" animBg="1"/>
      <p:bldP spid="119" grpId="0"/>
      <p:bldP spid="120" grpId="0"/>
      <p:bldP spid="121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4.5.1 </a:t>
            </a:r>
            <a:r>
              <a:rPr lang="zh-CN" altLang="en-US" dirty="0" smtClean="0">
                <a:ea typeface="黑体" pitchFamily="2" charset="-122"/>
              </a:rPr>
              <a:t>循环队列运算的实现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41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algn="just">
              <a:spcBef>
                <a:spcPts val="0"/>
              </a:spcBef>
              <a:defRPr/>
            </a:pPr>
            <a:r>
              <a:rPr lang="zh-CN" altLang="en-US" sz="3200" kern="0" dirty="0" smtClean="0">
                <a:solidFill>
                  <a:srgbClr val="003399"/>
                </a:solidFill>
              </a:rPr>
              <a:t> 创建空队列</a:t>
            </a:r>
            <a:endParaRPr kumimoji="0" lang="en-GB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PSeqQueue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createEmptyQueue_seq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和创建空表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(P33,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算法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2.1)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类似</a:t>
            </a:r>
            <a:r>
              <a:rPr lang="zh-CN" altLang="en-US" sz="3200" kern="0" dirty="0" smtClean="0">
                <a:solidFill>
                  <a:srgbClr val="006600"/>
                </a:solidFill>
                <a:latin typeface="+mj-lt"/>
              </a:rPr>
              <a:t>：</a:t>
            </a:r>
            <a:endParaRPr lang="en-US" altLang="zh-CN" sz="3200" kern="0" dirty="0" smtClean="0">
              <a:solidFill>
                <a:srgbClr val="006600"/>
              </a:solidFill>
              <a:latin typeface="+mj-lt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PSepStack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paq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</a:t>
            </a:r>
          </a:p>
          <a:p>
            <a:pPr marL="180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 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// (1) 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为队结构申请空间；</a:t>
            </a:r>
            <a:endParaRPr lang="en-US" altLang="zh-CN" sz="3200" kern="0" dirty="0" smtClean="0">
              <a:solidFill>
                <a:srgbClr val="006600"/>
              </a:solidFill>
            </a:endParaRPr>
          </a:p>
          <a:p>
            <a:pPr marL="180000" algn="just"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  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// (2) 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为队中元素申请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m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个连续空间；</a:t>
            </a:r>
            <a:endParaRPr lang="en-US" altLang="zh-CN" sz="3200" kern="0" dirty="0" smtClean="0">
              <a:solidFill>
                <a:srgbClr val="0066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006600"/>
                </a:solidFill>
              </a:rPr>
              <a:t>    // (3)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 设置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M=m,  </a:t>
            </a:r>
            <a:r>
              <a:rPr lang="en-GB" altLang="zh-CN" sz="3200" kern="0" dirty="0" err="1" smtClean="0">
                <a:solidFill>
                  <a:srgbClr val="A50021"/>
                </a:solidFill>
              </a:rPr>
              <a:t>paq</a:t>
            </a:r>
            <a:r>
              <a:rPr lang="en-GB" altLang="zh-CN" sz="3200" kern="0" dirty="0" smtClean="0">
                <a:solidFill>
                  <a:srgbClr val="A50021"/>
                </a:solidFill>
              </a:rPr>
              <a:t>-&gt;r=0,  </a:t>
            </a:r>
            <a:r>
              <a:rPr lang="en-GB" altLang="zh-CN" sz="3200" kern="0" dirty="0" err="1" smtClean="0">
                <a:solidFill>
                  <a:srgbClr val="A50021"/>
                </a:solidFill>
              </a:rPr>
              <a:t>paq</a:t>
            </a:r>
            <a:r>
              <a:rPr lang="en-GB" altLang="zh-CN" sz="3200" kern="0" dirty="0" smtClean="0">
                <a:solidFill>
                  <a:srgbClr val="A50021"/>
                </a:solidFill>
              </a:rPr>
              <a:t>-&gt;f=0,</a:t>
            </a:r>
          </a:p>
          <a:p>
            <a:pPr>
              <a:spcBef>
                <a:spcPts val="0"/>
              </a:spcBef>
              <a:buNone/>
            </a:pPr>
            <a:r>
              <a:rPr lang="en-GB" altLang="zh-CN" sz="3200" kern="0" dirty="0" smtClean="0"/>
              <a:t>    return(</a:t>
            </a:r>
            <a:r>
              <a:rPr lang="en-GB" altLang="zh-CN" sz="3200" kern="0" dirty="0" err="1" smtClean="0"/>
              <a:t>paq</a:t>
            </a:r>
            <a:r>
              <a:rPr lang="en-GB" altLang="zh-CN" sz="3200" kern="0" dirty="0" smtClean="0"/>
              <a:t>);</a:t>
            </a:r>
            <a:r>
              <a:rPr lang="en-US" altLang="zh-CN" sz="3200" kern="0" dirty="0" smtClean="0">
                <a:latin typeface="+mj-lt"/>
              </a:rPr>
              <a:t>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4.5.1 </a:t>
            </a:r>
            <a:r>
              <a:rPr lang="zh-CN" altLang="en-US" dirty="0" smtClean="0">
                <a:ea typeface="黑体" pitchFamily="2" charset="-122"/>
              </a:rPr>
              <a:t>循环队列运算的实现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296488" y="1295400"/>
            <a:ext cx="8847512" cy="3581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2000" marR="0" lvl="0" algn="just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判断循环队列是否为空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 </a:t>
            </a:r>
            <a:r>
              <a:rPr lang="en-GB" altLang="zh-CN" sz="3200" kern="0" dirty="0" err="1" smtClean="0"/>
              <a:t>int</a:t>
            </a:r>
            <a:r>
              <a:rPr lang="en-GB" altLang="zh-CN" sz="3200" kern="0" dirty="0" smtClean="0"/>
              <a:t> </a:t>
            </a:r>
            <a:r>
              <a:rPr lang="en-GB" altLang="zh-CN" sz="3200" kern="0" dirty="0" err="1" smtClean="0"/>
              <a:t>isEmptyQueue_seq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err="1" smtClean="0"/>
              <a:t>PSeqQueue</a:t>
            </a:r>
            <a:r>
              <a:rPr lang="en-GB" altLang="zh-CN" sz="3200" kern="0" dirty="0" smtClean="0"/>
              <a:t> </a:t>
            </a:r>
            <a:r>
              <a:rPr lang="en-GB" altLang="zh-CN" sz="3200" kern="0" dirty="0" err="1" smtClean="0"/>
              <a:t>paq</a:t>
            </a:r>
            <a:r>
              <a:rPr lang="en-GB" altLang="zh-CN" sz="3200" kern="0" dirty="0" smtClean="0"/>
              <a:t>);</a:t>
            </a:r>
            <a:endParaRPr lang="en-US" altLang="zh-CN" sz="3200" kern="0" dirty="0" smtClean="0"/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sz="3200" kern="0" dirty="0" smtClean="0"/>
              <a:t>    {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sz="3200" kern="0" dirty="0" smtClean="0"/>
              <a:t>       return (</a:t>
            </a:r>
            <a:r>
              <a:rPr lang="en-GB" altLang="zh-CN" sz="3200" kern="0" dirty="0" smtClean="0">
                <a:solidFill>
                  <a:srgbClr val="006600"/>
                </a:solidFill>
              </a:rPr>
              <a:t> 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(</a:t>
            </a:r>
            <a:r>
              <a:rPr lang="en-GB" altLang="zh-CN" sz="3200" kern="0" dirty="0" err="1" smtClean="0">
                <a:solidFill>
                  <a:srgbClr val="003399"/>
                </a:solidFill>
              </a:rPr>
              <a:t>paq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-&gt;r+1)%M == </a:t>
            </a:r>
            <a:r>
              <a:rPr lang="en-GB" altLang="zh-CN" sz="3200" kern="0" dirty="0" err="1" smtClean="0">
                <a:solidFill>
                  <a:srgbClr val="003399"/>
                </a:solidFill>
              </a:rPr>
              <a:t>paq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 -&gt; f </a:t>
            </a:r>
            <a:r>
              <a:rPr lang="en-GB" altLang="zh-CN" sz="3200" kern="0" dirty="0" smtClean="0"/>
              <a:t>);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zh-CN" altLang="en-GB" sz="3200" kern="0" dirty="0" smtClean="0"/>
              <a:t>    };</a:t>
            </a:r>
            <a:endParaRPr lang="zh-CN" altLang="en-US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9144000" cy="45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enQueue_seq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PSeqQueue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DataType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x);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if ( 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-&gt;r +1)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%M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==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-&gt;f)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(“Full Queue! \n”);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else</a:t>
            </a: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{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-&gt; q[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-&gt; r ] = x;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-&gt; r = 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-&gt; r +1)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%M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}</a:t>
            </a:r>
          </a:p>
          <a:p>
            <a:pPr marL="108000" marR="0" lvl="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4.5.1 </a:t>
            </a:r>
            <a:r>
              <a:rPr lang="zh-CN" altLang="en-US" dirty="0" smtClean="0">
                <a:ea typeface="黑体" pitchFamily="2" charset="-122"/>
              </a:rPr>
              <a:t>入队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286000" y="5090405"/>
            <a:ext cx="6553200" cy="62459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//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下标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r,f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后移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,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或向后看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,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均要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%M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； </a:t>
            </a:r>
            <a:endParaRPr lang="en-US" altLang="zh-CN" sz="3200" dirty="0" smtClean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82564" y="1981200"/>
            <a:ext cx="11015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判满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44364" y="3733800"/>
            <a:ext cx="283763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在下标</a:t>
            </a:r>
            <a:r>
              <a:rPr lang="en-US" altLang="zh-CN" kern="0" dirty="0" smtClean="0">
                <a:solidFill>
                  <a:srgbClr val="009900"/>
                </a:solidFill>
              </a:rPr>
              <a:t>r</a:t>
            </a:r>
            <a:r>
              <a:rPr lang="zh-CN" altLang="en-US" kern="0" dirty="0" smtClean="0">
                <a:solidFill>
                  <a:srgbClr val="009900"/>
                </a:solidFill>
              </a:rPr>
              <a:t>处插入</a:t>
            </a:r>
            <a:r>
              <a:rPr lang="en-US" altLang="zh-CN" kern="0" dirty="0" smtClean="0">
                <a:solidFill>
                  <a:srgbClr val="009900"/>
                </a:solidFill>
              </a:rPr>
              <a:t>x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74391" y="4302604"/>
            <a:ext cx="122180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//r</a:t>
            </a:r>
            <a:r>
              <a:rPr lang="zh-CN" altLang="en-US" kern="0" dirty="0" smtClean="0">
                <a:solidFill>
                  <a:srgbClr val="009900"/>
                </a:solidFill>
              </a:rPr>
              <a:t>后移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4.5.1 </a:t>
            </a:r>
            <a:r>
              <a:rPr lang="zh-CN" altLang="en-US" dirty="0" smtClean="0">
                <a:ea typeface="黑体" pitchFamily="2" charset="-122"/>
              </a:rPr>
              <a:t>出队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686800" cy="388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deQueue_seq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PSeqQueue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44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if(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-&gt;f  ==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-&gt;r)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44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(“Empty Queue! \n”);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44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else</a:t>
            </a:r>
          </a:p>
          <a:p>
            <a:pPr marL="144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-&gt;f  =(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-&gt;f+1)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%M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</a:t>
            </a:r>
            <a:r>
              <a:rPr lang="en-GB" altLang="zh-CN" sz="3200" kern="0" dirty="0" smtClean="0">
                <a:latin typeface="+mj-lt"/>
              </a:rPr>
              <a:t> </a:t>
            </a:r>
            <a:endParaRPr kumimoji="0" lang="en-GB" altLang="zh-CN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44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438400" y="4799517"/>
            <a:ext cx="65532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//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被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f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遗忘的数据仍在原位置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,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 新元素入队放到该位置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,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才被覆盖； </a:t>
            </a:r>
            <a:endParaRPr lang="en-US" altLang="zh-CN" sz="3200" dirty="0" smtClean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1600" y="2057400"/>
            <a:ext cx="11015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判空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19800" y="3921604"/>
            <a:ext cx="2836033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//f</a:t>
            </a:r>
            <a:r>
              <a:rPr lang="zh-CN" altLang="en-US" kern="0" dirty="0" smtClean="0">
                <a:solidFill>
                  <a:srgbClr val="009900"/>
                </a:solidFill>
              </a:rPr>
              <a:t>后移</a:t>
            </a:r>
            <a:r>
              <a:rPr lang="en-US" altLang="zh-CN" kern="0" dirty="0" smtClean="0">
                <a:solidFill>
                  <a:srgbClr val="009900"/>
                </a:solidFill>
              </a:rPr>
              <a:t>, </a:t>
            </a:r>
            <a:r>
              <a:rPr lang="zh-CN" altLang="en-US" kern="0" dirty="0" smtClean="0">
                <a:solidFill>
                  <a:srgbClr val="009900"/>
                </a:solidFill>
              </a:rPr>
              <a:t>忘记过去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" y="1646237"/>
            <a:ext cx="8686800" cy="792163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3399"/>
                </a:solidFill>
                <a:ea typeface="黑体" pitchFamily="2" charset="-122"/>
              </a:rPr>
              <a:t>线性表</a:t>
            </a:r>
            <a:r>
              <a:rPr lang="zh-CN" altLang="en-US" sz="2800" dirty="0">
                <a:ea typeface="黑体" pitchFamily="2" charset="-122"/>
              </a:rPr>
              <a:t>：有限个、类型相同的元素组成的有序</a:t>
            </a:r>
            <a:r>
              <a:rPr lang="zh-CN" altLang="en-US" sz="2800" dirty="0" smtClean="0">
                <a:ea typeface="黑体" pitchFamily="2" charset="-122"/>
              </a:rPr>
              <a:t>序列；</a:t>
            </a:r>
            <a:endParaRPr lang="zh-CN" altLang="en-US" sz="2800" dirty="0"/>
          </a:p>
        </p:txBody>
      </p:sp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228600" y="2408237"/>
            <a:ext cx="8686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kern="0" dirty="0" smtClean="0">
                <a:solidFill>
                  <a:srgbClr val="003399"/>
                </a:solidFill>
                <a:latin typeface="+mn-lt"/>
              </a:rPr>
              <a:t>字符串</a:t>
            </a:r>
            <a:r>
              <a:rPr lang="zh-CN" altLang="en-US" kern="0" dirty="0" smtClean="0">
                <a:latin typeface="+mn-lt"/>
              </a:rPr>
              <a:t>：表中每个元素都是一个字符的特殊线性表；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28600" y="1600200"/>
            <a:ext cx="8763000" cy="2286000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8600" y="4495800"/>
            <a:ext cx="8763000" cy="1219200"/>
          </a:xfrm>
          <a:prstGeom prst="rect">
            <a:avLst/>
          </a:prstGeom>
          <a:solidFill>
            <a:srgbClr val="66FF33">
              <a:alpha val="49000"/>
            </a:srgbClr>
          </a:solidFill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latin typeface="黑体" pitchFamily="2" charset="-122"/>
              </a:rPr>
              <a:t>栈、队列：操作受限的线性表；</a:t>
            </a:r>
            <a:endParaRPr lang="en-US" altLang="zh-CN" kern="0" dirty="0" smtClean="0">
              <a:latin typeface="黑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latin typeface="黑体" pitchFamily="2" charset="-122"/>
              </a:rPr>
              <a:t> </a:t>
            </a:r>
            <a:r>
              <a:rPr lang="en-US" altLang="zh-CN" kern="0" dirty="0" smtClean="0">
                <a:latin typeface="黑体" pitchFamily="2" charset="-122"/>
              </a:rPr>
              <a:t>        </a:t>
            </a:r>
            <a:r>
              <a:rPr lang="zh-CN" altLang="en-US" kern="0" dirty="0" smtClean="0">
                <a:latin typeface="黑体" pitchFamily="2" charset="-122"/>
              </a:rPr>
              <a:t> </a:t>
            </a:r>
            <a:r>
              <a:rPr lang="en-US" altLang="zh-CN" kern="0" dirty="0" smtClean="0">
                <a:latin typeface="黑体" pitchFamily="2" charset="-122"/>
              </a:rPr>
              <a:t>-- </a:t>
            </a:r>
            <a:r>
              <a:rPr lang="zh-CN" altLang="en-US" kern="0" dirty="0" smtClean="0">
                <a:latin typeface="黑体" pitchFamily="2" charset="-122"/>
              </a:rPr>
              <a:t>插入、删除位置受限；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28600" y="3886200"/>
            <a:ext cx="8763000" cy="609600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dirty="0" smtClean="0">
                <a:solidFill>
                  <a:srgbClr val="006600"/>
                </a:solidFill>
                <a:latin typeface="黑体" pitchFamily="2" charset="-122"/>
              </a:rPr>
              <a:t>逻辑结构：线性结构</a:t>
            </a:r>
            <a:endParaRPr lang="zh-CN" altLang="en-US" dirty="0">
              <a:solidFill>
                <a:srgbClr val="006600"/>
              </a:solidFill>
              <a:latin typeface="黑体" pitchFamily="2" charset="-122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228600" y="3170237"/>
            <a:ext cx="8686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kern="0" dirty="0" smtClean="0">
                <a:solidFill>
                  <a:srgbClr val="003399"/>
                </a:solidFill>
                <a:latin typeface="+mn-lt"/>
              </a:rPr>
              <a:t>栈</a:t>
            </a:r>
            <a:r>
              <a:rPr lang="zh-CN" altLang="en-US" kern="0" dirty="0" smtClean="0">
                <a:latin typeface="+mn-lt"/>
              </a:rPr>
              <a:t>：插入和删除只能在栈顶进行的特殊线性表；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4.5.1 </a:t>
            </a:r>
            <a:r>
              <a:rPr lang="zh-CN" altLang="en-US" dirty="0" smtClean="0">
                <a:ea typeface="黑体" pitchFamily="2" charset="-122"/>
              </a:rPr>
              <a:t>取队头元素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534400" cy="487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frontQueue_seq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PSeqQueue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 if (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-&gt;f  ==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-&gt;r)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(“Empty Queue! \n”);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else</a:t>
            </a: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return(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-&gt;q[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 f ]);     </a:t>
            </a:r>
          </a:p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5416" y="2057400"/>
            <a:ext cx="155878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判空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43600" y="4114800"/>
            <a:ext cx="2590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返回队头</a:t>
            </a:r>
            <a:endParaRPr lang="en-US" altLang="zh-CN" kern="0" dirty="0" smtClean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 </a:t>
            </a:r>
            <a:r>
              <a:rPr lang="zh-CN" altLang="en-US" dirty="0" smtClean="0">
                <a:ea typeface="黑体" pitchFamily="2" charset="-122"/>
              </a:rPr>
              <a:t>队列的实现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838200" y="1600200"/>
            <a:ext cx="8077200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dirty="0" smtClean="0">
                <a:latin typeface="+mn-lt"/>
              </a:rPr>
              <a:t> 顺序表示</a:t>
            </a:r>
            <a:endParaRPr lang="en-US" altLang="zh-CN" sz="3200" kern="0" dirty="0" smtClean="0">
              <a:latin typeface="+mn-lt"/>
            </a:endParaRPr>
          </a:p>
          <a:p>
            <a:pPr marL="180000">
              <a:lnSpc>
                <a:spcPct val="160000"/>
              </a:lnSpc>
              <a:spcBef>
                <a:spcPct val="20000"/>
              </a:spcBef>
              <a:defRPr/>
            </a:pPr>
            <a:r>
              <a:rPr lang="zh-CN" altLang="en-US" sz="3200" kern="0" dirty="0" smtClean="0"/>
              <a:t> 链接表示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4.5.2 </a:t>
            </a:r>
            <a:r>
              <a:rPr lang="zh-CN" altLang="en-US" dirty="0" smtClean="0">
                <a:ea typeface="黑体" pitchFamily="2" charset="-122"/>
              </a:rPr>
              <a:t>链接队列的存储结构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链接队列 </a:t>
            </a:r>
            <a:r>
              <a:rPr lang="en-US" altLang="zh-CN" sz="3200" kern="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单链表，节点结构定义：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2133600"/>
            <a:ext cx="7848600" cy="381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Node;</a:t>
            </a: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typedef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 *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</a:t>
            </a:r>
          </a:p>
          <a:p>
            <a:pPr marL="144000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info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144000" marR="0" lvl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144000" marR="0" lvl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 txBox="1">
            <a:spLocks noChangeArrowheads="1"/>
          </p:cNvSpPr>
          <p:nvPr/>
        </p:nvSpPr>
        <p:spPr bwMode="auto">
          <a:xfrm>
            <a:off x="457200" y="1295400"/>
            <a:ext cx="8686800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3200" kern="0" dirty="0" err="1" smtClean="0">
                <a:latin typeface="+mn-lt"/>
              </a:rPr>
              <a:t>Pnode</a:t>
            </a:r>
            <a:r>
              <a:rPr lang="en-US" altLang="zh-CN" sz="3200" kern="0" dirty="0" smtClean="0">
                <a:latin typeface="+mn-lt"/>
              </a:rPr>
              <a:t>  </a:t>
            </a:r>
            <a:r>
              <a:rPr lang="en-US" altLang="zh-CN" sz="3200" kern="0" dirty="0" err="1" smtClean="0">
                <a:latin typeface="+mn-lt"/>
              </a:rPr>
              <a:t>plq</a:t>
            </a:r>
            <a:r>
              <a:rPr lang="en-US" altLang="zh-CN" sz="3200" kern="0" dirty="0" smtClean="0">
                <a:latin typeface="+mn-lt"/>
              </a:rPr>
              <a:t>; 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声明链表头指针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803525" y="2281237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0" y="2281237"/>
            <a:ext cx="533400" cy="614362"/>
          </a:xfrm>
          <a:prstGeom prst="rect">
            <a:avLst/>
          </a:prstGeom>
          <a:solidFill>
            <a:srgbClr val="5781D5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3200" baseline="-25000" dirty="0" smtClean="0">
                <a:solidFill>
                  <a:schemeClr val="bg1"/>
                </a:solidFill>
                <a:ea typeface="宋体" charset="-122"/>
              </a:rPr>
              <a:t>0</a:t>
            </a:r>
            <a:endParaRPr lang="en-US" altLang="zh-CN" sz="3200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676400" y="2609849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60400" y="2286000"/>
            <a:ext cx="1244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err="1" smtClean="0">
                <a:latin typeface="+mj-lt"/>
                <a:ea typeface="宋体" charset="-122"/>
              </a:rPr>
              <a:t>plq</a:t>
            </a:r>
            <a:endParaRPr lang="en-US" altLang="zh-CN" sz="3200" dirty="0">
              <a:latin typeface="+mj-lt"/>
              <a:ea typeface="宋体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251325" y="228600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733800" y="2286000"/>
            <a:ext cx="533400" cy="614362"/>
          </a:xfrm>
          <a:prstGeom prst="rect">
            <a:avLst/>
          </a:prstGeom>
          <a:solidFill>
            <a:srgbClr val="5781D5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3200" baseline="-25000" dirty="0" smtClean="0">
                <a:solidFill>
                  <a:schemeClr val="bg1"/>
                </a:solidFill>
                <a:ea typeface="宋体" charset="-122"/>
              </a:rPr>
              <a:t>1</a:t>
            </a:r>
            <a:endParaRPr lang="en-US" altLang="zh-CN" sz="3200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7146925" y="22860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6645275" y="2286000"/>
            <a:ext cx="533400" cy="614363"/>
          </a:xfrm>
          <a:prstGeom prst="rect">
            <a:avLst/>
          </a:prstGeom>
          <a:solidFill>
            <a:srgbClr val="5781D5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3200" baseline="-25000" dirty="0" err="1" smtClean="0">
                <a:solidFill>
                  <a:schemeClr val="bg1"/>
                </a:solidFill>
                <a:ea typeface="宋体" charset="-122"/>
              </a:rPr>
              <a:t>n</a:t>
            </a:r>
            <a:endParaRPr lang="en-US" altLang="zh-CN" sz="3200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4.5.2 </a:t>
            </a:r>
            <a:r>
              <a:rPr lang="zh-CN" altLang="en-US" dirty="0" smtClean="0">
                <a:ea typeface="黑体" pitchFamily="2" charset="-122"/>
              </a:rPr>
              <a:t>链接队列的存储结构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3124200" y="2590800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4681537" y="2590800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34000" y="2188458"/>
            <a:ext cx="685800" cy="63094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6096000" y="2590800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 bwMode="auto">
          <a:xfrm>
            <a:off x="1447800" y="3263205"/>
            <a:ext cx="6858000" cy="12126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lvl="0">
              <a:lnSpc>
                <a:spcPct val="120000"/>
              </a:lnSpc>
              <a:spcBef>
                <a:spcPct val="20000"/>
              </a:spcBef>
              <a:buNone/>
              <a:defRPr/>
            </a:pPr>
            <a:r>
              <a:rPr lang="zh-CN" altLang="en-US" b="1" kern="0" dirty="0" smtClean="0">
                <a:solidFill>
                  <a:srgbClr val="003366"/>
                </a:solidFill>
              </a:rPr>
              <a:t>队头</a:t>
            </a:r>
            <a:r>
              <a:rPr lang="en-US" altLang="zh-CN" kern="0" dirty="0" smtClean="0">
                <a:solidFill>
                  <a:srgbClr val="003366"/>
                </a:solidFill>
              </a:rPr>
              <a:t>(front)</a:t>
            </a:r>
            <a:r>
              <a:rPr lang="zh-CN" altLang="en-US" b="1" kern="0" dirty="0" smtClean="0">
                <a:solidFill>
                  <a:srgbClr val="003366"/>
                </a:solidFill>
              </a:rPr>
              <a:t>：</a:t>
            </a:r>
            <a:r>
              <a:rPr lang="zh-CN" altLang="en-US" kern="0" dirty="0" smtClean="0"/>
              <a:t>允许删除的一端；</a:t>
            </a:r>
            <a:endParaRPr lang="en-US" altLang="zh-CN" kern="0" dirty="0" smtClean="0"/>
          </a:p>
          <a:p>
            <a:pPr marL="342900">
              <a:lnSpc>
                <a:spcPct val="120000"/>
              </a:lnSpc>
              <a:spcBef>
                <a:spcPct val="20000"/>
              </a:spcBef>
              <a:buNone/>
              <a:defRPr/>
            </a:pPr>
            <a:r>
              <a:rPr lang="zh-CN" altLang="en-US" b="1" kern="0" dirty="0" smtClean="0">
                <a:solidFill>
                  <a:srgbClr val="006600"/>
                </a:solidFill>
              </a:rPr>
              <a:t>队尾</a:t>
            </a:r>
            <a:r>
              <a:rPr lang="en-US" altLang="zh-CN" kern="0" dirty="0" smtClean="0">
                <a:solidFill>
                  <a:srgbClr val="006600"/>
                </a:solidFill>
              </a:rPr>
              <a:t>(rear)</a:t>
            </a:r>
            <a:r>
              <a:rPr lang="zh-CN" altLang="en-US" b="1" kern="0" dirty="0" smtClean="0">
                <a:solidFill>
                  <a:srgbClr val="006600"/>
                </a:solidFill>
              </a:rPr>
              <a:t>：</a:t>
            </a:r>
            <a:r>
              <a:rPr lang="zh-CN" altLang="en-US" kern="0" dirty="0" smtClean="0"/>
              <a:t>允许插入的一端；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2971800" y="5015805"/>
            <a:ext cx="39624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作为队列的属性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组成链接队列结构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 bwMode="auto">
          <a:xfrm rot="5400000">
            <a:off x="4623871" y="4125735"/>
            <a:ext cx="540000" cy="1253341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85800" y="685800"/>
            <a:ext cx="8229600" cy="600164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LinkQueue</a:t>
            </a:r>
            <a:endParaRPr lang="en-US" altLang="zh-CN" sz="3200" dirty="0" smtClean="0">
              <a:solidFill>
                <a:srgbClr val="009900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 smtClean="0"/>
              <a:t>PNode</a:t>
            </a:r>
            <a:r>
              <a:rPr lang="en-US" altLang="zh-CN" sz="3200" dirty="0" smtClean="0"/>
              <a:t> f; 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PNode</a:t>
            </a:r>
            <a:r>
              <a:rPr lang="en-US" altLang="zh-CN" sz="3200" dirty="0" smtClean="0"/>
              <a:t> r; };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/>
              <a:t>typedef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LinkQueue</a:t>
            </a:r>
            <a:r>
              <a:rPr lang="en-US" altLang="zh-CN" sz="3200" dirty="0" smtClean="0"/>
              <a:t> * </a:t>
            </a:r>
            <a:r>
              <a:rPr lang="en-US" altLang="zh-CN" sz="3200" dirty="0" err="1" smtClean="0"/>
              <a:t>PLinkQueue</a:t>
            </a:r>
            <a:r>
              <a:rPr lang="en-US" altLang="zh-CN" sz="3200" dirty="0" smtClean="0"/>
              <a:t>;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/>
              <a:t>PLinkQueue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plq</a:t>
            </a:r>
            <a:r>
              <a:rPr lang="en-US" altLang="zh-CN" sz="3200" dirty="0" smtClean="0"/>
              <a:t>;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zh-CN" sz="3200" dirty="0" smtClean="0"/>
          </a:p>
          <a:p>
            <a:pPr marL="180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zh-CN" sz="3200" dirty="0" smtClean="0"/>
          </a:p>
          <a:p>
            <a:pPr marL="180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zh-CN" sz="3200" dirty="0" smtClean="0"/>
          </a:p>
          <a:p>
            <a:pPr marL="180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zh-CN" sz="3200" dirty="0" smtClean="0"/>
          </a:p>
          <a:p>
            <a:pPr marL="180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</a:t>
            </a:r>
            <a:endParaRPr lang="en-US" altLang="zh-CN" sz="3200" dirty="0">
              <a:solidFill>
                <a:srgbClr val="0099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509952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133600" y="5099529"/>
            <a:ext cx="533400" cy="614362"/>
          </a:xfrm>
          <a:prstGeom prst="rect">
            <a:avLst/>
          </a:prstGeom>
          <a:solidFill>
            <a:srgbClr val="5781D5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2400" baseline="-25000" dirty="0" smtClean="0">
                <a:solidFill>
                  <a:schemeClr val="bg1"/>
                </a:solidFill>
                <a:ea typeface="宋体" charset="-122"/>
              </a:rPr>
              <a:t>0</a:t>
            </a:r>
            <a:endParaRPr lang="en-US" altLang="zh-CN" sz="2400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481137" y="4204835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38200" y="3838480"/>
            <a:ext cx="7112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plq</a:t>
            </a:r>
            <a:endParaRPr lang="en-US" altLang="zh-CN" sz="3200" dirty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098925" y="5104292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581400" y="5104292"/>
            <a:ext cx="533400" cy="614362"/>
          </a:xfrm>
          <a:prstGeom prst="rect">
            <a:avLst/>
          </a:prstGeom>
          <a:solidFill>
            <a:srgbClr val="5781D5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2400" baseline="-25000" dirty="0" smtClean="0">
                <a:solidFill>
                  <a:schemeClr val="bg1"/>
                </a:solidFill>
                <a:ea typeface="宋体" charset="-122"/>
              </a:rPr>
              <a:t>1</a:t>
            </a:r>
            <a:endParaRPr lang="en-US" altLang="zh-CN" sz="2400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94525" y="510429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492875" y="5104292"/>
            <a:ext cx="533400" cy="614363"/>
          </a:xfrm>
          <a:prstGeom prst="rect">
            <a:avLst/>
          </a:prstGeom>
          <a:solidFill>
            <a:srgbClr val="5781D5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2400" baseline="-25000" dirty="0" err="1" smtClean="0">
                <a:solidFill>
                  <a:schemeClr val="bg1"/>
                </a:solidFill>
                <a:ea typeface="宋体" charset="-122"/>
              </a:rPr>
              <a:t>n</a:t>
            </a:r>
            <a:endParaRPr lang="en-US" altLang="zh-CN" sz="2400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2971800" y="5409092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4419600" y="5409092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181600" y="5006750"/>
            <a:ext cx="685800" cy="63094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5943600" y="5409092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2133600" y="3889855"/>
            <a:ext cx="457200" cy="614362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7030A0"/>
                </a:solidFill>
                <a:ea typeface="宋体" charset="-122"/>
              </a:rPr>
              <a:t>f</a:t>
            </a:r>
            <a:endParaRPr lang="en-US" altLang="zh-CN" sz="3600" baseline="-25000" dirty="0">
              <a:solidFill>
                <a:srgbClr val="7030A0"/>
              </a:solidFill>
              <a:ea typeface="宋体" charset="-122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2590800" y="3889855"/>
            <a:ext cx="457200" cy="614362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7030A0"/>
                </a:solidFill>
                <a:ea typeface="宋体" charset="-122"/>
              </a:rPr>
              <a:t>r</a:t>
            </a:r>
            <a:endParaRPr lang="en-US" altLang="zh-CN" sz="3600" baseline="-25000" dirty="0">
              <a:solidFill>
                <a:srgbClr val="7030A0"/>
              </a:solidFill>
              <a:ea typeface="宋体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rot="5400000">
            <a:off x="2018506" y="4765361"/>
            <a:ext cx="6858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rot="5400000">
            <a:off x="6323806" y="4651061"/>
            <a:ext cx="9144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>
            <a:off x="2895600" y="4194655"/>
            <a:ext cx="38862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下箭头 38"/>
          <p:cNvSpPr/>
          <p:nvPr/>
        </p:nvSpPr>
        <p:spPr bwMode="auto">
          <a:xfrm rot="3867558">
            <a:off x="1494088" y="5399969"/>
            <a:ext cx="216000" cy="914400"/>
          </a:xfrm>
          <a:prstGeom prst="downArrow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下箭头 39"/>
          <p:cNvSpPr/>
          <p:nvPr/>
        </p:nvSpPr>
        <p:spPr bwMode="auto">
          <a:xfrm rot="7151732" flipH="1">
            <a:off x="7844200" y="5359406"/>
            <a:ext cx="216000" cy="864000"/>
          </a:xfrm>
          <a:prstGeom prst="downArrow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990600" y="5886654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 smtClean="0">
                <a:latin typeface="黑体" pitchFamily="2" charset="-122"/>
              </a:rPr>
              <a:t>出队</a:t>
            </a:r>
            <a:endParaRPr lang="en-US" altLang="zh-CN" sz="3200" dirty="0">
              <a:latin typeface="黑体" pitchFamily="2" charset="-122"/>
            </a:endParaRP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7086600" y="5808615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 smtClean="0">
                <a:latin typeface="黑体" pitchFamily="2" charset="-122"/>
              </a:rPr>
              <a:t>入队</a:t>
            </a:r>
            <a:endParaRPr lang="en-US" altLang="zh-CN" sz="3200" dirty="0">
              <a:latin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62400" y="744313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链接队列类型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971800" y="1375255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头指针：指向队头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048000" y="1963513"/>
            <a:ext cx="335540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</a:rPr>
              <a:t>尾指针：指向队尾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62400" y="3127855"/>
            <a:ext cx="429476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en-US" altLang="zh-CN" dirty="0" err="1" smtClean="0">
                <a:solidFill>
                  <a:srgbClr val="009900"/>
                </a:solidFill>
              </a:rPr>
              <a:t>plp</a:t>
            </a:r>
            <a:r>
              <a:rPr lang="en-US" altLang="zh-CN" dirty="0" smtClean="0">
                <a:solidFill>
                  <a:srgbClr val="009900"/>
                </a:solidFill>
              </a:rPr>
              <a:t>: </a:t>
            </a:r>
            <a:r>
              <a:rPr lang="zh-CN" altLang="en-US" dirty="0" smtClean="0">
                <a:solidFill>
                  <a:srgbClr val="009900"/>
                </a:solidFill>
              </a:rPr>
              <a:t>指向链接队列的指针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23" grpId="0" animBg="1"/>
      <p:bldP spid="24" grpId="0" animBg="1"/>
      <p:bldP spid="39" grpId="0" animBg="1"/>
      <p:bldP spid="40" grpId="0" animBg="1"/>
      <p:bldP spid="41" grpId="0"/>
      <p:bldP spid="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562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PLinkQueue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createEmptyQueue_link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(void);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{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PLinkQueue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plq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;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plq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=(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PLinkQueue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malloc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sizeof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</a:t>
            </a:r>
            <a:r>
              <a:rPr lang="en-US" altLang="zh-CN" sz="3000" kern="0" dirty="0" smtClean="0">
                <a:latin typeface="+mn-lt"/>
              </a:rPr>
              <a:t>……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));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if(</a:t>
            </a:r>
            <a:r>
              <a:rPr kumimoji="0" lang="en-GB" altLang="zh-CN" sz="3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plq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! = Null)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   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</a:rPr>
              <a:t>plq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</a:rPr>
              <a:t> -&gt; f = Null;</a:t>
            </a: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</a:rPr>
              <a:t>     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</a:rPr>
              <a:t>plq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</a:rPr>
              <a:t> -&gt; r = Null;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</a:endParaRP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else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   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printf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(“Out of space !\n”);</a:t>
            </a: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return (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plq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);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}</a:t>
            </a:r>
            <a:endParaRPr kumimoji="0" lang="zh-CN" altLang="en-US" sz="3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创建空的链接队列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6357937" y="3947755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5715000" y="3581400"/>
            <a:ext cx="7112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err="1" smtClean="0">
                <a:latin typeface="Times New Roman" pitchFamily="18" charset="0"/>
                <a:ea typeface="宋体" charset="-122"/>
              </a:rPr>
              <a:t>plq</a:t>
            </a:r>
            <a:endParaRPr lang="en-US" altLang="zh-CN" sz="32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7010400" y="3632775"/>
            <a:ext cx="457200" cy="614362"/>
          </a:xfrm>
          <a:prstGeom prst="rect">
            <a:avLst/>
          </a:prstGeom>
          <a:noFill/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aseline="-25000" dirty="0">
              <a:solidFill>
                <a:srgbClr val="7030A0"/>
              </a:solidFill>
              <a:ea typeface="宋体" charset="-122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7467600" y="3632775"/>
            <a:ext cx="457200" cy="614362"/>
          </a:xfrm>
          <a:prstGeom prst="rect">
            <a:avLst/>
          </a:prstGeom>
          <a:noFill/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aseline="-25000" dirty="0">
              <a:solidFill>
                <a:srgbClr val="7030A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判链接队列是否为空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2000" y="1600200"/>
            <a:ext cx="7924800" cy="3581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isEmptyQueue_link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PLinkQueue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{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return 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-&gt; f == Null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);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队头为空</a:t>
            </a:r>
            <a:endParaRPr lang="en-US" altLang="zh-CN" sz="3200" kern="0" dirty="0" smtClean="0">
              <a:solidFill>
                <a:srgbClr val="009900"/>
              </a:solidFill>
              <a:latin typeface="+mn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//</a:t>
            </a:r>
            <a:r>
              <a:rPr kumimoji="0" lang="zh-CN" altLang="en-US" sz="3200" i="0" u="none" strike="noStrike" kern="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或</a:t>
            </a:r>
            <a:endParaRPr kumimoji="0" lang="en-US" altLang="zh-CN" sz="3200" i="0" u="none" strike="noStrike" kern="0" cap="none" spc="0" normalizeH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3200" kern="0" dirty="0" smtClean="0">
                <a:latin typeface="+mn-lt"/>
              </a:rPr>
              <a:t>       </a:t>
            </a:r>
            <a:r>
              <a:rPr lang="en-GB" altLang="zh-CN" sz="3200" kern="0" dirty="0" smtClean="0"/>
              <a:t>return (</a:t>
            </a:r>
            <a:r>
              <a:rPr lang="en-GB" altLang="zh-CN" sz="3200" kern="0" dirty="0" err="1" smtClean="0">
                <a:solidFill>
                  <a:srgbClr val="009900"/>
                </a:solidFill>
              </a:rPr>
              <a:t>plq</a:t>
            </a:r>
            <a:r>
              <a:rPr lang="en-GB" altLang="zh-CN" sz="3200" kern="0" dirty="0" smtClean="0">
                <a:solidFill>
                  <a:srgbClr val="009900"/>
                </a:solidFill>
              </a:rPr>
              <a:t> -&gt; r == Null</a:t>
            </a:r>
            <a:r>
              <a:rPr lang="en-GB" altLang="zh-CN" sz="3200" kern="0" dirty="0" smtClean="0"/>
              <a:t>); </a:t>
            </a:r>
            <a:r>
              <a:rPr lang="en-GB" altLang="zh-CN" sz="3200" kern="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kern="0" dirty="0" smtClean="0">
                <a:solidFill>
                  <a:srgbClr val="009900"/>
                </a:solidFill>
              </a:rPr>
              <a:t>队尾为空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};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143000"/>
            <a:ext cx="906780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void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enQueue_link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PLinkQueue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plq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x);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p=(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malloc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sizeof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(……));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if(p==Null)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(“Out of space! \n”);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else  { p-&gt;info  = x;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p-&gt;link  = Null; 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b="1" dirty="0" smtClean="0"/>
              <a:t>             </a:t>
            </a:r>
            <a:r>
              <a:rPr lang="en-GB" altLang="zh-CN" sz="3200" dirty="0" smtClean="0"/>
              <a:t>if (</a:t>
            </a:r>
            <a:r>
              <a:rPr lang="en-GB" altLang="zh-CN" sz="3200" dirty="0" err="1" smtClean="0"/>
              <a:t>plq</a:t>
            </a:r>
            <a:r>
              <a:rPr lang="en-GB" altLang="zh-CN" sz="3200" dirty="0" smtClean="0"/>
              <a:t>-&gt;f == Null)   </a:t>
            </a:r>
            <a:r>
              <a:rPr lang="en-GB" altLang="zh-CN" sz="3200" dirty="0" err="1" smtClean="0"/>
              <a:t>plq</a:t>
            </a:r>
            <a:r>
              <a:rPr lang="en-GB" altLang="zh-CN" sz="3200" dirty="0" smtClean="0"/>
              <a:t>-&gt;f =p; 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dirty="0" smtClean="0"/>
              <a:t>             else  </a:t>
            </a:r>
            <a:r>
              <a:rPr lang="en-GB" altLang="zh-CN" sz="3200" dirty="0" err="1" smtClean="0"/>
              <a:t>plq</a:t>
            </a:r>
            <a:r>
              <a:rPr lang="en-GB" altLang="zh-CN" sz="3200" dirty="0" smtClean="0"/>
              <a:t> -&gt; r-&gt;link = p; </a:t>
            </a:r>
            <a:endParaRPr lang="en-GB" altLang="zh-CN" sz="3200" dirty="0" smtClean="0">
              <a:solidFill>
                <a:srgbClr val="0099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dirty="0" smtClean="0"/>
              <a:t>             </a:t>
            </a:r>
            <a:r>
              <a:rPr lang="en-GB" altLang="zh-CN" sz="3200" dirty="0" err="1" smtClean="0"/>
              <a:t>plq</a:t>
            </a:r>
            <a:r>
              <a:rPr lang="en-GB" altLang="zh-CN" sz="3200" dirty="0" smtClean="0"/>
              <a:t> -&gt; r = p; </a:t>
            </a:r>
            <a:endParaRPr lang="en-GB" altLang="zh-CN" sz="3200" dirty="0" smtClean="0">
              <a:solidFill>
                <a:srgbClr val="C00000"/>
              </a:solidFill>
            </a:endParaRPr>
          </a:p>
          <a:p>
            <a:pPr marL="18000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GB" altLang="zh-CN" sz="3200" dirty="0" smtClean="0"/>
              <a:t>           }</a:t>
            </a:r>
            <a:endParaRPr lang="en-GB" altLang="zh-CN" sz="3200" dirty="0" smtClean="0">
              <a:solidFill>
                <a:srgbClr val="009900"/>
              </a:solidFill>
            </a:endParaRPr>
          </a:p>
          <a:p>
            <a:pPr marL="18000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GB" altLang="zh-CN" sz="3200" dirty="0" smtClean="0"/>
              <a:t>     }</a:t>
            </a: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467600" cy="1143000"/>
          </a:xfrm>
        </p:spPr>
        <p:txBody>
          <a:bodyPr/>
          <a:lstStyle/>
          <a:p>
            <a:r>
              <a:rPr lang="en-US" altLang="zh-CN" sz="4000" dirty="0" smtClean="0">
                <a:solidFill>
                  <a:schemeClr val="tx1"/>
                </a:solidFill>
                <a:ea typeface="黑体" pitchFamily="2" charset="-122"/>
              </a:rPr>
              <a:t>3.</a:t>
            </a:r>
            <a:r>
              <a:rPr lang="zh-CN" altLang="en-US" sz="4000" dirty="0" smtClean="0">
                <a:solidFill>
                  <a:schemeClr val="tx1"/>
                </a:solidFill>
                <a:ea typeface="黑体" pitchFamily="2" charset="-122"/>
              </a:rPr>
              <a:t>链接队列的入队：队尾插入</a:t>
            </a:r>
            <a:endParaRPr lang="zh-CN" altLang="en-US" sz="4000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93398" y="2895600"/>
            <a:ext cx="301700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设置新结点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34200" y="4114800"/>
            <a:ext cx="2209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插入空队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800270" y="4688996"/>
            <a:ext cx="265792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插入非空队</a:t>
            </a:r>
            <a:endParaRPr lang="zh-CN" altLang="en-US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62400" y="5293204"/>
            <a:ext cx="25908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修改尾指针</a:t>
            </a:r>
            <a:endParaRPr lang="zh-CN" altLang="en-US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467600" cy="1143000"/>
          </a:xfrm>
        </p:spPr>
        <p:txBody>
          <a:bodyPr/>
          <a:lstStyle/>
          <a:p>
            <a:r>
              <a:rPr lang="en-US" altLang="zh-CN" sz="4000" dirty="0" smtClean="0">
                <a:solidFill>
                  <a:schemeClr val="tx1"/>
                </a:solidFill>
                <a:ea typeface="黑体" pitchFamily="2" charset="-122"/>
              </a:rPr>
              <a:t>4.</a:t>
            </a:r>
            <a:r>
              <a:rPr lang="zh-CN" altLang="en-US" sz="4000" dirty="0" smtClean="0">
                <a:solidFill>
                  <a:schemeClr val="tx1"/>
                </a:solidFill>
                <a:ea typeface="黑体" pitchFamily="2" charset="-122"/>
              </a:rPr>
              <a:t>链接队列的出队：删除队头</a:t>
            </a:r>
            <a:endParaRPr lang="zh-CN" altLang="en-US" sz="4000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839200" cy="5181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void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deQueue_link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PLinkQueue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p;   </a:t>
            </a: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 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-&gt;f == Null)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(“Empty</a:t>
            </a:r>
            <a:r>
              <a:rPr kumimoji="0" lang="en-GB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ueue!\n”);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dirty="0" smtClean="0"/>
              <a:t>  else{ p = </a:t>
            </a:r>
            <a:r>
              <a:rPr lang="en-GB" altLang="zh-CN" sz="3200" dirty="0" err="1" smtClean="0"/>
              <a:t>plq</a:t>
            </a:r>
            <a:r>
              <a:rPr lang="en-GB" altLang="zh-CN" sz="3200" dirty="0" smtClean="0"/>
              <a:t>-&gt; f ; </a:t>
            </a:r>
            <a:endParaRPr lang="en-GB" altLang="zh-CN" sz="3200" dirty="0" smtClean="0">
              <a:solidFill>
                <a:srgbClr val="0099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dirty="0" smtClean="0"/>
              <a:t>           if (</a:t>
            </a:r>
            <a:r>
              <a:rPr lang="en-GB" altLang="zh-CN" sz="3200" dirty="0" err="1" smtClean="0"/>
              <a:t>plq</a:t>
            </a:r>
            <a:r>
              <a:rPr lang="en-GB" altLang="zh-CN" sz="3200" dirty="0" smtClean="0"/>
              <a:t>-&gt;r == </a:t>
            </a:r>
            <a:r>
              <a:rPr lang="en-GB" altLang="zh-CN" sz="3200" dirty="0" err="1" smtClean="0"/>
              <a:t>plq</a:t>
            </a:r>
            <a:r>
              <a:rPr lang="en-GB" altLang="zh-CN" sz="3200" dirty="0" smtClean="0"/>
              <a:t>-&gt;f)  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dirty="0" smtClean="0"/>
              <a:t>              </a:t>
            </a:r>
            <a:r>
              <a:rPr lang="en-GB" altLang="zh-CN" sz="3200" dirty="0" err="1" smtClean="0"/>
              <a:t>plq</a:t>
            </a:r>
            <a:r>
              <a:rPr lang="en-GB" altLang="zh-CN" sz="3200" dirty="0" smtClean="0"/>
              <a:t>-&gt;r =Null; </a:t>
            </a:r>
            <a:endParaRPr lang="en-GB" altLang="zh-CN" sz="3200" dirty="0" smtClean="0">
              <a:solidFill>
                <a:srgbClr val="0099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dirty="0" smtClean="0"/>
              <a:t>           </a:t>
            </a:r>
            <a:r>
              <a:rPr lang="en-GB" altLang="zh-CN" sz="3200" dirty="0" err="1" smtClean="0"/>
              <a:t>plq</a:t>
            </a:r>
            <a:r>
              <a:rPr lang="en-GB" altLang="zh-CN" sz="3200" dirty="0" smtClean="0"/>
              <a:t>-&gt;f  = </a:t>
            </a:r>
            <a:r>
              <a:rPr lang="en-GB" altLang="zh-CN" sz="3200" dirty="0" err="1" smtClean="0"/>
              <a:t>plq</a:t>
            </a:r>
            <a:r>
              <a:rPr lang="en-GB" altLang="zh-CN" sz="3200" dirty="0" smtClean="0"/>
              <a:t>-&gt;f-&gt;link; </a:t>
            </a:r>
            <a:endParaRPr lang="en-GB" altLang="zh-CN" sz="3200" dirty="0" smtClean="0">
              <a:solidFill>
                <a:srgbClr val="0099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dirty="0" smtClean="0"/>
              <a:t>           free(p); </a:t>
            </a:r>
            <a:endParaRPr lang="en-GB" altLang="zh-CN" sz="3200" dirty="0" smtClean="0">
              <a:solidFill>
                <a:srgbClr val="009900"/>
              </a:solidFill>
            </a:endParaRPr>
          </a:p>
          <a:p>
            <a:pPr marL="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}</a:t>
            </a:r>
          </a:p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67200" y="4191000"/>
            <a:ext cx="527368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若仅有</a:t>
            </a:r>
            <a:r>
              <a:rPr lang="en-US" altLang="zh-CN" dirty="0" smtClean="0">
                <a:solidFill>
                  <a:srgbClr val="009900"/>
                </a:solidFill>
              </a:rPr>
              <a:t>1</a:t>
            </a:r>
            <a:r>
              <a:rPr lang="zh-CN" altLang="en-US" dirty="0" smtClean="0">
                <a:solidFill>
                  <a:srgbClr val="009900"/>
                </a:solidFill>
              </a:rPr>
              <a:t>个结点，修改尾指针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17398" y="4800600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修改头指针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48000" y="5445604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释放节点空间</a:t>
            </a:r>
            <a:endParaRPr lang="zh-CN" altLang="en-US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828800"/>
            <a:ext cx="8534400" cy="419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frontQueue_link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PLinkQueue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if 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-&gt;f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 Null)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 smtClean="0">
                <a:latin typeface="+mn-lt"/>
              </a:rPr>
              <a:t>        </a:t>
            </a:r>
            <a:r>
              <a:rPr lang="en-GB" altLang="zh-CN" sz="3200" kern="0" dirty="0" err="1" smtClean="0">
                <a:latin typeface="+mn-lt"/>
              </a:rPr>
              <a:t>printf</a:t>
            </a:r>
            <a:r>
              <a:rPr lang="en-GB" altLang="zh-CN" sz="3200" kern="0" dirty="0" smtClean="0">
                <a:latin typeface="+mn-lt"/>
              </a:rPr>
              <a:t>(“Empty queue!\n”);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else</a:t>
            </a: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 smtClean="0">
                <a:latin typeface="+mn-lt"/>
              </a:rPr>
              <a:t>     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return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GB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f-&gt; info ;</a:t>
            </a:r>
          </a:p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 </a:t>
            </a:r>
            <a:r>
              <a:rPr lang="zh-CN" altLang="en-US" dirty="0" smtClean="0">
                <a:ea typeface="黑体" pitchFamily="2" charset="-122"/>
              </a:rPr>
              <a:t>取队头元素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91000" y="2971800"/>
            <a:ext cx="2209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判空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4.4 </a:t>
            </a:r>
            <a:r>
              <a:rPr lang="zh-CN" altLang="en-US" dirty="0" smtClean="0">
                <a:ea typeface="黑体" pitchFamily="2" charset="-122"/>
              </a:rPr>
              <a:t>队列的基本概念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-152400" y="1371601"/>
            <a:ext cx="9296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b="1" kern="0" dirty="0" smtClean="0">
                <a:solidFill>
                  <a:srgbClr val="003366"/>
                </a:solidFill>
                <a:latin typeface="+mn-lt"/>
              </a:rPr>
              <a:t>队列：</a:t>
            </a:r>
            <a:r>
              <a:rPr lang="zh-CN" altLang="en-US" kern="0" dirty="0" smtClean="0">
                <a:latin typeface="+mn-lt"/>
              </a:rPr>
              <a:t>一种特殊的线性表，</a:t>
            </a:r>
            <a:endParaRPr lang="en-US" altLang="zh-CN" kern="0" dirty="0" smtClean="0">
              <a:latin typeface="+mn-lt"/>
            </a:endParaRPr>
          </a:p>
          <a:p>
            <a:pPr marL="3429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latin typeface="+mn-lt"/>
              </a:rPr>
              <a:t>           </a:t>
            </a:r>
            <a:r>
              <a:rPr lang="zh-CN" altLang="en-US" kern="0" dirty="0" smtClean="0">
                <a:latin typeface="+mn-lt"/>
              </a:rPr>
              <a:t>只允许在一端进行插入，而在另一端进行删除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；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2"/>
          <p:cNvSpPr txBox="1">
            <a:spLocks noChangeArrowheads="1"/>
          </p:cNvSpPr>
          <p:nvPr/>
        </p:nvSpPr>
        <p:spPr bwMode="auto">
          <a:xfrm>
            <a:off x="-152400" y="2743200"/>
            <a:ext cx="533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b="1" kern="0" dirty="0" smtClean="0">
                <a:solidFill>
                  <a:srgbClr val="003366"/>
                </a:solidFill>
                <a:latin typeface="+mn-lt"/>
              </a:rPr>
              <a:t>队头</a:t>
            </a:r>
            <a:r>
              <a:rPr lang="en-US" altLang="zh-CN" kern="0" dirty="0" smtClean="0">
                <a:solidFill>
                  <a:srgbClr val="003366"/>
                </a:solidFill>
                <a:latin typeface="+mn-lt"/>
              </a:rPr>
              <a:t>(front)</a:t>
            </a:r>
            <a:r>
              <a:rPr lang="zh-CN" altLang="en-US" b="1" kern="0" dirty="0" smtClean="0">
                <a:solidFill>
                  <a:srgbClr val="003366"/>
                </a:solidFill>
                <a:latin typeface="+mn-lt"/>
              </a:rPr>
              <a:t>：</a:t>
            </a:r>
            <a:r>
              <a:rPr lang="zh-CN" altLang="en-US" kern="0" dirty="0" smtClean="0">
                <a:latin typeface="+mn-lt"/>
              </a:rPr>
              <a:t>允许删除的一端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；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-152400" y="3352800"/>
            <a:ext cx="5410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b="1" kern="0" dirty="0" smtClean="0">
                <a:solidFill>
                  <a:srgbClr val="006600"/>
                </a:solidFill>
                <a:latin typeface="+mn-lt"/>
              </a:rPr>
              <a:t>队尾</a:t>
            </a: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(rear)</a:t>
            </a:r>
            <a:r>
              <a:rPr lang="zh-CN" altLang="en-US" b="1" kern="0" dirty="0" smtClean="0">
                <a:solidFill>
                  <a:srgbClr val="006600"/>
                </a:solidFill>
                <a:latin typeface="+mn-lt"/>
              </a:rPr>
              <a:t>：</a:t>
            </a:r>
            <a:r>
              <a:rPr lang="zh-CN" altLang="en-US" kern="0" dirty="0" smtClean="0">
                <a:latin typeface="+mn-lt"/>
              </a:rPr>
              <a:t>允许插入的一端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；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4800600" y="3352800"/>
            <a:ext cx="47244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b="1" kern="0" dirty="0" smtClean="0">
                <a:solidFill>
                  <a:srgbClr val="006600"/>
                </a:solidFill>
                <a:latin typeface="+mn-lt"/>
              </a:rPr>
              <a:t>入队：</a:t>
            </a:r>
            <a:r>
              <a:rPr lang="zh-CN" altLang="en-US" kern="0" dirty="0">
                <a:latin typeface="+mn-lt"/>
              </a:rPr>
              <a:t>新元素</a:t>
            </a:r>
            <a:r>
              <a:rPr lang="zh-CN" altLang="en-US" kern="0" dirty="0" smtClean="0">
                <a:latin typeface="+mn-lt"/>
              </a:rPr>
              <a:t>插入队尾；</a:t>
            </a:r>
            <a:endParaRPr lang="zh-CN" altLang="en-US" kern="0" dirty="0">
              <a:latin typeface="+mn-lt"/>
            </a:endParaRPr>
          </a:p>
        </p:txBody>
      </p:sp>
      <p:sp>
        <p:nvSpPr>
          <p:cNvPr id="18" name="Rectangle 12"/>
          <p:cNvSpPr txBox="1">
            <a:spLocks noChangeArrowheads="1"/>
          </p:cNvSpPr>
          <p:nvPr/>
        </p:nvSpPr>
        <p:spPr bwMode="auto">
          <a:xfrm>
            <a:off x="4800600" y="2743200"/>
            <a:ext cx="4572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b="1" kern="0" dirty="0" smtClean="0">
                <a:solidFill>
                  <a:srgbClr val="003366"/>
                </a:solidFill>
                <a:latin typeface="+mn-lt"/>
              </a:rPr>
              <a:t>出队：</a:t>
            </a:r>
            <a:r>
              <a:rPr lang="zh-CN" altLang="en-US" kern="0" dirty="0" smtClean="0">
                <a:latin typeface="+mn-lt"/>
              </a:rPr>
              <a:t>队头元素被删除；</a:t>
            </a:r>
            <a:endParaRPr lang="zh-CN" altLang="en-US" kern="0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495800"/>
            <a:ext cx="7540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52600"/>
            <a:ext cx="8229600" cy="2590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800" dirty="0" smtClean="0">
                <a:ea typeface="黑体" pitchFamily="2" charset="-122"/>
              </a:rPr>
              <a:t>队列的应用</a:t>
            </a:r>
            <a:r>
              <a:rPr lang="en-US" altLang="zh-CN" sz="4800" dirty="0" smtClean="0">
                <a:ea typeface="黑体" pitchFamily="2" charset="-122"/>
              </a:rPr>
              <a:t/>
            </a:r>
            <a:br>
              <a:rPr lang="en-US" altLang="zh-CN" sz="4800" dirty="0" smtClean="0">
                <a:ea typeface="黑体" pitchFamily="2" charset="-122"/>
              </a:rPr>
            </a:br>
            <a:r>
              <a:rPr lang="en-US" altLang="zh-CN" sz="4800" dirty="0" smtClean="0">
                <a:ea typeface="黑体" pitchFamily="2" charset="-122"/>
              </a:rPr>
              <a:t>— </a:t>
            </a:r>
            <a:r>
              <a:rPr lang="zh-CN" altLang="en-US" sz="4800" dirty="0" smtClean="0">
                <a:ea typeface="黑体" pitchFamily="2" charset="-122"/>
              </a:rPr>
              <a:t>打印杨辉三角形</a:t>
            </a:r>
            <a:endParaRPr lang="zh-CN" altLang="en-US" sz="4800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031" descr="000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523998"/>
            <a:ext cx="7421346" cy="4105739"/>
          </a:xfrm>
          <a:prstGeom prst="rect">
            <a:avLst/>
          </a:prstGeom>
          <a:noFill/>
        </p:spPr>
      </p:pic>
      <p:sp>
        <p:nvSpPr>
          <p:cNvPr id="2" name="Rectangle 12"/>
          <p:cNvSpPr txBox="1">
            <a:spLocks noChangeArrowheads="1"/>
          </p:cNvSpPr>
          <p:nvPr/>
        </p:nvSpPr>
        <p:spPr bwMode="auto">
          <a:xfrm>
            <a:off x="304800" y="1143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杨辉三角形 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(1261)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kern="0" dirty="0" smtClean="0">
                <a:solidFill>
                  <a:srgbClr val="003399"/>
                </a:solidFill>
                <a:latin typeface="+mj-lt"/>
              </a:rPr>
              <a:t>帕斯卡三角形 </a:t>
            </a:r>
            <a:r>
              <a:rPr lang="en-US" altLang="zh-CN" kern="0" dirty="0" smtClean="0">
                <a:solidFill>
                  <a:srgbClr val="003399"/>
                </a:solidFill>
                <a:latin typeface="+mj-lt"/>
              </a:rPr>
              <a:t>(1654)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队列的应用</a:t>
            </a:r>
            <a:r>
              <a:rPr lang="en-US" altLang="zh-CN" dirty="0" smtClean="0">
                <a:ea typeface="黑体" pitchFamily="2" charset="-122"/>
              </a:rPr>
              <a:t>—</a:t>
            </a:r>
            <a:r>
              <a:rPr lang="zh-CN" altLang="en-US" dirty="0" smtClean="0">
                <a:ea typeface="黑体" pitchFamily="2" charset="-122"/>
              </a:rPr>
              <a:t>打印杨辉三角形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181600" y="5410199"/>
            <a:ext cx="1119217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kern="0" dirty="0" smtClean="0">
                <a:solidFill>
                  <a:srgbClr val="003399"/>
                </a:solidFill>
              </a:rPr>
              <a:t>… …</a:t>
            </a:r>
            <a:endParaRPr lang="zh-CN" altLang="en-US" sz="3200" b="1" dirty="0">
              <a:solidFill>
                <a:srgbClr val="003399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8229600" y="1447800"/>
          <a:ext cx="838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628578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n=1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037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n=2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n=3</a:t>
                      </a:r>
                      <a:endParaRPr lang="zh-CN" altLang="en-US" sz="2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n=4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n=5</a:t>
                      </a:r>
                      <a:endParaRPr lang="zh-CN" altLang="en-US" sz="2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n=6</a:t>
                      </a:r>
                      <a:endParaRPr lang="zh-CN" altLang="en-US" sz="2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n=7</a:t>
                      </a:r>
                      <a:endParaRPr lang="zh-CN" altLang="en-US" sz="2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7" name="直接连接符 36"/>
          <p:cNvCxnSpPr/>
          <p:nvPr/>
        </p:nvCxnSpPr>
        <p:spPr bwMode="auto">
          <a:xfrm rot="10800000">
            <a:off x="3909600" y="2084999"/>
            <a:ext cx="43200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 rot="10800000">
            <a:off x="3625800" y="2660999"/>
            <a:ext cx="4680000" cy="2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rot="10800000">
            <a:off x="2840400" y="3236999"/>
            <a:ext cx="54000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 rot="10800000">
            <a:off x="1770600" y="4406999"/>
            <a:ext cx="68400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 rot="10800000" flipV="1">
            <a:off x="669601" y="5562597"/>
            <a:ext cx="7560000" cy="1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 rot="10800000">
            <a:off x="1209600" y="4982999"/>
            <a:ext cx="70200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rot="10800000">
            <a:off x="2217600" y="3812999"/>
            <a:ext cx="60120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1524000" y="5508585"/>
          <a:ext cx="1036638" cy="892214"/>
        </p:xfrm>
        <a:graphic>
          <a:graphicData uri="http://schemas.openxmlformats.org/presentationml/2006/ole">
            <p:oleObj spid="_x0000_s1026" name="Equation" r:id="rId5" imgW="279360" imgH="241200" progId="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773362" y="5508624"/>
          <a:ext cx="1036638" cy="892175"/>
        </p:xfrm>
        <a:graphic>
          <a:graphicData uri="http://schemas.openxmlformats.org/presentationml/2006/ole">
            <p:oleObj spid="_x0000_s1027" name="Equation" r:id="rId6" imgW="279360" imgH="241200" progId="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7399338" y="5508624"/>
          <a:ext cx="1082675" cy="892175"/>
        </p:xfrm>
        <a:graphic>
          <a:graphicData uri="http://schemas.openxmlformats.org/presentationml/2006/ole">
            <p:oleObj spid="_x0000_s1028" name="Equation" r:id="rId7" imgW="291960" imgH="241200" progId="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81000" y="5508625"/>
          <a:ext cx="1036638" cy="892175"/>
        </p:xfrm>
        <a:graphic>
          <a:graphicData uri="http://schemas.openxmlformats.org/presentationml/2006/ole">
            <p:oleObj spid="_x0000_s1029" name="Equation" r:id="rId8" imgW="279360" imgH="24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031" descr="000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9" y="1752600"/>
            <a:ext cx="8001001" cy="4426424"/>
          </a:xfrm>
          <a:prstGeom prst="rect">
            <a:avLst/>
          </a:prstGeom>
          <a:noFill/>
        </p:spPr>
      </p:pic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队列的应用</a:t>
            </a:r>
            <a:r>
              <a:rPr lang="en-US" altLang="zh-CN" dirty="0" smtClean="0">
                <a:ea typeface="黑体" pitchFamily="2" charset="-122"/>
              </a:rPr>
              <a:t>—</a:t>
            </a:r>
            <a:r>
              <a:rPr lang="zh-CN" altLang="en-US" dirty="0" smtClean="0">
                <a:ea typeface="黑体" pitchFamily="2" charset="-122"/>
              </a:rPr>
              <a:t>打印杨辉三角形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1" name="直接连接符 60"/>
          <p:cNvCxnSpPr/>
          <p:nvPr/>
        </p:nvCxnSpPr>
        <p:spPr bwMode="auto">
          <a:xfrm>
            <a:off x="2819400" y="40454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/>
          <p:nvPr/>
        </p:nvCxnSpPr>
        <p:spPr bwMode="auto">
          <a:xfrm flipV="1">
            <a:off x="3429000" y="40454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/>
          <p:nvPr/>
        </p:nvCxnSpPr>
        <p:spPr bwMode="auto">
          <a:xfrm>
            <a:off x="2209800" y="46550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/>
          <p:nvPr/>
        </p:nvCxnSpPr>
        <p:spPr bwMode="auto">
          <a:xfrm flipV="1">
            <a:off x="2819400" y="46550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/>
          <p:nvPr/>
        </p:nvCxnSpPr>
        <p:spPr bwMode="auto">
          <a:xfrm>
            <a:off x="4114800" y="40454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/>
          <p:nvPr/>
        </p:nvCxnSpPr>
        <p:spPr bwMode="auto">
          <a:xfrm flipV="1">
            <a:off x="4724400" y="40454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5410200" y="40454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/>
          <p:nvPr/>
        </p:nvCxnSpPr>
        <p:spPr bwMode="auto">
          <a:xfrm flipV="1">
            <a:off x="6019800" y="40454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>
            <a:off x="3505200" y="46550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 flipV="1">
            <a:off x="4114800" y="46550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>
            <a:off x="4800600" y="46550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/>
          <p:nvPr/>
        </p:nvCxnSpPr>
        <p:spPr bwMode="auto">
          <a:xfrm flipV="1">
            <a:off x="5410200" y="46550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/>
          <p:nvPr/>
        </p:nvCxnSpPr>
        <p:spPr bwMode="auto">
          <a:xfrm>
            <a:off x="6019800" y="46550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 flipV="1">
            <a:off x="6629400" y="46550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 bwMode="auto">
          <a:xfrm>
            <a:off x="2590800" y="3733800"/>
            <a:ext cx="4572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3886200" y="3733800"/>
            <a:ext cx="4572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105400" y="3733800"/>
            <a:ext cx="4572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6400800" y="3733800"/>
            <a:ext cx="457200" cy="457200"/>
          </a:xfrm>
          <a:prstGeom prst="rect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Rectangle 12"/>
          <p:cNvSpPr txBox="1">
            <a:spLocks noChangeArrowheads="1"/>
          </p:cNvSpPr>
          <p:nvPr/>
        </p:nvSpPr>
        <p:spPr bwMode="auto">
          <a:xfrm>
            <a:off x="381000" y="1143000"/>
            <a:ext cx="8153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用第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n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行计算第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n+1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行，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j-lt"/>
              </a:rPr>
              <a:t>1</a:t>
            </a: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个数，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用完即出队；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新</a:t>
            </a: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数出现就入队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2"/>
          <p:cNvSpPr txBox="1">
            <a:spLocks noChangeArrowheads="1"/>
          </p:cNvSpPr>
          <p:nvPr/>
        </p:nvSpPr>
        <p:spPr bwMode="auto">
          <a:xfrm>
            <a:off x="381000" y="762000"/>
            <a:ext cx="8763000" cy="5867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000" kern="0" dirty="0" smtClean="0">
                <a:latin typeface="+mj-lt"/>
              </a:rPr>
              <a:t> 例，</a:t>
            </a:r>
            <a:r>
              <a:rPr lang="en-US" altLang="zh-CN" sz="3000" kern="0" dirty="0" smtClean="0">
                <a:latin typeface="+mj-lt"/>
              </a:rPr>
              <a:t>(</a:t>
            </a:r>
            <a:r>
              <a:rPr lang="zh-CN" altLang="en-US" sz="3000" kern="0" dirty="0" smtClean="0">
                <a:latin typeface="+mj-lt"/>
              </a:rPr>
              <a:t>循环队列</a:t>
            </a:r>
            <a:r>
              <a:rPr lang="en-US" altLang="zh-CN" sz="3000" kern="0" dirty="0" smtClean="0">
                <a:latin typeface="+mj-lt"/>
              </a:rPr>
              <a:t>)</a:t>
            </a:r>
            <a:r>
              <a:rPr lang="zh-CN" altLang="en-US" sz="3000" kern="0" dirty="0" smtClean="0">
                <a:latin typeface="+mj-lt"/>
              </a:rPr>
              <a:t>计算第</a:t>
            </a:r>
            <a:r>
              <a:rPr lang="en-US" altLang="zh-CN" sz="3000" kern="0" dirty="0" smtClean="0">
                <a:latin typeface="+mj-lt"/>
              </a:rPr>
              <a:t>7</a:t>
            </a:r>
            <a:r>
              <a:rPr lang="zh-CN" altLang="en-US" sz="3000" kern="0" dirty="0" smtClean="0">
                <a:latin typeface="+mj-lt"/>
              </a:rPr>
              <a:t>行元素值的过程：</a:t>
            </a:r>
            <a:endParaRPr lang="en-US" altLang="zh-CN" sz="3000" kern="0" dirty="0" smtClean="0">
              <a:latin typeface="+mj-lt"/>
            </a:endParaRP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1)</a:t>
            </a: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</a:t>
            </a:r>
            <a:r>
              <a:rPr lang="zh-CN" altLang="en-US" sz="3000" dirty="0" smtClean="0">
                <a:solidFill>
                  <a:srgbClr val="003399"/>
                </a:solidFill>
              </a:rPr>
              <a:t>第</a:t>
            </a:r>
            <a:r>
              <a:rPr lang="en-US" altLang="zh-CN" sz="3000" dirty="0" smtClean="0">
                <a:solidFill>
                  <a:srgbClr val="003399"/>
                </a:solidFill>
              </a:rPr>
              <a:t>7</a:t>
            </a:r>
            <a:r>
              <a:rPr lang="zh-CN" altLang="en-US" sz="3000" dirty="0" smtClean="0">
                <a:solidFill>
                  <a:srgbClr val="003399"/>
                </a:solidFill>
              </a:rPr>
              <a:t>行的第一个元素</a:t>
            </a:r>
            <a:r>
              <a:rPr lang="en-US" altLang="zh-CN" sz="3000" dirty="0" smtClean="0">
                <a:solidFill>
                  <a:srgbClr val="003399"/>
                </a:solidFill>
              </a:rPr>
              <a:t>1</a:t>
            </a:r>
            <a:r>
              <a:rPr lang="zh-CN" altLang="en-US" sz="3000" dirty="0" smtClean="0">
                <a:solidFill>
                  <a:srgbClr val="003399"/>
                </a:solidFill>
              </a:rPr>
              <a:t>入队</a:t>
            </a:r>
            <a:r>
              <a:rPr lang="en-US" altLang="zh-CN" sz="3000" dirty="0" smtClean="0">
                <a:solidFill>
                  <a:srgbClr val="003399"/>
                </a:solidFill>
              </a:rPr>
              <a:t>:</a:t>
            </a:r>
            <a:endParaRPr lang="zh-CN" altLang="en-US" sz="3000" dirty="0" smtClean="0"/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-&gt;q[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-&gt;r]=1;    </a:t>
            </a: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-&gt;r = (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-&gt;r+1)%M;</a:t>
            </a: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2) </a:t>
            </a:r>
            <a:r>
              <a:rPr lang="zh-CN" altLang="en-US" sz="3000" dirty="0" smtClean="0">
                <a:solidFill>
                  <a:srgbClr val="003399"/>
                </a:solidFill>
              </a:rPr>
              <a:t>循环</a:t>
            </a:r>
            <a:r>
              <a:rPr lang="en-US" altLang="zh-CN" sz="3000" dirty="0" smtClean="0">
                <a:solidFill>
                  <a:srgbClr val="003399"/>
                </a:solidFill>
              </a:rPr>
              <a:t>5</a:t>
            </a:r>
            <a:r>
              <a:rPr lang="zh-CN" altLang="en-US" sz="3000" dirty="0" smtClean="0">
                <a:solidFill>
                  <a:srgbClr val="003399"/>
                </a:solidFill>
              </a:rPr>
              <a:t>次</a:t>
            </a:r>
            <a:r>
              <a:rPr lang="en-US" altLang="zh-CN" sz="3000" dirty="0" smtClean="0">
                <a:solidFill>
                  <a:srgbClr val="003399"/>
                </a:solidFill>
              </a:rPr>
              <a:t>,</a:t>
            </a:r>
            <a:r>
              <a:rPr lang="zh-CN" altLang="en-US" sz="3000" dirty="0" smtClean="0">
                <a:solidFill>
                  <a:srgbClr val="003399"/>
                </a:solidFill>
              </a:rPr>
              <a:t> 产生第</a:t>
            </a:r>
            <a:r>
              <a:rPr lang="en-US" altLang="zh-CN" sz="3000" dirty="0" smtClean="0">
                <a:solidFill>
                  <a:srgbClr val="003399"/>
                </a:solidFill>
              </a:rPr>
              <a:t>7</a:t>
            </a:r>
            <a:r>
              <a:rPr lang="zh-CN" altLang="en-US" sz="3000" dirty="0" smtClean="0">
                <a:solidFill>
                  <a:srgbClr val="003399"/>
                </a:solidFill>
              </a:rPr>
              <a:t>行中间</a:t>
            </a:r>
            <a:r>
              <a:rPr lang="en-US" altLang="zh-CN" sz="3000" dirty="0" smtClean="0">
                <a:solidFill>
                  <a:srgbClr val="003399"/>
                </a:solidFill>
              </a:rPr>
              <a:t>5</a:t>
            </a:r>
            <a:r>
              <a:rPr lang="zh-CN" altLang="en-US" sz="3000" dirty="0" smtClean="0">
                <a:solidFill>
                  <a:srgbClr val="003399"/>
                </a:solidFill>
              </a:rPr>
              <a:t>个元素并入队</a:t>
            </a:r>
            <a:r>
              <a:rPr lang="en-US" altLang="zh-CN" sz="3000" dirty="0" smtClean="0">
                <a:solidFill>
                  <a:srgbClr val="003399"/>
                </a:solidFill>
              </a:rPr>
              <a:t>:</a:t>
            </a:r>
            <a:r>
              <a:rPr lang="zh-CN" altLang="en-US" sz="3000" dirty="0" smtClean="0">
                <a:solidFill>
                  <a:srgbClr val="003399"/>
                </a:solidFill>
              </a:rPr>
              <a:t> 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-&gt;q[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-&gt;r] = </a:t>
            </a: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-&gt;q[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-&gt;f]+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-&gt;q[(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-&gt;f+1)%M];</a:t>
            </a: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-&gt;r = (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-&gt;r+1)%M; </a:t>
            </a:r>
            <a:endParaRPr lang="en-US" altLang="zh-CN" sz="3200" dirty="0" smtClean="0">
              <a:solidFill>
                <a:srgbClr val="009900"/>
              </a:solidFill>
            </a:endParaRP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-&gt;f = (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-&gt;f+1)%M; </a:t>
            </a:r>
            <a:endParaRPr lang="en-US" altLang="zh-CN" sz="3200" dirty="0" smtClean="0">
              <a:solidFill>
                <a:srgbClr val="009900"/>
              </a:solidFill>
            </a:endParaRP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  <a:p>
            <a:pPr marL="180000" marR="0" lvl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9200" y="4038600"/>
            <a:ext cx="274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新元素入队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05400" y="5791200"/>
            <a:ext cx="4191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第</a:t>
            </a:r>
            <a:r>
              <a:rPr lang="en-US" altLang="zh-CN" dirty="0" smtClean="0">
                <a:solidFill>
                  <a:srgbClr val="009900"/>
                </a:solidFill>
              </a:rPr>
              <a:t>6</a:t>
            </a:r>
            <a:r>
              <a:rPr lang="zh-CN" altLang="en-US" dirty="0" smtClean="0">
                <a:solidFill>
                  <a:srgbClr val="009900"/>
                </a:solidFill>
              </a:rPr>
              <a:t>行，刚被用的出队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2"/>
          <p:cNvSpPr txBox="1">
            <a:spLocks noChangeArrowheads="1"/>
          </p:cNvSpPr>
          <p:nvPr/>
        </p:nvSpPr>
        <p:spPr bwMode="auto">
          <a:xfrm>
            <a:off x="381000" y="762000"/>
            <a:ext cx="8763000" cy="5867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000" kern="0" dirty="0" smtClean="0">
                <a:latin typeface="+mj-lt"/>
              </a:rPr>
              <a:t> 例，</a:t>
            </a:r>
            <a:r>
              <a:rPr lang="en-US" altLang="zh-CN" sz="3000" kern="0" dirty="0" smtClean="0">
                <a:latin typeface="+mj-lt"/>
              </a:rPr>
              <a:t>(</a:t>
            </a:r>
            <a:r>
              <a:rPr lang="zh-CN" altLang="en-US" sz="3000" kern="0" dirty="0" smtClean="0">
                <a:latin typeface="+mj-lt"/>
              </a:rPr>
              <a:t>循环队列</a:t>
            </a:r>
            <a:r>
              <a:rPr lang="en-US" altLang="zh-CN" sz="3000" kern="0" dirty="0" smtClean="0">
                <a:latin typeface="+mj-lt"/>
              </a:rPr>
              <a:t>)</a:t>
            </a:r>
            <a:r>
              <a:rPr lang="zh-CN" altLang="en-US" sz="3000" kern="0" dirty="0" smtClean="0">
                <a:latin typeface="+mj-lt"/>
              </a:rPr>
              <a:t>计算第</a:t>
            </a:r>
            <a:r>
              <a:rPr lang="en-US" altLang="zh-CN" sz="3000" kern="0" dirty="0" smtClean="0">
                <a:latin typeface="+mj-lt"/>
              </a:rPr>
              <a:t>7</a:t>
            </a:r>
            <a:r>
              <a:rPr lang="zh-CN" altLang="en-US" sz="3000" kern="0" dirty="0" smtClean="0">
                <a:latin typeface="+mj-lt"/>
              </a:rPr>
              <a:t>行元素值的过程：</a:t>
            </a:r>
            <a:endParaRPr lang="en-US" altLang="zh-CN" sz="3000" kern="0" dirty="0" smtClean="0">
              <a:latin typeface="+mj-lt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buNone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3) </a:t>
            </a:r>
            <a:r>
              <a:rPr lang="zh-CN" altLang="en-US" sz="3000" dirty="0" smtClean="0">
                <a:solidFill>
                  <a:srgbClr val="003399"/>
                </a:solidFill>
              </a:rPr>
              <a:t>第</a:t>
            </a:r>
            <a:r>
              <a:rPr lang="en-US" altLang="zh-CN" sz="3000" dirty="0" smtClean="0">
                <a:solidFill>
                  <a:srgbClr val="003399"/>
                </a:solidFill>
              </a:rPr>
              <a:t>6</a:t>
            </a:r>
            <a:r>
              <a:rPr lang="zh-CN" altLang="en-US" sz="3000" dirty="0" smtClean="0">
                <a:solidFill>
                  <a:srgbClr val="003399"/>
                </a:solidFill>
              </a:rPr>
              <a:t>行的最后一个元素</a:t>
            </a:r>
            <a:r>
              <a:rPr lang="en-US" altLang="zh-CN" sz="3000" dirty="0" smtClean="0">
                <a:solidFill>
                  <a:srgbClr val="003399"/>
                </a:solidFill>
              </a:rPr>
              <a:t>1</a:t>
            </a:r>
            <a:r>
              <a:rPr lang="zh-CN" altLang="en-US" sz="3000" dirty="0" smtClean="0">
                <a:solidFill>
                  <a:srgbClr val="003399"/>
                </a:solidFill>
              </a:rPr>
              <a:t>出队</a:t>
            </a:r>
            <a:r>
              <a:rPr lang="en-US" altLang="zh-CN" sz="3000" dirty="0" smtClean="0">
                <a:solidFill>
                  <a:srgbClr val="003399"/>
                </a:solidFill>
              </a:rPr>
              <a:t>:</a:t>
            </a:r>
            <a:endParaRPr lang="zh-CN" altLang="en-US" sz="30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-&gt;f = (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-&gt;f+1)%M; </a:t>
            </a:r>
          </a:p>
          <a:p>
            <a:pPr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4) </a:t>
            </a:r>
            <a:r>
              <a:rPr lang="zh-CN" altLang="en-US" sz="3000" dirty="0" smtClean="0">
                <a:solidFill>
                  <a:srgbClr val="003399"/>
                </a:solidFill>
              </a:rPr>
              <a:t>第</a:t>
            </a:r>
            <a:r>
              <a:rPr lang="en-US" altLang="zh-CN" sz="3000" dirty="0" smtClean="0">
                <a:solidFill>
                  <a:srgbClr val="003399"/>
                </a:solidFill>
              </a:rPr>
              <a:t>7</a:t>
            </a:r>
            <a:r>
              <a:rPr lang="zh-CN" altLang="en-US" sz="3000" dirty="0" smtClean="0">
                <a:solidFill>
                  <a:srgbClr val="003399"/>
                </a:solidFill>
              </a:rPr>
              <a:t>行的最后一个元素</a:t>
            </a:r>
            <a:r>
              <a:rPr lang="en-US" altLang="zh-CN" sz="3000" dirty="0" smtClean="0">
                <a:solidFill>
                  <a:srgbClr val="003399"/>
                </a:solidFill>
              </a:rPr>
              <a:t>1</a:t>
            </a:r>
            <a:r>
              <a:rPr lang="zh-CN" altLang="en-US" sz="3000" dirty="0" smtClean="0">
                <a:solidFill>
                  <a:srgbClr val="003399"/>
                </a:solidFill>
              </a:rPr>
              <a:t>入队</a:t>
            </a:r>
            <a:r>
              <a:rPr lang="en-US" altLang="zh-CN" sz="3000" dirty="0" smtClean="0">
                <a:solidFill>
                  <a:srgbClr val="003399"/>
                </a:solidFill>
              </a:rPr>
              <a:t>:</a:t>
            </a:r>
            <a:r>
              <a:rPr lang="zh-CN" altLang="en-US" sz="3000" dirty="0" smtClean="0">
                <a:solidFill>
                  <a:srgbClr val="003399"/>
                </a:solidFill>
              </a:rPr>
              <a:t> 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q[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-&gt;r] = 1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-&gt;r = (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-&gt;r+1)%M; </a:t>
            </a:r>
            <a:endParaRPr lang="en-US" altLang="zh-CN" sz="3200" dirty="0" smtClean="0">
              <a:solidFill>
                <a:srgbClr val="009900"/>
              </a:solidFill>
            </a:endParaRP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  <a:p>
            <a:pPr marL="180000" marR="0" lvl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队列的应用</a:t>
            </a:r>
            <a:r>
              <a:rPr lang="en-US" altLang="zh-CN" dirty="0" smtClean="0">
                <a:ea typeface="黑体" pitchFamily="2" charset="-122"/>
              </a:rPr>
              <a:t>—</a:t>
            </a:r>
            <a:r>
              <a:rPr lang="zh-CN" altLang="en-US" dirty="0" smtClean="0">
                <a:ea typeface="黑体" pitchFamily="2" charset="-122"/>
              </a:rPr>
              <a:t>打印杨辉三角形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9" name="Picture 6" descr="3-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25575"/>
            <a:ext cx="8229600" cy="4786454"/>
          </a:xfrm>
          <a:prstGeom prst="rect">
            <a:avLst/>
          </a:prstGeom>
          <a:noFill/>
        </p:spPr>
      </p:pic>
      <p:sp>
        <p:nvSpPr>
          <p:cNvPr id="20" name="Rectangle 12"/>
          <p:cNvSpPr txBox="1">
            <a:spLocks noChangeArrowheads="1"/>
          </p:cNvSpPr>
          <p:nvPr/>
        </p:nvSpPr>
        <p:spPr bwMode="auto">
          <a:xfrm>
            <a:off x="0" y="11430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杨辉三角形元素</a:t>
            </a:r>
            <a:r>
              <a:rPr lang="zh-CN" altLang="en-US" kern="0" dirty="0" smtClean="0">
                <a:solidFill>
                  <a:srgbClr val="003399"/>
                </a:solidFill>
                <a:latin typeface="+mj-lt"/>
              </a:rPr>
              <a:t>，入队顺序：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28600" y="838200"/>
            <a:ext cx="8915400" cy="58539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void </a:t>
            </a:r>
            <a:r>
              <a:rPr lang="en-US" altLang="zh-CN" sz="3200" dirty="0" err="1" smtClean="0">
                <a:latin typeface="+mj-lt"/>
              </a:rPr>
              <a:t>YangHuiTriangle</a:t>
            </a:r>
            <a:r>
              <a:rPr lang="en-US" altLang="zh-CN" sz="3200" dirty="0" smtClean="0">
                <a:latin typeface="+mj-lt"/>
              </a:rPr>
              <a:t>(</a:t>
            </a:r>
            <a:r>
              <a:rPr lang="en-US" altLang="zh-CN" sz="3200" dirty="0" err="1" smtClean="0"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N)</a:t>
            </a:r>
            <a:endParaRPr lang="en-US" altLang="zh-CN" sz="3200" dirty="0">
              <a:latin typeface="+mj-lt"/>
            </a:endParaRPr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{ </a:t>
            </a:r>
            <a:r>
              <a:rPr lang="en-US" altLang="zh-CN" sz="3200" dirty="0" err="1" smtClean="0">
                <a:latin typeface="+mj-lt"/>
              </a:rPr>
              <a:t>PseqQueue</a:t>
            </a:r>
            <a:r>
              <a:rPr lang="en-US" altLang="zh-CN" sz="3200" dirty="0" smtClean="0">
                <a:latin typeface="+mj-lt"/>
              </a:rPr>
              <a:t>  </a:t>
            </a:r>
            <a:r>
              <a:rPr lang="en-US" altLang="zh-CN" sz="3200" dirty="0" err="1" smtClean="0">
                <a:latin typeface="+mj-lt"/>
              </a:rPr>
              <a:t>paq</a:t>
            </a:r>
            <a:r>
              <a:rPr lang="en-US" altLang="zh-CN" sz="3200" dirty="0" smtClean="0">
                <a:latin typeface="+mj-lt"/>
              </a:rPr>
              <a:t>;  </a:t>
            </a:r>
            <a:r>
              <a:rPr lang="en-US" altLang="zh-CN" sz="3200" dirty="0" err="1" smtClean="0"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m=N+1; </a:t>
            </a:r>
            <a:endParaRPr lang="en-US" altLang="zh-CN" sz="3200" dirty="0">
              <a:latin typeface="+mj-lt"/>
            </a:endParaRPr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en-US" altLang="zh-CN" sz="3200" dirty="0" err="1" smtClean="0">
                <a:latin typeface="+mj-lt"/>
              </a:rPr>
              <a:t>paq</a:t>
            </a:r>
            <a:r>
              <a:rPr lang="en-US" altLang="zh-CN" sz="3200" dirty="0" smtClean="0">
                <a:latin typeface="+mj-lt"/>
              </a:rPr>
              <a:t> = </a:t>
            </a:r>
            <a:r>
              <a:rPr lang="en-US" altLang="zh-CN" sz="3200" dirty="0" err="1" smtClean="0">
                <a:latin typeface="+mj-lt"/>
              </a:rPr>
              <a:t>creatEmptyQueue_seq</a:t>
            </a:r>
            <a:r>
              <a:rPr lang="en-US" altLang="zh-CN" sz="3200" dirty="0" smtClean="0">
                <a:latin typeface="+mj-lt"/>
              </a:rPr>
              <a:t>(m); </a:t>
            </a:r>
            <a:endParaRPr lang="en-US" altLang="zh-CN" sz="3200" dirty="0">
              <a:latin typeface="+mj-lt"/>
            </a:endParaRPr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enQueue_seq</a:t>
            </a:r>
            <a:r>
              <a:rPr lang="en-US" altLang="zh-CN" sz="3200" dirty="0" smtClean="0">
                <a:latin typeface="+mj-lt"/>
              </a:rPr>
              <a:t>(paq,1</a:t>
            </a:r>
            <a:r>
              <a:rPr lang="en-US" altLang="zh-CN" sz="3200" dirty="0">
                <a:latin typeface="+mj-lt"/>
              </a:rPr>
              <a:t>);   </a:t>
            </a:r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en-US" altLang="zh-CN" sz="3200" dirty="0" smtClean="0">
                <a:latin typeface="+mj-lt"/>
              </a:rPr>
              <a:t>for(</a:t>
            </a:r>
            <a:r>
              <a:rPr lang="en-US" altLang="zh-CN" sz="3200" dirty="0" err="1" smtClean="0"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n=2;n</a:t>
            </a:r>
            <a:r>
              <a:rPr lang="en-US" altLang="zh-CN" sz="3200" dirty="0">
                <a:latin typeface="+mj-lt"/>
              </a:rPr>
              <a:t>&lt;=</a:t>
            </a:r>
            <a:r>
              <a:rPr lang="en-US" altLang="zh-CN" sz="3200" dirty="0" err="1">
                <a:latin typeface="+mj-lt"/>
              </a:rPr>
              <a:t>N;n</a:t>
            </a:r>
            <a:r>
              <a:rPr lang="en-US" altLang="zh-CN" sz="3200" dirty="0" smtClean="0">
                <a:latin typeface="+mj-lt"/>
              </a:rPr>
              <a:t>++)</a:t>
            </a:r>
            <a:endParaRPr lang="en-US" altLang="zh-CN" sz="3200" dirty="0">
              <a:latin typeface="+mj-lt"/>
            </a:endParaRPr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 </a:t>
            </a:r>
            <a:r>
              <a:rPr lang="en-US" altLang="zh-CN" sz="3200" dirty="0" smtClean="0">
                <a:latin typeface="+mj-lt"/>
              </a:rPr>
              <a:t>  {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enQueue_seq</a:t>
            </a:r>
            <a:r>
              <a:rPr lang="en-US" altLang="zh-CN" sz="3200" dirty="0" smtClean="0">
                <a:latin typeface="+mj-lt"/>
              </a:rPr>
              <a:t>(paq,1); </a:t>
            </a:r>
            <a:endParaRPr lang="en-US" altLang="zh-CN" sz="3200" dirty="0">
              <a:latin typeface="+mj-lt"/>
            </a:endParaRPr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  </a:t>
            </a:r>
            <a:r>
              <a:rPr lang="en-US" altLang="zh-CN" sz="3200" dirty="0" smtClean="0">
                <a:latin typeface="+mj-lt"/>
              </a:rPr>
              <a:t>   for(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=1;i</a:t>
            </a:r>
            <a:r>
              <a:rPr lang="en-US" altLang="zh-CN" sz="3200" dirty="0">
                <a:latin typeface="+mj-lt"/>
              </a:rPr>
              <a:t>&lt;=n-2;i</a:t>
            </a:r>
            <a:r>
              <a:rPr lang="en-US" altLang="zh-CN" sz="3200" dirty="0" smtClean="0">
                <a:latin typeface="+mj-lt"/>
              </a:rPr>
              <a:t>++)</a:t>
            </a:r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         { temp=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-&gt;q[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-&gt;f]</a:t>
            </a:r>
            <a:r>
              <a:rPr lang="en-US" altLang="zh-CN" sz="3200" dirty="0" smtClean="0">
                <a:latin typeface="+mj-lt"/>
              </a:rPr>
              <a:t>; </a:t>
            </a:r>
            <a:endParaRPr lang="en-US" altLang="zh-CN" sz="3200" dirty="0">
              <a:latin typeface="+mj-lt"/>
            </a:endParaRPr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    </a:t>
            </a:r>
            <a:r>
              <a:rPr lang="en-US" altLang="zh-CN" sz="3200" dirty="0" smtClean="0">
                <a:latin typeface="+mj-lt"/>
              </a:rPr>
              <a:t>       </a:t>
            </a:r>
            <a:r>
              <a:rPr lang="en-US" altLang="zh-CN" sz="3200" dirty="0" err="1" smtClean="0">
                <a:latin typeface="+mj-lt"/>
              </a:rPr>
              <a:t>printf</a:t>
            </a:r>
            <a:r>
              <a:rPr lang="en-US" altLang="zh-CN" sz="3200" dirty="0">
                <a:latin typeface="+mj-lt"/>
              </a:rPr>
              <a:t>(″%d</a:t>
            </a:r>
            <a:r>
              <a:rPr lang="en-US" altLang="zh-CN" sz="3200" dirty="0" smtClean="0">
                <a:latin typeface="+mj-lt"/>
              </a:rPr>
              <a:t>″, temp</a:t>
            </a:r>
            <a:r>
              <a:rPr lang="en-US" altLang="zh-CN" sz="3200" dirty="0">
                <a:latin typeface="+mj-lt"/>
              </a:rPr>
              <a:t>); </a:t>
            </a:r>
          </a:p>
        </p:txBody>
      </p:sp>
      <p:sp>
        <p:nvSpPr>
          <p:cNvPr id="9" name="矩形 8"/>
          <p:cNvSpPr/>
          <p:nvPr/>
        </p:nvSpPr>
        <p:spPr>
          <a:xfrm>
            <a:off x="5649130" y="910490"/>
            <a:ext cx="136127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共</a:t>
            </a:r>
            <a:r>
              <a:rPr lang="en-US" altLang="zh-CN" dirty="0" smtClean="0">
                <a:solidFill>
                  <a:srgbClr val="009900"/>
                </a:solidFill>
              </a:rPr>
              <a:t>N</a:t>
            </a:r>
            <a:r>
              <a:rPr lang="zh-CN" altLang="en-US" dirty="0" smtClean="0">
                <a:solidFill>
                  <a:srgbClr val="009900"/>
                </a:solidFill>
              </a:rPr>
              <a:t>行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34200" y="2205890"/>
            <a:ext cx="191911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建空队列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029200" y="2815490"/>
            <a:ext cx="31242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第</a:t>
            </a:r>
            <a:r>
              <a:rPr lang="en-US" altLang="zh-CN" dirty="0" smtClean="0">
                <a:solidFill>
                  <a:srgbClr val="009900"/>
                </a:solidFill>
              </a:rPr>
              <a:t>1</a:t>
            </a:r>
            <a:r>
              <a:rPr lang="zh-CN" altLang="en-US" dirty="0" smtClean="0">
                <a:solidFill>
                  <a:srgbClr val="009900"/>
                </a:solidFill>
              </a:rPr>
              <a:t>行元素入队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53000" y="3501290"/>
            <a:ext cx="349647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产生第</a:t>
            </a:r>
            <a:r>
              <a:rPr lang="en-US" altLang="zh-CN" dirty="0" smtClean="0">
                <a:solidFill>
                  <a:srgbClr val="003399"/>
                </a:solidFill>
              </a:rPr>
              <a:t>2,…,n</a:t>
            </a:r>
            <a:r>
              <a:rPr lang="zh-CN" altLang="en-US" dirty="0" smtClean="0">
                <a:solidFill>
                  <a:srgbClr val="003399"/>
                </a:solidFill>
              </a:rPr>
              <a:t>行元素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86400" y="4110890"/>
            <a:ext cx="309732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第一个元素</a:t>
            </a:r>
            <a:r>
              <a:rPr lang="en-US" altLang="zh-CN" dirty="0" smtClean="0">
                <a:solidFill>
                  <a:srgbClr val="009900"/>
                </a:solidFill>
              </a:rPr>
              <a:t>1</a:t>
            </a:r>
            <a:r>
              <a:rPr lang="zh-CN" altLang="en-US" dirty="0" smtClean="0">
                <a:solidFill>
                  <a:srgbClr val="009900"/>
                </a:solidFill>
              </a:rPr>
              <a:t>入队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00600" y="4755894"/>
            <a:ext cx="433644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产生第</a:t>
            </a:r>
            <a:r>
              <a:rPr lang="en-US" altLang="zh-CN" dirty="0" smtClean="0">
                <a:solidFill>
                  <a:srgbClr val="009900"/>
                </a:solidFill>
              </a:rPr>
              <a:t>n</a:t>
            </a:r>
            <a:r>
              <a:rPr lang="zh-CN" altLang="en-US" dirty="0" smtClean="0">
                <a:solidFill>
                  <a:srgbClr val="009900"/>
                </a:solidFill>
              </a:rPr>
              <a:t>行中间</a:t>
            </a:r>
            <a:r>
              <a:rPr lang="en-US" altLang="zh-CN" dirty="0" smtClean="0">
                <a:solidFill>
                  <a:srgbClr val="009900"/>
                </a:solidFill>
              </a:rPr>
              <a:t>n-2</a:t>
            </a:r>
            <a:r>
              <a:rPr lang="zh-CN" altLang="en-US" dirty="0" smtClean="0">
                <a:solidFill>
                  <a:srgbClr val="009900"/>
                </a:solidFill>
              </a:rPr>
              <a:t>个元素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387944" y="5441694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取队头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25944" y="6002819"/>
            <a:ext cx="1819729" cy="6226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打印队头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6225126" y="1574948"/>
            <a:ext cx="322367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队列有个空位置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56357"/>
            <a:ext cx="9144000" cy="60016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      temp= temp+ 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-&gt;q[(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-&gt;f+1)%M]; </a:t>
            </a:r>
            <a:endParaRPr lang="en-US" altLang="zh-CN" sz="3200" dirty="0" smtClean="0">
              <a:solidFill>
                <a:srgbClr val="0099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FF6600"/>
                </a:solidFill>
              </a:rPr>
              <a:t>         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enQueue_seq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, temp); </a:t>
            </a:r>
            <a:endParaRPr lang="en-US" altLang="zh-CN" sz="3200" dirty="0" smtClean="0">
              <a:solidFill>
                <a:srgbClr val="0099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         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deQueue_seq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);</a:t>
            </a: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endParaRPr lang="en-US" altLang="zh-CN" sz="3200" dirty="0" smtClean="0">
              <a:solidFill>
                <a:srgbClr val="0099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         </a:t>
            </a:r>
            <a:r>
              <a:rPr lang="en-US" altLang="zh-CN" sz="3200" dirty="0" smtClean="0"/>
              <a:t> }</a:t>
            </a:r>
            <a:endParaRPr lang="en-US" altLang="zh-CN" sz="3200" dirty="0" smtClean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     </a:t>
            </a:r>
            <a:r>
              <a:rPr lang="en-US" altLang="zh-CN" sz="3200" dirty="0" smtClean="0"/>
              <a:t>temp= 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-&gt;q[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-&gt;f]; 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   </a:t>
            </a:r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(″%d″, temp);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deQueue_seq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enQueue_seq</a:t>
            </a:r>
            <a:r>
              <a:rPr lang="en-US" altLang="zh-CN" sz="3200" dirty="0" smtClean="0"/>
              <a:t>(paq,1); </a:t>
            </a:r>
            <a:endParaRPr lang="en-US" altLang="zh-CN" sz="3200" dirty="0" smtClean="0">
              <a:solidFill>
                <a:srgbClr val="0099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}</a:t>
            </a:r>
            <a:endParaRPr lang="en-US" altLang="zh-CN" sz="3200" dirty="0" smtClean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}</a:t>
            </a:r>
          </a:p>
        </p:txBody>
      </p:sp>
      <p:sp>
        <p:nvSpPr>
          <p:cNvPr id="7" name="矩形 6"/>
          <p:cNvSpPr/>
          <p:nvPr/>
        </p:nvSpPr>
        <p:spPr>
          <a:xfrm>
            <a:off x="6096000" y="1542157"/>
            <a:ext cx="18197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新数入队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29200" y="2151757"/>
            <a:ext cx="361509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删除不再使用的数据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71600" y="2816215"/>
            <a:ext cx="6781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//</a:t>
            </a:r>
            <a:r>
              <a:rPr lang="zh-CN" altLang="en-US" dirty="0" smtClean="0">
                <a:solidFill>
                  <a:srgbClr val="7030A0"/>
                </a:solidFill>
              </a:rPr>
              <a:t>第</a:t>
            </a:r>
            <a:r>
              <a:rPr lang="en-US" altLang="zh-CN" dirty="0" smtClean="0">
                <a:solidFill>
                  <a:srgbClr val="7030A0"/>
                </a:solidFill>
              </a:rPr>
              <a:t>n</a:t>
            </a:r>
            <a:r>
              <a:rPr lang="zh-CN" altLang="en-US" dirty="0" smtClean="0">
                <a:solidFill>
                  <a:srgbClr val="7030A0"/>
                </a:solidFill>
              </a:rPr>
              <a:t>行的中间</a:t>
            </a:r>
            <a:r>
              <a:rPr lang="en-US" altLang="zh-CN" dirty="0" smtClean="0">
                <a:solidFill>
                  <a:srgbClr val="7030A0"/>
                </a:solidFill>
              </a:rPr>
              <a:t>n-2</a:t>
            </a:r>
            <a:r>
              <a:rPr lang="zh-CN" altLang="en-US" dirty="0" smtClean="0">
                <a:solidFill>
                  <a:srgbClr val="7030A0"/>
                </a:solidFill>
              </a:rPr>
              <a:t>个数据已经全部入队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00600" y="3370957"/>
            <a:ext cx="4495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队头</a:t>
            </a:r>
            <a:r>
              <a:rPr lang="en-US" altLang="zh-CN" dirty="0" smtClean="0">
                <a:solidFill>
                  <a:srgbClr val="003399"/>
                </a:solidFill>
              </a:rPr>
              <a:t>: </a:t>
            </a:r>
            <a:r>
              <a:rPr lang="zh-CN" altLang="en-US" dirty="0" smtClean="0">
                <a:solidFill>
                  <a:srgbClr val="003399"/>
                </a:solidFill>
              </a:rPr>
              <a:t>第</a:t>
            </a:r>
            <a:r>
              <a:rPr lang="en-US" altLang="zh-CN" dirty="0" smtClean="0">
                <a:solidFill>
                  <a:srgbClr val="003399"/>
                </a:solidFill>
              </a:rPr>
              <a:t>n-1</a:t>
            </a:r>
            <a:r>
              <a:rPr lang="zh-CN" altLang="en-US" dirty="0" smtClean="0">
                <a:solidFill>
                  <a:srgbClr val="003399"/>
                </a:solidFill>
              </a:rPr>
              <a:t>行的最后</a:t>
            </a:r>
            <a:r>
              <a:rPr lang="en-US" altLang="zh-CN" dirty="0" smtClean="0">
                <a:solidFill>
                  <a:srgbClr val="003399"/>
                </a:solidFill>
              </a:rPr>
              <a:t>1</a:t>
            </a:r>
            <a:r>
              <a:rPr lang="zh-CN" altLang="en-US" dirty="0" smtClean="0">
                <a:solidFill>
                  <a:srgbClr val="003399"/>
                </a:solidFill>
              </a:rPr>
              <a:t>个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24400" y="5254615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第</a:t>
            </a:r>
            <a:r>
              <a:rPr lang="en-US" altLang="zh-CN" dirty="0" smtClean="0">
                <a:solidFill>
                  <a:srgbClr val="009900"/>
                </a:solidFill>
              </a:rPr>
              <a:t>n</a:t>
            </a:r>
            <a:r>
              <a:rPr lang="zh-CN" altLang="en-US" dirty="0" smtClean="0">
                <a:solidFill>
                  <a:srgbClr val="009900"/>
                </a:solidFill>
              </a:rPr>
              <a:t>行最后</a:t>
            </a:r>
            <a:r>
              <a:rPr lang="en-US" altLang="zh-CN" dirty="0" smtClean="0">
                <a:solidFill>
                  <a:srgbClr val="009900"/>
                </a:solidFill>
              </a:rPr>
              <a:t>1</a:t>
            </a:r>
            <a:r>
              <a:rPr lang="zh-CN" altLang="en-US" dirty="0" smtClean="0">
                <a:solidFill>
                  <a:srgbClr val="009900"/>
                </a:solidFill>
              </a:rPr>
              <a:t>个元素</a:t>
            </a:r>
            <a:r>
              <a:rPr lang="en-US" altLang="zh-CN" dirty="0" smtClean="0">
                <a:solidFill>
                  <a:srgbClr val="009900"/>
                </a:solidFill>
              </a:rPr>
              <a:t>1</a:t>
            </a:r>
            <a:r>
              <a:rPr lang="zh-CN" altLang="en-US" dirty="0" smtClean="0">
                <a:solidFill>
                  <a:srgbClr val="009900"/>
                </a:solidFill>
              </a:rPr>
              <a:t>入队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9600" y="5750404"/>
            <a:ext cx="6248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//</a:t>
            </a:r>
            <a:r>
              <a:rPr lang="zh-CN" altLang="en-US" dirty="0" smtClean="0">
                <a:solidFill>
                  <a:srgbClr val="7030A0"/>
                </a:solidFill>
              </a:rPr>
              <a:t>第</a:t>
            </a:r>
            <a:r>
              <a:rPr lang="en-US" altLang="zh-CN" dirty="0" smtClean="0">
                <a:solidFill>
                  <a:srgbClr val="7030A0"/>
                </a:solidFill>
              </a:rPr>
              <a:t>n</a:t>
            </a:r>
            <a:r>
              <a:rPr lang="zh-CN" altLang="en-US" dirty="0" smtClean="0">
                <a:solidFill>
                  <a:srgbClr val="7030A0"/>
                </a:solidFill>
              </a:rPr>
              <a:t>行的</a:t>
            </a:r>
            <a:r>
              <a:rPr lang="en-US" altLang="zh-CN" dirty="0" smtClean="0">
                <a:solidFill>
                  <a:srgbClr val="7030A0"/>
                </a:solidFill>
              </a:rPr>
              <a:t>n</a:t>
            </a:r>
            <a:r>
              <a:rPr lang="zh-CN" altLang="en-US" dirty="0" smtClean="0">
                <a:solidFill>
                  <a:srgbClr val="7030A0"/>
                </a:solidFill>
              </a:rPr>
              <a:t>个元素已全部入队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343400" y="4590157"/>
            <a:ext cx="4953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第</a:t>
            </a:r>
            <a:r>
              <a:rPr lang="en-US" altLang="zh-CN" dirty="0" smtClean="0">
                <a:solidFill>
                  <a:srgbClr val="009900"/>
                </a:solidFill>
              </a:rPr>
              <a:t>n-1</a:t>
            </a:r>
            <a:r>
              <a:rPr lang="zh-CN" altLang="en-US" dirty="0" smtClean="0">
                <a:solidFill>
                  <a:srgbClr val="009900"/>
                </a:solidFill>
              </a:rPr>
              <a:t>行的最后一个</a:t>
            </a:r>
            <a:r>
              <a:rPr lang="en-US" altLang="zh-CN" dirty="0" smtClean="0">
                <a:solidFill>
                  <a:srgbClr val="009900"/>
                </a:solidFill>
              </a:rPr>
              <a:t>1</a:t>
            </a:r>
            <a:r>
              <a:rPr lang="zh-CN" altLang="en-US" dirty="0" smtClean="0">
                <a:solidFill>
                  <a:srgbClr val="009900"/>
                </a:solidFill>
              </a:rPr>
              <a:t>出队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67380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            //</a:t>
            </a:r>
            <a:r>
              <a:rPr lang="zh-CN" altLang="en-US" dirty="0" smtClean="0">
                <a:solidFill>
                  <a:srgbClr val="009900"/>
                </a:solidFill>
              </a:rPr>
              <a:t>队头</a:t>
            </a:r>
            <a:r>
              <a:rPr lang="en-US" altLang="zh-CN" dirty="0" smtClean="0">
                <a:solidFill>
                  <a:srgbClr val="009900"/>
                </a:solidFill>
              </a:rPr>
              <a:t>+</a:t>
            </a:r>
            <a:r>
              <a:rPr lang="zh-CN" altLang="en-US" dirty="0" smtClean="0">
                <a:solidFill>
                  <a:srgbClr val="009900"/>
                </a:solidFill>
              </a:rPr>
              <a:t>次队头</a:t>
            </a:r>
            <a:r>
              <a:rPr lang="en-US" altLang="zh-CN" dirty="0" smtClean="0">
                <a:solidFill>
                  <a:srgbClr val="009900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009900"/>
                </a:solidFill>
              </a:rPr>
              <a:t>新数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第</a:t>
            </a:r>
            <a:r>
              <a:rPr lang="en-US" altLang="zh-CN" dirty="0" smtClean="0">
                <a:ea typeface="黑体" pitchFamily="2" charset="-122"/>
              </a:rPr>
              <a:t>4</a:t>
            </a:r>
            <a:r>
              <a:rPr lang="zh-CN" altLang="en-US" dirty="0" smtClean="0">
                <a:ea typeface="黑体" pitchFamily="2" charset="-122"/>
              </a:rPr>
              <a:t>章 </a:t>
            </a:r>
            <a:r>
              <a:rPr lang="zh-CN" altLang="en-US" dirty="0" smtClean="0">
                <a:ea typeface="黑体" pitchFamily="2" charset="-122"/>
              </a:rPr>
              <a:t>作业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12"/>
          <p:cNvSpPr txBox="1">
            <a:spLocks noChangeArrowheads="1"/>
          </p:cNvSpPr>
          <p:nvPr/>
        </p:nvSpPr>
        <p:spPr bwMode="auto">
          <a:xfrm>
            <a:off x="609600" y="1219200"/>
            <a:ext cx="79248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P115</a:t>
            </a:r>
            <a:endParaRPr lang="en-US" altLang="zh-CN" sz="3200" kern="0" dirty="0" smtClean="0"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zh-CN" altLang="en-US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复习题 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2</a:t>
            </a:r>
            <a:r>
              <a:rPr lang="en-US" altLang="zh-CN" sz="3200" kern="0" dirty="0" smtClean="0">
                <a:latin typeface="+mj-lt"/>
              </a:rPr>
              <a:t>,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算法题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1</a:t>
            </a:r>
            <a:r>
              <a:rPr lang="en-US" altLang="zh-CN" sz="3200" kern="0" dirty="0" smtClean="0">
                <a:latin typeface="+mj-lt"/>
              </a:rPr>
              <a:t>,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8, 9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Administrator\桌面\u=4000867737,1588764665&amp;fm=21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0784" y="2286000"/>
            <a:ext cx="4613216" cy="3066187"/>
          </a:xfrm>
          <a:prstGeom prst="rect">
            <a:avLst/>
          </a:prstGeom>
          <a:noFill/>
        </p:spPr>
      </p:pic>
      <p:pic>
        <p:nvPicPr>
          <p:cNvPr id="3075" name="Picture 3" descr="C:\Documents and Settings\Administrator\桌面\u=3522497920,313977562&amp;fm=21&amp;gp=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576" y="2286000"/>
            <a:ext cx="4088824" cy="3070107"/>
          </a:xfrm>
          <a:prstGeom prst="rect">
            <a:avLst/>
          </a:prstGeom>
          <a:noFill/>
        </p:spPr>
      </p:pic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431914" y="5334000"/>
            <a:ext cx="3429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kern="0" dirty="0" smtClean="0">
                <a:latin typeface="+mn-lt"/>
              </a:rPr>
              <a:t>在食堂，排队买饭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4648200" y="5334000"/>
            <a:ext cx="4495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itchFamily="2" charset="-122"/>
              </a:rPr>
              <a:t>总统，也得从队尾排起；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黑体" pitchFamily="2" charset="-122"/>
            </a:endParaRPr>
          </a:p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kern="0" dirty="0" smtClean="0">
                <a:solidFill>
                  <a:srgbClr val="003399"/>
                </a:solidFill>
                <a:latin typeface="黑体" pitchFamily="2" charset="-122"/>
              </a:rPr>
              <a:t>队头，先买到食物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黑体" pitchFamily="2" charset="-122"/>
            </a:endParaRPr>
          </a:p>
        </p:txBody>
      </p:sp>
      <p:sp>
        <p:nvSpPr>
          <p:cNvPr id="20" name="Rectangle 12"/>
          <p:cNvSpPr txBox="1">
            <a:spLocks noChangeArrowheads="1"/>
          </p:cNvSpPr>
          <p:nvPr/>
        </p:nvSpPr>
        <p:spPr bwMode="auto">
          <a:xfrm>
            <a:off x="228600" y="838200"/>
            <a:ext cx="8610600" cy="1096963"/>
          </a:xfrm>
          <a:prstGeom prst="rect">
            <a:avLst/>
          </a:prstGeom>
          <a:solidFill>
            <a:srgbClr val="FFFFC1"/>
          </a:solidFill>
          <a:ln w="2857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b="1" kern="0" dirty="0" smtClean="0">
                <a:latin typeface="+mn-lt"/>
              </a:rPr>
              <a:t>队列：</a:t>
            </a:r>
            <a:r>
              <a:rPr lang="zh-CN" altLang="en-US" b="1" kern="0" dirty="0" smtClean="0">
                <a:solidFill>
                  <a:srgbClr val="C00000"/>
                </a:solidFill>
                <a:latin typeface="+mn-lt"/>
              </a:rPr>
              <a:t>先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进先</a:t>
            </a:r>
            <a:r>
              <a:rPr lang="zh-CN" altLang="en-US" kern="0" dirty="0" smtClean="0">
                <a:solidFill>
                  <a:srgbClr val="A50021"/>
                </a:solidFill>
                <a:latin typeface="+mn-lt"/>
              </a:rPr>
              <a:t>出</a:t>
            </a:r>
            <a:r>
              <a:rPr lang="en-US" altLang="zh-CN" kern="0" dirty="0" smtClean="0">
                <a:latin typeface="+mn-lt"/>
              </a:rPr>
              <a:t>(first </a:t>
            </a:r>
            <a:r>
              <a:rPr lang="en-US" altLang="zh-CN" kern="0" dirty="0">
                <a:latin typeface="+mn-lt"/>
              </a:rPr>
              <a:t>in first out, </a:t>
            </a:r>
            <a:r>
              <a:rPr lang="en-US" altLang="zh-CN" kern="0" dirty="0" smtClean="0">
                <a:latin typeface="+mn-lt"/>
              </a:rPr>
              <a:t>FIFO)</a:t>
            </a:r>
            <a:r>
              <a:rPr lang="zh-CN" altLang="en-US" kern="0" dirty="0" smtClean="0">
                <a:latin typeface="+mn-lt"/>
              </a:rPr>
              <a:t>，即</a:t>
            </a:r>
            <a:endParaRPr lang="en-US" altLang="zh-CN" kern="0" dirty="0" smtClean="0">
              <a:latin typeface="+mn-lt"/>
            </a:endParaRPr>
          </a:p>
          <a:p>
            <a:pPr marL="342900"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smtClean="0">
                <a:latin typeface="+mn-lt"/>
              </a:rPr>
              <a:t>      </a:t>
            </a:r>
            <a:r>
              <a:rPr lang="zh-CN" altLang="en-US" kern="0" dirty="0" smtClean="0">
                <a:solidFill>
                  <a:srgbClr val="A50021"/>
                </a:solidFill>
                <a:latin typeface="+mn-lt"/>
              </a:rPr>
              <a:t>    后进后出</a:t>
            </a:r>
            <a:r>
              <a:rPr lang="en-US" altLang="zh-CN" kern="0" dirty="0" smtClean="0">
                <a:latin typeface="+mn-lt"/>
              </a:rPr>
              <a:t>(last in last out, LILO)</a:t>
            </a:r>
            <a:r>
              <a:rPr lang="zh-CN" altLang="en-US" kern="0" dirty="0" smtClean="0"/>
              <a:t>的线性表</a:t>
            </a:r>
            <a:r>
              <a:rPr lang="zh-CN" altLang="en-US" kern="0" dirty="0"/>
              <a:t>；</a:t>
            </a:r>
            <a:endParaRPr lang="zh-CN" altLang="en-US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4.1 </a:t>
            </a:r>
            <a:r>
              <a:rPr lang="zh-CN" altLang="en-US" dirty="0" smtClean="0">
                <a:ea typeface="黑体" pitchFamily="2" charset="-122"/>
              </a:rPr>
              <a:t>队列的抽象数据类型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85800" y="1371600"/>
            <a:ext cx="8458200" cy="502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sz="3200" kern="0" dirty="0" smtClean="0">
                <a:latin typeface="+mj-lt"/>
              </a:rPr>
              <a:t>Queue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qu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 </a:t>
            </a: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DataType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x; </a:t>
            </a:r>
            <a:endParaRPr lang="en-US" altLang="zh-CN" sz="3200" kern="0" dirty="0" smtClean="0">
              <a:latin typeface="+mj-lt"/>
            </a:endParaRPr>
          </a:p>
          <a:p>
            <a:pPr marL="514350" indent="-514350">
              <a:spcBef>
                <a:spcPts val="0"/>
              </a:spcBef>
              <a:buAutoNum type="arabicParenR"/>
              <a:defRPr/>
            </a:pPr>
            <a:r>
              <a:rPr lang="en-GB" altLang="zh-CN" sz="3200" kern="0" dirty="0" smtClean="0"/>
              <a:t>Queue  </a:t>
            </a:r>
            <a:r>
              <a:rPr lang="en-GB" altLang="zh-CN" sz="3200" kern="0" dirty="0" err="1" smtClean="0"/>
              <a:t>createEmptyQueue</a:t>
            </a:r>
            <a:r>
              <a:rPr lang="en-GB" altLang="zh-CN" sz="3200" kern="0" dirty="0" smtClean="0"/>
              <a:t>(void)</a:t>
            </a:r>
            <a:endParaRPr lang="en-US" altLang="zh-CN" sz="3200" kern="0" dirty="0" smtClean="0"/>
          </a:p>
          <a:p>
            <a:pPr marL="514350" lvl="0" indent="-514350">
              <a:spcBef>
                <a:spcPts val="0"/>
              </a:spcBef>
              <a:buNone/>
              <a:defRPr/>
            </a:pPr>
            <a:r>
              <a:rPr lang="zh-CN" altLang="en-GB" sz="3200" kern="0" dirty="0" smtClean="0"/>
              <a:t>2</a:t>
            </a:r>
            <a:r>
              <a:rPr lang="en-US" altLang="zh-CN" sz="3200" kern="0" dirty="0" smtClean="0"/>
              <a:t>) </a:t>
            </a:r>
            <a:r>
              <a:rPr lang="en-GB" altLang="zh-CN" sz="3200" kern="0" dirty="0" err="1" smtClean="0"/>
              <a:t>int</a:t>
            </a:r>
            <a:r>
              <a:rPr lang="en-GB" altLang="zh-CN" sz="3200" kern="0" dirty="0" smtClean="0"/>
              <a:t>  </a:t>
            </a:r>
            <a:r>
              <a:rPr lang="en-GB" altLang="zh-CN" sz="3200" kern="0" dirty="0" err="1" smtClean="0"/>
              <a:t>isEmptyQueue</a:t>
            </a:r>
            <a:r>
              <a:rPr lang="en-GB" altLang="zh-CN" sz="3200" kern="0" dirty="0" smtClean="0"/>
              <a:t>(Queue </a:t>
            </a:r>
            <a:r>
              <a:rPr lang="en-GB" altLang="zh-CN" sz="3200" kern="0" dirty="0" err="1" smtClean="0"/>
              <a:t>qu</a:t>
            </a:r>
            <a:r>
              <a:rPr lang="en-GB" altLang="zh-CN" sz="3200" kern="0" dirty="0" smtClean="0"/>
              <a:t>)</a:t>
            </a:r>
            <a:endParaRPr lang="en-US" altLang="zh-CN" sz="3200" kern="0" dirty="0" smtClean="0"/>
          </a:p>
          <a:p>
            <a:pPr marL="514350" indent="-514350">
              <a:spcBef>
                <a:spcPts val="0"/>
              </a:spcBef>
              <a:buNone/>
              <a:defRPr/>
            </a:pPr>
            <a:r>
              <a:rPr lang="zh-CN" altLang="en-GB" sz="3200" kern="0" dirty="0" smtClean="0"/>
              <a:t>3</a:t>
            </a:r>
            <a:r>
              <a:rPr lang="en-US" altLang="zh-CN" sz="3200" kern="0" dirty="0" smtClean="0"/>
              <a:t>) </a:t>
            </a:r>
            <a:r>
              <a:rPr lang="en-GB" altLang="zh-CN" sz="3200" kern="0" dirty="0" smtClean="0"/>
              <a:t>void  </a:t>
            </a:r>
            <a:r>
              <a:rPr lang="en-GB" altLang="zh-CN" sz="3200" kern="0" dirty="0" err="1" smtClean="0"/>
              <a:t>enterQueue</a:t>
            </a:r>
            <a:r>
              <a:rPr lang="en-GB" altLang="zh-CN" sz="3200" kern="0" dirty="0" smtClean="0"/>
              <a:t>(Queue </a:t>
            </a:r>
            <a:r>
              <a:rPr lang="en-GB" altLang="zh-CN" sz="3200" kern="0" dirty="0" err="1" smtClean="0"/>
              <a:t>qu</a:t>
            </a:r>
            <a:r>
              <a:rPr lang="en-GB" altLang="zh-CN" sz="3200" kern="0" dirty="0" smtClean="0"/>
              <a:t> , </a:t>
            </a:r>
            <a:r>
              <a:rPr lang="en-GB" altLang="zh-CN" sz="3200" kern="0" dirty="0" err="1" smtClean="0"/>
              <a:t>Datatype</a:t>
            </a:r>
            <a:r>
              <a:rPr lang="en-GB" altLang="zh-CN" sz="3200" kern="0" dirty="0" smtClean="0"/>
              <a:t> x)</a:t>
            </a:r>
          </a:p>
          <a:p>
            <a:pPr marL="514350" indent="-514350"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  <a:p>
            <a:pPr marL="514350" lvl="0" indent="-514350">
              <a:spcBef>
                <a:spcPts val="0"/>
              </a:spcBef>
              <a:buNone/>
              <a:defRPr/>
            </a:pPr>
            <a:r>
              <a:rPr lang="zh-CN" altLang="en-GB" sz="3200" kern="0" dirty="0" smtClean="0"/>
              <a:t>4</a:t>
            </a:r>
            <a:r>
              <a:rPr lang="en-US" altLang="zh-CN" sz="3200" kern="0" dirty="0" smtClean="0"/>
              <a:t>) </a:t>
            </a:r>
            <a:r>
              <a:rPr lang="en-GB" altLang="zh-CN" sz="3200" kern="0" dirty="0" smtClean="0"/>
              <a:t>void  </a:t>
            </a:r>
            <a:r>
              <a:rPr lang="en-GB" altLang="zh-CN" sz="3200" kern="0" dirty="0" err="1" smtClean="0"/>
              <a:t>deleteQueue</a:t>
            </a:r>
            <a:r>
              <a:rPr lang="en-GB" altLang="zh-CN" sz="3200" kern="0" dirty="0" smtClean="0"/>
              <a:t>(Queue </a:t>
            </a:r>
            <a:r>
              <a:rPr lang="en-GB" altLang="zh-CN" sz="3200" kern="0" dirty="0" err="1" smtClean="0"/>
              <a:t>qu</a:t>
            </a:r>
            <a:r>
              <a:rPr lang="en-GB" altLang="zh-CN" sz="3200" kern="0" dirty="0" smtClean="0"/>
              <a:t>)</a:t>
            </a:r>
            <a:endParaRPr lang="en-US" altLang="zh-CN" sz="3200" kern="0" dirty="0" smtClean="0"/>
          </a:p>
          <a:p>
            <a:pPr marL="514350" indent="-514350">
              <a:spcBef>
                <a:spcPts val="0"/>
              </a:spcBef>
              <a:buNone/>
              <a:defRPr/>
            </a:pPr>
            <a:r>
              <a:rPr lang="zh-CN" altLang="en-GB" sz="3200" kern="0" dirty="0" smtClean="0"/>
              <a:t>5</a:t>
            </a:r>
            <a:r>
              <a:rPr lang="en-US" altLang="zh-CN" sz="3200" kern="0" dirty="0" smtClean="0"/>
              <a:t>) </a:t>
            </a:r>
            <a:r>
              <a:rPr lang="en-GB" altLang="zh-CN" sz="3200" kern="0" dirty="0" err="1" smtClean="0"/>
              <a:t>DataType</a:t>
            </a:r>
            <a:r>
              <a:rPr lang="en-GB" altLang="zh-CN" sz="3200" kern="0" dirty="0" smtClean="0"/>
              <a:t>  </a:t>
            </a:r>
            <a:r>
              <a:rPr lang="en-GB" altLang="zh-CN" sz="3200" kern="0" dirty="0" err="1" smtClean="0"/>
              <a:t>frontQueue</a:t>
            </a:r>
            <a:r>
              <a:rPr lang="en-GB" altLang="zh-CN" sz="3200" kern="0" dirty="0" smtClean="0"/>
              <a:t>(Queue </a:t>
            </a:r>
            <a:r>
              <a:rPr lang="en-GB" altLang="zh-CN" sz="3200" kern="0" dirty="0" err="1" smtClean="0"/>
              <a:t>qu</a:t>
            </a:r>
            <a:r>
              <a:rPr lang="en-GB" altLang="zh-CN" sz="3200" kern="0" dirty="0" smtClean="0"/>
              <a:t> )</a:t>
            </a:r>
            <a:endParaRPr lang="zh-CN" altLang="en-GB" sz="3200" kern="0" dirty="0" smtClean="0"/>
          </a:p>
        </p:txBody>
      </p:sp>
      <p:sp>
        <p:nvSpPr>
          <p:cNvPr id="10" name="矩形 9"/>
          <p:cNvSpPr/>
          <p:nvPr/>
        </p:nvSpPr>
        <p:spPr>
          <a:xfrm>
            <a:off x="2740594" y="1426458"/>
            <a:ext cx="411740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抽象数据类型 队列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57071" y="1991380"/>
            <a:ext cx="273412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元素类型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26144" y="2645658"/>
            <a:ext cx="191785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建</a:t>
            </a:r>
            <a:r>
              <a:rPr lang="zh-CN" altLang="en-GB" kern="0" dirty="0" smtClean="0">
                <a:solidFill>
                  <a:srgbClr val="008000"/>
                </a:solidFill>
              </a:rPr>
              <a:t>空</a:t>
            </a:r>
            <a:r>
              <a:rPr lang="zh-CN" altLang="en-US" kern="0" dirty="0" smtClean="0">
                <a:solidFill>
                  <a:srgbClr val="008000"/>
                </a:solidFill>
              </a:rPr>
              <a:t>队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05600" y="3179058"/>
            <a:ext cx="157418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判空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3000" y="4398258"/>
            <a:ext cx="3124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新元素</a:t>
            </a:r>
            <a:r>
              <a:rPr lang="en-GB" altLang="zh-CN" kern="0" dirty="0" smtClean="0">
                <a:solidFill>
                  <a:srgbClr val="008000"/>
                </a:solidFill>
              </a:rPr>
              <a:t>x</a:t>
            </a:r>
            <a:r>
              <a:rPr lang="zh-CN" altLang="en-US" kern="0" dirty="0" smtClean="0">
                <a:solidFill>
                  <a:srgbClr val="008000"/>
                </a:solidFill>
              </a:rPr>
              <a:t>入队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8471" y="5084058"/>
            <a:ext cx="250552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队头出队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99212" y="5801380"/>
            <a:ext cx="2049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求队头</a:t>
            </a:r>
            <a:endParaRPr lang="zh-CN" altLang="en-GB" kern="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 </a:t>
            </a:r>
            <a:r>
              <a:rPr lang="zh-CN" altLang="en-US" dirty="0" smtClean="0">
                <a:ea typeface="黑体" pitchFamily="2" charset="-122"/>
              </a:rPr>
              <a:t>队列的实现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838200" y="1600200"/>
            <a:ext cx="8077200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dirty="0" smtClean="0">
                <a:latin typeface="+mn-lt"/>
              </a:rPr>
              <a:t> 顺序表示</a:t>
            </a:r>
            <a:endParaRPr lang="en-US" altLang="zh-CN" sz="3200" kern="0" dirty="0" smtClean="0">
              <a:latin typeface="+mn-lt"/>
            </a:endParaRPr>
          </a:p>
          <a:p>
            <a:pPr marL="180000">
              <a:lnSpc>
                <a:spcPct val="160000"/>
              </a:lnSpc>
              <a:spcBef>
                <a:spcPct val="20000"/>
              </a:spcBef>
              <a:defRPr/>
            </a:pPr>
            <a:r>
              <a:rPr lang="zh-CN" altLang="en-US" sz="3200" kern="0" dirty="0" smtClean="0"/>
              <a:t> 链接表示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4.5.1 </a:t>
            </a:r>
            <a:r>
              <a:rPr lang="zh-CN" altLang="en-US" dirty="0" smtClean="0">
                <a:ea typeface="黑体" pitchFamily="2" charset="-122"/>
              </a:rPr>
              <a:t>队列的顺序表示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685800" y="2057400"/>
            <a:ext cx="8382000" cy="41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SeqQueue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44000"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M; 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44000" lvl="0">
              <a:lnSpc>
                <a:spcPct val="100000"/>
              </a:lnSpc>
              <a:spcBef>
                <a:spcPct val="20000"/>
              </a:spcBef>
              <a:buNone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lang="en-GB" altLang="zh-CN" sz="3200" kern="0" dirty="0" smtClean="0">
                <a:latin typeface="+mj-lt"/>
              </a:rPr>
              <a:t>f, r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  </a:t>
            </a:r>
            <a:endParaRPr lang="en-GB" altLang="zh-CN" sz="3200" kern="0" dirty="0" smtClean="0"/>
          </a:p>
          <a:p>
            <a:pPr marL="144000" lvl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GB" altLang="zh-CN" sz="3200" kern="0" dirty="0"/>
              <a:t> </a:t>
            </a:r>
            <a:r>
              <a:rPr lang="en-GB" altLang="zh-CN" sz="3200" kern="0" dirty="0" smtClean="0"/>
              <a:t>   </a:t>
            </a:r>
            <a:r>
              <a:rPr lang="en-GB" altLang="zh-CN" sz="3200" kern="0" dirty="0" err="1" smtClean="0"/>
              <a:t>DataType</a:t>
            </a:r>
            <a:r>
              <a:rPr lang="en-GB" altLang="zh-CN" sz="3200" kern="0" dirty="0" smtClean="0"/>
              <a:t> *q;</a:t>
            </a:r>
            <a:r>
              <a:rPr lang="en-US" altLang="zh-CN" sz="3200" kern="0" dirty="0" smtClean="0">
                <a:latin typeface="+mj-lt"/>
              </a:rPr>
              <a:t>   </a:t>
            </a:r>
            <a:endParaRPr lang="zh-CN" altLang="en-US" sz="3200" kern="0" dirty="0">
              <a:solidFill>
                <a:srgbClr val="006600"/>
              </a:solidFill>
              <a:latin typeface="+mj-lt"/>
            </a:endParaRP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};</a:t>
            </a: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typedef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SeqQueue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*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PSeqQueue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525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顺序队列的类型定义：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4600" y="3276600"/>
            <a:ext cx="6400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//f:</a:t>
            </a:r>
            <a:r>
              <a:rPr lang="zh-CN" altLang="en-US" kern="0" dirty="0" smtClean="0">
                <a:solidFill>
                  <a:srgbClr val="003399"/>
                </a:solidFill>
              </a:rPr>
              <a:t>队列头</a:t>
            </a:r>
            <a:r>
              <a:rPr lang="en-US" altLang="zh-CN" kern="0" dirty="0" smtClean="0">
                <a:solidFill>
                  <a:srgbClr val="003399"/>
                </a:solidFill>
              </a:rPr>
              <a:t>, </a:t>
            </a:r>
            <a:r>
              <a:rPr lang="en-US" altLang="zh-CN" kern="0" dirty="0" smtClean="0">
                <a:solidFill>
                  <a:srgbClr val="C00000"/>
                </a:solidFill>
              </a:rPr>
              <a:t>r:</a:t>
            </a:r>
            <a:r>
              <a:rPr lang="zh-CN" altLang="en-US" kern="0" dirty="0" smtClean="0">
                <a:solidFill>
                  <a:srgbClr val="C00000"/>
                </a:solidFill>
              </a:rPr>
              <a:t>实际队尾的下一个位置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86200" y="3886200"/>
            <a:ext cx="273825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//q</a:t>
            </a:r>
            <a:r>
              <a:rPr lang="zh-CN" altLang="en-US" kern="0" dirty="0" smtClean="0">
                <a:solidFill>
                  <a:srgbClr val="008000"/>
                </a:solidFill>
              </a:rPr>
              <a:t>指向队列数组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76600" y="5638800"/>
            <a:ext cx="5413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en-GB" altLang="zh-CN" kern="0" dirty="0" err="1" smtClean="0">
                <a:solidFill>
                  <a:srgbClr val="008000"/>
                </a:solidFill>
              </a:rPr>
              <a:t>PSeqQueue</a:t>
            </a:r>
            <a:r>
              <a:rPr lang="en-GB" altLang="zh-CN" kern="0" dirty="0" smtClean="0">
                <a:solidFill>
                  <a:srgbClr val="008000"/>
                </a:solidFill>
              </a:rPr>
              <a:t>: </a:t>
            </a:r>
            <a:r>
              <a:rPr lang="zh-CN" altLang="en-US" kern="0" dirty="0" smtClean="0">
                <a:solidFill>
                  <a:srgbClr val="008000"/>
                </a:solidFill>
              </a:rPr>
              <a:t>顺序队列指针类型</a:t>
            </a:r>
            <a:endParaRPr lang="en-GB" altLang="zh-CN" kern="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04800" y="457200"/>
            <a:ext cx="8839200" cy="62971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3399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14400" y="990600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4400" y="533400"/>
          <a:ext cx="5257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M-1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90600" y="13716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</a:rPr>
              <a:t>f=0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00B050"/>
                </a:solidFill>
                <a:latin typeface="+mj-lt"/>
              </a:rPr>
              <a:t>r=0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76800" y="14478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kern="0" dirty="0" smtClean="0">
                <a:latin typeface="+mj-lt"/>
              </a:rPr>
              <a:t>空队列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14400" y="2286000"/>
          <a:ext cx="5257800" cy="43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90600" y="2743200"/>
            <a:ext cx="165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f=0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76800" y="27432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latin typeface="+mj-lt"/>
              </a:rPr>
              <a:t>a</a:t>
            </a:r>
            <a:r>
              <a:rPr lang="zh-CN" altLang="en-US" kern="0" dirty="0" smtClean="0">
                <a:latin typeface="+mj-lt"/>
              </a:rPr>
              <a:t>进队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81200" y="2743200"/>
            <a:ext cx="165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003399"/>
                </a:solidFill>
                <a:latin typeface="+mj-lt"/>
              </a:rPr>
              <a:t>r=1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914400" y="3352800"/>
          <a:ext cx="5257800" cy="43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90600" y="38100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f=0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876800" y="38862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latin typeface="+mj-lt"/>
              </a:rPr>
              <a:t>b</a:t>
            </a:r>
            <a:r>
              <a:rPr lang="zh-CN" altLang="en-US" kern="0" dirty="0" smtClean="0">
                <a:latin typeface="+mj-lt"/>
              </a:rPr>
              <a:t>进队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819400" y="38100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003399"/>
                </a:solidFill>
                <a:latin typeface="+mj-lt"/>
              </a:rPr>
              <a:t>r=2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914400" y="4419600"/>
          <a:ext cx="5257800" cy="43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905000" y="48768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f=1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876800" y="48768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latin typeface="+mj-lt"/>
              </a:rPr>
              <a:t>a</a:t>
            </a:r>
            <a:r>
              <a:rPr lang="zh-CN" altLang="en-US" kern="0" dirty="0" smtClean="0">
                <a:latin typeface="+mj-lt"/>
              </a:rPr>
              <a:t>出队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819400" y="48768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003399"/>
                </a:solidFill>
                <a:latin typeface="+mj-lt"/>
              </a:rPr>
              <a:t>r=2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914400" y="5410200"/>
          <a:ext cx="5257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419600" y="58674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latin typeface="+mj-lt"/>
              </a:rPr>
              <a:t>b</a:t>
            </a:r>
            <a:r>
              <a:rPr lang="zh-CN" altLang="en-US" kern="0" dirty="0" smtClean="0">
                <a:latin typeface="+mj-lt"/>
              </a:rPr>
              <a:t>出队</a:t>
            </a:r>
            <a:r>
              <a:rPr lang="en-US" altLang="zh-CN" kern="0" dirty="0" smtClean="0">
                <a:latin typeface="+mj-lt"/>
                <a:sym typeface="Wingdings" pitchFamily="2" charset="2"/>
              </a:rPr>
              <a:t></a:t>
            </a:r>
            <a:r>
              <a:rPr lang="zh-CN" altLang="en-US" kern="0" dirty="0" smtClean="0">
                <a:latin typeface="+mj-lt"/>
                <a:sym typeface="Wingdings" pitchFamily="2" charset="2"/>
              </a:rPr>
              <a:t>空队列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2819400" y="5867400"/>
            <a:ext cx="114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</a:rPr>
              <a:t>f=2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00B050"/>
                </a:solidFill>
                <a:latin typeface="+mj-lt"/>
              </a:rPr>
              <a:t>r=2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6629400" y="2255805"/>
            <a:ext cx="2438400" cy="34591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为了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latin typeface="+mj-lt"/>
                <a:sym typeface="Wingdings" pitchFamily="2" charset="2"/>
              </a:rPr>
              <a:t>避免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移动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大量元素，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latin typeface="+mj-lt"/>
              </a:rPr>
              <a:t>方便删除，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f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向后游历，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f==r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指示空队</a:t>
            </a:r>
            <a:endParaRPr kumimoji="0" lang="en-GB" altLang="zh-CN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29400" y="1096995"/>
            <a:ext cx="2438400" cy="111280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3399"/>
                </a:solidFill>
              </a:rPr>
              <a:t>与顺序表的</a:t>
            </a: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3399"/>
                </a:solidFill>
              </a:rPr>
              <a:t>删除不同：</a:t>
            </a:r>
            <a:endParaRPr lang="zh-CN" altLang="en-US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  <p:bldP spid="16" grpId="0"/>
      <p:bldP spid="19" grpId="0"/>
      <p:bldP spid="20" grpId="0"/>
      <p:bldP spid="21" grpId="0"/>
      <p:bldP spid="25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7848600" cy="2819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SeqQueue</a:t>
            </a:r>
            <a:endParaRPr kumimoji="0" lang="zh-CN" altLang="en-US" sz="30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 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MaxNum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 </a:t>
            </a:r>
            <a:endParaRPr kumimoji="0" lang="en-GB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44000" lvl="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lang="en-GB" altLang="zh-CN" sz="3000" kern="0" dirty="0" smtClean="0">
                <a:latin typeface="+mj-lt"/>
              </a:rPr>
              <a:t>f, r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  </a:t>
            </a:r>
            <a:endParaRPr lang="en-GB" altLang="zh-CN" sz="3000" kern="0" dirty="0" smtClean="0"/>
          </a:p>
          <a:p>
            <a:pPr marL="144000"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000" kern="0" dirty="0" smtClean="0"/>
              <a:t>    </a:t>
            </a:r>
            <a:r>
              <a:rPr lang="en-GB" altLang="zh-CN" sz="3000" kern="0" dirty="0" err="1" smtClean="0"/>
              <a:t>DataType</a:t>
            </a:r>
            <a:r>
              <a:rPr lang="en-GB" altLang="zh-CN" sz="3000" kern="0" dirty="0" smtClean="0"/>
              <a:t> *q;</a:t>
            </a:r>
            <a:r>
              <a:rPr lang="en-US" altLang="zh-CN" sz="3000" kern="0" dirty="0" smtClean="0">
                <a:latin typeface="+mj-lt"/>
              </a:rPr>
              <a:t> 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};</a:t>
            </a:r>
          </a:p>
          <a:p>
            <a:pPr marL="144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typedef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SeqQueue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*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PSeqQueue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71600" y="3581400"/>
            <a:ext cx="7772400" cy="30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PSeqQueue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  </a:t>
            </a: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sz="3200" kern="0" dirty="0" err="1" smtClean="0">
                <a:latin typeface="+mj-lt"/>
              </a:rPr>
              <a:t>paq</a:t>
            </a:r>
            <a:r>
              <a:rPr lang="en-GB" altLang="zh-CN" sz="3200" kern="0" dirty="0" smtClean="0">
                <a:latin typeface="+mj-lt"/>
              </a:rPr>
              <a:t>-&gt;r=0</a:t>
            </a:r>
            <a:r>
              <a:rPr lang="zh-CN" altLang="en-US" sz="3200" kern="0" dirty="0" smtClean="0">
                <a:latin typeface="+mj-lt"/>
              </a:rPr>
              <a:t>；</a:t>
            </a:r>
            <a:r>
              <a:rPr lang="en-GB" altLang="zh-CN" sz="3200" kern="0" dirty="0" err="1" smtClean="0">
                <a:latin typeface="+mj-lt"/>
              </a:rPr>
              <a:t>paq</a:t>
            </a:r>
            <a:r>
              <a:rPr lang="en-GB" altLang="zh-CN" sz="3200" kern="0" dirty="0" smtClean="0">
                <a:latin typeface="+mj-lt"/>
              </a:rPr>
              <a:t>-&gt;f = </a:t>
            </a:r>
            <a:r>
              <a:rPr lang="en-GB" altLang="zh-CN" sz="3200" kern="0" dirty="0" err="1" smtClean="0">
                <a:latin typeface="+mj-lt"/>
              </a:rPr>
              <a:t>paq</a:t>
            </a:r>
            <a:r>
              <a:rPr lang="en-GB" altLang="zh-CN" sz="3200" kern="0" dirty="0" smtClean="0">
                <a:latin typeface="+mj-lt"/>
              </a:rPr>
              <a:t>-&gt;r; 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sz="3200" kern="0" dirty="0" err="1" smtClean="0">
                <a:latin typeface="+mj-lt"/>
              </a:rPr>
              <a:t>paq</a:t>
            </a:r>
            <a:r>
              <a:rPr lang="en-US" altLang="zh-CN" sz="3200" kern="0" dirty="0" smtClean="0">
                <a:latin typeface="+mj-lt"/>
              </a:rPr>
              <a:t>-&gt;q[</a:t>
            </a:r>
            <a:r>
              <a:rPr lang="en-US" altLang="zh-CN" sz="3200" kern="0" dirty="0" err="1" smtClean="0">
                <a:latin typeface="+mj-lt"/>
              </a:rPr>
              <a:t>paq</a:t>
            </a:r>
            <a:r>
              <a:rPr lang="en-US" altLang="zh-CN" sz="3200" kern="0" dirty="0" smtClean="0">
                <a:latin typeface="+mj-lt"/>
              </a:rPr>
              <a:t>-&gt;f]</a:t>
            </a:r>
          </a:p>
          <a:p>
            <a:pPr marL="180000"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GB" altLang="zh-CN" sz="3200" kern="0" dirty="0" err="1" smtClean="0"/>
              <a:t>paq</a:t>
            </a:r>
            <a:r>
              <a:rPr lang="en-US" altLang="zh-CN" sz="3200" kern="0" dirty="0" smtClean="0"/>
              <a:t>-&gt;q[</a:t>
            </a:r>
            <a:r>
              <a:rPr lang="en-US" altLang="zh-CN" sz="3200" kern="0" dirty="0" err="1" smtClean="0"/>
              <a:t>paq</a:t>
            </a:r>
            <a:r>
              <a:rPr lang="en-US" altLang="zh-CN" sz="3200" kern="0" dirty="0" smtClean="0"/>
              <a:t>-&gt;r]</a:t>
            </a:r>
          </a:p>
          <a:p>
            <a:pPr marL="180000"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err="1" smtClean="0">
                <a:latin typeface="+mj-lt"/>
              </a:rPr>
              <a:t>paq</a:t>
            </a:r>
            <a:r>
              <a:rPr lang="en-US" altLang="zh-CN" sz="3200" kern="0" dirty="0" smtClean="0">
                <a:latin typeface="+mj-lt"/>
              </a:rPr>
              <a:t>-&gt;r – </a:t>
            </a:r>
            <a:r>
              <a:rPr lang="en-US" altLang="zh-CN" sz="3200" kern="0" dirty="0" err="1" smtClean="0">
                <a:latin typeface="+mj-lt"/>
              </a:rPr>
              <a:t>paq</a:t>
            </a:r>
            <a:r>
              <a:rPr lang="en-US" altLang="zh-CN" sz="3200" kern="0" dirty="0" smtClean="0">
                <a:latin typeface="+mj-lt"/>
              </a:rPr>
              <a:t>-&gt;f</a:t>
            </a: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01980" y="762000"/>
            <a:ext cx="3256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顺序队列类型定义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0600" y="3581400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顺序队列声明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58526" y="4191000"/>
            <a:ext cx="253787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初始化空队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9600" y="4800600"/>
            <a:ext cx="253787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队头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19600" y="5369404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队尾的下一个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3600" y="1864204"/>
            <a:ext cx="6400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//f:</a:t>
            </a:r>
            <a:r>
              <a:rPr lang="zh-CN" altLang="en-US" kern="0" dirty="0" smtClean="0">
                <a:solidFill>
                  <a:srgbClr val="003399"/>
                </a:solidFill>
              </a:rPr>
              <a:t>队列头</a:t>
            </a:r>
            <a:r>
              <a:rPr lang="en-US" altLang="zh-CN" kern="0" dirty="0" smtClean="0">
                <a:solidFill>
                  <a:srgbClr val="003399"/>
                </a:solidFill>
              </a:rPr>
              <a:t>, </a:t>
            </a:r>
            <a:r>
              <a:rPr lang="en-US" altLang="zh-CN" kern="0" dirty="0" smtClean="0">
                <a:solidFill>
                  <a:srgbClr val="C00000"/>
                </a:solidFill>
              </a:rPr>
              <a:t>r:</a:t>
            </a:r>
            <a:r>
              <a:rPr lang="zh-CN" altLang="en-US" kern="0" dirty="0" smtClean="0">
                <a:solidFill>
                  <a:srgbClr val="C00000"/>
                </a:solidFill>
              </a:rPr>
              <a:t>实际队尾的下一个位置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9600" y="5998458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队中元素个数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5361</TotalTime>
  <Words>2354</Words>
  <Application>Microsoft Office PowerPoint</Application>
  <PresentationFormat>全屏显示(4:3)</PresentationFormat>
  <Paragraphs>526</Paragraphs>
  <Slides>38</Slides>
  <Notes>19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默认设计模板</vt:lpstr>
      <vt:lpstr>Equation</vt:lpstr>
      <vt:lpstr>幻灯片 1</vt:lpstr>
      <vt:lpstr>回顾</vt:lpstr>
      <vt:lpstr>4.4 队列的基本概念</vt:lpstr>
      <vt:lpstr>幻灯片 4</vt:lpstr>
      <vt:lpstr>4.1 队列的抽象数据类型</vt:lpstr>
      <vt:lpstr>4.5 队列的实现</vt:lpstr>
      <vt:lpstr>4.5.1 队列的顺序表示</vt:lpstr>
      <vt:lpstr>幻灯片 8</vt:lpstr>
      <vt:lpstr>幻灯片 9</vt:lpstr>
      <vt:lpstr>4.5.1 顺序队列的溢出</vt:lpstr>
      <vt:lpstr>幻灯片 11</vt:lpstr>
      <vt:lpstr>4.5.1 顺序队列的假溢出</vt:lpstr>
      <vt:lpstr>4.5.1 环形队列</vt:lpstr>
      <vt:lpstr>幻灯片 14</vt:lpstr>
      <vt:lpstr>幻灯片 15</vt:lpstr>
      <vt:lpstr>4.5.1 循环队列运算的实现</vt:lpstr>
      <vt:lpstr>4.5.1 循环队列运算的实现</vt:lpstr>
      <vt:lpstr>4.5.1 入队</vt:lpstr>
      <vt:lpstr>4.5.1 出队</vt:lpstr>
      <vt:lpstr>4.5.1 取队头元素</vt:lpstr>
      <vt:lpstr>4.5 队列的实现</vt:lpstr>
      <vt:lpstr>4.5.2 链接队列的存储结构</vt:lpstr>
      <vt:lpstr>4.5.2 链接队列的存储结构</vt:lpstr>
      <vt:lpstr>幻灯片 24</vt:lpstr>
      <vt:lpstr>1. 创建空的链接队列</vt:lpstr>
      <vt:lpstr>2. 判链接队列是否为空</vt:lpstr>
      <vt:lpstr>3.链接队列的入队：队尾插入</vt:lpstr>
      <vt:lpstr>4.链接队列的出队：删除队头</vt:lpstr>
      <vt:lpstr>5. 取队头元素</vt:lpstr>
      <vt:lpstr>队列的应用 — 打印杨辉三角形</vt:lpstr>
      <vt:lpstr>队列的应用—打印杨辉三角形</vt:lpstr>
      <vt:lpstr>队列的应用—打印杨辉三角形</vt:lpstr>
      <vt:lpstr>幻灯片 33</vt:lpstr>
      <vt:lpstr>幻灯片 34</vt:lpstr>
      <vt:lpstr>队列的应用—打印杨辉三角形</vt:lpstr>
      <vt:lpstr>幻灯片 36</vt:lpstr>
      <vt:lpstr>幻灯片 37</vt:lpstr>
      <vt:lpstr>第4章 作业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yanfang</cp:lastModifiedBy>
  <cp:revision>926</cp:revision>
  <cp:lastPrinted>1601-01-01T00:00:00Z</cp:lastPrinted>
  <dcterms:created xsi:type="dcterms:W3CDTF">1601-01-01T00:00:00Z</dcterms:created>
  <dcterms:modified xsi:type="dcterms:W3CDTF">2016-03-28T05:43:09Z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