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56" r:id="rId4"/>
    <p:sldId id="274" r:id="rId5"/>
    <p:sldId id="358" r:id="rId6"/>
    <p:sldId id="357" r:id="rId7"/>
    <p:sldId id="359" r:id="rId8"/>
    <p:sldId id="379" r:id="rId9"/>
    <p:sldId id="360" r:id="rId10"/>
    <p:sldId id="361" r:id="rId11"/>
    <p:sldId id="391" r:id="rId12"/>
    <p:sldId id="362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63" r:id="rId22"/>
    <p:sldId id="372" r:id="rId23"/>
    <p:sldId id="373" r:id="rId24"/>
    <p:sldId id="374" r:id="rId25"/>
    <p:sldId id="375" r:id="rId26"/>
    <p:sldId id="381" r:id="rId27"/>
    <p:sldId id="386" r:id="rId28"/>
    <p:sldId id="387" r:id="rId29"/>
    <p:sldId id="376" r:id="rId30"/>
    <p:sldId id="382" r:id="rId31"/>
    <p:sldId id="383" r:id="rId32"/>
    <p:sldId id="393" r:id="rId33"/>
    <p:sldId id="396" r:id="rId34"/>
    <p:sldId id="394" r:id="rId35"/>
    <p:sldId id="397" r:id="rId36"/>
    <p:sldId id="392" r:id="rId3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3399"/>
    <a:srgbClr val="008000"/>
    <a:srgbClr val="339933"/>
    <a:srgbClr val="00518E"/>
    <a:srgbClr val="006600"/>
    <a:srgbClr val="FF6600"/>
    <a:srgbClr val="FFFF00"/>
    <a:srgbClr val="FF0000"/>
    <a:srgbClr val="00B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92" autoAdjust="0"/>
    <p:restoredTop sz="92241" autoAdjust="0"/>
  </p:normalViewPr>
  <p:slideViewPr>
    <p:cSldViewPr>
      <p:cViewPr varScale="1">
        <p:scale>
          <a:sx n="69" d="100"/>
          <a:sy n="69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讲：农夫过河问题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 </a:t>
            </a:r>
            <a:r>
              <a:rPr lang="zh-CN" altLang="en-US" dirty="0" smtClean="0">
                <a:ea typeface="黑体" pitchFamily="2" charset="-122"/>
              </a:rPr>
              <a:t>方案</a:t>
            </a:r>
            <a:r>
              <a:rPr lang="en-US" altLang="zh-CN" dirty="0" smtClean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(1)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起始状态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000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农夫、物品都在南岸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开始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</a:t>
            </a:r>
            <a:r>
              <a:rPr lang="en-US" altLang="zh-CN" sz="3000" kern="0" dirty="0" smtClean="0">
                <a:latin typeface="+mj-lt"/>
              </a:rPr>
              <a:t>   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试探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下一步所有可能的走法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，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 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得到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一步之后可到达的所有状态的集合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0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lang="en-US" altLang="zh-CN" sz="3000" kern="0" dirty="0" smtClean="0">
                <a:latin typeface="+mj-lt"/>
              </a:rPr>
              <a:t>;</a:t>
            </a:r>
          </a:p>
          <a:p>
            <a:pPr marL="694350" indent="-514350" algn="just">
              <a:lnSpc>
                <a:spcPct val="120000"/>
              </a:lnSpc>
              <a:spcBef>
                <a:spcPts val="90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/>
              <a:t>(2) </a:t>
            </a:r>
            <a:r>
              <a:rPr lang="zh-CN" altLang="en-US" sz="3000" kern="0" dirty="0" smtClean="0"/>
              <a:t>为</a:t>
            </a:r>
            <a:r>
              <a:rPr lang="en-US" altLang="zh-CN" sz="3000" kern="0" dirty="0" err="1" smtClean="0"/>
              <a:t>ST</a:t>
            </a:r>
            <a:r>
              <a:rPr lang="en-US" altLang="zh-CN" sz="3000" kern="0" baseline="-25000" dirty="0" err="1" smtClean="0"/>
              <a:t>i</a:t>
            </a:r>
            <a:r>
              <a:rPr lang="zh-CN" altLang="en-US" sz="3000" kern="0" dirty="0" smtClean="0"/>
              <a:t>中的每一个状态</a:t>
            </a:r>
            <a:r>
              <a:rPr lang="zh-CN" altLang="en-US" sz="3000" kern="0" dirty="0" smtClean="0"/>
              <a:t>，</a:t>
            </a:r>
            <a:endParaRPr lang="en-US" altLang="zh-CN" sz="3000" kern="0" dirty="0" smtClean="0"/>
          </a:p>
          <a:p>
            <a:pPr marL="694350" indent="-514350" algn="just">
              <a:lnSpc>
                <a:spcPct val="120000"/>
              </a:lnSpc>
              <a:spcBef>
                <a:spcPts val="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smtClean="0"/>
              <a:t>   </a:t>
            </a:r>
            <a:r>
              <a:rPr lang="zh-CN" altLang="en-US" sz="3000" kern="0" dirty="0" smtClean="0"/>
              <a:t>试探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其下一步所有可能的走法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 marL="694350" indent="-514350" algn="just">
              <a:lnSpc>
                <a:spcPct val="120000"/>
              </a:lnSpc>
              <a:spcBef>
                <a:spcPts val="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  </a:t>
            </a:r>
            <a:r>
              <a:rPr lang="zh-CN" altLang="en-US" sz="3000" kern="0" dirty="0" smtClean="0"/>
              <a:t>得到</a:t>
            </a:r>
            <a:r>
              <a:rPr lang="zh-CN" altLang="en-US" sz="3000" kern="0" dirty="0" smtClean="0"/>
              <a:t>状态集合</a:t>
            </a:r>
            <a:r>
              <a:rPr lang="en-US" altLang="zh-CN" sz="3000" kern="0" dirty="0" smtClean="0"/>
              <a:t>ST</a:t>
            </a:r>
            <a:r>
              <a:rPr lang="en-US" altLang="zh-CN" sz="3000" kern="0" baseline="-25000" dirty="0" smtClean="0"/>
              <a:t>i+1</a:t>
            </a:r>
            <a:r>
              <a:rPr lang="en-US" altLang="zh-CN" sz="3000" kern="0" dirty="0" smtClean="0"/>
              <a:t>; </a:t>
            </a:r>
            <a:endParaRPr lang="en-US" altLang="zh-CN" sz="3000" kern="0" dirty="0" smtClean="0"/>
          </a:p>
          <a:p>
            <a:pPr marL="694350" lvl="0" indent="-514350" algn="just">
              <a:lnSpc>
                <a:spcPct val="120000"/>
              </a:lnSpc>
              <a:spcBef>
                <a:spcPts val="90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/>
              <a:t>(3) </a:t>
            </a:r>
            <a:r>
              <a:rPr lang="zh-CN" altLang="en-US" sz="3000" kern="0" dirty="0" smtClean="0"/>
              <a:t>反复执行</a:t>
            </a:r>
            <a:r>
              <a:rPr lang="en-US" altLang="zh-CN" sz="3000" kern="0" dirty="0" smtClean="0"/>
              <a:t>(2)</a:t>
            </a:r>
            <a:r>
              <a:rPr lang="zh-CN" altLang="en-US" sz="3000" kern="0" dirty="0" smtClean="0"/>
              <a:t>，直到某一步之后的状态集合</a:t>
            </a:r>
            <a:r>
              <a:rPr lang="en-US" altLang="zh-CN" sz="3000" kern="0" dirty="0" smtClean="0"/>
              <a:t>ST</a:t>
            </a:r>
            <a:r>
              <a:rPr lang="en-US" altLang="zh-CN" sz="3000" kern="0" baseline="-25000" dirty="0" smtClean="0"/>
              <a:t>i+1</a:t>
            </a:r>
            <a:r>
              <a:rPr lang="zh-CN" altLang="en-US" sz="3000" kern="0" dirty="0" smtClean="0"/>
              <a:t>中出现</a:t>
            </a:r>
            <a:r>
              <a:rPr lang="zh-CN" altLang="en-US" sz="3000" kern="0" dirty="0" smtClean="0">
                <a:solidFill>
                  <a:srgbClr val="009900"/>
                </a:solidFill>
              </a:rPr>
              <a:t>目标状态</a:t>
            </a:r>
            <a:r>
              <a:rPr lang="en-US" altLang="zh-CN" sz="3000" kern="0" dirty="0" smtClean="0">
                <a:solidFill>
                  <a:srgbClr val="009900"/>
                </a:solidFill>
              </a:rPr>
              <a:t>T</a:t>
            </a:r>
            <a:r>
              <a:rPr lang="en-US" altLang="zh-CN" sz="3000" kern="0" baseline="-25000" dirty="0" smtClean="0">
                <a:solidFill>
                  <a:srgbClr val="009900"/>
                </a:solidFill>
              </a:rPr>
              <a:t>N 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农夫、物品都在北岸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)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59436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广度优先搜素</a:t>
            </a:r>
            <a:endParaRPr lang="en-US" altLang="zh-CN" sz="3000" baseline="-250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5943600"/>
            <a:ext cx="5715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第</a:t>
            </a:r>
            <a:r>
              <a:rPr lang="en-US" altLang="zh-CN" sz="3000" dirty="0" err="1" smtClean="0">
                <a:solidFill>
                  <a:schemeClr val="bg1"/>
                </a:solidFill>
                <a:latin typeface="黑体" pitchFamily="2" charset="-122"/>
              </a:rPr>
              <a:t>i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步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所有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可能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状态 </a:t>
            </a:r>
            <a:r>
              <a:rPr lang="en-US" altLang="zh-CN" sz="30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队列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57200" y="1828800"/>
            <a:ext cx="8534400" cy="23622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通过农夫划船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每次可带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件物品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)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不断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改变状态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每次</a:t>
            </a:r>
            <a:r>
              <a:rPr lang="zh-CN" altLang="en-US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仅改变农夫及其所带物品的状态</a:t>
            </a:r>
            <a:endParaRPr lang="en-US" altLang="zh-CN" sz="3200" dirty="0">
              <a:solidFill>
                <a:srgbClr val="FFC0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200" y="44196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5562600"/>
            <a:ext cx="85344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安全合法的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572000" y="51816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81000" y="1295400"/>
            <a:ext cx="8763000" cy="762000"/>
          </a:xfrm>
          <a:prstGeom prst="rect">
            <a:avLst/>
          </a:prstGeom>
          <a:solidFill>
            <a:srgbClr val="00518E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rgbClr val="FFC000"/>
                </a:solidFill>
                <a:latin typeface="+mj-lt"/>
              </a:rPr>
              <a:t>状态：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农夫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狼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白菜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羊</a:t>
            </a:r>
            <a:r>
              <a:rPr lang="en-US" altLang="zh-CN" sz="3000" dirty="0" smtClean="0">
                <a:solidFill>
                  <a:srgbClr val="FFC000"/>
                </a:solidFill>
                <a:latin typeface="+mj-lt"/>
              </a:rPr>
              <a:t>(4</a:t>
            </a:r>
            <a:r>
              <a:rPr lang="zh-CN" altLang="en-US" sz="3000" dirty="0" smtClean="0">
                <a:solidFill>
                  <a:srgbClr val="FFC000"/>
                </a:solidFill>
                <a:latin typeface="+mj-lt"/>
              </a:rPr>
              <a:t>个主体</a:t>
            </a:r>
            <a:r>
              <a:rPr lang="en-US" altLang="zh-CN" sz="3000" dirty="0" smtClean="0">
                <a:solidFill>
                  <a:srgbClr val="FFC000"/>
                </a:solidFill>
                <a:latin typeface="+mj-lt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位于南岸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or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北岸</a:t>
            </a:r>
            <a:endParaRPr lang="en-US" altLang="zh-CN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81000" y="2057400"/>
            <a:ext cx="8763000" cy="762000"/>
          </a:xfrm>
          <a:prstGeom prst="rect">
            <a:avLst/>
          </a:prstGeom>
          <a:solidFill>
            <a:srgbClr val="CC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状态 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用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4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位二进制数表示，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0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为南岸，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为北岸</a:t>
            </a:r>
            <a:endParaRPr lang="en-US" altLang="zh-CN" sz="3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" y="2819400"/>
            <a:ext cx="8763000" cy="1295400"/>
          </a:xfrm>
          <a:prstGeom prst="rect">
            <a:avLst/>
          </a:prstGeom>
          <a:noFill/>
          <a:ln w="28575" algn="ctr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0000</a:t>
            </a:r>
            <a:r>
              <a:rPr lang="zh-CN" altLang="en-US" sz="3200" dirty="0" smtClean="0">
                <a:latin typeface="黑体" pitchFamily="2" charset="-122"/>
              </a:rPr>
              <a:t>：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1001</a:t>
            </a:r>
            <a:r>
              <a:rPr lang="zh-CN" altLang="en-US" sz="3200" dirty="0" smtClean="0">
                <a:latin typeface="黑体" pitchFamily="2" charset="-122"/>
              </a:rPr>
              <a:t>：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52600" y="2840605"/>
            <a:ext cx="73914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4</a:t>
            </a:r>
            <a:r>
              <a:rPr lang="zh-CN" altLang="en-US" sz="3200" dirty="0" smtClean="0">
                <a:latin typeface="黑体" pitchFamily="2" charset="-122"/>
              </a:rPr>
              <a:t>个均在南岸，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农夫</a:t>
            </a:r>
            <a:r>
              <a:rPr lang="en-US" altLang="zh-CN" sz="3200" dirty="0" smtClean="0">
                <a:latin typeface="黑体" pitchFamily="2" charset="-122"/>
              </a:rPr>
              <a:t>,</a:t>
            </a:r>
            <a:r>
              <a:rPr lang="zh-CN" altLang="en-US" sz="3200" dirty="0" smtClean="0">
                <a:latin typeface="黑体" pitchFamily="2" charset="-122"/>
              </a:rPr>
              <a:t>羊在北岸，狼和白菜在南岸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状态的描述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初始状态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全部在南岸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0000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1) </a:t>
            </a:r>
            <a:r>
              <a:rPr lang="zh-CN" altLang="en-US" dirty="0" smtClean="0">
                <a:ea typeface="黑体" pitchFamily="2" charset="-122"/>
              </a:rPr>
              <a:t>带羊到北岸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2) </a:t>
            </a:r>
            <a:r>
              <a:rPr lang="zh-CN" altLang="en-US" dirty="0" smtClean="0">
                <a:ea typeface="黑体" pitchFamily="2" charset="-122"/>
              </a:rPr>
              <a:t>空手回南岸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3) </a:t>
            </a:r>
            <a:r>
              <a:rPr lang="zh-CN" altLang="en-US" dirty="0" smtClean="0">
                <a:ea typeface="黑体" pitchFamily="2" charset="-122"/>
              </a:rPr>
              <a:t>带菜到北岸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4) </a:t>
            </a:r>
            <a:r>
              <a:rPr lang="zh-CN" altLang="en-US" dirty="0" smtClean="0">
                <a:ea typeface="黑体" pitchFamily="2" charset="-122"/>
              </a:rPr>
              <a:t>带羊回南岸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5) </a:t>
            </a:r>
            <a:r>
              <a:rPr lang="zh-CN" altLang="en-US" dirty="0" smtClean="0">
                <a:ea typeface="黑体" pitchFamily="2" charset="-122"/>
              </a:rPr>
              <a:t>带狼到北岸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 1110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6) </a:t>
            </a:r>
            <a:r>
              <a:rPr lang="zh-CN" altLang="en-US" dirty="0" smtClean="0">
                <a:ea typeface="黑体" pitchFamily="2" charset="-122"/>
              </a:rPr>
              <a:t>空手回南岸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0001101100101110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0110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1295400"/>
            <a:ext cx="7848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rgbClr val="003399"/>
                </a:solidFill>
              </a:rPr>
              <a:t>线性表</a:t>
            </a:r>
            <a:r>
              <a:rPr lang="zh-CN" altLang="en-US" sz="3200" dirty="0" smtClean="0"/>
              <a:t>：有限个、类型相同的元素组成的有序序列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字符串</a:t>
            </a:r>
            <a:r>
              <a:rPr lang="zh-CN" altLang="en-US" sz="3200" kern="0" dirty="0" smtClean="0"/>
              <a:t>：表中每个元素都是一个字符的特殊线性表</a:t>
            </a:r>
            <a:r>
              <a:rPr lang="zh-CN" altLang="en-US" sz="3200" kern="0" dirty="0" smtClean="0"/>
              <a:t>；</a:t>
            </a:r>
            <a:endParaRPr lang="zh-CN" altLang="en-US" sz="3200" kern="0" dirty="0" smtClean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143000" y="3886200"/>
            <a:ext cx="7848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90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栈</a:t>
            </a:r>
            <a:r>
              <a:rPr lang="zh-CN" altLang="en-US" sz="3200" kern="0" dirty="0" smtClean="0"/>
              <a:t>：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插入和删除</a:t>
            </a:r>
            <a:r>
              <a:rPr lang="zh-CN" altLang="en-US" sz="3200" kern="0" dirty="0" smtClean="0"/>
              <a:t>只能在同一端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栈顶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)</a:t>
            </a:r>
            <a:r>
              <a:rPr lang="zh-CN" altLang="en-US" sz="3200" kern="0" dirty="0" smtClean="0"/>
              <a:t>进行的特殊线性表；</a:t>
            </a:r>
            <a:endParaRPr lang="en-US" altLang="zh-CN" sz="3200" kern="0" dirty="0" smtClean="0"/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队列</a:t>
            </a:r>
            <a:r>
              <a:rPr lang="zh-CN" altLang="en-US" sz="3200" kern="0" dirty="0" smtClean="0"/>
              <a:t>：只能在一端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队尾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)</a:t>
            </a:r>
            <a:r>
              <a:rPr lang="zh-CN" altLang="en-US" sz="3200" kern="0" dirty="0" smtClean="0"/>
              <a:t>进行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插入</a:t>
            </a:r>
            <a:r>
              <a:rPr lang="zh-CN" altLang="en-US" sz="3200" kern="0" dirty="0" smtClean="0"/>
              <a:t>，而在另一端</a:t>
            </a:r>
            <a:r>
              <a:rPr lang="en-US" altLang="zh-CN" sz="3200" kern="0" dirty="0" smtClean="0">
                <a:solidFill>
                  <a:srgbClr val="CC33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C3300"/>
                </a:solidFill>
              </a:rPr>
              <a:t>队头</a:t>
            </a:r>
            <a:r>
              <a:rPr lang="en-US" altLang="zh-CN" sz="3200" kern="0" dirty="0" smtClean="0">
                <a:solidFill>
                  <a:srgbClr val="CC3300"/>
                </a:solidFill>
              </a:rPr>
              <a:t>)</a:t>
            </a:r>
            <a:r>
              <a:rPr lang="zh-CN" altLang="en-US" sz="3200" kern="0" dirty="0" smtClean="0"/>
              <a:t>进行</a:t>
            </a:r>
            <a:r>
              <a:rPr lang="zh-CN" altLang="en-US" sz="3200" kern="0" dirty="0" smtClean="0">
                <a:solidFill>
                  <a:srgbClr val="CC3300"/>
                </a:solidFill>
              </a:rPr>
              <a:t>删除</a:t>
            </a:r>
            <a:r>
              <a:rPr lang="zh-CN" altLang="en-US" sz="3200" kern="0" dirty="0" smtClean="0"/>
              <a:t>；</a:t>
            </a:r>
            <a:endParaRPr lang="zh-CN" altLang="en-US" sz="3200" kern="0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295400"/>
            <a:ext cx="6858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6600"/>
                </a:solidFill>
                <a:latin typeface="黑体" pitchFamily="2" charset="-122"/>
              </a:rPr>
              <a:t>逻辑结构</a:t>
            </a:r>
            <a:endParaRPr lang="en-US" altLang="zh-CN" sz="3200" dirty="0" smtClean="0">
              <a:solidFill>
                <a:srgbClr val="006600"/>
              </a:solidFill>
              <a:latin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6600"/>
                </a:solidFill>
                <a:latin typeface="黑体" pitchFamily="2" charset="-122"/>
              </a:rPr>
              <a:t>：线性结构</a:t>
            </a:r>
            <a:endParaRPr lang="zh-CN" altLang="en-US" sz="3200" dirty="0">
              <a:solidFill>
                <a:srgbClr val="006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7) </a:t>
            </a:r>
            <a:r>
              <a:rPr lang="zh-CN" altLang="en-US" dirty="0" smtClean="0">
                <a:ea typeface="黑体" pitchFamily="2" charset="-122"/>
              </a:rPr>
              <a:t>带羊到北岸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 1110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0110 1111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71800" y="5334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1676400"/>
            <a:ext cx="8001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sym typeface="Wingdings" pitchFamily="2" charset="2"/>
              </a:rPr>
              <a:t>安全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合法的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419600" y="1295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419600" y="2459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33400" y="2819400"/>
            <a:ext cx="8001000" cy="914400"/>
          </a:xfrm>
          <a:prstGeom prst="rect">
            <a:avLst/>
          </a:prstGeom>
          <a:solidFill>
            <a:srgbClr val="CC6600"/>
          </a:solidFill>
          <a:ln w="28575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位二进制，分别对应十进制整数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33400" y="3733800"/>
            <a:ext cx="8610600" cy="990600"/>
          </a:xfrm>
          <a:prstGeom prst="rect">
            <a:avLst/>
          </a:prstGeom>
          <a:solidFill>
            <a:srgbClr val="FFCC66">
              <a:alpha val="47059"/>
            </a:srgbClr>
          </a:solidFill>
          <a:ln w="381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  0000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0,00011,00102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,…,1111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15</a:t>
            </a:r>
            <a:endParaRPr lang="en-US" altLang="zh-CN" sz="3200" dirty="0" smtClean="0">
              <a:latin typeface="黑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33400" y="4724400"/>
            <a:ext cx="8610600" cy="14478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location; 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  <a:latin typeface="+mj-lt"/>
              </a:rPr>
              <a:t>表示“状态”的变量</a:t>
            </a:r>
            <a:endParaRPr lang="en-US" altLang="zh-CN" sz="3200" dirty="0" smtClean="0">
              <a:solidFill>
                <a:srgbClr val="0099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location=5</a:t>
            </a:r>
            <a:r>
              <a:rPr lang="en-US" altLang="zh-CN" sz="3200" dirty="0" smtClean="0">
                <a:latin typeface="+mj-lt"/>
              </a:rPr>
              <a:t>; 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//0101</a:t>
            </a:r>
            <a:r>
              <a:rPr lang="zh-CN" altLang="en-US" sz="3200" dirty="0" smtClean="0">
                <a:solidFill>
                  <a:srgbClr val="009900"/>
                </a:solidFill>
                <a:latin typeface="+mj-lt"/>
              </a:rPr>
              <a:t>狼和羊在北岸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,</a:t>
            </a:r>
            <a:r>
              <a:rPr lang="zh-CN" altLang="en-US" sz="3200" dirty="0" smtClean="0">
                <a:solidFill>
                  <a:srgbClr val="009900"/>
                </a:solidFill>
                <a:latin typeface="+mj-lt"/>
              </a:rPr>
              <a:t>农夫不在</a:t>
            </a:r>
            <a:endParaRPr lang="en-US" altLang="zh-CN" sz="3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47800" y="1524000"/>
            <a:ext cx="8382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86000" y="1524000"/>
            <a:ext cx="14400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判断状态的安全性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不安全的情况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：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(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1)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羊吃菜：</a:t>
            </a:r>
            <a:r>
              <a:rPr lang="zh-CN" altLang="en-US" sz="3200" kern="0" dirty="0" smtClean="0"/>
              <a:t>羊和菜在同岸，而农夫不在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(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2)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狼吃羊：</a:t>
            </a:r>
            <a:r>
              <a:rPr lang="zh-CN" altLang="en-US" sz="3200" kern="0" dirty="0" smtClean="0"/>
              <a:t>狼和羊在同岸，而农夫</a:t>
            </a:r>
            <a:r>
              <a:rPr lang="zh-CN" altLang="en-US" sz="3200" kern="0" dirty="0" smtClean="0"/>
              <a:t>不在；</a:t>
            </a:r>
            <a:endParaRPr lang="zh-CN" altLang="en-GB" sz="3200" kern="0" dirty="0" smtClean="0"/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4800" y="3886200"/>
            <a:ext cx="8839200" cy="1371600"/>
          </a:xfrm>
          <a:prstGeom prst="rect">
            <a:avLst/>
          </a:prstGeom>
          <a:solidFill>
            <a:srgbClr val="00518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60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从表示状态的整数变量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location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中，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360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    提取</a:t>
            </a:r>
            <a:r>
              <a:rPr lang="zh-CN" altLang="en-US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个体状态</a:t>
            </a: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位置</a:t>
            </a: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，再做比较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5257800"/>
            <a:ext cx="8839200" cy="1219200"/>
          </a:xfrm>
          <a:prstGeom prst="rect">
            <a:avLst/>
          </a:prstGeom>
          <a:solidFill>
            <a:srgbClr val="FFFF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       location=5</a:t>
            </a:r>
            <a:r>
              <a:rPr lang="en-US" altLang="zh-CN" sz="3200" dirty="0" smtClean="0"/>
              <a:t>; </a:t>
            </a:r>
            <a:r>
              <a:rPr lang="en-US" altLang="zh-CN" sz="3200" dirty="0" smtClean="0">
                <a:solidFill>
                  <a:srgbClr val="009900"/>
                </a:solidFill>
              </a:rPr>
              <a:t>//0101</a:t>
            </a:r>
            <a:r>
              <a:rPr lang="zh-CN" altLang="en-US" sz="3200" dirty="0" smtClean="0">
                <a:solidFill>
                  <a:srgbClr val="009900"/>
                </a:solidFill>
              </a:rPr>
              <a:t>狼</a:t>
            </a:r>
            <a:r>
              <a:rPr lang="en-US" altLang="zh-CN" sz="3200" dirty="0" smtClean="0">
                <a:solidFill>
                  <a:srgbClr val="009900"/>
                </a:solidFill>
              </a:rPr>
              <a:t>,</a:t>
            </a:r>
            <a:r>
              <a:rPr lang="zh-CN" altLang="en-US" sz="3200" dirty="0" smtClean="0">
                <a:solidFill>
                  <a:srgbClr val="009900"/>
                </a:solidFill>
              </a:rPr>
              <a:t>羊在北岸</a:t>
            </a:r>
            <a:r>
              <a:rPr lang="en-US" altLang="zh-CN" sz="3200" dirty="0" smtClean="0">
                <a:solidFill>
                  <a:srgbClr val="009900"/>
                </a:solidFill>
              </a:rPr>
              <a:t>,</a:t>
            </a:r>
            <a:r>
              <a:rPr lang="zh-CN" altLang="en-US" sz="3200" dirty="0" smtClean="0">
                <a:solidFill>
                  <a:srgbClr val="009900"/>
                </a:solidFill>
              </a:rPr>
              <a:t>农夫</a:t>
            </a:r>
            <a:r>
              <a:rPr lang="zh-CN" altLang="en-US" sz="3200" dirty="0" smtClean="0">
                <a:solidFill>
                  <a:srgbClr val="009900"/>
                </a:solidFill>
              </a:rPr>
              <a:t>不在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                           </a:t>
            </a:r>
            <a:r>
              <a:rPr lang="zh-CN" altLang="en-US" sz="3200" dirty="0" smtClean="0">
                <a:solidFill>
                  <a:srgbClr val="FF0000"/>
                </a:solidFill>
                <a:latin typeface="+mj-lt"/>
              </a:rPr>
              <a:t>不安全</a:t>
            </a:r>
            <a:endParaRPr lang="en-US" altLang="zh-CN" sz="3200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个体位置的提取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若农夫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狼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白菜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羊 在北岸，则返回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8392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farmer(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return ( 0 != (location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&amp;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0x08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));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wolf(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location</a:t>
            </a:r>
            <a:r>
              <a:rPr lang="en-GB" altLang="zh-CN" sz="3200" kern="0" dirty="0" smtClean="0"/>
              <a:t>)</a:t>
            </a:r>
            <a:endParaRPr lang="en-GB" altLang="zh-CN" kern="0" dirty="0" smtClean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{ </a:t>
            </a:r>
            <a:r>
              <a:rPr lang="en-GB" altLang="zh-CN" sz="3200" kern="0" dirty="0" smtClean="0"/>
              <a:t>return ( 0 != (location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&amp;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0x04</a:t>
            </a:r>
            <a:r>
              <a:rPr lang="en-GB" altLang="zh-CN" sz="3200" kern="0" dirty="0" smtClean="0"/>
              <a:t>)); </a:t>
            </a:r>
            <a:r>
              <a:rPr lang="zh-CN" altLang="en-GB" sz="3200" kern="0" dirty="0" smtClean="0"/>
              <a:t>}</a:t>
            </a:r>
            <a:endParaRPr lang="en-US" altLang="zh-CN" sz="3200" kern="0" dirty="0" smtClean="0"/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cabbage(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location</a:t>
            </a:r>
            <a:r>
              <a:rPr lang="en-GB" altLang="zh-CN" sz="3200" kern="0" dirty="0" smtClean="0"/>
              <a:t>)</a:t>
            </a:r>
            <a:endParaRPr lang="en-GB" altLang="zh-CN" kern="0" dirty="0" smtClean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{ </a:t>
            </a:r>
            <a:r>
              <a:rPr lang="en-GB" altLang="zh-CN" sz="3200" kern="0" dirty="0" smtClean="0"/>
              <a:t>return ( 0 != (location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&amp;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0x02</a:t>
            </a:r>
            <a:r>
              <a:rPr lang="en-GB" altLang="zh-CN" sz="3200" kern="0" dirty="0" smtClean="0"/>
              <a:t>)); </a:t>
            </a:r>
            <a:r>
              <a:rPr lang="zh-CN" altLang="en-GB" sz="3200" kern="0" dirty="0" smtClean="0"/>
              <a:t>}</a:t>
            </a:r>
            <a:endParaRPr lang="en-US" altLang="zh-CN" sz="3200" kern="0" dirty="0" smtClean="0"/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goat(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location</a:t>
            </a:r>
            <a:r>
              <a:rPr lang="en-GB" altLang="zh-CN" sz="3200" kern="0" dirty="0" smtClean="0"/>
              <a:t>)</a:t>
            </a:r>
            <a:endParaRPr lang="en-GB" altLang="zh-CN" kern="0" dirty="0" smtClean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{ </a:t>
            </a:r>
            <a:r>
              <a:rPr lang="en-GB" altLang="zh-CN" sz="3200" kern="0" dirty="0" smtClean="0"/>
              <a:t>return ( 0 != (location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&amp;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0x01</a:t>
            </a:r>
            <a:r>
              <a:rPr lang="en-GB" altLang="zh-CN" sz="3200" kern="0" dirty="0" smtClean="0"/>
              <a:t>)); </a:t>
            </a:r>
            <a:r>
              <a:rPr lang="zh-CN" altLang="en-GB" sz="3200" kern="0" dirty="0" smtClean="0"/>
              <a:t>}</a:t>
            </a:r>
            <a:endParaRPr lang="zh-CN" altLang="en-US" sz="3200" kern="0" dirty="0" smtClean="0"/>
          </a:p>
        </p:txBody>
      </p:sp>
      <p:sp>
        <p:nvSpPr>
          <p:cNvPr id="11" name="矩形 10"/>
          <p:cNvSpPr/>
          <p:nvPr/>
        </p:nvSpPr>
        <p:spPr>
          <a:xfrm>
            <a:off x="4419600" y="1600200"/>
            <a:ext cx="3855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提取农夫的状态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0800" y="2169004"/>
            <a:ext cx="22990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//0x:</a:t>
            </a:r>
            <a:r>
              <a:rPr lang="zh-CN" altLang="en-US" kern="0" dirty="0" smtClean="0">
                <a:solidFill>
                  <a:srgbClr val="006600"/>
                </a:solidFill>
              </a:rPr>
              <a:t>十六进制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38600" y="2798058"/>
            <a:ext cx="34964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提取狼的状态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24400" y="3962400"/>
            <a:ext cx="3855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提取白菜的状态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2296" y="5181600"/>
            <a:ext cx="34964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提取羊的状态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比较个体位置</a:t>
            </a:r>
            <a:r>
              <a:rPr lang="en-US" altLang="zh-CN" dirty="0" smtClean="0"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黑体" pitchFamily="2" charset="-122"/>
              </a:rPr>
              <a:t>判断状态的安全性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304800" y="1219200"/>
            <a:ext cx="88392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safe(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 ((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lang="en-US" altLang="zh-CN" sz="3200" kern="0" dirty="0" smtClean="0">
                <a:solidFill>
                  <a:schemeClr val="tx2"/>
                </a:solidFill>
                <a:latin typeface="+mn-lt"/>
              </a:rPr>
              <a:t>==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cabbage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&amp;&amp;(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!=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farmer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(0);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wolf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&amp;&amp; (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wolf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!=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farmer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return (0);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(1);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5600" y="31242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羊吃白菜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1800" y="4953000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狼吃羊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4600" y="5617458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都不成立，则</a:t>
            </a:r>
            <a:r>
              <a:rPr lang="en-US" altLang="zh-CN" kern="0" dirty="0" smtClean="0">
                <a:solidFill>
                  <a:srgbClr val="009900"/>
                </a:solidFill>
              </a:rPr>
              <a:t>location</a:t>
            </a:r>
            <a:r>
              <a:rPr lang="zh-CN" altLang="en-US" kern="0" dirty="0" smtClean="0">
                <a:solidFill>
                  <a:srgbClr val="009900"/>
                </a:solidFill>
              </a:rPr>
              <a:t>安全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7620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81000" y="2895600"/>
            <a:ext cx="8763000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latin typeface="+mj-lt"/>
                <a:sym typeface="Wingdings" pitchFamily="2" charset="2"/>
              </a:rPr>
              <a:t>安全检查：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对于一个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location(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状态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检查是否可能发生“狼吃羊”或“羊吃菜”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4419600" y="15240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1000" y="4419600"/>
            <a:ext cx="8763000" cy="2057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合法性</a:t>
            </a:r>
            <a:r>
              <a:rPr lang="en-US" altLang="zh-CN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: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(1)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相邻状态之间，可以通过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次农夫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划船过河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可带一样东西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实现；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       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(2)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状态序列无循环；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905000"/>
            <a:ext cx="8001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sym typeface="Wingdings" pitchFamily="2" charset="2"/>
              </a:rPr>
              <a:t>安全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合法的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47800" y="1752600"/>
            <a:ext cx="8382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86000" y="1752600"/>
            <a:ext cx="14400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状态变化的合法性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8392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 1110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0110 1111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93726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只有农夫会划船：</a:t>
            </a:r>
            <a:r>
              <a:rPr lang="zh-CN" altLang="en-US" sz="3200" kern="0" dirty="0" smtClean="0">
                <a:latin typeface="+mj-lt"/>
              </a:rPr>
              <a:t>每一步，农夫状态都改变；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可带一件物品：</a:t>
            </a:r>
            <a:r>
              <a:rPr lang="zh-CN" altLang="en-US" sz="3200" kern="0" dirty="0" smtClean="0">
                <a:latin typeface="+mj-lt"/>
              </a:rPr>
              <a:t>包括农夫，最多改变两位状态；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农夫与物品在同一侧，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该物品状态才能改变；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4876800"/>
            <a:ext cx="8915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状态序列无环：</a:t>
            </a:r>
            <a:r>
              <a:rPr lang="zh-CN" altLang="en-US" sz="3200" kern="0" dirty="0" smtClean="0">
                <a:latin typeface="+mj-lt"/>
              </a:rPr>
              <a:t>使用过的状态不能再使用；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5638800"/>
            <a:ext cx="7467600" cy="609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需要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个记录状态使用情况的数组：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route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记录状态使用情况的数组</a:t>
            </a:r>
            <a:r>
              <a:rPr lang="en-US" altLang="zh-CN" dirty="0" smtClean="0">
                <a:ea typeface="黑体" pitchFamily="2" charset="-122"/>
              </a:rPr>
              <a:t>: route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371600"/>
            <a:ext cx="87630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/>
              <a:t>0000, 0001, 0010, … , 1111 </a:t>
            </a:r>
            <a:r>
              <a:rPr lang="zh-CN" altLang="en-US" sz="3200" kern="0" dirty="0" smtClean="0"/>
              <a:t>共</a:t>
            </a:r>
            <a:r>
              <a:rPr lang="en-US" altLang="zh-CN" sz="3200" kern="0" dirty="0" smtClean="0"/>
              <a:t>16</a:t>
            </a:r>
            <a:r>
              <a:rPr lang="zh-CN" altLang="en-US" sz="3200" kern="0" dirty="0" smtClean="0"/>
              <a:t>个状态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en-US" altLang="zh-CN" sz="3200" kern="0" dirty="0" smtClean="0">
                <a:sym typeface="Wingdings" pitchFamily="2" charset="2"/>
              </a:rPr>
              <a:t>-- route</a:t>
            </a:r>
            <a:r>
              <a:rPr lang="zh-CN" altLang="en-US" sz="3200" kern="0" dirty="0" smtClean="0">
                <a:sym typeface="Wingdings" pitchFamily="2" charset="2"/>
              </a:rPr>
              <a:t>数组包含</a:t>
            </a:r>
            <a:r>
              <a:rPr lang="en-US" altLang="zh-CN" sz="3200" kern="0" dirty="0" smtClean="0">
                <a:sym typeface="Wingdings" pitchFamily="2" charset="2"/>
              </a:rPr>
              <a:t>16</a:t>
            </a:r>
            <a:r>
              <a:rPr lang="zh-CN" altLang="en-US" sz="3200" kern="0" dirty="0" smtClean="0">
                <a:sym typeface="Wingdings" pitchFamily="2" charset="2"/>
              </a:rPr>
              <a:t>个</a:t>
            </a:r>
            <a:r>
              <a:rPr lang="zh-CN" altLang="en-US" sz="3200" kern="0" dirty="0" smtClean="0">
                <a:sym typeface="Wingdings" pitchFamily="2" charset="2"/>
              </a:rPr>
              <a:t>元素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   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-- 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下标为状态值；</a:t>
            </a:r>
            <a:endParaRPr lang="zh-CN" altLang="en-GB" sz="3200" kern="0" dirty="0" smtClean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1000" y="3429000"/>
            <a:ext cx="8763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kern="0" dirty="0" smtClean="0">
                <a:sym typeface="Wingdings" pitchFamily="2" charset="2"/>
              </a:rPr>
              <a:t>route</a:t>
            </a:r>
            <a:r>
              <a:rPr lang="zh-CN" altLang="en-US" sz="3200" kern="0" dirty="0" smtClean="0">
                <a:sym typeface="Wingdings" pitchFamily="2" charset="2"/>
              </a:rPr>
              <a:t>的元素值</a:t>
            </a:r>
            <a:r>
              <a:rPr lang="zh-CN" altLang="en-US" sz="3200" kern="0" dirty="0" smtClean="0">
                <a:sym typeface="Wingdings" pitchFamily="2" charset="2"/>
              </a:rPr>
              <a:t>？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-- (</a:t>
            </a:r>
            <a:r>
              <a:rPr lang="zh-CN" altLang="en-US" sz="3200" kern="0" dirty="0" smtClean="0">
                <a:sym typeface="Wingdings" pitchFamily="2" charset="2"/>
              </a:rPr>
              <a:t>未使用状态的</a:t>
            </a:r>
            <a:r>
              <a:rPr lang="en-US" altLang="zh-CN" sz="3200" kern="0" dirty="0" smtClean="0">
                <a:sym typeface="Wingdings" pitchFamily="2" charset="2"/>
              </a:rPr>
              <a:t>)route</a:t>
            </a:r>
            <a:r>
              <a:rPr lang="zh-CN" altLang="en-US" sz="3200" kern="0" dirty="0" smtClean="0">
                <a:sym typeface="Wingdings" pitchFamily="2" charset="2"/>
              </a:rPr>
              <a:t>值初始化为</a:t>
            </a:r>
            <a:r>
              <a:rPr lang="en-US" altLang="zh-CN" sz="3200" kern="0" dirty="0" smtClean="0">
                <a:sym typeface="Wingdings" pitchFamily="2" charset="2"/>
              </a:rPr>
              <a:t>-1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</a:t>
            </a:r>
            <a:r>
              <a:rPr lang="en-US" altLang="zh-CN" sz="3200" kern="0" dirty="0" smtClean="0">
                <a:sym typeface="Wingdings" pitchFamily="2" charset="2"/>
              </a:rPr>
              <a:t>  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-- 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使用过的，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route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值为其上一步状态的值；</a:t>
            </a:r>
            <a:endParaRPr lang="en-US" altLang="zh-CN" sz="3200" kern="0" dirty="0" smtClean="0">
              <a:solidFill>
                <a:srgbClr val="006600"/>
              </a:solidFill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      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即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, route[location]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是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location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的前驱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状态值</a:t>
            </a:r>
            <a:endParaRPr lang="zh-CN" altLang="en-GB" sz="3200" kern="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686800" cy="121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00518E"/>
                </a:solidFill>
                <a:latin typeface="+mj-lt"/>
              </a:rPr>
              <a:t>r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</a:rPr>
              <a:t>oute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</a:rPr>
              <a:t>数组：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记录“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值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等于下标的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状态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”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                   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哪个状态一步走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来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记录状态使用情况的数组</a:t>
            </a:r>
            <a:r>
              <a:rPr lang="en-US" altLang="zh-CN" dirty="0" smtClean="0">
                <a:ea typeface="黑体" pitchFamily="2" charset="-122"/>
              </a:rPr>
              <a:t>: route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648200"/>
            <a:ext cx="8686800" cy="1828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route[9] = 0;   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route[1]=9;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    </a:t>
            </a:r>
            <a:r>
              <a:rPr lang="en-US" altLang="zh-CN" sz="3200" kern="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route[11]=1;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6600"/>
                </a:solidFill>
                <a:latin typeface="+mj-lt"/>
                <a:sym typeface="Wingdings" pitchFamily="2" charset="2"/>
              </a:rPr>
              <a:t>r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oute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[2] =11;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route[14]=2;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route[6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]=14;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baseline="0" dirty="0" smtClean="0">
                <a:latin typeface="+mj-lt"/>
                <a:sym typeface="Wingdings" pitchFamily="2" charset="2"/>
              </a:rPr>
              <a:t>route[15]=6;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8686800" cy="1371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US" sz="3200" kern="0" dirty="0" smtClean="0"/>
              <a:t>状态变化序列：</a:t>
            </a:r>
            <a:r>
              <a:rPr lang="en-US" altLang="zh-CN" sz="3200" kern="0" dirty="0" smtClean="0">
                <a:solidFill>
                  <a:srgbClr val="009900"/>
                </a:solidFill>
              </a:rPr>
              <a:t>0000 </a:t>
            </a:r>
            <a:r>
              <a:rPr lang="en-US" altLang="zh-CN" sz="3200" kern="0" dirty="0" smtClean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009900"/>
                </a:solidFill>
              </a:rPr>
              <a:t>1001 </a:t>
            </a:r>
            <a:r>
              <a:rPr lang="en-US" altLang="zh-CN" sz="3200" kern="0" dirty="0" smtClean="0">
                <a:solidFill>
                  <a:srgbClr val="FF0000"/>
                </a:solidFill>
                <a:sym typeface="Wingdings" pitchFamily="2" charset="2"/>
              </a:rPr>
              <a:t>0001 </a:t>
            </a:r>
            <a:endParaRPr lang="en-US" altLang="zh-CN" sz="3200" kern="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altLang="zh-CN" sz="3200" kern="0" dirty="0" smtClean="0">
                <a:solidFill>
                  <a:srgbClr val="7030A0"/>
                </a:solidFill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7030A0"/>
                </a:solidFill>
                <a:sym typeface="Wingdings" pitchFamily="2" charset="2"/>
              </a:rPr>
              <a:t>1011 </a:t>
            </a:r>
            <a:r>
              <a:rPr lang="en-US" altLang="zh-CN" sz="3200" kern="0" dirty="0" smtClean="0">
                <a:solidFill>
                  <a:srgbClr val="FF6600"/>
                </a:solidFill>
                <a:sym typeface="Wingdings" pitchFamily="2" charset="2"/>
              </a:rPr>
              <a:t>0010 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1110 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0110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en-US" altLang="zh-CN" sz="3200" kern="0" dirty="0" smtClean="0">
                <a:sym typeface="Wingdings" pitchFamily="2" charset="2"/>
              </a:rPr>
              <a:t>1111</a:t>
            </a:r>
            <a:endParaRPr lang="zh-CN" altLang="en-GB" sz="3200" kern="0" dirty="0" smtClean="0"/>
          </a:p>
        </p:txBody>
      </p:sp>
      <p:sp>
        <p:nvSpPr>
          <p:cNvPr id="16" name="上下箭头 15"/>
          <p:cNvSpPr/>
          <p:nvPr/>
        </p:nvSpPr>
        <p:spPr bwMode="auto">
          <a:xfrm>
            <a:off x="4267200" y="3962400"/>
            <a:ext cx="533400" cy="685800"/>
          </a:xfrm>
          <a:prstGeom prst="up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229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广度优先：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基于队列的广度优先搜索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2590800"/>
            <a:ext cx="82296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ctr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搜索过程中，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先考虑下一步的所有可能状态，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再考虑更后面的各种情况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2126159"/>
            <a:ext cx="9144000" cy="1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栈、队列的应用：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algn="ctr" eaLnBrk="0" hangingPunc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农夫过河问题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" y="838200"/>
          <a:ext cx="88392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0000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1001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1010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0000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1011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0011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1100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1010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kern="1200" dirty="0" smtClean="0">
                          <a:solidFill>
                            <a:srgbClr val="7030A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0001</a:t>
                      </a:r>
                      <a:endParaRPr lang="zh-CN" altLang="en-US" sz="3000" b="1" kern="1200" dirty="0" smtClean="0">
                        <a:solidFill>
                          <a:srgbClr val="7030A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1011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0110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0100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009900"/>
                          </a:solidFill>
                          <a:latin typeface="+mj-lt"/>
                          <a:ea typeface="黑体" pitchFamily="2" charset="-122"/>
                        </a:rPr>
                        <a:t>1111</a:t>
                      </a:r>
                      <a:endParaRPr lang="zh-CN" altLang="en-US" sz="3000" b="1" dirty="0">
                        <a:solidFill>
                          <a:srgbClr val="0099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0010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1101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0101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0100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1100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1101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228600"/>
            <a:ext cx="502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l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ocation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狼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白菜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羊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8600" y="4495800"/>
            <a:ext cx="27432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红色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: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不安全</a:t>
            </a:r>
            <a:endParaRPr lang="en-US" altLang="zh-CN" sz="3200" dirty="0" smtClean="0">
              <a:solidFill>
                <a:srgbClr val="C00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紫色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: </a:t>
            </a:r>
            <a:r>
              <a:rPr lang="zh-CN" altLang="en-US" sz="320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已使用</a:t>
            </a:r>
            <a:endParaRPr lang="en-US" altLang="zh-CN" sz="3200" dirty="0" smtClean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绿色：目标</a:t>
            </a:r>
            <a:endParaRPr lang="en-US" altLang="zh-CN" sz="320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371600" y="1295400"/>
            <a:ext cx="1066800" cy="1828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488200" y="1752600"/>
            <a:ext cx="1066800" cy="9144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581400" y="1752600"/>
            <a:ext cx="1066800" cy="3657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84200" y="22098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48200" y="4953000"/>
            <a:ext cx="1066800" cy="1371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28600" y="1295400"/>
            <a:ext cx="1066800" cy="4572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791200" y="26670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91200" y="5410200"/>
            <a:ext cx="1066800" cy="1371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001000" y="3581400"/>
            <a:ext cx="1066800" cy="9144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858000" y="35814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基于队列的广度优先搜索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初始状态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0000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入队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694350" indent="-514350" algn="just">
              <a:spcBef>
                <a:spcPts val="900"/>
              </a:spcBef>
              <a:buNone/>
              <a:defRPr/>
            </a:pPr>
            <a:r>
              <a:rPr lang="en-US" altLang="zh-CN" sz="3200" kern="0" dirty="0" smtClean="0"/>
              <a:t>(</a:t>
            </a:r>
            <a:r>
              <a:rPr lang="en-US" altLang="zh-CN" sz="3200" kern="0" dirty="0" smtClean="0"/>
              <a:t>2) </a:t>
            </a:r>
            <a:r>
              <a:rPr lang="zh-CN" altLang="en-US" sz="3200" kern="0" dirty="0" smtClean="0"/>
              <a:t>取队头，为当前状态，队头出队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694350" lvl="0" indent="-514350" algn="just">
              <a:spcBef>
                <a:spcPts val="900"/>
              </a:spcBef>
              <a:buNone/>
              <a:defRPr/>
            </a:pPr>
            <a:r>
              <a:rPr lang="en-US" altLang="zh-CN" sz="3200" kern="0" dirty="0" smtClean="0"/>
              <a:t>(3</a:t>
            </a:r>
            <a:r>
              <a:rPr lang="en-US" altLang="zh-CN" sz="3200" kern="0" dirty="0" smtClean="0"/>
              <a:t>) </a:t>
            </a:r>
            <a:r>
              <a:rPr lang="zh-CN" altLang="en-US" sz="3200" kern="0" dirty="0" smtClean="0"/>
              <a:t>寻找</a:t>
            </a:r>
            <a:r>
              <a:rPr lang="zh-CN" altLang="en-US" sz="3200" kern="0" dirty="0" smtClean="0"/>
              <a:t>前状态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经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1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步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可到达的、所有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的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、</a:t>
            </a:r>
            <a:endParaRPr lang="en-US" altLang="zh-CN" sz="3200" kern="0" dirty="0" smtClean="0">
              <a:solidFill>
                <a:srgbClr val="003399"/>
              </a:solidFill>
            </a:endParaRPr>
          </a:p>
          <a:p>
            <a:pPr marL="694350" lvl="0" indent="-51435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    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安全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的、未曾使用过的</a:t>
            </a:r>
            <a:r>
              <a:rPr lang="zh-CN" altLang="en-US" sz="3200" kern="0" dirty="0" smtClean="0"/>
              <a:t>下一状态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180000" lvl="0" algn="just">
              <a:spcBef>
                <a:spcPts val="900"/>
              </a:spcBef>
              <a:buNone/>
              <a:defRPr/>
            </a:pPr>
            <a:r>
              <a:rPr lang="en-US" altLang="zh-CN" sz="3200" kern="0" dirty="0" smtClean="0"/>
              <a:t>(4) </a:t>
            </a:r>
            <a:r>
              <a:rPr lang="zh-CN" altLang="en-US" sz="3200" kern="0" dirty="0" smtClean="0"/>
              <a:t>检查</a:t>
            </a:r>
            <a:r>
              <a:rPr lang="zh-CN" altLang="en-US" sz="3200" kern="0" dirty="0" smtClean="0"/>
              <a:t>这些状态中，是否有</a:t>
            </a:r>
            <a:r>
              <a:rPr lang="en-US" altLang="zh-CN" sz="3200" kern="0" dirty="0" smtClean="0"/>
              <a:t>1111 ?</a:t>
            </a: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zh-CN" altLang="en-US" sz="3200" kern="0" dirty="0" smtClean="0"/>
              <a:t>有，则成功；</a:t>
            </a:r>
            <a:endParaRPr lang="en-US" altLang="zh-CN" sz="3200" kern="0" dirty="0" smtClean="0"/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zh-CN" altLang="en-US" sz="3200" kern="0" dirty="0" smtClean="0"/>
              <a:t>否则，将这些状态入队，返回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8991600" cy="601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farmerProblem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movers, m=16;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</a:t>
            </a:r>
            <a:r>
              <a:rPr lang="en-GB" altLang="zh-CN" sz="3200" kern="0" dirty="0" err="1" smtClean="0">
                <a:latin typeface="+mj-lt"/>
              </a:rPr>
              <a:t>int</a:t>
            </a:r>
            <a:r>
              <a:rPr lang="en-GB" altLang="zh-CN" sz="3200" kern="0" dirty="0" smtClean="0"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location,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newlocation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route[16];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moveTo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moveTo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createEmptyQueue_seq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for(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=0;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&lt;16;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++)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route[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]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 -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enQueue_seq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, 0x00</a:t>
            </a:r>
            <a:r>
              <a:rPr lang="en-GB" altLang="zh-CN" sz="3200" kern="0" dirty="0" smtClean="0"/>
              <a:t>); 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GB" altLang="zh-CN" sz="3200" kern="0" dirty="0" smtClean="0"/>
              <a:t>route[0]=0;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1752600"/>
            <a:ext cx="4267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当前状态</a:t>
            </a:r>
            <a:r>
              <a:rPr lang="en-US" altLang="zh-CN" kern="0" dirty="0" smtClean="0">
                <a:solidFill>
                  <a:srgbClr val="009900"/>
                </a:solidFill>
              </a:rPr>
              <a:t>,</a:t>
            </a:r>
            <a:r>
              <a:rPr lang="zh-CN" altLang="en-US" kern="0" dirty="0" smtClean="0">
                <a:solidFill>
                  <a:srgbClr val="009900"/>
                </a:solidFill>
              </a:rPr>
              <a:t>下一状态</a:t>
            </a:r>
            <a:r>
              <a:rPr lang="en-GB" altLang="zh-CN" kern="0" dirty="0" smtClean="0">
                <a:solidFill>
                  <a:srgbClr val="009900"/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2362200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记录值为下标的状态的前驱状态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19600" y="2931004"/>
            <a:ext cx="4191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队列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暂存中间状态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7382" y="35052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空队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51453" y="4683604"/>
            <a:ext cx="289694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状态数组初始化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48926" y="52932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初始状态入队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4600" y="5867400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//0000</a:t>
            </a:r>
            <a:r>
              <a:rPr lang="zh-CN" altLang="en-US" kern="0" dirty="0" smtClean="0">
                <a:solidFill>
                  <a:srgbClr val="009900"/>
                </a:solidFill>
              </a:rPr>
              <a:t>已经被使用，前驱是自己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8991600" cy="579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enQueue_seq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, 0x00</a:t>
            </a:r>
            <a:r>
              <a:rPr lang="en-GB" altLang="zh-CN" sz="3200" kern="0" dirty="0" smtClean="0"/>
              <a:t>); 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GB" altLang="zh-CN" sz="3200" kern="0" dirty="0" smtClean="0"/>
              <a:t>route[0]=0</a:t>
            </a:r>
            <a:r>
              <a:rPr lang="en-GB" altLang="zh-CN" sz="3200" kern="0" dirty="0" smtClean="0"/>
              <a:t>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</a:t>
            </a:r>
            <a:r>
              <a:rPr lang="en-GB" altLang="zh-CN" sz="3200" kern="0" dirty="0" smtClean="0"/>
              <a:t>   </a:t>
            </a:r>
            <a:r>
              <a:rPr lang="en-GB" altLang="zh-CN" sz="3200" kern="0" dirty="0" smtClean="0">
                <a:solidFill>
                  <a:srgbClr val="FF6600"/>
                </a:solidFill>
              </a:rPr>
              <a:t>while</a:t>
            </a:r>
            <a:r>
              <a:rPr lang="en-GB" altLang="zh-CN" sz="3200" kern="0" dirty="0" smtClean="0"/>
              <a:t>( !</a:t>
            </a:r>
            <a:r>
              <a:rPr lang="en-GB" altLang="zh-CN" sz="3200" kern="0" dirty="0" err="1" smtClean="0"/>
              <a:t>isEmptyQueue_seq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) &amp;&amp;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</a:t>
            </a:r>
            <a:r>
              <a:rPr lang="en-GB" altLang="zh-CN" sz="3200" kern="0" dirty="0" smtClean="0"/>
              <a:t>             (</a:t>
            </a:r>
            <a:r>
              <a:rPr lang="en-GB" altLang="zh-CN" sz="3200" kern="0" dirty="0" smtClean="0"/>
              <a:t>route[15] == -1)) 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>
                <a:solidFill>
                  <a:srgbClr val="009900"/>
                </a:solidFill>
              </a:rPr>
              <a:t>   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</a:t>
            </a:r>
            <a:r>
              <a:rPr lang="en-GB" altLang="zh-CN" sz="3200" kern="0" dirty="0" smtClean="0"/>
              <a:t>         </a:t>
            </a:r>
            <a:r>
              <a:rPr lang="en-GB" altLang="zh-CN" sz="3200" b="1" kern="0" dirty="0" smtClean="0">
                <a:solidFill>
                  <a:srgbClr val="FF6600"/>
                </a:solidFill>
              </a:rPr>
              <a:t>{ </a:t>
            </a:r>
            <a:r>
              <a:rPr lang="en-GB" altLang="zh-CN" sz="3200" kern="0" dirty="0" smtClean="0"/>
              <a:t>location=</a:t>
            </a:r>
            <a:r>
              <a:rPr lang="en-GB" altLang="zh-CN" sz="3200" kern="0" dirty="0" err="1" smtClean="0"/>
              <a:t>frontQueue_seq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);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</a:t>
            </a:r>
            <a:r>
              <a:rPr lang="en-GB" altLang="zh-CN" sz="3200" kern="0" dirty="0" smtClean="0"/>
              <a:t>         </a:t>
            </a:r>
            <a:r>
              <a:rPr lang="en-GB" altLang="zh-CN" sz="3200" kern="0" dirty="0" err="1" smtClean="0"/>
              <a:t>deQueue_seq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)</a:t>
            </a: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kern="0" dirty="0" smtClean="0"/>
              <a:t>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48926" y="7620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初始状态入队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4600" y="1371802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//0000</a:t>
            </a:r>
            <a:r>
              <a:rPr lang="zh-CN" altLang="en-US" kern="0" dirty="0" smtClean="0">
                <a:solidFill>
                  <a:srgbClr val="009900"/>
                </a:solidFill>
              </a:rPr>
              <a:t>已经被使用，前驱是自己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2600" y="3048000"/>
            <a:ext cx="6172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当队不空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且目标状态还没出现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76400" y="40934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取队</a:t>
            </a:r>
            <a:r>
              <a:rPr lang="zh-CN" altLang="en-US" kern="0" dirty="0" smtClean="0">
                <a:solidFill>
                  <a:srgbClr val="009900"/>
                </a:solidFill>
              </a:rPr>
              <a:t>头为当前状态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81271" y="4607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队头出队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76400" y="5257800"/>
            <a:ext cx="7315200" cy="107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接下来，求：从当前状态</a:t>
            </a:r>
            <a:r>
              <a:rPr lang="en-US" altLang="zh-CN" kern="0" dirty="0" smtClean="0">
                <a:solidFill>
                  <a:srgbClr val="003399"/>
                </a:solidFill>
              </a:rPr>
              <a:t>location</a:t>
            </a:r>
            <a:r>
              <a:rPr lang="zh-CN" altLang="en-US" kern="0" dirty="0" smtClean="0">
                <a:solidFill>
                  <a:srgbClr val="003399"/>
                </a:solidFill>
              </a:rPr>
              <a:t>出发，</a:t>
            </a:r>
            <a:endParaRPr lang="en-US" altLang="zh-CN" kern="0" dirty="0" smtClean="0">
              <a:solidFill>
                <a:srgbClr val="003399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 </a:t>
            </a:r>
            <a:r>
              <a:rPr lang="en-US" altLang="zh-CN" kern="0" dirty="0" smtClean="0">
                <a:solidFill>
                  <a:srgbClr val="003399"/>
                </a:solidFill>
              </a:rPr>
              <a:t> </a:t>
            </a:r>
            <a:r>
              <a:rPr lang="zh-CN" altLang="en-US" kern="0" dirty="0" smtClean="0">
                <a:solidFill>
                  <a:srgbClr val="003399"/>
                </a:solidFill>
              </a:rPr>
              <a:t>经过一次划船可以到达的所有状态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304800"/>
            <a:ext cx="9067800" cy="655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for(movers=1; movers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&lt;=8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movers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&lt;&lt;=1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lang="en-GB" altLang="zh-CN" sz="3200" kern="0" dirty="0" smtClean="0">
                <a:latin typeface="+mj-lt"/>
              </a:rPr>
              <a:t>    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((0!=(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location &amp; 0x08))</a:t>
            </a: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</a:t>
            </a:r>
            <a:r>
              <a:rPr lang="en-GB" altLang="zh-CN" sz="3200" kern="0" dirty="0" smtClean="0">
                <a:latin typeface="+mj-lt"/>
              </a:rPr>
              <a:t>       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==(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0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!=(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location&amp;movers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))) </a:t>
            </a: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       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GB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newLocation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=Location^(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0x08|movers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;</a:t>
            </a: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 smtClean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 smtClean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 smtClean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solidFill>
                  <a:srgbClr val="003399"/>
                </a:solidFill>
              </a:rPr>
              <a:t>if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chemeClr val="tx2"/>
                </a:solidFill>
              </a:rPr>
              <a:t>safe(</a:t>
            </a:r>
            <a:r>
              <a:rPr lang="en-GB" altLang="zh-CN" sz="3200" kern="0" dirty="0" err="1" smtClean="0">
                <a:solidFill>
                  <a:schemeClr val="tx2"/>
                </a:solidFill>
              </a:rPr>
              <a:t>newLocation</a:t>
            </a:r>
            <a:r>
              <a:rPr lang="en-GB" altLang="zh-CN" sz="3200" kern="0" dirty="0" smtClean="0"/>
              <a:t>)&amp;&amp;(</a:t>
            </a:r>
            <a:r>
              <a:rPr lang="en-GB" altLang="zh-CN" sz="3200" kern="0" dirty="0" smtClean="0">
                <a:solidFill>
                  <a:schemeClr val="tx2"/>
                </a:solidFill>
              </a:rPr>
              <a:t>route[</a:t>
            </a:r>
            <a:r>
              <a:rPr lang="en-GB" altLang="zh-CN" sz="3200" kern="0" dirty="0" err="1" smtClean="0">
                <a:solidFill>
                  <a:schemeClr val="tx2"/>
                </a:solidFill>
              </a:rPr>
              <a:t>newLocation</a:t>
            </a:r>
            <a:r>
              <a:rPr lang="en-GB" altLang="zh-CN" sz="3200" kern="0" dirty="0" smtClean="0">
                <a:solidFill>
                  <a:schemeClr val="tx2"/>
                </a:solidFill>
              </a:rPr>
              <a:t>]==-1</a:t>
            </a:r>
            <a:r>
              <a:rPr lang="en-GB" altLang="zh-CN" sz="3200" kern="0" dirty="0" smtClean="0"/>
              <a:t>))</a:t>
            </a: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b="1" kern="0" dirty="0" smtClean="0"/>
              <a:t>      </a:t>
            </a:r>
            <a:r>
              <a:rPr lang="en-GB" altLang="zh-CN" sz="3200" b="1" kern="0" dirty="0" smtClean="0"/>
              <a:t>       </a:t>
            </a:r>
            <a:r>
              <a:rPr lang="en-GB" altLang="zh-CN" sz="3200" b="1" kern="0" dirty="0" smtClean="0">
                <a:solidFill>
                  <a:srgbClr val="003399"/>
                </a:solidFill>
              </a:rPr>
              <a:t>{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en-GB" altLang="zh-CN" sz="3200" kern="0" dirty="0" smtClean="0"/>
              <a:t>route[</a:t>
            </a:r>
            <a:r>
              <a:rPr lang="en-GB" altLang="zh-CN" sz="3200" kern="0" dirty="0" err="1" smtClean="0"/>
              <a:t>newLocation</a:t>
            </a:r>
            <a:r>
              <a:rPr lang="en-GB" altLang="zh-CN" sz="3200" kern="0" dirty="0" smtClean="0"/>
              <a:t>]=location</a:t>
            </a:r>
            <a:r>
              <a:rPr lang="en-GB" altLang="zh-CN" sz="3200" kern="0" dirty="0" smtClean="0"/>
              <a:t>; </a:t>
            </a: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               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enQueue_seq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moveTo,newlocaton</a:t>
            </a:r>
            <a:r>
              <a:rPr lang="en-GB" altLang="zh-CN" sz="3200" kern="0" dirty="0" smtClean="0"/>
              <a:t>); </a:t>
            </a: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               </a:t>
            </a:r>
            <a:r>
              <a:rPr lang="en-GB" altLang="zh-CN" sz="3200" b="1" kern="0" dirty="0" smtClean="0">
                <a:solidFill>
                  <a:srgbClr val="003399"/>
                </a:solidFill>
              </a:rPr>
              <a:t>}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//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endif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  </a:t>
            </a:r>
            <a:r>
              <a:rPr lang="en-US" altLang="zh-CN" sz="3200" b="1" kern="0" dirty="0" smtClean="0">
                <a:solidFill>
                  <a:srgbClr val="FF0000"/>
                </a:solidFill>
              </a:rPr>
              <a:t>}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//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endif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endfor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  </a:t>
            </a:r>
            <a:r>
              <a:rPr lang="en-US" altLang="zh-CN" sz="3200" b="1" kern="0" dirty="0" smtClean="0">
                <a:solidFill>
                  <a:srgbClr val="FF6600"/>
                </a:solidFill>
              </a:rPr>
              <a:t>}</a:t>
            </a:r>
            <a:r>
              <a:rPr lang="en-US" altLang="zh-CN" sz="3200" kern="0" dirty="0" smtClean="0">
                <a:solidFill>
                  <a:srgbClr val="FF6600"/>
                </a:solidFill>
              </a:rPr>
              <a:t>//</a:t>
            </a:r>
            <a:r>
              <a:rPr lang="en-US" altLang="zh-CN" sz="3200" kern="0" dirty="0" err="1" smtClean="0">
                <a:solidFill>
                  <a:srgbClr val="FF6600"/>
                </a:solidFill>
              </a:rPr>
              <a:t>endwhile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871" y="304800"/>
            <a:ext cx="82253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考察任意角色</a:t>
            </a:r>
            <a:r>
              <a:rPr lang="en-US" altLang="zh-CN" kern="0" dirty="0" smtClean="0">
                <a:solidFill>
                  <a:srgbClr val="003399"/>
                </a:solidFill>
              </a:rPr>
              <a:t>movers, </a:t>
            </a:r>
            <a:r>
              <a:rPr lang="zh-CN" altLang="en-US" kern="0" dirty="0" smtClean="0">
                <a:solidFill>
                  <a:srgbClr val="003399"/>
                </a:solidFill>
              </a:rPr>
              <a:t>是否能和农夫一起改变状态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" y="2245204"/>
            <a:ext cx="9220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若状态</a:t>
            </a:r>
            <a:r>
              <a:rPr lang="en-US" altLang="zh-CN" kern="0" dirty="0" smtClean="0">
                <a:solidFill>
                  <a:srgbClr val="009900"/>
                </a:solidFill>
              </a:rPr>
              <a:t>location</a:t>
            </a:r>
            <a:r>
              <a:rPr lang="zh-CN" altLang="en-US" kern="0" dirty="0" smtClean="0">
                <a:solidFill>
                  <a:srgbClr val="009900"/>
                </a:solidFill>
              </a:rPr>
              <a:t>中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农夫</a:t>
            </a:r>
            <a:r>
              <a:rPr lang="zh-CN" altLang="en-US" kern="0" dirty="0" smtClean="0">
                <a:solidFill>
                  <a:srgbClr val="009900"/>
                </a:solidFill>
              </a:rPr>
              <a:t>与</a:t>
            </a:r>
            <a:r>
              <a:rPr lang="en-US" altLang="zh-CN" kern="0" dirty="0" smtClean="0">
                <a:solidFill>
                  <a:srgbClr val="009900"/>
                </a:solidFill>
              </a:rPr>
              <a:t>movers</a:t>
            </a:r>
            <a:r>
              <a:rPr lang="zh-CN" altLang="en-US" kern="0" dirty="0" smtClean="0">
                <a:solidFill>
                  <a:srgbClr val="009900"/>
                </a:solidFill>
              </a:rPr>
              <a:t>在同</a:t>
            </a:r>
            <a:r>
              <a:rPr lang="zh-CN" altLang="en-US" kern="0" dirty="0" smtClean="0">
                <a:solidFill>
                  <a:srgbClr val="009900"/>
                </a:solidFill>
              </a:rPr>
              <a:t>一侧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则有新状态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5400" y="31680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GB" kern="0" dirty="0" smtClean="0">
                <a:solidFill>
                  <a:srgbClr val="009900"/>
                </a:solidFill>
              </a:rPr>
              <a:t>// </a:t>
            </a:r>
            <a:r>
              <a:rPr lang="en-US" altLang="zh-CN" kern="0" dirty="0" smtClean="0">
                <a:solidFill>
                  <a:srgbClr val="009900"/>
                </a:solidFill>
              </a:rPr>
              <a:t>‘</a:t>
            </a:r>
            <a:r>
              <a:rPr lang="zh-CN" altLang="en-GB" kern="0" dirty="0" smtClean="0">
                <a:solidFill>
                  <a:srgbClr val="009900"/>
                </a:solidFill>
              </a:rPr>
              <a:t>^</a:t>
            </a:r>
            <a:r>
              <a:rPr lang="en-US" altLang="zh-CN" kern="0" dirty="0" smtClean="0">
                <a:solidFill>
                  <a:srgbClr val="009900"/>
                </a:solidFill>
              </a:rPr>
              <a:t>’: </a:t>
            </a:r>
            <a:r>
              <a:rPr lang="zh-CN" altLang="en-US" kern="0" dirty="0" smtClean="0">
                <a:solidFill>
                  <a:srgbClr val="009900"/>
                </a:solidFill>
              </a:rPr>
              <a:t>异或符号，</a:t>
            </a:r>
            <a:r>
              <a:rPr lang="en-US" altLang="zh-CN" kern="0" dirty="0" smtClean="0">
                <a:solidFill>
                  <a:srgbClr val="009900"/>
                </a:solidFill>
              </a:rPr>
              <a:t>0^1-&gt;1, 1^1-&gt;0,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9900"/>
                </a:solidFill>
              </a:rPr>
              <a:t>// </a:t>
            </a:r>
            <a:r>
              <a:rPr lang="en-US" altLang="zh-CN" kern="0" dirty="0" smtClean="0">
                <a:solidFill>
                  <a:srgbClr val="009900"/>
                </a:solidFill>
              </a:rPr>
              <a:t>‘^’</a:t>
            </a:r>
            <a:r>
              <a:rPr lang="zh-CN" altLang="en-US" kern="0" dirty="0" smtClean="0">
                <a:solidFill>
                  <a:srgbClr val="009900"/>
                </a:solidFill>
              </a:rPr>
              <a:t>作用：</a:t>
            </a:r>
            <a:r>
              <a:rPr lang="zh-CN" altLang="en-GB" kern="0" dirty="0" smtClean="0">
                <a:solidFill>
                  <a:srgbClr val="009900"/>
                </a:solidFill>
              </a:rPr>
              <a:t>改变</a:t>
            </a:r>
            <a:r>
              <a:rPr lang="zh-CN" altLang="en-US" kern="0" dirty="0" smtClean="0">
                <a:solidFill>
                  <a:srgbClr val="009900"/>
                </a:solidFill>
              </a:rPr>
              <a:t>农夫与</a:t>
            </a:r>
            <a:r>
              <a:rPr lang="en-US" altLang="zh-CN" kern="0" dirty="0" smtClean="0">
                <a:solidFill>
                  <a:srgbClr val="009900"/>
                </a:solidFill>
              </a:rPr>
              <a:t>movers</a:t>
            </a:r>
            <a:r>
              <a:rPr lang="zh-CN" altLang="en-US" kern="0" dirty="0" smtClean="0">
                <a:solidFill>
                  <a:srgbClr val="009900"/>
                </a:solidFill>
              </a:rPr>
              <a:t>的</a:t>
            </a:r>
            <a:r>
              <a:rPr lang="zh-CN" altLang="en-GB" kern="0" dirty="0" smtClean="0">
                <a:solidFill>
                  <a:srgbClr val="009900"/>
                </a:solidFill>
              </a:rPr>
              <a:t>南</a:t>
            </a:r>
            <a:r>
              <a:rPr lang="zh-CN" altLang="en-US" kern="0" dirty="0" smtClean="0">
                <a:solidFill>
                  <a:srgbClr val="009900"/>
                </a:solidFill>
              </a:rPr>
              <a:t>、</a:t>
            </a:r>
            <a:r>
              <a:rPr lang="zh-CN" altLang="en-GB" kern="0" dirty="0" smtClean="0">
                <a:solidFill>
                  <a:srgbClr val="009900"/>
                </a:solidFill>
              </a:rPr>
              <a:t>北岸</a:t>
            </a:r>
            <a:r>
              <a:rPr lang="zh-CN" altLang="en-US" kern="0" dirty="0" smtClean="0">
                <a:solidFill>
                  <a:srgbClr val="009900"/>
                </a:solidFill>
              </a:rPr>
              <a:t>状态</a:t>
            </a:r>
            <a:r>
              <a:rPr lang="zh-CN" altLang="en-GB" kern="0" dirty="0" smtClean="0">
                <a:solidFill>
                  <a:srgbClr val="009900"/>
                </a:solidFill>
              </a:rPr>
              <a:t>；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GB" kern="0" dirty="0" smtClean="0">
                <a:solidFill>
                  <a:srgbClr val="009900"/>
                </a:solidFill>
              </a:rPr>
              <a:t> </a:t>
            </a:r>
            <a:r>
              <a:rPr lang="en-US" altLang="zh-CN" kern="0" dirty="0" smtClean="0">
                <a:solidFill>
                  <a:srgbClr val="009900"/>
                </a:solidFill>
              </a:rPr>
              <a:t>‘</a:t>
            </a:r>
            <a:r>
              <a:rPr lang="en-GB" altLang="zh-CN" kern="0" dirty="0" smtClean="0">
                <a:solidFill>
                  <a:srgbClr val="009900"/>
                </a:solidFill>
              </a:rPr>
              <a:t>|’</a:t>
            </a:r>
            <a:r>
              <a:rPr lang="en-US" altLang="zh-CN" kern="0" dirty="0" smtClean="0">
                <a:solidFill>
                  <a:srgbClr val="009900"/>
                </a:solidFill>
              </a:rPr>
              <a:t>: </a:t>
            </a:r>
            <a:r>
              <a:rPr lang="zh-CN" altLang="en-US" kern="0" dirty="0" smtClean="0">
                <a:solidFill>
                  <a:srgbClr val="009900"/>
                </a:solidFill>
              </a:rPr>
              <a:t>或</a:t>
            </a:r>
            <a:r>
              <a:rPr lang="zh-CN" altLang="en-US" kern="0" dirty="0" smtClean="0">
                <a:solidFill>
                  <a:srgbClr val="009900"/>
                </a:solidFill>
              </a:rPr>
              <a:t>符号使</a:t>
            </a:r>
            <a:r>
              <a:rPr lang="zh-CN" altLang="en-GB" kern="0" dirty="0" smtClean="0">
                <a:solidFill>
                  <a:srgbClr val="009900"/>
                </a:solidFill>
              </a:rPr>
              <a:t>农夫</a:t>
            </a:r>
            <a:r>
              <a:rPr lang="zh-CN" altLang="en-US" kern="0" dirty="0" smtClean="0">
                <a:solidFill>
                  <a:srgbClr val="009900"/>
                </a:solidFill>
              </a:rPr>
              <a:t>与</a:t>
            </a:r>
            <a:r>
              <a:rPr lang="zh-CN" altLang="en-GB" kern="0" dirty="0" smtClean="0">
                <a:solidFill>
                  <a:srgbClr val="009900"/>
                </a:solidFill>
              </a:rPr>
              <a:t>角色</a:t>
            </a:r>
            <a:r>
              <a:rPr lang="zh-CN" altLang="en-GB" kern="0" dirty="0" smtClean="0">
                <a:solidFill>
                  <a:srgbClr val="009900"/>
                </a:solidFill>
              </a:rPr>
              <a:t>一起</a:t>
            </a:r>
            <a:r>
              <a:rPr lang="en-US" altLang="zh-CN" kern="0" dirty="0" smtClean="0">
                <a:solidFill>
                  <a:srgbClr val="009900"/>
                </a:solidFill>
              </a:rPr>
              <a:t>,  ‘^’</a:t>
            </a:r>
            <a:r>
              <a:rPr lang="zh-CN" altLang="en-US" kern="0" dirty="0" smtClean="0">
                <a:solidFill>
                  <a:srgbClr val="009900"/>
                </a:solidFill>
              </a:rPr>
              <a:t>代表二者过河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5029200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记录前驱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90678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if(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route[15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 != -1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(“The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reverse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path is:\n”);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for(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location=15; location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&gt;=0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</a:t>
            </a:r>
            <a:r>
              <a:rPr lang="en-GB" altLang="zh-CN" sz="3200" kern="0" dirty="0" smtClean="0">
                <a:latin typeface="+mn-lt"/>
              </a:rPr>
              <a:t>                  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location=route[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locatoin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(“The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is :%d\n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”, 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if(location==0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exit(0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  </a:t>
            </a:r>
            <a:r>
              <a:rPr lang="en-GB" altLang="zh-CN" sz="3200" kern="0" dirty="0" smtClean="0">
                <a:latin typeface="+mn-lt"/>
              </a:rPr>
              <a:t>}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e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lse</a:t>
            </a:r>
            <a:r>
              <a:rPr lang="en-US" altLang="zh-CN" sz="3200" kern="0" dirty="0" smtClean="0">
                <a:latin typeface="+mn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(“No solution.\n”);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打印方案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1045458"/>
            <a:ext cx="5486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目标状态有前驱，即目标到达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4600" y="1676400"/>
            <a:ext cx="3048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en-GB" altLang="zh-CN" kern="0" dirty="0" smtClean="0">
                <a:solidFill>
                  <a:srgbClr val="009900"/>
                </a:solidFill>
              </a:rPr>
              <a:t>route</a:t>
            </a:r>
            <a:r>
              <a:rPr lang="en-US" altLang="zh-CN" kern="0" dirty="0" smtClean="0">
                <a:solidFill>
                  <a:srgbClr val="009900"/>
                </a:solidFill>
              </a:rPr>
              <a:t>: </a:t>
            </a:r>
            <a:r>
              <a:rPr lang="zh-CN" altLang="en-US" kern="0" dirty="0" smtClean="0">
                <a:solidFill>
                  <a:srgbClr val="009900"/>
                </a:solidFill>
              </a:rPr>
              <a:t>前驱</a:t>
            </a:r>
            <a:r>
              <a:rPr lang="zh-CN" altLang="en-US" kern="0" dirty="0" smtClean="0">
                <a:solidFill>
                  <a:srgbClr val="009900"/>
                </a:solidFill>
              </a:rPr>
              <a:t>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67400" y="4017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到初始状态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结束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基于栈的深度优先搜索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初始状态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0000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入栈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694350" indent="-514350" algn="just">
              <a:lnSpc>
                <a:spcPct val="105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3200" kern="0" dirty="0" smtClean="0"/>
              <a:t> </a:t>
            </a:r>
            <a:r>
              <a:rPr lang="zh-CN" altLang="en-US" sz="3200" kern="0" dirty="0" smtClean="0"/>
              <a:t>取栈顶，为当前状态，栈顶出栈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694350" lvl="0" indent="-514350" algn="just">
              <a:lnSpc>
                <a:spcPct val="105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3200" kern="0" dirty="0" smtClean="0"/>
              <a:t> </a:t>
            </a:r>
            <a:r>
              <a:rPr lang="zh-CN" altLang="en-US" sz="3200" kern="0" dirty="0" smtClean="0"/>
              <a:t>寻找当前状态</a:t>
            </a:r>
            <a:r>
              <a:rPr lang="zh-CN" altLang="en-US" sz="3200" kern="0" dirty="0" smtClean="0">
                <a:solidFill>
                  <a:srgbClr val="FF6600"/>
                </a:solidFill>
              </a:rPr>
              <a:t>经</a:t>
            </a:r>
            <a:r>
              <a:rPr lang="en-US" altLang="zh-CN" sz="3200" kern="0" dirty="0" smtClean="0">
                <a:solidFill>
                  <a:srgbClr val="FF6600"/>
                </a:solidFill>
              </a:rPr>
              <a:t>1</a:t>
            </a:r>
            <a:r>
              <a:rPr lang="zh-CN" altLang="en-US" sz="3200" kern="0" dirty="0" smtClean="0">
                <a:solidFill>
                  <a:srgbClr val="FF6600"/>
                </a:solidFill>
              </a:rPr>
              <a:t>步可以到达</a:t>
            </a:r>
            <a:r>
              <a:rPr lang="zh-CN" altLang="en-US" sz="3200" kern="0" dirty="0" smtClean="0"/>
              <a:t>的</a:t>
            </a:r>
            <a:r>
              <a:rPr lang="zh-CN" altLang="en-US" sz="3200" kern="0" dirty="0" smtClean="0">
                <a:solidFill>
                  <a:srgbClr val="009900"/>
                </a:solidFill>
              </a:rPr>
              <a:t>一个、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安全的、</a:t>
            </a:r>
            <a:r>
              <a:rPr lang="zh-CN" altLang="en-US" sz="3200" kern="0" dirty="0" smtClean="0">
                <a:solidFill>
                  <a:srgbClr val="FF6600"/>
                </a:solidFill>
              </a:rPr>
              <a:t>未曾使用过的</a:t>
            </a:r>
            <a:r>
              <a:rPr lang="zh-CN" altLang="en-US" sz="3200" kern="0" dirty="0" smtClean="0"/>
              <a:t>下一状态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694350" lvl="0" indent="-514350" algn="just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</a:t>
            </a:r>
            <a:r>
              <a:rPr lang="en-US" altLang="zh-CN" sz="3200" kern="0" dirty="0" smtClean="0"/>
              <a:t>4)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若不存在下一状态，</a:t>
            </a:r>
            <a:r>
              <a:rPr lang="zh-CN" altLang="en-US" sz="3200" kern="0" dirty="0" smtClean="0"/>
              <a:t>返回</a:t>
            </a:r>
            <a:r>
              <a:rPr lang="en-US" altLang="zh-CN" sz="3200" kern="0" dirty="0" smtClean="0"/>
              <a:t>(2</a:t>
            </a:r>
            <a:r>
              <a:rPr lang="en-US" altLang="zh-CN" sz="3200" kern="0" dirty="0" smtClean="0"/>
              <a:t>);</a:t>
            </a:r>
          </a:p>
          <a:p>
            <a:pPr marL="180000" lvl="0" algn="just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(5) </a:t>
            </a:r>
            <a:r>
              <a:rPr lang="zh-CN" altLang="en-US" sz="3200" kern="0" dirty="0" smtClean="0">
                <a:solidFill>
                  <a:srgbClr val="009900"/>
                </a:solidFill>
              </a:rPr>
              <a:t>若存在下一状态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zh-CN" altLang="en-US" sz="3200" kern="0" dirty="0" smtClean="0"/>
              <a:t>检查这个状，是否为</a:t>
            </a:r>
            <a:r>
              <a:rPr lang="en-US" altLang="zh-CN" sz="3200" kern="0" dirty="0" smtClean="0"/>
              <a:t>1111 ?</a:t>
            </a: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是</a:t>
            </a:r>
            <a:r>
              <a:rPr lang="zh-CN" altLang="en-US" sz="3200" kern="0" dirty="0" smtClean="0"/>
              <a:t>，则成功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zh-CN" altLang="en-US" sz="3200" kern="0" dirty="0" smtClean="0"/>
              <a:t>否，将当前</a:t>
            </a:r>
            <a:r>
              <a:rPr lang="zh-CN" altLang="en-US" sz="3200" kern="0" dirty="0" smtClean="0"/>
              <a:t>状态入栈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              </a:t>
            </a:r>
            <a:r>
              <a:rPr lang="zh-CN" altLang="en-US" sz="3200" kern="0" dirty="0" smtClean="0"/>
              <a:t>置</a:t>
            </a:r>
            <a:r>
              <a:rPr lang="zh-CN" altLang="en-US" sz="3200" kern="0" dirty="0" smtClean="0"/>
              <a:t>下一状态为</a:t>
            </a:r>
            <a:r>
              <a:rPr lang="zh-CN" altLang="en-US" sz="3200" kern="0" dirty="0" smtClean="0"/>
              <a:t>当前状态</a:t>
            </a:r>
            <a:r>
              <a:rPr lang="zh-CN" altLang="en-US" sz="3200" kern="0" dirty="0" smtClean="0"/>
              <a:t>，并返回</a:t>
            </a:r>
            <a:r>
              <a:rPr lang="en-US" altLang="zh-CN" sz="3200" kern="0" dirty="0" smtClean="0"/>
              <a:t>(3)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685800" y="39624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838200" y="49866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0439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1869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727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686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一个农夫带着一只狼、一颗白菜</a:t>
            </a:r>
            <a:r>
              <a:rPr lang="zh-CN" altLang="en-US" sz="3200" kern="0" dirty="0" smtClean="0">
                <a:latin typeface="+mj-lt"/>
              </a:rPr>
              <a:t>和一只羊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686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一个农夫带着一只狼、一颗白菜</a:t>
            </a:r>
            <a:r>
              <a:rPr lang="zh-CN" altLang="en-US" sz="3200" kern="0" dirty="0" smtClean="0">
                <a:latin typeface="+mj-lt"/>
              </a:rPr>
              <a:t>和一只羊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algn="just">
              <a:lnSpc>
                <a:spcPct val="100000"/>
              </a:lnSpc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事件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r>
              <a:rPr lang="zh-CN" altLang="en-US" sz="3200" kern="0" dirty="0" smtClean="0"/>
              <a:t>农夫及其物品要到</a:t>
            </a:r>
            <a:r>
              <a:rPr lang="zh-CN" altLang="en-GB" sz="3200" kern="0" dirty="0" smtClean="0">
                <a:solidFill>
                  <a:srgbClr val="FF6600"/>
                </a:solidFill>
              </a:rPr>
              <a:t>北岸</a:t>
            </a:r>
            <a:r>
              <a:rPr lang="en-US" altLang="zh-CN" sz="3200" kern="0" dirty="0" smtClean="0"/>
              <a:t>;</a:t>
            </a:r>
            <a:endParaRPr lang="zh-CN" altLang="en-US" sz="3200" kern="0" dirty="0" smtClean="0"/>
          </a:p>
        </p:txBody>
      </p:sp>
      <p:sp>
        <p:nvSpPr>
          <p:cNvPr id="14" name="任意多边形 13"/>
          <p:cNvSpPr/>
          <p:nvPr/>
        </p:nvSpPr>
        <p:spPr bwMode="auto">
          <a:xfrm>
            <a:off x="690283" y="39624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842683" y="49866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048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191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624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763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工具：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一条小船，仅能容纳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农夫 </a:t>
            </a:r>
            <a:r>
              <a:rPr lang="en-US" altLang="zh-CN" sz="3000" kern="0" dirty="0" smtClean="0">
                <a:solidFill>
                  <a:srgbClr val="FF6600"/>
                </a:solidFill>
                <a:latin typeface="+mj-lt"/>
              </a:rPr>
              <a:t>+ </a:t>
            </a:r>
            <a:r>
              <a:rPr lang="zh-CN" altLang="en-US" sz="3000" kern="0" dirty="0" smtClean="0">
                <a:solidFill>
                  <a:srgbClr val="FF6600"/>
                </a:solidFill>
                <a:latin typeface="+mj-lt"/>
              </a:rPr>
              <a:t>一件物品</a:t>
            </a:r>
            <a:r>
              <a:rPr lang="zh-CN" altLang="en-US" sz="3000" kern="0" dirty="0" smtClean="0">
                <a:latin typeface="+mj-lt"/>
              </a:rPr>
              <a:t>；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条件：</a:t>
            </a:r>
            <a:r>
              <a:rPr lang="zh-CN" altLang="en-GB" sz="3000" kern="0" dirty="0" smtClean="0"/>
              <a:t>只有农夫能撑船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农夫总在船上；</a:t>
            </a:r>
            <a:endParaRPr lang="zh-CN" altLang="en-GB" sz="3000" kern="0" dirty="0" smtClean="0">
              <a:solidFill>
                <a:srgbClr val="FF66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GB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狼吃羊</a:t>
            </a:r>
            <a:r>
              <a:rPr lang="zh-CN" altLang="en-GB" sz="3000" kern="0" dirty="0" smtClean="0"/>
              <a:t>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狼、羊在一起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CN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羊吃白菜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羊、白菜在一起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zh-CN" altLang="en-GB" sz="3000" kern="0" dirty="0" smtClean="0"/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42672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838200" y="52914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495800"/>
            <a:ext cx="790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48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191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624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</a:t>
            </a:r>
            <a:r>
              <a:rPr lang="en-US" altLang="zh-CN" sz="3000" kern="0" dirty="0" smtClean="0">
                <a:latin typeface="+mj-lt"/>
              </a:rPr>
              <a:t>  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颗白菜</a:t>
            </a:r>
            <a:r>
              <a:rPr lang="zh-CN" altLang="en-US" sz="3000" kern="0" dirty="0" smtClean="0">
                <a:latin typeface="+mj-lt"/>
              </a:rPr>
              <a:t>和一只羊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河的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algn="just">
              <a:spcBef>
                <a:spcPts val="6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事件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kern="0" dirty="0" smtClean="0"/>
              <a:t>农夫及其物品要到</a:t>
            </a:r>
            <a:r>
              <a:rPr lang="zh-CN" altLang="en-GB" sz="3000" kern="0" dirty="0" smtClean="0">
                <a:solidFill>
                  <a:srgbClr val="FF6600"/>
                </a:solidFill>
              </a:rPr>
              <a:t>北岸</a:t>
            </a:r>
            <a:r>
              <a:rPr lang="en-US" altLang="zh-CN" sz="3000" kern="0" dirty="0" smtClean="0"/>
              <a:t>;</a:t>
            </a:r>
          </a:p>
          <a:p>
            <a:pPr marL="180000" lvl="0" algn="just">
              <a:spcBef>
                <a:spcPts val="6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工具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：</a:t>
            </a:r>
            <a:r>
              <a:rPr lang="zh-CN" altLang="en-GB" sz="3000" kern="0" dirty="0" smtClean="0"/>
              <a:t>一条小船，仅能容纳 </a:t>
            </a:r>
            <a:r>
              <a:rPr lang="zh-CN" altLang="en-US" sz="3000" kern="0" dirty="0" smtClean="0">
                <a:solidFill>
                  <a:srgbClr val="FF6600"/>
                </a:solidFill>
              </a:rPr>
              <a:t>农夫 </a:t>
            </a:r>
            <a:r>
              <a:rPr lang="en-US" altLang="zh-CN" sz="3000" kern="0" dirty="0" smtClean="0">
                <a:solidFill>
                  <a:srgbClr val="FF6600"/>
                </a:solidFill>
              </a:rPr>
              <a:t>+ </a:t>
            </a:r>
            <a:r>
              <a:rPr lang="zh-CN" altLang="en-US" sz="3000" kern="0" dirty="0" smtClean="0">
                <a:solidFill>
                  <a:srgbClr val="FF6600"/>
                </a:solidFill>
              </a:rPr>
              <a:t>一件物品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80000" algn="just">
              <a:spcBef>
                <a:spcPts val="60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 条件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：</a:t>
            </a:r>
            <a:r>
              <a:rPr lang="zh-CN" altLang="en-GB" sz="3000" kern="0" dirty="0" smtClean="0"/>
              <a:t>只有农夫能撑船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农夫总在船上；</a:t>
            </a:r>
            <a:endParaRPr lang="zh-CN" altLang="en-GB" sz="3000" kern="0" dirty="0" smtClean="0">
              <a:solidFill>
                <a:srgbClr val="FF6600"/>
              </a:solidFill>
            </a:endParaRP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zh-CN" altLang="en-GB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狼吃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羊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狼和羊在一起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/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羊吃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白菜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羊和白菜在一起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  <a:p>
            <a:pPr marL="180000" algn="just">
              <a:spcBef>
                <a:spcPts val="60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要求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kern="0" dirty="0" smtClean="0">
                <a:solidFill>
                  <a:srgbClr val="009900"/>
                </a:solidFill>
              </a:rPr>
              <a:t>为农夫设计运输方案</a:t>
            </a:r>
            <a:endParaRPr lang="zh-CN" altLang="en-GB" sz="3000" kern="0" dirty="0" smtClean="0">
              <a:solidFill>
                <a:srgbClr val="009900"/>
              </a:solidFill>
            </a:endParaRPr>
          </a:p>
          <a:p>
            <a:pPr marL="342900" lvl="0" indent="-342900" algn="just">
              <a:spcBef>
                <a:spcPts val="0"/>
              </a:spcBef>
              <a:buNone/>
              <a:defRPr/>
            </a:pPr>
            <a:endParaRPr lang="zh-CN" altLang="en-GB" sz="3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686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初始状态：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狼、白菜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、羊 在河的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81200" y="2772001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满足条件的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运输方案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114800" y="2467200"/>
            <a:ext cx="609600" cy="1800000"/>
          </a:xfrm>
          <a:prstGeom prst="downArrow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686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目标状态：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和所有物品到达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48200" y="2848201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农夫划船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可带一件物品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)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方案</a:t>
            </a:r>
            <a:r>
              <a:rPr lang="en-US" altLang="zh-CN" dirty="0" smtClean="0">
                <a:ea typeface="黑体" pitchFamily="2" charset="-122"/>
              </a:rPr>
              <a:t>1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868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lvl="0" indent="-514350" algn="just">
              <a:spcBef>
                <a:spcPts val="0"/>
              </a:spcBef>
              <a:buClr>
                <a:srgbClr val="003399"/>
              </a:buClr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起始状态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农夫、物品都在南岸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开始，试探可行的下一步，得到状态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lang="en-US" altLang="zh-CN" sz="3200" kern="0" dirty="0" smtClean="0">
                <a:latin typeface="+mj-lt"/>
              </a:rPr>
              <a:t>;</a:t>
            </a:r>
          </a:p>
          <a:p>
            <a:pPr marL="694350" indent="-514350" algn="just">
              <a:spcBef>
                <a:spcPts val="900"/>
              </a:spcBef>
              <a:buClr>
                <a:srgbClr val="003399"/>
              </a:buClr>
              <a:buNone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从当前状态</a:t>
            </a:r>
            <a:r>
              <a:rPr lang="en-US" altLang="zh-CN" sz="3200" kern="0" dirty="0" smtClean="0"/>
              <a:t>T</a:t>
            </a:r>
            <a:r>
              <a:rPr lang="en-US" altLang="zh-CN" sz="3200" kern="0" baseline="-25000" dirty="0" smtClean="0"/>
              <a:t>i</a:t>
            </a:r>
            <a:r>
              <a:rPr lang="zh-CN" altLang="en-US" sz="3200" kern="0" dirty="0" smtClean="0"/>
              <a:t>开始，试探下一步，可行则继续，否则逐步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回溯，</a:t>
            </a:r>
            <a:r>
              <a:rPr lang="zh-CN" altLang="en-US" sz="3200" kern="0" dirty="0" smtClean="0"/>
              <a:t>边回溯边试探、前进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694350" lvl="0" indent="-514350" algn="just">
              <a:spcBef>
                <a:spcPts val="900"/>
              </a:spcBef>
              <a:buClr>
                <a:srgbClr val="003399"/>
              </a:buClr>
              <a:buNone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反复执行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，直到某一步之后的状态为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目标状态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T</a:t>
            </a:r>
            <a:r>
              <a:rPr lang="en-US" altLang="zh-CN" sz="3200" kern="0" baseline="-25000" dirty="0" smtClean="0">
                <a:solidFill>
                  <a:srgbClr val="003399"/>
                </a:solidFill>
              </a:rPr>
              <a:t>N</a:t>
            </a:r>
            <a:r>
              <a:rPr lang="en-US" altLang="zh-CN" sz="3200" kern="0" baseline="-25000" dirty="0" smtClean="0">
                <a:solidFill>
                  <a:srgbClr val="009900"/>
                </a:solidFill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农夫、物品都在北岸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endParaRPr lang="zh-CN" altLang="en-US" sz="3200" kern="0" dirty="0" smtClean="0"/>
          </a:p>
          <a:p>
            <a:pPr marL="694350" lvl="0" indent="-514350" algn="just">
              <a:spcBef>
                <a:spcPts val="0"/>
              </a:spcBef>
              <a:buClr>
                <a:srgbClr val="003399"/>
              </a:buClr>
              <a:buAutoNum type="arabicParenBoth"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667000" y="5562600"/>
            <a:ext cx="32004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回溯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栈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62600" y="5562600"/>
            <a:ext cx="35052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深度优先搜索</a:t>
            </a:r>
            <a:endParaRPr lang="en-US" altLang="zh-CN" sz="3200" baseline="-250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6292</TotalTime>
  <Words>2167</Words>
  <Application>Microsoft Office PowerPoint</Application>
  <PresentationFormat>全屏显示(4:3)</PresentationFormat>
  <Paragraphs>340</Paragraphs>
  <Slides>36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回顾</vt:lpstr>
      <vt:lpstr>幻灯片 3</vt:lpstr>
      <vt:lpstr>1. 农夫过河问题</vt:lpstr>
      <vt:lpstr>1. 农夫过河问题</vt:lpstr>
      <vt:lpstr>1. 农夫过河问题</vt:lpstr>
      <vt:lpstr>1. 农夫过河问题</vt:lpstr>
      <vt:lpstr>幻灯片 8</vt:lpstr>
      <vt:lpstr>2. 方案1</vt:lpstr>
      <vt:lpstr>2.  方案2</vt:lpstr>
      <vt:lpstr>幻灯片 11</vt:lpstr>
      <vt:lpstr>3. 状态的描述</vt:lpstr>
      <vt:lpstr>初始状态—全部在南岸</vt:lpstr>
      <vt:lpstr>1) 带羊到北岸</vt:lpstr>
      <vt:lpstr>2) 空手回南岸</vt:lpstr>
      <vt:lpstr>3) 带菜到北岸</vt:lpstr>
      <vt:lpstr>4) 带羊回南岸</vt:lpstr>
      <vt:lpstr>5) 带狼到北岸</vt:lpstr>
      <vt:lpstr>6) 空手回南岸</vt:lpstr>
      <vt:lpstr>7) 带羊到北岸</vt:lpstr>
      <vt:lpstr>幻灯片 21</vt:lpstr>
      <vt:lpstr>判断状态的安全性</vt:lpstr>
      <vt:lpstr>个体位置的提取</vt:lpstr>
      <vt:lpstr>比较个体位置判断状态的安全性</vt:lpstr>
      <vt:lpstr>幻灯片 25</vt:lpstr>
      <vt:lpstr>状态变化的合法性</vt:lpstr>
      <vt:lpstr>记录状态使用情况的数组: route</vt:lpstr>
      <vt:lpstr>记录状态使用情况的数组: route</vt:lpstr>
      <vt:lpstr>基于队列的广度优先搜索</vt:lpstr>
      <vt:lpstr>幻灯片 30</vt:lpstr>
      <vt:lpstr>基于队列的广度优先搜索</vt:lpstr>
      <vt:lpstr>幻灯片 32</vt:lpstr>
      <vt:lpstr>幻灯片 33</vt:lpstr>
      <vt:lpstr>幻灯片 34</vt:lpstr>
      <vt:lpstr>幻灯片 35</vt:lpstr>
      <vt:lpstr>基于栈的深度优先搜索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1127</cp:revision>
  <cp:lastPrinted>1601-01-01T00:00:00Z</cp:lastPrinted>
  <dcterms:created xsi:type="dcterms:W3CDTF">1601-01-01T00:00:00Z</dcterms:created>
  <dcterms:modified xsi:type="dcterms:W3CDTF">2016-03-26T13:26:09Z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