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453" r:id="rId3"/>
    <p:sldId id="394" r:id="rId4"/>
    <p:sldId id="396" r:id="rId5"/>
    <p:sldId id="397" r:id="rId6"/>
    <p:sldId id="356" r:id="rId7"/>
    <p:sldId id="454" r:id="rId8"/>
    <p:sldId id="455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42" r:id="rId37"/>
    <p:sldId id="484" r:id="rId38"/>
    <p:sldId id="486" r:id="rId39"/>
    <p:sldId id="485" r:id="rId40"/>
    <p:sldId id="487" r:id="rId41"/>
    <p:sldId id="488" r:id="rId42"/>
    <p:sldId id="489" r:id="rId43"/>
    <p:sldId id="491" r:id="rId44"/>
    <p:sldId id="492" r:id="rId45"/>
    <p:sldId id="493" r:id="rId46"/>
    <p:sldId id="495" r:id="rId47"/>
    <p:sldId id="494" r:id="rId4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700"/>
    <a:srgbClr val="FF3300"/>
    <a:srgbClr val="FF6600"/>
    <a:srgbClr val="FFFFB7"/>
    <a:srgbClr val="003399"/>
    <a:srgbClr val="002368"/>
    <a:srgbClr val="007400"/>
    <a:srgbClr val="FEF5BE"/>
    <a:srgbClr val="FFFFA7"/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792" autoAdjust="0"/>
    <p:restoredTop sz="92069" autoAdjust="0"/>
  </p:normalViewPr>
  <p:slideViewPr>
    <p:cSldViewPr>
      <p:cViewPr>
        <p:scale>
          <a:sx n="65" d="100"/>
          <a:sy n="65" d="100"/>
        </p:scale>
        <p:origin x="-104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13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讲：二叉树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二叉树的特点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686800" cy="18712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</a:rPr>
              <a:t> 前驱：</a:t>
            </a:r>
            <a:r>
              <a:rPr lang="zh-CN" altLang="en-US" sz="3200" dirty="0" smtClean="0"/>
              <a:t>每个结点，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          </a:t>
            </a:r>
            <a:r>
              <a:rPr lang="zh-CN" altLang="en-US" sz="3200" dirty="0" smtClean="0"/>
              <a:t>是其左、右</a:t>
            </a:r>
            <a:r>
              <a:rPr lang="zh-CN" altLang="en-US" sz="3200" dirty="0" smtClean="0">
                <a:solidFill>
                  <a:srgbClr val="007E00"/>
                </a:solidFill>
              </a:rPr>
              <a:t>子树中根结点</a:t>
            </a:r>
            <a:r>
              <a:rPr lang="zh-CN" altLang="en-US" sz="3200" dirty="0" smtClean="0"/>
              <a:t>的前驱</a:t>
            </a:r>
            <a:r>
              <a:rPr lang="zh-CN" altLang="en-US" sz="3200" dirty="0" smtClean="0">
                <a:sym typeface="Wingdings" pitchFamily="2" charset="2"/>
              </a:rPr>
              <a:t>；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</a:rPr>
              <a:t> 后继：</a:t>
            </a:r>
            <a:r>
              <a:rPr lang="zh-CN" altLang="en-US" sz="3200" dirty="0" smtClean="0"/>
              <a:t>结点的左、右孩子</a:t>
            </a:r>
            <a:r>
              <a:rPr lang="zh-CN" altLang="en-US" sz="3200" dirty="0" smtClean="0">
                <a:sym typeface="Wingdings" pitchFamily="2" charset="2"/>
              </a:rPr>
              <a:t>；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7200" y="3048000"/>
            <a:ext cx="8686800" cy="12911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除树根结点外，所有结点只有</a:t>
            </a: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r>
              <a:rPr lang="zh-CN" altLang="en-US" sz="3200" dirty="0" smtClean="0">
                <a:solidFill>
                  <a:srgbClr val="00518E"/>
                </a:solidFill>
              </a:rPr>
              <a:t>个前驱；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-- </a:t>
            </a:r>
            <a:r>
              <a:rPr lang="zh-CN" altLang="en-US" sz="3200" dirty="0" smtClean="0">
                <a:sym typeface="Wingdings" pitchFamily="2" charset="2"/>
              </a:rPr>
              <a:t>任何</a:t>
            </a:r>
            <a:r>
              <a:rPr lang="zh-CN" altLang="en-US" sz="3200" dirty="0" smtClean="0"/>
              <a:t>结点的</a:t>
            </a:r>
            <a:r>
              <a:rPr lang="zh-CN" altLang="en-US" sz="3200" dirty="0" smtClean="0">
                <a:solidFill>
                  <a:srgbClr val="00518E"/>
                </a:solidFill>
              </a:rPr>
              <a:t>后继≤ </a:t>
            </a: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r>
              <a:rPr lang="zh-CN" altLang="en-US" sz="3200" dirty="0" smtClean="0">
                <a:solidFill>
                  <a:srgbClr val="00518E"/>
                </a:solidFill>
              </a:rPr>
              <a:t>个；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197000" y="4461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stCxn id="37" idx="3"/>
            <a:endCxn id="49" idx="0"/>
          </p:cNvCxnSpPr>
          <p:nvPr/>
        </p:nvCxnSpPr>
        <p:spPr bwMode="auto">
          <a:xfrm rot="5400000">
            <a:off x="6894722" y="4871256"/>
            <a:ext cx="311723" cy="4613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50" idx="0"/>
            <a:endCxn id="37" idx="5"/>
          </p:cNvCxnSpPr>
          <p:nvPr/>
        </p:nvCxnSpPr>
        <p:spPr bwMode="auto">
          <a:xfrm rot="16200000" flipV="1">
            <a:off x="7822057" y="4812156"/>
            <a:ext cx="311723" cy="5795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2015400" y="4461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589200" y="4461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2743200" y="52578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左子树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>
            <a:stCxn id="43" idx="3"/>
            <a:endCxn id="44" idx="0"/>
          </p:cNvCxnSpPr>
          <p:nvPr/>
        </p:nvCxnSpPr>
        <p:spPr bwMode="auto">
          <a:xfrm rot="5400000">
            <a:off x="3376322" y="4960656"/>
            <a:ext cx="311723" cy="2825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4648200" y="4461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>
            <a:stCxn id="48" idx="0"/>
            <a:endCxn id="46" idx="5"/>
          </p:cNvCxnSpPr>
          <p:nvPr/>
        </p:nvCxnSpPr>
        <p:spPr bwMode="auto">
          <a:xfrm rot="16200000" flipV="1">
            <a:off x="5078857" y="5006556"/>
            <a:ext cx="353723" cy="2327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4724400" y="52998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右子树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6172200" y="52578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左子树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620000" y="52578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右子树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495800"/>
            <a:ext cx="838200" cy="90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2819400" y="1946999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3919800" y="1176600"/>
            <a:ext cx="576000" cy="57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5005200" y="1946999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2243400" y="2971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3352800" y="2971800"/>
            <a:ext cx="576000" cy="576000"/>
          </a:xfrm>
          <a:prstGeom prst="ellipse">
            <a:avLst/>
          </a:prstGeom>
          <a:solidFill>
            <a:srgbClr val="007E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D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1819800" y="3996001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2700600" y="3996001"/>
            <a:ext cx="576000" cy="576000"/>
          </a:xfrm>
          <a:prstGeom prst="ellipse">
            <a:avLst/>
          </a:prstGeom>
          <a:solidFill>
            <a:srgbClr val="007E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H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2200800" y="4868400"/>
            <a:ext cx="576000" cy="576000"/>
          </a:xfrm>
          <a:prstGeom prst="ellipse">
            <a:avLst/>
          </a:prstGeom>
          <a:solidFill>
            <a:srgbClr val="007E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K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4496400" y="3013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3962400" y="4038600"/>
            <a:ext cx="576000" cy="576000"/>
          </a:xfrm>
          <a:prstGeom prst="ellipse">
            <a:avLst/>
          </a:prstGeom>
          <a:solidFill>
            <a:srgbClr val="007E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I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5029800" y="4038600"/>
            <a:ext cx="576000" cy="576000"/>
          </a:xfrm>
          <a:prstGeom prst="ellipse">
            <a:avLst/>
          </a:prstGeom>
          <a:solidFill>
            <a:srgbClr val="007E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J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>
            <a:stCxn id="14" idx="3"/>
            <a:endCxn id="13" idx="7"/>
          </p:cNvCxnSpPr>
          <p:nvPr/>
        </p:nvCxnSpPr>
        <p:spPr bwMode="auto">
          <a:xfrm rot="5400000">
            <a:off x="3476048" y="1503246"/>
            <a:ext cx="363105" cy="693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14" idx="5"/>
            <a:endCxn id="15" idx="1"/>
          </p:cNvCxnSpPr>
          <p:nvPr/>
        </p:nvCxnSpPr>
        <p:spPr bwMode="auto">
          <a:xfrm rot="16200000" flipH="1">
            <a:off x="4568948" y="1510746"/>
            <a:ext cx="363105" cy="678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13" idx="3"/>
            <a:endCxn id="16" idx="0"/>
          </p:cNvCxnSpPr>
          <p:nvPr/>
        </p:nvCxnSpPr>
        <p:spPr bwMode="auto">
          <a:xfrm rot="5400000">
            <a:off x="2451000" y="2519047"/>
            <a:ext cx="533154" cy="37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13" idx="5"/>
            <a:endCxn id="17" idx="0"/>
          </p:cNvCxnSpPr>
          <p:nvPr/>
        </p:nvCxnSpPr>
        <p:spPr bwMode="auto">
          <a:xfrm rot="16200000" flipH="1">
            <a:off x="3209346" y="2540346"/>
            <a:ext cx="533154" cy="329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16" idx="3"/>
            <a:endCxn id="18" idx="0"/>
          </p:cNvCxnSpPr>
          <p:nvPr/>
        </p:nvCxnSpPr>
        <p:spPr bwMode="auto">
          <a:xfrm rot="5400000">
            <a:off x="1951500" y="3619748"/>
            <a:ext cx="532554" cy="2199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19" idx="0"/>
            <a:endCxn id="16" idx="5"/>
          </p:cNvCxnSpPr>
          <p:nvPr/>
        </p:nvCxnSpPr>
        <p:spPr bwMode="auto">
          <a:xfrm rot="16200000" flipV="1">
            <a:off x="2595547" y="3602947"/>
            <a:ext cx="532554" cy="253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21" idx="0"/>
            <a:endCxn id="18" idx="5"/>
          </p:cNvCxnSpPr>
          <p:nvPr/>
        </p:nvCxnSpPr>
        <p:spPr bwMode="auto">
          <a:xfrm rot="16200000" flipV="1">
            <a:off x="2209748" y="4589347"/>
            <a:ext cx="380752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15" idx="3"/>
            <a:endCxn id="22" idx="0"/>
          </p:cNvCxnSpPr>
          <p:nvPr/>
        </p:nvCxnSpPr>
        <p:spPr bwMode="auto">
          <a:xfrm rot="5400000">
            <a:off x="4649400" y="2573647"/>
            <a:ext cx="575154" cy="305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22" idx="3"/>
            <a:endCxn id="24" idx="0"/>
          </p:cNvCxnSpPr>
          <p:nvPr/>
        </p:nvCxnSpPr>
        <p:spPr bwMode="auto">
          <a:xfrm rot="5400000">
            <a:off x="4149001" y="3606847"/>
            <a:ext cx="533153" cy="330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22" idx="5"/>
            <a:endCxn id="25" idx="0"/>
          </p:cNvCxnSpPr>
          <p:nvPr/>
        </p:nvCxnSpPr>
        <p:spPr bwMode="auto">
          <a:xfrm rot="16200000" flipH="1">
            <a:off x="4886347" y="3607146"/>
            <a:ext cx="533153" cy="329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箭头连接符 76"/>
          <p:cNvCxnSpPr>
            <a:endCxn id="15" idx="7"/>
          </p:cNvCxnSpPr>
          <p:nvPr/>
        </p:nvCxnSpPr>
        <p:spPr bwMode="auto">
          <a:xfrm rot="5400000">
            <a:off x="5466548" y="1782900"/>
            <a:ext cx="278752" cy="218153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5257800" y="1285625"/>
            <a:ext cx="14478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/>
              <a:t>父结点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5105400" y="3276600"/>
            <a:ext cx="18288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左子结点</a:t>
            </a:r>
            <a:endParaRPr lang="en-US" altLang="zh-CN" dirty="0" smtClean="0">
              <a:sym typeface="Wingdings" pitchFamily="2" charset="2"/>
            </a:endParaRPr>
          </a:p>
        </p:txBody>
      </p:sp>
      <p:cxnSp>
        <p:nvCxnSpPr>
          <p:cNvPr id="85" name="直接箭头连接符 84"/>
          <p:cNvCxnSpPr>
            <a:endCxn id="22" idx="6"/>
          </p:cNvCxnSpPr>
          <p:nvPr/>
        </p:nvCxnSpPr>
        <p:spPr bwMode="auto">
          <a:xfrm rot="10800000">
            <a:off x="5072400" y="3301800"/>
            <a:ext cx="337800" cy="203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10800000">
            <a:off x="4876800" y="2809625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5410200" y="2428625"/>
            <a:ext cx="14478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边</a:t>
            </a:r>
            <a:endParaRPr lang="en-US" altLang="zh-CN" dirty="0" smtClean="0">
              <a:sym typeface="Wingdings" pitchFamily="2" charset="2"/>
            </a:endParaRPr>
          </a:p>
        </p:txBody>
      </p:sp>
      <p:cxnSp>
        <p:nvCxnSpPr>
          <p:cNvPr id="92" name="直接箭头连接符 91"/>
          <p:cNvCxnSpPr>
            <a:endCxn id="17" idx="2"/>
          </p:cNvCxnSpPr>
          <p:nvPr/>
        </p:nvCxnSpPr>
        <p:spPr bwMode="auto">
          <a:xfrm>
            <a:off x="1905000" y="2590800"/>
            <a:ext cx="1447800" cy="669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6"/>
          <p:cNvSpPr txBox="1">
            <a:spLocks noChangeArrowheads="1"/>
          </p:cNvSpPr>
          <p:nvPr/>
        </p:nvSpPr>
        <p:spPr bwMode="auto">
          <a:xfrm>
            <a:off x="1066800" y="2044329"/>
            <a:ext cx="1752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的兄弟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96" name="椭圆 95"/>
          <p:cNvSpPr/>
          <p:nvPr/>
        </p:nvSpPr>
        <p:spPr bwMode="auto">
          <a:xfrm rot="19393124">
            <a:off x="2554578" y="1207047"/>
            <a:ext cx="2160000" cy="126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 bwMode="auto">
          <a:xfrm>
            <a:off x="1828800" y="1384671"/>
            <a:ext cx="1143000" cy="21552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914400" y="838200"/>
            <a:ext cx="1752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的祖先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100" name="椭圆 99"/>
          <p:cNvSpPr/>
          <p:nvPr/>
        </p:nvSpPr>
        <p:spPr bwMode="auto">
          <a:xfrm rot="18474018">
            <a:off x="1658434" y="3704366"/>
            <a:ext cx="1800000" cy="180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01" name="直接箭头连接符 100"/>
          <p:cNvCxnSpPr>
            <a:endCxn id="100" idx="0"/>
          </p:cNvCxnSpPr>
          <p:nvPr/>
        </p:nvCxnSpPr>
        <p:spPr bwMode="auto">
          <a:xfrm>
            <a:off x="1295400" y="3733799"/>
            <a:ext cx="552861" cy="317707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Text Box 6"/>
          <p:cNvSpPr txBox="1">
            <a:spLocks noChangeArrowheads="1"/>
          </p:cNvSpPr>
          <p:nvPr/>
        </p:nvSpPr>
        <p:spPr bwMode="auto">
          <a:xfrm>
            <a:off x="762000" y="3200400"/>
            <a:ext cx="1752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的子孙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1066800" y="5562600"/>
            <a:ext cx="7696200" cy="5663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从树根</a:t>
            </a:r>
            <a:r>
              <a:rPr lang="en-US" altLang="zh-CN" dirty="0" smtClean="0">
                <a:sym typeface="Wingdings" pitchFamily="2" charset="2"/>
              </a:rPr>
              <a:t>R</a:t>
            </a:r>
            <a:r>
              <a:rPr lang="zh-CN" altLang="en-US" dirty="0" smtClean="0">
                <a:sym typeface="Wingdings" pitchFamily="2" charset="2"/>
              </a:rPr>
              <a:t>到</a:t>
            </a:r>
            <a:r>
              <a:rPr lang="en-US" altLang="zh-CN" dirty="0" smtClean="0">
                <a:sym typeface="Wingdings" pitchFamily="2" charset="2"/>
              </a:rPr>
              <a:t>K</a:t>
            </a:r>
            <a:r>
              <a:rPr lang="zh-CN" altLang="en-US" dirty="0" smtClean="0">
                <a:sym typeface="Wingdings" pitchFamily="2" charset="2"/>
              </a:rPr>
              <a:t>的路径：</a:t>
            </a:r>
            <a:r>
              <a:rPr lang="en-US" altLang="zh-CN" dirty="0" smtClean="0">
                <a:sym typeface="Wingdings" pitchFamily="2" charset="2"/>
              </a:rPr>
              <a:t>R, A, C, G, K</a:t>
            </a:r>
            <a:r>
              <a:rPr lang="zh-CN" altLang="en-US" dirty="0" smtClean="0">
                <a:sym typeface="Wingdings" pitchFamily="2" charset="2"/>
              </a:rPr>
              <a:t>，长度为</a:t>
            </a:r>
            <a:r>
              <a:rPr lang="en-US" altLang="zh-CN" dirty="0" smtClean="0">
                <a:sym typeface="Wingdings" pitchFamily="2" charset="2"/>
              </a:rPr>
              <a:t>4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109" name="Text Box 6"/>
          <p:cNvSpPr txBox="1">
            <a:spLocks noChangeArrowheads="1"/>
          </p:cNvSpPr>
          <p:nvPr/>
        </p:nvSpPr>
        <p:spPr bwMode="auto">
          <a:xfrm>
            <a:off x="5715000" y="523625"/>
            <a:ext cx="22860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518E"/>
                </a:solidFill>
                <a:sym typeface="Wingdings" pitchFamily="2" charset="2"/>
              </a:rPr>
              <a:t>结点的层数：</a:t>
            </a:r>
            <a:endParaRPr lang="en-US" altLang="zh-CN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cxnSp>
        <p:nvCxnSpPr>
          <p:cNvPr id="111" name="直接连接符 110"/>
          <p:cNvCxnSpPr>
            <a:endCxn id="112" idx="1"/>
          </p:cNvCxnSpPr>
          <p:nvPr/>
        </p:nvCxnSpPr>
        <p:spPr bwMode="auto">
          <a:xfrm flipV="1">
            <a:off x="4724400" y="1292161"/>
            <a:ext cx="1828800" cy="36452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 Box 6"/>
          <p:cNvSpPr txBox="1">
            <a:spLocks noChangeArrowheads="1"/>
          </p:cNvSpPr>
          <p:nvPr/>
        </p:nvSpPr>
        <p:spPr bwMode="auto">
          <a:xfrm>
            <a:off x="6553200" y="980825"/>
            <a:ext cx="12192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518E"/>
                </a:solidFill>
                <a:sym typeface="Wingdings" pitchFamily="2" charset="2"/>
              </a:rPr>
              <a:t>第</a:t>
            </a:r>
            <a:r>
              <a:rPr lang="en-US" altLang="zh-CN" dirty="0" smtClean="0">
                <a:solidFill>
                  <a:srgbClr val="00518E"/>
                </a:solidFill>
                <a:sym typeface="Wingdings" pitchFamily="2" charset="2"/>
              </a:rPr>
              <a:t>0</a:t>
            </a:r>
            <a:r>
              <a:rPr lang="zh-CN" altLang="en-US" dirty="0" smtClean="0">
                <a:solidFill>
                  <a:srgbClr val="00518E"/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115" name="Text Box 6"/>
          <p:cNvSpPr txBox="1">
            <a:spLocks noChangeArrowheads="1"/>
          </p:cNvSpPr>
          <p:nvPr/>
        </p:nvSpPr>
        <p:spPr bwMode="auto">
          <a:xfrm>
            <a:off x="6705600" y="1828800"/>
            <a:ext cx="9906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518E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rgbClr val="00518E"/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6705600" y="2895600"/>
            <a:ext cx="9906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518E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rgbClr val="00518E"/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117" name="Text Box 6"/>
          <p:cNvSpPr txBox="1">
            <a:spLocks noChangeArrowheads="1"/>
          </p:cNvSpPr>
          <p:nvPr/>
        </p:nvSpPr>
        <p:spPr bwMode="auto">
          <a:xfrm>
            <a:off x="6705600" y="3962400"/>
            <a:ext cx="9906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518E"/>
                </a:solidFill>
                <a:sym typeface="Wingdings" pitchFamily="2" charset="2"/>
              </a:rPr>
              <a:t>3</a:t>
            </a:r>
            <a:r>
              <a:rPr lang="zh-CN" altLang="en-US" dirty="0" smtClean="0">
                <a:solidFill>
                  <a:srgbClr val="00518E"/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6705600" y="4936082"/>
            <a:ext cx="9906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518E"/>
                </a:solidFill>
                <a:sym typeface="Wingdings" pitchFamily="2" charset="2"/>
              </a:rPr>
              <a:t>4</a:t>
            </a:r>
            <a:r>
              <a:rPr lang="zh-CN" altLang="en-US" dirty="0" smtClean="0">
                <a:solidFill>
                  <a:srgbClr val="00518E"/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cxnSp>
        <p:nvCxnSpPr>
          <p:cNvPr id="120" name="直接连接符 119"/>
          <p:cNvCxnSpPr/>
          <p:nvPr/>
        </p:nvCxnSpPr>
        <p:spPr bwMode="auto">
          <a:xfrm>
            <a:off x="7620000" y="1295400"/>
            <a:ext cx="10800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直接连接符 120"/>
          <p:cNvCxnSpPr/>
          <p:nvPr/>
        </p:nvCxnSpPr>
        <p:spPr bwMode="auto">
          <a:xfrm>
            <a:off x="7620000" y="5334000"/>
            <a:ext cx="10800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箭头连接符 123"/>
          <p:cNvCxnSpPr/>
          <p:nvPr/>
        </p:nvCxnSpPr>
        <p:spPr bwMode="auto">
          <a:xfrm rot="5400000">
            <a:off x="6134894" y="3314700"/>
            <a:ext cx="4037806" cy="79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7481671" y="1676400"/>
            <a:ext cx="1304973" cy="3581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二叉树的</a:t>
            </a:r>
            <a:r>
              <a:rPr lang="zh-CN" altLang="en-US" dirty="0" smtClean="0">
                <a:solidFill>
                  <a:srgbClr val="007E00"/>
                </a:solidFill>
              </a:rPr>
              <a:t>深度 或 高度</a:t>
            </a:r>
            <a:endParaRPr lang="en-US" altLang="zh-CN" dirty="0" smtClean="0">
              <a:solidFill>
                <a:srgbClr val="007E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结点的最大层数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9" name="直接箭头连接符 128"/>
          <p:cNvCxnSpPr>
            <a:endCxn id="24" idx="4"/>
          </p:cNvCxnSpPr>
          <p:nvPr/>
        </p:nvCxnSpPr>
        <p:spPr bwMode="auto">
          <a:xfrm rot="5400000" flipH="1" flipV="1">
            <a:off x="3899100" y="4677900"/>
            <a:ext cx="414600" cy="288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Text Box 6"/>
          <p:cNvSpPr txBox="1">
            <a:spLocks noChangeArrowheads="1"/>
          </p:cNvSpPr>
          <p:nvPr/>
        </p:nvSpPr>
        <p:spPr bwMode="auto">
          <a:xfrm>
            <a:off x="3657601" y="4876800"/>
            <a:ext cx="1447799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7E00"/>
                </a:solidFill>
                <a:sym typeface="Wingdings" pitchFamily="2" charset="2"/>
              </a:rPr>
              <a:t>叶结点</a:t>
            </a:r>
            <a:endParaRPr lang="en-US" altLang="zh-CN" dirty="0" smtClean="0">
              <a:solidFill>
                <a:srgbClr val="007E00"/>
              </a:solidFill>
              <a:sym typeface="Wingdings" pitchFamily="2" charset="2"/>
            </a:endParaRPr>
          </a:p>
        </p:txBody>
      </p:sp>
      <p:cxnSp>
        <p:nvCxnSpPr>
          <p:cNvPr id="132" name="直接箭头连接符 131"/>
          <p:cNvCxnSpPr>
            <a:endCxn id="25" idx="4"/>
          </p:cNvCxnSpPr>
          <p:nvPr/>
        </p:nvCxnSpPr>
        <p:spPr bwMode="auto">
          <a:xfrm flipV="1">
            <a:off x="4114800" y="4614600"/>
            <a:ext cx="1203000" cy="414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>
            <a:endCxn id="17" idx="4"/>
          </p:cNvCxnSpPr>
          <p:nvPr/>
        </p:nvCxnSpPr>
        <p:spPr bwMode="auto">
          <a:xfrm rot="16200000" flipV="1">
            <a:off x="2984700" y="4203900"/>
            <a:ext cx="1481400" cy="169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>
            <a:endCxn id="19" idx="5"/>
          </p:cNvCxnSpPr>
          <p:nvPr/>
        </p:nvCxnSpPr>
        <p:spPr bwMode="auto">
          <a:xfrm rot="10800000">
            <a:off x="3192248" y="4487648"/>
            <a:ext cx="541553" cy="541552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>
            <a:stCxn id="130" idx="1"/>
            <a:endCxn id="21" idx="6"/>
          </p:cNvCxnSpPr>
          <p:nvPr/>
        </p:nvCxnSpPr>
        <p:spPr bwMode="auto">
          <a:xfrm rot="10800000">
            <a:off x="2776801" y="5156400"/>
            <a:ext cx="880801" cy="31736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直接连接符 130"/>
          <p:cNvCxnSpPr/>
          <p:nvPr/>
        </p:nvCxnSpPr>
        <p:spPr bwMode="auto">
          <a:xfrm>
            <a:off x="5943600" y="2209800"/>
            <a:ext cx="838200" cy="1588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直接连接符 134"/>
          <p:cNvCxnSpPr/>
          <p:nvPr/>
        </p:nvCxnSpPr>
        <p:spPr bwMode="auto">
          <a:xfrm flipV="1">
            <a:off x="5943600" y="3276600"/>
            <a:ext cx="762000" cy="0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直接连接符 136"/>
          <p:cNvCxnSpPr/>
          <p:nvPr/>
        </p:nvCxnSpPr>
        <p:spPr bwMode="auto">
          <a:xfrm>
            <a:off x="5791200" y="4343400"/>
            <a:ext cx="914400" cy="1588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139"/>
          <p:cNvCxnSpPr>
            <a:endCxn id="118" idx="1"/>
          </p:cNvCxnSpPr>
          <p:nvPr/>
        </p:nvCxnSpPr>
        <p:spPr bwMode="auto">
          <a:xfrm flipV="1">
            <a:off x="4953000" y="5247418"/>
            <a:ext cx="1752600" cy="10382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3" grpId="0"/>
      <p:bldP spid="89" grpId="0"/>
      <p:bldP spid="95" grpId="0"/>
      <p:bldP spid="96" grpId="0" animBg="1"/>
      <p:bldP spid="98" grpId="0"/>
      <p:bldP spid="100" grpId="0" animBg="1"/>
      <p:bldP spid="102" grpId="0"/>
      <p:bldP spid="108" grpId="0" animBg="1"/>
      <p:bldP spid="109" grpId="0"/>
      <p:bldP spid="112" grpId="0"/>
      <p:bldP spid="115" grpId="0"/>
      <p:bldP spid="116" grpId="0"/>
      <p:bldP spid="117" grpId="0"/>
      <p:bldP spid="118" grpId="0"/>
      <p:bldP spid="127" grpId="0"/>
      <p:bldP spid="1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特殊的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219200" y="1143000"/>
            <a:ext cx="6934200" cy="32439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 满二叉树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完全二叉树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ym typeface="Wingdings" pitchFamily="2" charset="2"/>
              </a:rPr>
              <a:t> </a:t>
            </a:r>
            <a:r>
              <a:rPr lang="zh-CN" altLang="en-US" sz="3200" dirty="0" smtClean="0">
                <a:sym typeface="Wingdings" pitchFamily="2" charset="2"/>
              </a:rPr>
              <a:t>扩充二叉树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ym typeface="Wingdings" pitchFamily="2" charset="2"/>
              </a:rPr>
              <a:t> 平衡二叉树</a:t>
            </a:r>
            <a:endParaRPr lang="en-US" altLang="zh-CN" sz="32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满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1111341"/>
            <a:ext cx="8610600" cy="193665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定义</a:t>
            </a:r>
            <a:r>
              <a:rPr lang="en-US" altLang="zh-CN" sz="3200" dirty="0" smtClean="0">
                <a:solidFill>
                  <a:srgbClr val="FF6600"/>
                </a:solidFill>
              </a:rPr>
              <a:t>(</a:t>
            </a:r>
            <a:r>
              <a:rPr lang="zh-CN" altLang="en-US" sz="3200" dirty="0" smtClean="0">
                <a:solidFill>
                  <a:srgbClr val="FF6600"/>
                </a:solidFill>
              </a:rPr>
              <a:t>美国、国际，与本教材相同</a:t>
            </a:r>
            <a:r>
              <a:rPr lang="en-US" altLang="zh-CN" sz="3200" dirty="0" smtClean="0">
                <a:solidFill>
                  <a:srgbClr val="FF6600"/>
                </a:solidFill>
              </a:rPr>
              <a:t>) 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</a:t>
            </a:r>
            <a:r>
              <a:rPr lang="zh-CN" altLang="en-US" sz="3200" dirty="0" smtClean="0">
                <a:sym typeface="Wingdings" pitchFamily="2" charset="2"/>
              </a:rPr>
              <a:t>任意结点，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要么度为</a:t>
            </a: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0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，要么度为</a:t>
            </a: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2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；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   </a:t>
            </a:r>
            <a:r>
              <a:rPr lang="zh-CN" altLang="en-US" sz="3200" dirty="0" smtClean="0">
                <a:sym typeface="Wingdings" pitchFamily="2" charset="2"/>
              </a:rPr>
              <a:t>即：结点或者是叶子，或者有两棵非空子树；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239000" y="1143000"/>
            <a:ext cx="1905000" cy="6096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又称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树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" y="3048000"/>
            <a:ext cx="5105400" cy="31588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518E"/>
                </a:solidFill>
              </a:rPr>
              <a:t>A binary tree in which each node has exactly zero or two children. 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3200" dirty="0" smtClean="0"/>
              <a:t>In other words, every node is either a leaf or has two children. </a:t>
            </a:r>
            <a:endParaRPr lang="en-US" sz="3200" dirty="0"/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5638800" y="38945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6481200" y="31242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7308600" y="38945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676200" y="4809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1" idx="3"/>
            <a:endCxn id="10" idx="7"/>
          </p:cNvCxnSpPr>
          <p:nvPr/>
        </p:nvCxnSpPr>
        <p:spPr bwMode="auto">
          <a:xfrm rot="5400000">
            <a:off x="6104992" y="3518390"/>
            <a:ext cx="414017" cy="4860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1" idx="5"/>
            <a:endCxn id="12" idx="1"/>
          </p:cNvCxnSpPr>
          <p:nvPr/>
        </p:nvCxnSpPr>
        <p:spPr bwMode="auto">
          <a:xfrm rot="16200000" flipH="1">
            <a:off x="6939892" y="3525890"/>
            <a:ext cx="414017" cy="4710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12" idx="3"/>
            <a:endCxn id="17" idx="0"/>
          </p:cNvCxnSpPr>
          <p:nvPr/>
        </p:nvCxnSpPr>
        <p:spPr bwMode="auto">
          <a:xfrm rot="5400000">
            <a:off x="6913200" y="4339791"/>
            <a:ext cx="484210" cy="45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7971600" y="4767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666800" y="5592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8276400" y="559199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30" name="直接连接符 29"/>
          <p:cNvCxnSpPr>
            <a:stCxn id="27" idx="3"/>
            <a:endCxn id="28" idx="0"/>
          </p:cNvCxnSpPr>
          <p:nvPr/>
        </p:nvCxnSpPr>
        <p:spPr bwMode="auto">
          <a:xfrm rot="5400000">
            <a:off x="7784701" y="5331291"/>
            <a:ext cx="3948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9" idx="0"/>
            <a:endCxn id="27" idx="5"/>
          </p:cNvCxnSpPr>
          <p:nvPr/>
        </p:nvCxnSpPr>
        <p:spPr bwMode="auto">
          <a:xfrm rot="16200000" flipV="1">
            <a:off x="8267692" y="5331290"/>
            <a:ext cx="394808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12" idx="5"/>
            <a:endCxn id="27" idx="0"/>
          </p:cNvCxnSpPr>
          <p:nvPr/>
        </p:nvCxnSpPr>
        <p:spPr bwMode="auto">
          <a:xfrm rot="16200000" flipH="1">
            <a:off x="7760090" y="4303490"/>
            <a:ext cx="442210" cy="48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6371400" y="5592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6981000" y="559199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36"/>
          <p:cNvCxnSpPr>
            <a:stCxn id="17" idx="3"/>
            <a:endCxn id="35" idx="0"/>
          </p:cNvCxnSpPr>
          <p:nvPr/>
        </p:nvCxnSpPr>
        <p:spPr bwMode="auto">
          <a:xfrm rot="5400000">
            <a:off x="6510301" y="5352291"/>
            <a:ext cx="3528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36" idx="0"/>
            <a:endCxn id="17" idx="5"/>
          </p:cNvCxnSpPr>
          <p:nvPr/>
        </p:nvCxnSpPr>
        <p:spPr bwMode="auto">
          <a:xfrm rot="16200000" flipV="1">
            <a:off x="6993292" y="5352290"/>
            <a:ext cx="352808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7" grpId="0" animBg="1"/>
      <p:bldP spid="27" grpId="0" animBg="1"/>
      <p:bldP spid="28" grpId="0" animBg="1"/>
      <p:bldP spid="29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满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1111341"/>
            <a:ext cx="8610600" cy="44781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定义</a:t>
            </a:r>
            <a:r>
              <a:rPr lang="en-US" altLang="zh-CN" sz="3200" dirty="0" smtClean="0">
                <a:solidFill>
                  <a:srgbClr val="FF6600"/>
                </a:solidFill>
              </a:rPr>
              <a:t>(</a:t>
            </a:r>
            <a:r>
              <a:rPr lang="zh-CN" altLang="en-US" sz="3200" dirty="0" smtClean="0">
                <a:solidFill>
                  <a:srgbClr val="FF6600"/>
                </a:solidFill>
              </a:rPr>
              <a:t>国内常用</a:t>
            </a:r>
            <a:r>
              <a:rPr lang="en-US" altLang="zh-CN" sz="3200" dirty="0" smtClean="0">
                <a:solidFill>
                  <a:srgbClr val="FF6600"/>
                </a:solidFill>
              </a:rPr>
              <a:t>) </a:t>
            </a:r>
            <a:r>
              <a:rPr lang="zh-CN" altLang="en-US" sz="3200" dirty="0" smtClean="0"/>
              <a:t>：除最后一层无子结点外，</a:t>
            </a:r>
            <a:endParaRPr lang="en-US" altLang="zh-CN" sz="3200" dirty="0" smtClean="0"/>
          </a:p>
          <a:p>
            <a:pPr algn="l"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每层上的任意结点都有两个子结点；</a:t>
            </a:r>
            <a:endParaRPr lang="en-US" altLang="zh-CN" sz="3200" dirty="0" smtClean="0"/>
          </a:p>
          <a:p>
            <a:pPr>
              <a:spcBef>
                <a:spcPts val="600"/>
              </a:spcBef>
              <a:buSzPct val="75000"/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 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 即：</a:t>
            </a:r>
            <a:r>
              <a:rPr lang="zh-CN" altLang="en-US" sz="3200" dirty="0" smtClean="0"/>
              <a:t>除叶子外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其他结点都有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个孩子，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          </a:t>
            </a:r>
            <a:r>
              <a:rPr lang="zh-CN" altLang="en-US" sz="3200" u="sng" dirty="0" smtClean="0">
                <a:solidFill>
                  <a:srgbClr val="00518E"/>
                </a:solidFill>
                <a:sym typeface="Wingdings" pitchFamily="2" charset="2"/>
              </a:rPr>
              <a:t>且叶子结点都在最后一层；</a:t>
            </a:r>
            <a:endParaRPr lang="en-US" altLang="zh-CN" sz="3200" u="sng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SzPct val="75000"/>
              <a:buNone/>
            </a:pP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SzPct val="75000"/>
              <a:buNone/>
            </a:pP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SzPct val="75000"/>
              <a:buNone/>
            </a:pP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6894000" y="4167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7491600" y="33971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8082600" y="4167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784400" y="50267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26" idx="3"/>
            <a:endCxn id="24" idx="0"/>
          </p:cNvCxnSpPr>
          <p:nvPr/>
        </p:nvCxnSpPr>
        <p:spPr bwMode="auto">
          <a:xfrm rot="5400000">
            <a:off x="7185601" y="3787780"/>
            <a:ext cx="340208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26" idx="5"/>
            <a:endCxn id="33" idx="0"/>
          </p:cNvCxnSpPr>
          <p:nvPr/>
        </p:nvCxnSpPr>
        <p:spPr bwMode="auto">
          <a:xfrm rot="16200000" flipH="1">
            <a:off x="7958091" y="3791079"/>
            <a:ext cx="340208" cy="41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3" idx="3"/>
            <a:endCxn id="34" idx="0"/>
          </p:cNvCxnSpPr>
          <p:nvPr/>
        </p:nvCxnSpPr>
        <p:spPr bwMode="auto">
          <a:xfrm rot="5400000">
            <a:off x="7881900" y="4752280"/>
            <a:ext cx="429010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8487600" y="5039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33" idx="5"/>
            <a:endCxn id="42" idx="0"/>
          </p:cNvCxnSpPr>
          <p:nvPr/>
        </p:nvCxnSpPr>
        <p:spPr bwMode="auto">
          <a:xfrm rot="16200000" flipH="1">
            <a:off x="8405090" y="4705479"/>
            <a:ext cx="442210" cy="226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530400" y="5045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24" idx="3"/>
            <a:endCxn id="54" idx="0"/>
          </p:cNvCxnSpPr>
          <p:nvPr/>
        </p:nvCxnSpPr>
        <p:spPr bwMode="auto">
          <a:xfrm rot="5400000">
            <a:off x="6651295" y="4728885"/>
            <a:ext cx="447621" cy="18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174800" y="5058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24" idx="5"/>
            <a:endCxn id="56" idx="0"/>
          </p:cNvCxnSpPr>
          <p:nvPr/>
        </p:nvCxnSpPr>
        <p:spPr bwMode="auto">
          <a:xfrm rot="16200000" flipH="1">
            <a:off x="7145085" y="4776884"/>
            <a:ext cx="460821" cy="102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457200" y="3810000"/>
            <a:ext cx="6019800" cy="1905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 若二叉树高度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深度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)k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一定，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FF00"/>
                </a:solidFill>
                <a:latin typeface="黑体" pitchFamily="2" charset="-122"/>
              </a:rPr>
              <a:t> 结点最多的二叉树是满二叉树，</a:t>
            </a:r>
            <a:endParaRPr lang="en-US" altLang="zh-CN" sz="3200" dirty="0" smtClean="0">
              <a:solidFill>
                <a:srgbClr val="FFFF00"/>
              </a:solidFill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3200" dirty="0" smtClean="0">
              <a:solidFill>
                <a:srgbClr val="FFFF00"/>
              </a:solidFill>
              <a:latin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" y="5029200"/>
            <a:ext cx="3466013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 结点数目：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2</a:t>
            </a:r>
            <a:r>
              <a:rPr lang="en-US" altLang="zh-CN" sz="3200" baseline="30000" dirty="0" smtClean="0">
                <a:solidFill>
                  <a:schemeClr val="bg1"/>
                </a:solidFill>
                <a:latin typeface="黑体" pitchFamily="2" charset="-122"/>
              </a:rPr>
              <a:t>k+1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-1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3" grpId="0" animBg="1"/>
      <p:bldP spid="34" grpId="0" animBg="1"/>
      <p:bldP spid="42" grpId="0" animBg="1"/>
      <p:bldP spid="54" grpId="0" animBg="1"/>
      <p:bldP spid="56" grpId="0" animBg="1"/>
      <p:bldP spid="60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满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6196200" y="3481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6793800" y="2711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7443600" y="3481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145400" y="4340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26" idx="3"/>
            <a:endCxn id="24" idx="0"/>
          </p:cNvCxnSpPr>
          <p:nvPr/>
        </p:nvCxnSpPr>
        <p:spPr bwMode="auto">
          <a:xfrm rot="5400000">
            <a:off x="6487801" y="3101980"/>
            <a:ext cx="340208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26" idx="5"/>
            <a:endCxn id="33" idx="0"/>
          </p:cNvCxnSpPr>
          <p:nvPr/>
        </p:nvCxnSpPr>
        <p:spPr bwMode="auto">
          <a:xfrm rot="16200000" flipH="1">
            <a:off x="7289691" y="3075879"/>
            <a:ext cx="340208" cy="471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3" idx="3"/>
            <a:endCxn id="34" idx="0"/>
          </p:cNvCxnSpPr>
          <p:nvPr/>
        </p:nvCxnSpPr>
        <p:spPr bwMode="auto">
          <a:xfrm rot="5400000">
            <a:off x="7242900" y="4066480"/>
            <a:ext cx="429010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7878000" y="4354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33" idx="5"/>
            <a:endCxn id="42" idx="0"/>
          </p:cNvCxnSpPr>
          <p:nvPr/>
        </p:nvCxnSpPr>
        <p:spPr bwMode="auto">
          <a:xfrm rot="16200000" flipH="1">
            <a:off x="7780790" y="4004979"/>
            <a:ext cx="442210" cy="25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5832600" y="4359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24" idx="3"/>
            <a:endCxn id="54" idx="0"/>
          </p:cNvCxnSpPr>
          <p:nvPr/>
        </p:nvCxnSpPr>
        <p:spPr bwMode="auto">
          <a:xfrm rot="5400000">
            <a:off x="5953495" y="4043085"/>
            <a:ext cx="447621" cy="18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6565200" y="4372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24" idx="5"/>
            <a:endCxn id="56" idx="0"/>
          </p:cNvCxnSpPr>
          <p:nvPr/>
        </p:nvCxnSpPr>
        <p:spPr bwMode="auto">
          <a:xfrm rot="16200000" flipH="1">
            <a:off x="6491385" y="4046984"/>
            <a:ext cx="460821" cy="190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11341"/>
            <a:ext cx="86868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定义</a:t>
            </a:r>
            <a:r>
              <a:rPr lang="en-US" altLang="zh-CN" sz="3200" dirty="0" smtClean="0"/>
              <a:t>1 </a:t>
            </a:r>
            <a:r>
              <a:rPr lang="en-US" altLang="zh-CN" sz="3200" dirty="0" smtClean="0">
                <a:solidFill>
                  <a:srgbClr val="FF6600"/>
                </a:solidFill>
              </a:rPr>
              <a:t>(</a:t>
            </a:r>
            <a:r>
              <a:rPr lang="zh-CN" altLang="en-US" sz="3200" dirty="0" smtClean="0">
                <a:solidFill>
                  <a:srgbClr val="FF6600"/>
                </a:solidFill>
              </a:rPr>
              <a:t>美国、国际，与本教材相同</a:t>
            </a:r>
            <a:r>
              <a:rPr lang="en-US" altLang="zh-CN" sz="3200" dirty="0" smtClean="0">
                <a:solidFill>
                  <a:srgbClr val="FF6600"/>
                </a:solidFill>
              </a:rPr>
              <a:t>)</a:t>
            </a:r>
            <a:r>
              <a:rPr lang="zh-CN" altLang="en-US" sz="3200" dirty="0" smtClean="0">
                <a:solidFill>
                  <a:srgbClr val="FF6600"/>
                </a:solidFill>
              </a:rPr>
              <a:t>，</a:t>
            </a:r>
            <a:r>
              <a:rPr lang="zh-CN" altLang="en-US" sz="3200" dirty="0" smtClean="0"/>
              <a:t>又称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树；</a:t>
            </a:r>
            <a:r>
              <a:rPr lang="en-US" altLang="zh-CN" sz="3200" dirty="0" smtClean="0">
                <a:solidFill>
                  <a:srgbClr val="FF6600"/>
                </a:solidFill>
              </a:rPr>
              <a:t> </a:t>
            </a:r>
            <a:endParaRPr lang="en-US" altLang="zh-CN" sz="3200" dirty="0" smtClean="0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57200" y="1752600"/>
            <a:ext cx="86868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定义</a:t>
            </a:r>
            <a:r>
              <a:rPr lang="en-US" altLang="zh-CN" sz="3200" dirty="0" smtClean="0"/>
              <a:t>2 </a:t>
            </a:r>
            <a:r>
              <a:rPr lang="en-US" altLang="zh-CN" sz="3200" dirty="0" smtClean="0">
                <a:solidFill>
                  <a:srgbClr val="FF6600"/>
                </a:solidFill>
              </a:rPr>
              <a:t>(</a:t>
            </a:r>
            <a:r>
              <a:rPr lang="zh-CN" altLang="en-US" sz="3200" dirty="0" smtClean="0">
                <a:solidFill>
                  <a:srgbClr val="FF6600"/>
                </a:solidFill>
              </a:rPr>
              <a:t>国内常用</a:t>
            </a:r>
            <a:r>
              <a:rPr lang="en-US" altLang="zh-CN" sz="3200" dirty="0" smtClean="0">
                <a:solidFill>
                  <a:srgbClr val="FF6600"/>
                </a:solidFill>
              </a:rPr>
              <a:t>)</a:t>
            </a:r>
            <a:r>
              <a:rPr lang="zh-CN" altLang="en-US" sz="3200" dirty="0" smtClean="0">
                <a:solidFill>
                  <a:srgbClr val="FF6600"/>
                </a:solidFill>
              </a:rPr>
              <a:t>；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1415835" y="32849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2258235" y="2514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3085635" y="32849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2453235" y="4199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3" idx="3"/>
            <a:endCxn id="22" idx="7"/>
          </p:cNvCxnSpPr>
          <p:nvPr/>
        </p:nvCxnSpPr>
        <p:spPr bwMode="auto">
          <a:xfrm rot="5400000">
            <a:off x="1882027" y="2908790"/>
            <a:ext cx="414017" cy="4860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3" idx="5"/>
            <a:endCxn id="25" idx="1"/>
          </p:cNvCxnSpPr>
          <p:nvPr/>
        </p:nvCxnSpPr>
        <p:spPr bwMode="auto">
          <a:xfrm rot="16200000" flipH="1">
            <a:off x="2716927" y="2916290"/>
            <a:ext cx="414017" cy="4710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5" idx="3"/>
            <a:endCxn id="27" idx="0"/>
          </p:cNvCxnSpPr>
          <p:nvPr/>
        </p:nvCxnSpPr>
        <p:spPr bwMode="auto">
          <a:xfrm rot="5400000">
            <a:off x="2690235" y="3730191"/>
            <a:ext cx="484210" cy="45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3748635" y="4157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3443835" y="4982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4053435" y="498239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36" name="直接连接符 35"/>
          <p:cNvCxnSpPr>
            <a:stCxn id="31" idx="3"/>
            <a:endCxn id="32" idx="0"/>
          </p:cNvCxnSpPr>
          <p:nvPr/>
        </p:nvCxnSpPr>
        <p:spPr bwMode="auto">
          <a:xfrm rot="5400000">
            <a:off x="3561736" y="4721691"/>
            <a:ext cx="3948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35" idx="0"/>
            <a:endCxn id="31" idx="5"/>
          </p:cNvCxnSpPr>
          <p:nvPr/>
        </p:nvCxnSpPr>
        <p:spPr bwMode="auto">
          <a:xfrm rot="16200000" flipV="1">
            <a:off x="4044727" y="4721690"/>
            <a:ext cx="394808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5" idx="5"/>
            <a:endCxn id="31" idx="0"/>
          </p:cNvCxnSpPr>
          <p:nvPr/>
        </p:nvCxnSpPr>
        <p:spPr bwMode="auto">
          <a:xfrm rot="16200000" flipH="1">
            <a:off x="3537125" y="3693890"/>
            <a:ext cx="442210" cy="48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2148435" y="4982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2758035" y="498239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stCxn id="27" idx="3"/>
            <a:endCxn id="43" idx="0"/>
          </p:cNvCxnSpPr>
          <p:nvPr/>
        </p:nvCxnSpPr>
        <p:spPr bwMode="auto">
          <a:xfrm rot="5400000">
            <a:off x="2287336" y="4742691"/>
            <a:ext cx="3528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4" idx="0"/>
            <a:endCxn id="27" idx="5"/>
          </p:cNvCxnSpPr>
          <p:nvPr/>
        </p:nvCxnSpPr>
        <p:spPr bwMode="auto">
          <a:xfrm rot="16200000" flipV="1">
            <a:off x="2770327" y="4742690"/>
            <a:ext cx="352808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1219200" y="2404939"/>
            <a:ext cx="647934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olidFill>
                  <a:srgbClr val="007E00"/>
                </a:solidFill>
              </a:rPr>
              <a:t>①</a:t>
            </a:r>
            <a:endParaRPr lang="zh-CN" altLang="en-US" sz="3600" b="1" dirty="0">
              <a:solidFill>
                <a:srgbClr val="007E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7962" y="2635189"/>
            <a:ext cx="647934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olidFill>
                  <a:srgbClr val="007E00"/>
                </a:solidFill>
              </a:rPr>
              <a:t>②</a:t>
            </a:r>
            <a:endParaRPr lang="zh-CN" altLang="en-US" sz="3600" b="1" dirty="0">
              <a:solidFill>
                <a:srgbClr val="007E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40762" y="2635190"/>
            <a:ext cx="647934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olidFill>
                  <a:srgbClr val="007E00"/>
                </a:solidFill>
              </a:rPr>
              <a:t>①</a:t>
            </a:r>
            <a:endParaRPr lang="zh-CN" altLang="en-US" sz="3600" b="1" dirty="0">
              <a:solidFill>
                <a:srgbClr val="007E00"/>
              </a:solidFill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685800" y="5562600"/>
            <a:ext cx="4114800" cy="60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黑体" pitchFamily="2" charset="-122"/>
              </a:rPr>
              <a:t>国际交流、英文论文等</a:t>
            </a:r>
            <a:endParaRPr lang="en-US" altLang="zh-CN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5105400" y="5105400"/>
            <a:ext cx="3886200" cy="106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黑体" pitchFamily="2" charset="-122"/>
              </a:rPr>
              <a:t>国内考试：</a:t>
            </a:r>
            <a:endParaRPr lang="en-US" altLang="zh-CN" dirty="0" smtClean="0">
              <a:solidFill>
                <a:schemeClr val="bg1"/>
              </a:solidFill>
              <a:latin typeface="黑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黑体" pitchFamily="2" charset="-122"/>
              </a:rPr>
              <a:t>考研，计算机等级考试</a:t>
            </a:r>
            <a:endParaRPr lang="en-US" altLang="zh-CN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完全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04800" y="990600"/>
            <a:ext cx="8839200" cy="18682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定义：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smtClean="0">
                <a:sym typeface="Wingdings" pitchFamily="2" charset="2"/>
              </a:rPr>
              <a:t>1)</a:t>
            </a:r>
            <a:r>
              <a:rPr lang="zh-CN" altLang="en-US" sz="3000" dirty="0" smtClean="0"/>
              <a:t> 只允许</a:t>
            </a:r>
            <a:r>
              <a:rPr lang="zh-CN" altLang="en-US" sz="3000" dirty="0" smtClean="0">
                <a:solidFill>
                  <a:srgbClr val="00518E"/>
                </a:solidFill>
              </a:rPr>
              <a:t>最后两层</a:t>
            </a:r>
            <a:r>
              <a:rPr lang="zh-CN" altLang="en-US" sz="3000" dirty="0" smtClean="0"/>
              <a:t>结点的度数小于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SzPct val="75000"/>
              <a:buNone/>
            </a:pPr>
            <a:r>
              <a:rPr lang="zh-CN" altLang="en-US" sz="3000" dirty="0" smtClean="0"/>
              <a:t>   </a:t>
            </a:r>
            <a:r>
              <a:rPr lang="en-US" altLang="zh-CN" sz="3000" dirty="0" smtClean="0"/>
              <a:t>2) </a:t>
            </a:r>
            <a:r>
              <a:rPr lang="zh-CN" altLang="en-US" sz="3000" dirty="0" smtClean="0"/>
              <a:t>最后一层结点都集中在</a:t>
            </a:r>
            <a:r>
              <a:rPr lang="zh-CN" altLang="en-US" sz="3000" dirty="0" smtClean="0">
                <a:solidFill>
                  <a:srgbClr val="00518E"/>
                </a:solidFill>
              </a:rPr>
              <a:t>该层最左边的</a:t>
            </a:r>
            <a:r>
              <a:rPr lang="zh-CN" altLang="en-US" sz="3000" dirty="0" smtClean="0"/>
              <a:t>若干位置；</a:t>
            </a:r>
            <a:endParaRPr lang="en-US" altLang="zh-CN" sz="3000" dirty="0" smtClean="0"/>
          </a:p>
        </p:txBody>
      </p: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381000" y="38183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873000" y="30480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1335600" y="38183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1037400" y="467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58" idx="3"/>
            <a:endCxn id="53" idx="0"/>
          </p:cNvCxnSpPr>
          <p:nvPr/>
        </p:nvCxnSpPr>
        <p:spPr bwMode="auto">
          <a:xfrm rot="5400000">
            <a:off x="619801" y="3491391"/>
            <a:ext cx="340208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8" idx="5"/>
            <a:endCxn id="59" idx="0"/>
          </p:cNvCxnSpPr>
          <p:nvPr/>
        </p:nvCxnSpPr>
        <p:spPr bwMode="auto">
          <a:xfrm rot="16200000" flipH="1">
            <a:off x="1275291" y="3506090"/>
            <a:ext cx="340208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9" idx="3"/>
            <a:endCxn id="60" idx="0"/>
          </p:cNvCxnSpPr>
          <p:nvPr/>
        </p:nvCxnSpPr>
        <p:spPr bwMode="auto">
          <a:xfrm rot="5400000">
            <a:off x="1134900" y="4403091"/>
            <a:ext cx="429010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29"/>
          <p:cNvSpPr>
            <a:spLocks noChangeArrowheads="1"/>
          </p:cNvSpPr>
          <p:nvPr/>
        </p:nvSpPr>
        <p:spPr bwMode="auto">
          <a:xfrm>
            <a:off x="1664400" y="4690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59" idx="5"/>
            <a:endCxn id="64" idx="0"/>
          </p:cNvCxnSpPr>
          <p:nvPr/>
        </p:nvCxnSpPr>
        <p:spPr bwMode="auto">
          <a:xfrm rot="16200000" flipH="1">
            <a:off x="1619990" y="4394390"/>
            <a:ext cx="442210" cy="150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26"/>
          <p:cNvSpPr>
            <a:spLocks noChangeArrowheads="1"/>
          </p:cNvSpPr>
          <p:nvPr/>
        </p:nvSpPr>
        <p:spPr bwMode="auto">
          <a:xfrm>
            <a:off x="5259000" y="3786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71" name="Oval 27"/>
          <p:cNvSpPr>
            <a:spLocks noChangeArrowheads="1"/>
          </p:cNvSpPr>
          <p:nvPr/>
        </p:nvSpPr>
        <p:spPr bwMode="auto">
          <a:xfrm>
            <a:off x="5856600" y="30161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2" name="Oval 28"/>
          <p:cNvSpPr>
            <a:spLocks noChangeArrowheads="1"/>
          </p:cNvSpPr>
          <p:nvPr/>
        </p:nvSpPr>
        <p:spPr bwMode="auto">
          <a:xfrm>
            <a:off x="6506400" y="3786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6208200" y="46457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stCxn id="71" idx="3"/>
            <a:endCxn id="70" idx="0"/>
          </p:cNvCxnSpPr>
          <p:nvPr/>
        </p:nvCxnSpPr>
        <p:spPr bwMode="auto">
          <a:xfrm rot="5400000">
            <a:off x="5550601" y="3406780"/>
            <a:ext cx="340208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1" idx="5"/>
            <a:endCxn id="72" idx="0"/>
          </p:cNvCxnSpPr>
          <p:nvPr/>
        </p:nvCxnSpPr>
        <p:spPr bwMode="auto">
          <a:xfrm rot="16200000" flipH="1">
            <a:off x="6352491" y="3380679"/>
            <a:ext cx="340208" cy="471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72" idx="3"/>
            <a:endCxn id="73" idx="0"/>
          </p:cNvCxnSpPr>
          <p:nvPr/>
        </p:nvCxnSpPr>
        <p:spPr bwMode="auto">
          <a:xfrm rot="5400000">
            <a:off x="6305700" y="4371280"/>
            <a:ext cx="429010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29"/>
          <p:cNvSpPr>
            <a:spLocks noChangeArrowheads="1"/>
          </p:cNvSpPr>
          <p:nvPr/>
        </p:nvSpPr>
        <p:spPr bwMode="auto">
          <a:xfrm>
            <a:off x="4982400" y="466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80" name="直接连接符 79"/>
          <p:cNvCxnSpPr>
            <a:stCxn id="70" idx="3"/>
            <a:endCxn id="79" idx="0"/>
          </p:cNvCxnSpPr>
          <p:nvPr/>
        </p:nvCxnSpPr>
        <p:spPr bwMode="auto">
          <a:xfrm rot="5400000">
            <a:off x="5059795" y="4391385"/>
            <a:ext cx="447621" cy="9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29"/>
          <p:cNvSpPr>
            <a:spLocks noChangeArrowheads="1"/>
          </p:cNvSpPr>
          <p:nvPr/>
        </p:nvSpPr>
        <p:spPr bwMode="auto">
          <a:xfrm>
            <a:off x="5562600" y="467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82" name="直接连接符 81"/>
          <p:cNvCxnSpPr>
            <a:stCxn id="70" idx="5"/>
            <a:endCxn id="81" idx="0"/>
          </p:cNvCxnSpPr>
          <p:nvPr/>
        </p:nvCxnSpPr>
        <p:spPr bwMode="auto">
          <a:xfrm rot="16200000" flipH="1">
            <a:off x="5521485" y="4384484"/>
            <a:ext cx="460821" cy="12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6"/>
          <p:cNvSpPr>
            <a:spLocks noChangeArrowheads="1"/>
          </p:cNvSpPr>
          <p:nvPr/>
        </p:nvSpPr>
        <p:spPr bwMode="auto">
          <a:xfrm>
            <a:off x="7526400" y="37421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7890000" y="29718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5" name="Oval 28"/>
          <p:cNvSpPr>
            <a:spLocks noChangeArrowheads="1"/>
          </p:cNvSpPr>
          <p:nvPr/>
        </p:nvSpPr>
        <p:spPr bwMode="auto">
          <a:xfrm>
            <a:off x="8404800" y="37421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8106600" y="4601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87" name="直接连接符 86"/>
          <p:cNvCxnSpPr>
            <a:stCxn id="84" idx="3"/>
            <a:endCxn id="83" idx="0"/>
          </p:cNvCxnSpPr>
          <p:nvPr/>
        </p:nvCxnSpPr>
        <p:spPr bwMode="auto">
          <a:xfrm rot="5400000">
            <a:off x="7701001" y="3479391"/>
            <a:ext cx="340208" cy="18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84" idx="5"/>
            <a:endCxn id="85" idx="0"/>
          </p:cNvCxnSpPr>
          <p:nvPr/>
        </p:nvCxnSpPr>
        <p:spPr bwMode="auto">
          <a:xfrm rot="16200000" flipH="1">
            <a:off x="8318391" y="3403790"/>
            <a:ext cx="340208" cy="33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85" idx="3"/>
            <a:endCxn id="86" idx="0"/>
          </p:cNvCxnSpPr>
          <p:nvPr/>
        </p:nvCxnSpPr>
        <p:spPr bwMode="auto">
          <a:xfrm rot="5400000">
            <a:off x="8204100" y="4326891"/>
            <a:ext cx="429010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7162800" y="46200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93" name="直接连接符 92"/>
          <p:cNvCxnSpPr>
            <a:stCxn id="83" idx="3"/>
            <a:endCxn id="92" idx="0"/>
          </p:cNvCxnSpPr>
          <p:nvPr/>
        </p:nvCxnSpPr>
        <p:spPr bwMode="auto">
          <a:xfrm rot="5400000">
            <a:off x="7283695" y="4303496"/>
            <a:ext cx="447621" cy="18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1353674" y="2819400"/>
            <a:ext cx="75052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×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400800" y="2819400"/>
            <a:ext cx="685800" cy="924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4800" b="1" dirty="0" smtClean="0">
                <a:solidFill>
                  <a:srgbClr val="007E00"/>
                </a:solidFill>
              </a:rPr>
              <a:t>√</a:t>
            </a:r>
            <a:endParaRPr lang="zh-CN" altLang="en-US" sz="4800" b="1" dirty="0">
              <a:solidFill>
                <a:srgbClr val="007E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422874" y="2819400"/>
            <a:ext cx="75052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×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99" name="Oval 26"/>
          <p:cNvSpPr>
            <a:spLocks noChangeArrowheads="1"/>
          </p:cNvSpPr>
          <p:nvPr/>
        </p:nvSpPr>
        <p:spPr bwMode="auto">
          <a:xfrm>
            <a:off x="2784600" y="3786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00" name="Oval 27"/>
          <p:cNvSpPr>
            <a:spLocks noChangeArrowheads="1"/>
          </p:cNvSpPr>
          <p:nvPr/>
        </p:nvSpPr>
        <p:spPr bwMode="auto">
          <a:xfrm>
            <a:off x="3352800" y="30161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3915600" y="3786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02" name="Oval 29"/>
          <p:cNvSpPr>
            <a:spLocks noChangeArrowheads="1"/>
          </p:cNvSpPr>
          <p:nvPr/>
        </p:nvSpPr>
        <p:spPr bwMode="auto">
          <a:xfrm>
            <a:off x="3657600" y="46457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03" name="直接连接符 102"/>
          <p:cNvCxnSpPr>
            <a:stCxn id="100" idx="3"/>
            <a:endCxn id="99" idx="0"/>
          </p:cNvCxnSpPr>
          <p:nvPr/>
        </p:nvCxnSpPr>
        <p:spPr bwMode="auto">
          <a:xfrm rot="5400000">
            <a:off x="3061501" y="34214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100" idx="5"/>
            <a:endCxn id="101" idx="0"/>
          </p:cNvCxnSpPr>
          <p:nvPr/>
        </p:nvCxnSpPr>
        <p:spPr bwMode="auto">
          <a:xfrm rot="16200000" flipH="1">
            <a:off x="3805191" y="34241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101" idx="3"/>
            <a:endCxn id="102" idx="0"/>
          </p:cNvCxnSpPr>
          <p:nvPr/>
        </p:nvCxnSpPr>
        <p:spPr bwMode="auto">
          <a:xfrm rot="5400000">
            <a:off x="3735000" y="43913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29"/>
          <p:cNvSpPr>
            <a:spLocks noChangeArrowheads="1"/>
          </p:cNvSpPr>
          <p:nvPr/>
        </p:nvSpPr>
        <p:spPr bwMode="auto">
          <a:xfrm>
            <a:off x="2450400" y="466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07" name="直接连接符 106"/>
          <p:cNvCxnSpPr>
            <a:stCxn id="99" idx="3"/>
            <a:endCxn id="106" idx="0"/>
          </p:cNvCxnSpPr>
          <p:nvPr/>
        </p:nvCxnSpPr>
        <p:spPr bwMode="auto">
          <a:xfrm rot="5400000">
            <a:off x="2556595" y="43625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29"/>
          <p:cNvSpPr>
            <a:spLocks noChangeArrowheads="1"/>
          </p:cNvSpPr>
          <p:nvPr/>
        </p:nvSpPr>
        <p:spPr bwMode="auto">
          <a:xfrm>
            <a:off x="3077400" y="467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99" idx="5"/>
            <a:endCxn id="108" idx="0"/>
          </p:cNvCxnSpPr>
          <p:nvPr/>
        </p:nvCxnSpPr>
        <p:spPr bwMode="auto">
          <a:xfrm rot="16200000" flipH="1">
            <a:off x="3041685" y="43898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3897000" y="2819400"/>
            <a:ext cx="685800" cy="924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4800" b="1" dirty="0" smtClean="0">
                <a:solidFill>
                  <a:srgbClr val="007E00"/>
                </a:solidFill>
              </a:rPr>
              <a:t>√</a:t>
            </a:r>
            <a:endParaRPr lang="zh-CN" altLang="en-US" sz="4800" b="1" dirty="0">
              <a:solidFill>
                <a:srgbClr val="007E00"/>
              </a:solidFill>
            </a:endParaRPr>
          </a:p>
        </p:txBody>
      </p:sp>
      <p:sp>
        <p:nvSpPr>
          <p:cNvPr id="111" name="Oval 29"/>
          <p:cNvSpPr>
            <a:spLocks noChangeArrowheads="1"/>
          </p:cNvSpPr>
          <p:nvPr/>
        </p:nvSpPr>
        <p:spPr bwMode="auto">
          <a:xfrm>
            <a:off x="4220400" y="46518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12" name="直接连接符 111"/>
          <p:cNvCxnSpPr>
            <a:stCxn id="101" idx="5"/>
            <a:endCxn id="111" idx="0"/>
          </p:cNvCxnSpPr>
          <p:nvPr/>
        </p:nvCxnSpPr>
        <p:spPr bwMode="auto">
          <a:xfrm rot="16200000" flipH="1">
            <a:off x="4191573" y="43709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Rectangle 6"/>
          <p:cNvSpPr>
            <a:spLocks noChangeArrowheads="1"/>
          </p:cNvSpPr>
          <p:nvPr/>
        </p:nvSpPr>
        <p:spPr bwMode="auto">
          <a:xfrm>
            <a:off x="1371600" y="5562600"/>
            <a:ext cx="7010400" cy="609600"/>
          </a:xfrm>
          <a:prstGeom prst="rect">
            <a:avLst/>
          </a:prstGeom>
          <a:solidFill>
            <a:srgbClr val="0054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latin typeface="黑体" pitchFamily="2" charset="-122"/>
              </a:rPr>
              <a:t>(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国内定义的</a:t>
            </a:r>
            <a:r>
              <a:rPr lang="en-US" altLang="zh-CN" sz="3000" dirty="0" smtClean="0">
                <a:solidFill>
                  <a:schemeClr val="bg1"/>
                </a:solidFill>
                <a:latin typeface="黑体" pitchFamily="2" charset="-122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满二叉树必为完全二叉树</a:t>
            </a:r>
            <a:endParaRPr lang="en-US" altLang="zh-CN" sz="3000" dirty="0">
              <a:solidFill>
                <a:schemeClr val="bg1"/>
              </a:solidFill>
              <a:latin typeface="黑体" pitchFamily="2" charset="-122"/>
            </a:endParaRPr>
          </a:p>
        </p:txBody>
      </p:sp>
      <p:cxnSp>
        <p:nvCxnSpPr>
          <p:cNvPr id="115" name="直接箭头连接符 114"/>
          <p:cNvCxnSpPr>
            <a:endCxn id="54" idx="2"/>
          </p:cNvCxnSpPr>
          <p:nvPr/>
        </p:nvCxnSpPr>
        <p:spPr bwMode="auto">
          <a:xfrm rot="16200000" flipV="1">
            <a:off x="3581401" y="5257800"/>
            <a:ext cx="381003" cy="381003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54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2362200" y="2971800"/>
            <a:ext cx="2438400" cy="2286000"/>
          </a:xfrm>
          <a:prstGeom prst="rect">
            <a:avLst/>
          </a:prstGeom>
          <a:noFill/>
          <a:ln w="28575" cap="flat" cmpd="sng" algn="ctr">
            <a:solidFill>
              <a:srgbClr val="007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8" grpId="0" animBg="1"/>
      <p:bldP spid="59" grpId="0" animBg="1"/>
      <p:bldP spid="60" grpId="0" animBg="1"/>
      <p:bldP spid="64" grpId="0" animBg="1"/>
      <p:bldP spid="70" grpId="0" animBg="1"/>
      <p:bldP spid="71" grpId="0" animBg="1"/>
      <p:bldP spid="72" grpId="0" animBg="1"/>
      <p:bldP spid="73" grpId="0" animBg="1"/>
      <p:bldP spid="79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92" grpId="0" animBg="1"/>
      <p:bldP spid="9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6" grpId="0" animBg="1"/>
      <p:bldP spid="108" grpId="0" animBg="1"/>
      <p:bldP spid="110" grpId="0"/>
      <p:bldP spid="111" grpId="0" animBg="1"/>
      <p:bldP spid="114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dirty="0" smtClean="0"/>
              <a:t>(</a:t>
            </a:r>
            <a:r>
              <a:rPr lang="zh-CN" altLang="en-US" sz="4400" dirty="0" smtClean="0"/>
              <a:t>国内的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满二叉树 </a:t>
            </a:r>
            <a:r>
              <a:rPr lang="zh-CN" altLang="en-US" sz="4400" dirty="0" smtClean="0">
                <a:solidFill>
                  <a:srgbClr val="00518E"/>
                </a:solidFill>
              </a:rPr>
              <a:t>与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完全二叉树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04800" y="1182874"/>
            <a:ext cx="8839200" cy="1941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设结点的编号规则：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>
                <a:solidFill>
                  <a:srgbClr val="00518E"/>
                </a:solidFill>
              </a:rPr>
              <a:t>层间从上到下，层内从左到右；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/>
              <a:t>完全二叉树、满二叉树的</a:t>
            </a:r>
            <a:r>
              <a:rPr lang="zh-CN" altLang="en-US" sz="3200" dirty="0" smtClean="0">
                <a:solidFill>
                  <a:srgbClr val="FF6600"/>
                </a:solidFill>
                <a:sym typeface="Wingdings" pitchFamily="2" charset="2"/>
              </a:rPr>
              <a:t>结点序号一一对应；</a:t>
            </a:r>
            <a:endParaRPr lang="en-US" altLang="zh-CN" sz="3200" dirty="0" smtClean="0">
              <a:solidFill>
                <a:srgbClr val="FF6600"/>
              </a:solidFill>
              <a:sym typeface="Wingdings" pitchFamily="2" charset="2"/>
            </a:endParaRPr>
          </a:p>
        </p:txBody>
      </p:sp>
      <p:sp>
        <p:nvSpPr>
          <p:cNvPr id="91" name="Oval 26"/>
          <p:cNvSpPr>
            <a:spLocks noChangeArrowheads="1"/>
          </p:cNvSpPr>
          <p:nvPr/>
        </p:nvSpPr>
        <p:spPr bwMode="auto">
          <a:xfrm>
            <a:off x="2175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94" name="Oval 27"/>
          <p:cNvSpPr>
            <a:spLocks noChangeArrowheads="1"/>
          </p:cNvSpPr>
          <p:nvPr/>
        </p:nvSpPr>
        <p:spPr bwMode="auto">
          <a:xfrm>
            <a:off x="27432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3306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30480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stCxn id="94" idx="3"/>
            <a:endCxn id="91" idx="0"/>
          </p:cNvCxnSpPr>
          <p:nvPr/>
        </p:nvCxnSpPr>
        <p:spPr bwMode="auto">
          <a:xfrm rot="5400000">
            <a:off x="24519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>
            <a:stCxn id="94" idx="5"/>
            <a:endCxn id="95" idx="0"/>
          </p:cNvCxnSpPr>
          <p:nvPr/>
        </p:nvCxnSpPr>
        <p:spPr bwMode="auto">
          <a:xfrm rot="16200000" flipH="1">
            <a:off x="31955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>
            <a:stCxn id="95" idx="3"/>
            <a:endCxn id="113" idx="0"/>
          </p:cNvCxnSpPr>
          <p:nvPr/>
        </p:nvCxnSpPr>
        <p:spPr bwMode="auto">
          <a:xfrm rot="5400000">
            <a:off x="31254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18408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120" name="直接连接符 119"/>
          <p:cNvCxnSpPr>
            <a:stCxn id="91" idx="3"/>
            <a:endCxn id="119" idx="0"/>
          </p:cNvCxnSpPr>
          <p:nvPr/>
        </p:nvCxnSpPr>
        <p:spPr bwMode="auto">
          <a:xfrm rot="5400000">
            <a:off x="19469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29"/>
          <p:cNvSpPr>
            <a:spLocks noChangeArrowheads="1"/>
          </p:cNvSpPr>
          <p:nvPr/>
        </p:nvSpPr>
        <p:spPr bwMode="auto">
          <a:xfrm>
            <a:off x="24678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22" name="直接连接符 121"/>
          <p:cNvCxnSpPr>
            <a:stCxn id="91" idx="5"/>
            <a:endCxn id="121" idx="0"/>
          </p:cNvCxnSpPr>
          <p:nvPr/>
        </p:nvCxnSpPr>
        <p:spPr bwMode="auto">
          <a:xfrm rot="16200000" flipH="1">
            <a:off x="24320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Oval 29"/>
          <p:cNvSpPr>
            <a:spLocks noChangeArrowheads="1"/>
          </p:cNvSpPr>
          <p:nvPr/>
        </p:nvSpPr>
        <p:spPr bwMode="auto">
          <a:xfrm>
            <a:off x="3610800" y="51090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4" name="直接连接符 123"/>
          <p:cNvCxnSpPr>
            <a:stCxn id="95" idx="5"/>
            <a:endCxn id="123" idx="0"/>
          </p:cNvCxnSpPr>
          <p:nvPr/>
        </p:nvCxnSpPr>
        <p:spPr bwMode="auto">
          <a:xfrm rot="16200000" flipH="1">
            <a:off x="3581973" y="48281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Oval 26"/>
          <p:cNvSpPr>
            <a:spLocks noChangeArrowheads="1"/>
          </p:cNvSpPr>
          <p:nvPr/>
        </p:nvSpPr>
        <p:spPr bwMode="auto">
          <a:xfrm>
            <a:off x="5908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127" name="Oval 27"/>
          <p:cNvSpPr>
            <a:spLocks noChangeArrowheads="1"/>
          </p:cNvSpPr>
          <p:nvPr/>
        </p:nvSpPr>
        <p:spPr bwMode="auto">
          <a:xfrm>
            <a:off x="64770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128" name="Oval 28"/>
          <p:cNvSpPr>
            <a:spLocks noChangeArrowheads="1"/>
          </p:cNvSpPr>
          <p:nvPr/>
        </p:nvSpPr>
        <p:spPr bwMode="auto">
          <a:xfrm>
            <a:off x="7039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67818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130" name="直接连接符 129"/>
          <p:cNvCxnSpPr>
            <a:stCxn id="127" idx="3"/>
            <a:endCxn id="126" idx="0"/>
          </p:cNvCxnSpPr>
          <p:nvPr/>
        </p:nvCxnSpPr>
        <p:spPr bwMode="auto">
          <a:xfrm rot="5400000">
            <a:off x="61857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直接连接符 130"/>
          <p:cNvCxnSpPr>
            <a:stCxn id="127" idx="5"/>
            <a:endCxn id="128" idx="0"/>
          </p:cNvCxnSpPr>
          <p:nvPr/>
        </p:nvCxnSpPr>
        <p:spPr bwMode="auto">
          <a:xfrm rot="16200000" flipH="1">
            <a:off x="69293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直接连接符 131"/>
          <p:cNvCxnSpPr>
            <a:stCxn id="128" idx="3"/>
            <a:endCxn id="129" idx="0"/>
          </p:cNvCxnSpPr>
          <p:nvPr/>
        </p:nvCxnSpPr>
        <p:spPr bwMode="auto">
          <a:xfrm rot="5400000">
            <a:off x="68592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Oval 29"/>
          <p:cNvSpPr>
            <a:spLocks noChangeArrowheads="1"/>
          </p:cNvSpPr>
          <p:nvPr/>
        </p:nvSpPr>
        <p:spPr bwMode="auto">
          <a:xfrm>
            <a:off x="55746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134" name="直接连接符 133"/>
          <p:cNvCxnSpPr>
            <a:stCxn id="126" idx="3"/>
            <a:endCxn id="133" idx="0"/>
          </p:cNvCxnSpPr>
          <p:nvPr/>
        </p:nvCxnSpPr>
        <p:spPr bwMode="auto">
          <a:xfrm rot="5400000">
            <a:off x="56807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Oval 29"/>
          <p:cNvSpPr>
            <a:spLocks noChangeArrowheads="1"/>
          </p:cNvSpPr>
          <p:nvPr/>
        </p:nvSpPr>
        <p:spPr bwMode="auto">
          <a:xfrm>
            <a:off x="62016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26" idx="5"/>
            <a:endCxn id="135" idx="0"/>
          </p:cNvCxnSpPr>
          <p:nvPr/>
        </p:nvCxnSpPr>
        <p:spPr bwMode="auto">
          <a:xfrm rot="16200000" flipH="1">
            <a:off x="61658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Rectangle 6"/>
          <p:cNvSpPr>
            <a:spLocks noChangeArrowheads="1"/>
          </p:cNvSpPr>
          <p:nvPr/>
        </p:nvSpPr>
        <p:spPr bwMode="auto">
          <a:xfrm>
            <a:off x="1524000" y="3429000"/>
            <a:ext cx="8382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满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40" name="Rectangle 6"/>
          <p:cNvSpPr>
            <a:spLocks noChangeArrowheads="1"/>
          </p:cNvSpPr>
          <p:nvPr/>
        </p:nvSpPr>
        <p:spPr bwMode="auto">
          <a:xfrm>
            <a:off x="5029200" y="3429000"/>
            <a:ext cx="9906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完全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dirty="0" smtClean="0"/>
              <a:t>(</a:t>
            </a:r>
            <a:r>
              <a:rPr lang="zh-CN" altLang="en-US" sz="4400" dirty="0" smtClean="0"/>
              <a:t>国内的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满二叉树 </a:t>
            </a:r>
            <a:r>
              <a:rPr lang="zh-CN" altLang="en-US" sz="4400" dirty="0" smtClean="0">
                <a:solidFill>
                  <a:srgbClr val="00518E"/>
                </a:solidFill>
              </a:rPr>
              <a:t>与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完全二叉树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4800" y="1143000"/>
            <a:ext cx="8763000" cy="20190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latin typeface="黑体" pitchFamily="2" charset="-122"/>
              </a:rPr>
              <a:t> 在满二叉树</a:t>
            </a:r>
            <a:r>
              <a:rPr lang="en-US" altLang="zh-CN" sz="3200" dirty="0" smtClean="0">
                <a:latin typeface="黑体" pitchFamily="2" charset="-122"/>
              </a:rPr>
              <a:t>(</a:t>
            </a:r>
            <a:r>
              <a:rPr lang="zh-CN" altLang="en-US" sz="3200" dirty="0" smtClean="0">
                <a:latin typeface="黑体" pitchFamily="2" charset="-122"/>
              </a:rPr>
              <a:t>国内定义</a:t>
            </a:r>
            <a:r>
              <a:rPr lang="en-US" altLang="zh-CN" sz="3200" dirty="0" smtClean="0">
                <a:latin typeface="黑体" pitchFamily="2" charset="-122"/>
              </a:rPr>
              <a:t>)</a:t>
            </a:r>
            <a:r>
              <a:rPr lang="zh-CN" altLang="en-US" sz="3200" dirty="0" smtClean="0">
                <a:latin typeface="黑体" pitchFamily="2" charset="-122"/>
              </a:rPr>
              <a:t>的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最后一层</a:t>
            </a:r>
            <a:r>
              <a:rPr lang="zh-CN" altLang="en-US" sz="3200" dirty="0" smtClean="0">
                <a:latin typeface="黑体" pitchFamily="2" charset="-122"/>
              </a:rPr>
              <a:t>，</a:t>
            </a:r>
            <a:endParaRPr lang="en-US" altLang="zh-CN" sz="3200" dirty="0" smtClean="0"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从最右结点开始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向左连续删除</a:t>
            </a:r>
            <a:r>
              <a:rPr lang="zh-CN" altLang="en-US" sz="3200" dirty="0" smtClean="0">
                <a:latin typeface="黑体" pitchFamily="2" charset="-122"/>
              </a:rPr>
              <a:t>若干结点后，</a:t>
            </a:r>
            <a:endParaRPr lang="en-US" altLang="zh-CN" sz="3200" dirty="0" smtClean="0"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得到一棵完全二叉树。</a:t>
            </a:r>
            <a:endParaRPr lang="zh-CN" altLang="en-US" sz="3200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2175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27432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3306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30480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3" idx="3"/>
            <a:endCxn id="32" idx="0"/>
          </p:cNvCxnSpPr>
          <p:nvPr/>
        </p:nvCxnSpPr>
        <p:spPr bwMode="auto">
          <a:xfrm rot="5400000">
            <a:off x="24519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33" idx="5"/>
            <a:endCxn id="34" idx="0"/>
          </p:cNvCxnSpPr>
          <p:nvPr/>
        </p:nvCxnSpPr>
        <p:spPr bwMode="auto">
          <a:xfrm rot="16200000" flipH="1">
            <a:off x="31955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34" idx="3"/>
            <a:endCxn id="35" idx="0"/>
          </p:cNvCxnSpPr>
          <p:nvPr/>
        </p:nvCxnSpPr>
        <p:spPr bwMode="auto">
          <a:xfrm rot="5400000">
            <a:off x="31254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18408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2" idx="3"/>
            <a:endCxn id="39" idx="0"/>
          </p:cNvCxnSpPr>
          <p:nvPr/>
        </p:nvCxnSpPr>
        <p:spPr bwMode="auto">
          <a:xfrm rot="5400000">
            <a:off x="19469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4678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2" idx="5"/>
            <a:endCxn id="41" idx="0"/>
          </p:cNvCxnSpPr>
          <p:nvPr/>
        </p:nvCxnSpPr>
        <p:spPr bwMode="auto">
          <a:xfrm rot="16200000" flipH="1">
            <a:off x="24320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610800" y="51090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34" idx="5"/>
            <a:endCxn id="43" idx="0"/>
          </p:cNvCxnSpPr>
          <p:nvPr/>
        </p:nvCxnSpPr>
        <p:spPr bwMode="auto">
          <a:xfrm rot="16200000" flipH="1">
            <a:off x="3581973" y="48281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5908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46" name="Oval 27"/>
          <p:cNvSpPr>
            <a:spLocks noChangeArrowheads="1"/>
          </p:cNvSpPr>
          <p:nvPr/>
        </p:nvSpPr>
        <p:spPr bwMode="auto">
          <a:xfrm>
            <a:off x="64770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7039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67818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6" idx="3"/>
            <a:endCxn id="45" idx="0"/>
          </p:cNvCxnSpPr>
          <p:nvPr/>
        </p:nvCxnSpPr>
        <p:spPr bwMode="auto">
          <a:xfrm rot="5400000">
            <a:off x="61857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6" idx="5"/>
            <a:endCxn id="47" idx="0"/>
          </p:cNvCxnSpPr>
          <p:nvPr/>
        </p:nvCxnSpPr>
        <p:spPr bwMode="auto">
          <a:xfrm rot="16200000" flipH="1">
            <a:off x="69293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7" idx="3"/>
            <a:endCxn id="48" idx="0"/>
          </p:cNvCxnSpPr>
          <p:nvPr/>
        </p:nvCxnSpPr>
        <p:spPr bwMode="auto">
          <a:xfrm rot="5400000">
            <a:off x="68592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55746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5" idx="3"/>
            <a:endCxn id="52" idx="0"/>
          </p:cNvCxnSpPr>
          <p:nvPr/>
        </p:nvCxnSpPr>
        <p:spPr bwMode="auto">
          <a:xfrm rot="5400000">
            <a:off x="56807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2016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45" idx="5"/>
            <a:endCxn id="54" idx="0"/>
          </p:cNvCxnSpPr>
          <p:nvPr/>
        </p:nvCxnSpPr>
        <p:spPr bwMode="auto">
          <a:xfrm rot="16200000" flipH="1">
            <a:off x="61658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1524000" y="3429000"/>
            <a:ext cx="8382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满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029200" y="3429000"/>
            <a:ext cx="9906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完全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 animBg="1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特殊的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219200" y="1143000"/>
            <a:ext cx="6934200" cy="32439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 满二叉树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完全二叉树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ym typeface="Wingdings" pitchFamily="2" charset="2"/>
              </a:rPr>
              <a:t> </a:t>
            </a:r>
            <a:r>
              <a:rPr lang="zh-CN" altLang="en-US" sz="3200" dirty="0" smtClean="0">
                <a:sym typeface="Wingdings" pitchFamily="2" charset="2"/>
              </a:rPr>
              <a:t>扩充二叉树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ym typeface="Wingdings" pitchFamily="2" charset="2"/>
              </a:rPr>
              <a:t>平衡二叉树</a:t>
            </a:r>
            <a:endParaRPr lang="en-US" altLang="zh-CN" sz="32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219200" y="3657600"/>
            <a:ext cx="75438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219200" y="1143000"/>
            <a:ext cx="75438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1295400" y="12192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有限个、类型相同的元素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组成的有序序列；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 smtClean="0"/>
              <a:t>                 一种特殊的线性表，</a:t>
            </a:r>
            <a:endParaRPr lang="en-US" altLang="zh-CN" sz="3200" kern="0" dirty="0" smtClean="0"/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              </a:t>
            </a:r>
            <a:r>
              <a:rPr lang="zh-CN" altLang="en-US" sz="3200" kern="0" dirty="0" smtClean="0">
                <a:solidFill>
                  <a:srgbClr val="007E00"/>
                </a:solidFill>
              </a:rPr>
              <a:t>表中每个元素都是一个字符；</a:t>
            </a: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1295400" y="38100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 smtClean="0"/>
              <a:t>          一种特殊的线性表，</a:t>
            </a:r>
            <a:endParaRPr lang="en-US" altLang="zh-CN" sz="3200" kern="0" dirty="0" smtClean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          </a:t>
            </a:r>
            <a:r>
              <a:rPr lang="zh-CN" altLang="en-US" sz="3200" kern="0" dirty="0" smtClean="0">
                <a:solidFill>
                  <a:srgbClr val="007E00"/>
                </a:solidFill>
                <a:latin typeface="+mj-lt"/>
              </a:rPr>
              <a:t>插入、删除只在栈顶进行；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 smtClean="0"/>
              <a:t>             一种特殊的线性表，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E00"/>
                </a:solidFill>
                <a:effectLst/>
                <a:uLnTx/>
                <a:uFillTx/>
                <a:latin typeface="+mj-lt"/>
              </a:rPr>
              <a:t>只在队尾插入，</a:t>
            </a: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7E00"/>
                </a:solidFill>
                <a:effectLst/>
                <a:uLnTx/>
                <a:uFillTx/>
                <a:latin typeface="+mj-lt"/>
              </a:rPr>
              <a:t>只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E00"/>
                </a:solidFill>
                <a:effectLst/>
                <a:uLnTx/>
                <a:uFillTx/>
                <a:latin typeface="+mj-lt"/>
              </a:rPr>
              <a:t>在队头删除；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33400" y="1143000"/>
            <a:ext cx="685800" cy="51054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逻辑结构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：线性结构</a:t>
            </a:r>
            <a:endParaRPr lang="zh-CN" altLang="en-US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9200" y="1241139"/>
            <a:ext cx="2198038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 线性表： 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1219200" y="2460339"/>
            <a:ext cx="2084225" cy="587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 字符串：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1219200" y="3831939"/>
            <a:ext cx="1263487" cy="587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 栈：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1219200" y="4953000"/>
            <a:ext cx="1673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0" dirty="0" smtClean="0">
                <a:solidFill>
                  <a:srgbClr val="003399"/>
                </a:solidFill>
              </a:rPr>
              <a:t> 队列：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扩充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8305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 扩充：</a:t>
            </a:r>
            <a:r>
              <a:rPr lang="zh-CN" altLang="en-US" sz="3200" dirty="0" smtClean="0"/>
              <a:t>将二叉树的所有结点，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</a:t>
            </a:r>
            <a:r>
              <a:rPr lang="zh-CN" altLang="en-US" sz="3200" dirty="0" smtClean="0"/>
              <a:t>都扩充成度为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的分枝结点；</a:t>
            </a:r>
            <a:endParaRPr lang="en-US" altLang="zh-CN" sz="3200" dirty="0" smtClean="0"/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57200" y="2317660"/>
            <a:ext cx="8305800" cy="17629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-- </a:t>
            </a:r>
            <a:r>
              <a:rPr lang="zh-CN" altLang="en-US" sz="3000" dirty="0" smtClean="0">
                <a:sym typeface="Wingdings" pitchFamily="2" charset="2"/>
              </a:rPr>
              <a:t>原来度为</a:t>
            </a:r>
            <a:r>
              <a:rPr lang="en-US" altLang="zh-CN" sz="3000" dirty="0" smtClean="0">
                <a:sym typeface="Wingdings" pitchFamily="2" charset="2"/>
              </a:rPr>
              <a:t>0</a:t>
            </a:r>
            <a:r>
              <a:rPr lang="zh-CN" altLang="en-US" sz="3000" dirty="0" smtClean="0">
                <a:sym typeface="Wingdings" pitchFamily="2" charset="2"/>
              </a:rPr>
              <a:t>，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>
                <a:sym typeface="Wingdings" pitchFamily="2" charset="2"/>
              </a:rPr>
              <a:t>增加</a:t>
            </a:r>
            <a:r>
              <a:rPr lang="en-US" altLang="zh-CN" sz="3000" dirty="0" smtClean="0">
                <a:sym typeface="Wingdings" pitchFamily="2" charset="2"/>
              </a:rPr>
              <a:t>2</a:t>
            </a:r>
            <a:r>
              <a:rPr lang="zh-CN" altLang="en-US" sz="3000" dirty="0" smtClean="0">
                <a:sym typeface="Wingdings" pitchFamily="2" charset="2"/>
              </a:rPr>
              <a:t>个分枝、</a:t>
            </a:r>
            <a:r>
              <a:rPr lang="en-US" altLang="zh-CN" sz="3000" dirty="0" smtClean="0">
                <a:sym typeface="Wingdings" pitchFamily="2" charset="2"/>
              </a:rPr>
              <a:t>2</a:t>
            </a:r>
            <a:r>
              <a:rPr lang="zh-CN" altLang="en-US" sz="3000" dirty="0" smtClean="0">
                <a:sym typeface="Wingdings" pitchFamily="2" charset="2"/>
              </a:rPr>
              <a:t>个新结点；</a:t>
            </a:r>
            <a:endParaRPr lang="en-US" altLang="zh-CN" sz="3000" dirty="0" smtClean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-- </a:t>
            </a:r>
            <a:r>
              <a:rPr lang="zh-CN" altLang="en-US" sz="3000" dirty="0" smtClean="0">
                <a:sym typeface="Wingdings" pitchFamily="2" charset="2"/>
              </a:rPr>
              <a:t>原来度为</a:t>
            </a:r>
            <a:r>
              <a:rPr lang="en-US" altLang="zh-CN" sz="3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，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>
                <a:sym typeface="Wingdings" pitchFamily="2" charset="2"/>
              </a:rPr>
              <a:t>增加</a:t>
            </a:r>
            <a:r>
              <a:rPr lang="en-US" altLang="zh-CN" sz="3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个分枝、</a:t>
            </a:r>
            <a:r>
              <a:rPr lang="en-US" altLang="zh-CN" sz="3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个新结点；</a:t>
            </a:r>
            <a:endParaRPr lang="en-US" altLang="zh-CN" sz="3000" dirty="0" smtClean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原来度为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，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>
                <a:sym typeface="Wingdings" pitchFamily="2" charset="2"/>
              </a:rPr>
              <a:t>保持；</a:t>
            </a:r>
            <a:endParaRPr lang="en-US" altLang="zh-CN" sz="3000" dirty="0" smtClean="0">
              <a:sym typeface="Wingdings" pitchFamily="2" charset="2"/>
            </a:endParaRPr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17178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2209800" y="4038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26724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2374200" y="5410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9" idx="3"/>
            <a:endCxn id="58" idx="0"/>
          </p:cNvCxnSpPr>
          <p:nvPr/>
        </p:nvCxnSpPr>
        <p:spPr bwMode="auto">
          <a:xfrm rot="5400000">
            <a:off x="1998901" y="4439691"/>
            <a:ext cx="2556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9" idx="5"/>
            <a:endCxn id="60" idx="0"/>
          </p:cNvCxnSpPr>
          <p:nvPr/>
        </p:nvCxnSpPr>
        <p:spPr bwMode="auto">
          <a:xfrm rot="16200000" flipH="1">
            <a:off x="2654391" y="4454390"/>
            <a:ext cx="255609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60" idx="3"/>
            <a:endCxn id="61" idx="0"/>
          </p:cNvCxnSpPr>
          <p:nvPr/>
        </p:nvCxnSpPr>
        <p:spPr bwMode="auto">
          <a:xfrm rot="5400000">
            <a:off x="2558401" y="5222391"/>
            <a:ext cx="255609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5680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8" name="Oval 27"/>
          <p:cNvSpPr>
            <a:spLocks noChangeArrowheads="1"/>
          </p:cNvSpPr>
          <p:nvPr/>
        </p:nvSpPr>
        <p:spPr bwMode="auto">
          <a:xfrm>
            <a:off x="6400800" y="3657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7192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6629400" y="5029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stCxn id="68" idx="3"/>
            <a:endCxn id="67" idx="0"/>
          </p:cNvCxnSpPr>
          <p:nvPr/>
        </p:nvCxnSpPr>
        <p:spPr bwMode="auto">
          <a:xfrm rot="5400000">
            <a:off x="6075601" y="3944391"/>
            <a:ext cx="255609" cy="54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68" idx="5"/>
            <a:endCxn id="69" idx="0"/>
          </p:cNvCxnSpPr>
          <p:nvPr/>
        </p:nvCxnSpPr>
        <p:spPr bwMode="auto">
          <a:xfrm rot="16200000" flipH="1">
            <a:off x="7009791" y="3908990"/>
            <a:ext cx="2556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69" idx="3"/>
            <a:endCxn id="70" idx="0"/>
          </p:cNvCxnSpPr>
          <p:nvPr/>
        </p:nvCxnSpPr>
        <p:spPr bwMode="auto">
          <a:xfrm rot="5400000">
            <a:off x="6945901" y="4709091"/>
            <a:ext cx="255609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 bwMode="auto">
          <a:xfrm>
            <a:off x="54102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2" name="直接连接符 81"/>
          <p:cNvCxnSpPr>
            <a:stCxn id="67" idx="3"/>
            <a:endCxn id="81" idx="0"/>
          </p:cNvCxnSpPr>
          <p:nvPr/>
        </p:nvCxnSpPr>
        <p:spPr bwMode="auto">
          <a:xfrm rot="5400000">
            <a:off x="5492401" y="4919991"/>
            <a:ext cx="408009" cy="115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矩形 84"/>
          <p:cNvSpPr/>
          <p:nvPr/>
        </p:nvSpPr>
        <p:spPr bwMode="auto">
          <a:xfrm>
            <a:off x="60198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6" name="直接连接符 85"/>
          <p:cNvCxnSpPr>
            <a:stCxn id="67" idx="5"/>
            <a:endCxn id="85" idx="0"/>
          </p:cNvCxnSpPr>
          <p:nvPr/>
        </p:nvCxnSpPr>
        <p:spPr bwMode="auto">
          <a:xfrm rot="16200000" flipH="1">
            <a:off x="5975391" y="4908590"/>
            <a:ext cx="408009" cy="138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矩形 89"/>
          <p:cNvSpPr/>
          <p:nvPr/>
        </p:nvSpPr>
        <p:spPr bwMode="auto">
          <a:xfrm>
            <a:off x="63246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1" name="直接连接符 90"/>
          <p:cNvCxnSpPr>
            <a:stCxn id="70" idx="3"/>
            <a:endCxn id="90" idx="0"/>
          </p:cNvCxnSpPr>
          <p:nvPr/>
        </p:nvCxnSpPr>
        <p:spPr bwMode="auto">
          <a:xfrm rot="5400000">
            <a:off x="6424201" y="5588391"/>
            <a:ext cx="408009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矩形 91"/>
          <p:cNvSpPr/>
          <p:nvPr/>
        </p:nvSpPr>
        <p:spPr bwMode="auto">
          <a:xfrm>
            <a:off x="69342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3" name="直接连接符 92"/>
          <p:cNvCxnSpPr>
            <a:stCxn id="70" idx="5"/>
            <a:endCxn id="92" idx="0"/>
          </p:cNvCxnSpPr>
          <p:nvPr/>
        </p:nvCxnSpPr>
        <p:spPr bwMode="auto">
          <a:xfrm rot="16200000" flipH="1">
            <a:off x="6907191" y="5611790"/>
            <a:ext cx="408009" cy="10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矩形 97"/>
          <p:cNvSpPr/>
          <p:nvPr/>
        </p:nvSpPr>
        <p:spPr bwMode="auto">
          <a:xfrm>
            <a:off x="7772400" y="5105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9" name="直接连接符 98"/>
          <p:cNvCxnSpPr>
            <a:stCxn id="69" idx="5"/>
            <a:endCxn id="98" idx="0"/>
          </p:cNvCxnSpPr>
          <p:nvPr/>
        </p:nvCxnSpPr>
        <p:spPr bwMode="auto">
          <a:xfrm rot="16200000" flipH="1">
            <a:off x="7645791" y="4750190"/>
            <a:ext cx="331809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右箭头 101"/>
          <p:cNvSpPr/>
          <p:nvPr/>
        </p:nvSpPr>
        <p:spPr bwMode="auto">
          <a:xfrm>
            <a:off x="3657600" y="4876800"/>
            <a:ext cx="1447800" cy="304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3962400" y="4343400"/>
            <a:ext cx="838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</a:rPr>
              <a:t>扩充</a:t>
            </a:r>
            <a:endParaRPr lang="en-US" altLang="zh-CN" sz="3200" dirty="0" smtClean="0">
              <a:solidFill>
                <a:srgbClr val="FF6600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  <p:bldP spid="68" grpId="0" animBg="1"/>
      <p:bldP spid="69" grpId="0" animBg="1"/>
      <p:bldP spid="70" grpId="0" animBg="1"/>
      <p:bldP spid="81" grpId="0" animBg="1"/>
      <p:bldP spid="85" grpId="0" animBg="1"/>
      <p:bldP spid="90" grpId="0" animBg="1"/>
      <p:bldP spid="92" grpId="0" animBg="1"/>
      <p:bldP spid="98" grpId="0" animBg="1"/>
      <p:bldP spid="102" grpId="0" animBg="1"/>
      <p:bldP spid="1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扩充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84582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/>
              <a:t> 非空二叉树，扩充后，成为</a:t>
            </a:r>
            <a:endParaRPr lang="en-US" altLang="zh-CN" sz="3000" dirty="0" smtClean="0">
              <a:solidFill>
                <a:srgbClr val="007400"/>
              </a:solidFill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457200" y="1749385"/>
            <a:ext cx="8458200" cy="19082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>
                <a:solidFill>
                  <a:srgbClr val="00518E"/>
                </a:solidFill>
                <a:sym typeface="Wingdings" pitchFamily="2" charset="2"/>
              </a:rPr>
              <a:t>内部结点：</a:t>
            </a:r>
            <a:r>
              <a:rPr lang="zh-CN" altLang="en-US" sz="3000" dirty="0" smtClean="0"/>
              <a:t>原有结点；</a:t>
            </a:r>
            <a:r>
              <a:rPr lang="en-US" altLang="zh-CN" sz="3000" dirty="0" smtClean="0"/>
              <a:t>  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00518E"/>
                </a:solidFill>
                <a:sym typeface="Wingdings" pitchFamily="2" charset="2"/>
              </a:rPr>
              <a:t>   </a:t>
            </a:r>
            <a:r>
              <a:rPr lang="zh-CN" altLang="en-US" sz="3000" dirty="0" smtClean="0">
                <a:solidFill>
                  <a:srgbClr val="00518E"/>
                </a:solidFill>
                <a:sym typeface="Wingdings" pitchFamily="2" charset="2"/>
              </a:rPr>
              <a:t>外部结点：</a:t>
            </a:r>
            <a:r>
              <a:rPr lang="zh-CN" altLang="en-US" sz="3000" dirty="0" smtClean="0"/>
              <a:t>新增结点；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扩充二叉树中，所有叶子都是外部结点。</a:t>
            </a:r>
            <a:endParaRPr lang="en-US" altLang="zh-CN" sz="3000" dirty="0" smtClean="0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17178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2209800" y="4038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26724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2374200" y="5410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0" idx="3"/>
            <a:endCxn id="39" idx="0"/>
          </p:cNvCxnSpPr>
          <p:nvPr/>
        </p:nvCxnSpPr>
        <p:spPr bwMode="auto">
          <a:xfrm rot="5400000">
            <a:off x="1998901" y="4439691"/>
            <a:ext cx="2556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40" idx="5"/>
            <a:endCxn id="41" idx="0"/>
          </p:cNvCxnSpPr>
          <p:nvPr/>
        </p:nvCxnSpPr>
        <p:spPr bwMode="auto">
          <a:xfrm rot="16200000" flipH="1">
            <a:off x="2654391" y="4454390"/>
            <a:ext cx="255609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41" idx="3"/>
            <a:endCxn id="42" idx="0"/>
          </p:cNvCxnSpPr>
          <p:nvPr/>
        </p:nvCxnSpPr>
        <p:spPr bwMode="auto">
          <a:xfrm rot="5400000">
            <a:off x="2558401" y="5222391"/>
            <a:ext cx="255609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5680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47" name="Oval 27"/>
          <p:cNvSpPr>
            <a:spLocks noChangeArrowheads="1"/>
          </p:cNvSpPr>
          <p:nvPr/>
        </p:nvSpPr>
        <p:spPr bwMode="auto">
          <a:xfrm>
            <a:off x="6400800" y="3657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7192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6629400" y="5029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stCxn id="47" idx="3"/>
            <a:endCxn id="46" idx="0"/>
          </p:cNvCxnSpPr>
          <p:nvPr/>
        </p:nvCxnSpPr>
        <p:spPr bwMode="auto">
          <a:xfrm rot="5400000">
            <a:off x="6075601" y="3944391"/>
            <a:ext cx="255609" cy="54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7" idx="5"/>
            <a:endCxn id="48" idx="0"/>
          </p:cNvCxnSpPr>
          <p:nvPr/>
        </p:nvCxnSpPr>
        <p:spPr bwMode="auto">
          <a:xfrm rot="16200000" flipH="1">
            <a:off x="7009791" y="3908990"/>
            <a:ext cx="2556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48" idx="3"/>
            <a:endCxn id="49" idx="0"/>
          </p:cNvCxnSpPr>
          <p:nvPr/>
        </p:nvCxnSpPr>
        <p:spPr bwMode="auto">
          <a:xfrm rot="5400000">
            <a:off x="6945901" y="4709091"/>
            <a:ext cx="255609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54102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stCxn id="46" idx="3"/>
            <a:endCxn id="53" idx="0"/>
          </p:cNvCxnSpPr>
          <p:nvPr/>
        </p:nvCxnSpPr>
        <p:spPr bwMode="auto">
          <a:xfrm rot="5400000">
            <a:off x="5492401" y="4919991"/>
            <a:ext cx="408009" cy="115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矩形 54"/>
          <p:cNvSpPr/>
          <p:nvPr/>
        </p:nvSpPr>
        <p:spPr bwMode="auto">
          <a:xfrm>
            <a:off x="60198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6" name="直接连接符 55"/>
          <p:cNvCxnSpPr>
            <a:stCxn id="46" idx="5"/>
            <a:endCxn id="55" idx="0"/>
          </p:cNvCxnSpPr>
          <p:nvPr/>
        </p:nvCxnSpPr>
        <p:spPr bwMode="auto">
          <a:xfrm rot="16200000" flipH="1">
            <a:off x="5975391" y="4908590"/>
            <a:ext cx="408009" cy="138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63246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6" name="直接连接符 75"/>
          <p:cNvCxnSpPr>
            <a:stCxn id="49" idx="3"/>
            <a:endCxn id="57" idx="0"/>
          </p:cNvCxnSpPr>
          <p:nvPr/>
        </p:nvCxnSpPr>
        <p:spPr bwMode="auto">
          <a:xfrm rot="5400000">
            <a:off x="6424201" y="5588391"/>
            <a:ext cx="408009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矩形 76"/>
          <p:cNvSpPr/>
          <p:nvPr/>
        </p:nvSpPr>
        <p:spPr bwMode="auto">
          <a:xfrm>
            <a:off x="69342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8" name="直接连接符 77"/>
          <p:cNvCxnSpPr>
            <a:stCxn id="49" idx="5"/>
            <a:endCxn id="77" idx="0"/>
          </p:cNvCxnSpPr>
          <p:nvPr/>
        </p:nvCxnSpPr>
        <p:spPr bwMode="auto">
          <a:xfrm rot="16200000" flipH="1">
            <a:off x="6907191" y="5611790"/>
            <a:ext cx="408009" cy="10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7772400" y="5105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48" idx="5"/>
            <a:endCxn id="79" idx="0"/>
          </p:cNvCxnSpPr>
          <p:nvPr/>
        </p:nvCxnSpPr>
        <p:spPr bwMode="auto">
          <a:xfrm rot="16200000" flipH="1">
            <a:off x="7645791" y="4750190"/>
            <a:ext cx="331809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右箭头 82"/>
          <p:cNvSpPr/>
          <p:nvPr/>
        </p:nvSpPr>
        <p:spPr bwMode="auto">
          <a:xfrm>
            <a:off x="3657600" y="4876800"/>
            <a:ext cx="1447800" cy="304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3962400" y="4343400"/>
            <a:ext cx="838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</a:rPr>
              <a:t>扩充</a:t>
            </a:r>
            <a:endParaRPr lang="en-US" altLang="zh-CN" sz="3200" dirty="0" smtClean="0">
              <a:solidFill>
                <a:srgbClr val="FF6600"/>
              </a:solidFill>
              <a:latin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334000" y="1066800"/>
            <a:ext cx="3732112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007400"/>
                </a:solidFill>
              </a:rPr>
              <a:t>2</a:t>
            </a:r>
            <a:r>
              <a:rPr lang="zh-CN" altLang="en-US" sz="3000" dirty="0" smtClean="0">
                <a:solidFill>
                  <a:srgbClr val="007400"/>
                </a:solidFill>
              </a:rPr>
              <a:t>树</a:t>
            </a:r>
            <a:r>
              <a:rPr lang="en-US" altLang="zh-CN" sz="3000" dirty="0" smtClean="0">
                <a:solidFill>
                  <a:srgbClr val="007400"/>
                </a:solidFill>
              </a:rPr>
              <a:t>(</a:t>
            </a:r>
            <a:r>
              <a:rPr lang="zh-CN" altLang="en-US" sz="3000" dirty="0" smtClean="0">
                <a:solidFill>
                  <a:srgbClr val="007400"/>
                </a:solidFill>
              </a:rPr>
              <a:t>国际满二叉树</a:t>
            </a:r>
            <a:r>
              <a:rPr lang="en-US" altLang="zh-CN" sz="3000" dirty="0" smtClean="0">
                <a:solidFill>
                  <a:srgbClr val="007400"/>
                </a:solidFill>
              </a:rPr>
              <a:t>)</a:t>
            </a:r>
            <a:r>
              <a:rPr lang="zh-CN" altLang="en-US" sz="3000" dirty="0" smtClean="0">
                <a:solidFill>
                  <a:srgbClr val="007400"/>
                </a:solidFill>
              </a:rPr>
              <a:t>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扩充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25343"/>
            <a:ext cx="8305800" cy="25714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外部路径长度</a:t>
            </a:r>
            <a:r>
              <a:rPr lang="en-US" altLang="zh-CN" sz="3200" b="1" i="1" dirty="0" smtClean="0">
                <a:solidFill>
                  <a:srgbClr val="00518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9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内部路径长度</a:t>
            </a:r>
            <a:r>
              <a:rPr lang="en-US" altLang="zh-CN" sz="3200" b="1" i="1" dirty="0" smtClean="0">
                <a:solidFill>
                  <a:srgbClr val="00518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7400"/>
              </a:solidFill>
            </a:endParaRPr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17178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auto">
          <a:xfrm>
            <a:off x="2209800" y="4038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9" name="Oval 28"/>
          <p:cNvSpPr>
            <a:spLocks noChangeArrowheads="1"/>
          </p:cNvSpPr>
          <p:nvPr/>
        </p:nvSpPr>
        <p:spPr bwMode="auto">
          <a:xfrm>
            <a:off x="26724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2374200" y="5410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8" idx="3"/>
            <a:endCxn id="37" idx="0"/>
          </p:cNvCxnSpPr>
          <p:nvPr/>
        </p:nvCxnSpPr>
        <p:spPr bwMode="auto">
          <a:xfrm rot="5400000">
            <a:off x="1998901" y="4439691"/>
            <a:ext cx="2556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8" idx="5"/>
            <a:endCxn id="39" idx="0"/>
          </p:cNvCxnSpPr>
          <p:nvPr/>
        </p:nvCxnSpPr>
        <p:spPr bwMode="auto">
          <a:xfrm rot="16200000" flipH="1">
            <a:off x="2654391" y="4454390"/>
            <a:ext cx="255609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9" idx="3"/>
            <a:endCxn id="40" idx="0"/>
          </p:cNvCxnSpPr>
          <p:nvPr/>
        </p:nvCxnSpPr>
        <p:spPr bwMode="auto">
          <a:xfrm rot="5400000">
            <a:off x="2558401" y="5222391"/>
            <a:ext cx="255609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5680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6400800" y="3657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7192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6629400" y="5029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stCxn id="45" idx="3"/>
            <a:endCxn id="44" idx="0"/>
          </p:cNvCxnSpPr>
          <p:nvPr/>
        </p:nvCxnSpPr>
        <p:spPr bwMode="auto">
          <a:xfrm rot="5400000">
            <a:off x="6075601" y="3944391"/>
            <a:ext cx="255609" cy="54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5" idx="5"/>
            <a:endCxn id="46" idx="0"/>
          </p:cNvCxnSpPr>
          <p:nvPr/>
        </p:nvCxnSpPr>
        <p:spPr bwMode="auto">
          <a:xfrm rot="16200000" flipH="1">
            <a:off x="7009791" y="3908990"/>
            <a:ext cx="2556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6" idx="3"/>
            <a:endCxn id="47" idx="0"/>
          </p:cNvCxnSpPr>
          <p:nvPr/>
        </p:nvCxnSpPr>
        <p:spPr bwMode="auto">
          <a:xfrm rot="5400000">
            <a:off x="6945901" y="4709091"/>
            <a:ext cx="255609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54102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2" name="直接连接符 51"/>
          <p:cNvCxnSpPr>
            <a:stCxn id="44" idx="3"/>
            <a:endCxn id="51" idx="0"/>
          </p:cNvCxnSpPr>
          <p:nvPr/>
        </p:nvCxnSpPr>
        <p:spPr bwMode="auto">
          <a:xfrm rot="5400000">
            <a:off x="5492401" y="4919991"/>
            <a:ext cx="408009" cy="115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60198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stCxn id="44" idx="5"/>
            <a:endCxn id="53" idx="0"/>
          </p:cNvCxnSpPr>
          <p:nvPr/>
        </p:nvCxnSpPr>
        <p:spPr bwMode="auto">
          <a:xfrm rot="16200000" flipH="1">
            <a:off x="5975391" y="4908590"/>
            <a:ext cx="408009" cy="138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矩形 54"/>
          <p:cNvSpPr/>
          <p:nvPr/>
        </p:nvSpPr>
        <p:spPr bwMode="auto">
          <a:xfrm>
            <a:off x="63246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6" name="直接连接符 55"/>
          <p:cNvCxnSpPr>
            <a:stCxn id="47" idx="3"/>
            <a:endCxn id="55" idx="0"/>
          </p:cNvCxnSpPr>
          <p:nvPr/>
        </p:nvCxnSpPr>
        <p:spPr bwMode="auto">
          <a:xfrm rot="5400000">
            <a:off x="6424201" y="5588391"/>
            <a:ext cx="408009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69342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6" name="直接连接符 75"/>
          <p:cNvCxnSpPr>
            <a:stCxn id="47" idx="5"/>
            <a:endCxn id="57" idx="0"/>
          </p:cNvCxnSpPr>
          <p:nvPr/>
        </p:nvCxnSpPr>
        <p:spPr bwMode="auto">
          <a:xfrm rot="16200000" flipH="1">
            <a:off x="6907191" y="5611790"/>
            <a:ext cx="408009" cy="10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矩形 76"/>
          <p:cNvSpPr/>
          <p:nvPr/>
        </p:nvSpPr>
        <p:spPr bwMode="auto">
          <a:xfrm>
            <a:off x="7772400" y="5105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8" name="直接连接符 77"/>
          <p:cNvCxnSpPr>
            <a:stCxn id="46" idx="5"/>
            <a:endCxn id="77" idx="0"/>
          </p:cNvCxnSpPr>
          <p:nvPr/>
        </p:nvCxnSpPr>
        <p:spPr bwMode="auto">
          <a:xfrm rot="16200000" flipH="1">
            <a:off x="7645791" y="4750190"/>
            <a:ext cx="331809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右箭头 78"/>
          <p:cNvSpPr/>
          <p:nvPr/>
        </p:nvSpPr>
        <p:spPr bwMode="auto">
          <a:xfrm>
            <a:off x="3657600" y="4876800"/>
            <a:ext cx="1447800" cy="304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3962400" y="4343400"/>
            <a:ext cx="838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</a:rPr>
              <a:t>扩充</a:t>
            </a:r>
            <a:endParaRPr lang="en-US" altLang="zh-CN" sz="3200" dirty="0" smtClean="0">
              <a:solidFill>
                <a:srgbClr val="FF6600"/>
              </a:solidFill>
              <a:latin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5800" y="1676400"/>
            <a:ext cx="68580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从根到每个外部结点的路径长度之和；</a:t>
            </a:r>
            <a:endParaRPr lang="zh-CN" altLang="en-US" sz="3200" dirty="0"/>
          </a:p>
        </p:txBody>
      </p:sp>
      <p:sp>
        <p:nvSpPr>
          <p:cNvPr id="32" name="矩形 31"/>
          <p:cNvSpPr/>
          <p:nvPr/>
        </p:nvSpPr>
        <p:spPr>
          <a:xfrm>
            <a:off x="685800" y="2938339"/>
            <a:ext cx="67056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从根到每个内部结点的路径长度之和；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平衡二叉树（补充内容）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64205"/>
            <a:ext cx="8305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结点的平衡因子：</a:t>
            </a:r>
            <a:r>
              <a:rPr lang="zh-CN" altLang="en-US" sz="3200" dirty="0" smtClean="0"/>
              <a:t>该结点的左、右子树深度之差；</a:t>
            </a:r>
            <a:endParaRPr lang="en-US" altLang="zh-CN" sz="3200" dirty="0" smtClean="0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3875401" y="3429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4367401" y="2514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4830001" y="3429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4419601" y="4419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2" idx="3"/>
            <a:endCxn id="31" idx="0"/>
          </p:cNvCxnSpPr>
          <p:nvPr/>
        </p:nvCxnSpPr>
        <p:spPr bwMode="auto">
          <a:xfrm rot="5400000">
            <a:off x="4042202" y="3029991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2" idx="5"/>
            <a:endCxn id="33" idx="0"/>
          </p:cNvCxnSpPr>
          <p:nvPr/>
        </p:nvCxnSpPr>
        <p:spPr bwMode="auto">
          <a:xfrm rot="16200000" flipH="1">
            <a:off x="4697692" y="3044690"/>
            <a:ext cx="484209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33" idx="3"/>
            <a:endCxn id="34" idx="0"/>
          </p:cNvCxnSpPr>
          <p:nvPr/>
        </p:nvCxnSpPr>
        <p:spPr bwMode="auto">
          <a:xfrm rot="5400000">
            <a:off x="4507502" y="4023291"/>
            <a:ext cx="56040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5287201" y="4419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33" idx="5"/>
            <a:endCxn id="59" idx="0"/>
          </p:cNvCxnSpPr>
          <p:nvPr/>
        </p:nvCxnSpPr>
        <p:spPr bwMode="auto">
          <a:xfrm rot="16200000" flipH="1">
            <a:off x="5119492" y="3999890"/>
            <a:ext cx="560409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4876801" y="5287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59" idx="3"/>
            <a:endCxn id="62" idx="0"/>
          </p:cNvCxnSpPr>
          <p:nvPr/>
        </p:nvCxnSpPr>
        <p:spPr bwMode="auto">
          <a:xfrm rot="5400000">
            <a:off x="5026202" y="4952391"/>
            <a:ext cx="43740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29"/>
          <p:cNvSpPr>
            <a:spLocks noChangeArrowheads="1"/>
          </p:cNvSpPr>
          <p:nvPr/>
        </p:nvSpPr>
        <p:spPr bwMode="auto">
          <a:xfrm>
            <a:off x="5744401" y="5287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59" idx="5"/>
            <a:endCxn id="64" idx="0"/>
          </p:cNvCxnSpPr>
          <p:nvPr/>
        </p:nvCxnSpPr>
        <p:spPr bwMode="auto">
          <a:xfrm rot="16200000" flipH="1">
            <a:off x="5638192" y="4928990"/>
            <a:ext cx="437409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10800000">
            <a:off x="4953000" y="2709613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5562601" y="2328613"/>
            <a:ext cx="3276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zh-CN" altLang="en-US" dirty="0" smtClean="0">
                <a:sym typeface="Wingdings" pitchFamily="2" charset="2"/>
              </a:rPr>
              <a:t>的平衡因子</a:t>
            </a:r>
            <a:r>
              <a:rPr lang="en-US" altLang="zh-CN" dirty="0" smtClean="0">
                <a:sym typeface="Wingdings" pitchFamily="2" charset="2"/>
              </a:rPr>
              <a:t>: -2</a:t>
            </a:r>
          </a:p>
        </p:txBody>
      </p:sp>
      <p:cxnSp>
        <p:nvCxnSpPr>
          <p:cNvPr id="70" name="直接箭头连接符 69"/>
          <p:cNvCxnSpPr/>
          <p:nvPr/>
        </p:nvCxnSpPr>
        <p:spPr bwMode="auto">
          <a:xfrm rot="10800000">
            <a:off x="5410200" y="3724025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5943600" y="3343025"/>
            <a:ext cx="34290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的平衡因子</a:t>
            </a:r>
            <a:r>
              <a:rPr lang="en-US" altLang="zh-CN" dirty="0" smtClean="0">
                <a:sym typeface="Wingdings" pitchFamily="2" charset="2"/>
              </a:rPr>
              <a:t>: -1</a:t>
            </a:r>
          </a:p>
        </p:txBody>
      </p:sp>
      <p:cxnSp>
        <p:nvCxnSpPr>
          <p:cNvPr id="72" name="直接箭头连接符 71"/>
          <p:cNvCxnSpPr/>
          <p:nvPr/>
        </p:nvCxnSpPr>
        <p:spPr bwMode="auto">
          <a:xfrm rot="10800000">
            <a:off x="5867402" y="4690813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6400801" y="4333625"/>
            <a:ext cx="3200399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E</a:t>
            </a:r>
            <a:r>
              <a:rPr lang="zh-CN" altLang="en-US" dirty="0" smtClean="0">
                <a:sym typeface="Wingdings" pitchFamily="2" charset="2"/>
              </a:rPr>
              <a:t>的平衡因子</a:t>
            </a:r>
            <a:r>
              <a:rPr lang="en-US" altLang="zh-CN" dirty="0" smtClean="0">
                <a:sym typeface="Wingdings" pitchFamily="2" charset="2"/>
              </a:rPr>
              <a:t>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9" grpId="0"/>
      <p:bldP spid="71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57200" y="2294959"/>
            <a:ext cx="3657600" cy="38010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000" dirty="0" smtClean="0">
                <a:solidFill>
                  <a:srgbClr val="00518E"/>
                </a:solidFill>
              </a:rPr>
              <a:t> 递归定义：</a:t>
            </a:r>
            <a:endParaRPr lang="en-US" altLang="zh-CN" sz="3000" dirty="0" smtClean="0">
              <a:solidFill>
                <a:srgbClr val="00518E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是一棵空树，或</a:t>
            </a:r>
            <a:endParaRPr lang="en-US" altLang="zh-CN" sz="3000" dirty="0" smtClean="0"/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左右子树都是</a:t>
            </a:r>
            <a:endParaRPr lang="en-US" altLang="zh-CN" sz="30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平衡二叉树，</a:t>
            </a:r>
            <a:endParaRPr lang="en-US" altLang="zh-CN" sz="30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并且，</a:t>
            </a:r>
            <a:endParaRPr lang="en-US" altLang="zh-CN" sz="30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左、右子树高度差的绝对值不大于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平衡二叉树（补充内容）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51959"/>
            <a:ext cx="8305800" cy="1145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518E"/>
                </a:solidFill>
              </a:rPr>
              <a:t> 平衡二叉树：</a:t>
            </a:r>
            <a:r>
              <a:rPr lang="zh-CN" altLang="en-US" sz="3000" dirty="0" smtClean="0"/>
              <a:t>所有结点平衡因子的绝对值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       </a:t>
            </a:r>
            <a:r>
              <a:rPr lang="zh-CN" altLang="en-US" sz="3000" dirty="0" smtClean="0"/>
              <a:t>都不大于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</p:txBody>
      </p:sp>
      <p:sp>
        <p:nvSpPr>
          <p:cNvPr id="83" name="Oval 26"/>
          <p:cNvSpPr>
            <a:spLocks noChangeArrowheads="1"/>
          </p:cNvSpPr>
          <p:nvPr/>
        </p:nvSpPr>
        <p:spPr bwMode="auto">
          <a:xfrm>
            <a:off x="3875401" y="3437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4367401" y="252355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5" name="Oval 28"/>
          <p:cNvSpPr>
            <a:spLocks noChangeArrowheads="1"/>
          </p:cNvSpPr>
          <p:nvPr/>
        </p:nvSpPr>
        <p:spPr bwMode="auto">
          <a:xfrm>
            <a:off x="4830001" y="3437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4419601" y="4428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87" name="直接连接符 86"/>
          <p:cNvCxnSpPr>
            <a:stCxn id="84" idx="3"/>
            <a:endCxn id="83" idx="0"/>
          </p:cNvCxnSpPr>
          <p:nvPr/>
        </p:nvCxnSpPr>
        <p:spPr bwMode="auto">
          <a:xfrm rot="5400000">
            <a:off x="4042202" y="3038950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84" idx="5"/>
            <a:endCxn id="85" idx="0"/>
          </p:cNvCxnSpPr>
          <p:nvPr/>
        </p:nvCxnSpPr>
        <p:spPr bwMode="auto">
          <a:xfrm rot="16200000" flipH="1">
            <a:off x="4697692" y="3053649"/>
            <a:ext cx="484209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85" idx="3"/>
            <a:endCxn id="86" idx="0"/>
          </p:cNvCxnSpPr>
          <p:nvPr/>
        </p:nvCxnSpPr>
        <p:spPr bwMode="auto">
          <a:xfrm rot="5400000">
            <a:off x="4507502" y="4032250"/>
            <a:ext cx="56040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29"/>
          <p:cNvSpPr>
            <a:spLocks noChangeArrowheads="1"/>
          </p:cNvSpPr>
          <p:nvPr/>
        </p:nvSpPr>
        <p:spPr bwMode="auto">
          <a:xfrm>
            <a:off x="5287201" y="4428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91" name="直接连接符 90"/>
          <p:cNvCxnSpPr>
            <a:stCxn id="85" idx="5"/>
            <a:endCxn id="90" idx="0"/>
          </p:cNvCxnSpPr>
          <p:nvPr/>
        </p:nvCxnSpPr>
        <p:spPr bwMode="auto">
          <a:xfrm rot="16200000" flipH="1">
            <a:off x="5119492" y="4008849"/>
            <a:ext cx="560409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4876801" y="5296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93" name="直接连接符 92"/>
          <p:cNvCxnSpPr>
            <a:stCxn id="90" idx="3"/>
            <a:endCxn id="92" idx="0"/>
          </p:cNvCxnSpPr>
          <p:nvPr/>
        </p:nvCxnSpPr>
        <p:spPr bwMode="auto">
          <a:xfrm rot="5400000">
            <a:off x="5026202" y="4961350"/>
            <a:ext cx="43740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5744401" y="5296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95" name="直接连接符 94"/>
          <p:cNvCxnSpPr>
            <a:stCxn id="90" idx="5"/>
            <a:endCxn id="94" idx="0"/>
          </p:cNvCxnSpPr>
          <p:nvPr/>
        </p:nvCxnSpPr>
        <p:spPr bwMode="auto">
          <a:xfrm rot="16200000" flipH="1">
            <a:off x="5638192" y="4937949"/>
            <a:ext cx="437409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10800000">
            <a:off x="4953000" y="2718572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5562601" y="2337572"/>
            <a:ext cx="3276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zh-CN" altLang="en-US" dirty="0" smtClean="0">
                <a:sym typeface="Wingdings" pitchFamily="2" charset="2"/>
              </a:rPr>
              <a:t>的平衡因子</a:t>
            </a:r>
            <a:r>
              <a:rPr lang="en-US" altLang="zh-CN" dirty="0" smtClean="0">
                <a:sym typeface="Wingdings" pitchFamily="2" charset="2"/>
              </a:rPr>
              <a:t>: -2</a:t>
            </a:r>
          </a:p>
        </p:txBody>
      </p:sp>
      <p:cxnSp>
        <p:nvCxnSpPr>
          <p:cNvPr id="98" name="直接箭头连接符 97"/>
          <p:cNvCxnSpPr/>
          <p:nvPr/>
        </p:nvCxnSpPr>
        <p:spPr bwMode="auto">
          <a:xfrm rot="10800000">
            <a:off x="5410200" y="3732984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5943600" y="3351984"/>
            <a:ext cx="34290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的平衡因子</a:t>
            </a:r>
            <a:r>
              <a:rPr lang="en-US" altLang="zh-CN" dirty="0" smtClean="0">
                <a:sym typeface="Wingdings" pitchFamily="2" charset="2"/>
              </a:rPr>
              <a:t>: -1</a:t>
            </a:r>
          </a:p>
        </p:txBody>
      </p:sp>
      <p:cxnSp>
        <p:nvCxnSpPr>
          <p:cNvPr id="100" name="直接箭头连接符 99"/>
          <p:cNvCxnSpPr/>
          <p:nvPr/>
        </p:nvCxnSpPr>
        <p:spPr bwMode="auto">
          <a:xfrm rot="10800000">
            <a:off x="5867402" y="4699772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Text Box 6"/>
          <p:cNvSpPr txBox="1">
            <a:spLocks noChangeArrowheads="1"/>
          </p:cNvSpPr>
          <p:nvPr/>
        </p:nvSpPr>
        <p:spPr bwMode="auto">
          <a:xfrm>
            <a:off x="6400801" y="4342584"/>
            <a:ext cx="3200399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E</a:t>
            </a:r>
            <a:r>
              <a:rPr lang="zh-CN" altLang="en-US" dirty="0" smtClean="0">
                <a:sym typeface="Wingdings" pitchFamily="2" charset="2"/>
              </a:rPr>
              <a:t>的平衡因子</a:t>
            </a:r>
            <a:r>
              <a:rPr lang="en-US" altLang="zh-CN" dirty="0" smtClean="0">
                <a:sym typeface="Wingdings" pitchFamily="2" charset="2"/>
              </a:rPr>
              <a:t>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满、完全二叉树的平衡性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82874"/>
            <a:ext cx="8305800" cy="18651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518E"/>
                </a:solidFill>
              </a:rPr>
              <a:t> </a:t>
            </a:r>
            <a:r>
              <a:rPr lang="en-US" altLang="zh-CN" sz="3000" dirty="0" smtClean="0">
                <a:solidFill>
                  <a:srgbClr val="00518E"/>
                </a:solidFill>
              </a:rPr>
              <a:t>(</a:t>
            </a:r>
            <a:r>
              <a:rPr lang="zh-CN" altLang="en-US" sz="3000" dirty="0" smtClean="0">
                <a:solidFill>
                  <a:srgbClr val="00518E"/>
                </a:solidFill>
              </a:rPr>
              <a:t>国内定义的</a:t>
            </a:r>
            <a:r>
              <a:rPr lang="en-US" altLang="zh-CN" sz="3000" dirty="0" smtClean="0">
                <a:solidFill>
                  <a:srgbClr val="00518E"/>
                </a:solidFill>
              </a:rPr>
              <a:t>)</a:t>
            </a:r>
            <a:r>
              <a:rPr lang="zh-CN" altLang="en-US" sz="3000" dirty="0" smtClean="0">
                <a:solidFill>
                  <a:srgbClr val="00518E"/>
                </a:solidFill>
              </a:rPr>
              <a:t>满二叉树：</a:t>
            </a:r>
            <a:r>
              <a:rPr lang="zh-CN" altLang="en-US" sz="3200" dirty="0" smtClean="0"/>
              <a:t>所有结点的平衡因子都等于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完全二叉树 是平衡的；</a:t>
            </a:r>
            <a:endParaRPr lang="en-US" altLang="zh-CN" sz="3200" dirty="0" smtClean="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2175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7432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3306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0480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6" idx="3"/>
            <a:endCxn id="25" idx="0"/>
          </p:cNvCxnSpPr>
          <p:nvPr/>
        </p:nvCxnSpPr>
        <p:spPr bwMode="auto">
          <a:xfrm rot="5400000">
            <a:off x="24519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6" idx="5"/>
            <a:endCxn id="27" idx="0"/>
          </p:cNvCxnSpPr>
          <p:nvPr/>
        </p:nvCxnSpPr>
        <p:spPr bwMode="auto">
          <a:xfrm rot="16200000" flipH="1">
            <a:off x="31955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7" idx="3"/>
            <a:endCxn id="28" idx="0"/>
          </p:cNvCxnSpPr>
          <p:nvPr/>
        </p:nvCxnSpPr>
        <p:spPr bwMode="auto">
          <a:xfrm rot="5400000">
            <a:off x="31254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8408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25" idx="3"/>
            <a:endCxn id="32" idx="0"/>
          </p:cNvCxnSpPr>
          <p:nvPr/>
        </p:nvCxnSpPr>
        <p:spPr bwMode="auto">
          <a:xfrm rot="5400000">
            <a:off x="19469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4678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5" idx="5"/>
            <a:endCxn id="34" idx="0"/>
          </p:cNvCxnSpPr>
          <p:nvPr/>
        </p:nvCxnSpPr>
        <p:spPr bwMode="auto">
          <a:xfrm rot="16200000" flipH="1">
            <a:off x="24320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3610800" y="51090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stCxn id="27" idx="5"/>
            <a:endCxn id="36" idx="0"/>
          </p:cNvCxnSpPr>
          <p:nvPr/>
        </p:nvCxnSpPr>
        <p:spPr bwMode="auto">
          <a:xfrm rot="16200000" flipH="1">
            <a:off x="3581973" y="48281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5908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64770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7039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67818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9" idx="3"/>
            <a:endCxn id="38" idx="0"/>
          </p:cNvCxnSpPr>
          <p:nvPr/>
        </p:nvCxnSpPr>
        <p:spPr bwMode="auto">
          <a:xfrm rot="5400000">
            <a:off x="61857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9" idx="5"/>
            <a:endCxn id="40" idx="0"/>
          </p:cNvCxnSpPr>
          <p:nvPr/>
        </p:nvCxnSpPr>
        <p:spPr bwMode="auto">
          <a:xfrm rot="16200000" flipH="1">
            <a:off x="69293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40" idx="3"/>
            <a:endCxn id="41" idx="0"/>
          </p:cNvCxnSpPr>
          <p:nvPr/>
        </p:nvCxnSpPr>
        <p:spPr bwMode="auto">
          <a:xfrm rot="5400000">
            <a:off x="68592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55746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38" idx="3"/>
            <a:endCxn id="45" idx="0"/>
          </p:cNvCxnSpPr>
          <p:nvPr/>
        </p:nvCxnSpPr>
        <p:spPr bwMode="auto">
          <a:xfrm rot="5400000">
            <a:off x="56807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62016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stCxn id="38" idx="5"/>
            <a:endCxn id="47" idx="0"/>
          </p:cNvCxnSpPr>
          <p:nvPr/>
        </p:nvCxnSpPr>
        <p:spPr bwMode="auto">
          <a:xfrm rot="16200000" flipH="1">
            <a:off x="61658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1524000" y="3429000"/>
            <a:ext cx="8382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满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5029200" y="3429000"/>
            <a:ext cx="9906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完全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二叉树的主要性质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83058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zh-CN" altLang="en-US" sz="3200" dirty="0" smtClean="0"/>
              <a:t>设二叉树的层数编号从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开始，</a:t>
            </a:r>
            <a:endParaRPr lang="en-US" altLang="zh-CN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则非空二叉树的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层上，至多有</a:t>
            </a:r>
            <a:r>
              <a:rPr lang="en-US" altLang="zh-CN" sz="3200" dirty="0" smtClean="0"/>
              <a:t>2</a:t>
            </a:r>
            <a:r>
              <a:rPr lang="en-US" altLang="zh-CN" sz="3200" baseline="30000" dirty="0" smtClean="0"/>
              <a:t>i</a:t>
            </a:r>
            <a:r>
              <a:rPr lang="zh-CN" altLang="en-US" sz="3200" dirty="0" smtClean="0"/>
              <a:t>个结点</a:t>
            </a:r>
            <a:r>
              <a:rPr lang="en-US" altLang="zh-CN" sz="3200" dirty="0" smtClean="0"/>
              <a:t>.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57200" y="2617200"/>
            <a:ext cx="6781800" cy="1323439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∵ 结点的度最大为</a:t>
            </a:r>
            <a:r>
              <a:rPr lang="en-US" altLang="zh-CN" sz="3200" dirty="0" smtClean="0"/>
              <a:t>2,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>
                <a:sym typeface="Wingdings" pitchFamily="2" charset="2"/>
              </a:rPr>
              <a:t>每层结点数最多是上一层的</a:t>
            </a:r>
            <a:r>
              <a:rPr lang="en-US" altLang="zh-CN" sz="3200" dirty="0" smtClean="0">
                <a:sym typeface="Wingdings" pitchFamily="2" charset="2"/>
              </a:rPr>
              <a:t>2</a:t>
            </a:r>
            <a:r>
              <a:rPr lang="zh-CN" altLang="en-US" sz="3200" dirty="0" smtClean="0">
                <a:sym typeface="Wingdings" pitchFamily="2" charset="2"/>
              </a:rPr>
              <a:t>倍；</a:t>
            </a:r>
            <a:endParaRPr lang="en-US" altLang="zh-CN" sz="3200" dirty="0" smtClean="0"/>
          </a:p>
        </p:txBody>
      </p:sp>
      <p:sp>
        <p:nvSpPr>
          <p:cNvPr id="52" name="Oval 26"/>
          <p:cNvSpPr>
            <a:spLocks noChangeArrowheads="1"/>
          </p:cNvSpPr>
          <p:nvPr/>
        </p:nvSpPr>
        <p:spPr bwMode="auto">
          <a:xfrm>
            <a:off x="6887400" y="39389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53" name="Oval 27"/>
          <p:cNvSpPr>
            <a:spLocks noChangeArrowheads="1"/>
          </p:cNvSpPr>
          <p:nvPr/>
        </p:nvSpPr>
        <p:spPr bwMode="auto">
          <a:xfrm>
            <a:off x="7455600" y="31685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8018400" y="39389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7760400" y="4798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3" idx="3"/>
            <a:endCxn id="52" idx="0"/>
          </p:cNvCxnSpPr>
          <p:nvPr/>
        </p:nvCxnSpPr>
        <p:spPr bwMode="auto">
          <a:xfrm rot="5400000">
            <a:off x="7164301" y="35738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>
            <a:stCxn id="53" idx="5"/>
            <a:endCxn id="54" idx="0"/>
          </p:cNvCxnSpPr>
          <p:nvPr/>
        </p:nvCxnSpPr>
        <p:spPr bwMode="auto">
          <a:xfrm rot="16200000" flipH="1">
            <a:off x="7907991" y="35765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3"/>
            <a:endCxn id="55" idx="0"/>
          </p:cNvCxnSpPr>
          <p:nvPr/>
        </p:nvCxnSpPr>
        <p:spPr bwMode="auto">
          <a:xfrm rot="5400000">
            <a:off x="7837800" y="45437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6553200" y="4816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2" idx="3"/>
            <a:endCxn id="59" idx="0"/>
          </p:cNvCxnSpPr>
          <p:nvPr/>
        </p:nvCxnSpPr>
        <p:spPr bwMode="auto">
          <a:xfrm rot="5400000">
            <a:off x="6659395" y="45149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7180200" y="4830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2" idx="5"/>
            <a:endCxn id="61" idx="0"/>
          </p:cNvCxnSpPr>
          <p:nvPr/>
        </p:nvCxnSpPr>
        <p:spPr bwMode="auto">
          <a:xfrm rot="16200000" flipH="1">
            <a:off x="7144485" y="45422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8323200" y="48042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54" idx="5"/>
            <a:endCxn id="63" idx="0"/>
          </p:cNvCxnSpPr>
          <p:nvPr/>
        </p:nvCxnSpPr>
        <p:spPr bwMode="auto">
          <a:xfrm rot="16200000" flipH="1">
            <a:off x="8294373" y="45233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457200" y="3960000"/>
            <a:ext cx="5181600" cy="1350395"/>
          </a:xfrm>
          <a:prstGeom prst="rect">
            <a:avLst/>
          </a:prstGeom>
          <a:solidFill>
            <a:srgbClr val="FFFFA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(</a:t>
            </a:r>
            <a:r>
              <a:rPr lang="zh-CN" altLang="en-US" sz="3200" dirty="0" smtClean="0"/>
              <a:t>国内定义的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满二叉树，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每一层都达到最大结点数。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743200"/>
            <a:ext cx="22860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667000"/>
            <a:ext cx="2533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二叉树的主要性质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91161"/>
            <a:ext cx="87630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高度为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的二叉树，最多有</a:t>
            </a:r>
            <a:r>
              <a:rPr lang="en-US" altLang="zh-CN" sz="3200" dirty="0" smtClean="0"/>
              <a:t>2</a:t>
            </a:r>
            <a:r>
              <a:rPr lang="en-US" altLang="zh-CN" sz="3200" baseline="30000" dirty="0" smtClean="0"/>
              <a:t>k+1</a:t>
            </a:r>
            <a:r>
              <a:rPr lang="en-US" altLang="zh-CN" sz="3200" dirty="0" smtClean="0"/>
              <a:t>-1</a:t>
            </a:r>
            <a:r>
              <a:rPr lang="zh-CN" altLang="en-US" sz="3200" dirty="0" smtClean="0"/>
              <a:t>个结点</a:t>
            </a:r>
            <a:r>
              <a:rPr lang="en-US" altLang="zh-CN" sz="3200" dirty="0" smtClean="0"/>
              <a:t>(k≥0)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                                  </a:t>
            </a:r>
            <a:r>
              <a:rPr lang="zh-CN" altLang="en-US" sz="3200" dirty="0" smtClean="0">
                <a:sym typeface="Wingdings" pitchFamily="2" charset="2"/>
              </a:rPr>
              <a:t> 最少有</a:t>
            </a:r>
            <a:r>
              <a:rPr lang="en-US" altLang="zh-CN" sz="3200" dirty="0" smtClean="0">
                <a:sym typeface="Wingdings" pitchFamily="2" charset="2"/>
              </a:rPr>
              <a:t>k+1</a:t>
            </a:r>
            <a:r>
              <a:rPr lang="zh-CN" altLang="en-US" sz="3200" dirty="0" smtClean="0">
                <a:sym typeface="Wingdings" pitchFamily="2" charset="2"/>
              </a:rPr>
              <a:t>个结点；</a:t>
            </a:r>
            <a:endParaRPr lang="en-US" altLang="zh-CN" sz="3200" dirty="0" smtClean="0"/>
          </a:p>
        </p:txBody>
      </p:sp>
      <p:cxnSp>
        <p:nvCxnSpPr>
          <p:cNvPr id="21" name="直接箭头连接符 20"/>
          <p:cNvCxnSpPr/>
          <p:nvPr/>
        </p:nvCxnSpPr>
        <p:spPr bwMode="auto">
          <a:xfrm rot="16200000" flipV="1">
            <a:off x="3471194" y="4072606"/>
            <a:ext cx="1211014" cy="76202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285998" y="4648200"/>
            <a:ext cx="34290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ym typeface="Wingdings" pitchFamily="2" charset="2"/>
              </a:rPr>
              <a:t>i</a:t>
            </a:r>
            <a:r>
              <a:rPr lang="zh-CN" altLang="en-US" dirty="0" smtClean="0">
                <a:sym typeface="Wingdings" pitchFamily="2" charset="2"/>
              </a:rPr>
              <a:t>层的最大结点数</a:t>
            </a:r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400849"/>
            <a:ext cx="2819400" cy="177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直接箭头连接符 23"/>
          <p:cNvCxnSpPr/>
          <p:nvPr/>
        </p:nvCxnSpPr>
        <p:spPr bwMode="auto">
          <a:xfrm rot="16200000" flipV="1">
            <a:off x="4572000" y="3581400"/>
            <a:ext cx="1295400" cy="1143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二叉树的主要性质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91161"/>
            <a:ext cx="87630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3. </a:t>
            </a:r>
            <a:r>
              <a:rPr lang="zh-CN" altLang="en-US" sz="3200" dirty="0" smtClean="0"/>
              <a:t>任何非空二叉树，设有叶子结点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度为</a:t>
            </a:r>
            <a:r>
              <a:rPr lang="en-US" altLang="zh-CN" sz="3200" dirty="0" smtClean="0"/>
              <a:t>0)n</a:t>
            </a:r>
            <a:r>
              <a:rPr lang="en-US" altLang="zh-CN" sz="3200" baseline="-25000" dirty="0" smtClean="0"/>
              <a:t>0</a:t>
            </a:r>
            <a:r>
              <a:rPr lang="zh-CN" altLang="en-US" sz="3200" dirty="0" smtClean="0"/>
              <a:t>个、 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度为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的结点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1</a:t>
            </a:r>
            <a:r>
              <a:rPr lang="zh-CN" altLang="en-US" sz="3200" dirty="0" smtClean="0"/>
              <a:t>个、度为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的结点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2</a:t>
            </a:r>
            <a:r>
              <a:rPr lang="zh-CN" altLang="en-US" sz="3200" dirty="0" smtClean="0"/>
              <a:t>个，则：</a:t>
            </a:r>
            <a:endParaRPr lang="en-US" altLang="zh-CN" sz="3200" dirty="0" smtClean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1000" y="2595872"/>
            <a:ext cx="7086600" cy="68326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ym typeface="Wingdings" pitchFamily="2" charset="2"/>
              </a:rPr>
              <a:t> 结点总数：</a:t>
            </a:r>
            <a:r>
              <a:rPr lang="en-US" altLang="zh-CN" sz="3200" dirty="0" smtClean="0">
                <a:sym typeface="Wingdings" pitchFamily="2" charset="2"/>
              </a:rPr>
              <a:t>n =</a:t>
            </a:r>
            <a:r>
              <a:rPr lang="en-US" altLang="zh-CN" sz="3200" dirty="0" smtClean="0"/>
              <a:t> n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+ n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+ n</a:t>
            </a:r>
            <a:r>
              <a:rPr lang="en-US" altLang="zh-CN" sz="3200" baseline="-25000" dirty="0" smtClean="0"/>
              <a:t>2</a:t>
            </a:r>
            <a:endParaRPr lang="en-US" altLang="zh-CN" sz="3200" dirty="0" smtClean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81000" y="3202936"/>
            <a:ext cx="7086600" cy="68326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 唯一父亲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边的总数：</a:t>
            </a:r>
            <a:r>
              <a:rPr lang="en-US" altLang="zh-CN" sz="3200" dirty="0" smtClean="0">
                <a:sym typeface="Wingdings" pitchFamily="2" charset="2"/>
              </a:rPr>
              <a:t>B =</a:t>
            </a:r>
            <a:r>
              <a:rPr lang="en-US" altLang="zh-CN" sz="3200" dirty="0" smtClean="0"/>
              <a:t> n-1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81000" y="3891272"/>
            <a:ext cx="8763000" cy="68326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 0~2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个孩子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边的总数：</a:t>
            </a:r>
            <a:r>
              <a:rPr lang="en-US" altLang="zh-CN" sz="3200" dirty="0" smtClean="0">
                <a:sym typeface="Wingdings" pitchFamily="2" charset="2"/>
              </a:rPr>
              <a:t>B = 0</a:t>
            </a:r>
            <a:r>
              <a:rPr lang="zh-CN" altLang="en-US" sz="3200" dirty="0" smtClean="0">
                <a:sym typeface="Wingdings" pitchFamily="2" charset="2"/>
              </a:rPr>
              <a:t>*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+ 1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+ 2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2</a:t>
            </a:r>
            <a:endParaRPr lang="en-US" altLang="zh-CN" sz="3200" dirty="0" smtClean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48000" y="4953000"/>
            <a:ext cx="2286000" cy="6832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n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3200" dirty="0" smtClean="0">
                <a:solidFill>
                  <a:schemeClr val="bg1"/>
                </a:solidFill>
              </a:rPr>
              <a:t>= n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CN" sz="3200" dirty="0" smtClean="0">
                <a:solidFill>
                  <a:schemeClr val="bg1"/>
                </a:solidFill>
              </a:rPr>
              <a:t> -1</a:t>
            </a:r>
          </a:p>
        </p:txBody>
      </p:sp>
      <p:sp>
        <p:nvSpPr>
          <p:cNvPr id="15" name="下箭头 14"/>
          <p:cNvSpPr/>
          <p:nvPr/>
        </p:nvSpPr>
        <p:spPr bwMode="auto">
          <a:xfrm>
            <a:off x="3962400" y="4574536"/>
            <a:ext cx="381000" cy="432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完全二叉树的性质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20185"/>
            <a:ext cx="8763000" cy="6245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4. </a:t>
            </a:r>
            <a:r>
              <a:rPr lang="zh-CN" altLang="en-US" sz="3200" dirty="0" smtClean="0"/>
              <a:t>有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个结点的完全二叉树，其高度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为 </a:t>
            </a:r>
            <a:r>
              <a:rPr lang="zh-CN" altLang="en-US" sz="3200" b="1" dirty="0" smtClean="0">
                <a:solidFill>
                  <a:srgbClr val="C00000"/>
                </a:solidFill>
                <a:sym typeface="Symbol"/>
              </a:rPr>
              <a:t></a:t>
            </a:r>
            <a:r>
              <a:rPr lang="en-US" altLang="zh-CN" sz="3200" dirty="0" smtClean="0">
                <a:solidFill>
                  <a:srgbClr val="C00000"/>
                </a:solidFill>
              </a:rPr>
              <a:t>log</a:t>
            </a:r>
            <a:r>
              <a:rPr lang="en-US" altLang="zh-CN" sz="3200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sz="3200" dirty="0" smtClean="0">
                <a:solidFill>
                  <a:srgbClr val="C00000"/>
                </a:solidFill>
              </a:rPr>
              <a:t>n</a:t>
            </a:r>
            <a:r>
              <a:rPr lang="zh-CN" altLang="en-US" sz="3200" b="1" dirty="0" smtClean="0">
                <a:solidFill>
                  <a:srgbClr val="C00000"/>
                </a:solidFill>
                <a:sym typeface="Symbol"/>
              </a:rPr>
              <a:t></a:t>
            </a:r>
            <a:endParaRPr lang="en-US" altLang="zh-CN" sz="3200" b="1" dirty="0" smtClean="0">
              <a:solidFill>
                <a:srgbClr val="C000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81000" y="1757824"/>
            <a:ext cx="8077200" cy="1892826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ym typeface="Wingdings" pitchFamily="2" charset="2"/>
              </a:rPr>
              <a:t>  高度为</a:t>
            </a:r>
            <a:r>
              <a:rPr lang="en-US" altLang="zh-CN" sz="3000" dirty="0" smtClean="0">
                <a:sym typeface="Wingdings" pitchFamily="2" charset="2"/>
              </a:rPr>
              <a:t>k</a:t>
            </a:r>
            <a:r>
              <a:rPr lang="zh-CN" altLang="en-US" sz="3000" dirty="0" smtClean="0">
                <a:sym typeface="Wingdings" pitchFamily="2" charset="2"/>
              </a:rPr>
              <a:t>的满二叉树，结点数：</a:t>
            </a:r>
            <a:r>
              <a:rPr lang="en-US" altLang="zh-CN" sz="3000" dirty="0" smtClean="0"/>
              <a:t> A= 2</a:t>
            </a:r>
            <a:r>
              <a:rPr lang="en-US" altLang="zh-CN" sz="3000" baseline="30000" dirty="0" smtClean="0"/>
              <a:t>k+1</a:t>
            </a:r>
            <a:r>
              <a:rPr lang="en-US" altLang="zh-CN" sz="3000" dirty="0" smtClean="0"/>
              <a:t>-1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ym typeface="Wingdings" pitchFamily="2" charset="2"/>
              </a:rPr>
              <a:t>  高度为</a:t>
            </a:r>
            <a:r>
              <a:rPr lang="en-US" altLang="zh-CN" sz="3000" dirty="0" smtClean="0">
                <a:sym typeface="Wingdings" pitchFamily="2" charset="2"/>
              </a:rPr>
              <a:t>k-1</a:t>
            </a:r>
            <a:r>
              <a:rPr lang="zh-CN" altLang="en-US" sz="3000" dirty="0" smtClean="0">
                <a:sym typeface="Wingdings" pitchFamily="2" charset="2"/>
              </a:rPr>
              <a:t>的满二叉树，结点数：</a:t>
            </a:r>
            <a:r>
              <a:rPr lang="en-US" altLang="zh-CN" sz="3000" dirty="0" smtClean="0"/>
              <a:t> B= 2</a:t>
            </a:r>
            <a:r>
              <a:rPr lang="en-US" altLang="zh-CN" sz="3000" baseline="30000" dirty="0" smtClean="0"/>
              <a:t>k</a:t>
            </a:r>
            <a:r>
              <a:rPr lang="en-US" altLang="zh-CN" sz="3000" dirty="0" smtClean="0"/>
              <a:t>-1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   </a:t>
            </a:r>
            <a:r>
              <a:rPr lang="zh-CN" altLang="en-US" sz="3000" dirty="0" smtClean="0">
                <a:sym typeface="Wingdings" pitchFamily="2" charset="2"/>
              </a:rPr>
              <a:t>高度为</a:t>
            </a:r>
            <a:r>
              <a:rPr lang="en-US" altLang="zh-CN" sz="3000" dirty="0" smtClean="0">
                <a:sym typeface="Wingdings" pitchFamily="2" charset="2"/>
              </a:rPr>
              <a:t>k</a:t>
            </a:r>
            <a:r>
              <a:rPr lang="zh-CN" altLang="en-US" sz="3000" dirty="0" smtClean="0">
                <a:sym typeface="Wingdings" pitchFamily="2" charset="2"/>
              </a:rPr>
              <a:t>的完全二叉树结点数，</a:t>
            </a:r>
            <a:r>
              <a:rPr lang="en-US" altLang="zh-CN" sz="3000" dirty="0" smtClean="0">
                <a:solidFill>
                  <a:srgbClr val="00518E"/>
                </a:solidFill>
                <a:sym typeface="Wingdings" pitchFamily="2" charset="2"/>
              </a:rPr>
              <a:t>B&lt; n ≤A</a:t>
            </a:r>
            <a:endParaRPr lang="en-US" altLang="zh-CN" sz="3000" dirty="0" smtClean="0">
              <a:solidFill>
                <a:srgbClr val="00518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5800" y="3962400"/>
            <a:ext cx="3490117" cy="683264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r>
              <a:rPr lang="en-US" altLang="zh-CN" sz="3200" baseline="30000" dirty="0" smtClean="0">
                <a:solidFill>
                  <a:srgbClr val="00518E"/>
                </a:solidFill>
              </a:rPr>
              <a:t>k</a:t>
            </a:r>
            <a:r>
              <a:rPr lang="en-US" altLang="zh-CN" sz="3200" dirty="0" smtClean="0">
                <a:solidFill>
                  <a:srgbClr val="00518E"/>
                </a:solidFill>
              </a:rPr>
              <a:t>-1&lt; n ≤ 2</a:t>
            </a:r>
            <a:r>
              <a:rPr lang="en-US" altLang="zh-CN" sz="3200" baseline="30000" dirty="0" smtClean="0">
                <a:solidFill>
                  <a:srgbClr val="00518E"/>
                </a:solidFill>
              </a:rPr>
              <a:t>k+1</a:t>
            </a:r>
            <a:r>
              <a:rPr lang="en-US" altLang="zh-CN" sz="3200" dirty="0" smtClean="0">
                <a:solidFill>
                  <a:srgbClr val="00518E"/>
                </a:solidFill>
              </a:rPr>
              <a:t>-1</a:t>
            </a:r>
          </a:p>
        </p:txBody>
      </p:sp>
      <p:sp>
        <p:nvSpPr>
          <p:cNvPr id="18" name="矩形 17"/>
          <p:cNvSpPr/>
          <p:nvPr/>
        </p:nvSpPr>
        <p:spPr>
          <a:xfrm>
            <a:off x="685800" y="4650736"/>
            <a:ext cx="3490117" cy="683264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r>
              <a:rPr lang="en-US" altLang="zh-CN" sz="3200" baseline="30000" dirty="0" smtClean="0">
                <a:solidFill>
                  <a:srgbClr val="00518E"/>
                </a:solidFill>
              </a:rPr>
              <a:t>k</a:t>
            </a:r>
            <a:r>
              <a:rPr lang="en-US" altLang="zh-CN" sz="3200" dirty="0" smtClean="0">
                <a:solidFill>
                  <a:srgbClr val="00518E"/>
                </a:solidFill>
              </a:rPr>
              <a:t> ≤ n &lt; 2</a:t>
            </a:r>
            <a:r>
              <a:rPr lang="en-US" altLang="zh-CN" sz="3200" baseline="30000" dirty="0" smtClean="0">
                <a:solidFill>
                  <a:srgbClr val="00518E"/>
                </a:solidFill>
              </a:rPr>
              <a:t>k+1</a:t>
            </a:r>
            <a:endParaRPr lang="en-US" altLang="zh-CN" sz="3200" dirty="0" smtClean="0">
              <a:solidFill>
                <a:srgbClr val="00518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5800" y="5334000"/>
            <a:ext cx="3490117" cy="62895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k ≤ log</a:t>
            </a:r>
            <a:r>
              <a:rPr lang="en-US" altLang="zh-CN" sz="3200" baseline="-25000" dirty="0" smtClean="0">
                <a:solidFill>
                  <a:srgbClr val="00518E"/>
                </a:solidFill>
              </a:rPr>
              <a:t>2</a:t>
            </a:r>
            <a:r>
              <a:rPr lang="en-US" altLang="zh-CN" sz="3200" dirty="0" smtClean="0">
                <a:solidFill>
                  <a:srgbClr val="00518E"/>
                </a:solidFill>
              </a:rPr>
              <a:t>n &lt; k+1</a:t>
            </a:r>
          </a:p>
        </p:txBody>
      </p:sp>
      <p:sp>
        <p:nvSpPr>
          <p:cNvPr id="21" name="右弧形箭头 20"/>
          <p:cNvSpPr/>
          <p:nvPr/>
        </p:nvSpPr>
        <p:spPr bwMode="auto">
          <a:xfrm>
            <a:off x="4191000" y="4267200"/>
            <a:ext cx="457200" cy="762000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右弧形箭头 21"/>
          <p:cNvSpPr/>
          <p:nvPr/>
        </p:nvSpPr>
        <p:spPr bwMode="auto">
          <a:xfrm>
            <a:off x="4191000" y="5029200"/>
            <a:ext cx="457200" cy="762000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2057400" y="3581400"/>
            <a:ext cx="381000" cy="432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5908800" y="43961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6477000" y="36257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7039800" y="43961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781800" y="518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5" idx="3"/>
            <a:endCxn id="24" idx="0"/>
          </p:cNvCxnSpPr>
          <p:nvPr/>
        </p:nvCxnSpPr>
        <p:spPr bwMode="auto">
          <a:xfrm rot="5400000">
            <a:off x="6185701" y="40310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5" idx="5"/>
            <a:endCxn id="26" idx="0"/>
          </p:cNvCxnSpPr>
          <p:nvPr/>
        </p:nvCxnSpPr>
        <p:spPr bwMode="auto">
          <a:xfrm rot="16200000" flipH="1">
            <a:off x="6929391" y="40337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6" idx="3"/>
            <a:endCxn id="27" idx="0"/>
          </p:cNvCxnSpPr>
          <p:nvPr/>
        </p:nvCxnSpPr>
        <p:spPr bwMode="auto">
          <a:xfrm rot="5400000">
            <a:off x="6896095" y="4964085"/>
            <a:ext cx="355221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574600" y="52002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4" idx="3"/>
            <a:endCxn id="31" idx="0"/>
          </p:cNvCxnSpPr>
          <p:nvPr/>
        </p:nvCxnSpPr>
        <p:spPr bwMode="auto">
          <a:xfrm rot="5400000">
            <a:off x="5717689" y="4935291"/>
            <a:ext cx="373832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201600" y="52134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4" idx="5"/>
            <a:endCxn id="33" idx="0"/>
          </p:cNvCxnSpPr>
          <p:nvPr/>
        </p:nvCxnSpPr>
        <p:spPr bwMode="auto">
          <a:xfrm rot="16200000" flipH="1">
            <a:off x="6202779" y="4962590"/>
            <a:ext cx="387032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924800" y="3505200"/>
            <a:ext cx="12192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0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8001000" y="4267200"/>
            <a:ext cx="990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8001000" y="5105400"/>
            <a:ext cx="990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8001000" y="5867400"/>
            <a:ext cx="990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3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7391400" y="52134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26" idx="5"/>
            <a:endCxn id="43" idx="0"/>
          </p:cNvCxnSpPr>
          <p:nvPr/>
        </p:nvCxnSpPr>
        <p:spPr bwMode="auto">
          <a:xfrm rot="16200000" flipH="1">
            <a:off x="7363179" y="4933190"/>
            <a:ext cx="387032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5287200" y="59460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31" idx="3"/>
            <a:endCxn id="46" idx="0"/>
          </p:cNvCxnSpPr>
          <p:nvPr/>
        </p:nvCxnSpPr>
        <p:spPr bwMode="auto">
          <a:xfrm rot="5400000">
            <a:off x="5436001" y="5733602"/>
            <a:ext cx="315609" cy="10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5867400" y="595682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stCxn id="31" idx="5"/>
            <a:endCxn id="49" idx="0"/>
          </p:cNvCxnSpPr>
          <p:nvPr/>
        </p:nvCxnSpPr>
        <p:spPr bwMode="auto">
          <a:xfrm rot="16200000" flipH="1">
            <a:off x="5898886" y="5736306"/>
            <a:ext cx="326418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27050" y="1295400"/>
            <a:ext cx="8159750" cy="22344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baseline="0" dirty="0" smtClean="0">
                <a:solidFill>
                  <a:srgbClr val="003399"/>
                </a:solidFill>
              </a:rPr>
              <a:t> 逻辑结构的</a:t>
            </a:r>
            <a:r>
              <a:rPr lang="zh-CN" altLang="en-US" sz="3200" baseline="0" dirty="0" smtClean="0">
                <a:solidFill>
                  <a:srgbClr val="003399"/>
                </a:solidFill>
                <a:latin typeface="Arial" charset="0"/>
              </a:rPr>
              <a:t>描述： </a:t>
            </a:r>
            <a:r>
              <a:rPr lang="en-US" altLang="zh-CN" sz="3200" baseline="0" dirty="0" smtClean="0">
                <a:latin typeface="Arial" charset="0"/>
              </a:rPr>
              <a:t>B</a:t>
            </a:r>
            <a:r>
              <a:rPr lang="en-US" altLang="zh-CN" sz="3200" baseline="0" dirty="0">
                <a:latin typeface="Arial" charset="0"/>
              </a:rPr>
              <a:t>=&lt;K, R</a:t>
            </a:r>
            <a:r>
              <a:rPr lang="en-US" altLang="zh-CN" sz="3200" baseline="0" dirty="0" smtClean="0">
                <a:latin typeface="Arial" charset="0"/>
              </a:rPr>
              <a:t>&gt;</a:t>
            </a:r>
            <a:r>
              <a:rPr lang="zh-CN" altLang="en-US" sz="3200" baseline="0" dirty="0" smtClean="0">
                <a:latin typeface="Arial" charset="0"/>
              </a:rPr>
              <a:t>，</a:t>
            </a:r>
            <a:r>
              <a:rPr lang="en-US" altLang="zh-CN" sz="3200" baseline="0" dirty="0" smtClean="0">
                <a:latin typeface="Arial" charset="0"/>
              </a:rPr>
              <a:t> </a:t>
            </a:r>
          </a:p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  -- </a:t>
            </a:r>
            <a:r>
              <a:rPr lang="en-US" altLang="zh-CN" sz="3200" baseline="0" dirty="0" smtClean="0">
                <a:latin typeface="Arial" charset="0"/>
              </a:rPr>
              <a:t>K</a:t>
            </a:r>
            <a:r>
              <a:rPr lang="zh-CN" altLang="en-US" sz="3200" baseline="0" dirty="0" smtClean="0">
                <a:latin typeface="Arial" charset="0"/>
              </a:rPr>
              <a:t>是结点</a:t>
            </a:r>
            <a:r>
              <a:rPr lang="en-US" altLang="zh-CN" sz="3200" baseline="0" dirty="0" smtClean="0">
                <a:latin typeface="Arial" charset="0"/>
              </a:rPr>
              <a:t>(</a:t>
            </a:r>
            <a:r>
              <a:rPr lang="zh-CN" altLang="en-US" sz="3200" baseline="0" dirty="0">
                <a:latin typeface="Arial" charset="0"/>
              </a:rPr>
              <a:t>元素</a:t>
            </a:r>
            <a:r>
              <a:rPr lang="en-US" altLang="zh-CN" sz="3200" baseline="0" dirty="0">
                <a:latin typeface="Arial" charset="0"/>
              </a:rPr>
              <a:t>)</a:t>
            </a:r>
            <a:r>
              <a:rPr lang="zh-CN" altLang="en-US" sz="3200" baseline="0" dirty="0">
                <a:latin typeface="Arial" charset="0"/>
              </a:rPr>
              <a:t>的有限集合</a:t>
            </a:r>
            <a:r>
              <a:rPr lang="zh-CN" altLang="en-US" sz="3200" baseline="0" dirty="0" smtClean="0">
                <a:latin typeface="Arial" charset="0"/>
              </a:rPr>
              <a:t>，</a:t>
            </a:r>
            <a:endParaRPr lang="en-US" altLang="zh-CN" sz="3200" baseline="0" dirty="0" smtClean="0">
              <a:latin typeface="Arial" charset="0"/>
            </a:endParaRPr>
          </a:p>
          <a:p>
            <a:pPr>
              <a:buNone/>
            </a:pPr>
            <a:r>
              <a:rPr lang="en-US" altLang="zh-CN" sz="3200" dirty="0" smtClean="0">
                <a:latin typeface="Arial" charset="0"/>
              </a:rPr>
              <a:t>  -- </a:t>
            </a:r>
            <a:r>
              <a:rPr lang="en-US" altLang="zh-CN" sz="3200" baseline="0" dirty="0" smtClean="0">
                <a:latin typeface="Arial" charset="0"/>
              </a:rPr>
              <a:t>R</a:t>
            </a:r>
            <a:r>
              <a:rPr lang="zh-CN" altLang="en-US" sz="3200" baseline="0" dirty="0">
                <a:latin typeface="Arial" charset="0"/>
              </a:rPr>
              <a:t>是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上</a:t>
            </a:r>
            <a:r>
              <a:rPr lang="zh-CN" altLang="en-US" sz="3200" baseline="0" dirty="0" smtClean="0">
                <a:latin typeface="Arial" charset="0"/>
              </a:rPr>
              <a:t>的</a:t>
            </a:r>
            <a:r>
              <a:rPr lang="zh-CN" altLang="en-US" sz="3200" baseline="0" dirty="0" smtClean="0">
                <a:solidFill>
                  <a:srgbClr val="C00000"/>
                </a:solidFill>
                <a:latin typeface="Arial" charset="0"/>
              </a:rPr>
              <a:t>关系</a:t>
            </a:r>
            <a:r>
              <a:rPr lang="en-US" altLang="zh-CN" sz="3200" baseline="0" dirty="0" smtClean="0">
                <a:latin typeface="Arial" charset="0"/>
              </a:rPr>
              <a:t>(</a:t>
            </a:r>
            <a:r>
              <a:rPr lang="zh-CN" altLang="en-US" sz="3200" baseline="0" dirty="0" smtClean="0">
                <a:latin typeface="Arial" charset="0"/>
              </a:rPr>
              <a:t>有序</a:t>
            </a:r>
            <a:r>
              <a:rPr lang="zh-CN" altLang="en-US" sz="3200" baseline="0" dirty="0">
                <a:latin typeface="Arial" charset="0"/>
              </a:rPr>
              <a:t>对</a:t>
            </a:r>
            <a:r>
              <a:rPr lang="en-US" altLang="zh-CN" sz="3200" baseline="0" dirty="0">
                <a:latin typeface="Arial" charset="0"/>
              </a:rPr>
              <a:t>&lt;k, k</a:t>
            </a:r>
            <a:r>
              <a:rPr lang="en-US" altLang="zh-CN" sz="3200" baseline="0" dirty="0" smtClean="0">
                <a:latin typeface="Arial" charset="0"/>
              </a:rPr>
              <a:t>’&gt;</a:t>
            </a:r>
            <a:r>
              <a:rPr lang="en-US" altLang="zh-CN" sz="3200" baseline="0" dirty="0" smtClean="0"/>
              <a:t>)</a:t>
            </a:r>
            <a:r>
              <a:rPr lang="zh-CN" altLang="en-US" sz="3200" dirty="0" smtClean="0"/>
              <a:t>的集合</a:t>
            </a:r>
            <a:r>
              <a:rPr lang="zh-CN" altLang="en-US" sz="3200" baseline="0" dirty="0" smtClean="0"/>
              <a:t>；</a:t>
            </a:r>
            <a:endParaRPr lang="zh-CN" altLang="en-US" sz="3200" baseline="0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33400" y="3634228"/>
            <a:ext cx="8153400" cy="14711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baseline="0" dirty="0" smtClean="0">
                <a:latin typeface="Arial" charset="0"/>
              </a:rPr>
              <a:t> 若</a:t>
            </a:r>
            <a:r>
              <a:rPr lang="en-US" altLang="zh-CN" sz="3200" baseline="0" dirty="0">
                <a:latin typeface="Arial" charset="0"/>
              </a:rPr>
              <a:t>k, k’</a:t>
            </a:r>
            <a:r>
              <a:rPr lang="zh-CN" altLang="en-US" sz="3200" baseline="0" dirty="0">
                <a:latin typeface="Arial" charset="0"/>
              </a:rPr>
              <a:t> </a:t>
            </a:r>
            <a:r>
              <a:rPr lang="en-US" altLang="zh-CN" sz="3200" b="1" baseline="0" dirty="0">
                <a:latin typeface="Arial" charset="0"/>
              </a:rPr>
              <a:t>∈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 smtClean="0">
                <a:latin typeface="Arial" charset="0"/>
              </a:rPr>
              <a:t>，且 </a:t>
            </a:r>
            <a:r>
              <a:rPr lang="en-US" altLang="zh-CN" sz="3200" baseline="0" dirty="0">
                <a:latin typeface="Arial" charset="0"/>
              </a:rPr>
              <a:t>&lt;k, k’&gt;</a:t>
            </a:r>
            <a:r>
              <a:rPr lang="en-US" altLang="zh-CN" sz="3200" b="1" baseline="0" dirty="0">
                <a:latin typeface="Arial" charset="0"/>
              </a:rPr>
              <a:t>∈</a:t>
            </a:r>
            <a:r>
              <a:rPr lang="en-US" altLang="zh-CN" sz="3200" baseline="0" dirty="0">
                <a:latin typeface="Arial" charset="0"/>
              </a:rPr>
              <a:t>R</a:t>
            </a:r>
            <a:r>
              <a:rPr lang="zh-CN" altLang="en-US" sz="3200" baseline="0" dirty="0" smtClean="0">
                <a:latin typeface="Arial" charset="0"/>
              </a:rPr>
              <a:t>，</a:t>
            </a:r>
            <a:endParaRPr lang="en-US" altLang="zh-CN" sz="3200" baseline="0" dirty="0" smtClean="0">
              <a:latin typeface="Arial" charset="0"/>
            </a:endParaRPr>
          </a:p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baseline="0" dirty="0" smtClean="0">
                <a:latin typeface="Arial" charset="0"/>
              </a:rPr>
              <a:t>  则</a:t>
            </a:r>
            <a:r>
              <a:rPr lang="zh-CN" altLang="en-US" sz="3200" baseline="0" dirty="0">
                <a:latin typeface="Arial" charset="0"/>
              </a:rPr>
              <a:t>称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为</a:t>
            </a:r>
            <a:r>
              <a:rPr lang="en-US" altLang="zh-CN" sz="3200" baseline="0" dirty="0">
                <a:latin typeface="Arial" charset="0"/>
              </a:rPr>
              <a:t>k’</a:t>
            </a:r>
            <a:r>
              <a:rPr lang="zh-CN" altLang="en-US" sz="3200" baseline="0" dirty="0">
                <a:latin typeface="Arial" charset="0"/>
              </a:rPr>
              <a:t>的</a:t>
            </a:r>
            <a:r>
              <a:rPr lang="zh-CN" altLang="en-US" sz="3200" baseline="0" dirty="0">
                <a:solidFill>
                  <a:srgbClr val="CC0000"/>
                </a:solidFill>
                <a:latin typeface="Arial" charset="0"/>
              </a:rPr>
              <a:t>前驱</a:t>
            </a:r>
            <a:r>
              <a:rPr lang="zh-CN" altLang="en-US" sz="3200" baseline="0" dirty="0">
                <a:latin typeface="Arial" charset="0"/>
              </a:rPr>
              <a:t>，</a:t>
            </a:r>
            <a:r>
              <a:rPr lang="en-US" altLang="zh-CN" sz="3200" baseline="0" dirty="0">
                <a:latin typeface="Arial" charset="0"/>
              </a:rPr>
              <a:t>k’</a:t>
            </a:r>
            <a:r>
              <a:rPr lang="zh-CN" altLang="en-US" sz="3200" baseline="0" dirty="0">
                <a:latin typeface="Arial" charset="0"/>
              </a:rPr>
              <a:t>为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的</a:t>
            </a:r>
            <a:r>
              <a:rPr lang="zh-CN" altLang="en-US" sz="3200" baseline="0" dirty="0">
                <a:solidFill>
                  <a:srgbClr val="CC0000"/>
                </a:solidFill>
                <a:latin typeface="Arial" charset="0"/>
              </a:rPr>
              <a:t>后继</a:t>
            </a:r>
            <a:r>
              <a:rPr lang="zh-CN" altLang="en-US" sz="3200" baseline="0" dirty="0" smtClean="0">
                <a:latin typeface="Arial" charset="0"/>
              </a:rPr>
              <a:t>，</a:t>
            </a:r>
            <a:endParaRPr lang="zh-CN" altLang="en-US" sz="3200" baseline="0" dirty="0">
              <a:latin typeface="Arial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回顾：数据结构的分类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完全二叉树的性质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20185"/>
            <a:ext cx="87630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4. </a:t>
            </a:r>
            <a:r>
              <a:rPr lang="zh-CN" altLang="en-US" sz="3200" dirty="0" smtClean="0"/>
              <a:t>有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个结点的完全二叉树，其高度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为 </a:t>
            </a:r>
            <a:r>
              <a:rPr lang="zh-CN" altLang="en-US" sz="3200" b="1" dirty="0" smtClean="0">
                <a:solidFill>
                  <a:srgbClr val="C00000"/>
                </a:solidFill>
                <a:sym typeface="Symbol"/>
              </a:rPr>
              <a:t></a:t>
            </a:r>
            <a:r>
              <a:rPr lang="en-US" altLang="zh-CN" sz="3200" dirty="0" smtClean="0">
                <a:solidFill>
                  <a:srgbClr val="C00000"/>
                </a:solidFill>
              </a:rPr>
              <a:t>log</a:t>
            </a:r>
            <a:r>
              <a:rPr lang="en-US" altLang="zh-CN" sz="3200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sz="3200" dirty="0" smtClean="0">
                <a:solidFill>
                  <a:srgbClr val="C00000"/>
                </a:solidFill>
              </a:rPr>
              <a:t>n</a:t>
            </a:r>
            <a:r>
              <a:rPr lang="zh-CN" altLang="en-US" sz="3200" b="1" dirty="0" smtClean="0">
                <a:solidFill>
                  <a:srgbClr val="C00000"/>
                </a:solidFill>
                <a:sym typeface="Symbol"/>
              </a:rPr>
              <a:t></a:t>
            </a:r>
            <a:endParaRPr lang="en-US" altLang="zh-CN" sz="3200" b="1" dirty="0" smtClean="0">
              <a:solidFill>
                <a:srgbClr val="C00000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81000" y="1905001"/>
            <a:ext cx="8763000" cy="265303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000" dirty="0" smtClean="0">
                <a:solidFill>
                  <a:srgbClr val="00518E"/>
                </a:solidFill>
                <a:sym typeface="Symbol"/>
              </a:rPr>
              <a:t> </a:t>
            </a:r>
            <a:r>
              <a:rPr lang="zh-CN" altLang="en-US" sz="3000" dirty="0" smtClean="0">
                <a:solidFill>
                  <a:srgbClr val="00518E"/>
                </a:solidFill>
                <a:sym typeface="Symbol"/>
              </a:rPr>
              <a:t>推论：</a:t>
            </a:r>
            <a:endParaRPr lang="en-US" altLang="zh-CN" sz="3000" dirty="0" smtClean="0">
              <a:solidFill>
                <a:srgbClr val="00518E"/>
              </a:solidFill>
              <a:sym typeface="Symbol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有</a:t>
            </a:r>
            <a:r>
              <a:rPr lang="en-US" altLang="zh-CN" sz="3200" dirty="0" smtClean="0"/>
              <a:t>n ≥1</a:t>
            </a:r>
            <a:r>
              <a:rPr lang="zh-CN" altLang="en-US" sz="3200" dirty="0" smtClean="0"/>
              <a:t>个结点的二叉树，其高度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深度</a:t>
            </a:r>
            <a:r>
              <a:rPr lang="en-US" altLang="zh-CN" sz="3200" dirty="0" smtClean="0"/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-- </a:t>
            </a:r>
            <a:r>
              <a:rPr lang="zh-CN" altLang="en-US" sz="3200" dirty="0" smtClean="0"/>
              <a:t>最大值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结点最大度为</a:t>
            </a:r>
            <a:r>
              <a:rPr lang="en-US" altLang="zh-CN" sz="3200" dirty="0" smtClean="0"/>
              <a:t>1)</a:t>
            </a:r>
            <a:r>
              <a:rPr lang="zh-CN" altLang="en-US" sz="3200" dirty="0" smtClean="0"/>
              <a:t>：</a:t>
            </a:r>
            <a:r>
              <a:rPr lang="en-US" altLang="zh-CN" sz="3200" dirty="0" smtClean="0">
                <a:solidFill>
                  <a:srgbClr val="00518E"/>
                </a:solidFill>
              </a:rPr>
              <a:t>n-1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CN" sz="3200" dirty="0" smtClean="0"/>
              <a:t>-- </a:t>
            </a:r>
            <a:r>
              <a:rPr lang="zh-CN" altLang="en-US" sz="3200" dirty="0" smtClean="0"/>
              <a:t>最小值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设计成完全二叉树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：</a:t>
            </a:r>
            <a:r>
              <a:rPr lang="zh-CN" altLang="en-US" sz="3200" b="1" dirty="0" smtClean="0">
                <a:solidFill>
                  <a:srgbClr val="00518E"/>
                </a:solidFill>
                <a:sym typeface="Symbol"/>
              </a:rPr>
              <a:t></a:t>
            </a:r>
            <a:r>
              <a:rPr lang="en-US" altLang="zh-CN" sz="3200" dirty="0" smtClean="0">
                <a:solidFill>
                  <a:srgbClr val="00518E"/>
                </a:solidFill>
              </a:rPr>
              <a:t>log</a:t>
            </a:r>
            <a:r>
              <a:rPr lang="en-US" altLang="zh-CN" sz="3200" baseline="-25000" dirty="0" smtClean="0">
                <a:solidFill>
                  <a:srgbClr val="00518E"/>
                </a:solidFill>
              </a:rPr>
              <a:t>2</a:t>
            </a:r>
            <a:r>
              <a:rPr lang="en-US" altLang="zh-CN" sz="3200" dirty="0" smtClean="0">
                <a:solidFill>
                  <a:srgbClr val="00518E"/>
                </a:solidFill>
              </a:rPr>
              <a:t>n</a:t>
            </a:r>
            <a:r>
              <a:rPr lang="zh-CN" altLang="en-US" sz="3200" b="1" dirty="0" smtClean="0">
                <a:solidFill>
                  <a:srgbClr val="00518E"/>
                </a:solidFill>
                <a:sym typeface="Symbol"/>
              </a:rPr>
              <a:t></a:t>
            </a:r>
            <a:endParaRPr lang="en-US" altLang="zh-CN" sz="3200" dirty="0" smtClean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完全二叉树的性质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20185"/>
            <a:ext cx="8458200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5. </a:t>
            </a:r>
            <a:r>
              <a:rPr lang="zh-CN" altLang="en-US" sz="3000" dirty="0" smtClean="0"/>
              <a:t>有</a:t>
            </a:r>
            <a:r>
              <a:rPr lang="en-US" altLang="zh-CN" sz="3000" dirty="0" smtClean="0"/>
              <a:t>n</a:t>
            </a:r>
            <a:r>
              <a:rPr lang="zh-CN" altLang="en-US" sz="3000" dirty="0" smtClean="0"/>
              <a:t>个结点的完全二叉树</a:t>
            </a:r>
            <a:r>
              <a:rPr lang="en-US" altLang="zh-CN" sz="3000" dirty="0" smtClean="0"/>
              <a:t>,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按照</a:t>
            </a:r>
            <a:r>
              <a:rPr lang="en-US" altLang="zh-CN" sz="3000" dirty="0" smtClean="0">
                <a:solidFill>
                  <a:srgbClr val="008A00"/>
                </a:solidFill>
              </a:rPr>
              <a:t>”</a:t>
            </a:r>
            <a:r>
              <a:rPr lang="zh-CN" altLang="en-US" sz="3000" dirty="0" smtClean="0">
                <a:solidFill>
                  <a:srgbClr val="008A00"/>
                </a:solidFill>
              </a:rPr>
              <a:t>层间从上到下，层内从左到右</a:t>
            </a:r>
            <a:r>
              <a:rPr lang="en-US" altLang="zh-CN" sz="3000" dirty="0" smtClean="0">
                <a:solidFill>
                  <a:srgbClr val="008A00"/>
                </a:solidFill>
              </a:rPr>
              <a:t>”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对其结点从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n-1</a:t>
            </a:r>
            <a:r>
              <a:rPr lang="zh-CN" altLang="en-US" sz="3000" dirty="0" smtClean="0"/>
              <a:t>进行编号，则：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2924413"/>
            <a:ext cx="8458200" cy="332398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(1) </a:t>
            </a:r>
            <a:r>
              <a:rPr lang="zh-CN" altLang="en-US" sz="3000" dirty="0" smtClean="0">
                <a:latin typeface="+mj-lt"/>
              </a:rPr>
              <a:t>当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en-US" altLang="zh-CN" sz="3000" dirty="0" smtClean="0">
                <a:latin typeface="+mj-lt"/>
              </a:rPr>
              <a:t>&gt;0</a:t>
            </a:r>
            <a:r>
              <a:rPr lang="zh-CN" altLang="en-US" sz="3000" dirty="0" smtClean="0">
                <a:latin typeface="+mj-lt"/>
              </a:rPr>
              <a:t>，结点</a:t>
            </a:r>
            <a:r>
              <a:rPr lang="en-US" altLang="zh-CN" sz="3000" dirty="0" err="1" smtClean="0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的父结点</a:t>
            </a:r>
            <a:r>
              <a:rPr lang="zh-CN" altLang="en-US" sz="3000" dirty="0" smtClean="0">
                <a:latin typeface="+mj-lt"/>
              </a:rPr>
              <a:t>为 </a:t>
            </a:r>
            <a:r>
              <a:rPr lang="zh-CN" altLang="en-US" sz="3000" b="1" dirty="0" smtClean="0">
                <a:latin typeface="+mj-lt"/>
                <a:sym typeface="Symbol" pitchFamily="18" charset="2"/>
              </a:rPr>
              <a:t></a:t>
            </a:r>
            <a:r>
              <a:rPr lang="zh-CN" altLang="en-US" sz="3000" dirty="0" smtClean="0">
                <a:latin typeface="+mj-lt"/>
              </a:rPr>
              <a:t>(</a:t>
            </a:r>
            <a:r>
              <a:rPr lang="en-US" altLang="zh-CN" sz="3000" dirty="0" smtClean="0">
                <a:latin typeface="+mj-lt"/>
              </a:rPr>
              <a:t>i-1)/2</a:t>
            </a:r>
            <a:r>
              <a:rPr lang="zh-CN" altLang="en-US" sz="3000" b="1" dirty="0" smtClean="0">
                <a:latin typeface="+mj-lt"/>
                <a:sym typeface="Symbol" pitchFamily="18" charset="2"/>
              </a:rPr>
              <a:t></a:t>
            </a:r>
            <a:r>
              <a:rPr lang="zh-CN" altLang="en-US" sz="3000" dirty="0" smtClean="0">
                <a:latin typeface="+mj-lt"/>
                <a:sym typeface="Symbol" pitchFamily="18" charset="2"/>
              </a:rPr>
              <a:t>；</a:t>
            </a:r>
            <a:endParaRPr lang="en-US" altLang="zh-CN" sz="3000" dirty="0" smtClean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(2)</a:t>
            </a:r>
            <a:r>
              <a:rPr lang="zh-CN" altLang="en-US" sz="3000" dirty="0" smtClean="0">
                <a:latin typeface="+mj-lt"/>
              </a:rPr>
              <a:t> 当2</a:t>
            </a:r>
            <a:r>
              <a:rPr lang="en-US" altLang="zh-CN" sz="3000" dirty="0" smtClean="0">
                <a:latin typeface="+mj-lt"/>
              </a:rPr>
              <a:t>i+1≤</a:t>
            </a:r>
            <a:r>
              <a:rPr lang="en-US" altLang="zh-CN" sz="3000" dirty="0" smtClean="0">
                <a:latin typeface="+mj-lt"/>
                <a:sym typeface="Symbol" pitchFamily="18" charset="2"/>
              </a:rPr>
              <a:t>n-1</a:t>
            </a:r>
            <a:r>
              <a:rPr lang="zh-CN" altLang="en-US" sz="3000" dirty="0" smtClean="0">
                <a:latin typeface="+mj-lt"/>
                <a:sym typeface="Symbol" pitchFamily="18" charset="2"/>
              </a:rPr>
              <a:t>，</a:t>
            </a:r>
            <a:r>
              <a:rPr lang="zh-CN" altLang="en-US" sz="3000" dirty="0" smtClean="0">
                <a:latin typeface="+mj-lt"/>
              </a:rPr>
              <a:t>结点</a:t>
            </a:r>
            <a:r>
              <a:rPr lang="en-US" altLang="zh-CN" sz="3000" dirty="0" err="1" smtClean="0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的左孩子</a:t>
            </a:r>
            <a:r>
              <a:rPr lang="zh-CN" altLang="en-US" sz="3000" dirty="0" smtClean="0">
                <a:latin typeface="+mj-lt"/>
              </a:rPr>
              <a:t>为2</a:t>
            </a:r>
            <a:r>
              <a:rPr lang="en-US" altLang="zh-CN" sz="3000" dirty="0" smtClean="0">
                <a:latin typeface="+mj-lt"/>
              </a:rPr>
              <a:t>i+1</a:t>
            </a:r>
            <a:r>
              <a:rPr lang="zh-CN" altLang="en-US" sz="3000" dirty="0" smtClean="0">
                <a:latin typeface="+mj-lt"/>
              </a:rPr>
              <a:t>；</a:t>
            </a:r>
            <a:endParaRPr lang="en-US" altLang="zh-CN" sz="3000" dirty="0" smtClean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(3) </a:t>
            </a:r>
            <a:r>
              <a:rPr lang="zh-CN" altLang="en-US" sz="3000" dirty="0" smtClean="0">
                <a:latin typeface="+mj-lt"/>
              </a:rPr>
              <a:t>当2</a:t>
            </a:r>
            <a:r>
              <a:rPr lang="en-US" altLang="zh-CN" sz="3000" dirty="0" smtClean="0">
                <a:latin typeface="+mj-lt"/>
              </a:rPr>
              <a:t>i+2≤</a:t>
            </a:r>
            <a:r>
              <a:rPr lang="en-US" altLang="zh-CN" sz="3000" dirty="0" smtClean="0">
                <a:latin typeface="+mj-lt"/>
                <a:sym typeface="Symbol" pitchFamily="18" charset="2"/>
              </a:rPr>
              <a:t>n-1</a:t>
            </a:r>
            <a:r>
              <a:rPr lang="zh-CN" altLang="en-US" sz="3000" dirty="0" smtClean="0">
                <a:latin typeface="+mj-lt"/>
                <a:sym typeface="Symbol" pitchFamily="18" charset="2"/>
              </a:rPr>
              <a:t>，</a:t>
            </a:r>
            <a:r>
              <a:rPr lang="zh-CN" altLang="en-US" sz="3000" dirty="0" smtClean="0">
                <a:latin typeface="+mj-lt"/>
              </a:rPr>
              <a:t>结点</a:t>
            </a:r>
            <a:r>
              <a:rPr lang="en-US" altLang="zh-CN" sz="3000" dirty="0" err="1" smtClean="0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的右孩子</a:t>
            </a:r>
            <a:r>
              <a:rPr lang="zh-CN" altLang="en-US" sz="3000" dirty="0" smtClean="0">
                <a:latin typeface="+mj-lt"/>
              </a:rPr>
              <a:t>为2</a:t>
            </a:r>
            <a:r>
              <a:rPr lang="en-US" altLang="zh-CN" sz="3000" dirty="0" smtClean="0">
                <a:latin typeface="+mj-lt"/>
              </a:rPr>
              <a:t>i+2</a:t>
            </a:r>
            <a:r>
              <a:rPr lang="zh-CN" altLang="en-US" sz="3000" dirty="0" smtClean="0">
                <a:latin typeface="+mj-lt"/>
              </a:rPr>
              <a:t>；</a:t>
            </a:r>
            <a:endParaRPr lang="en-US" altLang="zh-CN" sz="3000" dirty="0" smtClean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(4) </a:t>
            </a:r>
            <a:r>
              <a:rPr lang="zh-CN" altLang="en-US" sz="3000" dirty="0" smtClean="0">
                <a:latin typeface="+mj-lt"/>
              </a:rPr>
              <a:t>当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zh-CN" altLang="en-US" sz="3000" dirty="0" smtClean="0">
                <a:latin typeface="+mj-lt"/>
              </a:rPr>
              <a:t>为偶数且≠ </a:t>
            </a:r>
            <a:r>
              <a:rPr lang="en-US" altLang="zh-CN" sz="3000" dirty="0" smtClean="0">
                <a:latin typeface="+mj-lt"/>
              </a:rPr>
              <a:t>0</a:t>
            </a:r>
            <a:r>
              <a:rPr lang="zh-CN" altLang="en-US" sz="3000" dirty="0" smtClean="0">
                <a:latin typeface="+mj-lt"/>
              </a:rPr>
              <a:t>，其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左兄弟</a:t>
            </a:r>
            <a:r>
              <a:rPr lang="zh-CN" altLang="en-US" sz="3000" dirty="0" smtClean="0">
                <a:latin typeface="+mj-lt"/>
              </a:rPr>
              <a:t>为</a:t>
            </a:r>
            <a:r>
              <a:rPr lang="en-US" altLang="zh-CN" sz="3000" dirty="0" smtClean="0">
                <a:latin typeface="+mj-lt"/>
              </a:rPr>
              <a:t>i-1；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latin typeface="+mj-lt"/>
              </a:rPr>
              <a:t>      当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zh-CN" altLang="en-US" sz="3000" dirty="0" smtClean="0">
                <a:latin typeface="+mj-lt"/>
              </a:rPr>
              <a:t>为奇数且</a:t>
            </a:r>
            <a:r>
              <a:rPr lang="en-US" altLang="zh-CN" sz="3000" dirty="0" smtClean="0">
                <a:latin typeface="+mj-lt"/>
              </a:rPr>
              <a:t>i+1</a:t>
            </a:r>
            <a:r>
              <a:rPr lang="en-US" altLang="zh-CN" sz="3000" dirty="0" smtClean="0"/>
              <a:t> ≤ </a:t>
            </a:r>
            <a:r>
              <a:rPr lang="en-US" altLang="zh-CN" sz="3000" dirty="0" smtClean="0">
                <a:sym typeface="Symbol" pitchFamily="18" charset="2"/>
              </a:rPr>
              <a:t>n-1</a:t>
            </a:r>
            <a:r>
              <a:rPr lang="zh-CN" altLang="en-US" sz="3000" dirty="0" smtClean="0">
                <a:sym typeface="Symbol" pitchFamily="18" charset="2"/>
              </a:rPr>
              <a:t>，</a:t>
            </a:r>
            <a:r>
              <a:rPr lang="zh-CN" altLang="en-US" sz="3000" dirty="0" smtClean="0">
                <a:latin typeface="+mj-lt"/>
              </a:rPr>
              <a:t>其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右兄弟</a:t>
            </a:r>
            <a:r>
              <a:rPr lang="zh-CN" altLang="en-US" sz="3000" dirty="0" smtClean="0">
                <a:latin typeface="+mj-lt"/>
              </a:rPr>
              <a:t>为</a:t>
            </a:r>
            <a:r>
              <a:rPr lang="en-US" altLang="zh-CN" sz="3000" dirty="0" smtClean="0">
                <a:latin typeface="+mj-lt"/>
              </a:rPr>
              <a:t>i+1</a:t>
            </a:r>
            <a:r>
              <a:rPr lang="zh-CN" altLang="en-US" sz="3000" dirty="0" smtClean="0">
                <a:latin typeface="+mj-lt"/>
              </a:rPr>
              <a:t>； </a:t>
            </a:r>
            <a:endParaRPr lang="zh-CN" altLang="en-US" sz="3000" dirty="0">
              <a:latin typeface="+mj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7309800" y="1913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7797600" y="1244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8310000" y="1913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80772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8" idx="3"/>
            <a:endCxn id="7" idx="0"/>
          </p:cNvCxnSpPr>
          <p:nvPr/>
        </p:nvCxnSpPr>
        <p:spPr bwMode="auto">
          <a:xfrm rot="5400000">
            <a:off x="7543201" y="1595735"/>
            <a:ext cx="300264" cy="335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8" idx="5"/>
            <a:endCxn id="9" idx="0"/>
          </p:cNvCxnSpPr>
          <p:nvPr/>
        </p:nvCxnSpPr>
        <p:spPr bwMode="auto">
          <a:xfrm rot="16200000" flipH="1">
            <a:off x="8196035" y="1583434"/>
            <a:ext cx="300264" cy="35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8178900" y="2396435"/>
            <a:ext cx="308666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70356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7" idx="3"/>
            <a:endCxn id="14" idx="0"/>
          </p:cNvCxnSpPr>
          <p:nvPr/>
        </p:nvCxnSpPr>
        <p:spPr bwMode="auto">
          <a:xfrm rot="5400000">
            <a:off x="7158000" y="2375735"/>
            <a:ext cx="308666" cy="121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7543800" y="2604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7" idx="5"/>
            <a:endCxn id="16" idx="0"/>
          </p:cNvCxnSpPr>
          <p:nvPr/>
        </p:nvCxnSpPr>
        <p:spPr bwMode="auto">
          <a:xfrm rot="16200000" flipH="1">
            <a:off x="7558234" y="2402434"/>
            <a:ext cx="321866" cy="81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559600" y="25946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9" idx="5"/>
            <a:endCxn id="25" idx="0"/>
          </p:cNvCxnSpPr>
          <p:nvPr/>
        </p:nvCxnSpPr>
        <p:spPr bwMode="auto">
          <a:xfrm rot="16200000" flipH="1">
            <a:off x="8570901" y="2389967"/>
            <a:ext cx="312532" cy="9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6781800" y="32979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14" idx="3"/>
            <a:endCxn id="28" idx="0"/>
          </p:cNvCxnSpPr>
          <p:nvPr/>
        </p:nvCxnSpPr>
        <p:spPr bwMode="auto">
          <a:xfrm rot="5400000">
            <a:off x="6879134" y="3078202"/>
            <a:ext cx="338399" cy="10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264200" y="3301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14" idx="5"/>
            <a:endCxn id="30" idx="0"/>
          </p:cNvCxnSpPr>
          <p:nvPr/>
        </p:nvCxnSpPr>
        <p:spPr bwMode="auto">
          <a:xfrm rot="16200000" flipH="1">
            <a:off x="7271135" y="3092734"/>
            <a:ext cx="342265" cy="7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满二叉树的性质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20185"/>
            <a:ext cx="84582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</a:t>
            </a:r>
            <a:r>
              <a:rPr lang="en-US" altLang="zh-CN" sz="3200" dirty="0" smtClean="0"/>
              <a:t>. </a:t>
            </a:r>
            <a:r>
              <a:rPr lang="zh-CN" altLang="en-US" sz="3200" dirty="0" smtClean="0"/>
              <a:t>满二叉树中，叶结点比分枝结点多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个；</a:t>
            </a:r>
            <a:endParaRPr lang="en-US" altLang="zh-CN" sz="3200" dirty="0" smtClean="0"/>
          </a:p>
        </p:txBody>
      </p:sp>
      <p:sp>
        <p:nvSpPr>
          <p:cNvPr id="7" name="矩形 6"/>
          <p:cNvSpPr/>
          <p:nvPr/>
        </p:nvSpPr>
        <p:spPr>
          <a:xfrm>
            <a:off x="381000" y="1828800"/>
            <a:ext cx="8458200" cy="132343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设叶子结点为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0</a:t>
            </a:r>
            <a:r>
              <a:rPr lang="zh-CN" altLang="en-US" sz="3200" dirty="0" smtClean="0"/>
              <a:t>个，度为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的结点为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2</a:t>
            </a:r>
            <a:r>
              <a:rPr lang="zh-CN" altLang="en-US" sz="3200" dirty="0" smtClean="0"/>
              <a:t>个，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满二叉树中，度为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的结点为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个；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752600" y="3200400"/>
            <a:ext cx="57150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唯一父亲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边数</a:t>
            </a:r>
            <a:r>
              <a:rPr lang="en-US" altLang="zh-CN" sz="3200" dirty="0" smtClean="0">
                <a:sym typeface="Wingdings" pitchFamily="2" charset="2"/>
              </a:rPr>
              <a:t>: B =</a:t>
            </a:r>
            <a:r>
              <a:rPr lang="en-US" altLang="zh-CN" sz="3200" dirty="0" smtClean="0"/>
              <a:t> n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+ n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-1 </a:t>
            </a:r>
          </a:p>
        </p:txBody>
      </p:sp>
      <p:sp>
        <p:nvSpPr>
          <p:cNvPr id="9" name="矩形 8"/>
          <p:cNvSpPr/>
          <p:nvPr/>
        </p:nvSpPr>
        <p:spPr>
          <a:xfrm>
            <a:off x="1742956" y="3886200"/>
            <a:ext cx="5724644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0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、</a:t>
            </a: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2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个孩子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边数</a:t>
            </a:r>
            <a:r>
              <a:rPr lang="en-US" altLang="zh-CN" sz="3200" dirty="0" smtClean="0">
                <a:sym typeface="Wingdings" pitchFamily="2" charset="2"/>
              </a:rPr>
              <a:t>: B =</a:t>
            </a:r>
            <a:r>
              <a:rPr lang="en-US" altLang="zh-CN" sz="3200" dirty="0" smtClean="0"/>
              <a:t> 2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2</a:t>
            </a:r>
            <a:endParaRPr lang="en-US" altLang="zh-CN" sz="3200" dirty="0" smtClean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200400" y="4953000"/>
            <a:ext cx="2286000" cy="6832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n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3200" dirty="0" smtClean="0">
                <a:solidFill>
                  <a:schemeClr val="bg1"/>
                </a:solidFill>
              </a:rPr>
              <a:t>= n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CN" sz="3200" dirty="0" smtClean="0">
                <a:solidFill>
                  <a:schemeClr val="bg1"/>
                </a:solidFill>
              </a:rPr>
              <a:t> -1</a:t>
            </a:r>
          </a:p>
        </p:txBody>
      </p:sp>
      <p:sp>
        <p:nvSpPr>
          <p:cNvPr id="13" name="下箭头 12"/>
          <p:cNvSpPr/>
          <p:nvPr/>
        </p:nvSpPr>
        <p:spPr bwMode="auto">
          <a:xfrm>
            <a:off x="4114800" y="4574536"/>
            <a:ext cx="381000" cy="432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5.1.3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二叉树的抽象数据类型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216950"/>
            <a:ext cx="8763000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chemeClr val="tx2"/>
                </a:solidFill>
              </a:rPr>
              <a:t>BinTree</a:t>
            </a:r>
            <a:r>
              <a:rPr lang="en-US" altLang="zh-CN" sz="3000" dirty="0" smtClean="0">
                <a:solidFill>
                  <a:schemeClr val="tx2"/>
                </a:solidFill>
              </a:rPr>
              <a:t>  </a:t>
            </a:r>
            <a:r>
              <a:rPr lang="en-US" altLang="zh-CN" sz="3000" dirty="0" smtClean="0">
                <a:solidFill>
                  <a:srgbClr val="007400"/>
                </a:solidFill>
              </a:rPr>
              <a:t>//</a:t>
            </a:r>
            <a:r>
              <a:rPr lang="zh-CN" altLang="en-US" sz="3000" dirty="0" smtClean="0">
                <a:solidFill>
                  <a:srgbClr val="007400"/>
                </a:solidFill>
              </a:rPr>
              <a:t>二叉树</a:t>
            </a:r>
            <a:r>
              <a:rPr lang="en-US" altLang="zh-CN" sz="3000" dirty="0" smtClean="0">
                <a:solidFill>
                  <a:srgbClr val="007400"/>
                </a:solidFill>
              </a:rPr>
              <a:t>(</a:t>
            </a:r>
            <a:r>
              <a:rPr lang="zh-CN" altLang="en-US" sz="3000" dirty="0" smtClean="0">
                <a:solidFill>
                  <a:srgbClr val="007400"/>
                </a:solidFill>
              </a:rPr>
              <a:t>指向根结点的指针</a:t>
            </a:r>
            <a:r>
              <a:rPr lang="en-US" altLang="zh-CN" sz="3000" dirty="0" smtClean="0">
                <a:solidFill>
                  <a:srgbClr val="007400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chemeClr val="tx2"/>
                </a:solidFill>
              </a:rPr>
              <a:t>BinTreeNode</a:t>
            </a:r>
            <a:r>
              <a:rPr lang="zh-CN" altLang="en-US" sz="3000" dirty="0" smtClean="0">
                <a:solidFill>
                  <a:schemeClr val="tx2"/>
                </a:solidFill>
              </a:rPr>
              <a:t>  </a:t>
            </a:r>
            <a:r>
              <a:rPr lang="en-US" altLang="zh-CN" sz="3000" dirty="0" smtClean="0">
                <a:solidFill>
                  <a:srgbClr val="007400"/>
                </a:solidFill>
              </a:rPr>
              <a:t>//</a:t>
            </a:r>
            <a:r>
              <a:rPr lang="zh-CN" altLang="en-US" sz="3000" dirty="0" smtClean="0">
                <a:solidFill>
                  <a:srgbClr val="007400"/>
                </a:solidFill>
              </a:rPr>
              <a:t>结点类型</a:t>
            </a:r>
          </a:p>
        </p:txBody>
      </p:sp>
      <p:sp>
        <p:nvSpPr>
          <p:cNvPr id="10" name="矩形 9"/>
          <p:cNvSpPr/>
          <p:nvPr/>
        </p:nvSpPr>
        <p:spPr>
          <a:xfrm>
            <a:off x="381000" y="2452467"/>
            <a:ext cx="8763000" cy="35732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err="1" smtClean="0"/>
              <a:t>BinTree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createEmptyBinTree</a:t>
            </a:r>
            <a:r>
              <a:rPr lang="en-US" altLang="zh-CN" dirty="0" smtClean="0"/>
              <a:t>(void) 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7E00"/>
                </a:solidFill>
              </a:rPr>
              <a:t>//</a:t>
            </a:r>
            <a:r>
              <a:rPr lang="zh-CN" altLang="en-US" dirty="0" smtClean="0">
                <a:solidFill>
                  <a:srgbClr val="007E00"/>
                </a:solidFill>
              </a:rPr>
              <a:t>建空二叉树</a:t>
            </a:r>
            <a:endParaRPr lang="en-US" altLang="zh-CN" dirty="0" smtClean="0">
              <a:solidFill>
                <a:srgbClr val="007E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 err="1" smtClean="0"/>
              <a:t>BinTree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consBinTree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BinTree</a:t>
            </a:r>
            <a:r>
              <a:rPr lang="en-US" altLang="zh-CN" sz="2400" dirty="0" smtClean="0"/>
              <a:t> root, </a:t>
            </a:r>
            <a:r>
              <a:rPr lang="en-US" altLang="zh-CN" sz="2400" dirty="0" err="1" smtClean="0"/>
              <a:t>BinTree</a:t>
            </a:r>
            <a:r>
              <a:rPr lang="en-US" altLang="zh-CN" sz="2400" dirty="0" smtClean="0"/>
              <a:t> left, </a:t>
            </a:r>
            <a:r>
              <a:rPr lang="en-US" altLang="zh-CN" sz="2400" dirty="0" err="1" smtClean="0"/>
              <a:t>BinTree</a:t>
            </a:r>
            <a:r>
              <a:rPr lang="en-US" altLang="zh-CN" sz="2400" dirty="0" smtClean="0"/>
              <a:t> right)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7E00"/>
                </a:solidFill>
              </a:rPr>
              <a:t>//</a:t>
            </a:r>
            <a:r>
              <a:rPr lang="zh-CN" altLang="en-US" dirty="0" smtClean="0">
                <a:solidFill>
                  <a:srgbClr val="007E00"/>
                </a:solidFill>
              </a:rPr>
              <a:t>用根</a:t>
            </a:r>
            <a:r>
              <a:rPr lang="en-US" altLang="zh-CN" dirty="0" smtClean="0">
                <a:solidFill>
                  <a:srgbClr val="007E00"/>
                </a:solidFill>
              </a:rPr>
              <a:t>root</a:t>
            </a:r>
            <a:r>
              <a:rPr lang="zh-CN" altLang="en-US" dirty="0" smtClean="0">
                <a:solidFill>
                  <a:srgbClr val="007E00"/>
                </a:solidFill>
              </a:rPr>
              <a:t>、左子树</a:t>
            </a:r>
            <a:r>
              <a:rPr lang="en-US" altLang="zh-CN" dirty="0" smtClean="0">
                <a:solidFill>
                  <a:srgbClr val="007E00"/>
                </a:solidFill>
              </a:rPr>
              <a:t>left</a:t>
            </a:r>
            <a:r>
              <a:rPr lang="zh-CN" altLang="en-US" dirty="0" smtClean="0">
                <a:solidFill>
                  <a:srgbClr val="007E00"/>
                </a:solidFill>
              </a:rPr>
              <a:t>、右子树</a:t>
            </a:r>
            <a:r>
              <a:rPr lang="en-US" altLang="zh-CN" dirty="0" smtClean="0">
                <a:solidFill>
                  <a:srgbClr val="007E00"/>
                </a:solidFill>
              </a:rPr>
              <a:t>right </a:t>
            </a:r>
            <a:r>
              <a:rPr lang="zh-CN" altLang="en-US" dirty="0" smtClean="0">
                <a:solidFill>
                  <a:srgbClr val="007E00"/>
                </a:solidFill>
              </a:rPr>
              <a:t>建立二叉树</a:t>
            </a:r>
            <a:endParaRPr lang="en-US" altLang="zh-CN" dirty="0" smtClean="0">
              <a:solidFill>
                <a:srgbClr val="007E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err="1" smtClean="0"/>
              <a:t>isNull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BinTree</a:t>
            </a:r>
            <a:r>
              <a:rPr lang="en-US" altLang="zh-CN" dirty="0" smtClean="0"/>
              <a:t> t)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7E00"/>
                </a:solidFill>
              </a:rPr>
              <a:t>//</a:t>
            </a:r>
            <a:r>
              <a:rPr lang="zh-CN" altLang="en-US" dirty="0" smtClean="0">
                <a:solidFill>
                  <a:srgbClr val="007E00"/>
                </a:solidFill>
              </a:rPr>
              <a:t>判断二叉树是否为空</a:t>
            </a:r>
            <a:endParaRPr lang="en-US" altLang="zh-CN" dirty="0" smtClean="0">
              <a:solidFill>
                <a:srgbClr val="007E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err="1" smtClean="0"/>
              <a:t>BinTreeNode</a:t>
            </a:r>
            <a:r>
              <a:rPr lang="en-US" altLang="zh-CN" dirty="0" smtClean="0"/>
              <a:t> root( </a:t>
            </a:r>
            <a:r>
              <a:rPr lang="en-US" altLang="zh-CN" dirty="0" err="1" smtClean="0"/>
              <a:t>BinTree</a:t>
            </a:r>
            <a:r>
              <a:rPr lang="en-US" altLang="zh-CN" dirty="0" smtClean="0"/>
              <a:t> t) </a:t>
            </a:r>
            <a:r>
              <a:rPr lang="en-US" altLang="zh-CN" dirty="0" smtClean="0">
                <a:solidFill>
                  <a:srgbClr val="007E00"/>
                </a:solidFill>
              </a:rPr>
              <a:t>//</a:t>
            </a:r>
            <a:r>
              <a:rPr lang="zh-CN" altLang="en-US" dirty="0" smtClean="0">
                <a:solidFill>
                  <a:srgbClr val="007E00"/>
                </a:solidFill>
              </a:rPr>
              <a:t>返回根结点</a:t>
            </a:r>
            <a:r>
              <a:rPr lang="en-US" altLang="zh-CN" dirty="0" smtClean="0">
                <a:solidFill>
                  <a:srgbClr val="007E00"/>
                </a:solidFill>
              </a:rPr>
              <a:t> </a:t>
            </a:r>
            <a:endParaRPr lang="en-US" altLang="zh-CN" dirty="0">
              <a:solidFill>
                <a:srgbClr val="007E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二叉树的周游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(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遍历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)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1447800"/>
            <a:ext cx="8686800" cy="20190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 周游：</a:t>
            </a:r>
            <a:r>
              <a:rPr lang="zh-CN" altLang="en-US" sz="3200" dirty="0" smtClean="0">
                <a:sym typeface="Wingdings" pitchFamily="2" charset="2"/>
              </a:rPr>
              <a:t>将</a:t>
            </a:r>
            <a:r>
              <a:rPr lang="zh-CN" altLang="en-US" sz="3200" dirty="0" smtClean="0"/>
              <a:t>所有结点访问一遍，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</a:t>
            </a:r>
            <a:r>
              <a:rPr lang="zh-CN" altLang="en-US" sz="3200" dirty="0" smtClean="0"/>
              <a:t>且每个结点只被访问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次；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按照被访问顺序，得到结点的一组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线性序列；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4002750"/>
            <a:ext cx="8534400" cy="121552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ym typeface="Wingdings" pitchFamily="2" charset="2"/>
              </a:rPr>
              <a:t>将非线性的结构，变成线性的序列，</a:t>
            </a:r>
            <a:endParaRPr lang="en-US" altLang="zh-CN" sz="3200" dirty="0" smtClean="0">
              <a:sym typeface="Wingdings" pitchFamily="2" charset="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ym typeface="Wingdings" pitchFamily="2" charset="2"/>
              </a:rPr>
              <a:t>便于搜索。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4419600" y="3466814"/>
            <a:ext cx="381000" cy="576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二叉树的周游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(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遍历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)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203569"/>
            <a:ext cx="3810000" cy="6832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深度优先遍历，</a:t>
            </a:r>
            <a:endParaRPr lang="en-US" altLang="zh-CN" sz="3200" dirty="0" smtClean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81000" y="4327769"/>
            <a:ext cx="54864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广度优先遍历：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逐层遍历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3400" y="1889369"/>
            <a:ext cx="6400800" cy="22344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45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</a:t>
            </a:r>
            <a:r>
              <a:rPr lang="en-US" altLang="zh-CN" sz="3200" dirty="0" smtClean="0"/>
              <a:t>DLR: </a:t>
            </a:r>
            <a:r>
              <a:rPr lang="zh-CN" altLang="en-US" sz="3200" dirty="0" smtClean="0"/>
              <a:t>先根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先序、前序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514350" indent="-514350">
              <a:lnSpc>
                <a:spcPct val="145000"/>
              </a:lnSpc>
              <a:spcBef>
                <a:spcPts val="0"/>
              </a:spcBef>
              <a:buAutoNum type="arabicParenBoth"/>
            </a:pPr>
            <a:r>
              <a:rPr lang="en-US" altLang="zh-CN" sz="3200" dirty="0" smtClean="0"/>
              <a:t> LDR: </a:t>
            </a:r>
            <a:r>
              <a:rPr lang="zh-CN" altLang="en-US" sz="3200" dirty="0" smtClean="0"/>
              <a:t>中根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中序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514350" indent="-514350">
              <a:lnSpc>
                <a:spcPct val="145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</a:t>
            </a:r>
            <a:r>
              <a:rPr lang="en-US" altLang="zh-CN" sz="3200" dirty="0" smtClean="0"/>
              <a:t>LRD: </a:t>
            </a:r>
            <a:r>
              <a:rPr lang="zh-CN" altLang="en-US" sz="3200" dirty="0" smtClean="0"/>
              <a:t>后根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后序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</a:t>
            </a:r>
            <a:endParaRPr lang="en-US" altLang="zh-CN" sz="3200" dirty="0" smtClean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276600" y="1203569"/>
            <a:ext cx="5486400" cy="6832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依据根被访问的时间，分为：</a:t>
            </a:r>
            <a:endParaRPr lang="en-US" altLang="zh-CN" sz="3200" dirty="0" smtClean="0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6624000" y="334556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7192200" y="257516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755000" y="334556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7497000" y="413098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2" idx="3"/>
            <a:endCxn id="21" idx="0"/>
          </p:cNvCxnSpPr>
          <p:nvPr/>
        </p:nvCxnSpPr>
        <p:spPr bwMode="auto">
          <a:xfrm rot="5400000">
            <a:off x="6900901" y="298046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22" idx="5"/>
            <a:endCxn id="23" idx="0"/>
          </p:cNvCxnSpPr>
          <p:nvPr/>
        </p:nvCxnSpPr>
        <p:spPr bwMode="auto">
          <a:xfrm rot="16200000" flipH="1">
            <a:off x="7644591" y="298315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>
            <a:stCxn id="23" idx="3"/>
            <a:endCxn id="24" idx="0"/>
          </p:cNvCxnSpPr>
          <p:nvPr/>
        </p:nvCxnSpPr>
        <p:spPr bwMode="auto">
          <a:xfrm rot="5400000">
            <a:off x="7611295" y="3913465"/>
            <a:ext cx="355221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6289800" y="414959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1" idx="3"/>
            <a:endCxn id="28" idx="0"/>
          </p:cNvCxnSpPr>
          <p:nvPr/>
        </p:nvCxnSpPr>
        <p:spPr bwMode="auto">
          <a:xfrm rot="5400000">
            <a:off x="6432889" y="3884671"/>
            <a:ext cx="373832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916800" y="416279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1" idx="5"/>
            <a:endCxn id="30" idx="0"/>
          </p:cNvCxnSpPr>
          <p:nvPr/>
        </p:nvCxnSpPr>
        <p:spPr bwMode="auto">
          <a:xfrm rot="16200000" flipH="1">
            <a:off x="6917979" y="3911970"/>
            <a:ext cx="387032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8106600" y="416279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stCxn id="23" idx="5"/>
            <a:endCxn id="36" idx="0"/>
          </p:cNvCxnSpPr>
          <p:nvPr/>
        </p:nvCxnSpPr>
        <p:spPr bwMode="auto">
          <a:xfrm rot="16200000" flipH="1">
            <a:off x="8078379" y="3882570"/>
            <a:ext cx="387032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002400" y="489539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28" idx="3"/>
            <a:endCxn id="38" idx="0"/>
          </p:cNvCxnSpPr>
          <p:nvPr/>
        </p:nvCxnSpPr>
        <p:spPr bwMode="auto">
          <a:xfrm rot="5400000">
            <a:off x="6151201" y="4682982"/>
            <a:ext cx="315609" cy="10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6582600" y="4906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28" idx="5"/>
            <a:endCxn id="40" idx="0"/>
          </p:cNvCxnSpPr>
          <p:nvPr/>
        </p:nvCxnSpPr>
        <p:spPr bwMode="auto">
          <a:xfrm rot="16200000" flipH="1">
            <a:off x="6614086" y="4685686"/>
            <a:ext cx="326418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递归过程： 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访问根；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按“先根”遍历左子树；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按“先根”遍历右子树；</a:t>
            </a:r>
            <a:endParaRPr lang="en-US" altLang="zh-CN" sz="3200" dirty="0" smtClean="0"/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6747600" y="3141118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3" idx="3"/>
          </p:cNvCxnSpPr>
          <p:nvPr/>
        </p:nvCxnSpPr>
        <p:spPr bwMode="auto">
          <a:xfrm rot="5400000">
            <a:off x="6504601" y="3825276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endCxn id="13" idx="5"/>
          </p:cNvCxnSpPr>
          <p:nvPr/>
        </p:nvCxnSpPr>
        <p:spPr bwMode="auto">
          <a:xfrm rot="16200000" flipV="1">
            <a:off x="7292559" y="3825277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云形 24"/>
          <p:cNvSpPr/>
          <p:nvPr/>
        </p:nvSpPr>
        <p:spPr bwMode="auto">
          <a:xfrm>
            <a:off x="58674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L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云形 25"/>
          <p:cNvSpPr/>
          <p:nvPr/>
        </p:nvSpPr>
        <p:spPr bwMode="auto">
          <a:xfrm>
            <a:off x="73152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R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6858000" y="2590800"/>
            <a:ext cx="8382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根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57912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左子树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72390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右子树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1.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先根遍历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(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DLR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)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递归过程： 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访问根；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按“先根”遍历左子树；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按“先根”遍历右子树；</a:t>
            </a:r>
            <a:endParaRPr lang="en-US" altLang="zh-CN" sz="3200" dirty="0" smtClean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1.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先根遍历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(</a:t>
            </a:r>
            <a:r>
              <a:rPr lang="en-US" altLang="zh-CN" sz="4400" kern="0" dirty="0" smtClean="0">
                <a:solidFill>
                  <a:schemeClr val="tx2"/>
                </a:solidFill>
              </a:rPr>
              <a:t>DLR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)</a:t>
            </a:r>
            <a:endParaRPr lang="zh-CN" altLang="en-US" sz="4400" kern="0" dirty="0" smtClean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6301800" y="206635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6963600" y="29807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6354000" y="39713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7" idx="3"/>
          </p:cNvCxnSpPr>
          <p:nvPr/>
        </p:nvCxnSpPr>
        <p:spPr bwMode="auto">
          <a:xfrm rot="5400000">
            <a:off x="5976601" y="2581750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7" idx="5"/>
            <a:endCxn id="18" idx="0"/>
          </p:cNvCxnSpPr>
          <p:nvPr/>
        </p:nvCxnSpPr>
        <p:spPr bwMode="auto">
          <a:xfrm rot="16200000" flipH="1">
            <a:off x="6731691" y="2496849"/>
            <a:ext cx="484209" cy="483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3"/>
            <a:endCxn id="19" idx="0"/>
          </p:cNvCxnSpPr>
          <p:nvPr/>
        </p:nvCxnSpPr>
        <p:spPr bwMode="auto">
          <a:xfrm rot="5400000">
            <a:off x="6541501" y="3475450"/>
            <a:ext cx="560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7755000" y="39713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18" idx="5"/>
            <a:endCxn id="24" idx="0"/>
          </p:cNvCxnSpPr>
          <p:nvPr/>
        </p:nvCxnSpPr>
        <p:spPr bwMode="auto">
          <a:xfrm rot="16200000" flipH="1">
            <a:off x="7420191" y="3384549"/>
            <a:ext cx="5604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7450200" y="4838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4" idx="3"/>
            <a:endCxn id="33" idx="0"/>
          </p:cNvCxnSpPr>
          <p:nvPr/>
        </p:nvCxnSpPr>
        <p:spPr bwMode="auto">
          <a:xfrm rot="5400000">
            <a:off x="7546801" y="4556950"/>
            <a:ext cx="4374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8182800" y="4838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24" idx="5"/>
            <a:endCxn id="35" idx="0"/>
          </p:cNvCxnSpPr>
          <p:nvPr/>
        </p:nvCxnSpPr>
        <p:spPr bwMode="auto">
          <a:xfrm rot="16200000" flipH="1">
            <a:off x="8091291" y="4495449"/>
            <a:ext cx="4374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5773800" y="2971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5287200" y="398940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7" idx="3"/>
            <a:endCxn id="38" idx="0"/>
          </p:cNvCxnSpPr>
          <p:nvPr/>
        </p:nvCxnSpPr>
        <p:spPr bwMode="auto">
          <a:xfrm rot="5400000">
            <a:off x="5399696" y="3541496"/>
            <a:ext cx="5874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6764400" y="48570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19" idx="5"/>
            <a:endCxn id="41" idx="0"/>
          </p:cNvCxnSpPr>
          <p:nvPr/>
        </p:nvCxnSpPr>
        <p:spPr bwMode="auto">
          <a:xfrm rot="16200000" flipH="1">
            <a:off x="6672565" y="4513175"/>
            <a:ext cx="45546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457200" y="4191000"/>
            <a:ext cx="4419600" cy="11757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6" name="下箭头 45"/>
          <p:cNvSpPr/>
          <p:nvPr/>
        </p:nvSpPr>
        <p:spPr bwMode="auto">
          <a:xfrm>
            <a:off x="2362200" y="38436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rot="5400000">
            <a:off x="6667500" y="1866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6172200" y="2743200"/>
            <a:ext cx="304800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endCxn id="38" idx="7"/>
          </p:cNvCxnSpPr>
          <p:nvPr/>
        </p:nvCxnSpPr>
        <p:spPr bwMode="auto">
          <a:xfrm rot="5400000">
            <a:off x="5589587" y="3785405"/>
            <a:ext cx="405618" cy="150009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5181600" y="45720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16200000" flipH="1">
            <a:off x="5524501" y="46101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16200000" flipH="1">
            <a:off x="6057900" y="3543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rot="5400000">
            <a:off x="7315200" y="274320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rot="5400000">
            <a:off x="66675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rot="5400000">
            <a:off x="6134100" y="45339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5400000">
            <a:off x="6972300" y="4610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5400000">
            <a:off x="6629400" y="54102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16200000" flipH="1">
            <a:off x="6972301" y="54483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接箭头连接符 77"/>
          <p:cNvCxnSpPr/>
          <p:nvPr/>
        </p:nvCxnSpPr>
        <p:spPr bwMode="auto">
          <a:xfrm rot="5400000">
            <a:off x="7391399" y="54102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 rot="16200000" flipH="1">
            <a:off x="7734301" y="54483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 rot="5400000">
            <a:off x="8077198" y="54102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 rot="16200000" flipH="1">
            <a:off x="8420100" y="54483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rot="5400000">
            <a:off x="7734300" y="4610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5400000">
            <a:off x="8343900" y="4610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7962900" y="37719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990600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1447194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533400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93" name="矩形 92"/>
          <p:cNvSpPr/>
          <p:nvPr/>
        </p:nvSpPr>
        <p:spPr>
          <a:xfrm>
            <a:off x="1958152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2415352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2872552" y="46482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3421700" y="46482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97" name="矩形 96"/>
          <p:cNvSpPr/>
          <p:nvPr/>
        </p:nvSpPr>
        <p:spPr>
          <a:xfrm>
            <a:off x="3863152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4350694" y="46482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457200" y="5334000"/>
            <a:ext cx="44196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‘根’在序列的最左侧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递归过程： 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按“中根”遍历左子树；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访问根；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按“中根”遍历右子树；</a:t>
            </a:r>
            <a:endParaRPr lang="en-US" altLang="zh-CN" sz="3200" dirty="0" smtClean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2.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中根遍历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(</a:t>
            </a:r>
            <a:r>
              <a:rPr lang="en-US" altLang="zh-CN" sz="4400" kern="0" dirty="0" smtClean="0">
                <a:solidFill>
                  <a:schemeClr val="tx2"/>
                </a:solidFill>
              </a:rPr>
              <a:t>LDR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)</a:t>
            </a:r>
            <a:endParaRPr lang="zh-CN" altLang="en-US" sz="4400" kern="0" dirty="0" smtClean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6747600" y="3141118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3" idx="3"/>
          </p:cNvCxnSpPr>
          <p:nvPr/>
        </p:nvCxnSpPr>
        <p:spPr bwMode="auto">
          <a:xfrm rot="5400000">
            <a:off x="6504601" y="3825276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endCxn id="53" idx="5"/>
          </p:cNvCxnSpPr>
          <p:nvPr/>
        </p:nvCxnSpPr>
        <p:spPr bwMode="auto">
          <a:xfrm rot="16200000" flipV="1">
            <a:off x="7292559" y="3825277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云形 59"/>
          <p:cNvSpPr/>
          <p:nvPr/>
        </p:nvSpPr>
        <p:spPr bwMode="auto">
          <a:xfrm>
            <a:off x="58674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L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云形 61"/>
          <p:cNvSpPr/>
          <p:nvPr/>
        </p:nvSpPr>
        <p:spPr bwMode="auto">
          <a:xfrm>
            <a:off x="73152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R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6858000" y="2590800"/>
            <a:ext cx="8382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根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57912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左子树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72390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右子树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递归过程： 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按“中根”遍历左子树；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访问根；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按“中根”遍历右子树；</a:t>
            </a:r>
            <a:endParaRPr lang="en-US" altLang="zh-CN" sz="3200" dirty="0" smtClean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2.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中根遍历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(</a:t>
            </a:r>
            <a:r>
              <a:rPr lang="en-US" altLang="zh-CN" sz="4400" kern="0" dirty="0" smtClean="0">
                <a:solidFill>
                  <a:schemeClr val="tx2"/>
                </a:solidFill>
              </a:rPr>
              <a:t>LDR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)</a:t>
            </a:r>
            <a:endParaRPr lang="zh-CN" altLang="en-US" sz="4400" kern="0" dirty="0" smtClean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6454200" y="176155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116000" y="2675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6506400" y="3666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7" idx="3"/>
          </p:cNvCxnSpPr>
          <p:nvPr/>
        </p:nvCxnSpPr>
        <p:spPr bwMode="auto">
          <a:xfrm rot="5400000">
            <a:off x="6129001" y="2276950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7" idx="5"/>
            <a:endCxn id="18" idx="0"/>
          </p:cNvCxnSpPr>
          <p:nvPr/>
        </p:nvCxnSpPr>
        <p:spPr bwMode="auto">
          <a:xfrm rot="16200000" flipH="1">
            <a:off x="6884091" y="2192049"/>
            <a:ext cx="484209" cy="483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3"/>
            <a:endCxn id="19" idx="0"/>
          </p:cNvCxnSpPr>
          <p:nvPr/>
        </p:nvCxnSpPr>
        <p:spPr bwMode="auto">
          <a:xfrm rot="5400000">
            <a:off x="6693901" y="3170650"/>
            <a:ext cx="560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7907400" y="3666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18" idx="5"/>
            <a:endCxn id="24" idx="0"/>
          </p:cNvCxnSpPr>
          <p:nvPr/>
        </p:nvCxnSpPr>
        <p:spPr bwMode="auto">
          <a:xfrm rot="16200000" flipH="1">
            <a:off x="7572591" y="3079749"/>
            <a:ext cx="5604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7602600" y="4534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4" idx="3"/>
            <a:endCxn id="33" idx="0"/>
          </p:cNvCxnSpPr>
          <p:nvPr/>
        </p:nvCxnSpPr>
        <p:spPr bwMode="auto">
          <a:xfrm rot="5400000">
            <a:off x="7699201" y="4252150"/>
            <a:ext cx="4374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8335200" y="4534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24" idx="5"/>
            <a:endCxn id="35" idx="0"/>
          </p:cNvCxnSpPr>
          <p:nvPr/>
        </p:nvCxnSpPr>
        <p:spPr bwMode="auto">
          <a:xfrm rot="16200000" flipH="1">
            <a:off x="8243691" y="4190649"/>
            <a:ext cx="4374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5926200" y="2667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5439600" y="368460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7" idx="3"/>
            <a:endCxn id="38" idx="0"/>
          </p:cNvCxnSpPr>
          <p:nvPr/>
        </p:nvCxnSpPr>
        <p:spPr bwMode="auto">
          <a:xfrm rot="5400000">
            <a:off x="5552096" y="3236696"/>
            <a:ext cx="5874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6916800" y="45522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19" idx="5"/>
            <a:endCxn id="41" idx="0"/>
          </p:cNvCxnSpPr>
          <p:nvPr/>
        </p:nvCxnSpPr>
        <p:spPr bwMode="auto">
          <a:xfrm rot="16200000" flipH="1">
            <a:off x="6824965" y="4208375"/>
            <a:ext cx="45546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457200" y="4191000"/>
            <a:ext cx="4419600" cy="113370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中根序列：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6" name="下箭头 45"/>
          <p:cNvSpPr/>
          <p:nvPr/>
        </p:nvSpPr>
        <p:spPr bwMode="auto">
          <a:xfrm>
            <a:off x="2362200" y="38436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90600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1447194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533400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93" name="矩形 92"/>
          <p:cNvSpPr/>
          <p:nvPr/>
        </p:nvSpPr>
        <p:spPr>
          <a:xfrm>
            <a:off x="1958152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2415352" y="46482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2948752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3421700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97" name="矩形 96"/>
          <p:cNvSpPr/>
          <p:nvPr/>
        </p:nvSpPr>
        <p:spPr>
          <a:xfrm>
            <a:off x="3955100" y="46482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4350694" y="46482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  <p:cxnSp>
        <p:nvCxnSpPr>
          <p:cNvPr id="59" name="直接箭头连接符 58"/>
          <p:cNvCxnSpPr/>
          <p:nvPr/>
        </p:nvCxnSpPr>
        <p:spPr bwMode="auto">
          <a:xfrm rot="5400000">
            <a:off x="68199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6324600" y="2438400"/>
            <a:ext cx="304800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5400000">
            <a:off x="5715000" y="342900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rot="5400000">
            <a:off x="7467600" y="243840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rot="5400000">
            <a:off x="6819900" y="3467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7124700" y="43053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rot="5400000">
            <a:off x="7886700" y="4305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>
            <a:off x="8496300" y="43053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rot="5400000">
            <a:off x="8115300" y="3467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/>
          <p:nvPr/>
        </p:nvCxnSpPr>
        <p:spPr bwMode="auto">
          <a:xfrm rot="5400000">
            <a:off x="5334000" y="42672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 rot="16200000" flipH="1">
            <a:off x="5676901" y="43053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16200000" flipH="1">
            <a:off x="6210300" y="3238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直接箭头连接符 98"/>
          <p:cNvCxnSpPr/>
          <p:nvPr/>
        </p:nvCxnSpPr>
        <p:spPr bwMode="auto">
          <a:xfrm rot="5400000">
            <a:off x="6286500" y="4229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rot="5400000">
            <a:off x="6781800" y="51054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直接箭头连接符 100"/>
          <p:cNvCxnSpPr/>
          <p:nvPr/>
        </p:nvCxnSpPr>
        <p:spPr bwMode="auto">
          <a:xfrm rot="16200000" flipH="1">
            <a:off x="7124701" y="51435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6"/>
          <p:cNvSpPr>
            <a:spLocks noChangeArrowheads="1"/>
          </p:cNvSpPr>
          <p:nvPr/>
        </p:nvSpPr>
        <p:spPr bwMode="auto">
          <a:xfrm>
            <a:off x="457200" y="5334000"/>
            <a:ext cx="73152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左子树在‘根’的左侧，右子树在右侧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14"/>
          <p:cNvSpPr>
            <a:spLocks noChangeArrowheads="1"/>
          </p:cNvSpPr>
          <p:nvPr/>
        </p:nvSpPr>
        <p:spPr bwMode="auto">
          <a:xfrm>
            <a:off x="434340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7" name="Oval 15"/>
          <p:cNvSpPr>
            <a:spLocks noChangeArrowheads="1"/>
          </p:cNvSpPr>
          <p:nvPr/>
        </p:nvSpPr>
        <p:spPr bwMode="auto">
          <a:xfrm>
            <a:off x="5278436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628650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7061200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8069264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1466850" y="13716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951009" y="1828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C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103534" y="1447800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1741584" y="20574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2535334" y="1828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838200" y="2590800"/>
            <a:ext cx="2438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(1) </a:t>
            </a:r>
            <a:r>
              <a:rPr lang="zh-CN" altLang="en-US" baseline="0" dirty="0" smtClean="0"/>
              <a:t>集合</a:t>
            </a:r>
            <a:endParaRPr lang="zh-CN" altLang="en-US" baseline="0" dirty="0"/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4256749" y="2499738"/>
            <a:ext cx="44426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(2) </a:t>
            </a:r>
            <a:r>
              <a:rPr lang="zh-CN" altLang="en-US" baseline="0" dirty="0"/>
              <a:t>线性</a:t>
            </a:r>
            <a:r>
              <a:rPr lang="zh-CN" altLang="en-US" baseline="0" dirty="0" smtClean="0"/>
              <a:t>结构</a:t>
            </a:r>
            <a:r>
              <a:rPr lang="en-US" altLang="zh-CN" baseline="0" dirty="0" smtClean="0">
                <a:solidFill>
                  <a:srgbClr val="00518E"/>
                </a:solidFill>
              </a:rPr>
              <a:t>(</a:t>
            </a:r>
            <a:r>
              <a:rPr lang="zh-CN" altLang="en-US" baseline="0" dirty="0" smtClean="0">
                <a:solidFill>
                  <a:srgbClr val="00518E"/>
                </a:solidFill>
              </a:rPr>
              <a:t>一对一</a:t>
            </a:r>
            <a:r>
              <a:rPr lang="en-US" altLang="zh-CN" baseline="0" dirty="0" smtClean="0">
                <a:solidFill>
                  <a:srgbClr val="00518E"/>
                </a:solidFill>
              </a:rPr>
              <a:t>)</a:t>
            </a:r>
            <a:endParaRPr lang="zh-CN" altLang="en-US" baseline="0" dirty="0">
              <a:solidFill>
                <a:srgbClr val="00518E"/>
              </a:solidFill>
            </a:endParaRPr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1222473" y="334262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719234" y="4014134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1725709" y="402842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1293909" y="467770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2230534" y="467770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0" y="5360313"/>
            <a:ext cx="38100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 smtClean="0"/>
              <a:t>     </a:t>
            </a:r>
            <a:r>
              <a:rPr lang="en-US" altLang="zh-CN" dirty="0" smtClean="0"/>
              <a:t> </a:t>
            </a:r>
            <a:r>
              <a:rPr lang="en-US" altLang="zh-CN" baseline="0" dirty="0" smtClean="0"/>
              <a:t>(</a:t>
            </a:r>
            <a:r>
              <a:rPr lang="en-US" altLang="zh-CN" baseline="0" dirty="0"/>
              <a:t>3) </a:t>
            </a:r>
            <a:r>
              <a:rPr lang="zh-CN" altLang="en-US" baseline="0" dirty="0" smtClean="0"/>
              <a:t>树</a:t>
            </a:r>
            <a:r>
              <a:rPr lang="zh-CN" altLang="en-US" dirty="0" smtClean="0"/>
              <a:t>形结构</a:t>
            </a:r>
            <a:endParaRPr lang="en-US" altLang="zh-CN" baseline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518E"/>
                </a:solidFill>
              </a:rPr>
              <a:t>           (</a:t>
            </a:r>
            <a:r>
              <a:rPr lang="zh-CN" altLang="en-US" baseline="0" dirty="0" smtClean="0">
                <a:solidFill>
                  <a:srgbClr val="00518E"/>
                </a:solidFill>
              </a:rPr>
              <a:t>可以</a:t>
            </a:r>
            <a:r>
              <a:rPr lang="zh-CN" altLang="en-US" baseline="0" dirty="0">
                <a:solidFill>
                  <a:srgbClr val="00518E"/>
                </a:solidFill>
              </a:rPr>
              <a:t>一对</a:t>
            </a:r>
            <a:r>
              <a:rPr lang="zh-CN" altLang="en-US" baseline="0" dirty="0" smtClean="0">
                <a:solidFill>
                  <a:srgbClr val="00518E"/>
                </a:solidFill>
              </a:rPr>
              <a:t>多</a:t>
            </a:r>
            <a:r>
              <a:rPr lang="en-US" altLang="zh-CN" baseline="0" dirty="0" smtClean="0">
                <a:solidFill>
                  <a:srgbClr val="00518E"/>
                </a:solidFill>
              </a:rPr>
              <a:t>)</a:t>
            </a:r>
            <a:endParaRPr lang="zh-CN" altLang="en-US" baseline="0" dirty="0">
              <a:solidFill>
                <a:srgbClr val="00518E"/>
              </a:solidFill>
            </a:endParaRPr>
          </a:p>
        </p:txBody>
      </p:sp>
      <p:sp>
        <p:nvSpPr>
          <p:cNvPr id="64" name="Text Box 41"/>
          <p:cNvSpPr txBox="1">
            <a:spLocks noChangeArrowheads="1"/>
          </p:cNvSpPr>
          <p:nvPr/>
        </p:nvSpPr>
        <p:spPr bwMode="auto">
          <a:xfrm>
            <a:off x="4562460" y="5360313"/>
            <a:ext cx="420054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 smtClean="0"/>
              <a:t>   (</a:t>
            </a:r>
            <a:r>
              <a:rPr lang="en-US" altLang="zh-CN" baseline="0" dirty="0"/>
              <a:t>4) </a:t>
            </a:r>
            <a:r>
              <a:rPr lang="zh-CN" altLang="en-US" baseline="0" dirty="0" smtClean="0"/>
              <a:t>图</a:t>
            </a:r>
            <a:r>
              <a:rPr lang="zh-CN" altLang="en-US" dirty="0" smtClean="0"/>
              <a:t>状结构</a:t>
            </a:r>
            <a:endParaRPr lang="en-US" altLang="zh-CN" baseline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518E"/>
                </a:solidFill>
              </a:rPr>
              <a:t>(</a:t>
            </a:r>
            <a:r>
              <a:rPr lang="zh-CN" altLang="en-US" baseline="0" dirty="0" smtClean="0">
                <a:solidFill>
                  <a:srgbClr val="00518E"/>
                </a:solidFill>
              </a:rPr>
              <a:t>可以</a:t>
            </a:r>
            <a:r>
              <a:rPr lang="zh-CN" altLang="en-US" baseline="0" dirty="0">
                <a:solidFill>
                  <a:srgbClr val="00518E"/>
                </a:solidFill>
              </a:rPr>
              <a:t>多对</a:t>
            </a:r>
            <a:r>
              <a:rPr lang="zh-CN" altLang="en-US" baseline="0" dirty="0" smtClean="0">
                <a:solidFill>
                  <a:srgbClr val="00518E"/>
                </a:solidFill>
              </a:rPr>
              <a:t>多</a:t>
            </a:r>
            <a:r>
              <a:rPr lang="en-US" altLang="zh-CN" baseline="0" dirty="0" smtClean="0">
                <a:solidFill>
                  <a:srgbClr val="00518E"/>
                </a:solidFill>
              </a:rPr>
              <a:t>)</a:t>
            </a:r>
            <a:endParaRPr lang="zh-CN" altLang="en-US" baseline="0" dirty="0">
              <a:solidFill>
                <a:srgbClr val="00518E"/>
              </a:solidFill>
            </a:endParaRPr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5564188" y="334262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5060949" y="4014134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6067424" y="402842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5635624" y="467770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6572249" y="467770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181600" y="1371600"/>
            <a:ext cx="3886200" cy="523220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&lt;A, B&gt;, &lt;B, C&gt;, &lt;D, E&gt;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819400" y="3418820"/>
            <a:ext cx="1371600" cy="1815882"/>
          </a:xfrm>
          <a:prstGeom prst="rect">
            <a:avLst/>
          </a:prstGeom>
          <a:solidFill>
            <a:srgbClr val="A4D76B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&lt;A, B&gt;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&lt;A, C&gt;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&lt;C,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&lt;C, E&gt;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7391400" y="3190220"/>
            <a:ext cx="1371600" cy="2677656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&lt;A, B&gt;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&lt;A,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&lt;A, 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&lt;B,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&lt;B, 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&lt;E, D&gt;</a:t>
            </a:r>
            <a:endParaRPr lang="zh-CN" altLang="en-US" dirty="0">
              <a:latin typeface="+mj-lt"/>
            </a:endParaRPr>
          </a:p>
        </p:txBody>
      </p:sp>
      <p:cxnSp>
        <p:nvCxnSpPr>
          <p:cNvPr id="73" name="直接箭头连接符 72"/>
          <p:cNvCxnSpPr>
            <a:stCxn id="46" idx="6"/>
            <a:endCxn id="47" idx="2"/>
          </p:cNvCxnSpPr>
          <p:nvPr/>
        </p:nvCxnSpPr>
        <p:spPr bwMode="auto">
          <a:xfrm>
            <a:off x="4857750" y="2228057"/>
            <a:ext cx="420686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>
            <a:stCxn id="47" idx="6"/>
            <a:endCxn id="48" idx="2"/>
          </p:cNvCxnSpPr>
          <p:nvPr/>
        </p:nvCxnSpPr>
        <p:spPr bwMode="auto">
          <a:xfrm>
            <a:off x="5792787" y="2228057"/>
            <a:ext cx="4937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>
            <a:stCxn id="49" idx="6"/>
            <a:endCxn id="50" idx="2"/>
          </p:cNvCxnSpPr>
          <p:nvPr/>
        </p:nvCxnSpPr>
        <p:spPr bwMode="auto">
          <a:xfrm>
            <a:off x="7575551" y="2228057"/>
            <a:ext cx="4937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58" idx="3"/>
            <a:endCxn id="59" idx="0"/>
          </p:cNvCxnSpPr>
          <p:nvPr/>
        </p:nvCxnSpPr>
        <p:spPr bwMode="auto">
          <a:xfrm rot="5400000">
            <a:off x="1012052" y="3728388"/>
            <a:ext cx="250104" cy="3213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stCxn id="58" idx="5"/>
            <a:endCxn id="60" idx="0"/>
          </p:cNvCxnSpPr>
          <p:nvPr/>
        </p:nvCxnSpPr>
        <p:spPr bwMode="auto">
          <a:xfrm rot="16200000" flipH="1">
            <a:off x="1689996" y="3735531"/>
            <a:ext cx="264390" cy="321387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接箭头连接符 77"/>
          <p:cNvCxnSpPr>
            <a:stCxn id="60" idx="3"/>
            <a:endCxn id="61" idx="0"/>
          </p:cNvCxnSpPr>
          <p:nvPr/>
        </p:nvCxnSpPr>
        <p:spPr bwMode="auto">
          <a:xfrm rot="5400000">
            <a:off x="1562121" y="4438795"/>
            <a:ext cx="227878" cy="24994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>
            <a:stCxn id="60" idx="5"/>
            <a:endCxn id="62" idx="0"/>
          </p:cNvCxnSpPr>
          <p:nvPr/>
        </p:nvCxnSpPr>
        <p:spPr bwMode="auto">
          <a:xfrm rot="16200000" flipH="1">
            <a:off x="2212283" y="4402281"/>
            <a:ext cx="227878" cy="322975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stCxn id="65" idx="3"/>
            <a:endCxn id="66" idx="0"/>
          </p:cNvCxnSpPr>
          <p:nvPr/>
        </p:nvCxnSpPr>
        <p:spPr bwMode="auto">
          <a:xfrm rot="5400000">
            <a:off x="5353767" y="3728388"/>
            <a:ext cx="250104" cy="3213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>
            <a:stCxn id="65" idx="4"/>
            <a:endCxn id="68" idx="0"/>
          </p:cNvCxnSpPr>
          <p:nvPr/>
        </p:nvCxnSpPr>
        <p:spPr bwMode="auto">
          <a:xfrm rot="16200000" flipH="1">
            <a:off x="5436394" y="4221301"/>
            <a:ext cx="841375" cy="71437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曲线连接符 90"/>
          <p:cNvCxnSpPr>
            <a:stCxn id="65" idx="6"/>
            <a:endCxn id="69" idx="7"/>
          </p:cNvCxnSpPr>
          <p:nvPr/>
        </p:nvCxnSpPr>
        <p:spPr bwMode="auto">
          <a:xfrm>
            <a:off x="6078538" y="3589477"/>
            <a:ext cx="932737" cy="1160533"/>
          </a:xfrm>
          <a:prstGeom prst="curvedConnector2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直接箭头连接符 82"/>
          <p:cNvCxnSpPr>
            <a:stCxn id="66" idx="5"/>
            <a:endCxn id="68" idx="1"/>
          </p:cNvCxnSpPr>
          <p:nvPr/>
        </p:nvCxnSpPr>
        <p:spPr bwMode="auto">
          <a:xfrm rot="16200000" flipH="1">
            <a:off x="5448229" y="4487290"/>
            <a:ext cx="314466" cy="21097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>
            <a:stCxn id="69" idx="2"/>
            <a:endCxn id="68" idx="6"/>
          </p:cNvCxnSpPr>
          <p:nvPr/>
        </p:nvCxnSpPr>
        <p:spPr bwMode="auto">
          <a:xfrm rot="10800000">
            <a:off x="6149975" y="4924564"/>
            <a:ext cx="422274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肘形连接符 84"/>
          <p:cNvCxnSpPr>
            <a:stCxn id="66" idx="4"/>
            <a:endCxn id="69" idx="4"/>
          </p:cNvCxnSpPr>
          <p:nvPr/>
        </p:nvCxnSpPr>
        <p:spPr bwMode="auto">
          <a:xfrm rot="16200000" flipH="1">
            <a:off x="5741988" y="4083983"/>
            <a:ext cx="663574" cy="1511300"/>
          </a:xfrm>
          <a:prstGeom prst="bentConnector3">
            <a:avLst>
              <a:gd name="adj1" fmla="val 126098"/>
            </a:avLst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回顾：按逻辑结构分类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递归过程： 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按“后根”遍历左子树；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按“后根”遍历右子树；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访问根；</a:t>
            </a:r>
            <a:endParaRPr lang="en-US" altLang="zh-CN" sz="3200" dirty="0" smtClean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3.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后根遍历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(</a:t>
            </a:r>
            <a:r>
              <a:rPr lang="en-US" altLang="zh-CN" sz="4400" kern="0" dirty="0" smtClean="0">
                <a:solidFill>
                  <a:schemeClr val="tx2"/>
                </a:solidFill>
              </a:rPr>
              <a:t>LRD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)</a:t>
            </a:r>
            <a:endParaRPr lang="zh-CN" altLang="en-US" sz="4400" kern="0" dirty="0" smtClean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6747600" y="3141118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3" idx="3"/>
          </p:cNvCxnSpPr>
          <p:nvPr/>
        </p:nvCxnSpPr>
        <p:spPr bwMode="auto">
          <a:xfrm rot="5400000">
            <a:off x="6504601" y="3825276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endCxn id="53" idx="5"/>
          </p:cNvCxnSpPr>
          <p:nvPr/>
        </p:nvCxnSpPr>
        <p:spPr bwMode="auto">
          <a:xfrm rot="16200000" flipV="1">
            <a:off x="7292559" y="3825277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云形 59"/>
          <p:cNvSpPr/>
          <p:nvPr/>
        </p:nvSpPr>
        <p:spPr bwMode="auto">
          <a:xfrm>
            <a:off x="58674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L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云形 61"/>
          <p:cNvSpPr/>
          <p:nvPr/>
        </p:nvSpPr>
        <p:spPr bwMode="auto">
          <a:xfrm>
            <a:off x="73152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R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6858000" y="2590800"/>
            <a:ext cx="8382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根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57912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左子树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72390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右子树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递归过程： 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按“后根”遍历左子树；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按“后根”遍历右子树；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访问根；</a:t>
            </a:r>
            <a:endParaRPr lang="en-US" altLang="zh-CN" sz="3200" dirty="0" smtClean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3.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后根遍历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(</a:t>
            </a:r>
            <a:r>
              <a:rPr lang="en-US" altLang="zh-CN" sz="4400" kern="0" dirty="0" smtClean="0">
                <a:solidFill>
                  <a:schemeClr val="tx2"/>
                </a:solidFill>
              </a:rPr>
              <a:t>LRD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)</a:t>
            </a:r>
            <a:endParaRPr lang="zh-CN" altLang="en-US" sz="4400" kern="0" dirty="0" smtClean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7200" y="4136005"/>
            <a:ext cx="4648200" cy="11757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14" name="下箭头 13"/>
          <p:cNvSpPr/>
          <p:nvPr/>
        </p:nvSpPr>
        <p:spPr bwMode="auto">
          <a:xfrm>
            <a:off x="2362200" y="38436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57200" y="5257800"/>
            <a:ext cx="46482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‘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根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’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在序列的最右侧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auto">
          <a:xfrm>
            <a:off x="6454200" y="176155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7" name="Oval 28"/>
          <p:cNvSpPr>
            <a:spLocks noChangeArrowheads="1"/>
          </p:cNvSpPr>
          <p:nvPr/>
        </p:nvSpPr>
        <p:spPr bwMode="auto">
          <a:xfrm>
            <a:off x="7116000" y="2675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6506400" y="3666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6" idx="3"/>
          </p:cNvCxnSpPr>
          <p:nvPr/>
        </p:nvCxnSpPr>
        <p:spPr bwMode="auto">
          <a:xfrm rot="5400000">
            <a:off x="6129001" y="2276950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6" idx="5"/>
            <a:endCxn id="17" idx="0"/>
          </p:cNvCxnSpPr>
          <p:nvPr/>
        </p:nvCxnSpPr>
        <p:spPr bwMode="auto">
          <a:xfrm rot="16200000" flipH="1">
            <a:off x="6884091" y="2192049"/>
            <a:ext cx="484209" cy="483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7" idx="3"/>
            <a:endCxn id="18" idx="0"/>
          </p:cNvCxnSpPr>
          <p:nvPr/>
        </p:nvCxnSpPr>
        <p:spPr bwMode="auto">
          <a:xfrm rot="5400000">
            <a:off x="6693901" y="3170650"/>
            <a:ext cx="560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907400" y="3666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17" idx="5"/>
            <a:endCxn id="22" idx="0"/>
          </p:cNvCxnSpPr>
          <p:nvPr/>
        </p:nvCxnSpPr>
        <p:spPr bwMode="auto">
          <a:xfrm rot="16200000" flipH="1">
            <a:off x="7572591" y="3079749"/>
            <a:ext cx="5604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7602600" y="4534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2" idx="3"/>
            <a:endCxn id="24" idx="0"/>
          </p:cNvCxnSpPr>
          <p:nvPr/>
        </p:nvCxnSpPr>
        <p:spPr bwMode="auto">
          <a:xfrm rot="5400000">
            <a:off x="7699201" y="4252150"/>
            <a:ext cx="4374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8335200" y="4534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stCxn id="22" idx="5"/>
            <a:endCxn id="26" idx="0"/>
          </p:cNvCxnSpPr>
          <p:nvPr/>
        </p:nvCxnSpPr>
        <p:spPr bwMode="auto">
          <a:xfrm rot="16200000" flipH="1">
            <a:off x="8243691" y="4190649"/>
            <a:ext cx="4374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5926200" y="2667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5439600" y="368460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8" idx="3"/>
            <a:endCxn id="29" idx="0"/>
          </p:cNvCxnSpPr>
          <p:nvPr/>
        </p:nvCxnSpPr>
        <p:spPr bwMode="auto">
          <a:xfrm rot="5400000">
            <a:off x="5552096" y="3236696"/>
            <a:ext cx="5874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916800" y="45522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18" idx="5"/>
            <a:endCxn id="33" idx="0"/>
          </p:cNvCxnSpPr>
          <p:nvPr/>
        </p:nvCxnSpPr>
        <p:spPr bwMode="auto">
          <a:xfrm rot="16200000" flipH="1">
            <a:off x="6824965" y="4208375"/>
            <a:ext cx="45546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5400000">
            <a:off x="68199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5400000">
            <a:off x="6324600" y="2438400"/>
            <a:ext cx="304800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5715000" y="342900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467600" y="243840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6819900" y="3467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5400000">
            <a:off x="7124700" y="43053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>
            <a:off x="7886700" y="4305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5400000">
            <a:off x="8496300" y="43053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8115300" y="3467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5400000">
            <a:off x="5334000" y="42672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16200000" flipH="1">
            <a:off x="5676901" y="43053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16200000" flipH="1">
            <a:off x="6210300" y="3238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rot="5400000">
            <a:off x="6286500" y="4229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6781800" y="51054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16200000" flipH="1">
            <a:off x="7124701" y="51435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990600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1447194" y="46482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457200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54" name="矩形 53"/>
          <p:cNvSpPr/>
          <p:nvPr/>
        </p:nvSpPr>
        <p:spPr>
          <a:xfrm>
            <a:off x="1958152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55" name="矩形 54"/>
          <p:cNvSpPr/>
          <p:nvPr/>
        </p:nvSpPr>
        <p:spPr>
          <a:xfrm>
            <a:off x="2415352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56" name="矩形 55"/>
          <p:cNvSpPr/>
          <p:nvPr/>
        </p:nvSpPr>
        <p:spPr>
          <a:xfrm>
            <a:off x="2979094" y="46482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I, </a:t>
            </a:r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3352800" y="46482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3810000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4350694" y="4648200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0" grpId="0"/>
      <p:bldP spid="51" grpId="0"/>
      <p:bldP spid="52" grpId="0"/>
      <p:bldP spid="54" grpId="0"/>
      <p:bldP spid="55" grpId="0"/>
      <p:bldP spid="56" grpId="0"/>
      <p:bldP spid="57" grpId="0"/>
      <p:bldP spid="61" grpId="0"/>
      <p:bldP spid="6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414212"/>
            <a:ext cx="8686800" cy="31577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给定二叉树，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则先根、中根、后根序列唯一；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2400"/>
              </a:spcBef>
            </a:pPr>
            <a:r>
              <a:rPr lang="zh-CN" altLang="en-US" sz="3200" dirty="0" smtClean="0"/>
              <a:t> 给定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则唯一确定一棵二叉树；</a:t>
            </a:r>
            <a:endParaRPr lang="en-US" altLang="zh-CN" sz="3200" dirty="0" smtClean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深度优先遍历小结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0" y="3178314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一个</a:t>
            </a:r>
            <a:r>
              <a:rPr lang="zh-CN" altLang="en-US" sz="3200" dirty="0" smtClean="0">
                <a:solidFill>
                  <a:srgbClr val="00518E"/>
                </a:solidFill>
              </a:rPr>
              <a:t>中根序列，</a:t>
            </a:r>
            <a:r>
              <a:rPr lang="zh-CN" altLang="en-US" sz="3200" dirty="0" smtClean="0"/>
              <a:t>和一个</a:t>
            </a:r>
            <a:r>
              <a:rPr lang="zh-CN" altLang="en-US" sz="3200" dirty="0" smtClean="0">
                <a:solidFill>
                  <a:srgbClr val="00518E"/>
                </a:solidFill>
              </a:rPr>
              <a:t>先根或后根</a:t>
            </a:r>
            <a:r>
              <a:rPr lang="zh-CN" altLang="en-US" sz="3200" dirty="0" smtClean="0"/>
              <a:t>序列，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例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1</a:t>
            </a:r>
            <a:endParaRPr lang="zh-CN" altLang="en-US" sz="4400" kern="0" dirty="0" smtClean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5955600" y="25170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+</a:t>
            </a:r>
            <a:endParaRPr lang="en-US" altLang="zh-CN" sz="3200" dirty="0"/>
          </a:p>
        </p:txBody>
      </p:sp>
      <p:sp>
        <p:nvSpPr>
          <p:cNvPr id="52" name="Oval 27"/>
          <p:cNvSpPr>
            <a:spLocks noChangeArrowheads="1"/>
          </p:cNvSpPr>
          <p:nvPr/>
        </p:nvSpPr>
        <p:spPr bwMode="auto">
          <a:xfrm>
            <a:off x="6806400" y="14160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--</a:t>
            </a:r>
            <a:endParaRPr lang="en-US" altLang="zh-CN" sz="3200" dirty="0"/>
          </a:p>
        </p:txBody>
      </p:sp>
      <p:sp>
        <p:nvSpPr>
          <p:cNvPr id="53" name="Oval 28"/>
          <p:cNvSpPr>
            <a:spLocks noChangeArrowheads="1"/>
          </p:cNvSpPr>
          <p:nvPr/>
        </p:nvSpPr>
        <p:spPr bwMode="auto">
          <a:xfrm>
            <a:off x="7746600" y="25170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/</a:t>
            </a:r>
            <a:endParaRPr lang="zh-CN" altLang="en-US" sz="3200" dirty="0"/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5527800" y="3534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8259000" y="35615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374000" y="3534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2" idx="3"/>
            <a:endCxn id="51" idx="7"/>
          </p:cNvCxnSpPr>
          <p:nvPr/>
        </p:nvCxnSpPr>
        <p:spPr bwMode="auto">
          <a:xfrm rot="5400000">
            <a:off x="6260691" y="1971301"/>
            <a:ext cx="744618" cy="494418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2" idx="5"/>
            <a:endCxn id="53" idx="1"/>
          </p:cNvCxnSpPr>
          <p:nvPr/>
        </p:nvCxnSpPr>
        <p:spPr bwMode="auto">
          <a:xfrm rot="16200000" flipH="1">
            <a:off x="7156191" y="1926601"/>
            <a:ext cx="744618" cy="583818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51" idx="3"/>
            <a:endCxn id="54" idx="0"/>
          </p:cNvCxnSpPr>
          <p:nvPr/>
        </p:nvCxnSpPr>
        <p:spPr bwMode="auto">
          <a:xfrm rot="5400000">
            <a:off x="5610906" y="3116096"/>
            <a:ext cx="587399" cy="249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3" idx="3"/>
            <a:endCxn id="56" idx="0"/>
          </p:cNvCxnSpPr>
          <p:nvPr/>
        </p:nvCxnSpPr>
        <p:spPr bwMode="auto">
          <a:xfrm rot="5400000">
            <a:off x="7429506" y="3143696"/>
            <a:ext cx="587399" cy="194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53" idx="5"/>
            <a:endCxn id="55" idx="0"/>
          </p:cNvCxnSpPr>
          <p:nvPr/>
        </p:nvCxnSpPr>
        <p:spPr bwMode="auto">
          <a:xfrm rot="16200000" flipH="1">
            <a:off x="8036701" y="3087290"/>
            <a:ext cx="614388" cy="3342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6454800" y="3534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400" dirty="0" smtClean="0"/>
              <a:t>*</a:t>
            </a:r>
            <a:endParaRPr lang="zh-CN" altLang="en-US" sz="4400" dirty="0"/>
          </a:p>
        </p:txBody>
      </p:sp>
      <p:cxnSp>
        <p:nvCxnSpPr>
          <p:cNvPr id="63" name="直接连接符 62"/>
          <p:cNvCxnSpPr>
            <a:stCxn id="51" idx="5"/>
            <a:endCxn id="62" idx="0"/>
          </p:cNvCxnSpPr>
          <p:nvPr/>
        </p:nvCxnSpPr>
        <p:spPr bwMode="auto">
          <a:xfrm rot="16200000" flipH="1">
            <a:off x="6252596" y="3080395"/>
            <a:ext cx="587399" cy="321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6108000" y="4525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5" name="直接连接符 64"/>
          <p:cNvCxnSpPr>
            <a:stCxn id="62" idx="3"/>
            <a:endCxn id="64" idx="0"/>
          </p:cNvCxnSpPr>
          <p:nvPr/>
        </p:nvCxnSpPr>
        <p:spPr bwMode="auto">
          <a:xfrm rot="5400000">
            <a:off x="6164101" y="4160691"/>
            <a:ext cx="560409" cy="168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62" idx="5"/>
          </p:cNvCxnSpPr>
          <p:nvPr/>
        </p:nvCxnSpPr>
        <p:spPr bwMode="auto">
          <a:xfrm rot="16200000" flipV="1">
            <a:off x="6723292" y="4126491"/>
            <a:ext cx="560409" cy="237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870000" y="4525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838200" y="1284490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838200" y="2732290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中根序列：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838200" y="4201980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73" name="矩形 72"/>
          <p:cNvSpPr/>
          <p:nvPr/>
        </p:nvSpPr>
        <p:spPr>
          <a:xfrm>
            <a:off x="914400" y="1818576"/>
            <a:ext cx="437812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--, +, a, *, b, c, /, d, e</a:t>
            </a:r>
          </a:p>
        </p:txBody>
      </p:sp>
      <p:sp>
        <p:nvSpPr>
          <p:cNvPr id="74" name="矩形 73"/>
          <p:cNvSpPr/>
          <p:nvPr/>
        </p:nvSpPr>
        <p:spPr>
          <a:xfrm>
            <a:off x="903838" y="3332352"/>
            <a:ext cx="450636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a, +, b, *, c, --, d, /, e </a:t>
            </a:r>
          </a:p>
        </p:txBody>
      </p:sp>
      <p:sp>
        <p:nvSpPr>
          <p:cNvPr id="75" name="矩形 74"/>
          <p:cNvSpPr/>
          <p:nvPr/>
        </p:nvSpPr>
        <p:spPr>
          <a:xfrm>
            <a:off x="879678" y="4790376"/>
            <a:ext cx="437812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a, b, c, *, +, d, e, /, 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例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2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：反推二叉树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7E00"/>
                </a:solidFill>
              </a:rPr>
              <a:t>先根序列</a:t>
            </a:r>
            <a:r>
              <a:rPr lang="en-US" altLang="zh-CN" sz="3200" dirty="0" smtClean="0">
                <a:solidFill>
                  <a:srgbClr val="007E00"/>
                </a:solidFill>
              </a:rPr>
              <a:t>(DLR)</a:t>
            </a:r>
            <a:r>
              <a:rPr lang="zh-CN" altLang="en-US" sz="3200" dirty="0" smtClean="0">
                <a:solidFill>
                  <a:srgbClr val="007E00"/>
                </a:solidFill>
              </a:rPr>
              <a:t>：</a:t>
            </a:r>
            <a:endParaRPr lang="en-US" altLang="zh-CN" sz="3200" dirty="0" smtClean="0">
              <a:solidFill>
                <a:srgbClr val="007E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A, B, D, F, G, C, E, H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09600" y="2513914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7E00"/>
                </a:solidFill>
              </a:rPr>
              <a:t>中根序列</a:t>
            </a:r>
            <a:r>
              <a:rPr lang="en-US" altLang="zh-CN" sz="3200" dirty="0" smtClean="0">
                <a:solidFill>
                  <a:srgbClr val="007E00"/>
                </a:solidFill>
              </a:rPr>
              <a:t>(LDR)</a:t>
            </a:r>
            <a:r>
              <a:rPr lang="zh-CN" altLang="en-US" sz="3200" dirty="0" smtClean="0">
                <a:solidFill>
                  <a:srgbClr val="007E00"/>
                </a:solidFill>
              </a:rPr>
              <a:t>：</a:t>
            </a:r>
            <a:endParaRPr lang="en-US" altLang="zh-CN" sz="3200" dirty="0" smtClean="0">
              <a:solidFill>
                <a:srgbClr val="007E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B, F, D, G, A, C, E, H 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8153400" cy="2434513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-- </a:t>
            </a:r>
            <a:r>
              <a:rPr lang="zh-CN" altLang="en-US" sz="3200" dirty="0" smtClean="0">
                <a:solidFill>
                  <a:srgbClr val="00518E"/>
                </a:solidFill>
              </a:rPr>
              <a:t>递归过程：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在先根序列中</a:t>
            </a:r>
            <a:r>
              <a:rPr lang="zh-CN" altLang="en-US" sz="3200" dirty="0" smtClean="0">
                <a:solidFill>
                  <a:srgbClr val="D65700"/>
                </a:solidFill>
              </a:rPr>
              <a:t>找根</a:t>
            </a:r>
            <a:r>
              <a:rPr lang="en-US" altLang="zh-CN" sz="3200" dirty="0" smtClean="0">
                <a:solidFill>
                  <a:srgbClr val="D65700"/>
                </a:solidFill>
              </a:rPr>
              <a:t>(</a:t>
            </a:r>
            <a:r>
              <a:rPr lang="zh-CN" altLang="en-US" sz="3200" dirty="0" smtClean="0">
                <a:solidFill>
                  <a:srgbClr val="D65700"/>
                </a:solidFill>
              </a:rPr>
              <a:t>最左为根</a:t>
            </a:r>
            <a:r>
              <a:rPr lang="en-US" altLang="zh-CN" sz="3200" dirty="0" smtClean="0">
                <a:solidFill>
                  <a:srgbClr val="D65700"/>
                </a:solidFill>
              </a:rPr>
              <a:t>)</a:t>
            </a:r>
            <a:r>
              <a:rPr lang="zh-CN" altLang="en-US" sz="3200" dirty="0" smtClean="0">
                <a:solidFill>
                  <a:srgbClr val="D65700"/>
                </a:solidFill>
              </a:rPr>
              <a:t>；</a:t>
            </a:r>
            <a:endParaRPr lang="en-US" altLang="zh-CN" sz="3200" dirty="0" smtClean="0">
              <a:solidFill>
                <a:srgbClr val="D657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在中根序列中，</a:t>
            </a:r>
            <a:r>
              <a:rPr lang="zh-CN" altLang="en-US" sz="3200" dirty="0" smtClean="0">
                <a:solidFill>
                  <a:srgbClr val="D65700"/>
                </a:solidFill>
              </a:rPr>
              <a:t>划分左、右子树：</a:t>
            </a:r>
            <a:endParaRPr lang="en-US" altLang="zh-CN" sz="3200" dirty="0" smtClean="0">
              <a:solidFill>
                <a:srgbClr val="D657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根的左侧为其左子树，右侧为其右子树；</a:t>
            </a:r>
            <a:endParaRPr lang="en-US" altLang="zh-CN" sz="3200" dirty="0" smtClean="0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6354000" y="1223978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7086600" y="210897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0" idx="3"/>
            <a:endCxn id="44" idx="0"/>
          </p:cNvCxnSpPr>
          <p:nvPr/>
        </p:nvCxnSpPr>
        <p:spPr bwMode="auto">
          <a:xfrm rot="5400000">
            <a:off x="5936380" y="1608590"/>
            <a:ext cx="4458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0" idx="5"/>
            <a:endCxn id="33" idx="0"/>
          </p:cNvCxnSpPr>
          <p:nvPr/>
        </p:nvCxnSpPr>
        <p:spPr bwMode="auto">
          <a:xfrm rot="16200000" flipH="1">
            <a:off x="6833991" y="1604368"/>
            <a:ext cx="454809" cy="55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7590600" y="2897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3" idx="5"/>
            <a:endCxn id="38" idx="0"/>
          </p:cNvCxnSpPr>
          <p:nvPr/>
        </p:nvCxnSpPr>
        <p:spPr bwMode="auto">
          <a:xfrm rot="16200000" flipH="1">
            <a:off x="7500285" y="2555674"/>
            <a:ext cx="358820" cy="325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80478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8" idx="5"/>
            <a:endCxn id="40" idx="0"/>
          </p:cNvCxnSpPr>
          <p:nvPr/>
        </p:nvCxnSpPr>
        <p:spPr bwMode="auto">
          <a:xfrm rot="16200000" flipH="1">
            <a:off x="7942785" y="3406185"/>
            <a:ext cx="4350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5638800" y="210001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6049200" y="2974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4" idx="5"/>
            <a:endCxn id="45" idx="0"/>
          </p:cNvCxnSpPr>
          <p:nvPr/>
        </p:nvCxnSpPr>
        <p:spPr bwMode="auto">
          <a:xfrm rot="16200000" flipH="1">
            <a:off x="5963106" y="2636094"/>
            <a:ext cx="4439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29"/>
          <p:cNvSpPr>
            <a:spLocks noChangeArrowheads="1"/>
          </p:cNvSpPr>
          <p:nvPr/>
        </p:nvSpPr>
        <p:spPr bwMode="auto">
          <a:xfrm>
            <a:off x="56388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85" name="直接连接符 84"/>
          <p:cNvCxnSpPr>
            <a:stCxn id="45" idx="3"/>
            <a:endCxn id="84" idx="0"/>
          </p:cNvCxnSpPr>
          <p:nvPr/>
        </p:nvCxnSpPr>
        <p:spPr bwMode="auto">
          <a:xfrm rot="5400000">
            <a:off x="5827495" y="3467686"/>
            <a:ext cx="358820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65064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7" name="直接连接符 86"/>
          <p:cNvCxnSpPr>
            <a:stCxn id="45" idx="5"/>
            <a:endCxn id="86" idx="0"/>
          </p:cNvCxnSpPr>
          <p:nvPr/>
        </p:nvCxnSpPr>
        <p:spPr bwMode="auto">
          <a:xfrm rot="16200000" flipH="1">
            <a:off x="6439485" y="3444285"/>
            <a:ext cx="3588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8" grpId="0" animBg="1"/>
      <p:bldP spid="40" grpId="0" animBg="1"/>
      <p:bldP spid="44" grpId="0" animBg="1"/>
      <p:bldP spid="45" grpId="0" animBg="1"/>
      <p:bldP spid="84" grpId="0" animBg="1"/>
      <p:bldP spid="8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例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3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：反推二叉树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8153400" cy="2434513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-- </a:t>
            </a:r>
            <a:r>
              <a:rPr lang="zh-CN" altLang="en-US" sz="3200" dirty="0" smtClean="0">
                <a:solidFill>
                  <a:srgbClr val="00518E"/>
                </a:solidFill>
              </a:rPr>
              <a:t>递归过程：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在后根序列中找根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最右为根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在中根序列中，</a:t>
            </a:r>
            <a:endParaRPr lang="en-US" altLang="zh-CN" sz="3200" dirty="0" smtClean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根的左侧为其左子树，右侧为其右子树；</a:t>
            </a:r>
            <a:endParaRPr lang="en-US" altLang="zh-CN" sz="3200" dirty="0" smtClean="0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6354000" y="1223978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7086600" y="210897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0" idx="3"/>
            <a:endCxn id="44" idx="0"/>
          </p:cNvCxnSpPr>
          <p:nvPr/>
        </p:nvCxnSpPr>
        <p:spPr bwMode="auto">
          <a:xfrm rot="5400000">
            <a:off x="5936380" y="1608590"/>
            <a:ext cx="4458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0" idx="5"/>
            <a:endCxn id="33" idx="0"/>
          </p:cNvCxnSpPr>
          <p:nvPr/>
        </p:nvCxnSpPr>
        <p:spPr bwMode="auto">
          <a:xfrm rot="16200000" flipH="1">
            <a:off x="6833991" y="1604368"/>
            <a:ext cx="454809" cy="55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7590600" y="2897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3" idx="5"/>
            <a:endCxn id="38" idx="0"/>
          </p:cNvCxnSpPr>
          <p:nvPr/>
        </p:nvCxnSpPr>
        <p:spPr bwMode="auto">
          <a:xfrm rot="16200000" flipH="1">
            <a:off x="7500285" y="2555674"/>
            <a:ext cx="358820" cy="325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80478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8" idx="5"/>
            <a:endCxn id="40" idx="0"/>
          </p:cNvCxnSpPr>
          <p:nvPr/>
        </p:nvCxnSpPr>
        <p:spPr bwMode="auto">
          <a:xfrm rot="16200000" flipH="1">
            <a:off x="7942785" y="3406185"/>
            <a:ext cx="4350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5638800" y="210001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6049200" y="2974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4" idx="5"/>
            <a:endCxn id="45" idx="0"/>
          </p:cNvCxnSpPr>
          <p:nvPr/>
        </p:nvCxnSpPr>
        <p:spPr bwMode="auto">
          <a:xfrm rot="16200000" flipH="1">
            <a:off x="5963106" y="2636094"/>
            <a:ext cx="4439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29"/>
          <p:cNvSpPr>
            <a:spLocks noChangeArrowheads="1"/>
          </p:cNvSpPr>
          <p:nvPr/>
        </p:nvSpPr>
        <p:spPr bwMode="auto">
          <a:xfrm>
            <a:off x="56388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85" name="直接连接符 84"/>
          <p:cNvCxnSpPr>
            <a:stCxn id="45" idx="3"/>
            <a:endCxn id="84" idx="0"/>
          </p:cNvCxnSpPr>
          <p:nvPr/>
        </p:nvCxnSpPr>
        <p:spPr bwMode="auto">
          <a:xfrm rot="5400000">
            <a:off x="5827495" y="3467686"/>
            <a:ext cx="358820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65064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7" name="直接连接符 86"/>
          <p:cNvCxnSpPr>
            <a:stCxn id="45" idx="5"/>
            <a:endCxn id="86" idx="0"/>
          </p:cNvCxnSpPr>
          <p:nvPr/>
        </p:nvCxnSpPr>
        <p:spPr bwMode="auto">
          <a:xfrm rot="16200000" flipH="1">
            <a:off x="6439485" y="3444285"/>
            <a:ext cx="3588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09600" y="1240405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7E00"/>
                </a:solidFill>
              </a:rPr>
              <a:t>中根序列</a:t>
            </a:r>
            <a:r>
              <a:rPr lang="en-US" altLang="zh-CN" sz="3200" dirty="0" smtClean="0">
                <a:solidFill>
                  <a:srgbClr val="007E00"/>
                </a:solidFill>
              </a:rPr>
              <a:t>(LDR)</a:t>
            </a:r>
            <a:r>
              <a:rPr lang="zh-CN" altLang="en-US" sz="3200" dirty="0" smtClean="0">
                <a:solidFill>
                  <a:srgbClr val="007E00"/>
                </a:solidFill>
              </a:rPr>
              <a:t>：</a:t>
            </a:r>
            <a:endParaRPr lang="en-US" altLang="zh-CN" sz="3200" dirty="0" smtClean="0">
              <a:solidFill>
                <a:srgbClr val="007E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B, F, D, G, A, C, E, H 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09600" y="2514600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7E00"/>
                </a:solidFill>
              </a:rPr>
              <a:t>后根序列</a:t>
            </a:r>
            <a:r>
              <a:rPr lang="en-US" altLang="zh-CN" sz="3200" dirty="0" smtClean="0">
                <a:solidFill>
                  <a:srgbClr val="007E00"/>
                </a:solidFill>
              </a:rPr>
              <a:t>(LRD)</a:t>
            </a:r>
            <a:r>
              <a:rPr lang="zh-CN" altLang="en-US" sz="3200" dirty="0" smtClean="0">
                <a:solidFill>
                  <a:srgbClr val="007E00"/>
                </a:solidFill>
              </a:rPr>
              <a:t>：</a:t>
            </a:r>
            <a:endParaRPr lang="en-US" altLang="zh-CN" sz="3200" dirty="0" smtClean="0">
              <a:solidFill>
                <a:srgbClr val="007E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F, G, D, B, H, E, C,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8" grpId="0" animBg="1"/>
      <p:bldP spid="40" grpId="0" animBg="1"/>
      <p:bldP spid="44" grpId="0" animBg="1"/>
      <p:bldP spid="45" grpId="0" animBg="1"/>
      <p:bldP spid="84" grpId="0" animBg="1"/>
      <p:bldP spid="8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609600" y="1463401"/>
            <a:ext cx="5486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层开始，逐层向下；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每层中，从左向右遍历；</a:t>
            </a:r>
            <a:endParaRPr lang="en-US" altLang="zh-CN" sz="3200" dirty="0" smtClean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广度优先遍历二叉树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27"/>
          <p:cNvSpPr>
            <a:spLocks noChangeArrowheads="1"/>
          </p:cNvSpPr>
          <p:nvPr/>
        </p:nvSpPr>
        <p:spPr bwMode="auto">
          <a:xfrm>
            <a:off x="6606600" y="1963148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268400" y="28775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6658800" y="38681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8" name="直接连接符 7"/>
          <p:cNvCxnSpPr>
            <a:stCxn id="5" idx="3"/>
          </p:cNvCxnSpPr>
          <p:nvPr/>
        </p:nvCxnSpPr>
        <p:spPr bwMode="auto">
          <a:xfrm rot="5400000">
            <a:off x="6281401" y="2478539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>
            <a:stCxn id="5" idx="5"/>
            <a:endCxn id="6" idx="0"/>
          </p:cNvCxnSpPr>
          <p:nvPr/>
        </p:nvCxnSpPr>
        <p:spPr bwMode="auto">
          <a:xfrm rot="16200000" flipH="1">
            <a:off x="7036491" y="2393638"/>
            <a:ext cx="484209" cy="483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6" idx="3"/>
            <a:endCxn id="7" idx="0"/>
          </p:cNvCxnSpPr>
          <p:nvPr/>
        </p:nvCxnSpPr>
        <p:spPr bwMode="auto">
          <a:xfrm rot="5400000">
            <a:off x="6846301" y="3372239"/>
            <a:ext cx="560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8059800" y="38681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5"/>
            <a:endCxn id="11" idx="0"/>
          </p:cNvCxnSpPr>
          <p:nvPr/>
        </p:nvCxnSpPr>
        <p:spPr bwMode="auto">
          <a:xfrm rot="16200000" flipH="1">
            <a:off x="7724991" y="3281338"/>
            <a:ext cx="5604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7755000" y="47357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14" name="直接连接符 13"/>
          <p:cNvCxnSpPr>
            <a:stCxn id="11" idx="3"/>
            <a:endCxn id="13" idx="0"/>
          </p:cNvCxnSpPr>
          <p:nvPr/>
        </p:nvCxnSpPr>
        <p:spPr bwMode="auto">
          <a:xfrm rot="5400000">
            <a:off x="7851601" y="4453739"/>
            <a:ext cx="4374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8487600" y="47357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5"/>
            <a:endCxn id="15" idx="0"/>
          </p:cNvCxnSpPr>
          <p:nvPr/>
        </p:nvCxnSpPr>
        <p:spPr bwMode="auto">
          <a:xfrm rot="16200000" flipH="1">
            <a:off x="8396091" y="4392238"/>
            <a:ext cx="4374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8"/>
          <p:cNvSpPr>
            <a:spLocks noChangeArrowheads="1"/>
          </p:cNvSpPr>
          <p:nvPr/>
        </p:nvSpPr>
        <p:spPr bwMode="auto">
          <a:xfrm>
            <a:off x="6078600" y="28685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5592000" y="388619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7" idx="3"/>
            <a:endCxn id="18" idx="0"/>
          </p:cNvCxnSpPr>
          <p:nvPr/>
        </p:nvCxnSpPr>
        <p:spPr bwMode="auto">
          <a:xfrm rot="5400000">
            <a:off x="5704496" y="3438285"/>
            <a:ext cx="5874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069200" y="4753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7" idx="5"/>
            <a:endCxn id="20" idx="0"/>
          </p:cNvCxnSpPr>
          <p:nvPr/>
        </p:nvCxnSpPr>
        <p:spPr bwMode="auto">
          <a:xfrm rot="16200000" flipH="1">
            <a:off x="6977365" y="4409964"/>
            <a:ext cx="45546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rot="5400000">
            <a:off x="6972300" y="17636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5400000">
            <a:off x="6477000" y="2639989"/>
            <a:ext cx="304800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rot="5400000">
            <a:off x="5867400" y="363058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rot="5400000">
            <a:off x="7620000" y="263998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rot="5400000">
            <a:off x="6972300" y="36686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rot="5400000">
            <a:off x="7277100" y="45068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rot="5400000">
            <a:off x="8039100" y="45068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rot="5400000">
            <a:off x="8648700" y="45068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rot="5400000">
            <a:off x="8267700" y="36686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09600" y="3270794"/>
            <a:ext cx="46482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‘广度优先’序列：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0" name="下箭头 39"/>
          <p:cNvSpPr/>
          <p:nvPr/>
        </p:nvSpPr>
        <p:spPr bwMode="auto">
          <a:xfrm>
            <a:off x="2514600" y="2792389"/>
            <a:ext cx="381000" cy="50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43000" y="37829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43" name="矩形 42"/>
          <p:cNvSpPr/>
          <p:nvPr/>
        </p:nvSpPr>
        <p:spPr>
          <a:xfrm>
            <a:off x="1599594" y="37829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44" name="矩形 43"/>
          <p:cNvSpPr/>
          <p:nvPr/>
        </p:nvSpPr>
        <p:spPr>
          <a:xfrm>
            <a:off x="609600" y="37829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2110552" y="37829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2567752" y="37829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3116900" y="378298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3505200" y="378298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4015552" y="37829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50" name="矩形 49"/>
          <p:cNvSpPr/>
          <p:nvPr/>
        </p:nvSpPr>
        <p:spPr>
          <a:xfrm>
            <a:off x="4503094" y="378298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课后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8229600" cy="37548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 熟知二叉树的基本概念、术语；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熟悉二叉树的重要性质；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 熟练掌握二叉树的深度优先遍历：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先根、中根、后根遍历；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200"/>
              </a:spcBef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能够根据两个遍历序列，反推二叉树；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3250" y="1295400"/>
            <a:ext cx="8388350" cy="37087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3000"/>
              </a:spcBef>
              <a:buFont typeface="Arial" pitchFamily="34" charset="0"/>
              <a:buChar char="•"/>
            </a:pPr>
            <a:r>
              <a:rPr lang="en-US" altLang="zh-CN" sz="3200" baseline="0" dirty="0" smtClean="0">
                <a:solidFill>
                  <a:srgbClr val="00518E"/>
                </a:solidFill>
              </a:rPr>
              <a:t> </a:t>
            </a:r>
            <a:r>
              <a:rPr lang="zh-CN" altLang="en-US" sz="3200" baseline="0" dirty="0" smtClean="0">
                <a:solidFill>
                  <a:srgbClr val="00518E"/>
                </a:solidFill>
              </a:rPr>
              <a:t>集合：</a:t>
            </a:r>
            <a:r>
              <a:rPr lang="zh-CN" altLang="en-US" sz="3200" baseline="0" dirty="0" smtClean="0"/>
              <a:t>不存在前驱、后继的关系；</a:t>
            </a:r>
            <a:endParaRPr lang="en-US" altLang="zh-CN" sz="3200" baseline="0" dirty="0" smtClean="0"/>
          </a:p>
          <a:p>
            <a:pPr algn="l">
              <a:lnSpc>
                <a:spcPct val="125000"/>
              </a:lnSpc>
              <a:spcBef>
                <a:spcPts val="3000"/>
              </a:spcBef>
              <a:buFont typeface="Arial" pitchFamily="34" charset="0"/>
              <a:buChar char="•"/>
            </a:pPr>
            <a:r>
              <a:rPr lang="zh-CN" altLang="en-US" sz="3200" baseline="0" dirty="0" smtClean="0">
                <a:solidFill>
                  <a:srgbClr val="00518E"/>
                </a:solidFill>
              </a:rPr>
              <a:t> 线性结构：</a:t>
            </a:r>
            <a:r>
              <a:rPr lang="zh-CN" altLang="en-US" sz="3200" baseline="0" dirty="0" smtClean="0"/>
              <a:t>唯一前驱，唯一后继；</a:t>
            </a:r>
            <a:endParaRPr lang="en-US" altLang="zh-CN" sz="3200" baseline="0" dirty="0" smtClean="0"/>
          </a:p>
          <a:p>
            <a:pPr algn="l">
              <a:lnSpc>
                <a:spcPct val="125000"/>
              </a:lnSpc>
              <a:spcBef>
                <a:spcPts val="30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518E"/>
                </a:solidFill>
              </a:rPr>
              <a:t> </a:t>
            </a:r>
            <a:r>
              <a:rPr lang="zh-CN" altLang="en-US" sz="3200" dirty="0" smtClean="0">
                <a:solidFill>
                  <a:srgbClr val="00518E"/>
                </a:solidFill>
              </a:rPr>
              <a:t>树型结构：</a:t>
            </a:r>
            <a:r>
              <a:rPr lang="zh-CN" altLang="en-US" sz="3200" dirty="0" smtClean="0"/>
              <a:t>唯一前驱，后继可以不唯一；</a:t>
            </a:r>
            <a:endParaRPr lang="en-US" altLang="zh-CN" sz="3200" dirty="0" smtClean="0"/>
          </a:p>
          <a:p>
            <a:pPr algn="l">
              <a:lnSpc>
                <a:spcPct val="125000"/>
              </a:lnSpc>
              <a:spcBef>
                <a:spcPts val="3000"/>
              </a:spcBef>
              <a:buFont typeface="Arial" pitchFamily="34" charset="0"/>
              <a:buChar char="•"/>
            </a:pPr>
            <a:r>
              <a:rPr lang="zh-CN" altLang="en-US" sz="3200" baseline="0" dirty="0" smtClean="0">
                <a:solidFill>
                  <a:srgbClr val="00518E"/>
                </a:solidFill>
              </a:rPr>
              <a:t> 图结构：</a:t>
            </a:r>
            <a:r>
              <a:rPr lang="zh-CN" altLang="en-US" sz="3200" baseline="0" dirty="0" smtClean="0"/>
              <a:t>前驱、后继均可不唯一；</a:t>
            </a:r>
            <a:endParaRPr lang="zh-CN" altLang="en-US" sz="3200" baseline="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3250" y="3184450"/>
            <a:ext cx="7772400" cy="8382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回顾：按逻辑结构分类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685800" y="1337400"/>
            <a:ext cx="807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kumimoji="1"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 简单而又重要</a:t>
            </a:r>
            <a:r>
              <a:rPr kumimoji="1" lang="zh-CN" altLang="en-US" sz="3200" dirty="0" smtClean="0">
                <a:solidFill>
                  <a:srgbClr val="292929"/>
                </a:solidFill>
                <a:latin typeface="黑体" pitchFamily="2" charset="-122"/>
              </a:rPr>
              <a:t>的树结构：二叉树</a:t>
            </a:r>
            <a:endParaRPr kumimoji="1" lang="en-US" altLang="zh-CN" sz="32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二叉树基本概念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5800" y="2212331"/>
            <a:ext cx="762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kumimoji="1" lang="zh-CN" altLang="en-US" sz="3200" dirty="0" smtClean="0">
                <a:solidFill>
                  <a:srgbClr val="292929"/>
                </a:solidFill>
                <a:latin typeface="黑体" pitchFamily="2" charset="-122"/>
              </a:rPr>
              <a:t> 二叉树中结点的分枝形态：</a:t>
            </a:r>
            <a:endParaRPr kumimoji="1" lang="en-US" altLang="zh-CN" sz="32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962400" y="2251800"/>
            <a:ext cx="914400" cy="5334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 bwMode="auto">
          <a:xfrm rot="16200000" flipH="1">
            <a:off x="4375170" y="2829630"/>
            <a:ext cx="393663" cy="304802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0" y="2950261"/>
            <a:ext cx="1981200" cy="69846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  <a:sym typeface="Wingdings" pitchFamily="2" charset="2"/>
              </a:rPr>
              <a:t>指示后继</a:t>
            </a:r>
            <a:endParaRPr lang="en-US" altLang="zh-CN" sz="3200" dirty="0" smtClean="0">
              <a:solidFill>
                <a:srgbClr val="FF6600"/>
              </a:solidFill>
              <a:sym typeface="Wingdings" pitchFamily="2" charset="2"/>
            </a:endParaRPr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8160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62826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7349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17" idx="3"/>
            <a:endCxn id="18" idx="0"/>
          </p:cNvCxnSpPr>
          <p:nvPr/>
        </p:nvCxnSpPr>
        <p:spPr bwMode="auto">
          <a:xfrm rot="5400000">
            <a:off x="65203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9" idx="0"/>
            <a:endCxn id="17" idx="5"/>
          </p:cNvCxnSpPr>
          <p:nvPr/>
        </p:nvCxnSpPr>
        <p:spPr bwMode="auto">
          <a:xfrm rot="16200000" flipV="1">
            <a:off x="72571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1447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3055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2522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23" idx="3"/>
            <a:endCxn id="24" idx="0"/>
          </p:cNvCxnSpPr>
          <p:nvPr/>
        </p:nvCxnSpPr>
        <p:spPr bwMode="auto">
          <a:xfrm rot="5400000">
            <a:off x="27601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43434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48768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>
            <a:stCxn id="27" idx="0"/>
            <a:endCxn id="26" idx="5"/>
          </p:cNvCxnSpPr>
          <p:nvPr/>
        </p:nvCxnSpPr>
        <p:spPr bwMode="auto">
          <a:xfrm rot="16200000" flipV="1">
            <a:off x="47845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066800" y="2264461"/>
            <a:ext cx="914400" cy="5334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 bwMode="auto">
          <a:xfrm rot="16200000" flipH="1">
            <a:off x="1485900" y="2835961"/>
            <a:ext cx="381002" cy="304802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1676400" y="2950261"/>
            <a:ext cx="2209800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  <a:sym typeface="Wingdings" pitchFamily="2" charset="2"/>
              </a:rPr>
              <a:t>最多分</a:t>
            </a:r>
            <a:r>
              <a:rPr lang="en-US" altLang="zh-CN" sz="3200" dirty="0" smtClean="0">
                <a:solidFill>
                  <a:srgbClr val="FF6600"/>
                </a:solidFill>
                <a:sym typeface="Wingdings" pitchFamily="2" charset="2"/>
              </a:rPr>
              <a:t>2</a:t>
            </a:r>
            <a:r>
              <a:rPr lang="zh-CN" altLang="en-US" sz="3200" dirty="0" smtClean="0">
                <a:solidFill>
                  <a:srgbClr val="FF6600"/>
                </a:solidFill>
                <a:sym typeface="Wingdings" pitchFamily="2" charset="2"/>
              </a:rPr>
              <a:t>枝</a:t>
            </a:r>
            <a:endParaRPr lang="en-US" altLang="zh-CN" sz="3200" dirty="0" smtClean="0">
              <a:solidFill>
                <a:srgbClr val="FF66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30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二叉树基本概念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609600" y="1184565"/>
            <a:ext cx="7924800" cy="23206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518E"/>
                </a:solidFill>
              </a:rPr>
              <a:t> </a:t>
            </a:r>
            <a:r>
              <a:rPr lang="zh-CN" altLang="en-US" sz="3200" dirty="0" smtClean="0">
                <a:solidFill>
                  <a:srgbClr val="00518E"/>
                </a:solidFill>
              </a:rPr>
              <a:t>结点的度：</a:t>
            </a:r>
            <a:r>
              <a:rPr lang="zh-CN" altLang="en-US" sz="3200" dirty="0" smtClean="0"/>
              <a:t>一个结点的分枝个数；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父亲结点：</a:t>
            </a:r>
            <a:r>
              <a:rPr lang="zh-CN" altLang="en-US" sz="3200" dirty="0" smtClean="0"/>
              <a:t>存在分枝的结点；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子结点</a:t>
            </a: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(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儿子结点</a:t>
            </a: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)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：</a:t>
            </a:r>
            <a:r>
              <a:rPr lang="zh-CN" altLang="en-US" sz="3200" dirty="0" smtClean="0">
                <a:sym typeface="Wingdings" pitchFamily="2" charset="2"/>
              </a:rPr>
              <a:t>由分枝而产生的结点；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68160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62826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7349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>
            <a:stCxn id="46" idx="3"/>
            <a:endCxn id="47" idx="0"/>
          </p:cNvCxnSpPr>
          <p:nvPr/>
        </p:nvCxnSpPr>
        <p:spPr bwMode="auto">
          <a:xfrm rot="5400000">
            <a:off x="65203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8" idx="0"/>
            <a:endCxn id="46" idx="5"/>
          </p:cNvCxnSpPr>
          <p:nvPr/>
        </p:nvCxnSpPr>
        <p:spPr bwMode="auto">
          <a:xfrm rot="16200000" flipV="1">
            <a:off x="72571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1447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3055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2522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rot="5400000">
            <a:off x="27601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43434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8768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57" name="直接连接符 56"/>
          <p:cNvCxnSpPr>
            <a:stCxn id="56" idx="0"/>
            <a:endCxn id="55" idx="5"/>
          </p:cNvCxnSpPr>
          <p:nvPr/>
        </p:nvCxnSpPr>
        <p:spPr bwMode="auto">
          <a:xfrm rot="16200000" flipV="1">
            <a:off x="47845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二叉树基本概念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68160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62826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7349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>
            <a:stCxn id="46" idx="3"/>
            <a:endCxn id="47" idx="0"/>
          </p:cNvCxnSpPr>
          <p:nvPr/>
        </p:nvCxnSpPr>
        <p:spPr bwMode="auto">
          <a:xfrm rot="5400000">
            <a:off x="65203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8" idx="0"/>
            <a:endCxn id="46" idx="5"/>
          </p:cNvCxnSpPr>
          <p:nvPr/>
        </p:nvCxnSpPr>
        <p:spPr bwMode="auto">
          <a:xfrm rot="16200000" flipV="1">
            <a:off x="72571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1447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3055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2522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rot="5400000">
            <a:off x="27601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43434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8768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57" name="直接连接符 56"/>
          <p:cNvCxnSpPr>
            <a:stCxn id="56" idx="0"/>
            <a:endCxn id="55" idx="5"/>
          </p:cNvCxnSpPr>
          <p:nvPr/>
        </p:nvCxnSpPr>
        <p:spPr bwMode="auto">
          <a:xfrm rot="16200000" flipV="1">
            <a:off x="47845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7924800" cy="265919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父结点 是 子结点的</a:t>
            </a:r>
            <a:r>
              <a:rPr lang="zh-CN" altLang="en-US" sz="3200" dirty="0" smtClean="0">
                <a:solidFill>
                  <a:srgbClr val="00518E"/>
                </a:solidFill>
              </a:rPr>
              <a:t>前驱；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9900"/>
                </a:solidFill>
                <a:sym typeface="Wingdings" pitchFamily="2" charset="2"/>
              </a:rPr>
              <a:t>  </a:t>
            </a:r>
            <a:r>
              <a:rPr lang="zh-CN" altLang="en-US" sz="3200" dirty="0" smtClean="0">
                <a:sym typeface="Wingdings" pitchFamily="2" charset="2"/>
              </a:rPr>
              <a:t>子结点 是 父结点的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后继；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ym typeface="Wingdings" pitchFamily="2" charset="2"/>
              </a:rPr>
              <a:t> 子结点分为：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左孩子、右孩子；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52800" y="3200400"/>
            <a:ext cx="5181600" cy="685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DE5A00"/>
                </a:solidFill>
                <a:sym typeface="Wingdings" pitchFamily="2" charset="2"/>
              </a:rPr>
              <a:t>左、右孩子 不能随意互换；</a:t>
            </a:r>
            <a:endParaRPr lang="en-US" altLang="zh-CN" sz="3200" dirty="0" smtClean="0">
              <a:solidFill>
                <a:srgbClr val="DE5A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 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229600" cy="12526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</a:rPr>
              <a:t> 二叉树：</a:t>
            </a:r>
            <a:r>
              <a:rPr lang="zh-CN" altLang="en-US" sz="3200" dirty="0" smtClean="0"/>
              <a:t>有限个、有层次分枝关系的结点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              </a:t>
            </a:r>
            <a:r>
              <a:rPr lang="zh-CN" altLang="en-US" sz="3200" dirty="0" smtClean="0"/>
              <a:t>组成的集合；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2438399"/>
            <a:ext cx="8229600" cy="19697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</a:rPr>
              <a:t> 非空</a:t>
            </a:r>
            <a:r>
              <a:rPr lang="zh-CN" altLang="en-US" sz="3200" baseline="0" dirty="0" smtClean="0">
                <a:solidFill>
                  <a:srgbClr val="00518E"/>
                </a:solidFill>
                <a:latin typeface="Arial" charset="0"/>
              </a:rPr>
              <a:t>二叉树</a:t>
            </a:r>
            <a:r>
              <a:rPr lang="en-US" altLang="zh-CN" sz="3200" baseline="0" dirty="0" smtClean="0">
                <a:solidFill>
                  <a:srgbClr val="00518E"/>
                </a:solidFill>
                <a:latin typeface="Arial" charset="0"/>
              </a:rPr>
              <a:t>(</a:t>
            </a:r>
            <a:r>
              <a:rPr lang="zh-CN" altLang="en-US" sz="3200" baseline="0" dirty="0" smtClean="0">
                <a:solidFill>
                  <a:srgbClr val="00518E"/>
                </a:solidFill>
                <a:latin typeface="Arial" charset="0"/>
              </a:rPr>
              <a:t>递归定义</a:t>
            </a:r>
            <a:r>
              <a:rPr lang="en-US" altLang="zh-CN" sz="3200" baseline="0" dirty="0" smtClean="0">
                <a:solidFill>
                  <a:srgbClr val="00518E"/>
                </a:solidFill>
                <a:latin typeface="Arial" charset="0"/>
              </a:rPr>
              <a:t>)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r>
              <a:rPr lang="en-US" altLang="zh-CN" sz="3200" baseline="0" dirty="0" smtClean="0">
                <a:solidFill>
                  <a:srgbClr val="00518E"/>
                </a:solidFill>
                <a:latin typeface="Arial" charset="0"/>
              </a:rPr>
              <a:t>   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baseline="0" dirty="0" smtClean="0">
                <a:latin typeface="Arial" charset="0"/>
              </a:rPr>
              <a:t>   -- </a:t>
            </a:r>
            <a:r>
              <a:rPr lang="zh-CN" altLang="en-US" sz="3200" baseline="0" dirty="0" smtClean="0">
                <a:latin typeface="Arial" charset="0"/>
              </a:rPr>
              <a:t>一个根结点，</a:t>
            </a:r>
            <a:r>
              <a:rPr lang="zh-CN" altLang="en-US" sz="3200" dirty="0" smtClean="0"/>
              <a:t>及其两棵互不相交的子树；</a:t>
            </a:r>
            <a:endParaRPr lang="en-US" altLang="zh-CN" sz="3200" baseline="0" dirty="0" smtClean="0">
              <a:latin typeface="Arial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 </a:t>
            </a:r>
            <a:r>
              <a:rPr lang="en-US" altLang="zh-CN" sz="3200" baseline="0" dirty="0" smtClean="0">
                <a:latin typeface="Arial" charset="0"/>
              </a:rPr>
              <a:t>-- </a:t>
            </a:r>
            <a:r>
              <a:rPr lang="zh-CN" altLang="en-US" sz="3200" dirty="0" smtClean="0"/>
              <a:t>左子树、右子树都是</a:t>
            </a:r>
            <a:r>
              <a:rPr lang="zh-CN" altLang="en-US" sz="3200" dirty="0" smtClean="0">
                <a:solidFill>
                  <a:srgbClr val="007400"/>
                </a:solidFill>
              </a:rPr>
              <a:t>二叉树；</a:t>
            </a:r>
            <a:endParaRPr lang="en-US" altLang="zh-CN" sz="3200" baseline="0" dirty="0" smtClean="0">
              <a:solidFill>
                <a:srgbClr val="007400"/>
              </a:solidFill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53000" y="1774539"/>
            <a:ext cx="2667000" cy="58766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DE5A00"/>
                </a:solidFill>
                <a:sym typeface="Wingdings" pitchFamily="2" charset="2"/>
              </a:rPr>
              <a:t>可以是空集。</a:t>
            </a:r>
            <a:endParaRPr lang="en-US" altLang="zh-CN" sz="3200" dirty="0" smtClean="0">
              <a:solidFill>
                <a:srgbClr val="DE5A00"/>
              </a:solidFill>
              <a:sym typeface="Wingdings" pitchFamily="2" charset="2"/>
            </a:endParaRP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197000" y="45720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22" idx="3"/>
            <a:endCxn id="38" idx="0"/>
          </p:cNvCxnSpPr>
          <p:nvPr/>
        </p:nvCxnSpPr>
        <p:spPr bwMode="auto">
          <a:xfrm rot="5400000">
            <a:off x="6894722" y="4981656"/>
            <a:ext cx="311723" cy="4613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40" idx="0"/>
            <a:endCxn id="22" idx="5"/>
          </p:cNvCxnSpPr>
          <p:nvPr/>
        </p:nvCxnSpPr>
        <p:spPr bwMode="auto">
          <a:xfrm rot="16200000" flipV="1">
            <a:off x="7822057" y="4922556"/>
            <a:ext cx="311723" cy="5795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015400" y="45720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589200" y="45720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743200" y="53682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左子树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3"/>
            <a:endCxn id="29" idx="0"/>
          </p:cNvCxnSpPr>
          <p:nvPr/>
        </p:nvCxnSpPr>
        <p:spPr bwMode="auto">
          <a:xfrm rot="5400000">
            <a:off x="3376322" y="5071056"/>
            <a:ext cx="311723" cy="2825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4648200" y="45720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>
            <a:stCxn id="36" idx="0"/>
            <a:endCxn id="31" idx="5"/>
          </p:cNvCxnSpPr>
          <p:nvPr/>
        </p:nvCxnSpPr>
        <p:spPr bwMode="auto">
          <a:xfrm rot="16200000" flipV="1">
            <a:off x="5078857" y="5116956"/>
            <a:ext cx="353723" cy="2327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4724400" y="54102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右子树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172200" y="53682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左子树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620000" y="53682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右子树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82946" name="Equation" r:id="rId3" imgW="114120" imgH="215640" progId="Equation.3">
              <p:embed/>
            </p:oleObj>
          </a:graphicData>
        </a:graphic>
      </p:graphicFrame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606200"/>
            <a:ext cx="838200" cy="90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7" grpId="0" animBg="1"/>
      <p:bldP spid="28" grpId="0" animBg="1"/>
      <p:bldP spid="29" grpId="0" animBg="1"/>
      <p:bldP spid="31" grpId="0" animBg="1"/>
      <p:bldP spid="36" grpId="0" animBg="1"/>
      <p:bldP spid="38" grpId="0" animBg="1"/>
      <p:bldP spid="4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8207</TotalTime>
  <Words>3028</Words>
  <Application>Microsoft Office PowerPoint</Application>
  <PresentationFormat>全屏显示(4:3)</PresentationFormat>
  <Paragraphs>678</Paragraphs>
  <Slides>47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默认设计模板</vt:lpstr>
      <vt:lpstr>Equation</vt:lpstr>
      <vt:lpstr>幻灯片 1</vt:lpstr>
      <vt:lpstr>回顾</vt:lpstr>
      <vt:lpstr>回顾：数据结构的分类</vt:lpstr>
      <vt:lpstr>回顾：按逻辑结构分类</vt:lpstr>
      <vt:lpstr>回顾：按逻辑结构分类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yanfang</cp:lastModifiedBy>
  <cp:revision>1452</cp:revision>
  <cp:lastPrinted>1601-01-01T00:00:00Z</cp:lastPrinted>
  <dcterms:created xsi:type="dcterms:W3CDTF">1601-01-01T00:00:00Z</dcterms:created>
  <dcterms:modified xsi:type="dcterms:W3CDTF">2016-03-31T08:09:33Z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