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500" r:id="rId3"/>
    <p:sldId id="501" r:id="rId4"/>
    <p:sldId id="502" r:id="rId5"/>
    <p:sldId id="503" r:id="rId6"/>
    <p:sldId id="504" r:id="rId7"/>
    <p:sldId id="505" r:id="rId8"/>
    <p:sldId id="522" r:id="rId9"/>
    <p:sldId id="519" r:id="rId10"/>
    <p:sldId id="520" r:id="rId11"/>
    <p:sldId id="523" r:id="rId12"/>
    <p:sldId id="521" r:id="rId13"/>
    <p:sldId id="506" r:id="rId14"/>
    <p:sldId id="509" r:id="rId15"/>
    <p:sldId id="508" r:id="rId16"/>
    <p:sldId id="510" r:id="rId17"/>
    <p:sldId id="512" r:id="rId18"/>
    <p:sldId id="518" r:id="rId19"/>
    <p:sldId id="525" r:id="rId20"/>
    <p:sldId id="526" r:id="rId21"/>
    <p:sldId id="527" r:id="rId22"/>
    <p:sldId id="529" r:id="rId23"/>
    <p:sldId id="531" r:id="rId24"/>
    <p:sldId id="532" r:id="rId25"/>
    <p:sldId id="480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50" r:id="rId40"/>
    <p:sldId id="548" r:id="rId41"/>
    <p:sldId id="549" r:id="rId42"/>
    <p:sldId id="551" r:id="rId43"/>
    <p:sldId id="552" r:id="rId44"/>
    <p:sldId id="517" r:id="rId45"/>
    <p:sldId id="553" r:id="rId4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226845"/>
    <a:srgbClr val="206241"/>
    <a:srgbClr val="008000"/>
    <a:srgbClr val="FFFF99"/>
    <a:srgbClr val="FF5050"/>
    <a:srgbClr val="00E266"/>
    <a:srgbClr val="FFCCCC"/>
    <a:srgbClr val="FFCC99"/>
    <a:srgbClr val="FFCF3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427" autoAdjust="0"/>
    <p:restoredTop sz="92069" autoAdjust="0"/>
  </p:normalViewPr>
  <p:slideViewPr>
    <p:cSldViewPr>
      <p:cViewPr varScale="1">
        <p:scale>
          <a:sx n="69" d="100"/>
          <a:sy n="6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讲：二叉树的遍历与实现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832800" y="2971800"/>
            <a:ext cx="4648200" cy="1219886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832800" y="1219200"/>
            <a:ext cx="6629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练习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按照算法</a:t>
            </a:r>
            <a:r>
              <a:rPr lang="en-US" altLang="zh-CN" sz="3200" dirty="0" smtClean="0"/>
              <a:t>5.4</a:t>
            </a:r>
            <a:r>
              <a:rPr lang="zh-CN" altLang="en-US" sz="3200" dirty="0" smtClean="0"/>
              <a:t>练习进栈、出栈过程</a:t>
            </a:r>
            <a:endParaRPr lang="en-US" altLang="zh-CN" sz="3200" dirty="0" smtClean="0"/>
          </a:p>
        </p:txBody>
      </p:sp>
      <p:sp>
        <p:nvSpPr>
          <p:cNvPr id="91" name="下箭头 90"/>
          <p:cNvSpPr/>
          <p:nvPr/>
        </p:nvSpPr>
        <p:spPr bwMode="auto">
          <a:xfrm>
            <a:off x="1747200" y="2514600"/>
            <a:ext cx="2520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6201600" y="33552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6963600" y="246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7717200" y="33552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620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8106600" y="43703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73446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3" idx="3"/>
            <a:endCxn id="92" idx="0"/>
          </p:cNvCxnSpPr>
          <p:nvPr/>
        </p:nvCxnSpPr>
        <p:spPr bwMode="auto">
          <a:xfrm rot="5400000">
            <a:off x="6516896" y="2834696"/>
            <a:ext cx="457219" cy="583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3" idx="5"/>
            <a:endCxn id="94" idx="0"/>
          </p:cNvCxnSpPr>
          <p:nvPr/>
        </p:nvCxnSpPr>
        <p:spPr bwMode="auto">
          <a:xfrm rot="16200000" flipH="1">
            <a:off x="7452886" y="2838895"/>
            <a:ext cx="457219" cy="575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3"/>
            <a:endCxn id="95" idx="0"/>
          </p:cNvCxnSpPr>
          <p:nvPr/>
        </p:nvCxnSpPr>
        <p:spPr bwMode="auto">
          <a:xfrm rot="5400000">
            <a:off x="5915706" y="3983696"/>
            <a:ext cx="557999" cy="161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94" idx="3"/>
            <a:endCxn id="97" idx="0"/>
          </p:cNvCxnSpPr>
          <p:nvPr/>
        </p:nvCxnSpPr>
        <p:spPr bwMode="auto">
          <a:xfrm rot="5400000">
            <a:off x="7414806" y="3967196"/>
            <a:ext cx="5579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94" idx="5"/>
            <a:endCxn id="96" idx="0"/>
          </p:cNvCxnSpPr>
          <p:nvPr/>
        </p:nvCxnSpPr>
        <p:spPr bwMode="auto">
          <a:xfrm rot="16200000" flipH="1">
            <a:off x="7960501" y="3972290"/>
            <a:ext cx="584988" cy="211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66246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104" name="直接连接符 103"/>
          <p:cNvCxnSpPr>
            <a:stCxn id="92" idx="5"/>
            <a:endCxn id="103" idx="0"/>
          </p:cNvCxnSpPr>
          <p:nvPr/>
        </p:nvCxnSpPr>
        <p:spPr bwMode="auto">
          <a:xfrm rot="16200000" flipH="1">
            <a:off x="6475196" y="3941995"/>
            <a:ext cx="557999" cy="244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6277800" y="525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stCxn id="103" idx="3"/>
            <a:endCxn id="105" idx="0"/>
          </p:cNvCxnSpPr>
          <p:nvPr/>
        </p:nvCxnSpPr>
        <p:spPr bwMode="auto">
          <a:xfrm rot="5400000">
            <a:off x="6372001" y="4931391"/>
            <a:ext cx="4842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8" idx="0"/>
            <a:endCxn id="103" idx="5"/>
          </p:cNvCxnSpPr>
          <p:nvPr/>
        </p:nvCxnSpPr>
        <p:spPr bwMode="auto">
          <a:xfrm rot="16200000" flipV="1">
            <a:off x="6893092" y="4935291"/>
            <a:ext cx="484209" cy="160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6963600" y="525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9" name="矩形 108"/>
          <p:cNvSpPr/>
          <p:nvPr/>
        </p:nvSpPr>
        <p:spPr>
          <a:xfrm>
            <a:off x="874278" y="35052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--, +, a, *, b, c, /,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400" y="1676400"/>
            <a:ext cx="81534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7E00"/>
            </a:solidFill>
          </a:ln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抽象数据类型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BinTreeNode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zh-CN" altLang="en-US" sz="3200" dirty="0" smtClean="0"/>
              <a:t>结点类型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BinTreeNode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zh-CN" altLang="en-US" sz="3200" dirty="0" smtClean="0"/>
              <a:t>二叉树类型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指向根结点的指针</a:t>
            </a:r>
            <a:r>
              <a:rPr lang="en-US" altLang="zh-CN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450735"/>
            <a:ext cx="8763000" cy="625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/>
              <a:t> </a:t>
            </a:r>
            <a:r>
              <a:rPr lang="en-US" altLang="zh-CN" sz="3200" dirty="0"/>
              <a:t>void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{  </a:t>
            </a:r>
            <a:r>
              <a:rPr lang="en-US" altLang="zh-CN" sz="3200" dirty="0" smtClean="0"/>
              <a:t>Stack s=</a:t>
            </a:r>
            <a:r>
              <a:rPr lang="en-US" altLang="zh-CN" sz="3200" dirty="0" err="1" smtClean="0"/>
              <a:t>createEmptyStack</a:t>
            </a:r>
            <a:r>
              <a:rPr lang="en-US" altLang="zh-CN" sz="3200" dirty="0"/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   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 = t</a:t>
            </a:r>
            <a:r>
              <a:rPr lang="en-US" altLang="zh-CN" sz="3200" dirty="0" smtClean="0"/>
              <a:t>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if</a:t>
            </a:r>
            <a:r>
              <a:rPr lang="en-US" altLang="zh-CN" sz="3200" dirty="0"/>
              <a:t>( c </a:t>
            </a:r>
            <a:r>
              <a:rPr lang="en-US" altLang="zh-CN" sz="3200" dirty="0" smtClean="0"/>
              <a:t>== Null)   return</a:t>
            </a:r>
            <a:r>
              <a:rPr lang="en-US" altLang="zh-CN" sz="32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push(s, c);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while</a:t>
            </a:r>
            <a:r>
              <a:rPr lang="en-US" altLang="zh-CN" sz="3200" dirty="0"/>
              <a:t>( !</a:t>
            </a:r>
            <a:r>
              <a:rPr lang="en-US" altLang="zh-CN" sz="3200" dirty="0" err="1" smtClean="0"/>
              <a:t>isEmptyStack</a:t>
            </a:r>
            <a:r>
              <a:rPr lang="en-US" altLang="zh-CN" sz="3200" dirty="0" smtClean="0"/>
              <a:t>(s))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c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top(s);  pop(s);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if</a:t>
            </a:r>
            <a:r>
              <a:rPr lang="en-US" altLang="zh-CN" sz="3200" dirty="0"/>
              <a:t>( c != </a:t>
            </a:r>
            <a:r>
              <a:rPr lang="en-US" altLang="zh-CN" sz="3200" dirty="0" smtClean="0"/>
              <a:t>Null)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{ visit(root(c));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en-US" altLang="zh-CN" sz="3200" dirty="0" smtClean="0"/>
              <a:t>     push(s, </a:t>
            </a:r>
            <a:r>
              <a:rPr lang="en-US" altLang="zh-CN" sz="3200" dirty="0" err="1"/>
              <a:t>rightChild</a:t>
            </a:r>
            <a:r>
              <a:rPr lang="en-US" altLang="zh-CN" sz="3200" dirty="0"/>
              <a:t>(c) </a:t>
            </a:r>
            <a:r>
              <a:rPr lang="en-US" altLang="zh-CN" sz="3200" dirty="0" smtClean="0"/>
              <a:t>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en-US" altLang="zh-CN" sz="3200" dirty="0" smtClean="0"/>
              <a:t>     push(s, </a:t>
            </a:r>
            <a:r>
              <a:rPr lang="en-US" altLang="zh-CN" sz="3200" dirty="0" err="1"/>
              <a:t>leftChild</a:t>
            </a:r>
            <a:r>
              <a:rPr lang="en-US" altLang="zh-CN" sz="3200" dirty="0"/>
              <a:t>(c) </a:t>
            </a:r>
            <a:r>
              <a:rPr lang="en-US" altLang="zh-CN" sz="3200" dirty="0" smtClean="0"/>
              <a:t>); </a:t>
            </a:r>
            <a:endParaRPr lang="en-US" altLang="zh-CN" sz="3200" dirty="0"/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} </a:t>
            </a:r>
            <a:r>
              <a:rPr lang="en-US" altLang="zh-CN" sz="3200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 }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6172200" y="984546"/>
            <a:ext cx="182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14264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//c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9400" y="25146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30266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当栈不空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35814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//c=</a:t>
            </a:r>
            <a:r>
              <a:rPr lang="zh-CN" altLang="en-US" dirty="0" smtClean="0">
                <a:solidFill>
                  <a:srgbClr val="008A00"/>
                </a:solidFill>
              </a:rPr>
              <a:t>栈顶，栈顶出栈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4093458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err="1" smtClean="0">
                <a:solidFill>
                  <a:srgbClr val="008A00"/>
                </a:solidFill>
              </a:rPr>
              <a:t>c≠Null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则访问</a:t>
            </a:r>
            <a:r>
              <a:rPr lang="en-US" altLang="zh-CN" dirty="0" smtClean="0">
                <a:solidFill>
                  <a:srgbClr val="008A00"/>
                </a:solidFill>
              </a:rPr>
              <a:t>c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7000" y="5181600"/>
            <a:ext cx="2819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右孩子进栈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48400" y="57698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左孩子进栈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0200" y="3505200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{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153400" cy="40162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(1) </a:t>
            </a:r>
            <a:r>
              <a:rPr lang="zh-CN" altLang="en-US" sz="3200" dirty="0" smtClean="0"/>
              <a:t>从根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开始，访问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并让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进栈；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  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rgbClr val="00518E"/>
                </a:solidFill>
              </a:rPr>
              <a:t>‘左子树’</a:t>
            </a:r>
            <a:r>
              <a:rPr lang="zh-CN" altLang="en-US" sz="3200" dirty="0" smtClean="0"/>
              <a:t>，重复，直到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为空；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为栈顶的</a:t>
            </a:r>
            <a:r>
              <a:rPr lang="zh-CN" altLang="en-US" sz="3200" dirty="0" smtClean="0">
                <a:solidFill>
                  <a:srgbClr val="00518E"/>
                </a:solidFill>
              </a:rPr>
              <a:t>‘右子树’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栈顶退栈；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(3)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(2)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空且栈空。</a:t>
            </a:r>
            <a:endParaRPr lang="en-US" altLang="zh-CN" sz="3200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490076" y="338514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912600" y="41626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792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221944" y="3822340"/>
            <a:ext cx="399854" cy="2629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6789299" y="3823394"/>
            <a:ext cx="408813" cy="26978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6567601" y="4559031"/>
            <a:ext cx="435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4928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277135" y="4535630"/>
            <a:ext cx="4358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1880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325075" y="5414957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7976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7782609" y="5414956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074400" y="41537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617200" y="4909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792095" y="4563578"/>
            <a:ext cx="38667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6679800" y="566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6657883" y="5426082"/>
            <a:ext cx="327969" cy="14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57866" y="2990931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 flipV="1">
            <a:off x="6970076" y="3277696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27432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非递归思想：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7912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183028"/>
            <a:ext cx="8763000" cy="44557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39423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37059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83727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3354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42742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18942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78388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82526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55634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57104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51542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49202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18046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40294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60108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8208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53704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40222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301994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78943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535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573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73572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95186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811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4977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573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80982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19378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39397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90521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90521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41531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88191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41531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7533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7533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7533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7533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828800" y="5877580"/>
            <a:ext cx="60198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：非递归先根遍历流程图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88934"/>
            <a:ext cx="7772400" cy="50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685800" y="2895600"/>
            <a:ext cx="4648200" cy="1219886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85800" y="1219200"/>
            <a:ext cx="6629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练习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“边访问边进栈”</a:t>
            </a:r>
            <a:r>
              <a:rPr lang="zh-CN" altLang="en-US" sz="3200" dirty="0" smtClean="0"/>
              <a:t>的进、出栈过程</a:t>
            </a:r>
            <a:endParaRPr lang="en-US" altLang="zh-CN" sz="3200" dirty="0" smtClean="0"/>
          </a:p>
        </p:txBody>
      </p:sp>
      <p:sp>
        <p:nvSpPr>
          <p:cNvPr id="109" name="下箭头 108"/>
          <p:cNvSpPr/>
          <p:nvPr/>
        </p:nvSpPr>
        <p:spPr bwMode="auto">
          <a:xfrm>
            <a:off x="2895600" y="24678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6"/>
          <p:cNvSpPr>
            <a:spLocks noChangeArrowheads="1"/>
          </p:cNvSpPr>
          <p:nvPr/>
        </p:nvSpPr>
        <p:spPr bwMode="auto">
          <a:xfrm>
            <a:off x="5838000" y="3384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6688800" y="249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7494000" y="3384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5410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8006400" y="4399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71214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1" idx="3"/>
            <a:endCxn id="110" idx="0"/>
          </p:cNvCxnSpPr>
          <p:nvPr/>
        </p:nvCxnSpPr>
        <p:spPr bwMode="auto">
          <a:xfrm rot="5400000">
            <a:off x="6197696" y="28196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111" idx="5"/>
            <a:endCxn id="112" idx="0"/>
          </p:cNvCxnSpPr>
          <p:nvPr/>
        </p:nvCxnSpPr>
        <p:spPr bwMode="auto">
          <a:xfrm rot="16200000" flipH="1">
            <a:off x="7203886" y="28424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10" idx="3"/>
            <a:endCxn id="113" idx="0"/>
          </p:cNvCxnSpPr>
          <p:nvPr/>
        </p:nvCxnSpPr>
        <p:spPr bwMode="auto">
          <a:xfrm rot="5400000">
            <a:off x="5508006" y="3968996"/>
            <a:ext cx="5579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>
            <a:stCxn id="112" idx="3"/>
            <a:endCxn id="115" idx="0"/>
          </p:cNvCxnSpPr>
          <p:nvPr/>
        </p:nvCxnSpPr>
        <p:spPr bwMode="auto">
          <a:xfrm rot="5400000">
            <a:off x="7191606" y="3996596"/>
            <a:ext cx="5579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>
            <a:stCxn id="112" idx="5"/>
            <a:endCxn id="114" idx="0"/>
          </p:cNvCxnSpPr>
          <p:nvPr/>
        </p:nvCxnSpPr>
        <p:spPr bwMode="auto">
          <a:xfrm rot="16200000" flipH="1">
            <a:off x="7798801" y="3940190"/>
            <a:ext cx="5849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6337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122" name="直接连接符 121"/>
          <p:cNvCxnSpPr>
            <a:stCxn id="110" idx="5"/>
            <a:endCxn id="121" idx="0"/>
          </p:cNvCxnSpPr>
          <p:nvPr/>
        </p:nvCxnSpPr>
        <p:spPr bwMode="auto">
          <a:xfrm rot="16200000" flipH="1">
            <a:off x="6149696" y="3933295"/>
            <a:ext cx="5579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990400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24" name="直接连接符 123"/>
          <p:cNvCxnSpPr>
            <a:stCxn id="121" idx="3"/>
            <a:endCxn id="123" idx="0"/>
          </p:cNvCxnSpPr>
          <p:nvPr/>
        </p:nvCxnSpPr>
        <p:spPr bwMode="auto">
          <a:xfrm rot="5400000">
            <a:off x="6084601" y="4960791"/>
            <a:ext cx="4842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26" idx="0"/>
            <a:endCxn id="121" idx="5"/>
          </p:cNvCxnSpPr>
          <p:nvPr/>
        </p:nvCxnSpPr>
        <p:spPr bwMode="auto">
          <a:xfrm rot="16200000" flipV="1">
            <a:off x="6643792" y="4926591"/>
            <a:ext cx="4842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6752400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27" name="矩形 126"/>
          <p:cNvSpPr/>
          <p:nvPr/>
        </p:nvSpPr>
        <p:spPr>
          <a:xfrm>
            <a:off x="727278" y="34290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--, +, a, *, b, c, /,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625629"/>
            <a:ext cx="8763000" cy="5981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{</a:t>
            </a:r>
            <a:r>
              <a:rPr lang="en-US" altLang="zh-CN" sz="3200" dirty="0" smtClean="0"/>
              <a:t> Stack s = </a:t>
            </a:r>
            <a:r>
              <a:rPr lang="en-US" altLang="zh-CN" sz="3200" dirty="0" err="1" smtClean="0"/>
              <a:t>createEmptyStack</a:t>
            </a:r>
            <a:r>
              <a:rPr lang="en-US" altLang="zh-CN" sz="3200" dirty="0" smtClean="0"/>
              <a:t>();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p = t;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if( p == Null)  return;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en-US" altLang="zh-CN" sz="3200" dirty="0" smtClean="0"/>
              <a:t>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smtClean="0">
                <a:solidFill>
                  <a:srgbClr val="000099"/>
                </a:solidFill>
              </a:rPr>
              <a:t> {</a:t>
            </a:r>
            <a:r>
              <a:rPr lang="en-US" altLang="zh-CN" sz="3200" dirty="0" smtClean="0"/>
              <a:t>visit(root(p));  push(s, 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(p);</a:t>
            </a:r>
            <a:r>
              <a:rPr lang="en-US" altLang="zh-CN" sz="3200" dirty="0" smtClean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p=top(s);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</a:t>
            </a:r>
            <a:r>
              <a:rPr lang="en-US" altLang="zh-CN" sz="3200" dirty="0" err="1" smtClean="0"/>
              <a:t>rightChild</a:t>
            </a:r>
            <a:r>
              <a:rPr lang="en-US" altLang="zh-CN" sz="3200" dirty="0" smtClean="0"/>
              <a:t>(p);  pop(s);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while( ! </a:t>
            </a:r>
            <a:r>
              <a:rPr lang="en-US" altLang="zh-CN" sz="3200" dirty="0" err="1" smtClean="0"/>
              <a:t>isEmptyStack</a:t>
            </a:r>
            <a:r>
              <a:rPr lang="en-US" altLang="zh-CN" sz="3200" dirty="0" smtClean="0"/>
              <a:t>(s) || p!=Null)</a:t>
            </a:r>
          </a:p>
          <a:p>
            <a:pPr indent="27622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172200" y="1159029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6600" y="1616229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39410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的左孩子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86200" y="2819400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407658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</a:t>
            </a:r>
            <a:r>
              <a:rPr lang="en-US" altLang="zh-CN" dirty="0" smtClean="0">
                <a:solidFill>
                  <a:srgbClr val="008A00"/>
                </a:solidFill>
              </a:rPr>
              <a:t>p, p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4200" y="4531204"/>
            <a:ext cx="586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否则</a:t>
            </a:r>
            <a:r>
              <a:rPr lang="en-US" altLang="zh-CN" dirty="0" smtClean="0">
                <a:solidFill>
                  <a:srgbClr val="003399"/>
                </a:solidFill>
              </a:rPr>
              <a:t>, p=</a:t>
            </a:r>
            <a:r>
              <a:rPr lang="zh-CN" altLang="en-US" dirty="0" smtClean="0">
                <a:solidFill>
                  <a:srgbClr val="003399"/>
                </a:solidFill>
              </a:rPr>
              <a:t>栈顶的右孩子，栈顶出栈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0023" y="2743200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endParaRPr lang="zh-CN" altLang="en-US" sz="3200" b="1" dirty="0"/>
          </a:p>
        </p:txBody>
      </p:sp>
      <p:sp>
        <p:nvSpPr>
          <p:cNvPr id="23" name="矩形 22"/>
          <p:cNvSpPr/>
          <p:nvPr/>
        </p:nvSpPr>
        <p:spPr>
          <a:xfrm>
            <a:off x="4381787" y="6055204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二叉树的非递归先根遍历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808900"/>
            <a:ext cx="5562600" cy="2001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按“中根”遍历左子树；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访问根结点；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33400" y="4572000"/>
            <a:ext cx="8610600" cy="1600200"/>
          </a:xfrm>
          <a:prstGeom prst="rect">
            <a:avLst/>
          </a:prstGeom>
          <a:solidFill>
            <a:srgbClr val="22684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--</a:t>
            </a:r>
            <a:r>
              <a:rPr lang="zh-CN" altLang="en-US" sz="3000" dirty="0" smtClean="0">
                <a:solidFill>
                  <a:schemeClr val="bg1"/>
                </a:solidFill>
              </a:rPr>
              <a:t>先根：边访问边进栈，向左下方走不动则出栈；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--</a:t>
            </a:r>
            <a:r>
              <a:rPr lang="zh-CN" altLang="en-US" sz="3000" dirty="0" smtClean="0">
                <a:solidFill>
                  <a:srgbClr val="FFC000"/>
                </a:solidFill>
              </a:rPr>
              <a:t>中根：进栈不访问，</a:t>
            </a:r>
            <a:endParaRPr lang="en-US" altLang="zh-CN" sz="3000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             </a:t>
            </a:r>
            <a:r>
              <a:rPr lang="zh-CN" altLang="en-US" sz="3000" dirty="0" smtClean="0">
                <a:solidFill>
                  <a:srgbClr val="FFC000"/>
                </a:solidFill>
              </a:rPr>
              <a:t>向左下方走不动时，访问栈顶、出栈；</a:t>
            </a:r>
            <a:endParaRPr lang="en-US" altLang="zh-CN" sz="3000" dirty="0" smtClean="0">
              <a:solidFill>
                <a:srgbClr val="FFC000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886200"/>
            <a:ext cx="861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先根 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与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中根</a:t>
            </a:r>
            <a:r>
              <a:rPr lang="en-US" altLang="zh-CN" sz="3000" dirty="0" smtClean="0"/>
              <a:t>”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>
              <a:latin typeface="黑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1244025"/>
            <a:ext cx="5562600" cy="584775"/>
          </a:xfrm>
          <a:prstGeom prst="rect">
            <a:avLst/>
          </a:prstGeom>
          <a:solidFill>
            <a:srgbClr val="B3EB8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中根递归：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1984" y="38862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800"/>
                </a:solidFill>
              </a:rPr>
              <a:t>行走路线相同，但</a:t>
            </a:r>
            <a:endParaRPr lang="en-US" altLang="zh-CN" sz="3200" dirty="0" smtClean="0">
              <a:solidFill>
                <a:srgbClr val="005800"/>
              </a:solidFill>
              <a:latin typeface="黑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035600" y="10607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492800" y="18227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984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3"/>
            <a:endCxn id="33" idx="0"/>
          </p:cNvCxnSpPr>
          <p:nvPr/>
        </p:nvCxnSpPr>
        <p:spPr bwMode="auto">
          <a:xfrm rot="5400000">
            <a:off x="6754480" y="14694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7" idx="5"/>
            <a:endCxn id="19" idx="0"/>
          </p:cNvCxnSpPr>
          <p:nvPr/>
        </p:nvCxnSpPr>
        <p:spPr bwMode="auto">
          <a:xfrm rot="16200000" flipH="1">
            <a:off x="7359935" y="14739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9" idx="3"/>
            <a:endCxn id="23" idx="0"/>
          </p:cNvCxnSpPr>
          <p:nvPr/>
        </p:nvCxnSpPr>
        <p:spPr bwMode="auto">
          <a:xfrm rot="5400000">
            <a:off x="7151720" y="22404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8055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19" idx="5"/>
            <a:endCxn id="27" idx="0"/>
          </p:cNvCxnSpPr>
          <p:nvPr/>
        </p:nvCxnSpPr>
        <p:spPr bwMode="auto">
          <a:xfrm rot="16200000" flipH="1">
            <a:off x="7839954" y="22131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750798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7" idx="3"/>
            <a:endCxn id="29" idx="0"/>
          </p:cNvCxnSpPr>
          <p:nvPr/>
        </p:nvCxnSpPr>
        <p:spPr bwMode="auto">
          <a:xfrm rot="5400000">
            <a:off x="7831499" y="31487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407200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7" idx="5"/>
            <a:endCxn id="31" idx="0"/>
          </p:cNvCxnSpPr>
          <p:nvPr/>
        </p:nvCxnSpPr>
        <p:spPr bwMode="auto">
          <a:xfrm rot="16200000" flipH="1">
            <a:off x="8312434" y="31253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6578400" y="181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6049200" y="26627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4" idx="0"/>
          </p:cNvCxnSpPr>
          <p:nvPr/>
        </p:nvCxnSpPr>
        <p:spPr bwMode="auto">
          <a:xfrm rot="5400000">
            <a:off x="6213317" y="22344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264200" y="345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7196408" y="31704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6905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0918"/>
            <a:ext cx="8763000" cy="4467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518E"/>
                </a:solidFill>
              </a:rPr>
              <a:t>   访问栈顶，</a:t>
            </a:r>
            <a:r>
              <a:rPr lang="zh-CN" altLang="en-US" sz="3000" dirty="0" smtClean="0"/>
              <a:t>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159930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38212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35848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82516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32331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41531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1773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77177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81315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54423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55893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50331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47991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168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40173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58897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8087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52493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39011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300783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77732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523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561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72361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93975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799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4856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561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79771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18167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38186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8931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8931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40320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86980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40320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65275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65275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65275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238917"/>
            <a:ext cx="8229600" cy="14280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2" charset="-122"/>
              </a:rPr>
              <a:t> 满二叉树</a:t>
            </a:r>
            <a:r>
              <a:rPr lang="en-US" altLang="zh-CN" sz="3200" dirty="0" smtClean="0">
                <a:latin typeface="黑体" pitchFamily="2" charset="-122"/>
              </a:rPr>
              <a:t>(</a:t>
            </a:r>
            <a:r>
              <a:rPr lang="zh-CN" altLang="en-US" sz="3200" dirty="0" smtClean="0">
                <a:latin typeface="黑体" pitchFamily="2" charset="-122"/>
              </a:rPr>
              <a:t>国内定义、国际定义</a:t>
            </a:r>
            <a:r>
              <a:rPr lang="en-US" altLang="zh-CN" sz="3200" dirty="0" smtClean="0">
                <a:latin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黑体" pitchFamily="2" charset="-122"/>
              </a:rPr>
              <a:t> </a:t>
            </a:r>
            <a:r>
              <a:rPr lang="zh-CN" altLang="en-US" sz="3200" dirty="0" smtClean="0">
                <a:latin typeface="黑体" pitchFamily="2" charset="-122"/>
              </a:rPr>
              <a:t>完全二叉树</a:t>
            </a:r>
            <a:endParaRPr lang="en-US" altLang="zh-CN" sz="3200" dirty="0" smtClean="0">
              <a:latin typeface="黑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175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7432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3306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0480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0" idx="3"/>
            <a:endCxn id="9" idx="0"/>
          </p:cNvCxnSpPr>
          <p:nvPr/>
        </p:nvCxnSpPr>
        <p:spPr bwMode="auto">
          <a:xfrm rot="5400000">
            <a:off x="24519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0" idx="5"/>
            <a:endCxn id="11" idx="0"/>
          </p:cNvCxnSpPr>
          <p:nvPr/>
        </p:nvCxnSpPr>
        <p:spPr bwMode="auto">
          <a:xfrm rot="16200000" flipH="1">
            <a:off x="31955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3"/>
            <a:endCxn id="14" idx="0"/>
          </p:cNvCxnSpPr>
          <p:nvPr/>
        </p:nvCxnSpPr>
        <p:spPr bwMode="auto">
          <a:xfrm rot="5400000">
            <a:off x="31254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408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9" idx="3"/>
            <a:endCxn id="18" idx="0"/>
          </p:cNvCxnSpPr>
          <p:nvPr/>
        </p:nvCxnSpPr>
        <p:spPr bwMode="auto">
          <a:xfrm rot="5400000">
            <a:off x="19469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4678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9" idx="5"/>
            <a:endCxn id="20" idx="0"/>
          </p:cNvCxnSpPr>
          <p:nvPr/>
        </p:nvCxnSpPr>
        <p:spPr bwMode="auto">
          <a:xfrm rot="16200000" flipH="1">
            <a:off x="24320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3610800" y="4728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1" idx="5"/>
            <a:endCxn id="22" idx="0"/>
          </p:cNvCxnSpPr>
          <p:nvPr/>
        </p:nvCxnSpPr>
        <p:spPr bwMode="auto">
          <a:xfrm rot="16200000" flipH="1">
            <a:off x="3581973" y="4447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592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6807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1658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524000" y="3048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029200" y="3048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24" y="848380"/>
            <a:ext cx="7820876" cy="49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33600" y="586740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：非递归中根遍历流程图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3475800"/>
            <a:ext cx="46482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19143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练习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：中根遍历的进、出栈过程</a:t>
            </a:r>
            <a:endParaRPr lang="en-US" altLang="zh-CN" sz="32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“进栈不访问，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>
                <a:solidFill>
                  <a:srgbClr val="003399"/>
                </a:solidFill>
              </a:rPr>
              <a:t>向左下方走不动时，访问栈顶、出栈”</a:t>
            </a:r>
            <a:endParaRPr lang="en-US" altLang="zh-CN" sz="32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2895600" y="30480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838000" y="4011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688800" y="312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494000" y="4011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54102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006400" y="4921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71214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0" idx="0"/>
          </p:cNvCxnSpPr>
          <p:nvPr/>
        </p:nvCxnSpPr>
        <p:spPr bwMode="auto">
          <a:xfrm rot="5400000">
            <a:off x="6197696" y="34466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2" idx="0"/>
          </p:cNvCxnSpPr>
          <p:nvPr/>
        </p:nvCxnSpPr>
        <p:spPr bwMode="auto">
          <a:xfrm rot="16200000" flipH="1">
            <a:off x="7203886" y="34694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3"/>
            <a:endCxn id="13" idx="0"/>
          </p:cNvCxnSpPr>
          <p:nvPr/>
        </p:nvCxnSpPr>
        <p:spPr bwMode="auto">
          <a:xfrm rot="5400000">
            <a:off x="5560806" y="4543196"/>
            <a:ext cx="452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2" idx="3"/>
            <a:endCxn id="15" idx="0"/>
          </p:cNvCxnSpPr>
          <p:nvPr/>
        </p:nvCxnSpPr>
        <p:spPr bwMode="auto">
          <a:xfrm rot="5400000">
            <a:off x="7244406" y="4570796"/>
            <a:ext cx="452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2" idx="5"/>
            <a:endCxn id="14" idx="0"/>
          </p:cNvCxnSpPr>
          <p:nvPr/>
        </p:nvCxnSpPr>
        <p:spPr bwMode="auto">
          <a:xfrm rot="16200000" flipH="1">
            <a:off x="7851601" y="4514390"/>
            <a:ext cx="479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3372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22" name="直接连接符 21"/>
          <p:cNvCxnSpPr>
            <a:stCxn id="10" idx="5"/>
            <a:endCxn id="21" idx="0"/>
          </p:cNvCxnSpPr>
          <p:nvPr/>
        </p:nvCxnSpPr>
        <p:spPr bwMode="auto">
          <a:xfrm rot="16200000" flipH="1">
            <a:off x="6202496" y="4507495"/>
            <a:ext cx="452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990400" y="573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6122701" y="5444091"/>
            <a:ext cx="4080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1" idx="5"/>
          </p:cNvCxnSpPr>
          <p:nvPr/>
        </p:nvCxnSpPr>
        <p:spPr bwMode="auto">
          <a:xfrm rot="16200000" flipV="1">
            <a:off x="6681892" y="5409891"/>
            <a:ext cx="4080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752400" y="573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609600" y="4009200"/>
            <a:ext cx="450636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+, b, *, c, --, d, /, 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3400" y="533401"/>
            <a:ext cx="8610600" cy="632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InOrder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{</a:t>
            </a:r>
            <a:r>
              <a:rPr lang="en-US" altLang="zh-CN" sz="3200" dirty="0" smtClean="0"/>
              <a:t> Stack s = </a:t>
            </a:r>
            <a:r>
              <a:rPr lang="en-US" altLang="zh-CN" sz="3200" dirty="0" err="1" smtClean="0"/>
              <a:t>createEmptyStack</a:t>
            </a:r>
            <a:r>
              <a:rPr lang="en-US" altLang="zh-CN" sz="3200" dirty="0" smtClean="0"/>
              <a:t>();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BinTree</a:t>
            </a:r>
            <a:r>
              <a:rPr lang="en-US" altLang="zh-CN" sz="3200" dirty="0" smtClean="0"/>
              <a:t> p </a:t>
            </a:r>
            <a:r>
              <a:rPr lang="en-US" altLang="zh-CN" sz="3200" dirty="0"/>
              <a:t>= t</a:t>
            </a:r>
            <a:r>
              <a:rPr lang="en-US" altLang="zh-CN" sz="3200" dirty="0" smtClean="0"/>
              <a:t>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if</a:t>
            </a:r>
            <a:r>
              <a:rPr lang="en-US" altLang="zh-CN" sz="3200" dirty="0"/>
              <a:t>( </a:t>
            </a:r>
            <a:r>
              <a:rPr lang="en-US" altLang="zh-CN" sz="3200" dirty="0" smtClean="0"/>
              <a:t>p == Null)  return;</a:t>
            </a:r>
            <a:endParaRPr lang="en-US" altLang="zh-CN" sz="3200" dirty="0"/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en-US" altLang="zh-CN" sz="3200" dirty="0" smtClean="0"/>
              <a:t>while(p!=Null)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smtClean="0">
                <a:solidFill>
                  <a:srgbClr val="000099"/>
                </a:solidFill>
              </a:rPr>
              <a:t> { </a:t>
            </a:r>
            <a:r>
              <a:rPr lang="en-US" altLang="zh-CN" sz="3200" dirty="0" smtClean="0"/>
              <a:t>push(s, p);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(p);</a:t>
            </a:r>
            <a:r>
              <a:rPr lang="en-US" altLang="zh-CN" sz="3200" dirty="0" smtClean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p=top(s); 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visit(root(p));  p=</a:t>
            </a:r>
            <a:r>
              <a:rPr lang="en-US" altLang="zh-CN" sz="3200" dirty="0" err="1" smtClean="0"/>
              <a:t>rightChild</a:t>
            </a:r>
            <a:r>
              <a:rPr lang="en-US" altLang="zh-CN" sz="3200" dirty="0" smtClean="0"/>
              <a:t>(p);  pop(s);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while( ! </a:t>
            </a:r>
            <a:r>
              <a:rPr lang="en-US" altLang="zh-CN" sz="3200" dirty="0" err="1" smtClean="0"/>
              <a:t>isEmptyStack</a:t>
            </a:r>
            <a:r>
              <a:rPr lang="en-US" altLang="zh-CN" sz="3200" dirty="0" smtClean="0"/>
              <a:t>(s) || p!=Null)</a:t>
            </a:r>
          </a:p>
          <a:p>
            <a:pPr indent="27622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324600" y="10668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9000" y="1600200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5400" y="38648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的左孩子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38600" y="27218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0891" y="3276600"/>
            <a:ext cx="319670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 p</a:t>
            </a:r>
            <a:r>
              <a:rPr lang="zh-CN" altLang="en-US" dirty="0" smtClean="0">
                <a:solidFill>
                  <a:srgbClr val="008A00"/>
                </a:solidFill>
              </a:rPr>
              <a:t>进栈，但不访问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0400" y="4474458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访问栈顶</a:t>
            </a:r>
            <a:r>
              <a:rPr lang="en-US" altLang="zh-CN" dirty="0" smtClean="0">
                <a:solidFill>
                  <a:srgbClr val="003399"/>
                </a:solidFill>
              </a:rPr>
              <a:t>, p=</a:t>
            </a:r>
            <a:r>
              <a:rPr lang="zh-CN" altLang="en-US" dirty="0" smtClean="0">
                <a:solidFill>
                  <a:srgbClr val="003399"/>
                </a:solidFill>
              </a:rPr>
              <a:t>栈顶的右孩子</a:t>
            </a:r>
            <a:r>
              <a:rPr lang="en-US" altLang="zh-CN" dirty="0" smtClean="0">
                <a:solidFill>
                  <a:srgbClr val="003399"/>
                </a:solidFill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</a:rPr>
              <a:t>出栈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423" y="2590800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endParaRPr lang="zh-CN" altLang="en-US" sz="3200" b="1" dirty="0"/>
          </a:p>
        </p:txBody>
      </p:sp>
      <p:sp>
        <p:nvSpPr>
          <p:cNvPr id="23" name="矩形 22"/>
          <p:cNvSpPr/>
          <p:nvPr/>
        </p:nvSpPr>
        <p:spPr>
          <a:xfrm>
            <a:off x="4534187" y="609600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382000" cy="49930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先根：边访问边进栈，向左下方走不动时，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访问栈顶，去栈顶右孩子处，出栈；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若无右子树，或右子树已被访问过，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否则，去右子树，不出栈；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382000" cy="59144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对比于先根、中根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727144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297645"/>
            <a:ext cx="8763000" cy="54079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指向树根，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518E"/>
                </a:solidFill>
              </a:rPr>
              <a:t>    </a:t>
            </a:r>
            <a:r>
              <a:rPr lang="en-US" altLang="zh-CN" sz="3000" dirty="0" smtClean="0"/>
              <a:t>a. </a:t>
            </a:r>
            <a:r>
              <a:rPr lang="zh-CN" altLang="en-US" sz="3000" dirty="0" smtClean="0"/>
              <a:t>栈顶无右孩子，或右孩子刚被访问，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访问栈顶，栈顶退栈，令</a:t>
            </a:r>
            <a:r>
              <a:rPr lang="en-US" altLang="zh-CN" sz="3000" dirty="0" smtClean="0">
                <a:sym typeface="Wingdings" pitchFamily="2" charset="2"/>
              </a:rPr>
              <a:t>p=Null(</a:t>
            </a:r>
            <a:r>
              <a:rPr lang="zh-CN" altLang="en-US" sz="3000" dirty="0" smtClean="0">
                <a:sym typeface="Wingdings" pitchFamily="2" charset="2"/>
              </a:rPr>
              <a:t>即重复</a:t>
            </a:r>
            <a:r>
              <a:rPr lang="en-US" altLang="zh-CN" sz="3000" dirty="0" smtClean="0">
                <a:sym typeface="Wingdings" pitchFamily="2" charset="2"/>
              </a:rPr>
              <a:t>4)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b. </a:t>
            </a:r>
            <a:r>
              <a:rPr lang="zh-CN" altLang="en-US" sz="3000" dirty="0" smtClean="0">
                <a:sym typeface="Wingdings" pitchFamily="2" charset="2"/>
              </a:rPr>
              <a:t>否则，</a:t>
            </a:r>
            <a:r>
              <a:rPr lang="en-US" altLang="zh-CN" sz="3000" dirty="0" smtClean="0">
                <a:sym typeface="Wingdings" pitchFamily="2" charset="2"/>
              </a:rPr>
              <a:t>p=p</a:t>
            </a:r>
            <a:r>
              <a:rPr lang="zh-CN" altLang="en-US" sz="3000" dirty="0" smtClean="0">
                <a:sym typeface="Wingdings" pitchFamily="2" charset="2"/>
              </a:rPr>
              <a:t>的右孩子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243522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73588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26567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70072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41620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217820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772661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814040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545120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559819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504199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480797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216924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30182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589865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8096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525823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391004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2008725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778209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524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940646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800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4865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562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798604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1182562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28406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6958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2386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695805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238605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238605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65094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65094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650944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650944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386756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p=Null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1200" y="625858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：非递归后根遍历流程图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9821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3475800"/>
            <a:ext cx="46482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18741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练习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：后根遍历中的进、出栈过程：</a:t>
            </a:r>
            <a:endParaRPr lang="en-US" altLang="zh-CN" sz="32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“进栈不访问，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>
                <a:solidFill>
                  <a:srgbClr val="003399"/>
                </a:solidFill>
              </a:rPr>
              <a:t>向左下方走不动时，分</a:t>
            </a:r>
            <a:r>
              <a:rPr lang="en-US" altLang="zh-CN" sz="3200" dirty="0" smtClean="0">
                <a:solidFill>
                  <a:srgbClr val="003399"/>
                </a:solidFill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</a:rPr>
              <a:t>种情况”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895600" y="30480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938200" y="37068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789000" y="281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594200" y="37068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55104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106600" y="46163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72216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0" idx="0"/>
          </p:cNvCxnSpPr>
          <p:nvPr/>
        </p:nvCxnSpPr>
        <p:spPr bwMode="auto">
          <a:xfrm rot="5400000">
            <a:off x="6297896" y="31418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2" idx="0"/>
          </p:cNvCxnSpPr>
          <p:nvPr/>
        </p:nvCxnSpPr>
        <p:spPr bwMode="auto">
          <a:xfrm rot="16200000" flipH="1">
            <a:off x="7304086" y="31646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3"/>
            <a:endCxn id="13" idx="0"/>
          </p:cNvCxnSpPr>
          <p:nvPr/>
        </p:nvCxnSpPr>
        <p:spPr bwMode="auto">
          <a:xfrm rot="5400000">
            <a:off x="5661006" y="4238396"/>
            <a:ext cx="452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2" idx="3"/>
            <a:endCxn id="15" idx="0"/>
          </p:cNvCxnSpPr>
          <p:nvPr/>
        </p:nvCxnSpPr>
        <p:spPr bwMode="auto">
          <a:xfrm rot="5400000">
            <a:off x="7344606" y="4265996"/>
            <a:ext cx="452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2" idx="5"/>
            <a:endCxn id="14" idx="0"/>
          </p:cNvCxnSpPr>
          <p:nvPr/>
        </p:nvCxnSpPr>
        <p:spPr bwMode="auto">
          <a:xfrm rot="16200000" flipH="1">
            <a:off x="7951801" y="4209590"/>
            <a:ext cx="479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4374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22" name="直接连接符 21"/>
          <p:cNvCxnSpPr>
            <a:stCxn id="10" idx="5"/>
            <a:endCxn id="21" idx="0"/>
          </p:cNvCxnSpPr>
          <p:nvPr/>
        </p:nvCxnSpPr>
        <p:spPr bwMode="auto">
          <a:xfrm rot="16200000" flipH="1">
            <a:off x="6302696" y="4202695"/>
            <a:ext cx="452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0600" y="542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6222901" y="5139291"/>
            <a:ext cx="4080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1" idx="5"/>
          </p:cNvCxnSpPr>
          <p:nvPr/>
        </p:nvCxnSpPr>
        <p:spPr bwMode="auto">
          <a:xfrm rot="16200000" flipV="1">
            <a:off x="6782092" y="5105091"/>
            <a:ext cx="4080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852600" y="542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27" name="矩形 26"/>
          <p:cNvSpPr/>
          <p:nvPr/>
        </p:nvSpPr>
        <p:spPr>
          <a:xfrm>
            <a:off x="533400" y="40386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b, c, *, +, d, e, /,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380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void </a:t>
            </a:r>
            <a:r>
              <a:rPr lang="en-US" altLang="zh-CN" sz="3000" dirty="0" err="1" smtClean="0"/>
              <a:t>PostOrder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Stack s = </a:t>
            </a:r>
            <a:r>
              <a:rPr lang="en-US" altLang="zh-CN" sz="3000" dirty="0" err="1" smtClean="0"/>
              <a:t>createEmptyStack</a:t>
            </a:r>
            <a:r>
              <a:rPr lang="en-US" altLang="zh-CN" sz="3000" dirty="0" smtClean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q=Null, p=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 p == Null)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8000"/>
                </a:solidFill>
              </a:rPr>
              <a:t>{</a:t>
            </a:r>
            <a:r>
              <a:rPr lang="en-US" altLang="zh-CN" sz="3000" dirty="0" smtClean="0"/>
              <a:t>push(</a:t>
            </a:r>
            <a:r>
              <a:rPr lang="en-US" altLang="zh-CN" sz="3000" dirty="0" err="1" smtClean="0"/>
              <a:t>s,p</a:t>
            </a:r>
            <a:r>
              <a:rPr lang="en-US" altLang="zh-CN" sz="3000" dirty="0" smtClean="0"/>
              <a:t>); p=</a:t>
            </a:r>
            <a:r>
              <a:rPr lang="en-US" altLang="zh-CN" sz="3000" dirty="0" err="1" smtClean="0"/>
              <a:t>leftChild</a:t>
            </a:r>
            <a:r>
              <a:rPr lang="en-US" altLang="zh-CN" sz="3000" dirty="0" smtClean="0"/>
              <a:t>(p);</a:t>
            </a:r>
            <a:r>
              <a:rPr lang="en-US" altLang="zh-CN" sz="3000" dirty="0" smtClean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p=top(s);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 (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(p)==Null || 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{</a:t>
            </a:r>
            <a:r>
              <a:rPr lang="en-US" altLang="zh-CN" sz="3000" dirty="0" smtClean="0"/>
              <a:t>visit(root(p)); pop(s);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q=p; p=Null; </a:t>
            </a:r>
            <a:r>
              <a:rPr lang="en-US" altLang="zh-CN" sz="3000" dirty="0" smtClean="0">
                <a:solidFill>
                  <a:srgbClr val="7030A0"/>
                </a:solidFill>
              </a:rPr>
              <a:t>}</a:t>
            </a:r>
            <a:r>
              <a:rPr lang="en-US" altLang="zh-CN" sz="3000" dirty="0" smtClean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  p=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}</a:t>
            </a:r>
            <a:r>
              <a:rPr lang="en-US" altLang="zh-CN" sz="3000" dirty="0" smtClean="0"/>
              <a:t>while( ! </a:t>
            </a:r>
            <a:r>
              <a:rPr lang="en-US" altLang="zh-CN" sz="3000" dirty="0" err="1" smtClean="0"/>
              <a:t>isEmptyStack</a:t>
            </a:r>
            <a:r>
              <a:rPr lang="en-US" altLang="zh-CN" sz="30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15" name="矩形 14"/>
          <p:cNvSpPr/>
          <p:nvPr/>
        </p:nvSpPr>
        <p:spPr>
          <a:xfrm>
            <a:off x="4267200" y="1295400"/>
            <a:ext cx="32960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//q: </a:t>
            </a:r>
            <a:r>
              <a:rPr lang="zh-CN" altLang="en-US" dirty="0" smtClean="0">
                <a:solidFill>
                  <a:srgbClr val="008A00"/>
                </a:solidFill>
              </a:rPr>
              <a:t>刚被访问的结点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5200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//p</a:t>
            </a:r>
            <a:r>
              <a:rPr lang="zh-CN" altLang="en-US" dirty="0" smtClean="0">
                <a:solidFill>
                  <a:srgbClr val="003399"/>
                </a:solidFill>
              </a:rPr>
              <a:t>一直走向左下方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2081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去左孩子处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9400" y="3276600"/>
            <a:ext cx="5343129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2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711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 smtClean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54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//2.</a:t>
            </a:r>
            <a:r>
              <a:rPr lang="zh-CN" altLang="en-US" dirty="0" smtClean="0">
                <a:solidFill>
                  <a:srgbClr val="008A00"/>
                </a:solidFill>
              </a:rPr>
              <a:t>去栈顶的右孩子处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579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直到栈空且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空，结束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8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</a:t>
            </a:r>
            <a:r>
              <a:rPr lang="en-US" altLang="zh-CN" sz="3000" dirty="0" smtClean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152946" y="43220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//1.</a:t>
            </a:r>
            <a:r>
              <a:rPr lang="zh-CN" altLang="en-US" dirty="0" smtClean="0">
                <a:solidFill>
                  <a:srgbClr val="008A00"/>
                </a:solidFill>
              </a:rPr>
              <a:t>栈顶无右子或访问过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非递归深度遍历小结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</a:t>
            </a:r>
            <a:r>
              <a:rPr lang="en-US" altLang="zh-CN" sz="3000" dirty="0" smtClean="0">
                <a:sym typeface="Wingdings" pitchFamily="2" charset="2"/>
              </a:rPr>
              <a:t> (</a:t>
            </a:r>
            <a:r>
              <a:rPr lang="zh-CN" altLang="en-US" sz="3000" dirty="0" smtClean="0">
                <a:sym typeface="Wingdings" pitchFamily="2" charset="2"/>
              </a:rPr>
              <a:t>一直向左下方</a:t>
            </a:r>
            <a:r>
              <a:rPr lang="en-US" altLang="zh-CN" sz="3000" dirty="0" smtClean="0">
                <a:sym typeface="Wingdings" pitchFamily="2" charset="2"/>
              </a:rPr>
              <a:t>) </a:t>
            </a:r>
            <a:r>
              <a:rPr lang="zh-CN" altLang="en-US" sz="3000" dirty="0" smtClean="0">
                <a:solidFill>
                  <a:srgbClr val="003399"/>
                </a:solidFill>
              </a:rPr>
              <a:t>边访问边进栈，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000" dirty="0" smtClean="0"/>
              <a:t>             走不动时，则栈顶交代右孩子、出栈；</a:t>
            </a:r>
            <a:endParaRPr lang="en-US" altLang="zh-CN" sz="3000" dirty="0" smtClean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</a:t>
            </a:r>
            <a:r>
              <a:rPr lang="zh-CN" altLang="en-US" sz="3000" dirty="0" smtClean="0">
                <a:sym typeface="Wingdings" pitchFamily="2" charset="2"/>
              </a:rPr>
              <a:t>：</a:t>
            </a:r>
            <a:r>
              <a:rPr lang="en-US" altLang="zh-CN" sz="3000" dirty="0" smtClean="0">
                <a:sym typeface="Wingdings" pitchFamily="2" charset="2"/>
              </a:rPr>
              <a:t>(</a:t>
            </a:r>
            <a:r>
              <a:rPr lang="zh-CN" altLang="en-US" sz="3000" dirty="0" smtClean="0">
                <a:sym typeface="Wingdings" pitchFamily="2" charset="2"/>
              </a:rPr>
              <a:t>一直向左下方</a:t>
            </a:r>
            <a:r>
              <a:rPr lang="en-US" altLang="zh-CN" sz="3000" dirty="0" smtClean="0">
                <a:sym typeface="Wingdings" pitchFamily="2" charset="2"/>
              </a:rPr>
              <a:t>) 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走不动时，</a:t>
            </a:r>
            <a:endParaRPr lang="en-US" altLang="zh-CN" sz="3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访问栈顶、栈顶交代右孩子、出栈；</a:t>
            </a:r>
            <a:endParaRPr lang="en-US" altLang="zh-CN" sz="3000" dirty="0" smtClean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向左下方走不动时，</a:t>
            </a:r>
            <a:r>
              <a:rPr lang="zh-CN" altLang="en-US" sz="3000" dirty="0" smtClean="0">
                <a:solidFill>
                  <a:srgbClr val="003399"/>
                </a:solidFill>
              </a:rPr>
              <a:t>分</a:t>
            </a:r>
            <a:r>
              <a:rPr lang="en-US" altLang="zh-CN" sz="3000" dirty="0" smtClean="0">
                <a:solidFill>
                  <a:srgbClr val="003399"/>
                </a:solidFill>
              </a:rPr>
              <a:t>2</a:t>
            </a:r>
            <a:r>
              <a:rPr lang="zh-CN" altLang="en-US" sz="3000" dirty="0" smtClean="0">
                <a:solidFill>
                  <a:srgbClr val="003399"/>
                </a:solidFill>
              </a:rPr>
              <a:t>种情况：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若无右子树，或右子树已被访问过，</a:t>
            </a:r>
            <a:endParaRPr lang="en-US" altLang="zh-CN" sz="3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则访问栈顶、出栈；</a:t>
            </a:r>
            <a:endParaRPr lang="en-US" altLang="zh-CN" sz="3000" dirty="0" smtClean="0"/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否则，去右子树，不出栈；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13110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每层中，从左向右遍历；</a:t>
            </a:r>
            <a:endParaRPr lang="en-US" altLang="zh-CN" sz="3200" dirty="0" smtClean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501000" y="18107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7162800" y="2725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553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</p:cNvCxnSpPr>
          <p:nvPr/>
        </p:nvCxnSpPr>
        <p:spPr bwMode="auto">
          <a:xfrm rot="5400000">
            <a:off x="6175801" y="23261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930891" y="22412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3"/>
            <a:endCxn id="31" idx="0"/>
          </p:cNvCxnSpPr>
          <p:nvPr/>
        </p:nvCxnSpPr>
        <p:spPr bwMode="auto">
          <a:xfrm rot="5400000">
            <a:off x="6740701" y="32198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7954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0" idx="5"/>
            <a:endCxn id="35" idx="0"/>
          </p:cNvCxnSpPr>
          <p:nvPr/>
        </p:nvCxnSpPr>
        <p:spPr bwMode="auto">
          <a:xfrm rot="16200000" flipH="1">
            <a:off x="7619391" y="31289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494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5" idx="3"/>
            <a:endCxn id="37" idx="0"/>
          </p:cNvCxnSpPr>
          <p:nvPr/>
        </p:nvCxnSpPr>
        <p:spPr bwMode="auto">
          <a:xfrm rot="5400000">
            <a:off x="7746001" y="43013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820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5" idx="5"/>
            <a:endCxn id="39" idx="0"/>
          </p:cNvCxnSpPr>
          <p:nvPr/>
        </p:nvCxnSpPr>
        <p:spPr bwMode="auto">
          <a:xfrm rot="16200000" flipH="1">
            <a:off x="8290491" y="42398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973000" y="2716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5486400" y="37337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1" idx="3"/>
            <a:endCxn id="42" idx="0"/>
          </p:cNvCxnSpPr>
          <p:nvPr/>
        </p:nvCxnSpPr>
        <p:spPr bwMode="auto">
          <a:xfrm rot="5400000">
            <a:off x="5598896" y="32858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963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1" idx="5"/>
            <a:endCxn id="44" idx="0"/>
          </p:cNvCxnSpPr>
          <p:nvPr/>
        </p:nvCxnSpPr>
        <p:spPr bwMode="auto">
          <a:xfrm rot="16200000" flipH="1">
            <a:off x="6871765" y="42575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6866700" y="1611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371400" y="24875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761800" y="34781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7514400" y="2487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6866700" y="3516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5400000">
            <a:off x="71715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7933500" y="43544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5431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162100" y="35162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31183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‘广度优先’序列：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56" name="下箭头 55"/>
          <p:cNvSpPr/>
          <p:nvPr/>
        </p:nvSpPr>
        <p:spPr bwMode="auto">
          <a:xfrm>
            <a:off x="2514600" y="26399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1599594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6096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10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2567752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3116900" y="36305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505200" y="36305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015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4503094" y="36305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sp>
        <p:nvSpPr>
          <p:cNvPr id="66" name="云形 65"/>
          <p:cNvSpPr/>
          <p:nvPr/>
        </p:nvSpPr>
        <p:spPr bwMode="auto">
          <a:xfrm>
            <a:off x="1828800" y="4724400"/>
            <a:ext cx="2590800" cy="960447"/>
          </a:xfrm>
          <a:prstGeom prst="cloud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借助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2971800" y="4297353"/>
            <a:ext cx="324000" cy="504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71800" y="4855458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回顾：二叉树的性质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238917"/>
            <a:ext cx="8763000" cy="44012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设非空二叉树的层数从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开始编号，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/>
              <a:t>     则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层上至多有</a:t>
            </a: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个</a:t>
            </a:r>
            <a:r>
              <a:rPr lang="zh-CN" altLang="en-US" sz="3200" dirty="0" smtClean="0"/>
              <a:t>结点</a:t>
            </a:r>
            <a:r>
              <a:rPr lang="en-US" altLang="zh-CN" sz="3200" dirty="0" smtClean="0"/>
              <a:t>.</a:t>
            </a:r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高度为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的二叉树，最多有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k+1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(k≥0)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 </a:t>
            </a:r>
            <a:r>
              <a:rPr lang="zh-CN" altLang="en-US" sz="3200" dirty="0" smtClean="0">
                <a:sym typeface="Wingdings" pitchFamily="2" charset="2"/>
              </a:rPr>
              <a:t>最少有</a:t>
            </a:r>
            <a:r>
              <a:rPr lang="en-US" altLang="zh-CN" sz="3200" dirty="0" smtClean="0">
                <a:sym typeface="Wingdings" pitchFamily="2" charset="2"/>
              </a:rPr>
              <a:t>k+1</a:t>
            </a:r>
            <a:r>
              <a:rPr lang="zh-CN" altLang="en-US" sz="3200" dirty="0" smtClean="0">
                <a:sym typeface="Wingdings" pitchFamily="2" charset="2"/>
              </a:rPr>
              <a:t>个结点；</a:t>
            </a:r>
            <a:endParaRPr lang="en-US" altLang="zh-CN" sz="3200" dirty="0" smtClean="0"/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3. </a:t>
            </a:r>
            <a:r>
              <a:rPr lang="zh-CN" altLang="en-US" sz="3200" dirty="0" smtClean="0">
                <a:sym typeface="Wingdings" pitchFamily="2" charset="2"/>
              </a:rPr>
              <a:t>非空二叉树，边的总数：</a:t>
            </a:r>
            <a:r>
              <a:rPr lang="en-US" altLang="zh-CN" sz="3200" dirty="0" smtClean="0">
                <a:sym typeface="Wingdings" pitchFamily="2" charset="2"/>
              </a:rPr>
              <a:t>B =</a:t>
            </a:r>
            <a:r>
              <a:rPr lang="en-US" altLang="zh-CN" sz="3200" dirty="0" smtClean="0"/>
              <a:t> n-1 = 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baseline="-25000" dirty="0" smtClean="0"/>
              <a:t>      </a:t>
            </a:r>
            <a:r>
              <a:rPr lang="zh-CN" altLang="en-US" sz="3200" dirty="0" smtClean="0"/>
              <a:t>从而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0</a:t>
            </a:r>
            <a:r>
              <a:rPr lang="en-US" altLang="zh-CN" sz="3200" dirty="0" smtClean="0">
                <a:solidFill>
                  <a:srgbClr val="00518E"/>
                </a:solidFill>
              </a:rPr>
              <a:t>= n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队头的</a:t>
            </a:r>
            <a:r>
              <a:rPr lang="zh-CN" altLang="en-US" sz="3000" dirty="0" smtClean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 smtClean="0"/>
              <a:t>进队，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22392"/>
            <a:ext cx="9144000" cy="6435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>
                <a:latin typeface="+mj-lt"/>
              </a:rPr>
              <a:t>void </a:t>
            </a:r>
            <a:r>
              <a:rPr lang="en-US" altLang="zh-CN" sz="3000" dirty="0" err="1">
                <a:latin typeface="+mj-lt"/>
              </a:rPr>
              <a:t>levelOrder</a:t>
            </a:r>
            <a:r>
              <a:rPr lang="en-US" altLang="zh-CN" sz="3000" dirty="0">
                <a:latin typeface="+mj-lt"/>
              </a:rPr>
              <a:t>(</a:t>
            </a:r>
            <a:r>
              <a:rPr lang="en-US" altLang="zh-CN" sz="3000" dirty="0" err="1"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t</a:t>
            </a:r>
            <a:r>
              <a:rPr lang="en-US" altLang="zh-CN" sz="3000" dirty="0" smtClean="0">
                <a:latin typeface="+mj-lt"/>
              </a:rPr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{ </a:t>
            </a:r>
            <a:r>
              <a:rPr lang="en-US" altLang="zh-CN" sz="3000" dirty="0" err="1"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c ,cc;</a:t>
            </a:r>
            <a:r>
              <a:rPr lang="zh-CN" altLang="en-US" sz="3000" dirty="0">
                <a:latin typeface="+mj-lt"/>
              </a:rPr>
              <a:t>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Queue q=</a:t>
            </a:r>
            <a:r>
              <a:rPr lang="en-US" altLang="zh-CN" sz="3000" dirty="0" err="1" smtClean="0">
                <a:latin typeface="+mj-lt"/>
              </a:rPr>
              <a:t>createEmptyQueue</a:t>
            </a:r>
            <a:r>
              <a:rPr lang="en-US" altLang="zh-CN" sz="3000" dirty="0">
                <a:latin typeface="+mj-lt"/>
              </a:rPr>
              <a:t>();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if</a:t>
            </a:r>
            <a:r>
              <a:rPr lang="en-US" altLang="zh-CN" sz="3000" dirty="0">
                <a:latin typeface="+mj-lt"/>
              </a:rPr>
              <a:t>( t </a:t>
            </a:r>
            <a:r>
              <a:rPr lang="en-US" altLang="zh-CN" sz="3000" dirty="0" smtClean="0">
                <a:latin typeface="+mj-lt"/>
              </a:rPr>
              <a:t>== Null) </a:t>
            </a:r>
            <a:r>
              <a:rPr lang="en-US" altLang="zh-CN" sz="3000" dirty="0">
                <a:latin typeface="+mj-lt"/>
              </a:rPr>
              <a:t>return;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c=t</a:t>
            </a:r>
            <a:r>
              <a:rPr lang="zh-CN" altLang="en-US" sz="3000" dirty="0" smtClean="0">
                <a:latin typeface="+mj-lt"/>
              </a:rPr>
              <a:t>；</a:t>
            </a:r>
            <a:r>
              <a:rPr lang="en-US" altLang="zh-CN" sz="3000" dirty="0" err="1" smtClean="0"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c); 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while</a:t>
            </a:r>
            <a:r>
              <a:rPr lang="en-US" altLang="zh-CN" sz="3000" dirty="0">
                <a:latin typeface="+mj-lt"/>
              </a:rPr>
              <a:t>( </a:t>
            </a:r>
            <a:r>
              <a:rPr lang="en-US" altLang="zh-CN" sz="3000" dirty="0" smtClean="0">
                <a:latin typeface="+mj-lt"/>
              </a:rPr>
              <a:t>! </a:t>
            </a:r>
            <a:r>
              <a:rPr lang="en-US" altLang="zh-CN" sz="3000" dirty="0" err="1">
                <a:latin typeface="+mj-lt"/>
              </a:rPr>
              <a:t>isEmptyQueue</a:t>
            </a:r>
            <a:r>
              <a:rPr lang="en-US" altLang="zh-CN" sz="3000" dirty="0">
                <a:latin typeface="+mj-lt"/>
              </a:rPr>
              <a:t>(q</a:t>
            </a:r>
            <a:r>
              <a:rPr lang="en-US" altLang="zh-CN" sz="3000" dirty="0" smtClean="0">
                <a:latin typeface="+mj-lt"/>
              </a:rPr>
              <a:t>)) 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c= </a:t>
            </a:r>
            <a:r>
              <a:rPr lang="en-US" altLang="zh-CN" sz="3000" dirty="0" err="1">
                <a:latin typeface="+mj-lt"/>
              </a:rPr>
              <a:t>frontQueue</a:t>
            </a:r>
            <a:r>
              <a:rPr lang="en-US" altLang="zh-CN" sz="3000" dirty="0">
                <a:latin typeface="+mj-lt"/>
              </a:rPr>
              <a:t>(q</a:t>
            </a:r>
            <a:r>
              <a:rPr lang="en-US" altLang="zh-CN" sz="3000" dirty="0" smtClean="0">
                <a:latin typeface="+mj-lt"/>
              </a:rPr>
              <a:t>);  </a:t>
            </a:r>
            <a:r>
              <a:rPr lang="en-US" altLang="zh-CN" sz="3000" dirty="0" err="1" smtClean="0">
                <a:latin typeface="+mj-lt"/>
              </a:rPr>
              <a:t>deQueue</a:t>
            </a:r>
            <a:r>
              <a:rPr lang="en-US" altLang="zh-CN" sz="3000" dirty="0" smtClean="0">
                <a:latin typeface="+mj-lt"/>
              </a:rPr>
              <a:t>(q);  visit(root(c)); 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</a:t>
            </a:r>
            <a:r>
              <a:rPr lang="en-US" altLang="zh-CN" sz="3000" dirty="0" smtClean="0">
                <a:latin typeface="+mj-lt"/>
              </a:rPr>
              <a:t>cc= </a:t>
            </a:r>
            <a:r>
              <a:rPr lang="en-US" altLang="zh-CN" sz="3000" dirty="0" err="1">
                <a:latin typeface="+mj-lt"/>
              </a:rPr>
              <a:t>leftChild</a:t>
            </a:r>
            <a:r>
              <a:rPr lang="en-US" altLang="zh-CN" sz="3000" dirty="0">
                <a:latin typeface="+mj-lt"/>
              </a:rPr>
              <a:t>(c); </a:t>
            </a:r>
            <a:endParaRPr lang="en-US" altLang="zh-CN" sz="3000" dirty="0" smtClean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if(cc!=Null)      </a:t>
            </a:r>
            <a:r>
              <a:rPr lang="en-US" altLang="zh-CN" sz="3000" dirty="0" err="1" smtClean="0"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cc</a:t>
            </a:r>
            <a:r>
              <a:rPr lang="en-US" altLang="zh-CN" sz="3000" dirty="0">
                <a:latin typeface="+mj-lt"/>
              </a:rPr>
              <a:t>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</a:t>
            </a:r>
            <a:r>
              <a:rPr lang="en-US" altLang="zh-CN" sz="3000" dirty="0" smtClean="0">
                <a:latin typeface="+mj-lt"/>
              </a:rPr>
              <a:t>cc= </a:t>
            </a:r>
            <a:r>
              <a:rPr lang="en-US" altLang="zh-CN" sz="3000" dirty="0" err="1">
                <a:latin typeface="+mj-lt"/>
              </a:rPr>
              <a:t>rightChild</a:t>
            </a:r>
            <a:r>
              <a:rPr lang="en-US" altLang="zh-CN" sz="3000" dirty="0">
                <a:latin typeface="+mj-lt"/>
              </a:rPr>
              <a:t>(c); </a:t>
            </a:r>
            <a:endParaRPr lang="en-US" altLang="zh-CN" sz="3000" dirty="0" smtClean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if(cc!=Null)      </a:t>
            </a:r>
            <a:r>
              <a:rPr lang="en-US" altLang="zh-CN" sz="3000" dirty="0" err="1" smtClean="0"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</a:t>
            </a:r>
            <a:r>
              <a:rPr lang="en-US" altLang="zh-CN" sz="3000" dirty="0" err="1" smtClean="0">
                <a:latin typeface="+mj-lt"/>
              </a:rPr>
              <a:t>q,cc</a:t>
            </a:r>
            <a:r>
              <a:rPr lang="en-US" altLang="zh-CN" sz="3000" dirty="0">
                <a:latin typeface="+mj-lt"/>
              </a:rPr>
              <a:t>);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}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}</a:t>
            </a:r>
            <a:endParaRPr lang="en-US" altLang="zh-CN" sz="3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2200" y="15026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25500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树根进队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4800" y="41148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左孩子非空则进队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51408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右孩子非空则进队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54549" y="3083404"/>
            <a:ext cx="391325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队不空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2000" y="3505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 {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1266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练习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：基于广度优先遍历，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如何判断一棵树是否为完全二叉树？</a:t>
            </a:r>
            <a:endParaRPr lang="en-US" altLang="zh-CN" sz="3000" dirty="0" smtClean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610600" cy="3352800"/>
          </a:xfrm>
          <a:prstGeom prst="rect">
            <a:avLst/>
          </a:prstGeom>
          <a:solidFill>
            <a:srgbClr val="C6F2C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遍历过程中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初始化</a:t>
            </a:r>
            <a:r>
              <a:rPr lang="en-US" altLang="zh-CN" sz="3000" dirty="0" smtClean="0"/>
              <a:t>flag=0)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第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次遇到</a:t>
            </a:r>
            <a:r>
              <a:rPr lang="en-US" altLang="zh-CN" sz="3000" dirty="0" err="1" smtClean="0"/>
              <a:t>leftChild</a:t>
            </a:r>
            <a:r>
              <a:rPr lang="zh-CN" altLang="en-US" sz="3000" dirty="0" smtClean="0"/>
              <a:t>或</a:t>
            </a:r>
            <a:r>
              <a:rPr lang="en-US" altLang="zh-CN" sz="3000" dirty="0" err="1" smtClean="0"/>
              <a:t>rightChild</a:t>
            </a:r>
            <a:r>
              <a:rPr lang="zh-CN" altLang="en-US" sz="3000" dirty="0" smtClean="0"/>
              <a:t>为空，置</a:t>
            </a:r>
            <a:r>
              <a:rPr lang="en-US" altLang="zh-CN" sz="3000" dirty="0" smtClean="0"/>
              <a:t>flag=1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继续，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若后续结点有孩子</a:t>
            </a:r>
            <a:r>
              <a:rPr lang="zh-CN" altLang="en-US" sz="3000" dirty="0" smtClean="0">
                <a:solidFill>
                  <a:srgbClr val="003399"/>
                </a:solidFill>
              </a:rPr>
              <a:t>非空</a:t>
            </a:r>
            <a:r>
              <a:rPr lang="zh-CN" altLang="en-US" sz="3000" dirty="0" smtClean="0"/>
              <a:t>，且</a:t>
            </a:r>
            <a:r>
              <a:rPr lang="en-US" altLang="zh-CN" sz="3000" dirty="0" smtClean="0"/>
              <a:t>flag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则不是完全二叉树；</a:t>
            </a:r>
            <a:endParaRPr lang="en-US" altLang="zh-CN" sz="3000" dirty="0" smtClean="0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>
            <a:off x="7315200" y="40128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78780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6452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67" idx="0"/>
          </p:cNvCxnSpPr>
          <p:nvPr/>
        </p:nvCxnSpPr>
        <p:spPr bwMode="auto">
          <a:xfrm rot="5400000">
            <a:off x="7004101" y="43752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5" idx="5"/>
            <a:endCxn id="56" idx="0"/>
          </p:cNvCxnSpPr>
          <p:nvPr/>
        </p:nvCxnSpPr>
        <p:spPr bwMode="auto">
          <a:xfrm rot="16200000" flipH="1">
            <a:off x="7704935" y="43605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3"/>
            <a:endCxn id="57" idx="0"/>
          </p:cNvCxnSpPr>
          <p:nvPr/>
        </p:nvCxnSpPr>
        <p:spPr bwMode="auto">
          <a:xfrm rot="5400000">
            <a:off x="7733675" y="52458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81534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6" idx="5"/>
            <a:endCxn id="61" idx="0"/>
          </p:cNvCxnSpPr>
          <p:nvPr/>
        </p:nvCxnSpPr>
        <p:spPr bwMode="auto">
          <a:xfrm rot="16200000" flipH="1">
            <a:off x="8140509" y="52245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67818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108" idx="3"/>
            <a:endCxn id="63" idx="0"/>
          </p:cNvCxnSpPr>
          <p:nvPr/>
        </p:nvCxnSpPr>
        <p:spPr bwMode="auto">
          <a:xfrm rot="5400000">
            <a:off x="6915302" y="58866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781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400800" y="5435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stCxn id="67" idx="3"/>
            <a:endCxn id="69" idx="0"/>
          </p:cNvCxnSpPr>
          <p:nvPr/>
        </p:nvCxnSpPr>
        <p:spPr bwMode="auto">
          <a:xfrm rot="5400000">
            <a:off x="6572401" y="51627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0960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69" idx="3"/>
            <a:endCxn id="91" idx="0"/>
          </p:cNvCxnSpPr>
          <p:nvPr/>
        </p:nvCxnSpPr>
        <p:spPr bwMode="auto">
          <a:xfrm rot="5400000">
            <a:off x="6229501" y="58866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7086600" y="54354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67" idx="5"/>
            <a:endCxn id="108" idx="0"/>
          </p:cNvCxnSpPr>
          <p:nvPr/>
        </p:nvCxnSpPr>
        <p:spPr bwMode="auto">
          <a:xfrm rot="16200000" flipH="1">
            <a:off x="7068034" y="52008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28800" y="1404235"/>
            <a:ext cx="5791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顺序表示；</a:t>
            </a:r>
            <a:endParaRPr lang="en-US" altLang="zh-CN" sz="3200" dirty="0" smtClean="0"/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结点度表示；</a:t>
            </a:r>
            <a:endParaRPr lang="en-US" altLang="zh-CN" sz="3200" dirty="0" smtClean="0"/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链接表示；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线索二叉树；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/>
              <a:t>  完全二叉树的一个性质：</a:t>
            </a:r>
            <a:r>
              <a:rPr lang="en-US" altLang="zh-CN" sz="3000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按照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对其结点从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进行编号，则：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(1)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dirty="0" smtClean="0">
                <a:latin typeface="+mj-lt"/>
              </a:rPr>
              <a:t>&gt;0</a:t>
            </a:r>
            <a:r>
              <a:rPr lang="zh-CN" altLang="en-US" sz="3000" dirty="0" smtClean="0">
                <a:latin typeface="+mj-lt"/>
              </a:rPr>
              <a:t>，结点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 smtClean="0">
                <a:latin typeface="+mj-lt"/>
              </a:rPr>
              <a:t>为 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 smtClean="0">
                <a:latin typeface="+mj-lt"/>
              </a:rPr>
              <a:t>(</a:t>
            </a:r>
            <a:r>
              <a:rPr lang="en-US" altLang="zh-CN" sz="3000" dirty="0" smtClean="0">
                <a:latin typeface="+mj-lt"/>
              </a:rPr>
              <a:t>i-1)/2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(2)</a:t>
            </a:r>
            <a:r>
              <a:rPr lang="zh-CN" altLang="en-US" sz="3000" dirty="0" smtClean="0">
                <a:latin typeface="+mj-lt"/>
              </a:rPr>
              <a:t> 当2</a:t>
            </a:r>
            <a:r>
              <a:rPr lang="en-US" altLang="zh-CN" sz="3000" dirty="0" smtClean="0">
                <a:latin typeface="+mj-lt"/>
              </a:rPr>
              <a:t>i+1≤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(3) </a:t>
            </a:r>
            <a:r>
              <a:rPr lang="zh-CN" altLang="en-US" sz="3000" dirty="0" smtClean="0">
                <a:latin typeface="+mj-lt"/>
              </a:rPr>
              <a:t>当2</a:t>
            </a:r>
            <a:r>
              <a:rPr lang="en-US" altLang="zh-CN" sz="3000" dirty="0" smtClean="0">
                <a:latin typeface="+mj-lt"/>
              </a:rPr>
              <a:t>i+2≤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i+2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(4)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为偶数且≠ </a:t>
            </a:r>
            <a:r>
              <a:rPr lang="en-US" altLang="zh-CN" sz="3000" dirty="0" smtClean="0">
                <a:latin typeface="+mj-lt"/>
              </a:rPr>
              <a:t>0</a:t>
            </a:r>
            <a:r>
              <a:rPr lang="zh-CN" altLang="en-US" sz="3000" dirty="0" smtClean="0">
                <a:latin typeface="+mj-lt"/>
              </a:rPr>
              <a:t>，其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      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为奇数且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en-US" altLang="zh-CN" sz="3000" dirty="0" smtClean="0"/>
              <a:t> ≤ </a:t>
            </a:r>
            <a:r>
              <a:rPr lang="en-US" altLang="zh-CN" sz="3000" dirty="0" smtClean="0">
                <a:sym typeface="Symbol" pitchFamily="18" charset="2"/>
              </a:rPr>
              <a:t>n-1</a:t>
            </a:r>
            <a:r>
              <a:rPr lang="zh-CN" altLang="en-US" sz="3000" dirty="0" smtClean="0"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29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5"/>
            <a:endCxn id="31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3"/>
            <a:endCxn id="32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9" idx="3"/>
            <a:endCxn id="36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9" idx="5"/>
            <a:endCxn id="38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1" idx="5"/>
            <a:endCxn id="40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6" idx="3"/>
            <a:endCxn id="42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6" idx="5"/>
            <a:endCxn id="44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将</a:t>
            </a:r>
            <a:r>
              <a:rPr lang="zh-CN" altLang="en-US" sz="3000" dirty="0" smtClean="0">
                <a:solidFill>
                  <a:srgbClr val="003399"/>
                </a:solidFill>
              </a:rPr>
              <a:t>完全二叉树</a:t>
            </a:r>
            <a:r>
              <a:rPr lang="zh-CN" altLang="en-US" sz="3000" dirty="0" smtClean="0"/>
              <a:t>，按‘广度优先遍历’的顺序，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进行顺序存储：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8458200" cy="1823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二叉树上的基本操作：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求结点的左孩子、右孩子、父亲、左右兄弟；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复杂度？</a:t>
            </a:r>
            <a:endParaRPr lang="en-US" altLang="zh-CN" sz="3000" dirty="0" smtClean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92800" y="1752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0556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78228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181701" y="21150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882535" y="21003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4" idx="3"/>
            <a:endCxn id="25" idx="0"/>
          </p:cNvCxnSpPr>
          <p:nvPr/>
        </p:nvCxnSpPr>
        <p:spPr bwMode="auto">
          <a:xfrm rot="5400000">
            <a:off x="7911275" y="29856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3310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5"/>
            <a:endCxn id="48" idx="0"/>
          </p:cNvCxnSpPr>
          <p:nvPr/>
        </p:nvCxnSpPr>
        <p:spPr bwMode="auto">
          <a:xfrm rot="16200000" flipH="1">
            <a:off x="8318109" y="29643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8832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864635" y="36264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9594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578400" y="317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750001" y="29025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36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5" idx="0"/>
          </p:cNvCxnSpPr>
          <p:nvPr/>
        </p:nvCxnSpPr>
        <p:spPr bwMode="auto">
          <a:xfrm rot="5400000">
            <a:off x="6407101" y="36264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264200" y="3175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2" idx="5"/>
            <a:endCxn id="57" idx="0"/>
          </p:cNvCxnSpPr>
          <p:nvPr/>
        </p:nvCxnSpPr>
        <p:spPr bwMode="auto">
          <a:xfrm rot="16200000" flipH="1">
            <a:off x="7245634" y="29406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0" y="2495730"/>
          <a:ext cx="60959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4833755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olidFill>
                  <a:srgbClr val="003399"/>
                </a:solidFill>
              </a:rPr>
              <a:t>O</a:t>
            </a:r>
            <a:r>
              <a:rPr lang="en-US" altLang="zh-CN" sz="3200" dirty="0" smtClean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将普通</a:t>
            </a:r>
            <a:r>
              <a:rPr lang="zh-CN" altLang="en-US" sz="3000" dirty="0" smtClean="0">
                <a:solidFill>
                  <a:srgbClr val="003399"/>
                </a:solidFill>
              </a:rPr>
              <a:t>二叉树</a:t>
            </a:r>
            <a:r>
              <a:rPr lang="zh-CN" altLang="en-US" sz="3000" dirty="0" smtClean="0"/>
              <a:t>，按‘广度优先遍历’的顺序，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进行顺序存储：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4348624"/>
            <a:ext cx="8458200" cy="1889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二叉树上的基本操作：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求结点的左孩子、右孩子、父亲、左右兄弟；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复杂度？</a:t>
            </a:r>
            <a:endParaRPr lang="en-US" altLang="zh-CN" sz="3000" dirty="0" smtClean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16600" y="2057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229600" y="278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067401" y="2381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937567" y="2273902"/>
            <a:ext cx="355800" cy="660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924800" y="3492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3"/>
            <a:endCxn id="48" idx="0"/>
          </p:cNvCxnSpPr>
          <p:nvPr/>
        </p:nvCxnSpPr>
        <p:spPr bwMode="auto">
          <a:xfrm rot="5400000">
            <a:off x="8045701" y="3245770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654600" y="42052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648635" y="3983237"/>
            <a:ext cx="3170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807000" y="279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375000" y="35194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552399" y="3201537"/>
            <a:ext cx="356468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1" y="2495730"/>
          <a:ext cx="5715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5616714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olidFill>
                  <a:srgbClr val="003399"/>
                </a:solidFill>
              </a:rPr>
              <a:t>O</a:t>
            </a:r>
            <a:r>
              <a:rPr lang="en-US" altLang="zh-CN" sz="3200" dirty="0" smtClean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628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52" idx="5"/>
            <a:endCxn id="29" idx="0"/>
          </p:cNvCxnSpPr>
          <p:nvPr/>
        </p:nvCxnSpPr>
        <p:spPr bwMode="auto">
          <a:xfrm rot="16200000" flipH="1">
            <a:off x="7106135" y="3232534"/>
            <a:ext cx="3422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70200" y="4216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39" name="直接连接符 38"/>
          <p:cNvCxnSpPr>
            <a:stCxn id="53" idx="3"/>
            <a:endCxn id="38" idx="0"/>
          </p:cNvCxnSpPr>
          <p:nvPr/>
        </p:nvCxnSpPr>
        <p:spPr bwMode="auto">
          <a:xfrm rot="5400000">
            <a:off x="6198202" y="3976137"/>
            <a:ext cx="32806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24" idx="5"/>
            <a:endCxn id="45" idx="0"/>
          </p:cNvCxnSpPr>
          <p:nvPr/>
        </p:nvCxnSpPr>
        <p:spPr bwMode="auto">
          <a:xfrm rot="16200000" flipH="1">
            <a:off x="8497102" y="3251902"/>
            <a:ext cx="354530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85344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362200" y="3484602"/>
            <a:ext cx="3733800" cy="55399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缺点：浪费空间</a:t>
            </a:r>
            <a:endParaRPr lang="en-US" altLang="zh-CN" sz="3000" dirty="0" smtClean="0"/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V="1">
            <a:off x="3276600" y="3200400"/>
            <a:ext cx="4572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 flipH="1" flipV="1">
            <a:off x="42672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 flipH="1" flipV="1">
            <a:off x="49530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5" grpId="0" animBg="1"/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/>
              <a:t> 顺序表示适用于完全二叉树，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       </a:t>
            </a:r>
            <a:r>
              <a:rPr lang="zh-CN" altLang="en-US" sz="3000" dirty="0" smtClean="0"/>
              <a:t>或“接近完全”的二叉树；</a:t>
            </a:r>
            <a:endParaRPr lang="en-US" altLang="zh-CN" sz="3000" dirty="0" smtClean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81000" y="2286000"/>
            <a:ext cx="8763000" cy="17543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(2) </a:t>
            </a:r>
            <a:r>
              <a:rPr lang="zh-CN" altLang="en-US" sz="3000" dirty="0" smtClean="0">
                <a:solidFill>
                  <a:srgbClr val="003399"/>
                </a:solidFill>
              </a:rPr>
              <a:t>最坏情况：</a:t>
            </a:r>
            <a:r>
              <a:rPr lang="zh-CN" altLang="en-US" sz="3000" dirty="0" smtClean="0"/>
              <a:t>高度为</a:t>
            </a:r>
            <a:r>
              <a:rPr lang="en-US" altLang="zh-CN" sz="3000" dirty="0" smtClean="0"/>
              <a:t>k</a:t>
            </a:r>
            <a:r>
              <a:rPr lang="zh-CN" altLang="en-US" sz="3000" dirty="0" smtClean="0"/>
              <a:t>的右单枝二叉树，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本来只有</a:t>
            </a:r>
            <a:r>
              <a:rPr lang="en-US" altLang="zh-CN" sz="3000" dirty="0" smtClean="0"/>
              <a:t>k+1</a:t>
            </a:r>
            <a:r>
              <a:rPr lang="zh-CN" altLang="en-US" sz="3000" dirty="0" smtClean="0"/>
              <a:t>个结点，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为了顺序表示，需增加到</a:t>
            </a:r>
            <a:r>
              <a:rPr lang="en-US" altLang="zh-CN" sz="3000" dirty="0" smtClean="0"/>
              <a:t>2</a:t>
            </a:r>
            <a:r>
              <a:rPr lang="en-US" altLang="zh-CN" sz="3000" baseline="30000" dirty="0" smtClean="0"/>
              <a:t>k+1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个；</a:t>
            </a:r>
            <a:endParaRPr lang="en-US" altLang="zh-CN" sz="3000" dirty="0" smtClean="0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5146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30732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768400" y="54030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3"/>
            <a:endCxn id="78" idx="0"/>
          </p:cNvCxnSpPr>
          <p:nvPr/>
        </p:nvCxnSpPr>
        <p:spPr bwMode="auto">
          <a:xfrm rot="5400000">
            <a:off x="2165401" y="4286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 bwMode="auto">
          <a:xfrm rot="16200000" flipH="1">
            <a:off x="2902235" y="4312234"/>
            <a:ext cx="368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3"/>
            <a:endCxn id="69" idx="0"/>
          </p:cNvCxnSpPr>
          <p:nvPr/>
        </p:nvCxnSpPr>
        <p:spPr bwMode="auto">
          <a:xfrm rot="5400000">
            <a:off x="2892875" y="5159461"/>
            <a:ext cx="3351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18288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9" idx="5"/>
            <a:endCxn id="76" idx="0"/>
          </p:cNvCxnSpPr>
          <p:nvPr/>
        </p:nvCxnSpPr>
        <p:spPr bwMode="auto">
          <a:xfrm rot="16200000" flipH="1">
            <a:off x="1810235" y="58362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8"/>
          <p:cNvSpPr>
            <a:spLocks noChangeArrowheads="1"/>
          </p:cNvSpPr>
          <p:nvPr/>
        </p:nvSpPr>
        <p:spPr bwMode="auto">
          <a:xfrm>
            <a:off x="19050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1524000" y="5385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8" idx="3"/>
            <a:endCxn id="79" idx="0"/>
          </p:cNvCxnSpPr>
          <p:nvPr/>
        </p:nvCxnSpPr>
        <p:spPr bwMode="auto">
          <a:xfrm rot="5400000">
            <a:off x="1695601" y="51123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12192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9" idx="3"/>
            <a:endCxn id="81" idx="0"/>
          </p:cNvCxnSpPr>
          <p:nvPr/>
        </p:nvCxnSpPr>
        <p:spPr bwMode="auto">
          <a:xfrm rot="5400000">
            <a:off x="1352701" y="58362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7"/>
          <p:cNvSpPr>
            <a:spLocks noChangeArrowheads="1"/>
          </p:cNvSpPr>
          <p:nvPr/>
        </p:nvSpPr>
        <p:spPr bwMode="auto">
          <a:xfrm>
            <a:off x="6400800" y="40263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7416600" y="4724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stCxn id="86" idx="2"/>
            <a:endCxn id="103" idx="0"/>
          </p:cNvCxnSpPr>
          <p:nvPr/>
        </p:nvCxnSpPr>
        <p:spPr bwMode="auto">
          <a:xfrm rot="10800000" flipV="1">
            <a:off x="5397600" y="4242332"/>
            <a:ext cx="1003200" cy="431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86" idx="6"/>
            <a:endCxn id="87" idx="0"/>
          </p:cNvCxnSpPr>
          <p:nvPr/>
        </p:nvCxnSpPr>
        <p:spPr bwMode="auto">
          <a:xfrm>
            <a:off x="6832800" y="4242333"/>
            <a:ext cx="799800" cy="482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stCxn id="87" idx="3"/>
            <a:endCxn id="134" idx="0"/>
          </p:cNvCxnSpPr>
          <p:nvPr/>
        </p:nvCxnSpPr>
        <p:spPr bwMode="auto">
          <a:xfrm rot="5400000">
            <a:off x="7143901" y="5023235"/>
            <a:ext cx="266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8001000" y="535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7" idx="5"/>
            <a:endCxn id="92" idx="0"/>
          </p:cNvCxnSpPr>
          <p:nvPr/>
        </p:nvCxnSpPr>
        <p:spPr bwMode="auto">
          <a:xfrm rot="16200000" flipH="1">
            <a:off x="7868135" y="5010334"/>
            <a:ext cx="266065" cy="431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106" idx="5"/>
            <a:endCxn id="110" idx="0"/>
          </p:cNvCxnSpPr>
          <p:nvPr/>
        </p:nvCxnSpPr>
        <p:spPr bwMode="auto">
          <a:xfrm rot="16200000" flipH="1">
            <a:off x="4947335" y="5823334"/>
            <a:ext cx="342265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103" idx="3"/>
            <a:endCxn id="106" idx="0"/>
          </p:cNvCxnSpPr>
          <p:nvPr/>
        </p:nvCxnSpPr>
        <p:spPr bwMode="auto">
          <a:xfrm rot="5400000">
            <a:off x="4934101" y="5023235"/>
            <a:ext cx="2918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6" idx="3"/>
            <a:endCxn id="112" idx="0"/>
          </p:cNvCxnSpPr>
          <p:nvPr/>
        </p:nvCxnSpPr>
        <p:spPr bwMode="auto">
          <a:xfrm rot="5400000">
            <a:off x="4527901" y="5810435"/>
            <a:ext cx="3422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8331000" y="6064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92" idx="5"/>
            <a:endCxn id="101" idx="0"/>
          </p:cNvCxnSpPr>
          <p:nvPr/>
        </p:nvCxnSpPr>
        <p:spPr bwMode="auto">
          <a:xfrm rot="16200000" flipH="1">
            <a:off x="8290127" y="5807542"/>
            <a:ext cx="336481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5181600" y="46734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46992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49530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44196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14" name="直接连接符 113"/>
          <p:cNvCxnSpPr>
            <a:stCxn id="116" idx="5"/>
            <a:endCxn id="117" idx="0"/>
          </p:cNvCxnSpPr>
          <p:nvPr/>
        </p:nvCxnSpPr>
        <p:spPr bwMode="auto">
          <a:xfrm rot="16200000" flipH="1">
            <a:off x="5988635" y="57978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接连接符 114"/>
          <p:cNvCxnSpPr>
            <a:stCxn id="116" idx="3"/>
            <a:endCxn id="118" idx="0"/>
          </p:cNvCxnSpPr>
          <p:nvPr/>
        </p:nvCxnSpPr>
        <p:spPr bwMode="auto">
          <a:xfrm rot="5400000">
            <a:off x="5569201" y="58359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57150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60198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54864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19" name="直接连接符 118"/>
          <p:cNvCxnSpPr>
            <a:stCxn id="103" idx="5"/>
            <a:endCxn id="116" idx="0"/>
          </p:cNvCxnSpPr>
          <p:nvPr/>
        </p:nvCxnSpPr>
        <p:spPr bwMode="auto">
          <a:xfrm rot="16200000" flipH="1">
            <a:off x="5594735" y="4997734"/>
            <a:ext cx="29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Oval 29"/>
          <p:cNvSpPr>
            <a:spLocks noChangeArrowheads="1"/>
          </p:cNvSpPr>
          <p:nvPr/>
        </p:nvSpPr>
        <p:spPr bwMode="auto">
          <a:xfrm>
            <a:off x="2222065" y="5422466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23" name="直接连接符 122"/>
          <p:cNvCxnSpPr>
            <a:stCxn id="78" idx="5"/>
            <a:endCxn id="122" idx="0"/>
          </p:cNvCxnSpPr>
          <p:nvPr/>
        </p:nvCxnSpPr>
        <p:spPr bwMode="auto">
          <a:xfrm rot="16200000" flipH="1">
            <a:off x="2178635" y="5163035"/>
            <a:ext cx="354531" cy="1643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3378000" y="541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26" name="直接连接符 125"/>
          <p:cNvCxnSpPr>
            <a:stCxn id="68" idx="5"/>
            <a:endCxn id="125" idx="0"/>
          </p:cNvCxnSpPr>
          <p:nvPr/>
        </p:nvCxnSpPr>
        <p:spPr bwMode="auto">
          <a:xfrm rot="16200000" flipH="1">
            <a:off x="3346835" y="516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4" idx="5"/>
            <a:endCxn id="135" idx="0"/>
          </p:cNvCxnSpPr>
          <p:nvPr/>
        </p:nvCxnSpPr>
        <p:spPr bwMode="auto">
          <a:xfrm rot="16200000" flipH="1">
            <a:off x="7131635" y="582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3"/>
            <a:endCxn id="136" idx="0"/>
          </p:cNvCxnSpPr>
          <p:nvPr/>
        </p:nvCxnSpPr>
        <p:spPr bwMode="auto">
          <a:xfrm rot="5400000">
            <a:off x="6712201" y="58611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29"/>
          <p:cNvSpPr>
            <a:spLocks noChangeArrowheads="1"/>
          </p:cNvSpPr>
          <p:nvPr/>
        </p:nvSpPr>
        <p:spPr bwMode="auto">
          <a:xfrm>
            <a:off x="6858000" y="5359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71628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36" name="Oval 29"/>
          <p:cNvSpPr>
            <a:spLocks noChangeArrowheads="1"/>
          </p:cNvSpPr>
          <p:nvPr/>
        </p:nvSpPr>
        <p:spPr bwMode="auto">
          <a:xfrm>
            <a:off x="66294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38" name="直接连接符 137"/>
          <p:cNvCxnSpPr>
            <a:stCxn id="92" idx="3"/>
            <a:endCxn id="139" idx="0"/>
          </p:cNvCxnSpPr>
          <p:nvPr/>
        </p:nvCxnSpPr>
        <p:spPr bwMode="auto">
          <a:xfrm rot="5400000">
            <a:off x="7810967" y="5829169"/>
            <a:ext cx="35453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Oval 29"/>
          <p:cNvSpPr>
            <a:spLocks noChangeArrowheads="1"/>
          </p:cNvSpPr>
          <p:nvPr/>
        </p:nvSpPr>
        <p:spPr bwMode="auto">
          <a:xfrm>
            <a:off x="7696200" y="6082467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3" grpId="0" animBg="1"/>
      <p:bldP spid="106" grpId="0" animBg="1"/>
      <p:bldP spid="110" grpId="0" animBg="1"/>
      <p:bldP spid="112" grpId="0" animBg="1"/>
      <p:bldP spid="116" grpId="0" animBg="1"/>
      <p:bldP spid="117" grpId="0" animBg="1"/>
      <p:bldP spid="118" grpId="0" animBg="1"/>
      <p:bldP spid="122" grpId="0" animBg="1"/>
      <p:bldP spid="125" grpId="0" animBg="1"/>
      <p:bldP spid="134" grpId="0" animBg="1"/>
      <p:bldP spid="135" grpId="0" animBg="1"/>
      <p:bldP spid="136" grpId="0" animBg="1"/>
      <p:bldP spid="1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176554"/>
            <a:ext cx="8763000" cy="13068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结点度表示法：</a:t>
            </a:r>
            <a:r>
              <a:rPr lang="zh-CN" altLang="en-US" sz="3000" dirty="0" smtClean="0"/>
              <a:t>将所有结点按</a:t>
            </a:r>
            <a:r>
              <a:rPr lang="zh-CN" altLang="en-US" sz="3000" dirty="0" smtClean="0">
                <a:solidFill>
                  <a:srgbClr val="003399"/>
                </a:solidFill>
              </a:rPr>
              <a:t>后根次序</a:t>
            </a:r>
            <a:r>
              <a:rPr lang="zh-CN" altLang="en-US" sz="3000" dirty="0" smtClean="0"/>
              <a:t>顺序存放，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   </a:t>
            </a:r>
            <a:r>
              <a:rPr lang="zh-CN" altLang="en-US" sz="3000" dirty="0" smtClean="0"/>
              <a:t>并给每个结点附加一个整数</a:t>
            </a:r>
            <a:r>
              <a:rPr lang="en-US" altLang="zh-CN" sz="3000" dirty="0" smtClean="0"/>
              <a:t>m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76600" y="2582106"/>
            <a:ext cx="5867400" cy="259949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3300"/>
                </a:solidFill>
              </a:rPr>
              <a:t>m=0</a:t>
            </a:r>
            <a:r>
              <a:rPr lang="zh-CN" altLang="en-US" sz="3000" dirty="0" smtClean="0">
                <a:solidFill>
                  <a:srgbClr val="FF3300"/>
                </a:solidFill>
              </a:rPr>
              <a:t>：</a:t>
            </a:r>
            <a:r>
              <a:rPr lang="zh-CN" altLang="en-US" sz="3000" dirty="0" smtClean="0"/>
              <a:t>度为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3300"/>
                </a:solidFill>
              </a:rPr>
              <a:t>m=1</a:t>
            </a:r>
            <a:r>
              <a:rPr lang="zh-CN" altLang="en-US" sz="3000" dirty="0" smtClean="0">
                <a:solidFill>
                  <a:srgbClr val="FF3300"/>
                </a:solidFill>
              </a:rPr>
              <a:t>：</a:t>
            </a:r>
            <a:r>
              <a:rPr lang="zh-CN" altLang="en-US" sz="3000" dirty="0" smtClean="0"/>
              <a:t>度为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，只有左孩子；</a:t>
            </a:r>
            <a:endParaRPr lang="en-US" altLang="zh-CN" sz="3000" dirty="0" smtClean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3300"/>
                </a:solidFill>
              </a:rPr>
              <a:t>m=2</a:t>
            </a:r>
            <a:r>
              <a:rPr lang="zh-CN" altLang="en-US" sz="3000" dirty="0" smtClean="0">
                <a:solidFill>
                  <a:srgbClr val="FF3300"/>
                </a:solidFill>
              </a:rPr>
              <a:t>：</a:t>
            </a:r>
            <a:r>
              <a:rPr lang="zh-CN" altLang="en-US" sz="3000" dirty="0" smtClean="0"/>
              <a:t>度为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，只有右孩子；</a:t>
            </a:r>
            <a:endParaRPr lang="en-US" altLang="zh-CN" sz="3000" dirty="0" smtClean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3300"/>
                </a:solidFill>
              </a:rPr>
              <a:t>m=3</a:t>
            </a:r>
            <a:r>
              <a:rPr lang="zh-CN" altLang="en-US" sz="3000" dirty="0" smtClean="0">
                <a:solidFill>
                  <a:srgbClr val="FF3300"/>
                </a:solidFill>
              </a:rPr>
              <a:t>：</a:t>
            </a:r>
            <a:r>
              <a:rPr lang="zh-CN" altLang="en-US" sz="3000" dirty="0" smtClean="0"/>
              <a:t>度为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600200" y="191477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0574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38400" y="34316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289101" y="2277210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1937135" y="2315309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2334609" y="31118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1473000" y="3451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6" idx="5"/>
            <a:endCxn id="14" idx="0"/>
          </p:cNvCxnSpPr>
          <p:nvPr/>
        </p:nvCxnSpPr>
        <p:spPr bwMode="auto">
          <a:xfrm rot="16200000" flipH="1">
            <a:off x="1346902" y="31089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0668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09600" y="3413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781201" y="30647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057400" y="41497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19" idx="0"/>
          </p:cNvCxnSpPr>
          <p:nvPr/>
        </p:nvCxnSpPr>
        <p:spPr bwMode="auto">
          <a:xfrm rot="5400000">
            <a:off x="2212827" y="3860936"/>
            <a:ext cx="349413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828801" y="5496175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828800" y="5451532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(G,0)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936200" y="5465058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(N,0)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95600" y="5474833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(F,0)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86200" y="5474833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(D,3)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70475" y="5474833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(K,1)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934200" y="5451532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(H,2)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01000" y="5451532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(A,3)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6992" y="54864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176554"/>
            <a:ext cx="8763000" cy="1266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结点度表示法：</a:t>
            </a:r>
            <a:r>
              <a:rPr lang="zh-CN" altLang="en-US" sz="3000" dirty="0" smtClean="0"/>
              <a:t>将所有结点按</a:t>
            </a:r>
            <a:r>
              <a:rPr lang="zh-CN" altLang="en-US" sz="3000" dirty="0" smtClean="0">
                <a:solidFill>
                  <a:srgbClr val="003399"/>
                </a:solidFill>
              </a:rPr>
              <a:t>后根次序</a:t>
            </a:r>
            <a:r>
              <a:rPr lang="zh-CN" altLang="en-US" sz="3000" dirty="0" smtClean="0"/>
              <a:t>顺序存放，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   </a:t>
            </a:r>
            <a:r>
              <a:rPr lang="zh-CN" altLang="en-US" sz="3000" dirty="0" smtClean="0"/>
              <a:t>并给每个结点附加一个整数</a:t>
            </a:r>
            <a:r>
              <a:rPr lang="en-US" altLang="zh-CN" sz="3000" dirty="0" smtClean="0"/>
              <a:t>m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600200" y="191477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0574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38400" y="34316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289101" y="2277210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1937135" y="2315309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2334609" y="31118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1473000" y="3451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6" idx="5"/>
            <a:endCxn id="14" idx="0"/>
          </p:cNvCxnSpPr>
          <p:nvPr/>
        </p:nvCxnSpPr>
        <p:spPr bwMode="auto">
          <a:xfrm rot="16200000" flipH="1">
            <a:off x="1346902" y="31089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0668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09600" y="3413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781201" y="30647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057400" y="41497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19" idx="0"/>
          </p:cNvCxnSpPr>
          <p:nvPr/>
        </p:nvCxnSpPr>
        <p:spPr bwMode="auto">
          <a:xfrm rot="5400000">
            <a:off x="2212827" y="3860936"/>
            <a:ext cx="349413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828801" y="5302443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828800" y="5257800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(G,0)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936200" y="5271326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(N,0)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95600" y="5281101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(F,0)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86200" y="5281101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(D,3)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70475" y="5281101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(K,1)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934200" y="5257800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(H,2)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01000" y="5257800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(A,3)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6992" y="529266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352800" y="2514600"/>
            <a:ext cx="5791200" cy="259080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chemeClr val="bg1"/>
                </a:solidFill>
              </a:rPr>
              <a:t> 在结点</a:t>
            </a:r>
            <a:r>
              <a:rPr lang="en-US" altLang="zh-CN" sz="3000" dirty="0" smtClean="0">
                <a:solidFill>
                  <a:schemeClr val="bg1"/>
                </a:solidFill>
              </a:rPr>
              <a:t>--</a:t>
            </a:r>
            <a:r>
              <a:rPr lang="zh-CN" altLang="en-US" sz="3000" dirty="0" smtClean="0">
                <a:solidFill>
                  <a:schemeClr val="bg1"/>
                </a:solidFill>
              </a:rPr>
              <a:t>度数组中， 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  结点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zh-CN" altLang="en-US" sz="3000" dirty="0" smtClean="0">
                <a:solidFill>
                  <a:schemeClr val="bg1"/>
                </a:solidFill>
              </a:rPr>
              <a:t>所有的子孙连续存放，  </a:t>
            </a:r>
            <a:r>
              <a:rPr lang="en-US" altLang="zh-CN" sz="3000" dirty="0" smtClean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  是</a:t>
            </a:r>
            <a:r>
              <a:rPr lang="en-US" altLang="zh-CN" sz="3000" dirty="0" smtClean="0">
                <a:solidFill>
                  <a:schemeClr val="bg1"/>
                </a:solidFill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</a:rPr>
              <a:t>个子数组，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  </a:t>
            </a:r>
            <a:r>
              <a:rPr lang="zh-CN" altLang="en-US" sz="3000" dirty="0" smtClean="0">
                <a:solidFill>
                  <a:schemeClr val="bg1"/>
                </a:solidFill>
              </a:rPr>
              <a:t>就在下标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zh-CN" altLang="en-US" sz="3000" dirty="0" smtClean="0">
                <a:solidFill>
                  <a:schemeClr val="bg1"/>
                </a:solidFill>
              </a:rPr>
              <a:t>之前。</a:t>
            </a:r>
            <a:endParaRPr lang="en-US" altLang="zh-CN" sz="3000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2200" y="6019800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r>
              <a:rPr lang="zh-CN" altLang="en-US" dirty="0" smtClean="0">
                <a:solidFill>
                  <a:srgbClr val="008000"/>
                </a:solidFill>
              </a:rPr>
              <a:t>的左子树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86400" y="5998458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r>
              <a:rPr lang="zh-CN" altLang="en-US" dirty="0" smtClean="0">
                <a:solidFill>
                  <a:srgbClr val="008000"/>
                </a:solidFill>
              </a:rPr>
              <a:t>的右子树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6613" y="5943600"/>
            <a:ext cx="7825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根</a:t>
            </a: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1" name="左大括号 40"/>
          <p:cNvSpPr/>
          <p:nvPr/>
        </p:nvSpPr>
        <p:spPr bwMode="auto">
          <a:xfrm rot="5400000" flipH="1">
            <a:off x="3209400" y="4767600"/>
            <a:ext cx="262800" cy="24624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左大括号 41"/>
          <p:cNvSpPr/>
          <p:nvPr/>
        </p:nvSpPr>
        <p:spPr bwMode="auto">
          <a:xfrm rot="5400000" flipH="1">
            <a:off x="6333600" y="4767600"/>
            <a:ext cx="262800" cy="24624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回顾：完全二叉树的性质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404878"/>
            <a:ext cx="87630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</a:t>
            </a:r>
            <a:r>
              <a:rPr lang="zh-CN" altLang="en-US" sz="3200" dirty="0" smtClean="0">
                <a:solidFill>
                  <a:srgbClr val="00518E"/>
                </a:solidFill>
              </a:rPr>
              <a:t>高度</a:t>
            </a:r>
            <a:r>
              <a:rPr lang="en-US" altLang="zh-CN" sz="3200" dirty="0" smtClean="0">
                <a:solidFill>
                  <a:srgbClr val="00518E"/>
                </a:solidFill>
              </a:rPr>
              <a:t>k</a:t>
            </a:r>
            <a:r>
              <a:rPr lang="zh-CN" altLang="en-US" sz="3200" dirty="0" smtClean="0">
                <a:solidFill>
                  <a:srgbClr val="00518E"/>
                </a:solidFill>
              </a:rPr>
              <a:t>为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；</a:t>
            </a:r>
            <a:endParaRPr lang="en-US" altLang="zh-CN" sz="3200" b="1" dirty="0" smtClean="0">
              <a:solidFill>
                <a:srgbClr val="00518E"/>
              </a:solidFill>
              <a:sym typeface="Symbol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200" dirty="0" smtClean="0">
                <a:sym typeface="Symbol"/>
              </a:rPr>
              <a:t>5. </a:t>
            </a:r>
            <a:r>
              <a:rPr lang="zh-CN" altLang="en-US" sz="3200" dirty="0" smtClean="0">
                <a:sym typeface="Symbol"/>
              </a:rPr>
              <a:t>将完全二叉树的</a:t>
            </a:r>
            <a:r>
              <a:rPr lang="zh-CN" altLang="en-US" sz="3200" dirty="0" smtClean="0"/>
              <a:t>结点从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n-1</a:t>
            </a:r>
            <a:r>
              <a:rPr lang="zh-CN" altLang="en-US" sz="3200" dirty="0" smtClean="0"/>
              <a:t>进行编号，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父亲、孩子、兄弟的</a:t>
            </a:r>
            <a:r>
              <a:rPr lang="zh-CN" altLang="en-US" sz="3200" dirty="0" smtClean="0">
                <a:solidFill>
                  <a:srgbClr val="00518E"/>
                </a:solidFill>
              </a:rPr>
              <a:t>编号之间，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存在一定计算规律。</a:t>
            </a:r>
            <a:endParaRPr lang="en-US" altLang="zh-CN" sz="3200" dirty="0" smtClean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66240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1118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6242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914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9" idx="3"/>
            <a:endCxn id="5" idx="0"/>
          </p:cNvCxnSpPr>
          <p:nvPr/>
        </p:nvCxnSpPr>
        <p:spPr bwMode="auto">
          <a:xfrm rot="5400000">
            <a:off x="6857401" y="3551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7510235" y="3539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493100" y="4352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63498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3"/>
            <a:endCxn id="15" idx="0"/>
          </p:cNvCxnSpPr>
          <p:nvPr/>
        </p:nvCxnSpPr>
        <p:spPr bwMode="auto">
          <a:xfrm rot="5400000">
            <a:off x="6472200" y="4331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58000" y="456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6872434" y="4358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873800" y="4550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885101" y="4345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096000" y="5253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6193334" y="5034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578400" y="5257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5" idx="5"/>
            <a:endCxn id="23" idx="0"/>
          </p:cNvCxnSpPr>
          <p:nvPr/>
        </p:nvCxnSpPr>
        <p:spPr bwMode="auto">
          <a:xfrm rot="16200000" flipH="1">
            <a:off x="6585335" y="5048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81000" y="1145536"/>
            <a:ext cx="8305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由结点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度数组</a:t>
            </a:r>
            <a:r>
              <a:rPr lang="en-US" altLang="zh-CN" sz="3200" dirty="0" smtClean="0"/>
              <a:t>Z</a:t>
            </a:r>
            <a:r>
              <a:rPr lang="zh-CN" altLang="en-US" sz="3200" dirty="0" smtClean="0"/>
              <a:t>，逆推二叉树？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831408" y="2118360"/>
          <a:ext cx="70866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D,1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G,0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4495800" y="33431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4953000" y="4079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359200" y="48600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4184701" y="3705597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4832735" y="3743696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5242809" y="4527622"/>
            <a:ext cx="411317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4521000" y="48825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7" idx="3"/>
            <a:endCxn id="82" idx="0"/>
          </p:cNvCxnSpPr>
          <p:nvPr/>
        </p:nvCxnSpPr>
        <p:spPr bwMode="auto">
          <a:xfrm rot="5400000">
            <a:off x="4659688" y="4526010"/>
            <a:ext cx="43389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3962400" y="4079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4140000" y="5555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2" idx="3"/>
            <a:endCxn id="85" idx="0"/>
          </p:cNvCxnSpPr>
          <p:nvPr/>
        </p:nvCxnSpPr>
        <p:spPr bwMode="auto">
          <a:xfrm rot="5400000">
            <a:off x="4318068" y="5289255"/>
            <a:ext cx="3041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953000" y="5578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78" idx="3"/>
            <a:endCxn id="87" idx="0"/>
          </p:cNvCxnSpPr>
          <p:nvPr/>
        </p:nvCxnSpPr>
        <p:spPr bwMode="auto">
          <a:xfrm rot="5400000">
            <a:off x="5121027" y="5276723"/>
            <a:ext cx="349413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02734" y="5587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78" idx="5"/>
            <a:endCxn id="35" idx="0"/>
          </p:cNvCxnSpPr>
          <p:nvPr/>
        </p:nvCxnSpPr>
        <p:spPr bwMode="auto">
          <a:xfrm rot="16200000" flipH="1">
            <a:off x="5643809" y="5312874"/>
            <a:ext cx="359051" cy="190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609600" y="20574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7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048000" y="1219201"/>
            <a:ext cx="6096000" cy="47849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3000" dirty="0" smtClean="0"/>
              <a:t> </a:t>
            </a:r>
            <a:r>
              <a:rPr lang="zh-CN" altLang="en-US" dirty="0" smtClean="0"/>
              <a:t>依据</a:t>
            </a:r>
            <a:r>
              <a:rPr lang="en-US" altLang="zh-CN" dirty="0" smtClean="0">
                <a:solidFill>
                  <a:srgbClr val="008000"/>
                </a:solidFill>
              </a:rPr>
              <a:t>total(</a:t>
            </a:r>
            <a:r>
              <a:rPr lang="zh-CN" altLang="en-US" dirty="0" smtClean="0">
                <a:solidFill>
                  <a:srgbClr val="008000"/>
                </a:solidFill>
              </a:rPr>
              <a:t>未指定的分支数</a:t>
            </a:r>
            <a:r>
              <a:rPr lang="en-US" altLang="zh-CN" dirty="0" smtClean="0">
                <a:solidFill>
                  <a:srgbClr val="008000"/>
                </a:solidFill>
              </a:rPr>
              <a:t>), 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if(Z[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].degree==3)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else if(Z[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].degree==0)   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else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/>
              <a:t>j=i-1;    count=0</a:t>
            </a:r>
            <a:r>
              <a:rPr lang="en-US" altLang="zh-CN" sz="3000" dirty="0" smtClean="0"/>
              <a:t>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子孙个数初值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</a:t>
            </a:r>
            <a:r>
              <a:rPr lang="en-US" altLang="zh-CN" sz="3000" dirty="0" smtClean="0">
                <a:solidFill>
                  <a:srgbClr val="003399"/>
                </a:solidFill>
              </a:rPr>
              <a:t>while(total&gt;0)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if(Z[j].deg==3)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if(Z[j].deg==0)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j=j-1;       count++; 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57200" y="695980"/>
            <a:ext cx="86868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“逆推二叉树”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371600" y="6111240"/>
          <a:ext cx="7696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D,2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B,1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G,1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K,0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1524000" y="15240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1336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539800" y="300029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1195078" y="1828058"/>
            <a:ext cx="3275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1957412" y="1828057"/>
            <a:ext cx="3275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2423409" y="2667905"/>
            <a:ext cx="411317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1676400" y="3022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7" idx="3"/>
            <a:endCxn id="82" idx="0"/>
          </p:cNvCxnSpPr>
          <p:nvPr/>
        </p:nvCxnSpPr>
        <p:spPr bwMode="auto">
          <a:xfrm rot="5400000">
            <a:off x="1827688" y="2653693"/>
            <a:ext cx="43389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914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295400" y="377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2" idx="3"/>
            <a:endCxn id="85" idx="0"/>
          </p:cNvCxnSpPr>
          <p:nvPr/>
        </p:nvCxnSpPr>
        <p:spPr bwMode="auto">
          <a:xfrm rot="5400000">
            <a:off x="1435368" y="3467638"/>
            <a:ext cx="3803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2133600" y="3794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2" idx="5"/>
            <a:endCxn id="87" idx="0"/>
          </p:cNvCxnSpPr>
          <p:nvPr/>
        </p:nvCxnSpPr>
        <p:spPr bwMode="auto">
          <a:xfrm rot="16200000" flipH="1">
            <a:off x="1995847" y="3440892"/>
            <a:ext cx="40304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81000" y="297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84" idx="3"/>
            <a:endCxn id="35" idx="0"/>
          </p:cNvCxnSpPr>
          <p:nvPr/>
        </p:nvCxnSpPr>
        <p:spPr bwMode="auto">
          <a:xfrm rot="5400000">
            <a:off x="595923" y="2590058"/>
            <a:ext cx="3828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58600" y="3784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35" idx="4"/>
            <a:endCxn id="33" idx="0"/>
          </p:cNvCxnSpPr>
          <p:nvPr/>
        </p:nvCxnSpPr>
        <p:spPr bwMode="auto">
          <a:xfrm rot="16200000" flipH="1">
            <a:off x="495265" y="3505535"/>
            <a:ext cx="381070" cy="177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914400" y="4572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85" idx="3"/>
            <a:endCxn id="40" idx="0"/>
          </p:cNvCxnSpPr>
          <p:nvPr/>
        </p:nvCxnSpPr>
        <p:spPr bwMode="auto">
          <a:xfrm rot="5400000">
            <a:off x="1028868" y="4242203"/>
            <a:ext cx="4313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152400" y="60960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429000" y="646569"/>
            <a:ext cx="5410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99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99"/>
                </a:solidFill>
              </a:rPr>
              <a:t>计算任意结点 </a:t>
            </a:r>
            <a:r>
              <a:rPr lang="en-US" altLang="zh-CN" dirty="0" err="1" smtClean="0">
                <a:solidFill>
                  <a:srgbClr val="FFFF99"/>
                </a:solidFill>
              </a:rPr>
              <a:t>i</a:t>
            </a:r>
            <a:r>
              <a:rPr lang="en-US" altLang="zh-CN" dirty="0" smtClean="0">
                <a:solidFill>
                  <a:srgbClr val="FFFF99"/>
                </a:solidFill>
              </a:rPr>
              <a:t> </a:t>
            </a:r>
            <a:r>
              <a:rPr lang="zh-CN" altLang="en-US" dirty="0" smtClean="0">
                <a:solidFill>
                  <a:srgbClr val="FFFF99"/>
                </a:solidFill>
              </a:rPr>
              <a:t>的子孙个数？</a:t>
            </a:r>
            <a:endParaRPr lang="en-US" altLang="zh-CN" dirty="0" smtClean="0">
              <a:solidFill>
                <a:srgbClr val="FFFF9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39500" y="4298757"/>
            <a:ext cx="52290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3399"/>
                </a:solidFill>
              </a:rPr>
              <a:t> { 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7010400" y="536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3399"/>
                </a:solidFill>
              </a:rPr>
              <a:t>} 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75304" y="1676400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total=2;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7383352" y="2209800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total=0;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7383352" y="2740132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total=1;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7295932" y="4267200"/>
            <a:ext cx="146706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total++;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7295932" y="4876800"/>
            <a:ext cx="127470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total--;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7" grpId="0" animBg="1"/>
      <p:bldP spid="35" grpId="0" animBg="1"/>
      <p:bldP spid="33" grpId="0" animBg="1"/>
      <p:bldP spid="40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743200" y="1811178"/>
            <a:ext cx="6400800" cy="3216265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Z[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].degree==0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…………..==1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…………..==2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F37"/>
                </a:solidFill>
              </a:rPr>
              <a:t>-- </a:t>
            </a:r>
            <a:r>
              <a:rPr lang="zh-CN" altLang="en-US" dirty="0" smtClean="0">
                <a:solidFill>
                  <a:srgbClr val="FFCF37"/>
                </a:solidFill>
              </a:rPr>
              <a:t>若</a:t>
            </a:r>
            <a:r>
              <a:rPr lang="en-US" altLang="zh-CN" dirty="0" smtClean="0">
                <a:solidFill>
                  <a:srgbClr val="FFCF37"/>
                </a:solidFill>
              </a:rPr>
              <a:t>……….….==</a:t>
            </a:r>
            <a:r>
              <a:rPr lang="en-US" altLang="zh-CN" dirty="0" smtClean="0">
                <a:solidFill>
                  <a:srgbClr val="FFCF37"/>
                </a:solidFill>
              </a:rPr>
              <a:t>3</a:t>
            </a:r>
            <a:r>
              <a:rPr lang="zh-CN" altLang="en-US" dirty="0" smtClean="0">
                <a:solidFill>
                  <a:srgbClr val="FFCF37"/>
                </a:solidFill>
              </a:rPr>
              <a:t>，</a:t>
            </a:r>
            <a:endParaRPr lang="en-US" altLang="zh-CN" dirty="0" smtClean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   </a:t>
            </a:r>
            <a:r>
              <a:rPr lang="zh-CN" altLang="en-US" dirty="0" smtClean="0">
                <a:solidFill>
                  <a:srgbClr val="FFC000"/>
                </a:solidFill>
              </a:rPr>
              <a:t>左儿子为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905001" y="5073843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1905000" y="5029200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(G,0)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12400" y="5042726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(N,0)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71800" y="5052501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(F,0)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62400" y="5052501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(D,3)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046675" y="5052501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(K,1)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10400" y="5029200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(H,2)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8077200" y="5029200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(A,3)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06992" y="506406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1447800" y="1676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1905000" y="2475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286000" y="32552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1105713" y="2069823"/>
            <a:ext cx="43004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1753747" y="2107922"/>
            <a:ext cx="43004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2182209" y="29354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1320600" y="32746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84" idx="5"/>
            <a:endCxn id="82" idx="0"/>
          </p:cNvCxnSpPr>
          <p:nvPr/>
        </p:nvCxnSpPr>
        <p:spPr bwMode="auto">
          <a:xfrm rot="16200000" flipH="1">
            <a:off x="1194502" y="29325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914400" y="2475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457200" y="3237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4" idx="3"/>
            <a:endCxn id="85" idx="0"/>
          </p:cNvCxnSpPr>
          <p:nvPr/>
        </p:nvCxnSpPr>
        <p:spPr bwMode="auto">
          <a:xfrm rot="5400000">
            <a:off x="628801" y="28883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18288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78" idx="3"/>
            <a:endCxn id="87" idx="0"/>
          </p:cNvCxnSpPr>
          <p:nvPr/>
        </p:nvCxnSpPr>
        <p:spPr bwMode="auto">
          <a:xfrm rot="5400000">
            <a:off x="1977114" y="3691649"/>
            <a:ext cx="439838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2205758" y="5541258"/>
            <a:ext cx="6938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0         1        2        3         4         5        6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38200" y="5545105"/>
            <a:ext cx="100219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下标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743200" y="1113771"/>
            <a:ext cx="6400800" cy="6388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下标为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的结点的左、右儿子？</a:t>
            </a:r>
            <a:endParaRPr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6076161" y="190500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则无儿子；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76161" y="2514600"/>
            <a:ext cx="283923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则左儿子为 </a:t>
            </a:r>
            <a:r>
              <a:rPr lang="en-US" altLang="zh-CN" dirty="0" smtClean="0">
                <a:solidFill>
                  <a:schemeClr val="bg1"/>
                </a:solidFill>
              </a:rPr>
              <a:t>i-1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076161" y="3159604"/>
            <a:ext cx="283923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则右儿子为</a:t>
            </a:r>
            <a:r>
              <a:rPr lang="en-US" altLang="zh-CN" dirty="0" smtClean="0">
                <a:solidFill>
                  <a:schemeClr val="bg1"/>
                </a:solidFill>
              </a:rPr>
              <a:t> i-1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76161" y="3733800"/>
            <a:ext cx="283923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CF37"/>
                </a:solidFill>
              </a:rPr>
              <a:t>则右儿子为 </a:t>
            </a:r>
            <a:r>
              <a:rPr lang="en-US" altLang="zh-CN" dirty="0" smtClean="0">
                <a:solidFill>
                  <a:srgbClr val="FFCF37"/>
                </a:solidFill>
              </a:rPr>
              <a:t>i-1</a:t>
            </a:r>
            <a:r>
              <a:rPr lang="zh-CN" altLang="en-US" dirty="0" smtClean="0">
                <a:solidFill>
                  <a:srgbClr val="FFCF37"/>
                </a:solidFill>
              </a:rPr>
              <a:t>，</a:t>
            </a:r>
            <a:endParaRPr lang="zh-CN" altLang="en-US" dirty="0">
              <a:solidFill>
                <a:srgbClr val="FFCF37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38800" y="6131404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r>
              <a:rPr lang="zh-CN" altLang="en-US" dirty="0" smtClean="0">
                <a:solidFill>
                  <a:srgbClr val="008000"/>
                </a:solidFill>
              </a:rPr>
              <a:t>的右子树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56613" y="6076546"/>
            <a:ext cx="7825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根</a:t>
            </a: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8" name="左大括号 37"/>
          <p:cNvSpPr/>
          <p:nvPr/>
        </p:nvSpPr>
        <p:spPr bwMode="auto">
          <a:xfrm rot="5400000" flipH="1">
            <a:off x="6358800" y="5051746"/>
            <a:ext cx="262800" cy="21600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81400" y="6150858"/>
            <a:ext cx="18598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A</a:t>
            </a:r>
            <a:r>
              <a:rPr lang="zh-CN" altLang="en-US" dirty="0" smtClean="0">
                <a:solidFill>
                  <a:srgbClr val="008000"/>
                </a:solidFill>
              </a:rPr>
              <a:t>的左儿子</a:t>
            </a:r>
            <a:endParaRPr lang="zh-CN" altLang="en-US" dirty="0">
              <a:solidFill>
                <a:srgbClr val="008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 flipH="1" flipV="1">
            <a:off x="4419600" y="59436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648200" y="43434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F37"/>
                </a:solidFill>
              </a:rPr>
              <a:t>(i-1) -</a:t>
            </a:r>
            <a:r>
              <a:rPr lang="zh-CN" altLang="en-US" dirty="0" smtClean="0">
                <a:solidFill>
                  <a:srgbClr val="FFCF37"/>
                </a:solidFill>
              </a:rPr>
              <a:t>右儿子的子孙数 </a:t>
            </a:r>
            <a:r>
              <a:rPr lang="en-US" altLang="zh-CN" dirty="0" smtClean="0">
                <a:solidFill>
                  <a:srgbClr val="FFCF37"/>
                </a:solidFill>
              </a:rPr>
              <a:t>-1</a:t>
            </a:r>
            <a:r>
              <a:rPr lang="zh-CN" altLang="en-US" dirty="0" smtClean="0">
                <a:solidFill>
                  <a:srgbClr val="FFCF37"/>
                </a:solidFill>
              </a:rPr>
              <a:t>；</a:t>
            </a:r>
            <a:endParaRPr lang="en-US" altLang="zh-CN" dirty="0" smtClean="0">
              <a:solidFill>
                <a:srgbClr val="FFCF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40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438400" y="1476613"/>
            <a:ext cx="6705600" cy="3762761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Z[i+1]</a:t>
            </a:r>
            <a:r>
              <a:rPr lang="en-US" altLang="zh-CN" dirty="0" smtClean="0">
                <a:solidFill>
                  <a:schemeClr val="bg1"/>
                </a:solidFill>
              </a:rPr>
              <a:t>.degree==1</a:t>
            </a:r>
            <a:r>
              <a:rPr lang="zh-CN" altLang="en-US" dirty="0" smtClean="0">
                <a:solidFill>
                  <a:schemeClr val="bg1"/>
                </a:solidFill>
              </a:rPr>
              <a:t>、或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、或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则 </a:t>
            </a:r>
            <a:r>
              <a:rPr lang="en-US" altLang="zh-CN" dirty="0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 结点的父亲为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F37"/>
                </a:solidFill>
              </a:rPr>
              <a:t>--</a:t>
            </a:r>
            <a:r>
              <a:rPr lang="zh-CN" altLang="en-US" dirty="0" smtClean="0">
                <a:solidFill>
                  <a:srgbClr val="FFCF37"/>
                </a:solidFill>
              </a:rPr>
              <a:t>若</a:t>
            </a:r>
            <a:r>
              <a:rPr lang="en-US" altLang="zh-CN" dirty="0" smtClean="0">
                <a:solidFill>
                  <a:srgbClr val="FFCF37"/>
                </a:solidFill>
              </a:rPr>
              <a:t>…...==0</a:t>
            </a:r>
            <a:r>
              <a:rPr lang="zh-CN" altLang="en-US" dirty="0" smtClean="0">
                <a:solidFill>
                  <a:srgbClr val="FFCF37"/>
                </a:solidFill>
              </a:rPr>
              <a:t>，即</a:t>
            </a:r>
            <a:r>
              <a:rPr lang="en-US" altLang="zh-CN" dirty="0" err="1" smtClean="0">
                <a:solidFill>
                  <a:srgbClr val="FFCF37"/>
                </a:solidFill>
              </a:rPr>
              <a:t>i</a:t>
            </a:r>
            <a:r>
              <a:rPr lang="zh-CN" altLang="en-US" dirty="0" smtClean="0">
                <a:solidFill>
                  <a:srgbClr val="FFCF37"/>
                </a:solidFill>
              </a:rPr>
              <a:t>为父亲的左孩子，</a:t>
            </a:r>
            <a:endParaRPr lang="en-US" altLang="zh-CN" dirty="0" smtClean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F37"/>
                </a:solidFill>
              </a:rPr>
              <a:t>   则从</a:t>
            </a:r>
            <a:r>
              <a:rPr lang="en-US" altLang="zh-CN" dirty="0" smtClean="0">
                <a:solidFill>
                  <a:srgbClr val="FFCF37"/>
                </a:solidFill>
              </a:rPr>
              <a:t>i+2</a:t>
            </a:r>
            <a:r>
              <a:rPr lang="zh-CN" altLang="en-US" dirty="0" smtClean="0">
                <a:solidFill>
                  <a:srgbClr val="FFCF37"/>
                </a:solidFill>
              </a:rPr>
              <a:t>开始，向后搜索数组，直到：</a:t>
            </a:r>
            <a:endParaRPr lang="en-US" altLang="zh-CN" dirty="0" smtClean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CCC"/>
                </a:solidFill>
              </a:rPr>
              <a:t>   Z[j].degree==3 &amp;&amp;</a:t>
            </a: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CCC"/>
                </a:solidFill>
              </a:rPr>
              <a:t>   结点</a:t>
            </a:r>
            <a:r>
              <a:rPr lang="en-US" altLang="zh-CN" dirty="0" smtClean="0">
                <a:solidFill>
                  <a:srgbClr val="FFCCCC"/>
                </a:solidFill>
              </a:rPr>
              <a:t>j</a:t>
            </a:r>
            <a:r>
              <a:rPr lang="zh-CN" altLang="en-US" dirty="0" smtClean="0">
                <a:solidFill>
                  <a:srgbClr val="FFCCCC"/>
                </a:solidFill>
              </a:rPr>
              <a:t>的子孙数 </a:t>
            </a:r>
            <a:r>
              <a:rPr lang="en-US" altLang="zh-CN" dirty="0" smtClean="0">
                <a:solidFill>
                  <a:srgbClr val="FFCCCC"/>
                </a:solidFill>
              </a:rPr>
              <a:t>== </a:t>
            </a:r>
            <a:r>
              <a:rPr lang="zh-CN" altLang="en-US" dirty="0" smtClean="0">
                <a:solidFill>
                  <a:srgbClr val="FFCCCC"/>
                </a:solidFill>
              </a:rPr>
              <a:t>结点</a:t>
            </a:r>
            <a:r>
              <a:rPr lang="en-US" altLang="zh-CN" dirty="0" err="1" smtClean="0">
                <a:solidFill>
                  <a:srgbClr val="FFCCCC"/>
                </a:solidFill>
              </a:rPr>
              <a:t>i</a:t>
            </a:r>
            <a:r>
              <a:rPr lang="zh-CN" altLang="en-US" dirty="0" smtClean="0">
                <a:solidFill>
                  <a:srgbClr val="FFCCCC"/>
                </a:solidFill>
              </a:rPr>
              <a:t>的子孙数</a:t>
            </a:r>
            <a:r>
              <a:rPr lang="en-US" altLang="zh-CN" dirty="0" smtClean="0">
                <a:solidFill>
                  <a:srgbClr val="FFCCCC"/>
                </a:solidFill>
              </a:rPr>
              <a:t>+(j-</a:t>
            </a:r>
            <a:r>
              <a:rPr lang="en-US" altLang="zh-CN" dirty="0" err="1" smtClean="0">
                <a:solidFill>
                  <a:srgbClr val="FFCCCC"/>
                </a:solidFill>
              </a:rPr>
              <a:t>i</a:t>
            </a:r>
            <a:r>
              <a:rPr lang="en-US" altLang="zh-CN" dirty="0" smtClean="0">
                <a:solidFill>
                  <a:srgbClr val="FFCCCC"/>
                </a:solidFill>
              </a:rPr>
              <a:t>);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438400" y="933191"/>
            <a:ext cx="670560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下标为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的结点的父亲？</a:t>
            </a:r>
            <a:endParaRPr lang="en-US" altLang="zh-CN" dirty="0" smtClean="0"/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1219200" y="1371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1752601" y="2108400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2057401" y="2888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5" idx="3"/>
            <a:endCxn id="54" idx="0"/>
          </p:cNvCxnSpPr>
          <p:nvPr/>
        </p:nvCxnSpPr>
        <p:spPr bwMode="auto">
          <a:xfrm rot="5400000">
            <a:off x="946201" y="1772135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5"/>
            <a:endCxn id="47" idx="0"/>
          </p:cNvCxnSpPr>
          <p:nvPr/>
        </p:nvCxnSpPr>
        <p:spPr bwMode="auto">
          <a:xfrm rot="16200000" flipH="1">
            <a:off x="1594236" y="1734034"/>
            <a:ext cx="368065" cy="3806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5"/>
            <a:endCxn id="48" idx="0"/>
          </p:cNvCxnSpPr>
          <p:nvPr/>
        </p:nvCxnSpPr>
        <p:spPr bwMode="auto">
          <a:xfrm rot="16200000" flipH="1">
            <a:off x="1991710" y="2606760"/>
            <a:ext cx="4113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1422001" y="29110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7" idx="3"/>
            <a:endCxn id="52" idx="0"/>
          </p:cNvCxnSpPr>
          <p:nvPr/>
        </p:nvCxnSpPr>
        <p:spPr bwMode="auto">
          <a:xfrm rot="5400000">
            <a:off x="1509989" y="2605148"/>
            <a:ext cx="433890" cy="17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62000" y="2108400"/>
            <a:ext cx="432000" cy="432000"/>
          </a:xfrm>
          <a:prstGeom prst="ellipse">
            <a:avLst/>
          </a:prstGeom>
          <a:solidFill>
            <a:srgbClr val="FF5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1092001" y="36195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2" idx="3"/>
            <a:endCxn id="55" idx="0"/>
          </p:cNvCxnSpPr>
          <p:nvPr/>
        </p:nvCxnSpPr>
        <p:spPr bwMode="auto">
          <a:xfrm rot="5400000">
            <a:off x="1226747" y="3361015"/>
            <a:ext cx="33977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1752600" y="3642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2" idx="5"/>
            <a:endCxn id="57" idx="0"/>
          </p:cNvCxnSpPr>
          <p:nvPr/>
        </p:nvCxnSpPr>
        <p:spPr bwMode="auto">
          <a:xfrm rot="16200000" flipH="1">
            <a:off x="1698426" y="3372070"/>
            <a:ext cx="362485" cy="1778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304800" y="2863877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4" idx="3"/>
            <a:endCxn id="59" idx="0"/>
          </p:cNvCxnSpPr>
          <p:nvPr/>
        </p:nvCxnSpPr>
        <p:spPr bwMode="auto">
          <a:xfrm rot="5400000">
            <a:off x="479662" y="2518274"/>
            <a:ext cx="386742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482400" y="3632470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9" idx="4"/>
            <a:endCxn id="61" idx="0"/>
          </p:cNvCxnSpPr>
          <p:nvPr/>
        </p:nvCxnSpPr>
        <p:spPr bwMode="auto">
          <a:xfrm rot="16200000" flipH="1">
            <a:off x="441304" y="3375373"/>
            <a:ext cx="336593" cy="177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812401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5" idx="3"/>
            <a:endCxn id="63" idx="0"/>
          </p:cNvCxnSpPr>
          <p:nvPr/>
        </p:nvCxnSpPr>
        <p:spPr bwMode="auto">
          <a:xfrm rot="5400000">
            <a:off x="939769" y="4076903"/>
            <a:ext cx="304130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371600" y="5708898"/>
          <a:ext cx="7696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D,2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B,1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G,1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K,0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152400" y="561745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Z: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124200" y="51242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 smtClean="0">
                <a:solidFill>
                  <a:srgbClr val="FF0000"/>
                </a:solidFill>
              </a:rPr>
              <a:t>i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18023" y="5124258"/>
            <a:ext cx="77777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smtClean="0">
                <a:solidFill>
                  <a:srgbClr val="FF0000"/>
                </a:solidFill>
              </a:rPr>
              <a:t>i+1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721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885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1505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887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7963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821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 smtClean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47543" y="2188458"/>
            <a:ext cx="10342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i+1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24000" y="6150858"/>
            <a:ext cx="762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0       1     2      3      4      5      6     7      8      9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81000" y="6110062"/>
            <a:ext cx="100219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下标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43950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掌握二叉树的深度、广度遍历算法；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了解“非递归遍历算法”的应用；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思考后根非递归算法，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广度非递归算法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对于计算二叉树深度和宽度的启发？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Symbol"/>
              </a:rPr>
              <a:t> 了解二叉树的顺序表示、结点度表示；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第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5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章 作业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8001000" cy="24560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P167</a:t>
            </a:r>
          </a:p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复习题 </a:t>
            </a:r>
            <a:r>
              <a:rPr lang="en-US" altLang="zh-CN" sz="3200" dirty="0" smtClean="0"/>
              <a:t>1, 2, 7, 8</a:t>
            </a:r>
          </a:p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算法题</a:t>
            </a:r>
            <a:r>
              <a:rPr lang="en-US" altLang="zh-CN" sz="3200" dirty="0" smtClean="0"/>
              <a:t> 2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97936"/>
            <a:ext cx="36576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4345936"/>
            <a:ext cx="4191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广度优先遍历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1889879"/>
            <a:ext cx="6858000" cy="2145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DLR: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LDR: </a:t>
            </a:r>
            <a:r>
              <a:rPr lang="zh-CN" altLang="en-US" sz="3200" dirty="0" smtClean="0"/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LRD: </a:t>
            </a:r>
            <a:r>
              <a:rPr lang="zh-CN" altLang="en-US" sz="3200" dirty="0" smtClean="0"/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6823800" y="3266825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 bwMode="auto">
          <a:xfrm rot="5400000">
            <a:off x="6580801" y="3950983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endCxn id="11" idx="5"/>
          </p:cNvCxnSpPr>
          <p:nvPr/>
        </p:nvCxnSpPr>
        <p:spPr bwMode="auto">
          <a:xfrm rot="16200000" flipV="1">
            <a:off x="7368759" y="3950984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云形 13"/>
          <p:cNvSpPr/>
          <p:nvPr/>
        </p:nvSpPr>
        <p:spPr bwMode="auto">
          <a:xfrm>
            <a:off x="59436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73914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934200" y="2716507"/>
            <a:ext cx="838200" cy="6265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8674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3152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给定二叉树，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则先根、中根、后根序列唯一；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900"/>
              </a:spcBef>
            </a:pPr>
            <a:r>
              <a:rPr lang="zh-CN" altLang="en-US" sz="3200" dirty="0" smtClean="0"/>
              <a:t> 给定一个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 smtClean="0"/>
              <a:t>和一个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 smtClean="0"/>
              <a:t>序列，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则唯一确定一棵二叉树；</a:t>
            </a:r>
            <a:endParaRPr lang="en-US" altLang="zh-CN" sz="32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1295400" y="3048000"/>
            <a:ext cx="3886200" cy="63094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8153400" cy="2434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在先根或后根序列中</a:t>
            </a:r>
            <a:r>
              <a:rPr lang="zh-CN" altLang="en-US" sz="3200" dirty="0" smtClean="0">
                <a:solidFill>
                  <a:srgbClr val="D65700"/>
                </a:solidFill>
              </a:rPr>
              <a:t>找根；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r>
              <a:rPr lang="zh-CN" altLang="en-US" sz="3200" dirty="0" smtClean="0">
                <a:solidFill>
                  <a:srgbClr val="D65700"/>
                </a:solidFill>
              </a:rPr>
              <a:t>划分左、右子树：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23" name="下箭头 22"/>
          <p:cNvSpPr/>
          <p:nvPr/>
        </p:nvSpPr>
        <p:spPr bwMode="auto">
          <a:xfrm rot="10800000">
            <a:off x="3276600" y="3581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5.2.4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非递归遍历二叉树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5867400" cy="1323439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递归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非递归，借助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3624" y="1752600"/>
            <a:ext cx="152477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“栈”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2460792"/>
            <a:ext cx="5867400" cy="24006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8000"/>
                </a:solidFill>
              </a:rPr>
              <a:t> 例，先根递归：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>
              <a:spcBef>
                <a:spcPts val="0"/>
              </a:spcBef>
              <a:buAutoNum type="arabicParenBoth"/>
            </a:pPr>
            <a:r>
              <a:rPr lang="zh-CN" altLang="en-US" sz="3000" dirty="0" smtClean="0"/>
              <a:t>  访问根；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“先根”遍历左子树；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/>
              <a:t> “先根”遍历右子树；</a:t>
            </a:r>
            <a:endParaRPr lang="en-US" altLang="zh-CN" sz="3000" dirty="0" smtClean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57200" y="5029200"/>
            <a:ext cx="75438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访问根之后，不能</a:t>
            </a:r>
            <a:r>
              <a:rPr lang="zh-CN" altLang="en-US" sz="3000" dirty="0" smtClean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根；</a:t>
            </a:r>
            <a:endParaRPr lang="en-US" altLang="zh-CN" sz="30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交代‘左、右子树’之后，才能</a:t>
            </a:r>
            <a:r>
              <a:rPr lang="zh-CN" altLang="en-US" sz="3000" dirty="0" smtClean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；</a:t>
            </a:r>
            <a:endParaRPr lang="en-US" altLang="zh-CN" sz="30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752276" y="1828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327200" y="263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717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2" idx="3"/>
            <a:endCxn id="64" idx="0"/>
          </p:cNvCxnSpPr>
          <p:nvPr/>
        </p:nvCxnSpPr>
        <p:spPr bwMode="auto">
          <a:xfrm rot="5400000">
            <a:off x="6446318" y="2248874"/>
            <a:ext cx="369650" cy="3898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2" idx="5"/>
            <a:endCxn id="53" idx="0"/>
          </p:cNvCxnSpPr>
          <p:nvPr/>
        </p:nvCxnSpPr>
        <p:spPr bwMode="auto">
          <a:xfrm rot="16200000" flipH="1">
            <a:off x="7191529" y="2249928"/>
            <a:ext cx="378609" cy="3967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3"/>
            <a:endCxn id="54" idx="0"/>
          </p:cNvCxnSpPr>
          <p:nvPr/>
        </p:nvCxnSpPr>
        <p:spPr bwMode="auto">
          <a:xfrm rot="5400000">
            <a:off x="6957901" y="3079491"/>
            <a:ext cx="4548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983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3" idx="5"/>
            <a:endCxn id="58" idx="0"/>
          </p:cNvCxnSpPr>
          <p:nvPr/>
        </p:nvCxnSpPr>
        <p:spPr bwMode="auto">
          <a:xfrm rot="16200000" flipH="1">
            <a:off x="7769091" y="3056090"/>
            <a:ext cx="454809" cy="47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76788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60" idx="0"/>
          </p:cNvCxnSpPr>
          <p:nvPr/>
        </p:nvCxnSpPr>
        <p:spPr bwMode="auto">
          <a:xfrm rot="5400000">
            <a:off x="7828201" y="4055391"/>
            <a:ext cx="331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84114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8" idx="5"/>
            <a:endCxn id="62" idx="0"/>
          </p:cNvCxnSpPr>
          <p:nvPr/>
        </p:nvCxnSpPr>
        <p:spPr bwMode="auto">
          <a:xfrm rot="16200000" flipH="1">
            <a:off x="8372691" y="3993890"/>
            <a:ext cx="3318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6184200" y="26286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697600" y="354065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862896" y="3145537"/>
            <a:ext cx="4818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069200" y="430265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4" idx="5"/>
            <a:endCxn id="67" idx="0"/>
          </p:cNvCxnSpPr>
          <p:nvPr/>
        </p:nvCxnSpPr>
        <p:spPr bwMode="auto">
          <a:xfrm rot="16200000" flipH="1">
            <a:off x="7059565" y="4041016"/>
            <a:ext cx="349861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下箭头 68"/>
          <p:cNvSpPr/>
          <p:nvPr/>
        </p:nvSpPr>
        <p:spPr bwMode="auto">
          <a:xfrm>
            <a:off x="3276600" y="4724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8200" y="1752600"/>
            <a:ext cx="704039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？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" grpId="0" animBg="1"/>
      <p:bldP spid="69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803974"/>
            <a:ext cx="5867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根最先被访问；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左子树比右子树先被访问；</a:t>
            </a:r>
            <a:endParaRPr lang="en-US" altLang="zh-CN" sz="32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9600" y="3312855"/>
            <a:ext cx="8534400" cy="255454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基本思路：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各结点入栈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次，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不断访问栈顶、退栈，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</a:t>
            </a:r>
            <a:r>
              <a:rPr lang="zh-CN" altLang="en-US" sz="3200" dirty="0" smtClean="0">
                <a:sym typeface="Wingdings" pitchFamily="2" charset="2"/>
              </a:rPr>
              <a:t>并让被访问结点的右左孩子进栈；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5867400" cy="584775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课本算法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5.4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，基本出发点：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035600" y="15179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7492800" y="22799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84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5" idx="3"/>
            <a:endCxn id="27" idx="0"/>
          </p:cNvCxnSpPr>
          <p:nvPr/>
        </p:nvCxnSpPr>
        <p:spPr bwMode="auto">
          <a:xfrm rot="5400000">
            <a:off x="6754480" y="19266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5"/>
            <a:endCxn id="16" idx="0"/>
          </p:cNvCxnSpPr>
          <p:nvPr/>
        </p:nvCxnSpPr>
        <p:spPr bwMode="auto">
          <a:xfrm rot="16200000" flipH="1">
            <a:off x="7359935" y="19311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3"/>
            <a:endCxn id="17" idx="0"/>
          </p:cNvCxnSpPr>
          <p:nvPr/>
        </p:nvCxnSpPr>
        <p:spPr bwMode="auto">
          <a:xfrm rot="5400000">
            <a:off x="7151720" y="26976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055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6" idx="5"/>
            <a:endCxn id="21" idx="0"/>
          </p:cNvCxnSpPr>
          <p:nvPr/>
        </p:nvCxnSpPr>
        <p:spPr bwMode="auto">
          <a:xfrm rot="16200000" flipH="1">
            <a:off x="7839954" y="26703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750798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7831499" y="36059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407200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1" idx="5"/>
            <a:endCxn id="25" idx="0"/>
          </p:cNvCxnSpPr>
          <p:nvPr/>
        </p:nvCxnSpPr>
        <p:spPr bwMode="auto">
          <a:xfrm rot="16200000" flipH="1">
            <a:off x="8312434" y="35825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578400" y="2271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049200" y="31199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213317" y="26916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7" idx="5"/>
            <a:endCxn id="30" idx="0"/>
          </p:cNvCxnSpPr>
          <p:nvPr/>
        </p:nvCxnSpPr>
        <p:spPr bwMode="auto">
          <a:xfrm rot="16200000" flipH="1">
            <a:off x="7196408" y="36276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5263473"/>
            <a:ext cx="8686800" cy="5876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790979"/>
            <a:ext cx="8686800" cy="3393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根结点入栈；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2) c=</a:t>
            </a:r>
            <a:r>
              <a:rPr lang="zh-CN" altLang="en-US" sz="3200" dirty="0" smtClean="0"/>
              <a:t>栈顶，栈顶退栈；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c!=Null, </a:t>
            </a:r>
            <a:r>
              <a:rPr lang="zh-CN" altLang="en-US" sz="3200" dirty="0" smtClean="0"/>
              <a:t>访问</a:t>
            </a:r>
            <a:r>
              <a:rPr lang="en-US" altLang="zh-CN" sz="3200" dirty="0" smtClean="0"/>
              <a:t>c,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右、左</a:t>
            </a:r>
            <a:r>
              <a:rPr lang="zh-CN" altLang="en-US" sz="3200" dirty="0" smtClean="0"/>
              <a:t>孩子进栈；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2) 3)</a:t>
            </a:r>
            <a:r>
              <a:rPr lang="zh-CN" altLang="en-US" sz="3200" dirty="0" smtClean="0"/>
              <a:t>，直到栈空，结束。</a:t>
            </a:r>
            <a:endParaRPr lang="en-US" altLang="zh-CN" sz="32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206204"/>
            <a:ext cx="3657600" cy="584775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课本算法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5.4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40185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1654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5400" y="22268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54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27337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3537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7" idx="0"/>
          </p:cNvCxnSpPr>
          <p:nvPr/>
        </p:nvCxnSpPr>
        <p:spPr bwMode="auto">
          <a:xfrm rot="5400000">
            <a:off x="6654280" y="2629835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671214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02294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16993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6137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3797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426000" y="302642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5896800" y="387538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060917" y="344703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145400" y="466679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6" idx="5"/>
            <a:endCxn id="30" idx="0"/>
          </p:cNvCxnSpPr>
          <p:nvPr/>
        </p:nvCxnSpPr>
        <p:spPr bwMode="auto">
          <a:xfrm rot="16200000" flipH="1">
            <a:off x="7077608" y="438299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10800000" flipV="1">
            <a:off x="7391400" y="224817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789921" y="2865899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>
            <a:endCxn id="28" idx="7"/>
          </p:cNvCxnSpPr>
          <p:nvPr/>
        </p:nvCxnSpPr>
        <p:spPr bwMode="auto">
          <a:xfrm rot="5400000">
            <a:off x="6173732" y="3635383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826998" y="279782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7179298" y="3657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353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034898" y="4419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568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265599" y="3655778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7467600" y="2039736"/>
            <a:ext cx="663534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23048" y="16934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7150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43600" y="169343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10200" y="2248179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248400" y="167013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15000" y="2248179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57014" y="5219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389808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2399814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9769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5103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043766" y="5219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5669114" y="5219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61867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750508" y="5219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9464</TotalTime>
  <Words>3664</Words>
  <Application>Microsoft Office PowerPoint</Application>
  <PresentationFormat>全屏显示(4:3)</PresentationFormat>
  <Paragraphs>886</Paragraphs>
  <Slides>45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默认设计模板</vt:lpstr>
      <vt:lpstr>幻灯片 1</vt:lpstr>
      <vt:lpstr>回顾</vt:lpstr>
      <vt:lpstr>回顾：二叉树的性质</vt:lpstr>
      <vt:lpstr>回顾：完全二叉树的性质</vt:lpstr>
      <vt:lpstr>回顾：二叉树的遍历</vt:lpstr>
      <vt:lpstr>回顾：二叉树的遍历</vt:lpstr>
      <vt:lpstr>5.2.4 非递归遍历二叉树</vt:lpstr>
      <vt:lpstr>1. 先根遍历--非递归算法1</vt:lpstr>
      <vt:lpstr>1. 先根遍历--非递归算法1</vt:lpstr>
      <vt:lpstr>1. 先根遍历--非递归算法1</vt:lpstr>
      <vt:lpstr>1. 先根遍历--非递归算法1</vt:lpstr>
      <vt:lpstr>幻灯片 12</vt:lpstr>
      <vt:lpstr>1. 先根遍历--非递归算法2</vt:lpstr>
      <vt:lpstr>1. 先根遍历--非递归算法2</vt:lpstr>
      <vt:lpstr>幻灯片 15</vt:lpstr>
      <vt:lpstr>1. 先根遍历--非递归算法2</vt:lpstr>
      <vt:lpstr>幻灯片 17</vt:lpstr>
      <vt:lpstr>2. 中根遍历--非递归算法</vt:lpstr>
      <vt:lpstr>2. 中根遍历--非递归算法</vt:lpstr>
      <vt:lpstr>幻灯片 20</vt:lpstr>
      <vt:lpstr>2. 中根遍历--非递归算法</vt:lpstr>
      <vt:lpstr>幻灯片 22</vt:lpstr>
      <vt:lpstr>3. 后根遍历--非递归算法</vt:lpstr>
      <vt:lpstr>幻灯片 24</vt:lpstr>
      <vt:lpstr>幻灯片 25</vt:lpstr>
      <vt:lpstr>3. 后根遍历--非递归算法</vt:lpstr>
      <vt:lpstr>幻灯片 27</vt:lpstr>
      <vt:lpstr>非递归深度遍历小结</vt:lpstr>
      <vt:lpstr>广度优先遍历--非递归算法</vt:lpstr>
      <vt:lpstr>广度优先遍历--非递归算法</vt:lpstr>
      <vt:lpstr>幻灯片 31</vt:lpstr>
      <vt:lpstr>广度优先遍历--非递归算法</vt:lpstr>
      <vt:lpstr>5.3 二叉树的实现</vt:lpstr>
      <vt:lpstr>5.3.1 顺序表示</vt:lpstr>
      <vt:lpstr>5.3.1 顺序表示</vt:lpstr>
      <vt:lpstr>5.3.1 顺序表示</vt:lpstr>
      <vt:lpstr>5.3.1 顺序表示小结</vt:lpstr>
      <vt:lpstr>结点--度表示法(补充内容)</vt:lpstr>
      <vt:lpstr>结点--度表示法(补充内容)</vt:lpstr>
      <vt:lpstr>结点--度表示法(补充内容)</vt:lpstr>
      <vt:lpstr>幻灯片 41</vt:lpstr>
      <vt:lpstr>结点--度表示法(补充内容)</vt:lpstr>
      <vt:lpstr>幻灯片 43</vt:lpstr>
      <vt:lpstr>幻灯片 44</vt:lpstr>
      <vt:lpstr>幻灯片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1723</cp:revision>
  <cp:lastPrinted>1601-01-01T00:00:00Z</cp:lastPrinted>
  <dcterms:created xsi:type="dcterms:W3CDTF">1601-01-01T00:00:00Z</dcterms:created>
  <dcterms:modified xsi:type="dcterms:W3CDTF">2016-04-07T02:25:53Z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