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550" r:id="rId3"/>
    <p:sldId id="551" r:id="rId4"/>
    <p:sldId id="552" r:id="rId5"/>
    <p:sldId id="553" r:id="rId6"/>
    <p:sldId id="554" r:id="rId7"/>
    <p:sldId id="555" r:id="rId8"/>
    <p:sldId id="562" r:id="rId9"/>
    <p:sldId id="556" r:id="rId10"/>
    <p:sldId id="569" r:id="rId11"/>
    <p:sldId id="557" r:id="rId12"/>
    <p:sldId id="559" r:id="rId13"/>
    <p:sldId id="570" r:id="rId14"/>
    <p:sldId id="560" r:id="rId15"/>
    <p:sldId id="561" r:id="rId16"/>
    <p:sldId id="563" r:id="rId17"/>
    <p:sldId id="564" r:id="rId18"/>
    <p:sldId id="566" r:id="rId19"/>
    <p:sldId id="567" r:id="rId20"/>
    <p:sldId id="568" r:id="rId21"/>
    <p:sldId id="571" r:id="rId22"/>
    <p:sldId id="572" r:id="rId23"/>
    <p:sldId id="573" r:id="rId24"/>
    <p:sldId id="576" r:id="rId25"/>
    <p:sldId id="575" r:id="rId26"/>
    <p:sldId id="577" r:id="rId27"/>
    <p:sldId id="579" r:id="rId28"/>
    <p:sldId id="580" r:id="rId29"/>
    <p:sldId id="581" r:id="rId30"/>
    <p:sldId id="582" r:id="rId31"/>
    <p:sldId id="583" r:id="rId32"/>
    <p:sldId id="584" r:id="rId33"/>
    <p:sldId id="585" r:id="rId34"/>
    <p:sldId id="586" r:id="rId35"/>
    <p:sldId id="587" r:id="rId36"/>
    <p:sldId id="548" r:id="rId37"/>
    <p:sldId id="588" r:id="rId38"/>
    <p:sldId id="597" r:id="rId39"/>
    <p:sldId id="589" r:id="rId40"/>
    <p:sldId id="590" r:id="rId41"/>
    <p:sldId id="591" r:id="rId42"/>
    <p:sldId id="598" r:id="rId43"/>
    <p:sldId id="599" r:id="rId44"/>
    <p:sldId id="592" r:id="rId45"/>
    <p:sldId id="546" r:id="rId46"/>
    <p:sldId id="593" r:id="rId47"/>
    <p:sldId id="594" r:id="rId48"/>
    <p:sldId id="595" r:id="rId49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00"/>
    <a:srgbClr val="003399"/>
    <a:srgbClr val="A5E088"/>
    <a:srgbClr val="9EDE7E"/>
    <a:srgbClr val="91DA6C"/>
    <a:srgbClr val="FFFF99"/>
    <a:srgbClr val="2A7E54"/>
    <a:srgbClr val="119B28"/>
    <a:srgbClr val="329664"/>
    <a:srgbClr val="2D872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9780" autoAdjust="0"/>
    <p:restoredTop sz="92069" autoAdjust="0"/>
  </p:normalViewPr>
  <p:slideViewPr>
    <p:cSldViewPr>
      <p:cViewPr varScale="1">
        <p:scale>
          <a:sx n="69" d="100"/>
          <a:sy n="69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2016/4/8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5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二叉树与树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15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讲：二叉树链接表示、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            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线索二叉树</a:t>
            </a:r>
            <a:endParaRPr kumimoji="1" lang="zh-CN" altLang="en-US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4343400" y="2435143"/>
            <a:ext cx="4800600" cy="12464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扩充二叉树的先序序列</a:t>
            </a:r>
            <a:r>
              <a:rPr lang="en-US" altLang="zh-CN" sz="3000" dirty="0" smtClean="0">
                <a:solidFill>
                  <a:srgbClr val="003399"/>
                </a:solidFill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ABD$$$CE$G$$FH$$I$$</a:t>
            </a:r>
          </a:p>
        </p:txBody>
      </p:sp>
      <p:sp>
        <p:nvSpPr>
          <p:cNvPr id="63" name="Oval 27"/>
          <p:cNvSpPr>
            <a:spLocks noChangeArrowheads="1"/>
          </p:cNvSpPr>
          <p:nvPr/>
        </p:nvSpPr>
        <p:spPr bwMode="auto">
          <a:xfrm>
            <a:off x="2438400" y="22860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3454200" y="3022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2514600" y="3759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stCxn id="63" idx="3"/>
            <a:endCxn id="73" idx="0"/>
          </p:cNvCxnSpPr>
          <p:nvPr/>
        </p:nvCxnSpPr>
        <p:spPr bwMode="auto">
          <a:xfrm rot="5400000">
            <a:off x="1809901" y="2331035"/>
            <a:ext cx="368065" cy="101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63" idx="5"/>
            <a:endCxn id="64" idx="0"/>
          </p:cNvCxnSpPr>
          <p:nvPr/>
        </p:nvCxnSpPr>
        <p:spPr bwMode="auto">
          <a:xfrm rot="16200000" flipH="1">
            <a:off x="3054635" y="2407234"/>
            <a:ext cx="368065" cy="86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64" idx="3"/>
            <a:endCxn id="65" idx="0"/>
          </p:cNvCxnSpPr>
          <p:nvPr/>
        </p:nvCxnSpPr>
        <p:spPr bwMode="auto">
          <a:xfrm rot="5400000">
            <a:off x="2940301" y="3181835"/>
            <a:ext cx="367465" cy="78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4825800" y="37266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stCxn id="64" idx="5"/>
            <a:endCxn id="69" idx="0"/>
          </p:cNvCxnSpPr>
          <p:nvPr/>
        </p:nvCxnSpPr>
        <p:spPr bwMode="auto">
          <a:xfrm rot="16200000" flipH="1">
            <a:off x="4264809" y="2949660"/>
            <a:ext cx="335117" cy="1218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29"/>
          <p:cNvSpPr>
            <a:spLocks noChangeArrowheads="1"/>
          </p:cNvSpPr>
          <p:nvPr/>
        </p:nvSpPr>
        <p:spPr bwMode="auto">
          <a:xfrm>
            <a:off x="5486400" y="435566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72" name="直接连接符 71"/>
          <p:cNvCxnSpPr>
            <a:stCxn id="69" idx="5"/>
            <a:endCxn id="71" idx="0"/>
          </p:cNvCxnSpPr>
          <p:nvPr/>
        </p:nvCxnSpPr>
        <p:spPr bwMode="auto">
          <a:xfrm rot="16200000" flipH="1">
            <a:off x="5318327" y="3971594"/>
            <a:ext cx="260280" cy="507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1270200" y="3022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74" name="Oval 29"/>
          <p:cNvSpPr>
            <a:spLocks noChangeArrowheads="1"/>
          </p:cNvSpPr>
          <p:nvPr/>
        </p:nvSpPr>
        <p:spPr bwMode="auto">
          <a:xfrm>
            <a:off x="914400" y="3708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5" name="直接连接符 74"/>
          <p:cNvCxnSpPr>
            <a:stCxn id="73" idx="3"/>
            <a:endCxn id="74" idx="0"/>
          </p:cNvCxnSpPr>
          <p:nvPr/>
        </p:nvCxnSpPr>
        <p:spPr bwMode="auto">
          <a:xfrm rot="5400000">
            <a:off x="1073401" y="3448535"/>
            <a:ext cx="317065" cy="20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4242000" y="435566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69" idx="3"/>
            <a:endCxn id="76" idx="0"/>
          </p:cNvCxnSpPr>
          <p:nvPr/>
        </p:nvCxnSpPr>
        <p:spPr bwMode="auto">
          <a:xfrm rot="5400000">
            <a:off x="4543393" y="4009995"/>
            <a:ext cx="260280" cy="431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2895600" y="440666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81" name="直接连接符 80"/>
          <p:cNvCxnSpPr>
            <a:stCxn id="65" idx="5"/>
            <a:endCxn id="80" idx="0"/>
          </p:cNvCxnSpPr>
          <p:nvPr/>
        </p:nvCxnSpPr>
        <p:spPr bwMode="auto">
          <a:xfrm rot="16200000" flipH="1">
            <a:off x="2858001" y="4153068"/>
            <a:ext cx="278932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：创建二叉树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625400" y="3688583"/>
            <a:ext cx="432000" cy="430887"/>
          </a:xfrm>
          <a:prstGeom prst="rect">
            <a:avLst/>
          </a:prstGeom>
          <a:solidFill>
            <a:srgbClr val="B9FFB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$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5" name="直接连接符 24"/>
          <p:cNvCxnSpPr>
            <a:stCxn id="73" idx="5"/>
            <a:endCxn id="24" idx="0"/>
          </p:cNvCxnSpPr>
          <p:nvPr/>
        </p:nvCxnSpPr>
        <p:spPr bwMode="auto">
          <a:xfrm rot="16200000" flipH="1">
            <a:off x="1591643" y="3438826"/>
            <a:ext cx="297048" cy="202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矩形 26"/>
          <p:cNvSpPr/>
          <p:nvPr/>
        </p:nvSpPr>
        <p:spPr bwMode="auto">
          <a:xfrm>
            <a:off x="533400" y="4406667"/>
            <a:ext cx="432000" cy="430887"/>
          </a:xfrm>
          <a:prstGeom prst="rect">
            <a:avLst/>
          </a:prstGeom>
          <a:solidFill>
            <a:srgbClr val="B9FFB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$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接连接符 27"/>
          <p:cNvCxnSpPr>
            <a:stCxn id="74" idx="3"/>
            <a:endCxn id="27" idx="0"/>
          </p:cNvCxnSpPr>
          <p:nvPr/>
        </p:nvCxnSpPr>
        <p:spPr bwMode="auto">
          <a:xfrm rot="5400000">
            <a:off x="698867" y="4127869"/>
            <a:ext cx="329332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矩形 28"/>
          <p:cNvSpPr/>
          <p:nvPr/>
        </p:nvSpPr>
        <p:spPr bwMode="auto">
          <a:xfrm>
            <a:off x="1295400" y="4406667"/>
            <a:ext cx="432000" cy="430887"/>
          </a:xfrm>
          <a:prstGeom prst="rect">
            <a:avLst/>
          </a:prstGeom>
          <a:solidFill>
            <a:srgbClr val="B9FFB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$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0" name="直接连接符 29"/>
          <p:cNvCxnSpPr>
            <a:stCxn id="74" idx="5"/>
            <a:endCxn id="29" idx="0"/>
          </p:cNvCxnSpPr>
          <p:nvPr/>
        </p:nvCxnSpPr>
        <p:spPr bwMode="auto">
          <a:xfrm rot="16200000" flipH="1">
            <a:off x="1232601" y="4127868"/>
            <a:ext cx="329332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矩形 32"/>
          <p:cNvSpPr/>
          <p:nvPr/>
        </p:nvSpPr>
        <p:spPr bwMode="auto">
          <a:xfrm>
            <a:off x="2146534" y="4407780"/>
            <a:ext cx="432000" cy="430887"/>
          </a:xfrm>
          <a:prstGeom prst="rect">
            <a:avLst/>
          </a:prstGeom>
          <a:solidFill>
            <a:srgbClr val="B9FFB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$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4" name="直接连接符 33"/>
          <p:cNvCxnSpPr>
            <a:stCxn id="65" idx="3"/>
            <a:endCxn id="33" idx="0"/>
          </p:cNvCxnSpPr>
          <p:nvPr/>
        </p:nvCxnSpPr>
        <p:spPr bwMode="auto">
          <a:xfrm rot="5400000">
            <a:off x="2330178" y="4160092"/>
            <a:ext cx="280045" cy="2153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矩形 35"/>
          <p:cNvSpPr/>
          <p:nvPr/>
        </p:nvSpPr>
        <p:spPr bwMode="auto">
          <a:xfrm>
            <a:off x="2539800" y="5105400"/>
            <a:ext cx="432000" cy="430887"/>
          </a:xfrm>
          <a:prstGeom prst="rect">
            <a:avLst/>
          </a:prstGeom>
          <a:solidFill>
            <a:srgbClr val="B9FFB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$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7" name="直接连接符 36"/>
          <p:cNvCxnSpPr>
            <a:stCxn id="80" idx="3"/>
            <a:endCxn id="36" idx="0"/>
          </p:cNvCxnSpPr>
          <p:nvPr/>
        </p:nvCxnSpPr>
        <p:spPr bwMode="auto">
          <a:xfrm rot="5400000">
            <a:off x="2692334" y="4838869"/>
            <a:ext cx="329998" cy="20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矩形 37"/>
          <p:cNvSpPr/>
          <p:nvPr/>
        </p:nvSpPr>
        <p:spPr bwMode="auto">
          <a:xfrm>
            <a:off x="3225600" y="5105400"/>
            <a:ext cx="432000" cy="430887"/>
          </a:xfrm>
          <a:prstGeom prst="rect">
            <a:avLst/>
          </a:prstGeom>
          <a:solidFill>
            <a:srgbClr val="B9FFB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$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9" name="直接连接符 38"/>
          <p:cNvCxnSpPr>
            <a:stCxn id="80" idx="5"/>
            <a:endCxn id="38" idx="0"/>
          </p:cNvCxnSpPr>
          <p:nvPr/>
        </p:nvCxnSpPr>
        <p:spPr bwMode="auto">
          <a:xfrm rot="16200000" flipH="1">
            <a:off x="3187968" y="4851768"/>
            <a:ext cx="329998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3962400" y="5105400"/>
            <a:ext cx="432000" cy="430887"/>
          </a:xfrm>
          <a:prstGeom prst="rect">
            <a:avLst/>
          </a:prstGeom>
          <a:solidFill>
            <a:srgbClr val="B9FFB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$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3" name="直接连接符 42"/>
          <p:cNvCxnSpPr>
            <a:stCxn id="76" idx="3"/>
            <a:endCxn id="42" idx="0"/>
          </p:cNvCxnSpPr>
          <p:nvPr/>
        </p:nvCxnSpPr>
        <p:spPr bwMode="auto">
          <a:xfrm rot="5400000">
            <a:off x="4051334" y="4851469"/>
            <a:ext cx="380998" cy="12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4572000" y="5105400"/>
            <a:ext cx="432000" cy="430887"/>
          </a:xfrm>
          <a:prstGeom prst="rect">
            <a:avLst/>
          </a:prstGeom>
          <a:solidFill>
            <a:srgbClr val="B9FFB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$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6" name="直接连接符 45"/>
          <p:cNvCxnSpPr>
            <a:stCxn id="76" idx="5"/>
            <a:endCxn id="45" idx="0"/>
          </p:cNvCxnSpPr>
          <p:nvPr/>
        </p:nvCxnSpPr>
        <p:spPr bwMode="auto">
          <a:xfrm rot="16200000" flipH="1">
            <a:off x="4508868" y="4826268"/>
            <a:ext cx="380998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矩形 48"/>
          <p:cNvSpPr/>
          <p:nvPr/>
        </p:nvSpPr>
        <p:spPr bwMode="auto">
          <a:xfrm>
            <a:off x="5206800" y="5105400"/>
            <a:ext cx="432000" cy="430887"/>
          </a:xfrm>
          <a:prstGeom prst="rect">
            <a:avLst/>
          </a:prstGeom>
          <a:solidFill>
            <a:srgbClr val="B9FFB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$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0" name="直接连接符 49"/>
          <p:cNvCxnSpPr>
            <a:stCxn id="71" idx="3"/>
            <a:endCxn id="49" idx="0"/>
          </p:cNvCxnSpPr>
          <p:nvPr/>
        </p:nvCxnSpPr>
        <p:spPr bwMode="auto">
          <a:xfrm rot="5400000">
            <a:off x="5295734" y="4851469"/>
            <a:ext cx="380998" cy="12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矩形 50"/>
          <p:cNvSpPr/>
          <p:nvPr/>
        </p:nvSpPr>
        <p:spPr bwMode="auto">
          <a:xfrm>
            <a:off x="5816400" y="5105400"/>
            <a:ext cx="432000" cy="430887"/>
          </a:xfrm>
          <a:prstGeom prst="rect">
            <a:avLst/>
          </a:prstGeom>
          <a:solidFill>
            <a:srgbClr val="B9FFB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$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2" name="直接连接符 51"/>
          <p:cNvCxnSpPr>
            <a:stCxn id="71" idx="5"/>
            <a:endCxn id="51" idx="0"/>
          </p:cNvCxnSpPr>
          <p:nvPr/>
        </p:nvCxnSpPr>
        <p:spPr bwMode="auto">
          <a:xfrm rot="16200000" flipH="1">
            <a:off x="5753268" y="4826268"/>
            <a:ext cx="380998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下箭头 55"/>
          <p:cNvSpPr/>
          <p:nvPr/>
        </p:nvSpPr>
        <p:spPr bwMode="auto">
          <a:xfrm rot="10800000">
            <a:off x="7372200" y="3642637"/>
            <a:ext cx="324000" cy="1944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457200" y="990600"/>
            <a:ext cx="8458200" cy="1246495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 smtClean="0"/>
              <a:t> 基于左</a:t>
            </a:r>
            <a:r>
              <a:rPr lang="en-US" altLang="zh-CN" sz="3000" dirty="0" smtClean="0"/>
              <a:t>-</a:t>
            </a:r>
            <a:r>
              <a:rPr lang="zh-CN" altLang="en-US" sz="3000" dirty="0" smtClean="0"/>
              <a:t>右孩子表示法，</a:t>
            </a:r>
            <a:endParaRPr lang="en-US" altLang="zh-CN" sz="30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/>
              <a:t>  </a:t>
            </a:r>
            <a:r>
              <a:rPr lang="zh-CN" altLang="en-US" sz="3000" dirty="0" smtClean="0"/>
              <a:t>建立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棵二叉树的链接存储，即创建二叉树。</a:t>
            </a:r>
            <a:endParaRPr lang="en-US" altLang="zh-CN" sz="3000" dirty="0" smtClean="0"/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3429000" y="5617458"/>
            <a:ext cx="5715000" cy="630942"/>
          </a:xfrm>
          <a:prstGeom prst="rect">
            <a:avLst/>
          </a:prstGeom>
          <a:solidFill>
            <a:srgbClr val="29527B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结点的输入次序，符合哪种遍历？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943820"/>
            <a:ext cx="8686800" cy="51521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>
            <a:spAutoFit/>
          </a:bodyPr>
          <a:lstStyle/>
          <a:p>
            <a:pPr marL="18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err="1"/>
              <a:t>PBinTreeNode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create_BTree</a:t>
            </a:r>
            <a:r>
              <a:rPr lang="en-US" altLang="zh-CN" sz="3000" dirty="0"/>
              <a:t>()</a:t>
            </a:r>
          </a:p>
          <a:p>
            <a:pPr marL="18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{</a:t>
            </a:r>
            <a:r>
              <a:rPr lang="en-US" altLang="zh-CN" sz="3000" dirty="0" err="1" smtClean="0"/>
              <a:t>PBinTreeNode</a:t>
            </a:r>
            <a:r>
              <a:rPr lang="en-US" altLang="zh-CN" sz="3000" dirty="0" smtClean="0"/>
              <a:t>  p; </a:t>
            </a:r>
            <a:endParaRPr lang="en-US" altLang="zh-CN" sz="3000" dirty="0"/>
          </a:p>
          <a:p>
            <a:pPr marL="18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char </a:t>
            </a:r>
            <a:r>
              <a:rPr lang="en-US" altLang="zh-CN" sz="3000" dirty="0" err="1"/>
              <a:t>ch</a:t>
            </a:r>
            <a:r>
              <a:rPr lang="en-US" altLang="zh-CN" sz="3000" dirty="0" smtClean="0"/>
              <a:t>;   </a:t>
            </a:r>
            <a:r>
              <a:rPr lang="en-US" altLang="zh-CN" sz="3000" dirty="0" err="1" smtClean="0"/>
              <a:t>scanf</a:t>
            </a:r>
            <a:r>
              <a:rPr lang="en-US" altLang="zh-CN" sz="3000" dirty="0"/>
              <a:t>(“%c</a:t>
            </a:r>
            <a:r>
              <a:rPr lang="en-US" altLang="zh-CN" sz="3000" dirty="0" smtClean="0"/>
              <a:t>”, &amp;</a:t>
            </a:r>
            <a:r>
              <a:rPr lang="en-US" altLang="zh-CN" sz="3000" dirty="0" err="1"/>
              <a:t>ch</a:t>
            </a:r>
            <a:r>
              <a:rPr lang="en-US" altLang="zh-CN" sz="3000" dirty="0" smtClean="0"/>
              <a:t>); </a:t>
            </a:r>
            <a:endParaRPr lang="en-US" altLang="zh-CN" sz="3000" dirty="0"/>
          </a:p>
          <a:p>
            <a:pPr marL="18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if(</a:t>
            </a:r>
            <a:r>
              <a:rPr lang="en-US" altLang="zh-CN" sz="3000" dirty="0" err="1" smtClean="0"/>
              <a:t>ch</a:t>
            </a:r>
            <a:r>
              <a:rPr lang="en-US" altLang="zh-CN" sz="3000" dirty="0" smtClean="0"/>
              <a:t>== ‘$’ </a:t>
            </a:r>
            <a:r>
              <a:rPr lang="en-US" altLang="zh-CN" sz="3000" dirty="0"/>
              <a:t>) </a:t>
            </a:r>
            <a:r>
              <a:rPr lang="en-US" altLang="zh-CN" sz="3000" dirty="0" smtClean="0"/>
              <a:t>  return  Null; </a:t>
            </a:r>
            <a:endParaRPr lang="en-US" altLang="zh-CN" sz="3000" dirty="0"/>
          </a:p>
          <a:p>
            <a:pPr marL="18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p=(</a:t>
            </a:r>
            <a:r>
              <a:rPr lang="en-US" altLang="zh-CN" dirty="0" err="1" smtClean="0"/>
              <a:t>PBinTreeNode</a:t>
            </a:r>
            <a:r>
              <a:rPr lang="en-US" altLang="zh-CN" sz="3000" dirty="0" smtClean="0"/>
              <a:t>)</a:t>
            </a:r>
            <a:r>
              <a:rPr lang="en-US" altLang="zh-CN" sz="3000" dirty="0" err="1" smtClean="0"/>
              <a:t>malloc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sizeof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struct</a:t>
            </a:r>
            <a:r>
              <a:rPr lang="en-US" altLang="zh-CN" sz="3000" dirty="0" smtClean="0"/>
              <a:t> …));</a:t>
            </a:r>
          </a:p>
          <a:p>
            <a:pPr marL="18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p-&gt;info =</a:t>
            </a:r>
            <a:r>
              <a:rPr lang="en-US" altLang="zh-CN" sz="3000" dirty="0" err="1" smtClean="0"/>
              <a:t>ch</a:t>
            </a:r>
            <a:r>
              <a:rPr lang="en-US" altLang="zh-CN" sz="3000" dirty="0" smtClean="0"/>
              <a:t>; </a:t>
            </a:r>
          </a:p>
          <a:p>
            <a:pPr marL="18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p-&gt;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 = </a:t>
            </a:r>
            <a:r>
              <a:rPr lang="en-US" altLang="zh-CN" sz="3000" dirty="0" err="1" smtClean="0"/>
              <a:t>create_BTree</a:t>
            </a:r>
            <a:r>
              <a:rPr lang="en-US" altLang="zh-CN" sz="3000" dirty="0" smtClean="0"/>
              <a:t>(); </a:t>
            </a:r>
          </a:p>
          <a:p>
            <a:pPr marL="18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p-&gt;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 = </a:t>
            </a:r>
            <a:r>
              <a:rPr lang="en-US" altLang="zh-CN" sz="3000" dirty="0" err="1" smtClean="0"/>
              <a:t>create_BTree</a:t>
            </a:r>
            <a:r>
              <a:rPr lang="en-US" altLang="zh-CN" sz="3000" dirty="0" smtClean="0"/>
              <a:t>(); </a:t>
            </a:r>
          </a:p>
          <a:p>
            <a:pPr marL="18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return p; </a:t>
            </a:r>
          </a:p>
          <a:p>
            <a:pPr marL="180000" algn="just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}     </a:t>
            </a:r>
            <a:endParaRPr lang="zh-CN" altLang="en-US" sz="3000" dirty="0"/>
          </a:p>
        </p:txBody>
      </p:sp>
      <p:sp>
        <p:nvSpPr>
          <p:cNvPr id="13" name="矩形 12"/>
          <p:cNvSpPr/>
          <p:nvPr/>
        </p:nvSpPr>
        <p:spPr>
          <a:xfrm>
            <a:off x="5410200" y="2001696"/>
            <a:ext cx="365516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输入结点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空则输入</a:t>
            </a:r>
            <a:r>
              <a:rPr lang="en-US" altLang="zh-CN" dirty="0" smtClean="0">
                <a:solidFill>
                  <a:srgbClr val="008A00"/>
                </a:solidFill>
              </a:rPr>
              <a:t>$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62400" y="3561100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装入数据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86200" y="1468296"/>
            <a:ext cx="381546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声明指向树根的指针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8574" y="2968732"/>
            <a:ext cx="112402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else {</a:t>
            </a:r>
            <a:endParaRPr lang="zh-CN" altLang="en-US" sz="3000" dirty="0"/>
          </a:p>
        </p:txBody>
      </p:sp>
      <p:sp>
        <p:nvSpPr>
          <p:cNvPr id="18" name="矩形 17"/>
          <p:cNvSpPr/>
          <p:nvPr/>
        </p:nvSpPr>
        <p:spPr>
          <a:xfrm>
            <a:off x="6056692" y="4592496"/>
            <a:ext cx="42030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} </a:t>
            </a:r>
            <a:endParaRPr lang="zh-CN" altLang="en-US" sz="3000" dirty="0"/>
          </a:p>
        </p:txBody>
      </p:sp>
      <p:sp>
        <p:nvSpPr>
          <p:cNvPr id="19" name="矩形 18"/>
          <p:cNvSpPr/>
          <p:nvPr/>
        </p:nvSpPr>
        <p:spPr>
          <a:xfrm>
            <a:off x="6257471" y="4037754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创建左子树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48400" y="4647354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创建右子树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01836" y="2514600"/>
            <a:ext cx="279916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空，则返回</a:t>
            </a:r>
            <a:r>
              <a:rPr lang="en-US" altLang="zh-CN" dirty="0" smtClean="0">
                <a:solidFill>
                  <a:srgbClr val="008A00"/>
                </a:solidFill>
              </a:rPr>
              <a:t>Null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：创建二叉树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381000" y="1692000"/>
            <a:ext cx="8458200" cy="445506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SzPct val="60000"/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-- </a:t>
            </a:r>
            <a:r>
              <a:rPr lang="zh-CN" altLang="en-US" sz="3000" dirty="0" smtClean="0">
                <a:solidFill>
                  <a:srgbClr val="003399"/>
                </a:solidFill>
              </a:rPr>
              <a:t>递归：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SzPct val="60000"/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</a:t>
            </a:r>
            <a:r>
              <a:rPr lang="zh-CN" altLang="en-US" sz="3000" dirty="0" smtClean="0"/>
              <a:t>叶结点数 </a:t>
            </a:r>
            <a:r>
              <a:rPr lang="en-US" altLang="zh-CN" sz="3000" dirty="0" smtClean="0"/>
              <a:t>= </a:t>
            </a:r>
            <a:r>
              <a:rPr lang="zh-CN" altLang="en-US" sz="3000" dirty="0" smtClean="0"/>
              <a:t>左子树叶子数 </a:t>
            </a:r>
            <a:r>
              <a:rPr lang="en-US" altLang="zh-CN" sz="3000" dirty="0" smtClean="0"/>
              <a:t>+ </a:t>
            </a:r>
            <a:r>
              <a:rPr lang="zh-CN" altLang="en-US" sz="3000" dirty="0" smtClean="0"/>
              <a:t>右子树叶子数</a:t>
            </a:r>
            <a:endParaRPr lang="en-US" altLang="zh-CN" sz="3000" dirty="0" smtClean="0"/>
          </a:p>
          <a:p>
            <a:pPr algn="just">
              <a:spcBef>
                <a:spcPts val="0"/>
              </a:spcBef>
              <a:buNone/>
            </a:pPr>
            <a:r>
              <a:rPr lang="en-US" altLang="zh-CN" sz="3000" dirty="0" smtClean="0"/>
              <a:t>   </a:t>
            </a:r>
            <a:r>
              <a:rPr lang="en-US" altLang="zh-CN" sz="3000" dirty="0" err="1" smtClean="0"/>
              <a:t>int</a:t>
            </a:r>
            <a:r>
              <a:rPr lang="en-US" altLang="zh-CN" sz="3000" dirty="0" smtClean="0"/>
              <a:t> leaf(</a:t>
            </a:r>
            <a:r>
              <a:rPr lang="en-US" altLang="zh-CN" sz="3000" dirty="0" err="1" smtClean="0"/>
              <a:t>BinTree</a:t>
            </a:r>
            <a:r>
              <a:rPr lang="en-US" altLang="zh-CN" sz="3000" dirty="0" smtClean="0"/>
              <a:t> t)</a:t>
            </a:r>
          </a:p>
          <a:p>
            <a:pPr algn="just">
              <a:spcBef>
                <a:spcPts val="0"/>
              </a:spcBef>
              <a:buNone/>
            </a:pPr>
            <a:r>
              <a:rPr lang="zh-CN" altLang="en-US" sz="3000" dirty="0" smtClean="0"/>
              <a:t>     若</a:t>
            </a:r>
            <a:r>
              <a:rPr lang="en-US" altLang="zh-CN" sz="3000" dirty="0" smtClean="0"/>
              <a:t>t</a:t>
            </a:r>
            <a:r>
              <a:rPr lang="zh-CN" altLang="en-US" sz="3000" dirty="0" smtClean="0"/>
              <a:t>空，          </a:t>
            </a:r>
            <a:r>
              <a:rPr lang="en-US" altLang="zh-CN" sz="3000" dirty="0" smtClean="0"/>
              <a:t>return 0;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t</a:t>
            </a:r>
            <a:r>
              <a:rPr lang="zh-CN" altLang="en-US" sz="3000" dirty="0" smtClean="0"/>
              <a:t>是叶子，</a:t>
            </a:r>
            <a:r>
              <a:rPr lang="en-US" altLang="zh-CN" sz="3000" dirty="0" smtClean="0"/>
              <a:t>   return 1;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否则，说明</a:t>
            </a:r>
            <a:r>
              <a:rPr lang="en-US" altLang="zh-CN" dirty="0" smtClean="0">
                <a:solidFill>
                  <a:srgbClr val="008A00"/>
                </a:solidFill>
              </a:rPr>
              <a:t>t</a:t>
            </a:r>
            <a:r>
              <a:rPr lang="zh-CN" altLang="en-US" dirty="0" smtClean="0">
                <a:solidFill>
                  <a:srgbClr val="008A00"/>
                </a:solidFill>
              </a:rPr>
              <a:t>至少有一颗子树</a:t>
            </a:r>
            <a:endParaRPr lang="en-US" altLang="zh-CN" dirty="0" smtClean="0">
              <a:solidFill>
                <a:srgbClr val="008A00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return(                                           );</a:t>
            </a:r>
          </a:p>
          <a:p>
            <a:pPr algn="just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}</a:t>
            </a: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458200" cy="584775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3200" kern="0" dirty="0" smtClean="0">
                <a:solidFill>
                  <a:schemeClr val="tx2"/>
                </a:solidFill>
              </a:rPr>
              <a:t> 求二叉树的叶结点数</a:t>
            </a:r>
            <a:r>
              <a:rPr lang="en-US" altLang="zh-CN" sz="3200" kern="0" dirty="0" smtClean="0">
                <a:solidFill>
                  <a:schemeClr val="tx2"/>
                </a:solidFill>
              </a:rPr>
              <a:t>?</a:t>
            </a:r>
            <a:endParaRPr lang="en-US" altLang="zh-CN" sz="3200" kern="0" dirty="0">
              <a:solidFill>
                <a:schemeClr val="tx2"/>
              </a:solidFill>
            </a:endParaRPr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9600" y="3349732"/>
            <a:ext cx="52770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 { </a:t>
            </a:r>
            <a:endParaRPr lang="zh-CN" altLang="en-US" sz="3000" dirty="0"/>
          </a:p>
        </p:txBody>
      </p:sp>
      <p:sp>
        <p:nvSpPr>
          <p:cNvPr id="20" name="Oval 27"/>
          <p:cNvSpPr>
            <a:spLocks noChangeArrowheads="1"/>
          </p:cNvSpPr>
          <p:nvPr/>
        </p:nvSpPr>
        <p:spPr bwMode="auto">
          <a:xfrm>
            <a:off x="7391400" y="3023962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7771800" y="37607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7391400" y="44969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stCxn id="20" idx="3"/>
            <a:endCxn id="28" idx="0"/>
          </p:cNvCxnSpPr>
          <p:nvPr/>
        </p:nvCxnSpPr>
        <p:spPr bwMode="auto">
          <a:xfrm rot="5400000">
            <a:off x="7169101" y="3475197"/>
            <a:ext cx="368065" cy="20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20" idx="5"/>
            <a:endCxn id="21" idx="0"/>
          </p:cNvCxnSpPr>
          <p:nvPr/>
        </p:nvCxnSpPr>
        <p:spPr bwMode="auto">
          <a:xfrm rot="16200000" flipH="1">
            <a:off x="7689935" y="3462896"/>
            <a:ext cx="368065" cy="227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21" idx="3"/>
            <a:endCxn id="22" idx="0"/>
          </p:cNvCxnSpPr>
          <p:nvPr/>
        </p:nvCxnSpPr>
        <p:spPr bwMode="auto">
          <a:xfrm rot="5400000">
            <a:off x="7537501" y="4199397"/>
            <a:ext cx="367465" cy="227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8178600" y="446461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7" name="直接连接符 26"/>
          <p:cNvCxnSpPr>
            <a:stCxn id="21" idx="5"/>
            <a:endCxn id="26" idx="0"/>
          </p:cNvCxnSpPr>
          <p:nvPr/>
        </p:nvCxnSpPr>
        <p:spPr bwMode="auto">
          <a:xfrm rot="16200000" flipH="1">
            <a:off x="8100009" y="4170022"/>
            <a:ext cx="335117" cy="254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7035600" y="37607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679800" y="44465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stCxn id="28" idx="3"/>
            <a:endCxn id="29" idx="0"/>
          </p:cNvCxnSpPr>
          <p:nvPr/>
        </p:nvCxnSpPr>
        <p:spPr bwMode="auto">
          <a:xfrm rot="5400000">
            <a:off x="6838801" y="4186497"/>
            <a:ext cx="317065" cy="20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7721400" y="524602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stCxn id="22" idx="5"/>
            <a:endCxn id="31" idx="0"/>
          </p:cNvCxnSpPr>
          <p:nvPr/>
        </p:nvCxnSpPr>
        <p:spPr bwMode="auto">
          <a:xfrm rot="16200000" flipH="1">
            <a:off x="7658601" y="4967230"/>
            <a:ext cx="380332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矩形 32"/>
          <p:cNvSpPr/>
          <p:nvPr/>
        </p:nvSpPr>
        <p:spPr>
          <a:xfrm>
            <a:off x="7924800" y="2514600"/>
            <a:ext cx="31290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3399"/>
                </a:solidFill>
              </a:rPr>
              <a:t>t</a:t>
            </a:r>
            <a:endParaRPr lang="zh-CN" altLang="en-US" sz="3600" dirty="0">
              <a:solidFill>
                <a:srgbClr val="003399"/>
              </a:solidFill>
            </a:endParaRPr>
          </a:p>
        </p:txBody>
      </p:sp>
      <p:cxnSp>
        <p:nvCxnSpPr>
          <p:cNvPr id="34" name="直接箭头连接符 33"/>
          <p:cNvCxnSpPr>
            <a:endCxn id="20" idx="7"/>
          </p:cNvCxnSpPr>
          <p:nvPr/>
        </p:nvCxnSpPr>
        <p:spPr bwMode="auto">
          <a:xfrm rot="10800000" flipV="1">
            <a:off x="7760136" y="2895599"/>
            <a:ext cx="240865" cy="19162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矩形 34"/>
          <p:cNvSpPr/>
          <p:nvPr/>
        </p:nvSpPr>
        <p:spPr>
          <a:xfrm>
            <a:off x="2091952" y="5076000"/>
            <a:ext cx="476604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leaf</a:t>
            </a:r>
            <a:r>
              <a:rPr lang="en-US" altLang="zh-CN" sz="3000" dirty="0" smtClean="0"/>
              <a:t>(t-&gt;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) + </a:t>
            </a:r>
            <a:r>
              <a:rPr lang="en-US" altLang="zh-CN" sz="3000" dirty="0" smtClean="0">
                <a:solidFill>
                  <a:srgbClr val="003399"/>
                </a:solidFill>
              </a:rPr>
              <a:t>leaf</a:t>
            </a:r>
            <a:r>
              <a:rPr lang="en-US" altLang="zh-CN" sz="3000" dirty="0" smtClean="0"/>
              <a:t>(t-&gt;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) 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381000" y="1692000"/>
            <a:ext cx="8534400" cy="445506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SzPct val="60000"/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-- </a:t>
            </a:r>
            <a:r>
              <a:rPr lang="zh-CN" altLang="en-US" sz="3000" dirty="0" smtClean="0">
                <a:solidFill>
                  <a:srgbClr val="003399"/>
                </a:solidFill>
              </a:rPr>
              <a:t>递归：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SzPct val="60000"/>
              <a:buNone/>
            </a:pPr>
            <a:r>
              <a:rPr lang="zh-CN" altLang="en-US" sz="3000" dirty="0" smtClean="0"/>
              <a:t>   叶结点数 </a:t>
            </a:r>
            <a:r>
              <a:rPr lang="en-US" altLang="zh-CN" sz="3000" dirty="0" smtClean="0"/>
              <a:t>= </a:t>
            </a:r>
            <a:r>
              <a:rPr lang="zh-CN" altLang="en-US" sz="3000" dirty="0" smtClean="0"/>
              <a:t>左子树叶子数 </a:t>
            </a:r>
            <a:r>
              <a:rPr lang="en-US" altLang="zh-CN" sz="3000" dirty="0" smtClean="0"/>
              <a:t>+ </a:t>
            </a:r>
            <a:r>
              <a:rPr lang="zh-CN" altLang="en-US" sz="3000" dirty="0" smtClean="0"/>
              <a:t>右子树叶子数</a:t>
            </a:r>
            <a:endParaRPr lang="en-US" altLang="zh-CN" sz="3000" dirty="0" smtClean="0"/>
          </a:p>
          <a:p>
            <a:pPr algn="just">
              <a:spcBef>
                <a:spcPts val="0"/>
              </a:spcBef>
              <a:buNone/>
            </a:pPr>
            <a:r>
              <a:rPr lang="en-US" altLang="zh-CN" sz="3000" dirty="0" smtClean="0"/>
              <a:t>   </a:t>
            </a:r>
            <a:r>
              <a:rPr lang="en-US" altLang="zh-CN" sz="3000" dirty="0" err="1" smtClean="0"/>
              <a:t>int</a:t>
            </a:r>
            <a:r>
              <a:rPr lang="en-US" altLang="zh-CN" sz="3000" dirty="0" smtClean="0"/>
              <a:t> leaf(</a:t>
            </a:r>
            <a:r>
              <a:rPr lang="en-US" altLang="zh-CN" sz="3000" dirty="0" err="1" smtClean="0"/>
              <a:t>BinTree</a:t>
            </a:r>
            <a:r>
              <a:rPr lang="en-US" altLang="zh-CN" sz="3000" dirty="0" smtClean="0"/>
              <a:t> t)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3000" dirty="0" smtClean="0"/>
              <a:t>     if(t==Null)     return 0;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3000" dirty="0" smtClean="0"/>
              <a:t>     if(t-&gt;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==Null &amp;&amp; t-&gt;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==Null)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3000" dirty="0" smtClean="0"/>
              <a:t>        return 1;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3000" dirty="0" smtClean="0"/>
              <a:t>     return( </a:t>
            </a:r>
            <a:r>
              <a:rPr lang="en-US" altLang="zh-CN" sz="3000" dirty="0" smtClean="0">
                <a:solidFill>
                  <a:srgbClr val="003399"/>
                </a:solidFill>
              </a:rPr>
              <a:t>leaf</a:t>
            </a:r>
            <a:r>
              <a:rPr lang="en-US" altLang="zh-CN" sz="3000" dirty="0" smtClean="0"/>
              <a:t>(t-&gt;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) + </a:t>
            </a:r>
            <a:r>
              <a:rPr lang="en-US" altLang="zh-CN" sz="3000" dirty="0" smtClean="0">
                <a:solidFill>
                  <a:srgbClr val="003399"/>
                </a:solidFill>
              </a:rPr>
              <a:t>leaf</a:t>
            </a:r>
            <a:r>
              <a:rPr lang="en-US" altLang="zh-CN" sz="3000" dirty="0" smtClean="0"/>
              <a:t>(t-&gt;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) );</a:t>
            </a:r>
          </a:p>
          <a:p>
            <a:pPr algn="just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}</a:t>
            </a: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534400" cy="584775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3200" kern="0" dirty="0" smtClean="0">
                <a:solidFill>
                  <a:schemeClr val="tx2"/>
                </a:solidFill>
              </a:rPr>
              <a:t> 求二叉树的叶结点数</a:t>
            </a:r>
            <a:r>
              <a:rPr lang="en-US" altLang="zh-CN" sz="3200" kern="0" dirty="0" smtClean="0">
                <a:solidFill>
                  <a:schemeClr val="tx2"/>
                </a:solidFill>
              </a:rPr>
              <a:t>?</a:t>
            </a:r>
            <a:endParaRPr lang="en-US" altLang="zh-CN" sz="3200" kern="0" dirty="0">
              <a:solidFill>
                <a:schemeClr val="tx2"/>
              </a:solidFill>
            </a:endParaRPr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" name="Oval 27"/>
          <p:cNvSpPr>
            <a:spLocks noChangeArrowheads="1"/>
          </p:cNvSpPr>
          <p:nvPr/>
        </p:nvSpPr>
        <p:spPr bwMode="auto">
          <a:xfrm>
            <a:off x="7391400" y="3023962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93" name="Oval 28"/>
          <p:cNvSpPr>
            <a:spLocks noChangeArrowheads="1"/>
          </p:cNvSpPr>
          <p:nvPr/>
        </p:nvSpPr>
        <p:spPr bwMode="auto">
          <a:xfrm>
            <a:off x="7771800" y="37607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7391400" y="44969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95" name="直接连接符 94"/>
          <p:cNvCxnSpPr>
            <a:stCxn id="92" idx="3"/>
            <a:endCxn id="102" idx="0"/>
          </p:cNvCxnSpPr>
          <p:nvPr/>
        </p:nvCxnSpPr>
        <p:spPr bwMode="auto">
          <a:xfrm rot="5400000">
            <a:off x="7169101" y="3475197"/>
            <a:ext cx="368065" cy="20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>
            <a:stCxn id="92" idx="5"/>
            <a:endCxn id="93" idx="0"/>
          </p:cNvCxnSpPr>
          <p:nvPr/>
        </p:nvCxnSpPr>
        <p:spPr bwMode="auto">
          <a:xfrm rot="16200000" flipH="1">
            <a:off x="7689935" y="3462896"/>
            <a:ext cx="368065" cy="227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>
            <a:stCxn id="93" idx="3"/>
            <a:endCxn id="94" idx="0"/>
          </p:cNvCxnSpPr>
          <p:nvPr/>
        </p:nvCxnSpPr>
        <p:spPr bwMode="auto">
          <a:xfrm rot="5400000">
            <a:off x="7537501" y="4199397"/>
            <a:ext cx="367465" cy="227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Oval 29"/>
          <p:cNvSpPr>
            <a:spLocks noChangeArrowheads="1"/>
          </p:cNvSpPr>
          <p:nvPr/>
        </p:nvSpPr>
        <p:spPr bwMode="auto">
          <a:xfrm>
            <a:off x="8178600" y="446461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99" name="直接连接符 98"/>
          <p:cNvCxnSpPr>
            <a:stCxn id="93" idx="5"/>
            <a:endCxn id="98" idx="0"/>
          </p:cNvCxnSpPr>
          <p:nvPr/>
        </p:nvCxnSpPr>
        <p:spPr bwMode="auto">
          <a:xfrm rot="16200000" flipH="1">
            <a:off x="8100009" y="4170022"/>
            <a:ext cx="335117" cy="254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Oval 28"/>
          <p:cNvSpPr>
            <a:spLocks noChangeArrowheads="1"/>
          </p:cNvSpPr>
          <p:nvPr/>
        </p:nvSpPr>
        <p:spPr bwMode="auto">
          <a:xfrm>
            <a:off x="7035600" y="37607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03" name="Oval 29"/>
          <p:cNvSpPr>
            <a:spLocks noChangeArrowheads="1"/>
          </p:cNvSpPr>
          <p:nvPr/>
        </p:nvSpPr>
        <p:spPr bwMode="auto">
          <a:xfrm>
            <a:off x="6679800" y="44465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2" idx="3"/>
            <a:endCxn id="103" idx="0"/>
          </p:cNvCxnSpPr>
          <p:nvPr/>
        </p:nvCxnSpPr>
        <p:spPr bwMode="auto">
          <a:xfrm rot="5400000">
            <a:off x="6838801" y="4186497"/>
            <a:ext cx="317065" cy="20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Oval 29"/>
          <p:cNvSpPr>
            <a:spLocks noChangeArrowheads="1"/>
          </p:cNvSpPr>
          <p:nvPr/>
        </p:nvSpPr>
        <p:spPr bwMode="auto">
          <a:xfrm>
            <a:off x="7721400" y="524602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108" name="直接连接符 107"/>
          <p:cNvCxnSpPr>
            <a:stCxn id="94" idx="5"/>
            <a:endCxn id="107" idx="0"/>
          </p:cNvCxnSpPr>
          <p:nvPr/>
        </p:nvCxnSpPr>
        <p:spPr bwMode="auto">
          <a:xfrm rot="16200000" flipH="1">
            <a:off x="7658601" y="4967230"/>
            <a:ext cx="380332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>
          <a:xfrm>
            <a:off x="609600" y="3349732"/>
            <a:ext cx="52770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 { </a:t>
            </a:r>
            <a:endParaRPr lang="zh-CN" altLang="en-US" sz="3000" dirty="0"/>
          </a:p>
        </p:txBody>
      </p:sp>
      <p:cxnSp>
        <p:nvCxnSpPr>
          <p:cNvPr id="22" name="直接箭头连接符 21"/>
          <p:cNvCxnSpPr/>
          <p:nvPr/>
        </p:nvCxnSpPr>
        <p:spPr bwMode="auto">
          <a:xfrm rot="10800000" flipV="1">
            <a:off x="7760136" y="2895599"/>
            <a:ext cx="240865" cy="19162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7924800" y="2514600"/>
            <a:ext cx="31290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3399"/>
                </a:solidFill>
              </a:rPr>
              <a:t>t</a:t>
            </a:r>
            <a:endParaRPr lang="zh-CN" altLang="en-US" sz="36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381000" y="1676400"/>
            <a:ext cx="8763000" cy="34070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SzPct val="60000"/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-- </a:t>
            </a:r>
            <a:r>
              <a:rPr lang="zh-CN" altLang="en-US" sz="3000" dirty="0" smtClean="0">
                <a:solidFill>
                  <a:srgbClr val="003399"/>
                </a:solidFill>
              </a:rPr>
              <a:t>非递归：</a:t>
            </a:r>
            <a:endParaRPr lang="en-US" altLang="zh-CN" sz="3000" dirty="0" smtClean="0"/>
          </a:p>
          <a:p>
            <a:pPr marL="18000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选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个遍历算法 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先根、中根、后根、广度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marL="180000" algn="just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3200" dirty="0" smtClean="0"/>
              <a:t> 在遍历过程中，判断：</a:t>
            </a:r>
            <a:endParaRPr lang="en-US" altLang="zh-CN" sz="3200" dirty="0" smtClean="0"/>
          </a:p>
          <a:p>
            <a:pPr indent="276225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-- </a:t>
            </a:r>
            <a:r>
              <a:rPr lang="zh-CN" altLang="en-US" sz="3200" dirty="0" smtClean="0"/>
              <a:t>如果是叶子，计数器加1，继续遍历； </a:t>
            </a:r>
            <a:endParaRPr lang="en-US" altLang="zh-CN" sz="3200" dirty="0" smtClean="0"/>
          </a:p>
          <a:p>
            <a:pPr indent="276225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-- </a:t>
            </a:r>
            <a:r>
              <a:rPr lang="zh-CN" altLang="en-US" sz="3200" dirty="0" smtClean="0"/>
              <a:t>否则，继续遍历；</a:t>
            </a:r>
            <a:endParaRPr lang="en-US" altLang="zh-CN" sz="3000" dirty="0" smtClean="0"/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584775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3200" kern="0" dirty="0" smtClean="0">
                <a:solidFill>
                  <a:schemeClr val="tx2"/>
                </a:solidFill>
              </a:rPr>
              <a:t> 求二叉树的叶结点数</a:t>
            </a:r>
            <a:r>
              <a:rPr lang="en-US" altLang="zh-CN" sz="3200" kern="0" dirty="0" smtClean="0">
                <a:solidFill>
                  <a:schemeClr val="tx2"/>
                </a:solidFill>
              </a:rPr>
              <a:t>?</a:t>
            </a:r>
            <a:endParaRPr lang="en-US" altLang="zh-CN" sz="3200" kern="0" dirty="0">
              <a:solidFill>
                <a:schemeClr val="tx2"/>
              </a:solidFill>
            </a:endParaRPr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34000" y="4419600"/>
            <a:ext cx="2608636" cy="669414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chemeClr val="bg1"/>
                </a:solidFill>
              </a:rPr>
              <a:t>visit(root(p)); 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14400" y="5431542"/>
            <a:ext cx="8017042" cy="669414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chemeClr val="bg1"/>
                </a:solidFill>
              </a:rPr>
              <a:t>if(p-&gt;</a:t>
            </a:r>
            <a:r>
              <a:rPr lang="en-US" altLang="zh-CN" sz="3000" dirty="0" err="1" smtClean="0">
                <a:solidFill>
                  <a:schemeClr val="bg1"/>
                </a:solidFill>
              </a:rPr>
              <a:t>llink</a:t>
            </a:r>
            <a:r>
              <a:rPr lang="en-US" altLang="zh-CN" sz="3000" dirty="0" smtClean="0">
                <a:solidFill>
                  <a:schemeClr val="bg1"/>
                </a:solidFill>
              </a:rPr>
              <a:t>==Null &amp;&amp; p-&gt;</a:t>
            </a:r>
            <a:r>
              <a:rPr lang="en-US" altLang="zh-CN" sz="3000" dirty="0" err="1" smtClean="0">
                <a:solidFill>
                  <a:schemeClr val="bg1"/>
                </a:solidFill>
              </a:rPr>
              <a:t>rlink</a:t>
            </a:r>
            <a:r>
              <a:rPr lang="en-US" altLang="zh-CN" sz="3000" dirty="0" smtClean="0">
                <a:solidFill>
                  <a:schemeClr val="bg1"/>
                </a:solidFill>
              </a:rPr>
              <a:t>==Null)  count++;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26" name="下箭头 25"/>
          <p:cNvSpPr/>
          <p:nvPr/>
        </p:nvSpPr>
        <p:spPr bwMode="auto">
          <a:xfrm rot="10800000" flipV="1">
            <a:off x="6535364" y="5052942"/>
            <a:ext cx="304800" cy="396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609600" y="2445960"/>
            <a:ext cx="8001000" cy="12464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SzPct val="100000"/>
              <a:buNone/>
            </a:pPr>
            <a:r>
              <a:rPr lang="en-US" altLang="zh-CN" sz="3000" kern="0" dirty="0" smtClean="0">
                <a:solidFill>
                  <a:schemeClr val="tx2"/>
                </a:solidFill>
              </a:rPr>
              <a:t>2. </a:t>
            </a:r>
            <a:r>
              <a:rPr lang="zh-CN" altLang="en-US" sz="3000" dirty="0" smtClean="0"/>
              <a:t>二叉树操作的基础：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SzPct val="100000"/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如何提高遍历速度？</a:t>
            </a:r>
            <a:endParaRPr lang="en-US" altLang="zh-CN" sz="3000" dirty="0" smtClean="0"/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609600" y="1143001"/>
            <a:ext cx="8001000" cy="12464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eriod"/>
              <a:defRPr/>
            </a:pPr>
            <a:r>
              <a:rPr lang="en-US" altLang="zh-CN" sz="3000" kern="0" dirty="0" smtClean="0">
                <a:solidFill>
                  <a:schemeClr val="tx2"/>
                </a:solidFill>
              </a:rPr>
              <a:t>n</a:t>
            </a:r>
            <a:r>
              <a:rPr lang="zh-CN" altLang="en-US" sz="3000" kern="0" dirty="0" smtClean="0">
                <a:solidFill>
                  <a:schemeClr val="tx2"/>
                </a:solidFill>
              </a:rPr>
              <a:t>个结点的二叉树</a:t>
            </a:r>
            <a:r>
              <a:rPr lang="en-US" altLang="zh-CN" sz="3000" kern="0" dirty="0" smtClean="0">
                <a:solidFill>
                  <a:schemeClr val="tx2"/>
                </a:solidFill>
              </a:rPr>
              <a:t>(</a:t>
            </a:r>
            <a:r>
              <a:rPr lang="zh-CN" altLang="en-US" sz="3000" kern="0" dirty="0" smtClean="0">
                <a:solidFill>
                  <a:schemeClr val="tx2"/>
                </a:solidFill>
              </a:rPr>
              <a:t>二叉链表</a:t>
            </a:r>
            <a:r>
              <a:rPr lang="en-US" altLang="zh-CN" sz="3000" kern="0" dirty="0" smtClean="0">
                <a:solidFill>
                  <a:schemeClr val="tx2"/>
                </a:solidFill>
              </a:rPr>
              <a:t>)</a:t>
            </a:r>
            <a:r>
              <a:rPr lang="zh-CN" altLang="en-US" sz="3000" kern="0" dirty="0" smtClean="0">
                <a:solidFill>
                  <a:schemeClr val="tx2"/>
                </a:solidFill>
              </a:rPr>
              <a:t>，</a:t>
            </a:r>
            <a:endParaRPr lang="en-US" altLang="zh-CN" sz="3000" kern="0" dirty="0" smtClean="0">
              <a:solidFill>
                <a:schemeClr val="tx2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chemeClr val="tx2"/>
                </a:solidFill>
              </a:rPr>
              <a:t>     </a:t>
            </a:r>
            <a:r>
              <a:rPr lang="zh-CN" altLang="en-US" sz="3000" kern="0" dirty="0" smtClean="0">
                <a:solidFill>
                  <a:schemeClr val="tx2"/>
                </a:solidFill>
              </a:rPr>
              <a:t>有几个空指针？</a:t>
            </a:r>
            <a:endParaRPr lang="en-US" altLang="zh-CN" sz="3000" kern="0" dirty="0">
              <a:solidFill>
                <a:schemeClr val="tx2"/>
              </a:solidFill>
            </a:endParaRPr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思考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600" y="4162961"/>
            <a:ext cx="8001000" cy="1323439"/>
          </a:xfrm>
          <a:prstGeom prst="rect">
            <a:avLst/>
          </a:prstGeom>
          <a:solidFill>
            <a:srgbClr val="B4E9A1"/>
          </a:solidFill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改造空指针</a:t>
            </a:r>
            <a:endParaRPr lang="en-US" altLang="zh-CN" sz="3200" dirty="0" smtClean="0"/>
          </a:p>
          <a:p>
            <a:pPr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ym typeface="Wingdings" pitchFamily="2" charset="2"/>
              </a:rPr>
              <a:t> </a:t>
            </a:r>
            <a:r>
              <a:rPr lang="zh-CN" altLang="en-US" sz="3200" dirty="0" smtClean="0"/>
              <a:t>保存某种遍历过程中的前驱、后继关系</a:t>
            </a:r>
            <a:endParaRPr lang="zh-CN" altLang="en-US" sz="3200" dirty="0"/>
          </a:p>
        </p:txBody>
      </p:sp>
      <p:sp>
        <p:nvSpPr>
          <p:cNvPr id="10" name="下箭头 9"/>
          <p:cNvSpPr/>
          <p:nvPr/>
        </p:nvSpPr>
        <p:spPr bwMode="auto">
          <a:xfrm rot="10800000" flipV="1">
            <a:off x="4343400" y="3705761"/>
            <a:ext cx="304800" cy="432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91200" y="4162961"/>
            <a:ext cx="1676400" cy="6340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None/>
            </a:pPr>
            <a:r>
              <a:rPr lang="en-US" altLang="zh-CN" sz="32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zh-CN" altLang="en-US" sz="3200" dirty="0" smtClean="0">
                <a:solidFill>
                  <a:schemeClr val="bg1"/>
                </a:solidFill>
              </a:rPr>
              <a:t>线索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91000" y="1676400"/>
            <a:ext cx="88036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n+1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4572000" y="2460161"/>
            <a:ext cx="954107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遍历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609600" y="5181600"/>
            <a:ext cx="3352800" cy="6309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/>
              <a:t>中根序列：</a:t>
            </a:r>
            <a:r>
              <a:rPr lang="en-US" altLang="zh-CN" dirty="0" smtClean="0"/>
              <a:t>B, A, C</a:t>
            </a:r>
            <a:endParaRPr lang="zh-CN" altLang="en-US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57200" y="2057400"/>
            <a:ext cx="8534400" cy="1372683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空的</a:t>
            </a:r>
            <a:r>
              <a:rPr lang="en-US" altLang="zh-CN" sz="3200" dirty="0" err="1" smtClean="0">
                <a:solidFill>
                  <a:srgbClr val="006699"/>
                </a:solidFill>
              </a:rPr>
              <a:t>llink</a:t>
            </a:r>
            <a:r>
              <a:rPr lang="zh-CN" altLang="en-US" sz="3200" dirty="0" smtClean="0"/>
              <a:t>存储：结点在</a:t>
            </a:r>
            <a:r>
              <a:rPr lang="zh-CN" altLang="en-US" sz="3200" dirty="0" smtClean="0">
                <a:solidFill>
                  <a:srgbClr val="009E4F"/>
                </a:solidFill>
              </a:rPr>
              <a:t>某遍历序列</a:t>
            </a:r>
            <a:r>
              <a:rPr lang="zh-CN" altLang="en-US" sz="3200" dirty="0" smtClean="0"/>
              <a:t>中的</a:t>
            </a:r>
            <a:r>
              <a:rPr lang="zh-CN" altLang="en-US" sz="3200" dirty="0" smtClean="0">
                <a:solidFill>
                  <a:srgbClr val="006699"/>
                </a:solidFill>
              </a:rPr>
              <a:t>前驱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空的</a:t>
            </a:r>
            <a:r>
              <a:rPr lang="en-US" altLang="zh-CN" sz="3200" dirty="0" err="1" smtClean="0">
                <a:solidFill>
                  <a:srgbClr val="006699"/>
                </a:solidFill>
              </a:rPr>
              <a:t>rlink</a:t>
            </a:r>
            <a:r>
              <a:rPr lang="zh-CN" altLang="en-US" sz="3200" dirty="0" smtClean="0"/>
              <a:t>存储：结点在</a:t>
            </a:r>
            <a:r>
              <a:rPr lang="zh-CN" altLang="en-US" sz="3200" dirty="0" smtClean="0">
                <a:solidFill>
                  <a:srgbClr val="009E4F"/>
                </a:solidFill>
              </a:rPr>
              <a:t>某遍历序列</a:t>
            </a:r>
            <a:r>
              <a:rPr lang="zh-CN" altLang="en-US" sz="3200" dirty="0" smtClean="0"/>
              <a:t>中的</a:t>
            </a:r>
            <a:r>
              <a:rPr lang="zh-CN" altLang="en-US" sz="3200" dirty="0" smtClean="0">
                <a:solidFill>
                  <a:srgbClr val="006699"/>
                </a:solidFill>
              </a:rPr>
              <a:t>后继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5.3.3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线索二叉树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8534400" cy="683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如何赋予“空指针”信息？</a:t>
            </a:r>
            <a:endParaRPr lang="en-US" altLang="zh-CN" sz="3200" dirty="0" smtClean="0"/>
          </a:p>
        </p:txBody>
      </p:sp>
      <p:sp>
        <p:nvSpPr>
          <p:cNvPr id="11" name="下箭头 10"/>
          <p:cNvSpPr/>
          <p:nvPr/>
        </p:nvSpPr>
        <p:spPr bwMode="auto">
          <a:xfrm>
            <a:off x="4572000" y="1752600"/>
            <a:ext cx="304800" cy="360000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>
            <a:off x="1777800" y="39624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4" name="Oval 28"/>
          <p:cNvSpPr>
            <a:spLocks noChangeArrowheads="1"/>
          </p:cNvSpPr>
          <p:nvPr/>
        </p:nvSpPr>
        <p:spPr bwMode="auto">
          <a:xfrm>
            <a:off x="2235000" y="4658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stCxn id="13" idx="3"/>
            <a:endCxn id="17" idx="0"/>
          </p:cNvCxnSpPr>
          <p:nvPr/>
        </p:nvCxnSpPr>
        <p:spPr bwMode="auto">
          <a:xfrm rot="5400000">
            <a:off x="1525078" y="4342658"/>
            <a:ext cx="327510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13" idx="5"/>
            <a:endCxn id="14" idx="0"/>
          </p:cNvCxnSpPr>
          <p:nvPr/>
        </p:nvCxnSpPr>
        <p:spPr bwMode="auto">
          <a:xfrm rot="16200000" flipH="1">
            <a:off x="2135012" y="4342657"/>
            <a:ext cx="327510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28"/>
          <p:cNvSpPr>
            <a:spLocks noChangeArrowheads="1"/>
          </p:cNvSpPr>
          <p:nvPr/>
        </p:nvSpPr>
        <p:spPr bwMode="auto">
          <a:xfrm>
            <a:off x="1320600" y="4658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8" name="Rectangle 68"/>
          <p:cNvSpPr>
            <a:spLocks noChangeArrowheads="1"/>
          </p:cNvSpPr>
          <p:nvPr/>
        </p:nvSpPr>
        <p:spPr bwMode="auto">
          <a:xfrm>
            <a:off x="7564801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19" name="Rectangle 69"/>
          <p:cNvSpPr>
            <a:spLocks noChangeArrowheads="1"/>
          </p:cNvSpPr>
          <p:nvPr/>
        </p:nvSpPr>
        <p:spPr bwMode="auto">
          <a:xfrm>
            <a:off x="7123476" y="49884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C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0" name="Rectangle 68"/>
          <p:cNvSpPr>
            <a:spLocks noChangeArrowheads="1"/>
          </p:cNvSpPr>
          <p:nvPr/>
        </p:nvSpPr>
        <p:spPr bwMode="auto">
          <a:xfrm>
            <a:off x="6763476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21" name="Rectangle 68"/>
          <p:cNvSpPr>
            <a:spLocks noChangeArrowheads="1"/>
          </p:cNvSpPr>
          <p:nvPr/>
        </p:nvSpPr>
        <p:spPr bwMode="auto">
          <a:xfrm>
            <a:off x="6708276" y="4067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22" name="Rectangle 69"/>
          <p:cNvSpPr>
            <a:spLocks noChangeArrowheads="1"/>
          </p:cNvSpPr>
          <p:nvPr/>
        </p:nvSpPr>
        <p:spPr bwMode="auto">
          <a:xfrm>
            <a:off x="6266951" y="40674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3" name="Rectangle 68"/>
          <p:cNvSpPr>
            <a:spLocks noChangeArrowheads="1"/>
          </p:cNvSpPr>
          <p:nvPr/>
        </p:nvSpPr>
        <p:spPr bwMode="auto">
          <a:xfrm>
            <a:off x="5906951" y="4067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24" name="Rectangle 68"/>
          <p:cNvSpPr>
            <a:spLocks noChangeArrowheads="1"/>
          </p:cNvSpPr>
          <p:nvPr/>
        </p:nvSpPr>
        <p:spPr bwMode="auto">
          <a:xfrm>
            <a:off x="5946276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5504951" y="49884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B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6" name="Rectangle 68"/>
          <p:cNvSpPr>
            <a:spLocks noChangeArrowheads="1"/>
          </p:cNvSpPr>
          <p:nvPr/>
        </p:nvSpPr>
        <p:spPr bwMode="auto">
          <a:xfrm>
            <a:off x="5144951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cxnSp>
        <p:nvCxnSpPr>
          <p:cNvPr id="28" name="直接箭头连接符 27"/>
          <p:cNvCxnSpPr>
            <a:endCxn id="19" idx="0"/>
          </p:cNvCxnSpPr>
          <p:nvPr/>
        </p:nvCxnSpPr>
        <p:spPr bwMode="auto">
          <a:xfrm rot="16200000" flipH="1">
            <a:off x="6788076" y="4437004"/>
            <a:ext cx="679200" cy="423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endCxn id="25" idx="0"/>
          </p:cNvCxnSpPr>
          <p:nvPr/>
        </p:nvCxnSpPr>
        <p:spPr bwMode="auto">
          <a:xfrm rot="5400000">
            <a:off x="5597814" y="4432342"/>
            <a:ext cx="679200" cy="4329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rot="10800000" flipV="1">
            <a:off x="4724401" y="5264398"/>
            <a:ext cx="609600" cy="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>
            <a:endCxn id="22" idx="2"/>
          </p:cNvCxnSpPr>
          <p:nvPr/>
        </p:nvCxnSpPr>
        <p:spPr bwMode="auto">
          <a:xfrm rot="5400000" flipH="1" flipV="1">
            <a:off x="5999078" y="4780527"/>
            <a:ext cx="656996" cy="3107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rot="16200000" flipV="1">
            <a:off x="6438901" y="4790442"/>
            <a:ext cx="685800" cy="3047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flipV="1">
            <a:off x="7772401" y="5166858"/>
            <a:ext cx="876299" cy="9754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0" name="矩形 49"/>
          <p:cNvSpPr/>
          <p:nvPr/>
        </p:nvSpPr>
        <p:spPr>
          <a:xfrm>
            <a:off x="7620000" y="3892800"/>
            <a:ext cx="1143000" cy="7232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线索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altLang="zh-CN" sz="1000" dirty="0" smtClean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29200" y="4977825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rgbClr val="C00000"/>
                </a:solidFill>
              </a:rPr>
              <a:t>∧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867401" y="4953000"/>
            <a:ext cx="5453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rgbClr val="C00000"/>
                </a:solidFill>
              </a:rPr>
              <a:t>∧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629400" y="4977825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rgbClr val="C00000"/>
                </a:solidFill>
              </a:rPr>
              <a:t>∧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455660" y="4953000"/>
            <a:ext cx="5453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rgbClr val="C00000"/>
                </a:solidFill>
              </a:rPr>
              <a:t>∧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38" name="下箭头 37"/>
          <p:cNvSpPr/>
          <p:nvPr/>
        </p:nvSpPr>
        <p:spPr bwMode="auto">
          <a:xfrm rot="5400000" flipH="1" flipV="1">
            <a:off x="3823200" y="3622542"/>
            <a:ext cx="252000" cy="2160000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895600" y="4066542"/>
            <a:ext cx="22098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/>
              <a:t>中序线索化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 bwMode="auto">
          <a:xfrm>
            <a:off x="7772400" y="4500812"/>
            <a:ext cx="5334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3" name="矩形 42"/>
          <p:cNvSpPr/>
          <p:nvPr/>
        </p:nvSpPr>
        <p:spPr>
          <a:xfrm>
            <a:off x="4343400" y="5188200"/>
            <a:ext cx="9906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Null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924800" y="5181600"/>
            <a:ext cx="1143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Null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5" name="Rectangle 68"/>
          <p:cNvSpPr>
            <a:spLocks noChangeArrowheads="1"/>
          </p:cNvSpPr>
          <p:nvPr/>
        </p:nvSpPr>
        <p:spPr bwMode="auto">
          <a:xfrm>
            <a:off x="6858000" y="35814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t</a:t>
            </a:r>
            <a:endParaRPr lang="en-US" altLang="zh-CN" sz="3200" dirty="0"/>
          </a:p>
        </p:txBody>
      </p:sp>
      <p:cxnSp>
        <p:nvCxnSpPr>
          <p:cNvPr id="47" name="直接箭头连接符 46"/>
          <p:cNvCxnSpPr>
            <a:endCxn id="22" idx="0"/>
          </p:cNvCxnSpPr>
          <p:nvPr/>
        </p:nvCxnSpPr>
        <p:spPr bwMode="auto">
          <a:xfrm rot="10800000" flipV="1">
            <a:off x="6482952" y="3816600"/>
            <a:ext cx="451249" cy="25080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1" grpId="0"/>
      <p:bldP spid="34" grpId="0"/>
      <p:bldP spid="35" grpId="0"/>
      <p:bldP spid="37" grpId="0"/>
      <p:bldP spid="40" grpId="0"/>
      <p:bldP spid="43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线索化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7200" y="1143001"/>
            <a:ext cx="8458200" cy="24776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3000" dirty="0" smtClean="0"/>
              <a:t>                 在遍历二叉树的过程中，</a:t>
            </a:r>
            <a:endParaRPr lang="en-US" altLang="zh-CN" sz="30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/>
              <a:t>                 </a:t>
            </a:r>
            <a:r>
              <a:rPr lang="zh-CN" altLang="en-US" sz="3000" dirty="0" smtClean="0"/>
              <a:t>重置空指针。</a:t>
            </a:r>
            <a:endParaRPr lang="en-US" altLang="zh-CN" sz="3000" dirty="0" smtClean="0"/>
          </a:p>
          <a:p>
            <a:pPr>
              <a:spcBef>
                <a:spcPts val="600"/>
              </a:spcBef>
              <a:buNone/>
            </a:pPr>
            <a:r>
              <a:rPr lang="zh-CN" altLang="en-US" sz="3000" dirty="0" smtClean="0"/>
              <a:t>             是指针，指向结点在某个遍历序列中的</a:t>
            </a:r>
            <a:endParaRPr lang="en-US" altLang="zh-CN" sz="30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/>
              <a:t>             </a:t>
            </a:r>
            <a:r>
              <a:rPr lang="zh-CN" altLang="en-US" sz="3000" dirty="0" smtClean="0"/>
              <a:t>前驱、或后继。</a:t>
            </a:r>
            <a:endParaRPr lang="en-US" altLang="zh-CN" sz="3000" dirty="0" smtClean="0"/>
          </a:p>
        </p:txBody>
      </p:sp>
      <p:sp>
        <p:nvSpPr>
          <p:cNvPr id="96" name="矩形 95"/>
          <p:cNvSpPr/>
          <p:nvPr/>
        </p:nvSpPr>
        <p:spPr>
          <a:xfrm>
            <a:off x="609600" y="5181600"/>
            <a:ext cx="3352800" cy="6309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/>
              <a:t>中根序列：</a:t>
            </a:r>
            <a:r>
              <a:rPr lang="en-US" altLang="zh-CN" dirty="0" smtClean="0"/>
              <a:t>B, A, C</a:t>
            </a:r>
            <a:endParaRPr lang="zh-CN" altLang="en-US" dirty="0"/>
          </a:p>
        </p:txBody>
      </p:sp>
      <p:sp>
        <p:nvSpPr>
          <p:cNvPr id="97" name="Oval 27"/>
          <p:cNvSpPr>
            <a:spLocks noChangeArrowheads="1"/>
          </p:cNvSpPr>
          <p:nvPr/>
        </p:nvSpPr>
        <p:spPr bwMode="auto">
          <a:xfrm>
            <a:off x="1777800" y="39624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98" name="Oval 28"/>
          <p:cNvSpPr>
            <a:spLocks noChangeArrowheads="1"/>
          </p:cNvSpPr>
          <p:nvPr/>
        </p:nvSpPr>
        <p:spPr bwMode="auto">
          <a:xfrm>
            <a:off x="2235000" y="4658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99" name="直接连接符 98"/>
          <p:cNvCxnSpPr>
            <a:stCxn id="97" idx="3"/>
            <a:endCxn id="101" idx="0"/>
          </p:cNvCxnSpPr>
          <p:nvPr/>
        </p:nvCxnSpPr>
        <p:spPr bwMode="auto">
          <a:xfrm rot="5400000">
            <a:off x="1525078" y="4342658"/>
            <a:ext cx="327510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97" idx="5"/>
            <a:endCxn id="98" idx="0"/>
          </p:cNvCxnSpPr>
          <p:nvPr/>
        </p:nvCxnSpPr>
        <p:spPr bwMode="auto">
          <a:xfrm rot="16200000" flipH="1">
            <a:off x="2135012" y="4342657"/>
            <a:ext cx="327510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Oval 28"/>
          <p:cNvSpPr>
            <a:spLocks noChangeArrowheads="1"/>
          </p:cNvSpPr>
          <p:nvPr/>
        </p:nvSpPr>
        <p:spPr bwMode="auto">
          <a:xfrm>
            <a:off x="1320600" y="4658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02" name="Rectangle 68"/>
          <p:cNvSpPr>
            <a:spLocks noChangeArrowheads="1"/>
          </p:cNvSpPr>
          <p:nvPr/>
        </p:nvSpPr>
        <p:spPr bwMode="auto">
          <a:xfrm>
            <a:off x="7564801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103" name="Rectangle 69"/>
          <p:cNvSpPr>
            <a:spLocks noChangeArrowheads="1"/>
          </p:cNvSpPr>
          <p:nvPr/>
        </p:nvSpPr>
        <p:spPr bwMode="auto">
          <a:xfrm>
            <a:off x="7123476" y="49884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C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4" name="Rectangle 68"/>
          <p:cNvSpPr>
            <a:spLocks noChangeArrowheads="1"/>
          </p:cNvSpPr>
          <p:nvPr/>
        </p:nvSpPr>
        <p:spPr bwMode="auto">
          <a:xfrm>
            <a:off x="6763476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105" name="Rectangle 68"/>
          <p:cNvSpPr>
            <a:spLocks noChangeArrowheads="1"/>
          </p:cNvSpPr>
          <p:nvPr/>
        </p:nvSpPr>
        <p:spPr bwMode="auto">
          <a:xfrm>
            <a:off x="6708276" y="4067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106" name="Rectangle 69"/>
          <p:cNvSpPr>
            <a:spLocks noChangeArrowheads="1"/>
          </p:cNvSpPr>
          <p:nvPr/>
        </p:nvSpPr>
        <p:spPr bwMode="auto">
          <a:xfrm>
            <a:off x="6266951" y="40674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7" name="Rectangle 68"/>
          <p:cNvSpPr>
            <a:spLocks noChangeArrowheads="1"/>
          </p:cNvSpPr>
          <p:nvPr/>
        </p:nvSpPr>
        <p:spPr bwMode="auto">
          <a:xfrm>
            <a:off x="5906951" y="4067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108" name="Rectangle 68"/>
          <p:cNvSpPr>
            <a:spLocks noChangeArrowheads="1"/>
          </p:cNvSpPr>
          <p:nvPr/>
        </p:nvSpPr>
        <p:spPr bwMode="auto">
          <a:xfrm>
            <a:off x="5946276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109" name="Rectangle 69"/>
          <p:cNvSpPr>
            <a:spLocks noChangeArrowheads="1"/>
          </p:cNvSpPr>
          <p:nvPr/>
        </p:nvSpPr>
        <p:spPr bwMode="auto">
          <a:xfrm>
            <a:off x="5504951" y="49884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B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0" name="Rectangle 68"/>
          <p:cNvSpPr>
            <a:spLocks noChangeArrowheads="1"/>
          </p:cNvSpPr>
          <p:nvPr/>
        </p:nvSpPr>
        <p:spPr bwMode="auto">
          <a:xfrm>
            <a:off x="5144951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cxnSp>
        <p:nvCxnSpPr>
          <p:cNvPr id="111" name="直接箭头连接符 110"/>
          <p:cNvCxnSpPr>
            <a:endCxn id="103" idx="0"/>
          </p:cNvCxnSpPr>
          <p:nvPr/>
        </p:nvCxnSpPr>
        <p:spPr bwMode="auto">
          <a:xfrm rot="16200000" flipH="1">
            <a:off x="6788076" y="4437004"/>
            <a:ext cx="679200" cy="423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直接箭头连接符 111"/>
          <p:cNvCxnSpPr>
            <a:endCxn id="109" idx="0"/>
          </p:cNvCxnSpPr>
          <p:nvPr/>
        </p:nvCxnSpPr>
        <p:spPr bwMode="auto">
          <a:xfrm rot="5400000">
            <a:off x="5597814" y="4432342"/>
            <a:ext cx="679200" cy="4329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直接箭头连接符 112"/>
          <p:cNvCxnSpPr/>
          <p:nvPr/>
        </p:nvCxnSpPr>
        <p:spPr bwMode="auto">
          <a:xfrm rot="10800000" flipV="1">
            <a:off x="4724401" y="5264398"/>
            <a:ext cx="609600" cy="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4" name="直接箭头连接符 113"/>
          <p:cNvCxnSpPr>
            <a:endCxn id="106" idx="2"/>
          </p:cNvCxnSpPr>
          <p:nvPr/>
        </p:nvCxnSpPr>
        <p:spPr bwMode="auto">
          <a:xfrm rot="5400000" flipH="1" flipV="1">
            <a:off x="5999078" y="4780527"/>
            <a:ext cx="656996" cy="3107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5" name="直接箭头连接符 114"/>
          <p:cNvCxnSpPr/>
          <p:nvPr/>
        </p:nvCxnSpPr>
        <p:spPr bwMode="auto">
          <a:xfrm rot="16200000" flipV="1">
            <a:off x="6438901" y="4790442"/>
            <a:ext cx="685800" cy="3047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6" name="直接箭头连接符 115"/>
          <p:cNvCxnSpPr/>
          <p:nvPr/>
        </p:nvCxnSpPr>
        <p:spPr bwMode="auto">
          <a:xfrm flipV="1">
            <a:off x="7772401" y="5166858"/>
            <a:ext cx="876299" cy="9754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7620000" y="3892800"/>
            <a:ext cx="1143000" cy="7232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线索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altLang="zh-CN" sz="1000" dirty="0" smtClean="0">
              <a:solidFill>
                <a:srgbClr val="C00000"/>
              </a:solidFill>
            </a:endParaRPr>
          </a:p>
        </p:txBody>
      </p:sp>
      <p:sp>
        <p:nvSpPr>
          <p:cNvPr id="122" name="下箭头 121"/>
          <p:cNvSpPr/>
          <p:nvPr/>
        </p:nvSpPr>
        <p:spPr bwMode="auto">
          <a:xfrm rot="5400000" flipH="1" flipV="1">
            <a:off x="3823200" y="3622542"/>
            <a:ext cx="252000" cy="2160000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895600" y="4066542"/>
            <a:ext cx="22098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/>
              <a:t>中序线索化</a:t>
            </a:r>
            <a:endParaRPr lang="zh-CN" altLang="en-US" dirty="0"/>
          </a:p>
        </p:txBody>
      </p:sp>
      <p:cxnSp>
        <p:nvCxnSpPr>
          <p:cNvPr id="124" name="直接箭头连接符 123"/>
          <p:cNvCxnSpPr/>
          <p:nvPr/>
        </p:nvCxnSpPr>
        <p:spPr bwMode="auto">
          <a:xfrm>
            <a:off x="7772400" y="4500812"/>
            <a:ext cx="5334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25" name="矩形 124"/>
          <p:cNvSpPr/>
          <p:nvPr/>
        </p:nvSpPr>
        <p:spPr>
          <a:xfrm>
            <a:off x="4343400" y="5188200"/>
            <a:ext cx="9906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Null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924800" y="5181600"/>
            <a:ext cx="1143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Null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7" name="Rectangle 68"/>
          <p:cNvSpPr>
            <a:spLocks noChangeArrowheads="1"/>
          </p:cNvSpPr>
          <p:nvPr/>
        </p:nvSpPr>
        <p:spPr bwMode="auto">
          <a:xfrm>
            <a:off x="6858000" y="35814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t</a:t>
            </a:r>
            <a:endParaRPr lang="en-US" altLang="zh-CN" sz="3200" dirty="0"/>
          </a:p>
        </p:txBody>
      </p:sp>
      <p:cxnSp>
        <p:nvCxnSpPr>
          <p:cNvPr id="128" name="直接箭头连接符 127"/>
          <p:cNvCxnSpPr>
            <a:endCxn id="106" idx="0"/>
          </p:cNvCxnSpPr>
          <p:nvPr/>
        </p:nvCxnSpPr>
        <p:spPr bwMode="auto">
          <a:xfrm rot="10800000" flipV="1">
            <a:off x="6482952" y="3816600"/>
            <a:ext cx="451249" cy="25080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9" name="矩形 128"/>
          <p:cNvSpPr/>
          <p:nvPr/>
        </p:nvSpPr>
        <p:spPr>
          <a:xfrm>
            <a:off x="457200" y="1143000"/>
            <a:ext cx="1965603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 smtClean="0">
                <a:solidFill>
                  <a:srgbClr val="003399"/>
                </a:solidFill>
              </a:rPr>
              <a:t> 线索化：</a:t>
            </a:r>
            <a:endParaRPr lang="zh-CN" altLang="en-US" sz="3000" dirty="0"/>
          </a:p>
        </p:txBody>
      </p:sp>
      <p:sp>
        <p:nvSpPr>
          <p:cNvPr id="130" name="矩形 129"/>
          <p:cNvSpPr/>
          <p:nvPr/>
        </p:nvSpPr>
        <p:spPr>
          <a:xfrm>
            <a:off x="457200" y="2363235"/>
            <a:ext cx="1580882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 smtClean="0">
                <a:solidFill>
                  <a:srgbClr val="003399"/>
                </a:solidFill>
              </a:rPr>
              <a:t> 线索：</a:t>
            </a:r>
            <a:endParaRPr lang="zh-CN" altLang="en-US" sz="3000" dirty="0"/>
          </a:p>
        </p:txBody>
      </p:sp>
      <p:sp>
        <p:nvSpPr>
          <p:cNvPr id="36" name="矩形 35"/>
          <p:cNvSpPr/>
          <p:nvPr/>
        </p:nvSpPr>
        <p:spPr>
          <a:xfrm>
            <a:off x="4572000" y="1752600"/>
            <a:ext cx="4572000" cy="609398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遍历过程中，进行线索化。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609600" y="3771543"/>
            <a:ext cx="8229600" cy="22532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000" dirty="0" smtClean="0">
                <a:solidFill>
                  <a:srgbClr val="003399"/>
                </a:solidFill>
              </a:rPr>
              <a:t> 遍历过程中，线索化：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访问结点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后，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看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llink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的前驱的</a:t>
            </a:r>
            <a:r>
              <a:rPr lang="en-US" altLang="zh-CN" sz="3000" dirty="0" err="1" smtClean="0"/>
              <a:t>rlink</a:t>
            </a:r>
            <a:r>
              <a:rPr lang="zh-CN" altLang="en-US" sz="3000" dirty="0" smtClean="0"/>
              <a:t>是否为空？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若是，则重置空指针。</a:t>
            </a:r>
            <a:endParaRPr lang="zh-CN" altLang="en-US" sz="3000" dirty="0"/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先序线索化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3" name="曲线连接符 82"/>
          <p:cNvCxnSpPr>
            <a:stCxn id="96" idx="1"/>
            <a:endCxn id="90" idx="2"/>
          </p:cNvCxnSpPr>
          <p:nvPr/>
        </p:nvCxnSpPr>
        <p:spPr bwMode="auto">
          <a:xfrm rot="5400000" flipH="1" flipV="1">
            <a:off x="4711967" y="2588143"/>
            <a:ext cx="926330" cy="6225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4" name="Oval 27"/>
          <p:cNvSpPr>
            <a:spLocks noChangeArrowheads="1"/>
          </p:cNvSpPr>
          <p:nvPr/>
        </p:nvSpPr>
        <p:spPr bwMode="auto">
          <a:xfrm>
            <a:off x="6248400" y="1219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85" name="Oval 28"/>
          <p:cNvSpPr>
            <a:spLocks noChangeArrowheads="1"/>
          </p:cNvSpPr>
          <p:nvPr/>
        </p:nvSpPr>
        <p:spPr bwMode="auto">
          <a:xfrm>
            <a:off x="6959400" y="22202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88" name="直接连接符 87"/>
          <p:cNvCxnSpPr>
            <a:stCxn id="84" idx="3"/>
            <a:endCxn id="90" idx="0"/>
          </p:cNvCxnSpPr>
          <p:nvPr/>
        </p:nvCxnSpPr>
        <p:spPr bwMode="auto">
          <a:xfrm rot="5400000">
            <a:off x="5690878" y="1599458"/>
            <a:ext cx="632310" cy="60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>
            <a:stCxn id="84" idx="5"/>
            <a:endCxn id="85" idx="0"/>
          </p:cNvCxnSpPr>
          <p:nvPr/>
        </p:nvCxnSpPr>
        <p:spPr bwMode="auto">
          <a:xfrm rot="16200000" flipH="1">
            <a:off x="6580112" y="1624957"/>
            <a:ext cx="632310" cy="55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Oval 28"/>
          <p:cNvSpPr>
            <a:spLocks noChangeArrowheads="1"/>
          </p:cNvSpPr>
          <p:nvPr/>
        </p:nvSpPr>
        <p:spPr bwMode="auto">
          <a:xfrm>
            <a:off x="5486400" y="22202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91" name="Oval 28"/>
          <p:cNvSpPr>
            <a:spLocks noChangeArrowheads="1"/>
          </p:cNvSpPr>
          <p:nvPr/>
        </p:nvSpPr>
        <p:spPr bwMode="auto">
          <a:xfrm>
            <a:off x="7721400" y="3225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92" name="直接连接符 91"/>
          <p:cNvCxnSpPr>
            <a:stCxn id="85" idx="3"/>
            <a:endCxn id="94" idx="0"/>
          </p:cNvCxnSpPr>
          <p:nvPr/>
        </p:nvCxnSpPr>
        <p:spPr bwMode="auto">
          <a:xfrm rot="5400000">
            <a:off x="6425223" y="2628158"/>
            <a:ext cx="636620" cy="55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>
            <a:stCxn id="85" idx="5"/>
            <a:endCxn id="91" idx="0"/>
          </p:cNvCxnSpPr>
          <p:nvPr/>
        </p:nvCxnSpPr>
        <p:spPr bwMode="auto">
          <a:xfrm rot="16200000" flipH="1">
            <a:off x="7314457" y="2602657"/>
            <a:ext cx="636620" cy="60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Oval 28"/>
          <p:cNvSpPr>
            <a:spLocks noChangeArrowheads="1"/>
          </p:cNvSpPr>
          <p:nvPr/>
        </p:nvSpPr>
        <p:spPr bwMode="auto">
          <a:xfrm>
            <a:off x="6248400" y="3225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95" name="直接连接符 94"/>
          <p:cNvCxnSpPr>
            <a:stCxn id="90" idx="3"/>
            <a:endCxn id="96" idx="0"/>
          </p:cNvCxnSpPr>
          <p:nvPr/>
        </p:nvCxnSpPr>
        <p:spPr bwMode="auto">
          <a:xfrm rot="5400000">
            <a:off x="4927968" y="2677613"/>
            <a:ext cx="710330" cy="53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28"/>
          <p:cNvSpPr>
            <a:spLocks noChangeArrowheads="1"/>
          </p:cNvSpPr>
          <p:nvPr/>
        </p:nvSpPr>
        <p:spPr bwMode="auto">
          <a:xfrm>
            <a:off x="4800600" y="329931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97" name="Oval 28"/>
          <p:cNvSpPr>
            <a:spLocks noChangeArrowheads="1"/>
          </p:cNvSpPr>
          <p:nvPr/>
        </p:nvSpPr>
        <p:spPr bwMode="auto">
          <a:xfrm>
            <a:off x="5359200" y="4292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98" name="直接连接符 97"/>
          <p:cNvCxnSpPr>
            <a:stCxn id="96" idx="5"/>
            <a:endCxn id="97" idx="0"/>
          </p:cNvCxnSpPr>
          <p:nvPr/>
        </p:nvCxnSpPr>
        <p:spPr bwMode="auto">
          <a:xfrm rot="16200000" flipH="1">
            <a:off x="5060090" y="3777289"/>
            <a:ext cx="624355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Oval 28"/>
          <p:cNvSpPr>
            <a:spLocks noChangeArrowheads="1"/>
          </p:cNvSpPr>
          <p:nvPr/>
        </p:nvSpPr>
        <p:spPr bwMode="auto">
          <a:xfrm>
            <a:off x="6959400" y="4216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100" name="直接连接符 99"/>
          <p:cNvCxnSpPr>
            <a:stCxn id="94" idx="5"/>
            <a:endCxn id="99" idx="0"/>
          </p:cNvCxnSpPr>
          <p:nvPr/>
        </p:nvCxnSpPr>
        <p:spPr bwMode="auto">
          <a:xfrm rot="16200000" flipH="1">
            <a:off x="6585335" y="3626134"/>
            <a:ext cx="621865" cy="55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曲线连接符 104"/>
          <p:cNvCxnSpPr>
            <a:stCxn id="90" idx="5"/>
            <a:endCxn id="96" idx="6"/>
          </p:cNvCxnSpPr>
          <p:nvPr/>
        </p:nvCxnSpPr>
        <p:spPr bwMode="auto">
          <a:xfrm rot="5400000">
            <a:off x="5080703" y="2740878"/>
            <a:ext cx="926330" cy="6225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9" name="曲线连接符 108"/>
          <p:cNvCxnSpPr>
            <a:stCxn id="97" idx="3"/>
            <a:endCxn id="96" idx="3"/>
          </p:cNvCxnSpPr>
          <p:nvPr/>
        </p:nvCxnSpPr>
        <p:spPr bwMode="auto">
          <a:xfrm rot="5400000" flipH="1">
            <a:off x="4646620" y="3885290"/>
            <a:ext cx="993090" cy="558600"/>
          </a:xfrm>
          <a:prstGeom prst="curvedConnector3">
            <a:avLst>
              <a:gd name="adj1" fmla="val 26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2" name="曲线连接符 104"/>
          <p:cNvCxnSpPr>
            <a:stCxn id="97" idx="6"/>
            <a:endCxn id="85" idx="1"/>
          </p:cNvCxnSpPr>
          <p:nvPr/>
        </p:nvCxnSpPr>
        <p:spPr bwMode="auto">
          <a:xfrm flipV="1">
            <a:off x="5791200" y="2283510"/>
            <a:ext cx="1231465" cy="2224890"/>
          </a:xfrm>
          <a:prstGeom prst="curvedConnector4">
            <a:avLst>
              <a:gd name="adj1" fmla="val 5804"/>
              <a:gd name="adj2" fmla="val 100041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8" name="曲线连接符 117"/>
          <p:cNvCxnSpPr>
            <a:stCxn id="94" idx="2"/>
            <a:endCxn id="85" idx="2"/>
          </p:cNvCxnSpPr>
          <p:nvPr/>
        </p:nvCxnSpPr>
        <p:spPr bwMode="auto">
          <a:xfrm rot="10800000" flipH="1">
            <a:off x="6248400" y="2436246"/>
            <a:ext cx="711000" cy="1005355"/>
          </a:xfrm>
          <a:prstGeom prst="curvedConnector3">
            <a:avLst>
              <a:gd name="adj1" fmla="val -682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22" name="曲线连接符 121"/>
          <p:cNvCxnSpPr>
            <a:stCxn id="99" idx="2"/>
            <a:endCxn id="94" idx="4"/>
          </p:cNvCxnSpPr>
          <p:nvPr/>
        </p:nvCxnSpPr>
        <p:spPr bwMode="auto">
          <a:xfrm rot="10800000">
            <a:off x="6464400" y="3657600"/>
            <a:ext cx="495000" cy="7746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28" name="曲线连接符 104"/>
          <p:cNvCxnSpPr>
            <a:stCxn id="99" idx="6"/>
            <a:endCxn id="91" idx="3"/>
          </p:cNvCxnSpPr>
          <p:nvPr/>
        </p:nvCxnSpPr>
        <p:spPr bwMode="auto">
          <a:xfrm flipV="1">
            <a:off x="7391400" y="3594335"/>
            <a:ext cx="393265" cy="8378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33" name="曲线连接符 121"/>
          <p:cNvCxnSpPr>
            <a:stCxn id="91" idx="2"/>
            <a:endCxn id="99" idx="7"/>
          </p:cNvCxnSpPr>
          <p:nvPr/>
        </p:nvCxnSpPr>
        <p:spPr bwMode="auto">
          <a:xfrm rot="10800000" flipV="1">
            <a:off x="7328136" y="3441599"/>
            <a:ext cx="393265" cy="8378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37" name="曲线连接符 104"/>
          <p:cNvCxnSpPr>
            <a:stCxn id="91" idx="5"/>
          </p:cNvCxnSpPr>
          <p:nvPr/>
        </p:nvCxnSpPr>
        <p:spPr bwMode="auto">
          <a:xfrm rot="16200000" flipH="1">
            <a:off x="8547335" y="3137134"/>
            <a:ext cx="63265" cy="977665"/>
          </a:xfrm>
          <a:prstGeom prst="curvedConnector4">
            <a:avLst>
              <a:gd name="adj1" fmla="val 98546"/>
              <a:gd name="adj2" fmla="val 53236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41" name="矩形 140"/>
          <p:cNvSpPr/>
          <p:nvPr/>
        </p:nvSpPr>
        <p:spPr>
          <a:xfrm>
            <a:off x="8153400" y="3048000"/>
            <a:ext cx="1143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Null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685800" y="1338894"/>
            <a:ext cx="4114800" cy="11757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先序序列：</a:t>
            </a:r>
            <a:endParaRPr lang="en-US" altLang="zh-CN" sz="3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46" name="矩形 45"/>
          <p:cNvSpPr/>
          <p:nvPr/>
        </p:nvSpPr>
        <p:spPr>
          <a:xfrm>
            <a:off x="685800" y="1820514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47" name="矩形 46"/>
          <p:cNvSpPr/>
          <p:nvPr/>
        </p:nvSpPr>
        <p:spPr>
          <a:xfrm>
            <a:off x="1218594" y="1820514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48" name="矩形 47"/>
          <p:cNvSpPr/>
          <p:nvPr/>
        </p:nvSpPr>
        <p:spPr>
          <a:xfrm>
            <a:off x="1729552" y="1820514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49" name="矩形 48"/>
          <p:cNvSpPr/>
          <p:nvPr/>
        </p:nvSpPr>
        <p:spPr>
          <a:xfrm>
            <a:off x="2240510" y="1820514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50" name="矩形 49"/>
          <p:cNvSpPr/>
          <p:nvPr/>
        </p:nvSpPr>
        <p:spPr>
          <a:xfrm>
            <a:off x="2796352" y="1820514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51" name="矩形 50"/>
          <p:cNvSpPr/>
          <p:nvPr/>
        </p:nvSpPr>
        <p:spPr>
          <a:xfrm>
            <a:off x="3275994" y="1820514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52" name="矩形 51"/>
          <p:cNvSpPr/>
          <p:nvPr/>
        </p:nvSpPr>
        <p:spPr>
          <a:xfrm>
            <a:off x="3786952" y="1820514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54" name="矩形 53"/>
          <p:cNvSpPr/>
          <p:nvPr/>
        </p:nvSpPr>
        <p:spPr>
          <a:xfrm>
            <a:off x="4320352" y="1820514"/>
            <a:ext cx="5485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609600" y="3771543"/>
            <a:ext cx="8229600" cy="23083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000" dirty="0" smtClean="0">
                <a:solidFill>
                  <a:srgbClr val="003399"/>
                </a:solidFill>
              </a:rPr>
              <a:t> 遍历过程中，线索化：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访问结点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后，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看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llink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的前驱的</a:t>
            </a:r>
            <a:r>
              <a:rPr lang="en-US" altLang="zh-CN" sz="3000" dirty="0" err="1" smtClean="0"/>
              <a:t>rlink</a:t>
            </a:r>
            <a:r>
              <a:rPr lang="zh-CN" altLang="en-US" sz="3000" dirty="0" smtClean="0"/>
              <a:t>是否为空？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若是，则重置空指针。</a:t>
            </a:r>
            <a:endParaRPr lang="zh-CN" altLang="en-US" sz="3000" dirty="0"/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685800" y="1338894"/>
            <a:ext cx="4267200" cy="11757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中序序列：</a:t>
            </a:r>
            <a:endParaRPr lang="en-US" altLang="zh-CN" sz="3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中序线索化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3" name="曲线连接符 82"/>
          <p:cNvCxnSpPr>
            <a:stCxn id="96" idx="2"/>
          </p:cNvCxnSpPr>
          <p:nvPr/>
        </p:nvCxnSpPr>
        <p:spPr bwMode="auto">
          <a:xfrm rot="10800000" flipV="1">
            <a:off x="4038600" y="3515310"/>
            <a:ext cx="762000" cy="21849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4" name="Oval 27"/>
          <p:cNvSpPr>
            <a:spLocks noChangeArrowheads="1"/>
          </p:cNvSpPr>
          <p:nvPr/>
        </p:nvSpPr>
        <p:spPr bwMode="auto">
          <a:xfrm>
            <a:off x="6248400" y="1219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85" name="Oval 28"/>
          <p:cNvSpPr>
            <a:spLocks noChangeArrowheads="1"/>
          </p:cNvSpPr>
          <p:nvPr/>
        </p:nvSpPr>
        <p:spPr bwMode="auto">
          <a:xfrm>
            <a:off x="6959400" y="22202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88" name="直接连接符 87"/>
          <p:cNvCxnSpPr>
            <a:stCxn id="84" idx="3"/>
            <a:endCxn id="90" idx="0"/>
          </p:cNvCxnSpPr>
          <p:nvPr/>
        </p:nvCxnSpPr>
        <p:spPr bwMode="auto">
          <a:xfrm rot="5400000">
            <a:off x="5690878" y="1599458"/>
            <a:ext cx="632310" cy="60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>
            <a:stCxn id="84" idx="5"/>
            <a:endCxn id="85" idx="0"/>
          </p:cNvCxnSpPr>
          <p:nvPr/>
        </p:nvCxnSpPr>
        <p:spPr bwMode="auto">
          <a:xfrm rot="16200000" flipH="1">
            <a:off x="6580112" y="1624957"/>
            <a:ext cx="632310" cy="55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Oval 28"/>
          <p:cNvSpPr>
            <a:spLocks noChangeArrowheads="1"/>
          </p:cNvSpPr>
          <p:nvPr/>
        </p:nvSpPr>
        <p:spPr bwMode="auto">
          <a:xfrm>
            <a:off x="5486400" y="22202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91" name="Oval 28"/>
          <p:cNvSpPr>
            <a:spLocks noChangeArrowheads="1"/>
          </p:cNvSpPr>
          <p:nvPr/>
        </p:nvSpPr>
        <p:spPr bwMode="auto">
          <a:xfrm>
            <a:off x="7721400" y="3225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92" name="直接连接符 91"/>
          <p:cNvCxnSpPr>
            <a:stCxn id="85" idx="3"/>
            <a:endCxn id="94" idx="0"/>
          </p:cNvCxnSpPr>
          <p:nvPr/>
        </p:nvCxnSpPr>
        <p:spPr bwMode="auto">
          <a:xfrm rot="5400000">
            <a:off x="6425223" y="2628158"/>
            <a:ext cx="636620" cy="55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>
            <a:stCxn id="85" idx="5"/>
            <a:endCxn id="91" idx="0"/>
          </p:cNvCxnSpPr>
          <p:nvPr/>
        </p:nvCxnSpPr>
        <p:spPr bwMode="auto">
          <a:xfrm rot="16200000" flipH="1">
            <a:off x="7314457" y="2602657"/>
            <a:ext cx="636620" cy="60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Oval 28"/>
          <p:cNvSpPr>
            <a:spLocks noChangeArrowheads="1"/>
          </p:cNvSpPr>
          <p:nvPr/>
        </p:nvSpPr>
        <p:spPr bwMode="auto">
          <a:xfrm>
            <a:off x="6248400" y="3225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95" name="直接连接符 94"/>
          <p:cNvCxnSpPr>
            <a:stCxn id="90" idx="3"/>
            <a:endCxn id="96" idx="0"/>
          </p:cNvCxnSpPr>
          <p:nvPr/>
        </p:nvCxnSpPr>
        <p:spPr bwMode="auto">
          <a:xfrm rot="5400000">
            <a:off x="4927968" y="2677613"/>
            <a:ext cx="710330" cy="53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28"/>
          <p:cNvSpPr>
            <a:spLocks noChangeArrowheads="1"/>
          </p:cNvSpPr>
          <p:nvPr/>
        </p:nvSpPr>
        <p:spPr bwMode="auto">
          <a:xfrm>
            <a:off x="4800600" y="329931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97" name="Oval 28"/>
          <p:cNvSpPr>
            <a:spLocks noChangeArrowheads="1"/>
          </p:cNvSpPr>
          <p:nvPr/>
        </p:nvSpPr>
        <p:spPr bwMode="auto">
          <a:xfrm>
            <a:off x="5359200" y="4292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98" name="直接连接符 97"/>
          <p:cNvCxnSpPr>
            <a:stCxn id="96" idx="5"/>
            <a:endCxn id="97" idx="0"/>
          </p:cNvCxnSpPr>
          <p:nvPr/>
        </p:nvCxnSpPr>
        <p:spPr bwMode="auto">
          <a:xfrm rot="16200000" flipH="1">
            <a:off x="5060090" y="3777289"/>
            <a:ext cx="624355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Oval 28"/>
          <p:cNvSpPr>
            <a:spLocks noChangeArrowheads="1"/>
          </p:cNvSpPr>
          <p:nvPr/>
        </p:nvSpPr>
        <p:spPr bwMode="auto">
          <a:xfrm>
            <a:off x="6959400" y="4216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100" name="直接连接符 99"/>
          <p:cNvCxnSpPr>
            <a:stCxn id="94" idx="5"/>
            <a:endCxn id="99" idx="0"/>
          </p:cNvCxnSpPr>
          <p:nvPr/>
        </p:nvCxnSpPr>
        <p:spPr bwMode="auto">
          <a:xfrm rot="16200000" flipH="1">
            <a:off x="6585335" y="3626134"/>
            <a:ext cx="621865" cy="55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曲线连接符 108"/>
          <p:cNvCxnSpPr>
            <a:stCxn id="97" idx="2"/>
            <a:endCxn id="96" idx="4"/>
          </p:cNvCxnSpPr>
          <p:nvPr/>
        </p:nvCxnSpPr>
        <p:spPr bwMode="auto">
          <a:xfrm rot="10800000">
            <a:off x="5016600" y="3731310"/>
            <a:ext cx="342600" cy="7770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2" name="曲线连接符 104"/>
          <p:cNvCxnSpPr>
            <a:stCxn id="97" idx="7"/>
            <a:endCxn id="90" idx="4"/>
          </p:cNvCxnSpPr>
          <p:nvPr/>
        </p:nvCxnSpPr>
        <p:spPr bwMode="auto">
          <a:xfrm rot="16200000" flipV="1">
            <a:off x="4863458" y="3491187"/>
            <a:ext cx="1703420" cy="255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8" name="曲线连接符 117"/>
          <p:cNvCxnSpPr>
            <a:stCxn id="94" idx="2"/>
            <a:endCxn id="84" idx="5"/>
          </p:cNvCxnSpPr>
          <p:nvPr/>
        </p:nvCxnSpPr>
        <p:spPr bwMode="auto">
          <a:xfrm rot="10800000" flipH="1">
            <a:off x="6248399" y="1587936"/>
            <a:ext cx="368735" cy="1853665"/>
          </a:xfrm>
          <a:prstGeom prst="curvedConnector4">
            <a:avLst>
              <a:gd name="adj1" fmla="val -61996"/>
              <a:gd name="adj2" fmla="val 5412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22" name="曲线连接符 121"/>
          <p:cNvCxnSpPr>
            <a:stCxn id="99" idx="2"/>
            <a:endCxn id="94" idx="4"/>
          </p:cNvCxnSpPr>
          <p:nvPr/>
        </p:nvCxnSpPr>
        <p:spPr bwMode="auto">
          <a:xfrm rot="10800000">
            <a:off x="6464400" y="3657600"/>
            <a:ext cx="495000" cy="7746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28" name="曲线连接符 104"/>
          <p:cNvCxnSpPr>
            <a:stCxn id="99" idx="7"/>
            <a:endCxn id="85" idx="4"/>
          </p:cNvCxnSpPr>
          <p:nvPr/>
        </p:nvCxnSpPr>
        <p:spPr bwMode="auto">
          <a:xfrm rot="16200000" flipV="1">
            <a:off x="6438158" y="3389487"/>
            <a:ext cx="1627220" cy="1527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37" name="曲线连接符 104"/>
          <p:cNvCxnSpPr>
            <a:stCxn id="91" idx="5"/>
          </p:cNvCxnSpPr>
          <p:nvPr/>
        </p:nvCxnSpPr>
        <p:spPr bwMode="auto">
          <a:xfrm rot="16200000" flipH="1">
            <a:off x="8547335" y="3137134"/>
            <a:ext cx="63265" cy="977665"/>
          </a:xfrm>
          <a:prstGeom prst="curvedConnector4">
            <a:avLst>
              <a:gd name="adj1" fmla="val 98546"/>
              <a:gd name="adj2" fmla="val 53236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41" name="矩形 140"/>
          <p:cNvSpPr/>
          <p:nvPr/>
        </p:nvSpPr>
        <p:spPr>
          <a:xfrm>
            <a:off x="8153400" y="3124200"/>
            <a:ext cx="9144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Null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53" name="曲线连接符 104"/>
          <p:cNvCxnSpPr>
            <a:stCxn id="90" idx="6"/>
            <a:endCxn id="84" idx="4"/>
          </p:cNvCxnSpPr>
          <p:nvPr/>
        </p:nvCxnSpPr>
        <p:spPr bwMode="auto">
          <a:xfrm flipV="1">
            <a:off x="5918400" y="1651200"/>
            <a:ext cx="546000" cy="7850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1" name="曲线连接符 121"/>
          <p:cNvCxnSpPr>
            <a:stCxn id="91" idx="3"/>
            <a:endCxn id="85" idx="5"/>
          </p:cNvCxnSpPr>
          <p:nvPr/>
        </p:nvCxnSpPr>
        <p:spPr bwMode="auto">
          <a:xfrm rot="5400000" flipH="1">
            <a:off x="7053722" y="2863393"/>
            <a:ext cx="1005355" cy="456530"/>
          </a:xfrm>
          <a:prstGeom prst="curvedConnector3">
            <a:avLst>
              <a:gd name="adj1" fmla="val -5604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65" name="矩形 64"/>
          <p:cNvSpPr/>
          <p:nvPr/>
        </p:nvSpPr>
        <p:spPr>
          <a:xfrm>
            <a:off x="3733800" y="3102858"/>
            <a:ext cx="9906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Null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286000" y="186717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1751994" y="186717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68" name="矩形 67"/>
          <p:cNvSpPr/>
          <p:nvPr/>
        </p:nvSpPr>
        <p:spPr>
          <a:xfrm>
            <a:off x="685800" y="18671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69" name="矩形 68"/>
          <p:cNvSpPr/>
          <p:nvPr/>
        </p:nvSpPr>
        <p:spPr>
          <a:xfrm>
            <a:off x="1196758" y="1867179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70" name="矩形 69"/>
          <p:cNvSpPr/>
          <p:nvPr/>
        </p:nvSpPr>
        <p:spPr>
          <a:xfrm>
            <a:off x="3886200" y="18671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71" name="矩形 70"/>
          <p:cNvSpPr/>
          <p:nvPr/>
        </p:nvSpPr>
        <p:spPr>
          <a:xfrm>
            <a:off x="2819400" y="186717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72" name="矩形 71"/>
          <p:cNvSpPr/>
          <p:nvPr/>
        </p:nvSpPr>
        <p:spPr>
          <a:xfrm>
            <a:off x="3330358" y="18671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73" name="矩形 72"/>
          <p:cNvSpPr/>
          <p:nvPr/>
        </p:nvSpPr>
        <p:spPr>
          <a:xfrm>
            <a:off x="4419600" y="1867179"/>
            <a:ext cx="5485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 </a:t>
            </a:r>
            <a:endParaRPr lang="zh-CN" altLang="en-US" sz="3200" dirty="0"/>
          </a:p>
        </p:txBody>
      </p:sp>
      <p:sp>
        <p:nvSpPr>
          <p:cNvPr id="40" name="矩形 39"/>
          <p:cNvSpPr/>
          <p:nvPr/>
        </p:nvSpPr>
        <p:spPr>
          <a:xfrm>
            <a:off x="685800" y="2514600"/>
            <a:ext cx="4267200" cy="600164"/>
          </a:xfrm>
          <a:prstGeom prst="rect">
            <a:avLst/>
          </a:prstGeom>
          <a:solidFill>
            <a:srgbClr val="2A7E54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chemeClr val="bg1"/>
                </a:solidFill>
              </a:rPr>
              <a:t>中序线索，总是向上指。</a:t>
            </a:r>
            <a:endParaRPr lang="zh-CN" altLang="en-US" sz="3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回顾：二叉树的遍历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305800" cy="38995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深度优先遍历</a:t>
            </a:r>
            <a:r>
              <a:rPr lang="en-US" altLang="zh-CN" sz="3200" dirty="0" smtClean="0">
                <a:solidFill>
                  <a:srgbClr val="006699"/>
                </a:solidFill>
              </a:rPr>
              <a:t>--</a:t>
            </a:r>
            <a:r>
              <a:rPr lang="zh-CN" altLang="en-US" sz="3200" dirty="0" smtClean="0">
                <a:solidFill>
                  <a:srgbClr val="006699"/>
                </a:solidFill>
              </a:rPr>
              <a:t>递归、非递归</a:t>
            </a:r>
            <a:r>
              <a:rPr lang="en-US" altLang="zh-CN" sz="3200" dirty="0" smtClean="0">
                <a:solidFill>
                  <a:srgbClr val="006699"/>
                </a:solidFill>
              </a:rPr>
              <a:t>(</a:t>
            </a:r>
            <a:r>
              <a:rPr lang="zh-CN" altLang="en-US" sz="3200" dirty="0" smtClean="0">
                <a:solidFill>
                  <a:srgbClr val="006699"/>
                </a:solidFill>
              </a:rPr>
              <a:t>基于栈</a:t>
            </a:r>
            <a:r>
              <a:rPr lang="en-US" altLang="zh-CN" sz="3200" dirty="0" smtClean="0">
                <a:solidFill>
                  <a:srgbClr val="006699"/>
                </a:solidFill>
              </a:rPr>
              <a:t>)</a:t>
            </a:r>
          </a:p>
          <a:p>
            <a:pPr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(1) DLR: </a:t>
            </a:r>
            <a:r>
              <a:rPr lang="zh-CN" altLang="en-US" sz="3200" dirty="0" smtClean="0"/>
              <a:t>先根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先序、前序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遍历；</a:t>
            </a:r>
            <a:endParaRPr lang="en-US" altLang="zh-CN" sz="3200" dirty="0" smtClean="0"/>
          </a:p>
          <a:p>
            <a:pPr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(2) LDR: </a:t>
            </a:r>
            <a:r>
              <a:rPr lang="zh-CN" altLang="en-US" sz="3200" dirty="0" smtClean="0"/>
              <a:t>中根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中序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遍历；</a:t>
            </a:r>
            <a:endParaRPr lang="en-US" altLang="zh-CN" sz="3200" dirty="0" smtClean="0"/>
          </a:p>
          <a:p>
            <a:pPr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(3)LRD: </a:t>
            </a:r>
            <a:r>
              <a:rPr lang="zh-CN" altLang="en-US" sz="3200" dirty="0" smtClean="0"/>
              <a:t>后根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后序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遍历</a:t>
            </a: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3000"/>
              </a:spcBef>
            </a:pPr>
            <a:r>
              <a:rPr lang="zh-CN" altLang="en-US" sz="3200" dirty="0" smtClean="0"/>
              <a:t> 广度优先遍历</a:t>
            </a:r>
            <a:r>
              <a:rPr lang="en-US" altLang="zh-CN" sz="3200" dirty="0" smtClean="0">
                <a:solidFill>
                  <a:srgbClr val="006699"/>
                </a:solidFill>
              </a:rPr>
              <a:t>--</a:t>
            </a:r>
            <a:r>
              <a:rPr lang="zh-CN" altLang="en-US" sz="3200" dirty="0" smtClean="0">
                <a:solidFill>
                  <a:srgbClr val="006699"/>
                </a:solidFill>
              </a:rPr>
              <a:t>非递归</a:t>
            </a:r>
            <a:r>
              <a:rPr lang="en-US" altLang="zh-CN" sz="3200" dirty="0" smtClean="0">
                <a:solidFill>
                  <a:srgbClr val="006699"/>
                </a:solidFill>
              </a:rPr>
              <a:t>(</a:t>
            </a:r>
            <a:r>
              <a:rPr lang="zh-CN" altLang="en-US" sz="3200" dirty="0" smtClean="0">
                <a:solidFill>
                  <a:srgbClr val="006699"/>
                </a:solidFill>
              </a:rPr>
              <a:t>基于队列</a:t>
            </a:r>
            <a:r>
              <a:rPr lang="en-US" altLang="zh-CN" sz="3200" dirty="0" smtClean="0">
                <a:solidFill>
                  <a:srgbClr val="006699"/>
                </a:solidFill>
              </a:rPr>
              <a:t>)</a:t>
            </a:r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7492800" y="1879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8055600" y="2616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7822800" y="33198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19" idx="3"/>
            <a:endCxn id="29" idx="0"/>
          </p:cNvCxnSpPr>
          <p:nvPr/>
        </p:nvCxnSpPr>
        <p:spPr bwMode="auto">
          <a:xfrm rot="5400000">
            <a:off x="7181701" y="2241635"/>
            <a:ext cx="3680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9" idx="5"/>
            <a:endCxn id="20" idx="0"/>
          </p:cNvCxnSpPr>
          <p:nvPr/>
        </p:nvCxnSpPr>
        <p:spPr bwMode="auto">
          <a:xfrm rot="16200000" flipH="1">
            <a:off x="7882535" y="2226934"/>
            <a:ext cx="368065" cy="41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20" idx="3"/>
            <a:endCxn id="21" idx="0"/>
          </p:cNvCxnSpPr>
          <p:nvPr/>
        </p:nvCxnSpPr>
        <p:spPr bwMode="auto">
          <a:xfrm rot="5400000">
            <a:off x="7911275" y="3112261"/>
            <a:ext cx="335117" cy="8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8331000" y="33198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20" idx="5"/>
            <a:endCxn id="25" idx="0"/>
          </p:cNvCxnSpPr>
          <p:nvPr/>
        </p:nvCxnSpPr>
        <p:spPr bwMode="auto">
          <a:xfrm rot="16200000" flipH="1">
            <a:off x="8318109" y="3090960"/>
            <a:ext cx="335117" cy="122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6959400" y="3987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34" idx="3"/>
            <a:endCxn id="27" idx="0"/>
          </p:cNvCxnSpPr>
          <p:nvPr/>
        </p:nvCxnSpPr>
        <p:spPr bwMode="auto">
          <a:xfrm rot="5400000">
            <a:off x="7092902" y="3753036"/>
            <a:ext cx="317063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959400" y="2616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578400" y="3301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1" name="直接连接符 30"/>
          <p:cNvCxnSpPr>
            <a:stCxn id="29" idx="3"/>
            <a:endCxn id="30" idx="0"/>
          </p:cNvCxnSpPr>
          <p:nvPr/>
        </p:nvCxnSpPr>
        <p:spPr bwMode="auto">
          <a:xfrm rot="5400000">
            <a:off x="6750001" y="3029135"/>
            <a:ext cx="3170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6273600" y="3987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3" name="直接连接符 32"/>
          <p:cNvCxnSpPr>
            <a:stCxn id="30" idx="3"/>
            <a:endCxn id="32" idx="0"/>
          </p:cNvCxnSpPr>
          <p:nvPr/>
        </p:nvCxnSpPr>
        <p:spPr bwMode="auto">
          <a:xfrm rot="5400000">
            <a:off x="6407101" y="3753035"/>
            <a:ext cx="3170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264200" y="330180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9" idx="5"/>
            <a:endCxn id="34" idx="0"/>
          </p:cNvCxnSpPr>
          <p:nvPr/>
        </p:nvCxnSpPr>
        <p:spPr bwMode="auto">
          <a:xfrm rot="16200000" flipH="1">
            <a:off x="7245634" y="3067235"/>
            <a:ext cx="317067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609600" y="3771543"/>
            <a:ext cx="8229600" cy="22532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000" dirty="0" smtClean="0">
                <a:solidFill>
                  <a:srgbClr val="003399"/>
                </a:solidFill>
              </a:rPr>
              <a:t> 遍历过程中，线索化：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访问结点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后，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看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llink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的前驱的</a:t>
            </a:r>
            <a:r>
              <a:rPr lang="en-US" altLang="zh-CN" sz="3000" dirty="0" err="1" smtClean="0"/>
              <a:t>rlink</a:t>
            </a:r>
            <a:r>
              <a:rPr lang="zh-CN" altLang="en-US" sz="3000" dirty="0" smtClean="0"/>
              <a:t>是否为空？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若是，则重置空指针。</a:t>
            </a:r>
            <a:endParaRPr lang="zh-CN" altLang="en-US" sz="3000" dirty="0"/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685800" y="1338894"/>
            <a:ext cx="4267200" cy="11757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后序序列：</a:t>
            </a:r>
            <a:endParaRPr lang="en-US" altLang="zh-CN" sz="3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后序线索化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3" name="曲线连接符 82"/>
          <p:cNvCxnSpPr>
            <a:stCxn id="96" idx="3"/>
            <a:endCxn id="97" idx="1"/>
          </p:cNvCxnSpPr>
          <p:nvPr/>
        </p:nvCxnSpPr>
        <p:spPr bwMode="auto">
          <a:xfrm rot="16200000" flipH="1">
            <a:off x="4799355" y="3732555"/>
            <a:ext cx="687620" cy="5586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4" name="Oval 27"/>
          <p:cNvSpPr>
            <a:spLocks noChangeArrowheads="1"/>
          </p:cNvSpPr>
          <p:nvPr/>
        </p:nvSpPr>
        <p:spPr bwMode="auto">
          <a:xfrm>
            <a:off x="6248400" y="1219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85" name="Oval 28"/>
          <p:cNvSpPr>
            <a:spLocks noChangeArrowheads="1"/>
          </p:cNvSpPr>
          <p:nvPr/>
        </p:nvSpPr>
        <p:spPr bwMode="auto">
          <a:xfrm>
            <a:off x="6959400" y="22202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88" name="直接连接符 87"/>
          <p:cNvCxnSpPr>
            <a:stCxn id="84" idx="3"/>
            <a:endCxn id="90" idx="0"/>
          </p:cNvCxnSpPr>
          <p:nvPr/>
        </p:nvCxnSpPr>
        <p:spPr bwMode="auto">
          <a:xfrm rot="5400000">
            <a:off x="5690878" y="1599458"/>
            <a:ext cx="632310" cy="60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>
            <a:stCxn id="84" idx="5"/>
            <a:endCxn id="85" idx="0"/>
          </p:cNvCxnSpPr>
          <p:nvPr/>
        </p:nvCxnSpPr>
        <p:spPr bwMode="auto">
          <a:xfrm rot="16200000" flipH="1">
            <a:off x="6580112" y="1624957"/>
            <a:ext cx="632310" cy="55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Oval 28"/>
          <p:cNvSpPr>
            <a:spLocks noChangeArrowheads="1"/>
          </p:cNvSpPr>
          <p:nvPr/>
        </p:nvSpPr>
        <p:spPr bwMode="auto">
          <a:xfrm>
            <a:off x="5486400" y="22202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91" name="Oval 28"/>
          <p:cNvSpPr>
            <a:spLocks noChangeArrowheads="1"/>
          </p:cNvSpPr>
          <p:nvPr/>
        </p:nvSpPr>
        <p:spPr bwMode="auto">
          <a:xfrm>
            <a:off x="7721400" y="3225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92" name="直接连接符 91"/>
          <p:cNvCxnSpPr>
            <a:stCxn id="85" idx="3"/>
            <a:endCxn id="94" idx="0"/>
          </p:cNvCxnSpPr>
          <p:nvPr/>
        </p:nvCxnSpPr>
        <p:spPr bwMode="auto">
          <a:xfrm rot="5400000">
            <a:off x="6425223" y="2628158"/>
            <a:ext cx="636620" cy="55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>
            <a:stCxn id="85" idx="5"/>
            <a:endCxn id="91" idx="0"/>
          </p:cNvCxnSpPr>
          <p:nvPr/>
        </p:nvCxnSpPr>
        <p:spPr bwMode="auto">
          <a:xfrm rot="16200000" flipH="1">
            <a:off x="7314457" y="2602657"/>
            <a:ext cx="636620" cy="60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Oval 28"/>
          <p:cNvSpPr>
            <a:spLocks noChangeArrowheads="1"/>
          </p:cNvSpPr>
          <p:nvPr/>
        </p:nvSpPr>
        <p:spPr bwMode="auto">
          <a:xfrm>
            <a:off x="6248400" y="3225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95" name="直接连接符 94"/>
          <p:cNvCxnSpPr>
            <a:stCxn id="90" idx="3"/>
            <a:endCxn id="96" idx="0"/>
          </p:cNvCxnSpPr>
          <p:nvPr/>
        </p:nvCxnSpPr>
        <p:spPr bwMode="auto">
          <a:xfrm rot="5400000">
            <a:off x="4927968" y="2677613"/>
            <a:ext cx="710330" cy="53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28"/>
          <p:cNvSpPr>
            <a:spLocks noChangeArrowheads="1"/>
          </p:cNvSpPr>
          <p:nvPr/>
        </p:nvSpPr>
        <p:spPr bwMode="auto">
          <a:xfrm>
            <a:off x="4800600" y="329931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97" name="Oval 28"/>
          <p:cNvSpPr>
            <a:spLocks noChangeArrowheads="1"/>
          </p:cNvSpPr>
          <p:nvPr/>
        </p:nvSpPr>
        <p:spPr bwMode="auto">
          <a:xfrm>
            <a:off x="5359200" y="4292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98" name="直接连接符 97"/>
          <p:cNvCxnSpPr>
            <a:stCxn id="96" idx="5"/>
            <a:endCxn id="97" idx="0"/>
          </p:cNvCxnSpPr>
          <p:nvPr/>
        </p:nvCxnSpPr>
        <p:spPr bwMode="auto">
          <a:xfrm rot="16200000" flipH="1">
            <a:off x="5060090" y="3777289"/>
            <a:ext cx="624355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Oval 28"/>
          <p:cNvSpPr>
            <a:spLocks noChangeArrowheads="1"/>
          </p:cNvSpPr>
          <p:nvPr/>
        </p:nvSpPr>
        <p:spPr bwMode="auto">
          <a:xfrm>
            <a:off x="6959400" y="4216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100" name="直接连接符 99"/>
          <p:cNvCxnSpPr>
            <a:stCxn id="94" idx="5"/>
            <a:endCxn id="99" idx="0"/>
          </p:cNvCxnSpPr>
          <p:nvPr/>
        </p:nvCxnSpPr>
        <p:spPr bwMode="auto">
          <a:xfrm rot="16200000" flipH="1">
            <a:off x="6585335" y="3626134"/>
            <a:ext cx="621865" cy="55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曲线连接符 108"/>
          <p:cNvCxnSpPr>
            <a:stCxn id="97" idx="3"/>
          </p:cNvCxnSpPr>
          <p:nvPr/>
        </p:nvCxnSpPr>
        <p:spPr bwMode="auto">
          <a:xfrm rot="5400000">
            <a:off x="5156101" y="4534235"/>
            <a:ext cx="139465" cy="3932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2" name="曲线连接符 104"/>
          <p:cNvCxnSpPr>
            <a:stCxn id="97" idx="7"/>
            <a:endCxn id="96" idx="6"/>
          </p:cNvCxnSpPr>
          <p:nvPr/>
        </p:nvCxnSpPr>
        <p:spPr bwMode="auto">
          <a:xfrm rot="16200000" flipV="1">
            <a:off x="5060091" y="3687820"/>
            <a:ext cx="840355" cy="4953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8" name="曲线连接符 117"/>
          <p:cNvCxnSpPr>
            <a:stCxn id="94" idx="4"/>
            <a:endCxn id="99" idx="1"/>
          </p:cNvCxnSpPr>
          <p:nvPr/>
        </p:nvCxnSpPr>
        <p:spPr bwMode="auto">
          <a:xfrm rot="16200000" flipH="1">
            <a:off x="6432600" y="3689399"/>
            <a:ext cx="621865" cy="558265"/>
          </a:xfrm>
          <a:prstGeom prst="curvedConnector3">
            <a:avLst>
              <a:gd name="adj1" fmla="val 45544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22" name="曲线连接符 121"/>
          <p:cNvCxnSpPr>
            <a:stCxn id="99" idx="2"/>
            <a:endCxn id="90" idx="5"/>
          </p:cNvCxnSpPr>
          <p:nvPr/>
        </p:nvCxnSpPr>
        <p:spPr bwMode="auto">
          <a:xfrm rot="10800000">
            <a:off x="5855136" y="2588980"/>
            <a:ext cx="1104265" cy="184322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28" name="曲线连接符 104"/>
          <p:cNvCxnSpPr>
            <a:stCxn id="99" idx="7"/>
            <a:endCxn id="94" idx="6"/>
          </p:cNvCxnSpPr>
          <p:nvPr/>
        </p:nvCxnSpPr>
        <p:spPr bwMode="auto">
          <a:xfrm rot="16200000" flipV="1">
            <a:off x="6585336" y="3536665"/>
            <a:ext cx="837865" cy="6477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37" name="曲线连接符 104"/>
          <p:cNvCxnSpPr>
            <a:stCxn id="91" idx="6"/>
            <a:endCxn id="85" idx="6"/>
          </p:cNvCxnSpPr>
          <p:nvPr/>
        </p:nvCxnSpPr>
        <p:spPr bwMode="auto">
          <a:xfrm flipH="1" flipV="1">
            <a:off x="7391400" y="2436245"/>
            <a:ext cx="762000" cy="1005355"/>
          </a:xfrm>
          <a:prstGeom prst="curvedConnector3">
            <a:avLst>
              <a:gd name="adj1" fmla="val -3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3" name="曲线连接符 104"/>
          <p:cNvCxnSpPr>
            <a:stCxn id="90" idx="4"/>
            <a:endCxn id="99" idx="3"/>
          </p:cNvCxnSpPr>
          <p:nvPr/>
        </p:nvCxnSpPr>
        <p:spPr bwMode="auto">
          <a:xfrm rot="16200000" flipH="1">
            <a:off x="5396187" y="2958457"/>
            <a:ext cx="1932690" cy="1320265"/>
          </a:xfrm>
          <a:prstGeom prst="curvedConnector3">
            <a:avLst>
              <a:gd name="adj1" fmla="val 100047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1" name="曲线连接符 121"/>
          <p:cNvCxnSpPr>
            <a:stCxn id="91" idx="2"/>
            <a:endCxn id="94" idx="7"/>
          </p:cNvCxnSpPr>
          <p:nvPr/>
        </p:nvCxnSpPr>
        <p:spPr bwMode="auto">
          <a:xfrm rot="10800000">
            <a:off x="6617136" y="3288866"/>
            <a:ext cx="1104265" cy="152735"/>
          </a:xfrm>
          <a:prstGeom prst="curvedConnector4">
            <a:avLst>
              <a:gd name="adj1" fmla="val 58427"/>
              <a:gd name="adj2" fmla="val 3040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65" name="矩形 64"/>
          <p:cNvSpPr/>
          <p:nvPr/>
        </p:nvSpPr>
        <p:spPr>
          <a:xfrm>
            <a:off x="4572000" y="4267200"/>
            <a:ext cx="9906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Null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358548" y="1905000"/>
            <a:ext cx="54995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 </a:t>
            </a:r>
            <a:endParaRPr lang="zh-CN" altLang="en-US" sz="3200" dirty="0"/>
          </a:p>
        </p:txBody>
      </p:sp>
      <p:sp>
        <p:nvSpPr>
          <p:cNvPr id="101" name="矩形 100"/>
          <p:cNvSpPr/>
          <p:nvPr/>
        </p:nvSpPr>
        <p:spPr>
          <a:xfrm>
            <a:off x="1767748" y="19050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102" name="矩形 101"/>
          <p:cNvSpPr/>
          <p:nvPr/>
        </p:nvSpPr>
        <p:spPr>
          <a:xfrm>
            <a:off x="1219200" y="19050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104" name="矩形 103"/>
          <p:cNvSpPr/>
          <p:nvPr/>
        </p:nvSpPr>
        <p:spPr>
          <a:xfrm>
            <a:off x="3825148" y="19050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105" name="矩形 104"/>
          <p:cNvSpPr/>
          <p:nvPr/>
        </p:nvSpPr>
        <p:spPr>
          <a:xfrm>
            <a:off x="2834548" y="19050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2278100" y="19050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107" name="矩形 106"/>
          <p:cNvSpPr/>
          <p:nvPr/>
        </p:nvSpPr>
        <p:spPr>
          <a:xfrm>
            <a:off x="3367948" y="1905000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72" name="矩形 71"/>
          <p:cNvSpPr/>
          <p:nvPr/>
        </p:nvSpPr>
        <p:spPr>
          <a:xfrm>
            <a:off x="685800" y="1905000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82" grpId="0"/>
      <p:bldP spid="101" grpId="0"/>
      <p:bldP spid="102" grpId="0"/>
      <p:bldP spid="104" grpId="0"/>
      <p:bldP spid="105" grpId="0"/>
      <p:bldP spid="106" grpId="0"/>
      <p:bldP spid="107" grpId="0"/>
      <p:bldP spid="7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思考：孩子指针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or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线索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?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09600" y="5181600"/>
            <a:ext cx="3352800" cy="6309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/>
              <a:t>中根序列：</a:t>
            </a:r>
            <a:r>
              <a:rPr lang="en-US" altLang="zh-CN" dirty="0" smtClean="0"/>
              <a:t>B, A, C</a:t>
            </a:r>
            <a:endParaRPr lang="zh-CN" altLang="en-US" dirty="0"/>
          </a:p>
        </p:txBody>
      </p:sp>
      <p:sp>
        <p:nvSpPr>
          <p:cNvPr id="57" name="Oval 27"/>
          <p:cNvSpPr>
            <a:spLocks noChangeArrowheads="1"/>
          </p:cNvSpPr>
          <p:nvPr/>
        </p:nvSpPr>
        <p:spPr bwMode="auto">
          <a:xfrm>
            <a:off x="1777800" y="39624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58" name="Oval 28"/>
          <p:cNvSpPr>
            <a:spLocks noChangeArrowheads="1"/>
          </p:cNvSpPr>
          <p:nvPr/>
        </p:nvSpPr>
        <p:spPr bwMode="auto">
          <a:xfrm>
            <a:off x="2235000" y="4658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59" name="直接连接符 58"/>
          <p:cNvCxnSpPr>
            <a:stCxn id="57" idx="3"/>
            <a:endCxn id="62" idx="0"/>
          </p:cNvCxnSpPr>
          <p:nvPr/>
        </p:nvCxnSpPr>
        <p:spPr bwMode="auto">
          <a:xfrm rot="5400000">
            <a:off x="1525078" y="4342658"/>
            <a:ext cx="327510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7" idx="5"/>
            <a:endCxn id="58" idx="0"/>
          </p:cNvCxnSpPr>
          <p:nvPr/>
        </p:nvCxnSpPr>
        <p:spPr bwMode="auto">
          <a:xfrm rot="16200000" flipH="1">
            <a:off x="2135012" y="4342657"/>
            <a:ext cx="327510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28"/>
          <p:cNvSpPr>
            <a:spLocks noChangeArrowheads="1"/>
          </p:cNvSpPr>
          <p:nvPr/>
        </p:nvSpPr>
        <p:spPr bwMode="auto">
          <a:xfrm>
            <a:off x="1320600" y="4658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63" name="Rectangle 68"/>
          <p:cNvSpPr>
            <a:spLocks noChangeArrowheads="1"/>
          </p:cNvSpPr>
          <p:nvPr/>
        </p:nvSpPr>
        <p:spPr bwMode="auto">
          <a:xfrm>
            <a:off x="7564801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64" name="Rectangle 69"/>
          <p:cNvSpPr>
            <a:spLocks noChangeArrowheads="1"/>
          </p:cNvSpPr>
          <p:nvPr/>
        </p:nvSpPr>
        <p:spPr bwMode="auto">
          <a:xfrm>
            <a:off x="7123476" y="49884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C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6" name="Rectangle 68"/>
          <p:cNvSpPr>
            <a:spLocks noChangeArrowheads="1"/>
          </p:cNvSpPr>
          <p:nvPr/>
        </p:nvSpPr>
        <p:spPr bwMode="auto">
          <a:xfrm>
            <a:off x="6763476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6708276" y="4067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68" name="Rectangle 69"/>
          <p:cNvSpPr>
            <a:spLocks noChangeArrowheads="1"/>
          </p:cNvSpPr>
          <p:nvPr/>
        </p:nvSpPr>
        <p:spPr bwMode="auto">
          <a:xfrm>
            <a:off x="6266951" y="40674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5906951" y="4067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5946276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5504951" y="49884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B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2" name="Rectangle 68"/>
          <p:cNvSpPr>
            <a:spLocks noChangeArrowheads="1"/>
          </p:cNvSpPr>
          <p:nvPr/>
        </p:nvSpPr>
        <p:spPr bwMode="auto">
          <a:xfrm>
            <a:off x="5144951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cxnSp>
        <p:nvCxnSpPr>
          <p:cNvPr id="73" name="直接箭头连接符 72"/>
          <p:cNvCxnSpPr>
            <a:endCxn id="64" idx="0"/>
          </p:cNvCxnSpPr>
          <p:nvPr/>
        </p:nvCxnSpPr>
        <p:spPr bwMode="auto">
          <a:xfrm rot="16200000" flipH="1">
            <a:off x="6788076" y="4437004"/>
            <a:ext cx="679200" cy="423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直接箭头连接符 73"/>
          <p:cNvCxnSpPr>
            <a:endCxn id="71" idx="0"/>
          </p:cNvCxnSpPr>
          <p:nvPr/>
        </p:nvCxnSpPr>
        <p:spPr bwMode="auto">
          <a:xfrm rot="5400000">
            <a:off x="5597814" y="4432342"/>
            <a:ext cx="679200" cy="4329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 rot="10800000" flipV="1">
            <a:off x="4724401" y="5264398"/>
            <a:ext cx="609600" cy="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>
            <a:endCxn id="68" idx="2"/>
          </p:cNvCxnSpPr>
          <p:nvPr/>
        </p:nvCxnSpPr>
        <p:spPr bwMode="auto">
          <a:xfrm rot="5400000" flipH="1" flipV="1">
            <a:off x="5999078" y="4780527"/>
            <a:ext cx="656996" cy="3107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/>
          <p:nvPr/>
        </p:nvCxnSpPr>
        <p:spPr bwMode="auto">
          <a:xfrm rot="16200000" flipV="1">
            <a:off x="6438901" y="4790442"/>
            <a:ext cx="685800" cy="3047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8" name="直接箭头连接符 77"/>
          <p:cNvCxnSpPr/>
          <p:nvPr/>
        </p:nvCxnSpPr>
        <p:spPr bwMode="auto">
          <a:xfrm flipV="1">
            <a:off x="7772401" y="5166858"/>
            <a:ext cx="876299" cy="9754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0" name="下箭头 79"/>
          <p:cNvSpPr/>
          <p:nvPr/>
        </p:nvSpPr>
        <p:spPr bwMode="auto">
          <a:xfrm rot="5400000" flipH="1" flipV="1">
            <a:off x="3823200" y="3622542"/>
            <a:ext cx="252000" cy="2160000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895600" y="4066542"/>
            <a:ext cx="22098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/>
              <a:t>中序线索化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4343400" y="5188200"/>
            <a:ext cx="9906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Null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7924800" y="5181600"/>
            <a:ext cx="1143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Null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3" name="Rectangle 68"/>
          <p:cNvSpPr>
            <a:spLocks noChangeArrowheads="1"/>
          </p:cNvSpPr>
          <p:nvPr/>
        </p:nvSpPr>
        <p:spPr bwMode="auto">
          <a:xfrm>
            <a:off x="6879000" y="35052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t</a:t>
            </a:r>
            <a:endParaRPr lang="en-US" altLang="zh-CN" sz="3200" dirty="0"/>
          </a:p>
        </p:txBody>
      </p:sp>
      <p:cxnSp>
        <p:nvCxnSpPr>
          <p:cNvPr id="114" name="直接箭头连接符 113"/>
          <p:cNvCxnSpPr>
            <a:endCxn id="68" idx="0"/>
          </p:cNvCxnSpPr>
          <p:nvPr/>
        </p:nvCxnSpPr>
        <p:spPr bwMode="auto">
          <a:xfrm rot="10800000" flipV="1">
            <a:off x="6482952" y="3816600"/>
            <a:ext cx="451249" cy="25080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5" name="Rectangle 68"/>
          <p:cNvSpPr>
            <a:spLocks noChangeArrowheads="1"/>
          </p:cNvSpPr>
          <p:nvPr/>
        </p:nvSpPr>
        <p:spPr bwMode="auto">
          <a:xfrm>
            <a:off x="7869600" y="41148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p</a:t>
            </a:r>
            <a:endParaRPr lang="en-US" altLang="zh-CN" sz="3200" dirty="0"/>
          </a:p>
        </p:txBody>
      </p:sp>
      <p:cxnSp>
        <p:nvCxnSpPr>
          <p:cNvPr id="116" name="直接箭头连接符 115"/>
          <p:cNvCxnSpPr/>
          <p:nvPr/>
        </p:nvCxnSpPr>
        <p:spPr bwMode="auto">
          <a:xfrm rot="5400000">
            <a:off x="7440001" y="4447199"/>
            <a:ext cx="533400" cy="47820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Text Box 6"/>
          <p:cNvSpPr txBox="1">
            <a:spLocks noChangeArrowheads="1"/>
          </p:cNvSpPr>
          <p:nvPr/>
        </p:nvSpPr>
        <p:spPr bwMode="auto">
          <a:xfrm>
            <a:off x="457200" y="1143001"/>
            <a:ext cx="8305800" cy="23129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1. t-&gt;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-&gt;</a:t>
            </a:r>
            <a:r>
              <a:rPr lang="en-US" altLang="zh-CN" sz="3000" dirty="0" err="1" smtClean="0"/>
              <a:t>llink</a:t>
            </a:r>
            <a:r>
              <a:rPr lang="zh-CN" altLang="en-US" sz="3000" dirty="0" smtClean="0"/>
              <a:t>非空，它指向</a:t>
            </a:r>
            <a:r>
              <a:rPr lang="en-US" altLang="zh-CN" sz="3000" dirty="0" smtClean="0"/>
              <a:t>t-&gt;</a:t>
            </a:r>
            <a:r>
              <a:rPr lang="en-US" altLang="zh-CN" sz="3000" dirty="0" err="1" smtClean="0"/>
              <a:t>rlink</a:t>
            </a:r>
            <a:r>
              <a:rPr lang="zh-CN" altLang="en-US" sz="3000" dirty="0" smtClean="0"/>
              <a:t>的 </a:t>
            </a:r>
            <a:r>
              <a:rPr lang="zh-CN" altLang="en-US" sz="3000" dirty="0" smtClean="0">
                <a:solidFill>
                  <a:srgbClr val="003399"/>
                </a:solidFill>
              </a:rPr>
              <a:t>左孩子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                                                 or </a:t>
            </a:r>
            <a:r>
              <a:rPr lang="zh-CN" altLang="en-US" sz="3000" dirty="0" smtClean="0">
                <a:solidFill>
                  <a:srgbClr val="003399"/>
                </a:solidFill>
              </a:rPr>
              <a:t>中序前驱？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514350" indent="-514350">
              <a:lnSpc>
                <a:spcPct val="114000"/>
              </a:lnSpc>
              <a:spcBef>
                <a:spcPts val="900"/>
              </a:spcBef>
              <a:buNone/>
            </a:pPr>
            <a:r>
              <a:rPr lang="en-US" altLang="zh-CN" sz="3000" dirty="0" smtClean="0"/>
              <a:t>2. t-&gt;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-&gt;</a:t>
            </a:r>
            <a:r>
              <a:rPr lang="en-US" altLang="zh-CN" sz="3000" dirty="0" err="1" smtClean="0"/>
              <a:t>rlink</a:t>
            </a:r>
            <a:r>
              <a:rPr lang="zh-CN" altLang="en-US" sz="3000" dirty="0" smtClean="0"/>
              <a:t>非空，它指向</a:t>
            </a:r>
            <a:r>
              <a:rPr lang="en-US" altLang="zh-CN" sz="3000" dirty="0" smtClean="0"/>
              <a:t>t-&gt;</a:t>
            </a:r>
            <a:r>
              <a:rPr lang="en-US" altLang="zh-CN" sz="3000" dirty="0" err="1" smtClean="0"/>
              <a:t>llink</a:t>
            </a:r>
            <a:r>
              <a:rPr lang="zh-CN" altLang="en-US" sz="3000" dirty="0" smtClean="0"/>
              <a:t>的 </a:t>
            </a:r>
            <a:r>
              <a:rPr lang="zh-CN" altLang="en-US" sz="3000" dirty="0" smtClean="0">
                <a:solidFill>
                  <a:srgbClr val="119B28"/>
                </a:solidFill>
              </a:rPr>
              <a:t>右孩子</a:t>
            </a:r>
            <a:endParaRPr lang="en-US" altLang="zh-CN" sz="3000" dirty="0" smtClean="0">
              <a:solidFill>
                <a:srgbClr val="119B28"/>
              </a:solidFill>
            </a:endParaRP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119B28"/>
                </a:solidFill>
              </a:rPr>
              <a:t>                                                     or </a:t>
            </a:r>
            <a:r>
              <a:rPr lang="zh-CN" altLang="en-US" sz="3000" dirty="0" smtClean="0">
                <a:solidFill>
                  <a:srgbClr val="119B28"/>
                </a:solidFill>
              </a:rPr>
              <a:t>中序后继？</a:t>
            </a:r>
            <a:endParaRPr lang="en-US" altLang="zh-CN" sz="3000" dirty="0" smtClean="0">
              <a:solidFill>
                <a:srgbClr val="119B2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457200" y="1143001"/>
            <a:ext cx="8305800" cy="23129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1. t-&gt;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-&gt;</a:t>
            </a:r>
            <a:r>
              <a:rPr lang="en-US" altLang="zh-CN" sz="3000" dirty="0" err="1" smtClean="0"/>
              <a:t>llink</a:t>
            </a:r>
            <a:r>
              <a:rPr lang="zh-CN" altLang="en-US" sz="3000" dirty="0" smtClean="0"/>
              <a:t>非空，它指向</a:t>
            </a:r>
            <a:r>
              <a:rPr lang="en-US" altLang="zh-CN" sz="3000" dirty="0" smtClean="0"/>
              <a:t>t-&gt;</a:t>
            </a:r>
            <a:r>
              <a:rPr lang="en-US" altLang="zh-CN" sz="3000" dirty="0" err="1" smtClean="0"/>
              <a:t>rlink</a:t>
            </a:r>
            <a:r>
              <a:rPr lang="zh-CN" altLang="en-US" sz="3000" dirty="0" smtClean="0"/>
              <a:t>的 </a:t>
            </a:r>
            <a:r>
              <a:rPr lang="zh-CN" altLang="en-US" sz="3000" dirty="0" smtClean="0">
                <a:solidFill>
                  <a:srgbClr val="003399"/>
                </a:solidFill>
              </a:rPr>
              <a:t>左孩子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                                                 or </a:t>
            </a:r>
            <a:r>
              <a:rPr lang="zh-CN" altLang="en-US" sz="3000" dirty="0" smtClean="0">
                <a:solidFill>
                  <a:srgbClr val="003399"/>
                </a:solidFill>
              </a:rPr>
              <a:t>中序前驱？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514350" indent="-514350">
              <a:lnSpc>
                <a:spcPct val="114000"/>
              </a:lnSpc>
              <a:spcBef>
                <a:spcPts val="900"/>
              </a:spcBef>
              <a:buNone/>
            </a:pPr>
            <a:r>
              <a:rPr lang="en-US" altLang="zh-CN" sz="3000" dirty="0" smtClean="0"/>
              <a:t>2. t-&gt;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-&gt;</a:t>
            </a:r>
            <a:r>
              <a:rPr lang="en-US" altLang="zh-CN" sz="3000" dirty="0" err="1" smtClean="0"/>
              <a:t>rlink</a:t>
            </a:r>
            <a:r>
              <a:rPr lang="zh-CN" altLang="en-US" sz="3000" dirty="0" smtClean="0"/>
              <a:t>非空，它指向</a:t>
            </a:r>
            <a:r>
              <a:rPr lang="en-US" altLang="zh-CN" sz="3000" dirty="0" smtClean="0"/>
              <a:t>t-&gt;</a:t>
            </a:r>
            <a:r>
              <a:rPr lang="en-US" altLang="zh-CN" sz="3000" dirty="0" err="1" smtClean="0"/>
              <a:t>llink</a:t>
            </a:r>
            <a:r>
              <a:rPr lang="zh-CN" altLang="en-US" sz="3000" dirty="0" smtClean="0"/>
              <a:t>的 </a:t>
            </a:r>
            <a:r>
              <a:rPr lang="zh-CN" altLang="en-US" sz="3000" dirty="0" smtClean="0">
                <a:solidFill>
                  <a:srgbClr val="119B28"/>
                </a:solidFill>
              </a:rPr>
              <a:t>右孩子</a:t>
            </a:r>
            <a:endParaRPr lang="en-US" altLang="zh-CN" sz="3000" dirty="0" smtClean="0">
              <a:solidFill>
                <a:srgbClr val="119B28"/>
              </a:solidFill>
            </a:endParaRP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119B28"/>
                </a:solidFill>
              </a:rPr>
              <a:t>                                                     or </a:t>
            </a:r>
            <a:r>
              <a:rPr lang="zh-CN" altLang="en-US" sz="3000" dirty="0" smtClean="0">
                <a:solidFill>
                  <a:srgbClr val="119B28"/>
                </a:solidFill>
              </a:rPr>
              <a:t>中序后继？</a:t>
            </a:r>
            <a:endParaRPr lang="en-US" altLang="zh-CN" sz="3000" dirty="0" smtClean="0">
              <a:solidFill>
                <a:srgbClr val="119B28"/>
              </a:solidFill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410200" y="4267200"/>
            <a:ext cx="1905000" cy="11079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err="1" smtClean="0"/>
              <a:t>rtag</a:t>
            </a:r>
            <a:endParaRPr lang="en-US" altLang="zh-CN" sz="3000" dirty="0" smtClean="0"/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右标志</a:t>
            </a:r>
          </a:p>
        </p:txBody>
      </p:sp>
      <p:sp>
        <p:nvSpPr>
          <p:cNvPr id="40" name="矩形 39"/>
          <p:cNvSpPr/>
          <p:nvPr/>
        </p:nvSpPr>
        <p:spPr bwMode="auto">
          <a:xfrm>
            <a:off x="2286000" y="4267200"/>
            <a:ext cx="1905000" cy="11079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err="1" smtClean="0"/>
              <a:t>ltag</a:t>
            </a:r>
            <a:endParaRPr lang="en-US" altLang="zh-CN" sz="3000" dirty="0" smtClean="0"/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左标志</a:t>
            </a:r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思考：孩子指针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or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线索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?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7200" y="3581400"/>
            <a:ext cx="8458200" cy="553998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3000" dirty="0" smtClean="0">
                <a:solidFill>
                  <a:schemeClr val="bg1"/>
                </a:solidFill>
              </a:rPr>
              <a:t>加入标志位：</a:t>
            </a:r>
            <a:r>
              <a:rPr lang="en-US" altLang="zh-CN" sz="3000" dirty="0" err="1" smtClean="0">
                <a:solidFill>
                  <a:schemeClr val="bg1"/>
                </a:solidFill>
              </a:rPr>
              <a:t>ltag</a:t>
            </a:r>
            <a:r>
              <a:rPr lang="en-US" altLang="zh-CN" sz="3000" dirty="0" smtClean="0">
                <a:solidFill>
                  <a:schemeClr val="bg1"/>
                </a:solidFill>
              </a:rPr>
              <a:t>,   </a:t>
            </a:r>
            <a:r>
              <a:rPr lang="en-US" altLang="zh-CN" sz="3000" dirty="0" err="1" smtClean="0">
                <a:solidFill>
                  <a:schemeClr val="bg1"/>
                </a:solidFill>
              </a:rPr>
              <a:t>rtag</a:t>
            </a:r>
            <a:r>
              <a:rPr lang="en-US" altLang="zh-CN" sz="3000" dirty="0" smtClean="0">
                <a:solidFill>
                  <a:schemeClr val="bg1"/>
                </a:solidFill>
              </a:rPr>
              <a:t> </a:t>
            </a:r>
            <a:r>
              <a:rPr lang="en-US" altLang="zh-CN" sz="3000" dirty="0" smtClean="0">
                <a:solidFill>
                  <a:srgbClr val="FFC000"/>
                </a:solidFill>
                <a:sym typeface="Wingdings" pitchFamily="2" charset="2"/>
              </a:rPr>
              <a:t></a:t>
            </a:r>
            <a:r>
              <a:rPr lang="zh-CN" altLang="en-US" sz="3000" dirty="0" smtClean="0">
                <a:solidFill>
                  <a:srgbClr val="FFC000"/>
                </a:solidFill>
                <a:sym typeface="Wingdings" pitchFamily="2" charset="2"/>
              </a:rPr>
              <a:t>新的结点结构</a:t>
            </a:r>
            <a:endParaRPr lang="zh-CN" altLang="en-US" sz="3000" dirty="0">
              <a:solidFill>
                <a:srgbClr val="FFC000"/>
              </a:solidFill>
            </a:endParaRPr>
          </a:p>
        </p:txBody>
      </p:sp>
      <p:sp>
        <p:nvSpPr>
          <p:cNvPr id="35" name="下箭头 34"/>
          <p:cNvSpPr/>
          <p:nvPr/>
        </p:nvSpPr>
        <p:spPr bwMode="auto">
          <a:xfrm rot="10800000" flipV="1">
            <a:off x="4572000" y="3276600"/>
            <a:ext cx="304800" cy="396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191000" y="4267200"/>
            <a:ext cx="1219200" cy="1107996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info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数据</a:t>
            </a:r>
          </a:p>
        </p:txBody>
      </p:sp>
      <p:sp>
        <p:nvSpPr>
          <p:cNvPr id="38" name="矩形 37"/>
          <p:cNvSpPr/>
          <p:nvPr/>
        </p:nvSpPr>
        <p:spPr bwMode="auto">
          <a:xfrm>
            <a:off x="2286000" y="5375748"/>
            <a:ext cx="2520000" cy="591252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指针</a:t>
            </a:r>
            <a:r>
              <a:rPr lang="en-US" altLang="zh-CN" sz="3000" dirty="0" smtClean="0"/>
              <a:t>: </a:t>
            </a:r>
            <a:r>
              <a:rPr lang="en-US" altLang="zh-CN" sz="3000" dirty="0" err="1" smtClean="0"/>
              <a:t>llink</a:t>
            </a:r>
            <a:endParaRPr lang="en-US" altLang="zh-CN" sz="3000" dirty="0" smtClean="0"/>
          </a:p>
        </p:txBody>
      </p:sp>
      <p:sp>
        <p:nvSpPr>
          <p:cNvPr id="39" name="矩形 38"/>
          <p:cNvSpPr/>
          <p:nvPr/>
        </p:nvSpPr>
        <p:spPr bwMode="auto">
          <a:xfrm>
            <a:off x="4795200" y="5375748"/>
            <a:ext cx="2520000" cy="591252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指针</a:t>
            </a:r>
            <a:r>
              <a:rPr lang="en-US" altLang="zh-CN" sz="3000" dirty="0" smtClean="0"/>
              <a:t>: </a:t>
            </a:r>
            <a:r>
              <a:rPr lang="en-US" altLang="zh-CN" sz="3000" dirty="0" err="1" smtClean="0"/>
              <a:t>rlink</a:t>
            </a:r>
            <a:endParaRPr lang="en-US" altLang="zh-CN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7" grpId="0" animBg="1"/>
      <p:bldP spid="38" grpId="0" animBg="1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457200" y="1143001"/>
            <a:ext cx="8686800" cy="2862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 smtClean="0">
              <a:solidFill>
                <a:srgbClr val="119B28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 smtClean="0">
              <a:solidFill>
                <a:srgbClr val="119B28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 smtClean="0">
              <a:solidFill>
                <a:srgbClr val="119B28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 smtClean="0">
              <a:solidFill>
                <a:srgbClr val="119B28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 smtClean="0">
              <a:solidFill>
                <a:srgbClr val="119B28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 smtClean="0">
              <a:solidFill>
                <a:srgbClr val="119B28"/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33400" y="1524000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marL="342900" indent="-342900" algn="just" eaLnBrk="1" hangingPunct="1">
              <a:spcBef>
                <a:spcPct val="20000"/>
              </a:spcBef>
              <a:buNone/>
            </a:pPr>
            <a:r>
              <a:rPr lang="zh-CN" altLang="en-US" sz="3000" dirty="0">
                <a:latin typeface="+mj-lt"/>
              </a:rPr>
              <a:t> </a:t>
            </a:r>
            <a:r>
              <a:rPr lang="en-US" altLang="zh-CN" sz="3000" dirty="0" err="1">
                <a:latin typeface="+mj-lt"/>
              </a:rPr>
              <a:t>ltag</a:t>
            </a:r>
            <a:r>
              <a:rPr lang="en-US" altLang="zh-CN" sz="3000" dirty="0">
                <a:latin typeface="+mj-lt"/>
              </a:rPr>
              <a:t>=</a:t>
            </a:r>
          </a:p>
          <a:p>
            <a:pPr marL="342900" indent="-342900" algn="just" eaLnBrk="1" hangingPunct="1">
              <a:spcBef>
                <a:spcPct val="20000"/>
              </a:spcBef>
              <a:buNone/>
            </a:pPr>
            <a:r>
              <a:rPr lang="en-US" altLang="zh-CN" sz="3000" dirty="0">
                <a:latin typeface="+mj-lt"/>
              </a:rPr>
              <a:t>       </a:t>
            </a:r>
            <a:endParaRPr lang="zh-CN" altLang="en-US" sz="3000" dirty="0">
              <a:latin typeface="+mj-lt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828800" y="1219200"/>
            <a:ext cx="6781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spcBef>
                <a:spcPct val="20000"/>
              </a:spcBef>
              <a:buNone/>
            </a:pPr>
            <a:r>
              <a:rPr lang="zh-CN" altLang="en-US" sz="3000" dirty="0" smtClean="0">
                <a:latin typeface="+mj-lt"/>
              </a:rPr>
              <a:t>0：</a:t>
            </a:r>
            <a:r>
              <a:rPr lang="en-US" altLang="zh-CN" sz="3000" dirty="0" err="1" smtClean="0">
                <a:latin typeface="+mj-lt"/>
              </a:rPr>
              <a:t>llink</a:t>
            </a:r>
            <a:r>
              <a:rPr lang="zh-CN" altLang="en-US" sz="3000" dirty="0" smtClean="0">
                <a:latin typeface="+mj-lt"/>
              </a:rPr>
              <a:t>指向左孩子；</a:t>
            </a:r>
            <a:endParaRPr lang="zh-CN" altLang="en-US" sz="3000" dirty="0">
              <a:latin typeface="+mj-lt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828800" y="1905000"/>
            <a:ext cx="721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  <a:latin typeface="+mj-lt"/>
              </a:rPr>
              <a:t>1</a:t>
            </a:r>
            <a:r>
              <a:rPr lang="zh-CN" altLang="en-US" sz="3000" dirty="0" smtClean="0">
                <a:solidFill>
                  <a:srgbClr val="003399"/>
                </a:solidFill>
                <a:latin typeface="+mj-lt"/>
              </a:rPr>
              <a:t>：</a:t>
            </a:r>
            <a:r>
              <a:rPr lang="en-US" altLang="zh-CN" sz="3000" dirty="0" err="1" smtClean="0">
                <a:solidFill>
                  <a:srgbClr val="003399"/>
                </a:solidFill>
                <a:latin typeface="+mj-lt"/>
              </a:rPr>
              <a:t>llink</a:t>
            </a:r>
            <a:r>
              <a:rPr lang="zh-CN" altLang="en-US" sz="3000" dirty="0" smtClean="0">
                <a:solidFill>
                  <a:srgbClr val="003399"/>
                </a:solidFill>
                <a:latin typeface="+mj-lt"/>
              </a:rPr>
              <a:t>指向中序前驱</a:t>
            </a:r>
            <a:r>
              <a:rPr lang="en-US" altLang="zh-CN" sz="3200" dirty="0" smtClean="0">
                <a:solidFill>
                  <a:srgbClr val="003399"/>
                </a:solidFill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</a:rPr>
              <a:t>首元素前驱为</a:t>
            </a:r>
            <a:r>
              <a:rPr lang="en-US" altLang="zh-CN" sz="3200" dirty="0" smtClean="0">
                <a:solidFill>
                  <a:srgbClr val="003399"/>
                </a:solidFill>
              </a:rPr>
              <a:t>Null)</a:t>
            </a:r>
            <a:endParaRPr lang="zh-CN" altLang="en-US" sz="3200" dirty="0" smtClean="0">
              <a:solidFill>
                <a:srgbClr val="003399"/>
              </a:solidFill>
            </a:endParaRPr>
          </a:p>
        </p:txBody>
      </p:sp>
      <p:sp>
        <p:nvSpPr>
          <p:cNvPr id="15" name="左大括号 14"/>
          <p:cNvSpPr/>
          <p:nvPr/>
        </p:nvSpPr>
        <p:spPr bwMode="auto">
          <a:xfrm>
            <a:off x="1600200" y="1390200"/>
            <a:ext cx="180000" cy="972000"/>
          </a:xfrm>
          <a:prstGeom prst="leftBrace">
            <a:avLst/>
          </a:prstGeom>
          <a:noFill/>
          <a:ln w="2857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33400" y="3048000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marL="342900" indent="-342900" algn="just" eaLnBrk="1" hangingPunct="1">
              <a:spcBef>
                <a:spcPct val="20000"/>
              </a:spcBef>
              <a:buNone/>
            </a:pPr>
            <a:r>
              <a:rPr lang="zh-CN" altLang="en-US" sz="3000" dirty="0">
                <a:latin typeface="+mj-lt"/>
              </a:rPr>
              <a:t> </a:t>
            </a:r>
            <a:r>
              <a:rPr lang="en-US" altLang="zh-CN" sz="3000" dirty="0" err="1" smtClean="0">
                <a:latin typeface="+mj-lt"/>
              </a:rPr>
              <a:t>rtag</a:t>
            </a:r>
            <a:r>
              <a:rPr lang="en-US" altLang="zh-CN" sz="3000" dirty="0">
                <a:latin typeface="+mj-lt"/>
              </a:rPr>
              <a:t>=</a:t>
            </a:r>
          </a:p>
          <a:p>
            <a:pPr marL="342900" indent="-342900" algn="just" eaLnBrk="1" hangingPunct="1">
              <a:spcBef>
                <a:spcPct val="20000"/>
              </a:spcBef>
              <a:buNone/>
            </a:pPr>
            <a:r>
              <a:rPr lang="en-US" altLang="zh-CN" sz="3000" dirty="0">
                <a:latin typeface="+mj-lt"/>
              </a:rPr>
              <a:t>       </a:t>
            </a:r>
            <a:endParaRPr lang="zh-CN" altLang="en-US" sz="3000" dirty="0">
              <a:latin typeface="+mj-lt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828800" y="2667000"/>
            <a:ext cx="6781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spcBef>
                <a:spcPct val="20000"/>
              </a:spcBef>
              <a:buNone/>
            </a:pPr>
            <a:r>
              <a:rPr lang="zh-CN" altLang="en-US" sz="3000" dirty="0" smtClean="0">
                <a:latin typeface="+mj-lt"/>
              </a:rPr>
              <a:t>0：</a:t>
            </a:r>
            <a:r>
              <a:rPr lang="en-US" altLang="zh-CN" sz="3000" dirty="0" err="1" smtClean="0">
                <a:latin typeface="+mj-lt"/>
              </a:rPr>
              <a:t>rlink</a:t>
            </a:r>
            <a:r>
              <a:rPr lang="en-US" altLang="zh-CN" sz="3000" dirty="0" smtClean="0">
                <a:latin typeface="+mj-lt"/>
              </a:rPr>
              <a:t> </a:t>
            </a:r>
            <a:r>
              <a:rPr lang="zh-CN" altLang="en-US" sz="3000" dirty="0" smtClean="0">
                <a:latin typeface="+mj-lt"/>
              </a:rPr>
              <a:t>指向右孩子；</a:t>
            </a:r>
            <a:endParaRPr lang="zh-CN" altLang="en-US" sz="3000" dirty="0">
              <a:latin typeface="+mj-lt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828800" y="3352800"/>
            <a:ext cx="721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  <a:latin typeface="+mj-lt"/>
              </a:rPr>
              <a:t>1</a:t>
            </a:r>
            <a:r>
              <a:rPr lang="zh-CN" altLang="en-US" sz="3000" dirty="0" smtClean="0">
                <a:solidFill>
                  <a:srgbClr val="003399"/>
                </a:solidFill>
                <a:latin typeface="+mj-lt"/>
              </a:rPr>
              <a:t>：</a:t>
            </a:r>
            <a:r>
              <a:rPr lang="en-US" altLang="zh-CN" sz="3000" dirty="0" err="1" smtClean="0">
                <a:solidFill>
                  <a:srgbClr val="003399"/>
                </a:solidFill>
                <a:latin typeface="+mj-lt"/>
              </a:rPr>
              <a:t>rlink</a:t>
            </a:r>
            <a:r>
              <a:rPr lang="en-US" altLang="zh-CN" sz="3000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zh-CN" altLang="en-US" sz="3000" dirty="0" smtClean="0">
                <a:solidFill>
                  <a:srgbClr val="003399"/>
                </a:solidFill>
                <a:latin typeface="+mj-lt"/>
              </a:rPr>
              <a:t>指向中序后继</a:t>
            </a:r>
            <a:r>
              <a:rPr lang="en-US" altLang="zh-CN" sz="3200" dirty="0" smtClean="0">
                <a:solidFill>
                  <a:srgbClr val="003399"/>
                </a:solidFill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</a:rPr>
              <a:t>尾元素后继为</a:t>
            </a:r>
            <a:r>
              <a:rPr lang="en-US" altLang="zh-CN" sz="3200" dirty="0" smtClean="0">
                <a:solidFill>
                  <a:srgbClr val="003399"/>
                </a:solidFill>
              </a:rPr>
              <a:t>Null)</a:t>
            </a:r>
            <a:endParaRPr lang="zh-CN" altLang="en-US" sz="3200" dirty="0" smtClean="0">
              <a:solidFill>
                <a:srgbClr val="003399"/>
              </a:solidFill>
            </a:endParaRPr>
          </a:p>
        </p:txBody>
      </p:sp>
      <p:sp>
        <p:nvSpPr>
          <p:cNvPr id="19" name="左大括号 18"/>
          <p:cNvSpPr/>
          <p:nvPr/>
        </p:nvSpPr>
        <p:spPr bwMode="auto">
          <a:xfrm>
            <a:off x="1600200" y="2838000"/>
            <a:ext cx="180000" cy="972000"/>
          </a:xfrm>
          <a:prstGeom prst="leftBrace">
            <a:avLst/>
          </a:prstGeom>
          <a:noFill/>
          <a:ln w="2857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思考：孩子指针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or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线索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?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5410200" y="4267200"/>
            <a:ext cx="1905000" cy="11079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err="1" smtClean="0"/>
              <a:t>rtag</a:t>
            </a:r>
            <a:endParaRPr lang="en-US" altLang="zh-CN" sz="3000" dirty="0" smtClean="0"/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右标志</a:t>
            </a:r>
          </a:p>
        </p:txBody>
      </p:sp>
      <p:sp>
        <p:nvSpPr>
          <p:cNvPr id="28" name="矩形 27"/>
          <p:cNvSpPr/>
          <p:nvPr/>
        </p:nvSpPr>
        <p:spPr bwMode="auto">
          <a:xfrm>
            <a:off x="2286000" y="4267200"/>
            <a:ext cx="1905000" cy="11079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err="1" smtClean="0"/>
              <a:t>ltag</a:t>
            </a:r>
            <a:endParaRPr lang="en-US" altLang="zh-CN" sz="3000" dirty="0" smtClean="0"/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左标志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4191000" y="4267200"/>
            <a:ext cx="1219200" cy="1107996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info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数据</a:t>
            </a:r>
          </a:p>
        </p:txBody>
      </p:sp>
      <p:sp>
        <p:nvSpPr>
          <p:cNvPr id="30" name="矩形 29"/>
          <p:cNvSpPr/>
          <p:nvPr/>
        </p:nvSpPr>
        <p:spPr bwMode="auto">
          <a:xfrm>
            <a:off x="2286000" y="5375748"/>
            <a:ext cx="2520000" cy="591252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指针</a:t>
            </a:r>
            <a:r>
              <a:rPr lang="en-US" altLang="zh-CN" sz="3000" dirty="0" smtClean="0"/>
              <a:t>: </a:t>
            </a:r>
            <a:r>
              <a:rPr lang="en-US" altLang="zh-CN" sz="3000" dirty="0" err="1" smtClean="0"/>
              <a:t>llink</a:t>
            </a:r>
            <a:endParaRPr lang="en-US" altLang="zh-CN" sz="3000" dirty="0" smtClean="0"/>
          </a:p>
        </p:txBody>
      </p:sp>
      <p:sp>
        <p:nvSpPr>
          <p:cNvPr id="31" name="矩形 30"/>
          <p:cNvSpPr/>
          <p:nvPr/>
        </p:nvSpPr>
        <p:spPr bwMode="auto">
          <a:xfrm>
            <a:off x="4795200" y="5375748"/>
            <a:ext cx="2520000" cy="591252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指针</a:t>
            </a:r>
            <a:r>
              <a:rPr lang="en-US" altLang="zh-CN" sz="3000" dirty="0" smtClean="0"/>
              <a:t>: </a:t>
            </a:r>
            <a:r>
              <a:rPr lang="en-US" altLang="zh-CN" sz="3000" dirty="0" err="1" smtClean="0"/>
              <a:t>rlink</a:t>
            </a:r>
            <a:endParaRPr lang="en-US" altLang="zh-CN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838200" y="4179824"/>
          <a:ext cx="1066800" cy="80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177800"/>
                <a:gridCol w="177800"/>
                <a:gridCol w="355600"/>
              </a:tblGrid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曲线连接符 6"/>
          <p:cNvCxnSpPr>
            <a:stCxn id="18" idx="2"/>
          </p:cNvCxnSpPr>
          <p:nvPr/>
        </p:nvCxnSpPr>
        <p:spPr bwMode="auto">
          <a:xfrm rot="10800000">
            <a:off x="4572000" y="2583357"/>
            <a:ext cx="762000" cy="1011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6477000" y="565912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7162800" y="138935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0" name="直接连接符 9"/>
          <p:cNvCxnSpPr>
            <a:stCxn id="8" idx="3"/>
            <a:endCxn id="12" idx="0"/>
          </p:cNvCxnSpPr>
          <p:nvPr/>
        </p:nvCxnSpPr>
        <p:spPr bwMode="auto">
          <a:xfrm rot="5400000">
            <a:off x="6046378" y="971670"/>
            <a:ext cx="53091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>
            <a:stCxn id="8" idx="5"/>
            <a:endCxn id="9" idx="0"/>
          </p:cNvCxnSpPr>
          <p:nvPr/>
        </p:nvCxnSpPr>
        <p:spPr bwMode="auto">
          <a:xfrm rot="16200000" flipH="1">
            <a:off x="6884912" y="895469"/>
            <a:ext cx="454710" cy="53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5867400" y="146555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3" name="Oval 28"/>
          <p:cNvSpPr>
            <a:spLocks noChangeArrowheads="1"/>
          </p:cNvSpPr>
          <p:nvPr/>
        </p:nvSpPr>
        <p:spPr bwMode="auto">
          <a:xfrm>
            <a:off x="7924800" y="230375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4" name="直接连接符 13"/>
          <p:cNvCxnSpPr>
            <a:stCxn id="9" idx="3"/>
            <a:endCxn id="16" idx="0"/>
          </p:cNvCxnSpPr>
          <p:nvPr/>
        </p:nvCxnSpPr>
        <p:spPr bwMode="auto">
          <a:xfrm rot="5400000">
            <a:off x="6724801" y="1878692"/>
            <a:ext cx="6218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9" idx="5"/>
            <a:endCxn id="13" idx="0"/>
          </p:cNvCxnSpPr>
          <p:nvPr/>
        </p:nvCxnSpPr>
        <p:spPr bwMode="auto">
          <a:xfrm rot="16200000" flipH="1">
            <a:off x="7563335" y="1726291"/>
            <a:ext cx="545665" cy="60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6629400" y="237995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stCxn id="12" idx="3"/>
            <a:endCxn id="18" idx="0"/>
          </p:cNvCxnSpPr>
          <p:nvPr/>
        </p:nvCxnSpPr>
        <p:spPr bwMode="auto">
          <a:xfrm rot="5400000">
            <a:off x="5468746" y="1915547"/>
            <a:ext cx="54317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5334000" y="237746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19" name="Oval 28"/>
          <p:cNvSpPr>
            <a:spLocks noChangeArrowheads="1"/>
          </p:cNvSpPr>
          <p:nvPr/>
        </p:nvSpPr>
        <p:spPr bwMode="auto">
          <a:xfrm>
            <a:off x="5892600" y="319295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8" idx="5"/>
            <a:endCxn id="19" idx="0"/>
          </p:cNvCxnSpPr>
          <p:nvPr/>
        </p:nvCxnSpPr>
        <p:spPr bwMode="auto">
          <a:xfrm rot="16200000" flipH="1">
            <a:off x="5682290" y="2766646"/>
            <a:ext cx="446755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7162800" y="319295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stCxn id="16" idx="5"/>
            <a:endCxn id="21" idx="0"/>
          </p:cNvCxnSpPr>
          <p:nvPr/>
        </p:nvCxnSpPr>
        <p:spPr bwMode="auto">
          <a:xfrm rot="16200000" flipH="1">
            <a:off x="6966335" y="2780491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曲线连接符 108"/>
          <p:cNvCxnSpPr>
            <a:stCxn id="19" idx="2"/>
            <a:endCxn id="18" idx="4"/>
          </p:cNvCxnSpPr>
          <p:nvPr/>
        </p:nvCxnSpPr>
        <p:spPr bwMode="auto">
          <a:xfrm rot="10800000">
            <a:off x="5550000" y="2809467"/>
            <a:ext cx="342600" cy="5994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5" name="曲线连接符 104"/>
          <p:cNvCxnSpPr>
            <a:stCxn id="19" idx="7"/>
            <a:endCxn id="12" idx="4"/>
          </p:cNvCxnSpPr>
          <p:nvPr/>
        </p:nvCxnSpPr>
        <p:spPr bwMode="auto">
          <a:xfrm rot="16200000" flipV="1">
            <a:off x="5493036" y="2487922"/>
            <a:ext cx="1358665" cy="1779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6" name="曲线连接符 117"/>
          <p:cNvCxnSpPr>
            <a:stCxn id="16" idx="2"/>
            <a:endCxn id="8" idx="5"/>
          </p:cNvCxnSpPr>
          <p:nvPr/>
        </p:nvCxnSpPr>
        <p:spPr bwMode="auto">
          <a:xfrm rot="10800000" flipH="1">
            <a:off x="6629399" y="934647"/>
            <a:ext cx="216335" cy="1661310"/>
          </a:xfrm>
          <a:prstGeom prst="curvedConnector4">
            <a:avLst>
              <a:gd name="adj1" fmla="val -105669"/>
              <a:gd name="adj2" fmla="val 545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7" name="曲线连接符 121"/>
          <p:cNvCxnSpPr>
            <a:stCxn id="21" idx="2"/>
            <a:endCxn id="16" idx="4"/>
          </p:cNvCxnSpPr>
          <p:nvPr/>
        </p:nvCxnSpPr>
        <p:spPr bwMode="auto">
          <a:xfrm rot="10800000">
            <a:off x="6845400" y="2811957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8" name="曲线连接符 104"/>
          <p:cNvCxnSpPr>
            <a:stCxn id="21" idx="7"/>
            <a:endCxn id="9" idx="4"/>
          </p:cNvCxnSpPr>
          <p:nvPr/>
        </p:nvCxnSpPr>
        <p:spPr bwMode="auto">
          <a:xfrm rot="16200000" flipV="1">
            <a:off x="6737736" y="2462422"/>
            <a:ext cx="1434865" cy="1527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9" name="曲线连接符 104"/>
          <p:cNvCxnSpPr>
            <a:stCxn id="13" idx="5"/>
          </p:cNvCxnSpPr>
          <p:nvPr/>
        </p:nvCxnSpPr>
        <p:spPr bwMode="auto">
          <a:xfrm rot="5400000" flipH="1" flipV="1">
            <a:off x="8521799" y="2355092"/>
            <a:ext cx="89135" cy="545665"/>
          </a:xfrm>
          <a:prstGeom prst="curvedConnector4">
            <a:avLst>
              <a:gd name="adj1" fmla="val 36638"/>
              <a:gd name="adj2" fmla="val 55797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8153400" y="2659557"/>
            <a:ext cx="9144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Null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1" name="曲线连接符 104"/>
          <p:cNvCxnSpPr>
            <a:stCxn id="12" idx="6"/>
            <a:endCxn id="8" idx="4"/>
          </p:cNvCxnSpPr>
          <p:nvPr/>
        </p:nvCxnSpPr>
        <p:spPr bwMode="auto">
          <a:xfrm flipV="1">
            <a:off x="6299400" y="997912"/>
            <a:ext cx="3936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2" name="曲线连接符 121"/>
          <p:cNvCxnSpPr>
            <a:stCxn id="13" idx="3"/>
            <a:endCxn id="9" idx="5"/>
          </p:cNvCxnSpPr>
          <p:nvPr/>
        </p:nvCxnSpPr>
        <p:spPr bwMode="auto">
          <a:xfrm rot="5400000" flipH="1">
            <a:off x="7302600" y="1987027"/>
            <a:ext cx="914400" cy="456530"/>
          </a:xfrm>
          <a:prstGeom prst="curvedConnector3">
            <a:avLst>
              <a:gd name="adj1" fmla="val -31919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3" name="矩形 32"/>
          <p:cNvSpPr/>
          <p:nvPr/>
        </p:nvSpPr>
        <p:spPr>
          <a:xfrm>
            <a:off x="4648200" y="2028615"/>
            <a:ext cx="9906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Null</a:t>
            </a:r>
            <a:endParaRPr lang="zh-CN" altLang="en-US" dirty="0">
              <a:solidFill>
                <a:srgbClr val="003399"/>
              </a:solidFill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2798398" y="1600200"/>
          <a:ext cx="1066800" cy="80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177800"/>
                <a:gridCol w="177800"/>
                <a:gridCol w="355600"/>
              </a:tblGrid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1676400" y="2851912"/>
          <a:ext cx="1066800" cy="80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177800"/>
                <a:gridCol w="177800"/>
                <a:gridCol w="355600"/>
              </a:tblGrid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733800" y="2851912"/>
          <a:ext cx="1066800" cy="80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177800"/>
                <a:gridCol w="177800"/>
                <a:gridCol w="355600"/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7" name="曲线连接符 36"/>
          <p:cNvCxnSpPr/>
          <p:nvPr/>
        </p:nvCxnSpPr>
        <p:spPr bwMode="auto">
          <a:xfrm rot="10800000">
            <a:off x="381000" y="4833112"/>
            <a:ext cx="762000" cy="1011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2950798" y="4223512"/>
          <a:ext cx="1066800" cy="80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177800"/>
                <a:gridCol w="177800"/>
                <a:gridCol w="355600"/>
              </a:tblGrid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4800600" y="4223512"/>
          <a:ext cx="1066800" cy="80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177800"/>
                <a:gridCol w="177800"/>
                <a:gridCol w="355600"/>
              </a:tblGrid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1828800" y="5518912"/>
          <a:ext cx="1066800" cy="80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177800"/>
                <a:gridCol w="177800"/>
                <a:gridCol w="355600"/>
              </a:tblGrid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810000" y="5518912"/>
          <a:ext cx="1066800" cy="80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177800"/>
                <a:gridCol w="177800"/>
                <a:gridCol w="355600"/>
              </a:tblGrid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3" name="直接箭头连接符 42"/>
          <p:cNvCxnSpPr/>
          <p:nvPr/>
        </p:nvCxnSpPr>
        <p:spPr bwMode="auto">
          <a:xfrm rot="10800000" flipV="1">
            <a:off x="2188798" y="2166112"/>
            <a:ext cx="859202" cy="685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>
            <a:off x="3636598" y="2166112"/>
            <a:ext cx="762000" cy="685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rot="5400000">
            <a:off x="1295400" y="3461512"/>
            <a:ext cx="685800" cy="685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 rot="10800000" flipV="1">
            <a:off x="3255598" y="3537711"/>
            <a:ext cx="783002" cy="6857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>
            <a:off x="4572002" y="3537714"/>
            <a:ext cx="838199" cy="68579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rot="16200000" flipH="1">
            <a:off x="3657600" y="4833112"/>
            <a:ext cx="685800" cy="685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>
            <a:off x="1676400" y="4833113"/>
            <a:ext cx="706802" cy="6857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曲线连接符 104"/>
          <p:cNvCxnSpPr/>
          <p:nvPr/>
        </p:nvCxnSpPr>
        <p:spPr bwMode="auto">
          <a:xfrm flipV="1">
            <a:off x="5562600" y="4833112"/>
            <a:ext cx="990600" cy="12936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0" name="曲线连接符 108"/>
          <p:cNvCxnSpPr/>
          <p:nvPr/>
        </p:nvCxnSpPr>
        <p:spPr bwMode="auto">
          <a:xfrm rot="16200000" flipV="1">
            <a:off x="1104900" y="5252212"/>
            <a:ext cx="1219200" cy="685800"/>
          </a:xfrm>
          <a:prstGeom prst="curvedConnector3">
            <a:avLst>
              <a:gd name="adj1" fmla="val 2381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96" name="曲线连接符 95"/>
          <p:cNvCxnSpPr/>
          <p:nvPr/>
        </p:nvCxnSpPr>
        <p:spPr bwMode="auto">
          <a:xfrm rot="16200000" flipV="1">
            <a:off x="1104900" y="4718812"/>
            <a:ext cx="2590800" cy="381000"/>
          </a:xfrm>
          <a:prstGeom prst="curvedConnector3">
            <a:avLst>
              <a:gd name="adj1" fmla="val 85294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1" name="曲线连接符 104"/>
          <p:cNvCxnSpPr/>
          <p:nvPr/>
        </p:nvCxnSpPr>
        <p:spPr bwMode="auto">
          <a:xfrm rot="5400000" flipH="1" flipV="1">
            <a:off x="2286000" y="2623312"/>
            <a:ext cx="1143000" cy="685800"/>
          </a:xfrm>
          <a:prstGeom prst="curvedConnector3">
            <a:avLst>
              <a:gd name="adj1" fmla="val 6825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7" name="曲线连接符 117"/>
          <p:cNvCxnSpPr/>
          <p:nvPr/>
        </p:nvCxnSpPr>
        <p:spPr bwMode="auto">
          <a:xfrm rot="5400000" flipH="1" flipV="1">
            <a:off x="2019300" y="3423412"/>
            <a:ext cx="2514600" cy="4572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27" name="曲线连接符 121"/>
          <p:cNvCxnSpPr/>
          <p:nvPr/>
        </p:nvCxnSpPr>
        <p:spPr bwMode="auto">
          <a:xfrm rot="16200000" flipV="1">
            <a:off x="3213000" y="5277712"/>
            <a:ext cx="1206600" cy="622200"/>
          </a:xfrm>
          <a:prstGeom prst="curvedConnector3">
            <a:avLst>
              <a:gd name="adj1" fmla="val 6695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30" name="曲线连接符 121"/>
          <p:cNvCxnSpPr/>
          <p:nvPr/>
        </p:nvCxnSpPr>
        <p:spPr bwMode="auto">
          <a:xfrm rot="16200000" flipV="1">
            <a:off x="4203600" y="4058512"/>
            <a:ext cx="1206600" cy="469800"/>
          </a:xfrm>
          <a:prstGeom prst="curvedConnector3">
            <a:avLst>
              <a:gd name="adj1" fmla="val 10304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34" name="曲线连接符 104"/>
          <p:cNvCxnSpPr/>
          <p:nvPr/>
        </p:nvCxnSpPr>
        <p:spPr bwMode="auto">
          <a:xfrm rot="16200000" flipV="1">
            <a:off x="3238500" y="4795012"/>
            <a:ext cx="2514600" cy="3048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40" name="椭圆 139"/>
          <p:cNvSpPr/>
          <p:nvPr/>
        </p:nvSpPr>
        <p:spPr bwMode="auto">
          <a:xfrm>
            <a:off x="1066800" y="4756912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1" name="椭圆 140"/>
          <p:cNvSpPr/>
          <p:nvPr/>
        </p:nvSpPr>
        <p:spPr bwMode="auto">
          <a:xfrm>
            <a:off x="1981200" y="6128512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2" name="椭圆 141"/>
          <p:cNvSpPr/>
          <p:nvPr/>
        </p:nvSpPr>
        <p:spPr bwMode="auto">
          <a:xfrm>
            <a:off x="2514600" y="6128512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3" name="椭圆 142"/>
          <p:cNvSpPr/>
          <p:nvPr/>
        </p:nvSpPr>
        <p:spPr bwMode="auto">
          <a:xfrm>
            <a:off x="4114800" y="6128512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4" name="椭圆 143"/>
          <p:cNvSpPr/>
          <p:nvPr/>
        </p:nvSpPr>
        <p:spPr bwMode="auto">
          <a:xfrm>
            <a:off x="4572000" y="6128512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5" name="椭圆 144"/>
          <p:cNvSpPr/>
          <p:nvPr/>
        </p:nvSpPr>
        <p:spPr bwMode="auto">
          <a:xfrm>
            <a:off x="4953000" y="4833112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6" name="椭圆 145"/>
          <p:cNvSpPr/>
          <p:nvPr/>
        </p:nvSpPr>
        <p:spPr bwMode="auto">
          <a:xfrm>
            <a:off x="5562600" y="4756912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7" name="椭圆 146"/>
          <p:cNvSpPr/>
          <p:nvPr/>
        </p:nvSpPr>
        <p:spPr bwMode="auto">
          <a:xfrm>
            <a:off x="3048000" y="4833112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8" name="椭圆 147"/>
          <p:cNvSpPr/>
          <p:nvPr/>
        </p:nvSpPr>
        <p:spPr bwMode="auto">
          <a:xfrm>
            <a:off x="2438400" y="3385312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9" name="Text Box 6"/>
          <p:cNvSpPr txBox="1">
            <a:spLocks noChangeArrowheads="1"/>
          </p:cNvSpPr>
          <p:nvPr/>
        </p:nvSpPr>
        <p:spPr bwMode="auto">
          <a:xfrm>
            <a:off x="0" y="594605"/>
            <a:ext cx="4343400" cy="683264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</a:pPr>
            <a:r>
              <a:rPr lang="zh-CN" altLang="en-US" sz="3200" dirty="0" smtClean="0">
                <a:solidFill>
                  <a:srgbClr val="008000"/>
                </a:solidFill>
              </a:rPr>
              <a:t> 中序线索二叉树：</a:t>
            </a:r>
            <a:endParaRPr lang="en-US" altLang="zh-CN" sz="32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5.3.3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线索二叉树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数据类型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381000" y="1158419"/>
            <a:ext cx="8763000" cy="49080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err="1"/>
              <a:t>struct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ThrTreeNode</a:t>
            </a:r>
            <a:r>
              <a:rPr lang="en-US" altLang="zh-CN" sz="3000" dirty="0" smtClean="0"/>
              <a:t>; </a:t>
            </a:r>
            <a:endParaRPr lang="en-US" altLang="zh-CN" sz="3000" dirty="0">
              <a:solidFill>
                <a:srgbClr val="00B050"/>
              </a:solidFill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err="1"/>
              <a:t>typedef</a:t>
            </a:r>
            <a:r>
              <a:rPr lang="en-US" altLang="zh-CN" sz="3000" dirty="0"/>
              <a:t> </a:t>
            </a:r>
            <a:r>
              <a:rPr lang="en-US" altLang="zh-CN" sz="3000" dirty="0" err="1"/>
              <a:t>struct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ThrTreeNode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* </a:t>
            </a:r>
            <a:r>
              <a:rPr lang="en-US" altLang="zh-CN" sz="3000" dirty="0" err="1" smtClean="0"/>
              <a:t>PThrTreeNode</a:t>
            </a:r>
            <a:r>
              <a:rPr lang="en-US" altLang="zh-CN" sz="3000" dirty="0" smtClean="0"/>
              <a:t>;</a:t>
            </a: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err="1" smtClean="0"/>
              <a:t>struct</a:t>
            </a:r>
            <a:r>
              <a:rPr lang="en-US" altLang="zh-CN" sz="3000" dirty="0" smtClean="0"/>
              <a:t> </a:t>
            </a:r>
            <a:r>
              <a:rPr lang="en-US" altLang="zh-CN" sz="3000" dirty="0" err="1"/>
              <a:t>ThrTreeNode</a:t>
            </a:r>
            <a:endParaRPr lang="en-US" altLang="zh-CN" sz="3000" dirty="0"/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en-US" altLang="zh-CN" sz="3000" dirty="0" smtClean="0"/>
              <a:t>{</a:t>
            </a:r>
            <a:r>
              <a:rPr lang="zh-CN" altLang="en-US" sz="3000" dirty="0" smtClean="0"/>
              <a:t> </a:t>
            </a:r>
            <a:r>
              <a:rPr lang="en-US" altLang="zh-CN" sz="3000" dirty="0" err="1"/>
              <a:t>DataType</a:t>
            </a:r>
            <a:r>
              <a:rPr lang="en-US" altLang="zh-CN" sz="3000" dirty="0"/>
              <a:t> info</a:t>
            </a:r>
            <a:r>
              <a:rPr lang="en-US" altLang="zh-CN" sz="3000" dirty="0" smtClean="0"/>
              <a:t>; </a:t>
            </a:r>
            <a:endParaRPr lang="en-US" altLang="zh-CN" sz="3000" dirty="0" smtClean="0">
              <a:solidFill>
                <a:srgbClr val="00B050"/>
              </a:solidFill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B050"/>
                </a:solidFill>
              </a:rPr>
              <a:t>       </a:t>
            </a:r>
            <a:r>
              <a:rPr lang="en-US" altLang="zh-CN" sz="3000" dirty="0" err="1" smtClean="0"/>
              <a:t>PThrTreeNode</a:t>
            </a:r>
            <a:r>
              <a:rPr lang="en-US" altLang="zh-CN" sz="3000" dirty="0" smtClean="0"/>
              <a:t>  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, 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;</a:t>
            </a:r>
            <a:r>
              <a:rPr lang="en-US" altLang="zh-CN" sz="3000" dirty="0" smtClean="0">
                <a:solidFill>
                  <a:srgbClr val="00B050"/>
                </a:solidFill>
              </a:rPr>
              <a:t> </a:t>
            </a:r>
            <a:endParaRPr lang="en-US" altLang="zh-CN" sz="3000" dirty="0">
              <a:solidFill>
                <a:srgbClr val="00B050"/>
              </a:solidFill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FF6600"/>
                </a:solidFill>
              </a:rPr>
              <a:t>       </a:t>
            </a:r>
            <a:r>
              <a:rPr lang="en-US" altLang="zh-CN" sz="3000" dirty="0" err="1" smtClean="0"/>
              <a:t>int</a:t>
            </a:r>
            <a:r>
              <a:rPr lang="en-US" altLang="zh-CN" sz="3000" dirty="0" smtClean="0"/>
              <a:t> </a:t>
            </a:r>
            <a:r>
              <a:rPr lang="en-US" altLang="zh-CN" sz="3000" dirty="0" err="1">
                <a:solidFill>
                  <a:srgbClr val="FF3300"/>
                </a:solidFill>
              </a:rPr>
              <a:t>ltag</a:t>
            </a:r>
            <a:r>
              <a:rPr lang="en-US" altLang="zh-CN" sz="3000" dirty="0" smtClean="0">
                <a:solidFill>
                  <a:srgbClr val="FF3300"/>
                </a:solidFill>
              </a:rPr>
              <a:t>, </a:t>
            </a:r>
            <a:r>
              <a:rPr lang="en-US" altLang="zh-CN" sz="3000" dirty="0" err="1" smtClean="0">
                <a:solidFill>
                  <a:srgbClr val="FF3300"/>
                </a:solidFill>
              </a:rPr>
              <a:t>rtag</a:t>
            </a:r>
            <a:r>
              <a:rPr lang="en-US" altLang="zh-CN" sz="3000" dirty="0" smtClean="0">
                <a:solidFill>
                  <a:srgbClr val="FF3300"/>
                </a:solidFill>
              </a:rPr>
              <a:t>; </a:t>
            </a:r>
            <a:r>
              <a:rPr lang="en-US" altLang="zh-CN" sz="3000" dirty="0" smtClean="0"/>
              <a:t>}</a:t>
            </a:r>
            <a:endParaRPr lang="en-US" altLang="zh-CN" sz="3000" dirty="0">
              <a:solidFill>
                <a:srgbClr val="00B050"/>
              </a:solidFill>
            </a:endParaRPr>
          </a:p>
          <a:p>
            <a:pPr marL="108000" algn="just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 err="1" smtClean="0"/>
              <a:t>typedef</a:t>
            </a:r>
            <a:r>
              <a:rPr lang="en-US" altLang="zh-CN" sz="3000" dirty="0" smtClean="0"/>
              <a:t> </a:t>
            </a:r>
            <a:r>
              <a:rPr lang="en-US" altLang="zh-CN" sz="3000" dirty="0" err="1"/>
              <a:t>struct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ThrTreeNode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* </a:t>
            </a:r>
            <a:r>
              <a:rPr lang="en-US" altLang="zh-CN" sz="3000" dirty="0" err="1" smtClean="0"/>
              <a:t>ThrTree</a:t>
            </a:r>
            <a:r>
              <a:rPr lang="en-US" altLang="zh-CN" sz="3000" dirty="0" smtClean="0"/>
              <a:t>; </a:t>
            </a:r>
            <a:endParaRPr lang="en-US" altLang="zh-CN" sz="3000" dirty="0">
              <a:solidFill>
                <a:srgbClr val="00B050"/>
              </a:solidFill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err="1" smtClean="0"/>
              <a:t>typedef</a:t>
            </a:r>
            <a:r>
              <a:rPr lang="en-US" altLang="zh-CN" sz="3000" dirty="0" smtClean="0"/>
              <a:t> </a:t>
            </a:r>
            <a:r>
              <a:rPr lang="en-US" altLang="zh-CN" sz="3000" dirty="0" err="1"/>
              <a:t>ThrTree</a:t>
            </a:r>
            <a:r>
              <a:rPr lang="en-US" altLang="zh-CN" sz="3000" dirty="0"/>
              <a:t> *</a:t>
            </a:r>
            <a:r>
              <a:rPr lang="en-US" altLang="zh-CN" sz="3000" dirty="0" err="1"/>
              <a:t>PThrTree</a:t>
            </a:r>
            <a:r>
              <a:rPr lang="en-US" altLang="zh-CN" sz="3000" dirty="0" smtClean="0"/>
              <a:t>; </a:t>
            </a:r>
            <a:endParaRPr lang="en-US" altLang="zh-CN" sz="3000" dirty="0">
              <a:solidFill>
                <a:srgbClr val="00B0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15000" y="3616804"/>
            <a:ext cx="110158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指针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33800" y="2971800"/>
            <a:ext cx="110158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数据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33800" y="4226404"/>
            <a:ext cx="415370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标志，</a:t>
            </a:r>
            <a:r>
              <a:rPr lang="en-US" altLang="zh-CN" dirty="0" smtClean="0">
                <a:solidFill>
                  <a:srgbClr val="008A00"/>
                </a:solidFill>
              </a:rPr>
              <a:t>0: </a:t>
            </a:r>
            <a:r>
              <a:rPr lang="zh-CN" altLang="en-US" dirty="0" smtClean="0">
                <a:solidFill>
                  <a:srgbClr val="008A00"/>
                </a:solidFill>
              </a:rPr>
              <a:t>孩子，</a:t>
            </a:r>
            <a:r>
              <a:rPr lang="en-US" altLang="zh-CN" dirty="0" smtClean="0">
                <a:solidFill>
                  <a:srgbClr val="008A00"/>
                </a:solidFill>
              </a:rPr>
              <a:t>1: </a:t>
            </a:r>
            <a:r>
              <a:rPr lang="zh-CN" altLang="en-US" dirty="0" smtClean="0">
                <a:solidFill>
                  <a:srgbClr val="008A00"/>
                </a:solidFill>
              </a:rPr>
              <a:t>线索</a:t>
            </a:r>
            <a:r>
              <a:rPr lang="en-US" altLang="zh-CN" dirty="0" smtClean="0">
                <a:solidFill>
                  <a:srgbClr val="008A00"/>
                </a:solidFill>
              </a:rPr>
              <a:t> 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23871" y="1219200"/>
            <a:ext cx="18197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结点类型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53200" y="1121658"/>
            <a:ext cx="25378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结点指针类型</a:t>
            </a:r>
            <a:endParaRPr lang="zh-CN" altLang="en-US" dirty="0">
              <a:solidFill>
                <a:srgbClr val="008A00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 rot="5400000" flipH="1" flipV="1">
            <a:off x="6972300" y="1714500"/>
            <a:ext cx="304800" cy="228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7086600" y="4912204"/>
            <a:ext cx="146065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树类型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57800" y="5486400"/>
            <a:ext cx="253787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二级指针类型</a:t>
            </a:r>
            <a:endParaRPr lang="zh-CN" altLang="en-US" dirty="0">
              <a:solidFill>
                <a:srgbClr val="008A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1" grpId="0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57200" y="3733800"/>
            <a:ext cx="8610600" cy="2160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(1) p</a:t>
            </a:r>
            <a:r>
              <a:rPr lang="zh-CN" altLang="en-US" sz="3200" dirty="0" smtClean="0"/>
              <a:t>的非空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保持不变；</a:t>
            </a: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(2) p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空的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llink</a:t>
            </a: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 </a:t>
            </a:r>
            <a:r>
              <a:rPr lang="en-US" altLang="zh-CN" sz="3200" dirty="0" smtClean="0"/>
              <a:t>pr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空的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rlink</a:t>
            </a:r>
            <a:endParaRPr lang="en-US" altLang="zh-CN" sz="3200" dirty="0" smtClean="0"/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例：中序线索化二叉树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57200" y="1192209"/>
            <a:ext cx="8610600" cy="23083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初始：</a:t>
            </a:r>
            <a:r>
              <a:rPr lang="zh-CN" altLang="en-US" sz="3200" dirty="0" smtClean="0"/>
              <a:t>所有结点的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=0, 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=0;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游历指针</a:t>
            </a:r>
            <a:r>
              <a:rPr lang="en-US" altLang="zh-CN" sz="3200" dirty="0" smtClean="0">
                <a:solidFill>
                  <a:srgbClr val="003399"/>
                </a:solidFill>
              </a:rPr>
              <a:t>p: </a:t>
            </a:r>
            <a:r>
              <a:rPr lang="zh-CN" altLang="en-US" sz="3200" dirty="0" smtClean="0"/>
              <a:t>指向当前结点；</a:t>
            </a:r>
            <a:endParaRPr lang="en-US" altLang="zh-CN" sz="32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游历指针</a:t>
            </a:r>
            <a:r>
              <a:rPr lang="en-US" altLang="zh-CN" sz="3200" dirty="0" smtClean="0">
                <a:solidFill>
                  <a:srgbClr val="003399"/>
                </a:solidFill>
              </a:rPr>
              <a:t>pr: </a:t>
            </a:r>
            <a:r>
              <a:rPr lang="zh-CN" altLang="en-US" sz="3200" dirty="0" smtClean="0"/>
              <a:t>指向刚访问过的结点</a:t>
            </a:r>
            <a:r>
              <a:rPr lang="en-US" altLang="zh-CN" sz="3200" dirty="0" smtClean="0"/>
              <a:t>(p</a:t>
            </a:r>
            <a:r>
              <a:rPr lang="zh-CN" altLang="en-US" sz="3200" dirty="0" smtClean="0"/>
              <a:t>的前驱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</p:txBody>
      </p:sp>
      <p:sp>
        <p:nvSpPr>
          <p:cNvPr id="14" name="下箭头 13"/>
          <p:cNvSpPr/>
          <p:nvPr/>
        </p:nvSpPr>
        <p:spPr bwMode="auto">
          <a:xfrm>
            <a:off x="5257800" y="3402009"/>
            <a:ext cx="324000" cy="457200"/>
          </a:xfrm>
          <a:prstGeom prst="downArrow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52800" y="4499525"/>
            <a:ext cx="66294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指向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的中序前驱，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=1;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3429000" y="5112000"/>
            <a:ext cx="3671198" cy="698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指向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pr-&gt;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691765"/>
            <a:ext cx="8686800" cy="60273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1) p</a:t>
            </a:r>
            <a:r>
              <a:rPr lang="zh-CN" altLang="en-US" sz="3000" dirty="0" smtClean="0"/>
              <a:t>指向树根，</a:t>
            </a:r>
            <a:r>
              <a:rPr lang="en-US" altLang="zh-CN" sz="3000" dirty="0" smtClean="0"/>
              <a:t>pr=Null;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2) </a:t>
            </a:r>
            <a:r>
              <a:rPr lang="zh-CN" altLang="en-US" sz="3000" dirty="0" smtClean="0"/>
              <a:t>当</a:t>
            </a:r>
            <a:r>
              <a:rPr lang="en-US" altLang="zh-CN" sz="3000" dirty="0" err="1" smtClean="0"/>
              <a:t>p≠Null</a:t>
            </a:r>
            <a:r>
              <a:rPr lang="zh-CN" altLang="en-US" sz="3000" dirty="0" smtClean="0"/>
              <a:t>，</a:t>
            </a:r>
            <a:r>
              <a:rPr lang="en-US" altLang="zh-CN" sz="3000" dirty="0" smtClean="0">
                <a:solidFill>
                  <a:srgbClr val="C00000"/>
                </a:solidFill>
              </a:rPr>
              <a:t>p</a:t>
            </a:r>
            <a:r>
              <a:rPr lang="zh-CN" altLang="en-US" sz="3000" dirty="0" smtClean="0">
                <a:solidFill>
                  <a:srgbClr val="C00000"/>
                </a:solidFill>
              </a:rPr>
              <a:t>进栈，</a:t>
            </a:r>
            <a:r>
              <a:rPr lang="en-US" altLang="zh-CN" sz="3000" dirty="0" smtClean="0">
                <a:solidFill>
                  <a:srgbClr val="C00000"/>
                </a:solidFill>
              </a:rPr>
              <a:t>p=p</a:t>
            </a:r>
            <a:r>
              <a:rPr lang="zh-CN" altLang="en-US" sz="3000" dirty="0" smtClean="0">
                <a:solidFill>
                  <a:srgbClr val="C00000"/>
                </a:solidFill>
              </a:rPr>
              <a:t>的左孩子；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    </a:t>
            </a:r>
            <a:r>
              <a:rPr lang="zh-CN" altLang="en-US" sz="3000" dirty="0" smtClean="0"/>
              <a:t>重复，直到 </a:t>
            </a:r>
            <a:r>
              <a:rPr lang="en-US" altLang="zh-CN" sz="3000" dirty="0" smtClean="0"/>
              <a:t>p==Null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3)</a:t>
            </a:r>
            <a:r>
              <a:rPr lang="zh-CN" altLang="en-US" sz="3000" dirty="0" smtClean="0"/>
              <a:t> 当栈不空，</a:t>
            </a:r>
            <a:r>
              <a:rPr lang="en-US" altLang="zh-CN" sz="3000" dirty="0" smtClean="0"/>
              <a:t>p=</a:t>
            </a:r>
            <a:r>
              <a:rPr lang="zh-CN" altLang="en-US" sz="3000" dirty="0" smtClean="0"/>
              <a:t>栈顶，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访问栈顶</a:t>
            </a:r>
            <a:r>
              <a:rPr lang="en-US" altLang="zh-CN" sz="3000" dirty="0" smtClean="0"/>
              <a:t>)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{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llink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</a:t>
            </a:r>
            <a:r>
              <a:rPr lang="zh-CN" altLang="en-US" sz="3000" dirty="0" smtClean="0"/>
              <a:t>，置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=pr</a:t>
            </a:r>
            <a:r>
              <a:rPr lang="zh-CN" altLang="en-US" sz="3000" dirty="0" smtClean="0"/>
              <a:t>，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ltag</a:t>
            </a:r>
            <a:r>
              <a:rPr lang="en-US" altLang="zh-CN" sz="3000" dirty="0" smtClean="0"/>
              <a:t>=1;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    若</a:t>
            </a:r>
            <a:r>
              <a:rPr lang="en-US" altLang="zh-CN" sz="3000" dirty="0" smtClean="0"/>
              <a:t>pr!=Null </a:t>
            </a:r>
            <a:r>
              <a:rPr lang="zh-CN" altLang="en-US" sz="3000" dirty="0" smtClean="0"/>
              <a:t>且 </a:t>
            </a:r>
            <a:r>
              <a:rPr lang="en-US" altLang="zh-CN" sz="3000" dirty="0" smtClean="0"/>
              <a:t>pr-&gt;</a:t>
            </a:r>
            <a:r>
              <a:rPr lang="en-US" altLang="zh-CN" sz="3000" dirty="0" err="1" smtClean="0"/>
              <a:t>rlink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Null, 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        置</a:t>
            </a:r>
            <a:r>
              <a:rPr lang="en-US" altLang="zh-CN" sz="3000" dirty="0" smtClean="0"/>
              <a:t>pr-&gt;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=p</a:t>
            </a:r>
            <a:r>
              <a:rPr lang="zh-CN" altLang="en-US" sz="3000" dirty="0" smtClean="0"/>
              <a:t>，</a:t>
            </a:r>
            <a:r>
              <a:rPr lang="en-US" altLang="zh-CN" sz="3000" dirty="0" smtClean="0"/>
              <a:t>pr-&gt;</a:t>
            </a:r>
            <a:r>
              <a:rPr lang="en-US" altLang="zh-CN" sz="3000" dirty="0" err="1" smtClean="0"/>
              <a:t>rtag</a:t>
            </a:r>
            <a:r>
              <a:rPr lang="en-US" altLang="zh-CN" sz="3000" dirty="0" smtClean="0"/>
              <a:t>=1; }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en-US" altLang="zh-CN" sz="3000" dirty="0" smtClean="0">
                <a:solidFill>
                  <a:srgbClr val="008A00"/>
                </a:solidFill>
              </a:rPr>
              <a:t>pr=p</a:t>
            </a:r>
            <a:r>
              <a:rPr lang="zh-CN" altLang="en-US" sz="3000" dirty="0" smtClean="0">
                <a:solidFill>
                  <a:srgbClr val="008A00"/>
                </a:solidFill>
              </a:rPr>
              <a:t>，</a:t>
            </a:r>
            <a:r>
              <a:rPr lang="en-US" altLang="zh-CN" sz="3000" dirty="0" smtClean="0"/>
              <a:t>p=</a:t>
            </a:r>
            <a:r>
              <a:rPr lang="zh-CN" altLang="en-US" sz="3000" dirty="0" smtClean="0"/>
              <a:t>栈顶的右孩子，栈顶退栈，</a:t>
            </a:r>
            <a:r>
              <a:rPr lang="en-US" altLang="zh-CN" sz="3000" dirty="0" smtClean="0"/>
              <a:t> </a:t>
            </a:r>
            <a:r>
              <a:rPr lang="zh-CN" altLang="en-US" sz="3000" dirty="0" smtClean="0"/>
              <a:t>返回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4) </a:t>
            </a:r>
            <a:r>
              <a:rPr lang="zh-CN" altLang="en-US" sz="3000" dirty="0" smtClean="0"/>
              <a:t>若栈空且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</a:t>
            </a:r>
            <a:r>
              <a:rPr lang="zh-CN" altLang="en-US" sz="3000" dirty="0" smtClean="0"/>
              <a:t>，即遍历结束，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A00"/>
                </a:solidFill>
              </a:rPr>
              <a:t>                                                            </a:t>
            </a:r>
            <a:r>
              <a:rPr lang="zh-CN" altLang="en-US" sz="3000" dirty="0" smtClean="0"/>
              <a:t>结束。</a:t>
            </a:r>
            <a:endParaRPr lang="en-US" altLang="zh-CN" sz="3000" dirty="0" smtClean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334000" y="685800"/>
            <a:ext cx="3810000" cy="523220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000"/>
                </a:solidFill>
              </a:rPr>
              <a:t>中序线索化二叉树：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49931" y="2304000"/>
            <a:ext cx="2108269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处理栈顶：</a:t>
            </a:r>
            <a:endParaRPr lang="zh-CN" altLang="en-US" sz="3000" dirty="0"/>
          </a:p>
        </p:txBody>
      </p:sp>
      <p:sp>
        <p:nvSpPr>
          <p:cNvPr id="18" name="矩形 17"/>
          <p:cNvSpPr/>
          <p:nvPr/>
        </p:nvSpPr>
        <p:spPr bwMode="auto">
          <a:xfrm>
            <a:off x="990600" y="3148800"/>
            <a:ext cx="7696200" cy="1728000"/>
          </a:xfrm>
          <a:prstGeom prst="rect">
            <a:avLst/>
          </a:prstGeom>
          <a:noFill/>
          <a:ln w="2222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4400" y="6036186"/>
            <a:ext cx="6101350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(</a:t>
            </a:r>
            <a:r>
              <a:rPr lang="zh-CN" altLang="en-US" sz="3000" dirty="0" smtClean="0">
                <a:solidFill>
                  <a:srgbClr val="003399"/>
                </a:solidFill>
              </a:rPr>
              <a:t>若</a:t>
            </a:r>
            <a:r>
              <a:rPr lang="en-US" altLang="zh-CN" sz="3000" dirty="0" smtClean="0">
                <a:solidFill>
                  <a:srgbClr val="003399"/>
                </a:solidFill>
              </a:rPr>
              <a:t>…) </a:t>
            </a:r>
            <a:r>
              <a:rPr lang="zh-CN" altLang="en-US" sz="3000" dirty="0" smtClean="0">
                <a:solidFill>
                  <a:srgbClr val="003399"/>
                </a:solidFill>
              </a:rPr>
              <a:t>置</a:t>
            </a:r>
            <a:r>
              <a:rPr lang="en-US" altLang="zh-CN" sz="3000" dirty="0" smtClean="0">
                <a:solidFill>
                  <a:srgbClr val="003399"/>
                </a:solidFill>
              </a:rPr>
              <a:t>pr-&gt;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rlink</a:t>
            </a:r>
            <a:r>
              <a:rPr lang="en-US" altLang="zh-CN" sz="3000" dirty="0" smtClean="0">
                <a:solidFill>
                  <a:srgbClr val="003399"/>
                </a:solidFill>
              </a:rPr>
              <a:t>=p</a:t>
            </a:r>
            <a:r>
              <a:rPr lang="zh-CN" altLang="en-US" sz="3000" dirty="0" smtClean="0">
                <a:solidFill>
                  <a:srgbClr val="003399"/>
                </a:solidFill>
              </a:rPr>
              <a:t>，</a:t>
            </a:r>
            <a:r>
              <a:rPr lang="en-US" altLang="zh-CN" sz="3000" dirty="0" smtClean="0">
                <a:solidFill>
                  <a:srgbClr val="003399"/>
                </a:solidFill>
              </a:rPr>
              <a:t>pr-&gt;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rtag</a:t>
            </a:r>
            <a:r>
              <a:rPr lang="en-US" altLang="zh-CN" sz="3000" dirty="0" smtClean="0">
                <a:solidFill>
                  <a:srgbClr val="003399"/>
                </a:solidFill>
              </a:rPr>
              <a:t>=1</a:t>
            </a:r>
            <a:r>
              <a:rPr lang="zh-CN" altLang="en-US" sz="3000" dirty="0" smtClean="0">
                <a:solidFill>
                  <a:srgbClr val="003399"/>
                </a:solidFill>
              </a:rPr>
              <a:t>；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04800" y="533400"/>
            <a:ext cx="8839200" cy="5943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void thread(</a:t>
            </a:r>
            <a:r>
              <a:rPr lang="en-US" altLang="zh-CN" sz="3000" dirty="0" err="1" smtClean="0"/>
              <a:t>ThrTree</a:t>
            </a:r>
            <a:r>
              <a:rPr lang="en-US" altLang="zh-CN" sz="3000" dirty="0" smtClean="0"/>
              <a:t> </a:t>
            </a:r>
            <a:r>
              <a:rPr lang="en-US" altLang="zh-CN" sz="3000" dirty="0"/>
              <a:t>t</a:t>
            </a:r>
            <a:r>
              <a:rPr lang="en-US" altLang="zh-CN" sz="3000" dirty="0" smtClean="0"/>
              <a:t>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{</a:t>
            </a:r>
            <a:r>
              <a:rPr lang="en-US" altLang="zh-CN" sz="3000" dirty="0" err="1" smtClean="0"/>
              <a:t>PSeqStack</a:t>
            </a:r>
            <a:r>
              <a:rPr lang="en-US" altLang="zh-CN" sz="3000" dirty="0" smtClean="0"/>
              <a:t> s = </a:t>
            </a:r>
            <a:r>
              <a:rPr lang="en-US" altLang="zh-CN" sz="3000" dirty="0" err="1" smtClean="0"/>
              <a:t>createEmptyStack</a:t>
            </a:r>
            <a:r>
              <a:rPr lang="en-US" altLang="zh-CN" sz="3000" dirty="0" smtClean="0"/>
              <a:t>(M);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</a:t>
            </a:r>
            <a:r>
              <a:rPr lang="en-US" altLang="zh-CN" sz="3000" dirty="0" err="1" smtClean="0"/>
              <a:t>PThrTreeNode</a:t>
            </a:r>
            <a:r>
              <a:rPr lang="en-US" altLang="zh-CN" sz="3000" dirty="0" smtClean="0"/>
              <a:t> p </a:t>
            </a:r>
            <a:r>
              <a:rPr lang="en-US" altLang="zh-CN" sz="3000" dirty="0"/>
              <a:t>= </a:t>
            </a:r>
            <a:r>
              <a:rPr lang="en-US" altLang="zh-CN" sz="3000" dirty="0" smtClean="0"/>
              <a:t>t,  pr=Null;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while(p!=Null) </a:t>
            </a:r>
          </a:p>
          <a:p>
            <a:pPr indent="27622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{</a:t>
            </a:r>
            <a:r>
              <a:rPr lang="en-US" altLang="zh-CN" sz="3000" dirty="0" err="1" smtClean="0"/>
              <a:t>push_seq</a:t>
            </a:r>
            <a:r>
              <a:rPr lang="en-US" altLang="zh-CN" sz="3000" dirty="0" smtClean="0"/>
              <a:t>(s, p);   p=p-&gt;link;}</a:t>
            </a:r>
          </a:p>
          <a:p>
            <a:pPr indent="27622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p=</a:t>
            </a:r>
            <a:r>
              <a:rPr lang="en-US" altLang="zh-CN" sz="3000" dirty="0" err="1" smtClean="0"/>
              <a:t>top_seq</a:t>
            </a:r>
            <a:r>
              <a:rPr lang="en-US" altLang="zh-CN" sz="3000" dirty="0" smtClean="0"/>
              <a:t>(s);  </a:t>
            </a:r>
            <a:r>
              <a:rPr lang="en-US" altLang="zh-CN" sz="3000" dirty="0" err="1" smtClean="0"/>
              <a:t>pop_seq</a:t>
            </a:r>
            <a:r>
              <a:rPr lang="en-US" altLang="zh-CN" sz="3000" dirty="0" smtClean="0"/>
              <a:t>(s); </a:t>
            </a:r>
          </a:p>
          <a:p>
            <a:pPr indent="27622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  if(p-&gt;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llink</a:t>
            </a:r>
            <a:r>
              <a:rPr lang="en-US" altLang="zh-CN" sz="3000" dirty="0" smtClean="0">
                <a:solidFill>
                  <a:srgbClr val="003399"/>
                </a:solidFill>
              </a:rPr>
              <a:t>==Null)</a:t>
            </a:r>
          </a:p>
          <a:p>
            <a:pPr indent="276225">
              <a:lnSpc>
                <a:spcPct val="107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</a:t>
            </a:r>
            <a:r>
              <a:rPr lang="en-US" altLang="zh-CN" sz="3000" dirty="0" smtClean="0">
                <a:solidFill>
                  <a:srgbClr val="003399"/>
                </a:solidFill>
              </a:rPr>
              <a:t>if(pr!=Null &amp;&amp; pr-&gt;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rlink</a:t>
            </a:r>
            <a:r>
              <a:rPr lang="en-US" altLang="zh-CN" sz="3000" dirty="0" smtClean="0">
                <a:solidFill>
                  <a:srgbClr val="003399"/>
                </a:solidFill>
              </a:rPr>
              <a:t>==Null)</a:t>
            </a:r>
          </a:p>
          <a:p>
            <a:pPr indent="276225">
              <a:lnSpc>
                <a:spcPct val="107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{pr-&gt;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=p;  pr-&gt;</a:t>
            </a:r>
            <a:r>
              <a:rPr lang="en-US" altLang="zh-CN" sz="3000" dirty="0" err="1" smtClean="0"/>
              <a:t>rtag</a:t>
            </a:r>
            <a:r>
              <a:rPr lang="en-US" altLang="zh-CN" sz="3000" dirty="0" smtClean="0"/>
              <a:t>=1;}</a:t>
            </a:r>
            <a:endParaRPr lang="en-US" altLang="zh-CN" sz="3000" b="1" dirty="0" smtClean="0">
              <a:solidFill>
                <a:srgbClr val="00B050"/>
              </a:solidFill>
            </a:endParaRPr>
          </a:p>
          <a:p>
            <a:pPr indent="276225">
              <a:lnSpc>
                <a:spcPct val="107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pr=p;  p=p-&gt;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; </a:t>
            </a:r>
            <a:endParaRPr lang="en-US" altLang="zh-CN" sz="3000" dirty="0" smtClean="0">
              <a:solidFill>
                <a:srgbClr val="00B050"/>
              </a:solidFill>
            </a:endParaRPr>
          </a:p>
          <a:p>
            <a:pPr indent="276225">
              <a:lnSpc>
                <a:spcPct val="107000"/>
              </a:lnSpc>
              <a:spcBef>
                <a:spcPts val="0"/>
              </a:spcBef>
              <a:buNone/>
            </a:pPr>
            <a:r>
              <a:rPr lang="en-US" altLang="zh-CN" sz="3000" b="1" dirty="0" smtClean="0"/>
              <a:t>    </a:t>
            </a:r>
            <a:r>
              <a:rPr lang="en-US" altLang="zh-CN" sz="3000" dirty="0" smtClean="0"/>
              <a:t>}while(!</a:t>
            </a:r>
            <a:r>
              <a:rPr lang="en-US" altLang="zh-CN" sz="3000" dirty="0" err="1" smtClean="0"/>
              <a:t>isEmptyStack</a:t>
            </a:r>
            <a:r>
              <a:rPr lang="en-US" altLang="zh-CN" sz="3000" dirty="0" smtClean="0"/>
              <a:t>(s) ||p!=Null)</a:t>
            </a:r>
          </a:p>
          <a:p>
            <a:pPr>
              <a:lnSpc>
                <a:spcPct val="107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</a:t>
            </a:r>
            <a:r>
              <a:rPr lang="en-US" altLang="zh-CN" sz="3000" dirty="0" smtClean="0">
                <a:solidFill>
                  <a:srgbClr val="003399"/>
                </a:solidFill>
              </a:rPr>
              <a:t>pr-&gt;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rlink</a:t>
            </a:r>
            <a:r>
              <a:rPr lang="en-US" altLang="zh-CN" sz="3000" dirty="0" smtClean="0">
                <a:solidFill>
                  <a:srgbClr val="003399"/>
                </a:solidFill>
              </a:rPr>
              <a:t>=p;  pr-&gt;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rtag</a:t>
            </a:r>
            <a:r>
              <a:rPr lang="en-US" altLang="zh-CN" sz="3000" dirty="0" smtClean="0">
                <a:solidFill>
                  <a:srgbClr val="003399"/>
                </a:solidFill>
              </a:rPr>
              <a:t>=1; </a:t>
            </a:r>
            <a:endParaRPr lang="en-US" altLang="zh-CN" sz="3000" dirty="0"/>
          </a:p>
        </p:txBody>
      </p:sp>
      <p:sp>
        <p:nvSpPr>
          <p:cNvPr id="7" name="矩形 6"/>
          <p:cNvSpPr/>
          <p:nvPr/>
        </p:nvSpPr>
        <p:spPr>
          <a:xfrm>
            <a:off x="5867400" y="2819400"/>
            <a:ext cx="329941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//p=</a:t>
            </a:r>
            <a:r>
              <a:rPr lang="zh-CN" altLang="en-US" dirty="0" smtClean="0">
                <a:solidFill>
                  <a:srgbClr val="008A00"/>
                </a:solidFill>
              </a:rPr>
              <a:t>栈顶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准备处理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38600" y="4800600"/>
            <a:ext cx="4648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处理后，去右孩子处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19787" y="1905000"/>
            <a:ext cx="483841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//p</a:t>
            </a:r>
            <a:r>
              <a:rPr lang="zh-CN" altLang="en-US" dirty="0" smtClean="0">
                <a:solidFill>
                  <a:srgbClr val="008A00"/>
                </a:solidFill>
              </a:rPr>
              <a:t>走向左下方，边走边进栈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334000" y="533400"/>
            <a:ext cx="3810000" cy="523220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000"/>
                </a:solidFill>
              </a:rPr>
              <a:t>中序线索化二叉树：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893" y="1828800"/>
            <a:ext cx="84670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do{</a:t>
            </a:r>
            <a:r>
              <a:rPr lang="en-US" altLang="zh-CN" sz="3000" b="1" dirty="0" smtClean="0"/>
              <a:t> </a:t>
            </a:r>
            <a:endParaRPr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4218051" y="3312000"/>
            <a:ext cx="4392549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{p-&gt;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=pr;  p-&gt;</a:t>
            </a:r>
            <a:r>
              <a:rPr lang="en-US" altLang="zh-CN" sz="3000" dirty="0" err="1" smtClean="0"/>
              <a:t>ltag</a:t>
            </a:r>
            <a:r>
              <a:rPr lang="en-US" altLang="zh-CN" sz="3000" dirty="0" smtClean="0"/>
              <a:t>=1;}</a:t>
            </a:r>
            <a:r>
              <a:rPr lang="en-US" altLang="zh-CN" sz="3000" dirty="0" smtClean="0">
                <a:solidFill>
                  <a:srgbClr val="00B050"/>
                </a:solidFill>
              </a:rPr>
              <a:t> </a:t>
            </a:r>
            <a:endParaRPr lang="zh-CN" altLang="en-US" sz="3000" dirty="0"/>
          </a:p>
        </p:txBody>
      </p:sp>
      <p:sp>
        <p:nvSpPr>
          <p:cNvPr id="18" name="矩形 17"/>
          <p:cNvSpPr/>
          <p:nvPr/>
        </p:nvSpPr>
        <p:spPr>
          <a:xfrm>
            <a:off x="4648200" y="5715000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}</a:t>
            </a:r>
            <a:endParaRPr lang="zh-CN" altLang="en-US" sz="3000" dirty="0"/>
          </a:p>
        </p:txBody>
      </p:sp>
      <p:sp>
        <p:nvSpPr>
          <p:cNvPr id="20" name="矩形 19"/>
          <p:cNvSpPr/>
          <p:nvPr/>
        </p:nvSpPr>
        <p:spPr>
          <a:xfrm>
            <a:off x="5105400" y="5953780"/>
            <a:ext cx="40386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与教材算法</a:t>
            </a:r>
            <a:r>
              <a:rPr lang="en-US" altLang="zh-CN" dirty="0" smtClean="0">
                <a:solidFill>
                  <a:schemeClr val="bg1"/>
                </a:solidFill>
              </a:rPr>
              <a:t>5.14</a:t>
            </a:r>
            <a:r>
              <a:rPr lang="zh-CN" altLang="en-US" dirty="0" smtClean="0">
                <a:solidFill>
                  <a:schemeClr val="bg1"/>
                </a:solidFill>
              </a:rPr>
              <a:t>略不同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6585" y="5274600"/>
            <a:ext cx="3299415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遍历结束条件</a:t>
            </a:r>
            <a:endParaRPr lang="zh-CN" altLang="en-US" dirty="0">
              <a:solidFill>
                <a:srgbClr val="008A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6" grpId="0"/>
      <p:bldP spid="17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09600" y="1268410"/>
            <a:ext cx="8153400" cy="13234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3200" dirty="0" smtClean="0"/>
              <a:t>例，中序遍历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次二叉树，改造所有空指针，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     </a:t>
            </a:r>
            <a:r>
              <a:rPr lang="zh-CN" altLang="en-US" sz="3200" dirty="0" smtClean="0"/>
              <a:t>建立中序线索，</a:t>
            </a:r>
            <a:endParaRPr lang="en-US" altLang="zh-CN" sz="3200" dirty="0" smtClean="0"/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线索化二叉树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意义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4495800" y="2563809"/>
            <a:ext cx="324000" cy="457200"/>
          </a:xfrm>
          <a:prstGeom prst="downArrow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09600" y="3021009"/>
            <a:ext cx="8153400" cy="2160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ym typeface="Wingdings" pitchFamily="2" charset="2"/>
              </a:rPr>
              <a:t>-- </a:t>
            </a:r>
            <a:r>
              <a:rPr lang="zh-CN" altLang="en-US" sz="3200" dirty="0" smtClean="0">
                <a:sym typeface="Wingdings" pitchFamily="2" charset="2"/>
              </a:rPr>
              <a:t>方便</a:t>
            </a:r>
            <a:r>
              <a:rPr lang="zh-CN" altLang="en-US" sz="3200" dirty="0" smtClean="0"/>
              <a:t>寻找“中序序列”中的前驱与后继，</a:t>
            </a: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  提高遍历速度；</a:t>
            </a: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非递中序归遍历，不需要栈；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回顾：二叉树的实现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534400" cy="51706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spcBef>
                <a:spcPts val="0"/>
              </a:spcBef>
              <a:buFontTx/>
              <a:buAutoNum type="arabicParenBoth"/>
            </a:pPr>
            <a:r>
              <a:rPr lang="zh-CN" altLang="en-US" sz="3000" dirty="0" smtClean="0">
                <a:solidFill>
                  <a:srgbClr val="003399"/>
                </a:solidFill>
              </a:rPr>
              <a:t> 顺序表示：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       -- </a:t>
            </a:r>
            <a:r>
              <a:rPr lang="zh-CN" altLang="en-US" sz="3000" dirty="0" smtClean="0"/>
              <a:t>适用于完全、“接近完全”的二叉树；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       -- </a:t>
            </a:r>
            <a:r>
              <a:rPr lang="zh-CN" altLang="en-US" sz="3000" dirty="0" smtClean="0"/>
              <a:t>寻找孩子、父亲，复杂度</a:t>
            </a:r>
            <a:r>
              <a:rPr lang="en-US" altLang="zh-CN" sz="3000" i="1" dirty="0" smtClean="0"/>
              <a:t>O</a:t>
            </a:r>
            <a:r>
              <a:rPr lang="en-US" altLang="zh-CN" sz="3000" dirty="0" smtClean="0"/>
              <a:t>(1)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 marL="180000">
              <a:spcBef>
                <a:spcPts val="12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(2) </a:t>
            </a:r>
            <a:r>
              <a:rPr lang="zh-CN" altLang="en-US" sz="3000" dirty="0" smtClean="0">
                <a:solidFill>
                  <a:srgbClr val="003399"/>
                </a:solidFill>
              </a:rPr>
              <a:t>结点度表示 </a:t>
            </a:r>
            <a:r>
              <a:rPr lang="en-US" altLang="zh-CN" sz="3000" dirty="0" smtClean="0"/>
              <a:t>-- </a:t>
            </a:r>
            <a:r>
              <a:rPr lang="zh-CN" altLang="en-US" sz="3000" dirty="0" smtClean="0"/>
              <a:t>特殊的顺序表示法：</a:t>
            </a:r>
            <a:endParaRPr lang="en-US" altLang="zh-CN" sz="3000" dirty="0" smtClean="0"/>
          </a:p>
          <a:p>
            <a:pPr marL="180000">
              <a:spcBef>
                <a:spcPts val="0"/>
              </a:spcBef>
              <a:buNone/>
            </a:pPr>
            <a:r>
              <a:rPr lang="en-US" altLang="zh-CN" sz="3000" dirty="0" smtClean="0"/>
              <a:t>     -- </a:t>
            </a:r>
            <a:r>
              <a:rPr lang="zh-CN" altLang="en-US" sz="3000" dirty="0" smtClean="0"/>
              <a:t>寻找右孩子，复杂度</a:t>
            </a:r>
            <a:r>
              <a:rPr lang="en-US" altLang="zh-CN" sz="3000" i="1" dirty="0" smtClean="0"/>
              <a:t>O</a:t>
            </a:r>
            <a:r>
              <a:rPr lang="en-US" altLang="zh-CN" sz="3000" dirty="0" smtClean="0"/>
              <a:t>(1)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 marL="180000">
              <a:spcBef>
                <a:spcPts val="0"/>
              </a:spcBef>
              <a:buNone/>
            </a:pPr>
            <a:r>
              <a:rPr lang="en-US" altLang="zh-CN" sz="3000" dirty="0" smtClean="0"/>
              <a:t>        </a:t>
            </a:r>
            <a:r>
              <a:rPr lang="zh-CN" altLang="en-US" sz="3000" dirty="0" smtClean="0"/>
              <a:t>计算结点的子孙个数</a:t>
            </a:r>
            <a:endParaRPr lang="en-US" altLang="zh-CN" sz="3000" dirty="0" smtClean="0"/>
          </a:p>
          <a:p>
            <a:pPr marL="180000">
              <a:spcBef>
                <a:spcPts val="12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(3) </a:t>
            </a:r>
            <a:r>
              <a:rPr lang="zh-CN" altLang="en-US" sz="3000" dirty="0" smtClean="0">
                <a:solidFill>
                  <a:srgbClr val="003399"/>
                </a:solidFill>
              </a:rPr>
              <a:t>链接表示；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180000">
              <a:spcBef>
                <a:spcPts val="12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(4) </a:t>
            </a:r>
            <a:r>
              <a:rPr lang="zh-CN" altLang="en-US" sz="3000" dirty="0" smtClean="0">
                <a:solidFill>
                  <a:srgbClr val="003399"/>
                </a:solidFill>
              </a:rPr>
              <a:t>线索二叉树；  </a:t>
            </a:r>
            <a:endParaRPr lang="en-US" altLang="zh-CN" sz="3000" dirty="0" smtClean="0">
              <a:solidFill>
                <a:srgbClr val="003399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85489" y="4086000"/>
            <a:ext cx="4158511" cy="608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ym typeface="Wingdings" pitchFamily="2" charset="2"/>
              </a:rPr>
              <a:t></a:t>
            </a:r>
            <a:r>
              <a:rPr lang="zh-CN" altLang="en-US" sz="3000" dirty="0" smtClean="0"/>
              <a:t>寻找左孩子、父亲；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838200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1.  </a:t>
            </a:r>
            <a:r>
              <a:rPr lang="zh-CN" altLang="en-US" sz="3200" dirty="0" smtClean="0"/>
              <a:t>在中序线索二叉树中</a:t>
            </a:r>
            <a:r>
              <a:rPr lang="en-US" altLang="zh-CN" sz="3200" dirty="0" smtClean="0"/>
              <a:t>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找任意结点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中序前驱：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7200" y="2133600"/>
            <a:ext cx="8686800" cy="39437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3200" dirty="0" smtClean="0"/>
              <a:t>a)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==1,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前驱为：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dirty="0" smtClean="0"/>
              <a:t>b)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==0 (</a:t>
            </a:r>
            <a:r>
              <a:rPr lang="zh-CN" altLang="en-US" sz="3200" dirty="0" smtClean="0"/>
              <a:t>则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有左孩子</a:t>
            </a:r>
            <a:r>
              <a:rPr lang="en-US" altLang="zh-CN" sz="3200" dirty="0" smtClean="0"/>
              <a:t>), 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前驱为：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做法：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cxnSp>
        <p:nvCxnSpPr>
          <p:cNvPr id="7" name="曲线连接符 6"/>
          <p:cNvCxnSpPr>
            <a:stCxn id="20" idx="2"/>
          </p:cNvCxnSpPr>
          <p:nvPr/>
        </p:nvCxnSpPr>
        <p:spPr bwMode="auto">
          <a:xfrm rot="10800000" flipV="1">
            <a:off x="5867400" y="2944339"/>
            <a:ext cx="228600" cy="4108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7137600" y="91678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7671000" y="17402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14" idx="0"/>
          </p:cNvCxnSpPr>
          <p:nvPr/>
        </p:nvCxnSpPr>
        <p:spPr bwMode="auto">
          <a:xfrm rot="5400000">
            <a:off x="6757678" y="1373243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10" idx="5"/>
            <a:endCxn id="11" idx="0"/>
          </p:cNvCxnSpPr>
          <p:nvPr/>
        </p:nvCxnSpPr>
        <p:spPr bwMode="auto">
          <a:xfrm rot="16200000" flipH="1">
            <a:off x="7469312" y="1322542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8"/>
          <p:cNvSpPr>
            <a:spLocks noChangeArrowheads="1"/>
          </p:cNvSpPr>
          <p:nvPr/>
        </p:nvSpPr>
        <p:spPr bwMode="auto">
          <a:xfrm>
            <a:off x="6629400" y="1816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8280600" y="26546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11" idx="3"/>
            <a:endCxn id="18" idx="0"/>
          </p:cNvCxnSpPr>
          <p:nvPr/>
        </p:nvCxnSpPr>
        <p:spPr bwMode="auto">
          <a:xfrm rot="5400000">
            <a:off x="7309201" y="2305765"/>
            <a:ext cx="6218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1" idx="5"/>
            <a:endCxn id="15" idx="0"/>
          </p:cNvCxnSpPr>
          <p:nvPr/>
        </p:nvCxnSpPr>
        <p:spPr bwMode="auto">
          <a:xfrm rot="16200000" flipH="1">
            <a:off x="7995335" y="2153364"/>
            <a:ext cx="5456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7290000" y="2730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4" idx="3"/>
            <a:endCxn id="20" idx="0"/>
          </p:cNvCxnSpPr>
          <p:nvPr/>
        </p:nvCxnSpPr>
        <p:spPr bwMode="auto">
          <a:xfrm rot="5400000">
            <a:off x="6230746" y="2266420"/>
            <a:ext cx="54317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6096000" y="272834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6553200" y="354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20" idx="5"/>
            <a:endCxn id="21" idx="0"/>
          </p:cNvCxnSpPr>
          <p:nvPr/>
        </p:nvCxnSpPr>
        <p:spPr bwMode="auto">
          <a:xfrm rot="16200000" flipH="1">
            <a:off x="6393590" y="3168219"/>
            <a:ext cx="44675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8"/>
          <p:cNvSpPr>
            <a:spLocks noChangeArrowheads="1"/>
          </p:cNvSpPr>
          <p:nvPr/>
        </p:nvSpPr>
        <p:spPr bwMode="auto">
          <a:xfrm>
            <a:off x="7823400" y="354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stCxn id="18" idx="5"/>
            <a:endCxn id="23" idx="0"/>
          </p:cNvCxnSpPr>
          <p:nvPr/>
        </p:nvCxnSpPr>
        <p:spPr bwMode="auto">
          <a:xfrm rot="16200000" flipH="1">
            <a:off x="7626935" y="3131364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曲线连接符 108"/>
          <p:cNvCxnSpPr>
            <a:stCxn id="21" idx="2"/>
            <a:endCxn id="20" idx="4"/>
          </p:cNvCxnSpPr>
          <p:nvPr/>
        </p:nvCxnSpPr>
        <p:spPr bwMode="auto">
          <a:xfrm rot="10800000">
            <a:off x="6312000" y="3160340"/>
            <a:ext cx="241200" cy="5994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6" name="曲线连接符 104"/>
          <p:cNvCxnSpPr>
            <a:stCxn id="21" idx="7"/>
            <a:endCxn id="14" idx="4"/>
          </p:cNvCxnSpPr>
          <p:nvPr/>
        </p:nvCxnSpPr>
        <p:spPr bwMode="auto">
          <a:xfrm rot="16200000" flipV="1">
            <a:off x="6204336" y="2889495"/>
            <a:ext cx="1358665" cy="765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7" name="曲线连接符 117"/>
          <p:cNvCxnSpPr>
            <a:stCxn id="18" idx="2"/>
            <a:endCxn id="10" idx="5"/>
          </p:cNvCxnSpPr>
          <p:nvPr/>
        </p:nvCxnSpPr>
        <p:spPr bwMode="auto">
          <a:xfrm rot="10800000" flipH="1">
            <a:off x="7289999" y="1285520"/>
            <a:ext cx="216335" cy="1661310"/>
          </a:xfrm>
          <a:prstGeom prst="curvedConnector4">
            <a:avLst>
              <a:gd name="adj1" fmla="val -31868"/>
              <a:gd name="adj2" fmla="val 545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8" name="曲线连接符 121"/>
          <p:cNvCxnSpPr>
            <a:stCxn id="23" idx="2"/>
            <a:endCxn id="18" idx="4"/>
          </p:cNvCxnSpPr>
          <p:nvPr/>
        </p:nvCxnSpPr>
        <p:spPr bwMode="auto">
          <a:xfrm rot="10800000">
            <a:off x="7506000" y="3162830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9" name="曲线连接符 104"/>
          <p:cNvCxnSpPr>
            <a:stCxn id="23" idx="7"/>
            <a:endCxn id="11" idx="4"/>
          </p:cNvCxnSpPr>
          <p:nvPr/>
        </p:nvCxnSpPr>
        <p:spPr bwMode="auto">
          <a:xfrm rot="16200000" flipV="1">
            <a:off x="7322136" y="2737095"/>
            <a:ext cx="1434865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0" name="曲线连接符 104"/>
          <p:cNvCxnSpPr>
            <a:stCxn id="15" idx="6"/>
          </p:cNvCxnSpPr>
          <p:nvPr/>
        </p:nvCxnSpPr>
        <p:spPr bwMode="auto">
          <a:xfrm>
            <a:off x="8712600" y="2870630"/>
            <a:ext cx="177600" cy="408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2" name="曲线连接符 104"/>
          <p:cNvCxnSpPr>
            <a:stCxn id="14" idx="6"/>
            <a:endCxn id="10" idx="4"/>
          </p:cNvCxnSpPr>
          <p:nvPr/>
        </p:nvCxnSpPr>
        <p:spPr bwMode="auto">
          <a:xfrm flipV="1">
            <a:off x="7061400" y="1348785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3" name="曲线连接符 121"/>
          <p:cNvCxnSpPr>
            <a:stCxn id="15" idx="2"/>
            <a:endCxn id="11" idx="5"/>
          </p:cNvCxnSpPr>
          <p:nvPr/>
        </p:nvCxnSpPr>
        <p:spPr bwMode="auto">
          <a:xfrm rot="10800000">
            <a:off x="8039736" y="2108966"/>
            <a:ext cx="240865" cy="7616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2581264" y="2781579"/>
            <a:ext cx="160973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;</a:t>
            </a:r>
            <a:endParaRPr lang="zh-CN" altLang="en-US" sz="3200" dirty="0"/>
          </a:p>
        </p:txBody>
      </p:sp>
      <p:sp>
        <p:nvSpPr>
          <p:cNvPr id="34" name="矩形 33"/>
          <p:cNvSpPr/>
          <p:nvPr/>
        </p:nvSpPr>
        <p:spPr>
          <a:xfrm>
            <a:off x="2438400" y="4168914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p</a:t>
            </a:r>
            <a:r>
              <a:rPr lang="zh-CN" altLang="en-US" sz="3200" dirty="0" smtClean="0"/>
              <a:t>的左子树的“最右下”结点；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2133600" y="4821253"/>
            <a:ext cx="2965877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1) </a:t>
            </a:r>
            <a:r>
              <a:rPr lang="zh-CN" altLang="en-US" sz="3200" dirty="0" smtClean="0"/>
              <a:t>置</a:t>
            </a:r>
            <a:r>
              <a:rPr lang="en-US" altLang="zh-CN" sz="3200" dirty="0" smtClean="0"/>
              <a:t>p=p-&gt;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,</a:t>
            </a:r>
            <a:endParaRPr lang="zh-CN" altLang="en-US" sz="3200" dirty="0"/>
          </a:p>
        </p:txBody>
      </p:sp>
      <p:sp>
        <p:nvSpPr>
          <p:cNvPr id="36" name="矩形 35"/>
          <p:cNvSpPr/>
          <p:nvPr/>
        </p:nvSpPr>
        <p:spPr>
          <a:xfrm>
            <a:off x="2133600" y="5430853"/>
            <a:ext cx="4538422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2) </a:t>
            </a:r>
            <a:r>
              <a:rPr lang="zh-CN" altLang="en-US" sz="3200" dirty="0" smtClean="0"/>
              <a:t>重复</a:t>
            </a:r>
            <a:r>
              <a:rPr lang="en-US" altLang="zh-CN" sz="3200" dirty="0" smtClean="0"/>
              <a:t>p=p-&gt;</a:t>
            </a:r>
            <a:r>
              <a:rPr lang="en-US" altLang="zh-CN" sz="3200" dirty="0" err="1" smtClean="0"/>
              <a:t>rlink</a:t>
            </a:r>
            <a:r>
              <a:rPr lang="zh-CN" altLang="en-US" sz="3200" dirty="0" smtClean="0"/>
              <a:t>，直到</a:t>
            </a:r>
            <a:endParaRPr lang="zh-CN" altLang="en-US" sz="3200" dirty="0"/>
          </a:p>
        </p:txBody>
      </p:sp>
      <p:sp>
        <p:nvSpPr>
          <p:cNvPr id="37" name="矩形 36"/>
          <p:cNvSpPr/>
          <p:nvPr/>
        </p:nvSpPr>
        <p:spPr>
          <a:xfrm>
            <a:off x="6400800" y="5388114"/>
            <a:ext cx="2430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p-&gt;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rtag</a:t>
            </a:r>
            <a:r>
              <a:rPr lang="en-US" altLang="zh-CN" sz="3200" dirty="0" smtClean="0">
                <a:solidFill>
                  <a:srgbClr val="003399"/>
                </a:solidFill>
              </a:rPr>
              <a:t>==1;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5" grpId="0"/>
      <p:bldP spid="36" grpId="0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838200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1.  </a:t>
            </a:r>
            <a:r>
              <a:rPr lang="zh-CN" altLang="en-US" sz="3200" dirty="0" smtClean="0"/>
              <a:t>在中序线索二叉树中</a:t>
            </a:r>
            <a:r>
              <a:rPr lang="en-US" altLang="zh-CN" sz="3200" dirty="0" smtClean="0"/>
              <a:t>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找任意结点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中序前驱：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7200" y="2133600"/>
            <a:ext cx="8686800" cy="41745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if(p-&gt;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==1) 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return (p-&gt;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);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if(p-&gt;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==0)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p=p-&gt;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while(p-&gt;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==0)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p=p-&gt;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 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return p; }</a:t>
            </a:r>
          </a:p>
        </p:txBody>
      </p:sp>
      <p:cxnSp>
        <p:nvCxnSpPr>
          <p:cNvPr id="7" name="曲线连接符 6"/>
          <p:cNvCxnSpPr>
            <a:stCxn id="20" idx="2"/>
          </p:cNvCxnSpPr>
          <p:nvPr/>
        </p:nvCxnSpPr>
        <p:spPr bwMode="auto">
          <a:xfrm rot="10800000" flipV="1">
            <a:off x="5867400" y="2944339"/>
            <a:ext cx="228600" cy="4108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7137600" y="91678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7671000" y="17402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14" idx="0"/>
          </p:cNvCxnSpPr>
          <p:nvPr/>
        </p:nvCxnSpPr>
        <p:spPr bwMode="auto">
          <a:xfrm rot="5400000">
            <a:off x="6757678" y="1373243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10" idx="5"/>
            <a:endCxn id="11" idx="0"/>
          </p:cNvCxnSpPr>
          <p:nvPr/>
        </p:nvCxnSpPr>
        <p:spPr bwMode="auto">
          <a:xfrm rot="16200000" flipH="1">
            <a:off x="7469312" y="1322542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8"/>
          <p:cNvSpPr>
            <a:spLocks noChangeArrowheads="1"/>
          </p:cNvSpPr>
          <p:nvPr/>
        </p:nvSpPr>
        <p:spPr bwMode="auto">
          <a:xfrm>
            <a:off x="6629400" y="1816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8280600" y="26546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11" idx="3"/>
            <a:endCxn id="18" idx="0"/>
          </p:cNvCxnSpPr>
          <p:nvPr/>
        </p:nvCxnSpPr>
        <p:spPr bwMode="auto">
          <a:xfrm rot="5400000">
            <a:off x="7309201" y="2305765"/>
            <a:ext cx="6218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1" idx="5"/>
            <a:endCxn id="15" idx="0"/>
          </p:cNvCxnSpPr>
          <p:nvPr/>
        </p:nvCxnSpPr>
        <p:spPr bwMode="auto">
          <a:xfrm rot="16200000" flipH="1">
            <a:off x="7995335" y="2153364"/>
            <a:ext cx="5456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7290000" y="2730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4" idx="3"/>
            <a:endCxn id="20" idx="0"/>
          </p:cNvCxnSpPr>
          <p:nvPr/>
        </p:nvCxnSpPr>
        <p:spPr bwMode="auto">
          <a:xfrm rot="5400000">
            <a:off x="6230746" y="2266420"/>
            <a:ext cx="54317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6096000" y="272834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6553200" y="354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20" idx="5"/>
            <a:endCxn id="21" idx="0"/>
          </p:cNvCxnSpPr>
          <p:nvPr/>
        </p:nvCxnSpPr>
        <p:spPr bwMode="auto">
          <a:xfrm rot="16200000" flipH="1">
            <a:off x="6393590" y="3168219"/>
            <a:ext cx="44675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8"/>
          <p:cNvSpPr>
            <a:spLocks noChangeArrowheads="1"/>
          </p:cNvSpPr>
          <p:nvPr/>
        </p:nvSpPr>
        <p:spPr bwMode="auto">
          <a:xfrm>
            <a:off x="7823400" y="354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stCxn id="18" idx="5"/>
            <a:endCxn id="23" idx="0"/>
          </p:cNvCxnSpPr>
          <p:nvPr/>
        </p:nvCxnSpPr>
        <p:spPr bwMode="auto">
          <a:xfrm rot="16200000" flipH="1">
            <a:off x="7626935" y="3131364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曲线连接符 108"/>
          <p:cNvCxnSpPr>
            <a:stCxn id="21" idx="2"/>
            <a:endCxn id="20" idx="4"/>
          </p:cNvCxnSpPr>
          <p:nvPr/>
        </p:nvCxnSpPr>
        <p:spPr bwMode="auto">
          <a:xfrm rot="10800000">
            <a:off x="6312000" y="3160340"/>
            <a:ext cx="241200" cy="5994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6" name="曲线连接符 104"/>
          <p:cNvCxnSpPr>
            <a:stCxn id="21" idx="7"/>
            <a:endCxn id="14" idx="4"/>
          </p:cNvCxnSpPr>
          <p:nvPr/>
        </p:nvCxnSpPr>
        <p:spPr bwMode="auto">
          <a:xfrm rot="16200000" flipV="1">
            <a:off x="6204336" y="2889495"/>
            <a:ext cx="1358665" cy="765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7" name="曲线连接符 117"/>
          <p:cNvCxnSpPr>
            <a:stCxn id="18" idx="2"/>
            <a:endCxn id="10" idx="5"/>
          </p:cNvCxnSpPr>
          <p:nvPr/>
        </p:nvCxnSpPr>
        <p:spPr bwMode="auto">
          <a:xfrm rot="10800000" flipH="1">
            <a:off x="7289999" y="1285520"/>
            <a:ext cx="216335" cy="1661310"/>
          </a:xfrm>
          <a:prstGeom prst="curvedConnector4">
            <a:avLst>
              <a:gd name="adj1" fmla="val -31868"/>
              <a:gd name="adj2" fmla="val 545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8" name="曲线连接符 121"/>
          <p:cNvCxnSpPr>
            <a:stCxn id="23" idx="2"/>
            <a:endCxn id="18" idx="4"/>
          </p:cNvCxnSpPr>
          <p:nvPr/>
        </p:nvCxnSpPr>
        <p:spPr bwMode="auto">
          <a:xfrm rot="10800000">
            <a:off x="7506000" y="3162830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9" name="曲线连接符 104"/>
          <p:cNvCxnSpPr>
            <a:stCxn id="23" idx="7"/>
            <a:endCxn id="11" idx="4"/>
          </p:cNvCxnSpPr>
          <p:nvPr/>
        </p:nvCxnSpPr>
        <p:spPr bwMode="auto">
          <a:xfrm rot="16200000" flipV="1">
            <a:off x="7322136" y="2737095"/>
            <a:ext cx="1434865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0" name="曲线连接符 104"/>
          <p:cNvCxnSpPr>
            <a:stCxn id="15" idx="6"/>
          </p:cNvCxnSpPr>
          <p:nvPr/>
        </p:nvCxnSpPr>
        <p:spPr bwMode="auto">
          <a:xfrm>
            <a:off x="8712600" y="2870630"/>
            <a:ext cx="177600" cy="408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2" name="曲线连接符 104"/>
          <p:cNvCxnSpPr>
            <a:stCxn id="14" idx="6"/>
            <a:endCxn id="10" idx="4"/>
          </p:cNvCxnSpPr>
          <p:nvPr/>
        </p:nvCxnSpPr>
        <p:spPr bwMode="auto">
          <a:xfrm flipV="1">
            <a:off x="7061400" y="1348785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3" name="曲线连接符 121"/>
          <p:cNvCxnSpPr>
            <a:stCxn id="15" idx="2"/>
            <a:endCxn id="11" idx="5"/>
          </p:cNvCxnSpPr>
          <p:nvPr/>
        </p:nvCxnSpPr>
        <p:spPr bwMode="auto">
          <a:xfrm rot="10800000">
            <a:off x="8039736" y="2108966"/>
            <a:ext cx="240865" cy="7616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8" name="矩形 37"/>
          <p:cNvSpPr/>
          <p:nvPr/>
        </p:nvSpPr>
        <p:spPr>
          <a:xfrm>
            <a:off x="3810000" y="5160258"/>
            <a:ext cx="469231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找左子树的“最右下”结点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86762" y="3962400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去左子树处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049076" y="3733800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838200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2.  </a:t>
            </a:r>
            <a:r>
              <a:rPr lang="zh-CN" altLang="en-US" sz="3200" dirty="0" smtClean="0"/>
              <a:t>在中序线索二叉树中</a:t>
            </a:r>
            <a:r>
              <a:rPr lang="en-US" altLang="zh-CN" sz="3200" dirty="0" smtClean="0"/>
              <a:t>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找任意结点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中序后继：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7200" y="2133600"/>
            <a:ext cx="8686800" cy="411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lphaLcParenR"/>
            </a:pPr>
            <a:r>
              <a:rPr lang="zh-CN" altLang="en-US" sz="3200" dirty="0" smtClean="0"/>
              <a:t>若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==1, 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8A00"/>
                </a:solidFill>
              </a:rPr>
              <a:t>    后继为：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dirty="0" smtClean="0"/>
              <a:t>b)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==0 (</a:t>
            </a:r>
            <a:r>
              <a:rPr lang="zh-CN" altLang="en-US" sz="3200" dirty="0" smtClean="0"/>
              <a:t>则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有右孩子</a:t>
            </a:r>
            <a:r>
              <a:rPr lang="en-US" altLang="zh-CN" sz="3200" dirty="0" smtClean="0"/>
              <a:t>), 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后继为：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做法：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              </a:t>
            </a:r>
            <a:endParaRPr lang="en-US" altLang="zh-CN" sz="3200" dirty="0" smtClean="0"/>
          </a:p>
        </p:txBody>
      </p:sp>
      <p:cxnSp>
        <p:nvCxnSpPr>
          <p:cNvPr id="7" name="曲线连接符 6"/>
          <p:cNvCxnSpPr>
            <a:stCxn id="20" idx="2"/>
          </p:cNvCxnSpPr>
          <p:nvPr/>
        </p:nvCxnSpPr>
        <p:spPr bwMode="auto">
          <a:xfrm rot="10800000" flipV="1">
            <a:off x="5867400" y="2944339"/>
            <a:ext cx="228600" cy="4108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7137600" y="91678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7671000" y="17402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14" idx="0"/>
          </p:cNvCxnSpPr>
          <p:nvPr/>
        </p:nvCxnSpPr>
        <p:spPr bwMode="auto">
          <a:xfrm rot="5400000">
            <a:off x="6757678" y="1373243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10" idx="5"/>
            <a:endCxn id="11" idx="0"/>
          </p:cNvCxnSpPr>
          <p:nvPr/>
        </p:nvCxnSpPr>
        <p:spPr bwMode="auto">
          <a:xfrm rot="16200000" flipH="1">
            <a:off x="7469312" y="1322542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8"/>
          <p:cNvSpPr>
            <a:spLocks noChangeArrowheads="1"/>
          </p:cNvSpPr>
          <p:nvPr/>
        </p:nvSpPr>
        <p:spPr bwMode="auto">
          <a:xfrm>
            <a:off x="6629400" y="1816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8280600" y="26546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11" idx="3"/>
            <a:endCxn id="18" idx="0"/>
          </p:cNvCxnSpPr>
          <p:nvPr/>
        </p:nvCxnSpPr>
        <p:spPr bwMode="auto">
          <a:xfrm rot="5400000">
            <a:off x="7309201" y="2305765"/>
            <a:ext cx="6218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1" idx="5"/>
            <a:endCxn id="15" idx="0"/>
          </p:cNvCxnSpPr>
          <p:nvPr/>
        </p:nvCxnSpPr>
        <p:spPr bwMode="auto">
          <a:xfrm rot="16200000" flipH="1">
            <a:off x="7995335" y="2153364"/>
            <a:ext cx="5456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7290000" y="2730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4" idx="3"/>
            <a:endCxn id="20" idx="0"/>
          </p:cNvCxnSpPr>
          <p:nvPr/>
        </p:nvCxnSpPr>
        <p:spPr bwMode="auto">
          <a:xfrm rot="5400000">
            <a:off x="6230746" y="2266420"/>
            <a:ext cx="54317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6096000" y="272834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6553200" y="354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20" idx="5"/>
            <a:endCxn id="21" idx="0"/>
          </p:cNvCxnSpPr>
          <p:nvPr/>
        </p:nvCxnSpPr>
        <p:spPr bwMode="auto">
          <a:xfrm rot="16200000" flipH="1">
            <a:off x="6393590" y="3168219"/>
            <a:ext cx="44675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8"/>
          <p:cNvSpPr>
            <a:spLocks noChangeArrowheads="1"/>
          </p:cNvSpPr>
          <p:nvPr/>
        </p:nvSpPr>
        <p:spPr bwMode="auto">
          <a:xfrm>
            <a:off x="7823400" y="354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stCxn id="18" idx="5"/>
            <a:endCxn id="23" idx="0"/>
          </p:cNvCxnSpPr>
          <p:nvPr/>
        </p:nvCxnSpPr>
        <p:spPr bwMode="auto">
          <a:xfrm rot="16200000" flipH="1">
            <a:off x="7626935" y="3131364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曲线连接符 108"/>
          <p:cNvCxnSpPr>
            <a:stCxn id="21" idx="2"/>
            <a:endCxn id="20" idx="4"/>
          </p:cNvCxnSpPr>
          <p:nvPr/>
        </p:nvCxnSpPr>
        <p:spPr bwMode="auto">
          <a:xfrm rot="10800000">
            <a:off x="6312000" y="3160340"/>
            <a:ext cx="241200" cy="5994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6" name="曲线连接符 104"/>
          <p:cNvCxnSpPr>
            <a:stCxn id="21" idx="7"/>
            <a:endCxn id="14" idx="4"/>
          </p:cNvCxnSpPr>
          <p:nvPr/>
        </p:nvCxnSpPr>
        <p:spPr bwMode="auto">
          <a:xfrm rot="16200000" flipV="1">
            <a:off x="6204336" y="2889495"/>
            <a:ext cx="1358665" cy="765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7" name="曲线连接符 117"/>
          <p:cNvCxnSpPr>
            <a:stCxn id="18" idx="2"/>
            <a:endCxn id="10" idx="5"/>
          </p:cNvCxnSpPr>
          <p:nvPr/>
        </p:nvCxnSpPr>
        <p:spPr bwMode="auto">
          <a:xfrm rot="10800000" flipH="1">
            <a:off x="7289999" y="1285520"/>
            <a:ext cx="216335" cy="1661310"/>
          </a:xfrm>
          <a:prstGeom prst="curvedConnector4">
            <a:avLst>
              <a:gd name="adj1" fmla="val -31868"/>
              <a:gd name="adj2" fmla="val 545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8" name="曲线连接符 121"/>
          <p:cNvCxnSpPr>
            <a:stCxn id="23" idx="2"/>
            <a:endCxn id="18" idx="4"/>
          </p:cNvCxnSpPr>
          <p:nvPr/>
        </p:nvCxnSpPr>
        <p:spPr bwMode="auto">
          <a:xfrm rot="10800000">
            <a:off x="7506000" y="3162830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9" name="曲线连接符 104"/>
          <p:cNvCxnSpPr>
            <a:stCxn id="23" idx="7"/>
            <a:endCxn id="11" idx="4"/>
          </p:cNvCxnSpPr>
          <p:nvPr/>
        </p:nvCxnSpPr>
        <p:spPr bwMode="auto">
          <a:xfrm rot="16200000" flipV="1">
            <a:off x="7322136" y="2737095"/>
            <a:ext cx="1434865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0" name="曲线连接符 104"/>
          <p:cNvCxnSpPr>
            <a:stCxn id="15" idx="6"/>
          </p:cNvCxnSpPr>
          <p:nvPr/>
        </p:nvCxnSpPr>
        <p:spPr bwMode="auto">
          <a:xfrm>
            <a:off x="8712600" y="2870630"/>
            <a:ext cx="177600" cy="408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2" name="曲线连接符 104"/>
          <p:cNvCxnSpPr>
            <a:stCxn id="14" idx="6"/>
            <a:endCxn id="10" idx="4"/>
          </p:cNvCxnSpPr>
          <p:nvPr/>
        </p:nvCxnSpPr>
        <p:spPr bwMode="auto">
          <a:xfrm flipV="1">
            <a:off x="7061400" y="1348785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3" name="曲线连接符 121"/>
          <p:cNvCxnSpPr>
            <a:stCxn id="15" idx="2"/>
            <a:endCxn id="11" idx="5"/>
          </p:cNvCxnSpPr>
          <p:nvPr/>
        </p:nvCxnSpPr>
        <p:spPr bwMode="auto">
          <a:xfrm rot="10800000">
            <a:off x="8039736" y="2108966"/>
            <a:ext cx="240865" cy="7616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2514600" y="2781579"/>
            <a:ext cx="165462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</a:t>
            </a:r>
            <a:endParaRPr lang="zh-CN" altLang="en-US" sz="3200" dirty="0"/>
          </a:p>
        </p:txBody>
      </p:sp>
      <p:sp>
        <p:nvSpPr>
          <p:cNvPr id="34" name="矩形 33"/>
          <p:cNvSpPr/>
          <p:nvPr/>
        </p:nvSpPr>
        <p:spPr>
          <a:xfrm>
            <a:off x="2438400" y="4168914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p</a:t>
            </a:r>
            <a:r>
              <a:rPr lang="zh-CN" altLang="en-US" sz="3200" dirty="0" smtClean="0"/>
              <a:t>的右子树的“最左下”结点</a:t>
            </a:r>
            <a:r>
              <a:rPr lang="en-US" altLang="zh-CN" sz="3200" dirty="0" smtClean="0"/>
              <a:t>, 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2133600" y="4810913"/>
            <a:ext cx="3010761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1) </a:t>
            </a:r>
            <a:r>
              <a:rPr lang="zh-CN" altLang="en-US" sz="3200" dirty="0" smtClean="0"/>
              <a:t>置</a:t>
            </a:r>
            <a:r>
              <a:rPr lang="en-US" altLang="zh-CN" sz="3200" dirty="0" smtClean="0"/>
              <a:t>p=p-&gt;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,</a:t>
            </a:r>
            <a:endParaRPr lang="zh-CN" altLang="en-US" sz="3200" dirty="0"/>
          </a:p>
        </p:txBody>
      </p:sp>
      <p:sp>
        <p:nvSpPr>
          <p:cNvPr id="36" name="矩形 35"/>
          <p:cNvSpPr/>
          <p:nvPr/>
        </p:nvSpPr>
        <p:spPr>
          <a:xfrm>
            <a:off x="2133600" y="5452939"/>
            <a:ext cx="70104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/>
              <a:t>2) </a:t>
            </a:r>
            <a:r>
              <a:rPr lang="zh-CN" altLang="en-US" sz="3200" dirty="0" smtClean="0"/>
              <a:t>重复</a:t>
            </a:r>
            <a:r>
              <a:rPr lang="en-US" altLang="zh-CN" sz="3200" dirty="0" smtClean="0"/>
              <a:t>p=p-&gt;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直到</a:t>
            </a:r>
            <a:r>
              <a:rPr lang="en-US" altLang="zh-CN" sz="3200" dirty="0" smtClean="0">
                <a:solidFill>
                  <a:srgbClr val="003399"/>
                </a:solidFill>
              </a:rPr>
              <a:t>p-&gt;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ltag</a:t>
            </a:r>
            <a:r>
              <a:rPr lang="en-US" altLang="zh-CN" sz="3200" dirty="0" smtClean="0">
                <a:solidFill>
                  <a:srgbClr val="003399"/>
                </a:solidFill>
              </a:rPr>
              <a:t>==1;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5" grpId="0"/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838200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2.  </a:t>
            </a:r>
            <a:r>
              <a:rPr lang="zh-CN" altLang="en-US" sz="3200" dirty="0" smtClean="0"/>
              <a:t>在中序线索二叉树中</a:t>
            </a:r>
            <a:r>
              <a:rPr lang="en-US" altLang="zh-CN" sz="3200" dirty="0" smtClean="0"/>
              <a:t>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找任意结点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中序后继：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7200" y="2133600"/>
            <a:ext cx="8686800" cy="40219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if(p-&gt;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==1)  </a:t>
            </a: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return (p-&gt;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);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if(p-&gt;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==0)</a:t>
            </a: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p= p-&gt;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while(p-&gt;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==0)</a:t>
            </a: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p= 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return p; }</a:t>
            </a:r>
            <a:r>
              <a:rPr lang="zh-CN" altLang="en-US" sz="3200" dirty="0" smtClean="0"/>
              <a:t>               </a:t>
            </a:r>
            <a:endParaRPr lang="en-US" altLang="zh-CN" sz="3200" dirty="0" smtClean="0"/>
          </a:p>
        </p:txBody>
      </p:sp>
      <p:cxnSp>
        <p:nvCxnSpPr>
          <p:cNvPr id="7" name="曲线连接符 6"/>
          <p:cNvCxnSpPr>
            <a:stCxn id="20" idx="2"/>
          </p:cNvCxnSpPr>
          <p:nvPr/>
        </p:nvCxnSpPr>
        <p:spPr bwMode="auto">
          <a:xfrm rot="10800000" flipV="1">
            <a:off x="5867400" y="2944339"/>
            <a:ext cx="228600" cy="4108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7137600" y="91678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7671000" y="17402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14" idx="0"/>
          </p:cNvCxnSpPr>
          <p:nvPr/>
        </p:nvCxnSpPr>
        <p:spPr bwMode="auto">
          <a:xfrm rot="5400000">
            <a:off x="6757678" y="1373243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10" idx="5"/>
            <a:endCxn id="11" idx="0"/>
          </p:cNvCxnSpPr>
          <p:nvPr/>
        </p:nvCxnSpPr>
        <p:spPr bwMode="auto">
          <a:xfrm rot="16200000" flipH="1">
            <a:off x="7469312" y="1322542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8"/>
          <p:cNvSpPr>
            <a:spLocks noChangeArrowheads="1"/>
          </p:cNvSpPr>
          <p:nvPr/>
        </p:nvSpPr>
        <p:spPr bwMode="auto">
          <a:xfrm>
            <a:off x="6629400" y="1816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8280600" y="26546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11" idx="3"/>
            <a:endCxn id="18" idx="0"/>
          </p:cNvCxnSpPr>
          <p:nvPr/>
        </p:nvCxnSpPr>
        <p:spPr bwMode="auto">
          <a:xfrm rot="5400000">
            <a:off x="7309201" y="2305765"/>
            <a:ext cx="6218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1" idx="5"/>
            <a:endCxn id="15" idx="0"/>
          </p:cNvCxnSpPr>
          <p:nvPr/>
        </p:nvCxnSpPr>
        <p:spPr bwMode="auto">
          <a:xfrm rot="16200000" flipH="1">
            <a:off x="7995335" y="2153364"/>
            <a:ext cx="5456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7290000" y="2730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4" idx="3"/>
            <a:endCxn id="20" idx="0"/>
          </p:cNvCxnSpPr>
          <p:nvPr/>
        </p:nvCxnSpPr>
        <p:spPr bwMode="auto">
          <a:xfrm rot="5400000">
            <a:off x="6230746" y="2266420"/>
            <a:ext cx="54317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6096000" y="272834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6553200" y="354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20" idx="5"/>
            <a:endCxn id="21" idx="0"/>
          </p:cNvCxnSpPr>
          <p:nvPr/>
        </p:nvCxnSpPr>
        <p:spPr bwMode="auto">
          <a:xfrm rot="16200000" flipH="1">
            <a:off x="6393590" y="3168219"/>
            <a:ext cx="44675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8"/>
          <p:cNvSpPr>
            <a:spLocks noChangeArrowheads="1"/>
          </p:cNvSpPr>
          <p:nvPr/>
        </p:nvSpPr>
        <p:spPr bwMode="auto">
          <a:xfrm>
            <a:off x="7823400" y="354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stCxn id="18" idx="5"/>
            <a:endCxn id="23" idx="0"/>
          </p:cNvCxnSpPr>
          <p:nvPr/>
        </p:nvCxnSpPr>
        <p:spPr bwMode="auto">
          <a:xfrm rot="16200000" flipH="1">
            <a:off x="7626935" y="3131364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曲线连接符 108"/>
          <p:cNvCxnSpPr>
            <a:stCxn id="21" idx="2"/>
            <a:endCxn id="20" idx="4"/>
          </p:cNvCxnSpPr>
          <p:nvPr/>
        </p:nvCxnSpPr>
        <p:spPr bwMode="auto">
          <a:xfrm rot="10800000">
            <a:off x="6312000" y="3160340"/>
            <a:ext cx="241200" cy="5994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6" name="曲线连接符 104"/>
          <p:cNvCxnSpPr>
            <a:stCxn id="21" idx="7"/>
            <a:endCxn id="14" idx="4"/>
          </p:cNvCxnSpPr>
          <p:nvPr/>
        </p:nvCxnSpPr>
        <p:spPr bwMode="auto">
          <a:xfrm rot="16200000" flipV="1">
            <a:off x="6204336" y="2889495"/>
            <a:ext cx="1358665" cy="765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7" name="曲线连接符 117"/>
          <p:cNvCxnSpPr>
            <a:stCxn id="18" idx="2"/>
            <a:endCxn id="10" idx="5"/>
          </p:cNvCxnSpPr>
          <p:nvPr/>
        </p:nvCxnSpPr>
        <p:spPr bwMode="auto">
          <a:xfrm rot="10800000" flipH="1">
            <a:off x="7289999" y="1285520"/>
            <a:ext cx="216335" cy="1661310"/>
          </a:xfrm>
          <a:prstGeom prst="curvedConnector4">
            <a:avLst>
              <a:gd name="adj1" fmla="val -31868"/>
              <a:gd name="adj2" fmla="val 545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8" name="曲线连接符 121"/>
          <p:cNvCxnSpPr>
            <a:stCxn id="23" idx="2"/>
            <a:endCxn id="18" idx="4"/>
          </p:cNvCxnSpPr>
          <p:nvPr/>
        </p:nvCxnSpPr>
        <p:spPr bwMode="auto">
          <a:xfrm rot="10800000">
            <a:off x="7506000" y="3162830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9" name="曲线连接符 104"/>
          <p:cNvCxnSpPr>
            <a:stCxn id="23" idx="7"/>
            <a:endCxn id="11" idx="4"/>
          </p:cNvCxnSpPr>
          <p:nvPr/>
        </p:nvCxnSpPr>
        <p:spPr bwMode="auto">
          <a:xfrm rot="16200000" flipV="1">
            <a:off x="7322136" y="2737095"/>
            <a:ext cx="1434865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0" name="曲线连接符 104"/>
          <p:cNvCxnSpPr>
            <a:stCxn id="15" idx="6"/>
          </p:cNvCxnSpPr>
          <p:nvPr/>
        </p:nvCxnSpPr>
        <p:spPr bwMode="auto">
          <a:xfrm>
            <a:off x="8712600" y="2870630"/>
            <a:ext cx="177600" cy="408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2" name="曲线连接符 104"/>
          <p:cNvCxnSpPr>
            <a:stCxn id="14" idx="6"/>
            <a:endCxn id="10" idx="4"/>
          </p:cNvCxnSpPr>
          <p:nvPr/>
        </p:nvCxnSpPr>
        <p:spPr bwMode="auto">
          <a:xfrm flipV="1">
            <a:off x="7061400" y="1348785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3" name="曲线连接符 121"/>
          <p:cNvCxnSpPr>
            <a:stCxn id="15" idx="2"/>
            <a:endCxn id="11" idx="5"/>
          </p:cNvCxnSpPr>
          <p:nvPr/>
        </p:nvCxnSpPr>
        <p:spPr bwMode="auto">
          <a:xfrm rot="10800000">
            <a:off x="8039736" y="2108966"/>
            <a:ext cx="240865" cy="7616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3459998" y="3845404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去右子树处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886200" y="4953000"/>
            <a:ext cx="469231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找右子树的“最左下”结点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049076" y="3733800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81000" y="1119253"/>
            <a:ext cx="8763000" cy="49767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例：中序遍历“中序线索二叉树”</a:t>
            </a:r>
            <a:endParaRPr lang="en-US" altLang="zh-CN" sz="3000" dirty="0" smtClean="0"/>
          </a:p>
          <a:p>
            <a:pPr marL="108000">
              <a:lnSpc>
                <a:spcPct val="120000"/>
              </a:lnSpc>
              <a:spcBef>
                <a:spcPts val="600"/>
              </a:spcBef>
              <a:buAutoNum type="arabicParenR"/>
            </a:pPr>
            <a:r>
              <a:rPr lang="zh-CN" altLang="en-US" sz="3000" dirty="0" smtClean="0">
                <a:solidFill>
                  <a:srgbClr val="008A00"/>
                </a:solidFill>
              </a:rPr>
              <a:t> 找中序的第</a:t>
            </a:r>
            <a:r>
              <a:rPr lang="en-US" altLang="zh-CN" sz="3000" dirty="0" smtClean="0">
                <a:solidFill>
                  <a:srgbClr val="008A00"/>
                </a:solidFill>
              </a:rPr>
              <a:t>1</a:t>
            </a:r>
            <a:r>
              <a:rPr lang="zh-CN" altLang="en-US" sz="3000" dirty="0" smtClean="0">
                <a:solidFill>
                  <a:srgbClr val="008A00"/>
                </a:solidFill>
              </a:rPr>
              <a:t>个结点</a:t>
            </a:r>
            <a:r>
              <a:rPr lang="en-US" altLang="zh-CN" sz="3000" dirty="0" smtClean="0">
                <a:solidFill>
                  <a:srgbClr val="008A00"/>
                </a:solidFill>
              </a:rPr>
              <a:t>p(</a:t>
            </a:r>
            <a:r>
              <a:rPr lang="zh-CN" altLang="en-US" sz="3000" dirty="0" smtClean="0">
                <a:solidFill>
                  <a:srgbClr val="008A00"/>
                </a:solidFill>
              </a:rPr>
              <a:t>即二叉树最左下结点</a:t>
            </a:r>
            <a:r>
              <a:rPr lang="en-US" altLang="zh-CN" sz="3000" dirty="0" smtClean="0">
                <a:solidFill>
                  <a:srgbClr val="008A00"/>
                </a:solidFill>
              </a:rPr>
              <a:t>)</a:t>
            </a:r>
            <a:r>
              <a:rPr lang="zh-CN" altLang="en-US" sz="3000" dirty="0" smtClean="0">
                <a:solidFill>
                  <a:srgbClr val="008A00"/>
                </a:solidFill>
              </a:rPr>
              <a:t>，</a:t>
            </a:r>
            <a:endParaRPr lang="en-US" altLang="zh-CN" sz="3000" dirty="0" smtClean="0">
              <a:solidFill>
                <a:srgbClr val="008A00"/>
              </a:solidFill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即，</a:t>
            </a:r>
            <a:r>
              <a:rPr lang="zh-CN" altLang="en-US" sz="3200" dirty="0" smtClean="0"/>
              <a:t>重复</a:t>
            </a:r>
            <a:r>
              <a:rPr lang="en-US" altLang="zh-CN" sz="3200" dirty="0" smtClean="0"/>
              <a:t>p=p-&gt;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, 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</a:t>
            </a:r>
            <a:r>
              <a:rPr lang="zh-CN" altLang="en-US" sz="3200" dirty="0" smtClean="0"/>
              <a:t>直到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==1;</a:t>
            </a:r>
          </a:p>
          <a:p>
            <a:pPr marL="10800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2) </a:t>
            </a:r>
            <a:r>
              <a:rPr lang="zh-CN" altLang="en-US" sz="3200" dirty="0" smtClean="0">
                <a:solidFill>
                  <a:srgbClr val="008A00"/>
                </a:solidFill>
              </a:rPr>
              <a:t>访问</a:t>
            </a:r>
            <a:r>
              <a:rPr lang="en-US" altLang="zh-CN" sz="3200" dirty="0" smtClean="0">
                <a:solidFill>
                  <a:srgbClr val="008A00"/>
                </a:solidFill>
              </a:rPr>
              <a:t>p</a:t>
            </a:r>
            <a:r>
              <a:rPr lang="zh-CN" altLang="en-US" sz="3200" dirty="0" smtClean="0">
                <a:solidFill>
                  <a:srgbClr val="008A00"/>
                </a:solidFill>
              </a:rPr>
              <a:t>，找</a:t>
            </a:r>
            <a:r>
              <a:rPr lang="en-US" altLang="zh-CN" sz="3200" dirty="0" smtClean="0">
                <a:solidFill>
                  <a:srgbClr val="008A00"/>
                </a:solidFill>
              </a:rPr>
              <a:t>p</a:t>
            </a:r>
            <a:r>
              <a:rPr lang="zh-CN" altLang="en-US" sz="3200" dirty="0" smtClean="0">
                <a:solidFill>
                  <a:srgbClr val="008A00"/>
                </a:solidFill>
              </a:rPr>
              <a:t>的后继：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if(p-&gt;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==0) ……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if(p-&gt;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==1) ……</a:t>
            </a:r>
          </a:p>
          <a:p>
            <a:pPr marL="10800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3) </a:t>
            </a:r>
            <a:r>
              <a:rPr lang="zh-CN" altLang="en-US" sz="3200" dirty="0" smtClean="0">
                <a:solidFill>
                  <a:srgbClr val="008A00"/>
                </a:solidFill>
              </a:rPr>
              <a:t>重复</a:t>
            </a:r>
            <a:r>
              <a:rPr lang="en-US" altLang="zh-CN" sz="3200" dirty="0" smtClean="0">
                <a:solidFill>
                  <a:srgbClr val="008A00"/>
                </a:solidFill>
              </a:rPr>
              <a:t>2)</a:t>
            </a:r>
            <a:r>
              <a:rPr lang="zh-CN" altLang="en-US" sz="3200" dirty="0" smtClean="0">
                <a:solidFill>
                  <a:srgbClr val="008A00"/>
                </a:solidFill>
              </a:rPr>
              <a:t>，直到</a:t>
            </a:r>
            <a:r>
              <a:rPr lang="en-US" altLang="zh-CN" sz="3200" dirty="0" smtClean="0">
                <a:solidFill>
                  <a:srgbClr val="008A00"/>
                </a:solidFill>
              </a:rPr>
              <a:t>p==Null</a:t>
            </a:r>
            <a:r>
              <a:rPr lang="zh-CN" altLang="en-US" sz="3200" dirty="0" smtClean="0">
                <a:solidFill>
                  <a:srgbClr val="008A00"/>
                </a:solidFill>
              </a:rPr>
              <a:t>，结束。</a:t>
            </a:r>
            <a:endParaRPr lang="en-US" altLang="zh-CN" sz="3200" dirty="0" smtClean="0">
              <a:solidFill>
                <a:srgbClr val="008A00"/>
              </a:solidFill>
            </a:endParaRPr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线索化二叉树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" name="曲线连接符 6"/>
          <p:cNvCxnSpPr>
            <a:stCxn id="21" idx="2"/>
          </p:cNvCxnSpPr>
          <p:nvPr/>
        </p:nvCxnSpPr>
        <p:spPr bwMode="auto">
          <a:xfrm rot="10800000" flipV="1">
            <a:off x="5968800" y="4531109"/>
            <a:ext cx="228600" cy="4108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9" name="Oval 27"/>
          <p:cNvSpPr>
            <a:spLocks noChangeArrowheads="1"/>
          </p:cNvSpPr>
          <p:nvPr/>
        </p:nvSpPr>
        <p:spPr bwMode="auto">
          <a:xfrm>
            <a:off x="7239000" y="250355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7772400" y="3327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stCxn id="9" idx="3"/>
            <a:endCxn id="13" idx="0"/>
          </p:cNvCxnSpPr>
          <p:nvPr/>
        </p:nvCxnSpPr>
        <p:spPr bwMode="auto">
          <a:xfrm rot="5400000">
            <a:off x="6859078" y="2960013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stCxn id="9" idx="5"/>
            <a:endCxn id="10" idx="0"/>
          </p:cNvCxnSpPr>
          <p:nvPr/>
        </p:nvCxnSpPr>
        <p:spPr bwMode="auto">
          <a:xfrm rot="16200000" flipH="1">
            <a:off x="7570712" y="2909312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Oval 28"/>
          <p:cNvSpPr>
            <a:spLocks noChangeArrowheads="1"/>
          </p:cNvSpPr>
          <p:nvPr/>
        </p:nvSpPr>
        <p:spPr bwMode="auto">
          <a:xfrm>
            <a:off x="6730800" y="3403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8382000" y="4241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stCxn id="10" idx="3"/>
            <a:endCxn id="19" idx="0"/>
          </p:cNvCxnSpPr>
          <p:nvPr/>
        </p:nvCxnSpPr>
        <p:spPr bwMode="auto">
          <a:xfrm rot="5400000">
            <a:off x="7410601" y="3892535"/>
            <a:ext cx="6218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>
            <a:stCxn id="10" idx="5"/>
            <a:endCxn id="16" idx="0"/>
          </p:cNvCxnSpPr>
          <p:nvPr/>
        </p:nvCxnSpPr>
        <p:spPr bwMode="auto">
          <a:xfrm rot="16200000" flipH="1">
            <a:off x="8096735" y="3740134"/>
            <a:ext cx="5456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8"/>
          <p:cNvSpPr>
            <a:spLocks noChangeArrowheads="1"/>
          </p:cNvSpPr>
          <p:nvPr/>
        </p:nvSpPr>
        <p:spPr bwMode="auto">
          <a:xfrm>
            <a:off x="7391400" y="4317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3" idx="3"/>
            <a:endCxn id="21" idx="0"/>
          </p:cNvCxnSpPr>
          <p:nvPr/>
        </p:nvCxnSpPr>
        <p:spPr bwMode="auto">
          <a:xfrm rot="5400000">
            <a:off x="6332146" y="3853190"/>
            <a:ext cx="54317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6197400" y="431511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22" name="Oval 28"/>
          <p:cNvSpPr>
            <a:spLocks noChangeArrowheads="1"/>
          </p:cNvSpPr>
          <p:nvPr/>
        </p:nvSpPr>
        <p:spPr bwMode="auto">
          <a:xfrm>
            <a:off x="6654600" y="5130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stCxn id="21" idx="5"/>
            <a:endCxn id="22" idx="0"/>
          </p:cNvCxnSpPr>
          <p:nvPr/>
        </p:nvCxnSpPr>
        <p:spPr bwMode="auto">
          <a:xfrm rot="16200000" flipH="1">
            <a:off x="6494990" y="4754989"/>
            <a:ext cx="44675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8"/>
          <p:cNvSpPr>
            <a:spLocks noChangeArrowheads="1"/>
          </p:cNvSpPr>
          <p:nvPr/>
        </p:nvSpPr>
        <p:spPr bwMode="auto">
          <a:xfrm>
            <a:off x="7924800" y="5130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stCxn id="19" idx="5"/>
            <a:endCxn id="24" idx="0"/>
          </p:cNvCxnSpPr>
          <p:nvPr/>
        </p:nvCxnSpPr>
        <p:spPr bwMode="auto">
          <a:xfrm rot="16200000" flipH="1">
            <a:off x="7728335" y="4718134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曲线连接符 108"/>
          <p:cNvCxnSpPr>
            <a:stCxn id="22" idx="2"/>
            <a:endCxn id="21" idx="4"/>
          </p:cNvCxnSpPr>
          <p:nvPr/>
        </p:nvCxnSpPr>
        <p:spPr bwMode="auto">
          <a:xfrm rot="10800000">
            <a:off x="6413400" y="4747110"/>
            <a:ext cx="241200" cy="5994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7" name="曲线连接符 104"/>
          <p:cNvCxnSpPr>
            <a:stCxn id="22" idx="7"/>
            <a:endCxn id="13" idx="4"/>
          </p:cNvCxnSpPr>
          <p:nvPr/>
        </p:nvCxnSpPr>
        <p:spPr bwMode="auto">
          <a:xfrm rot="16200000" flipV="1">
            <a:off x="6305736" y="4476265"/>
            <a:ext cx="1358665" cy="765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8" name="曲线连接符 117"/>
          <p:cNvCxnSpPr>
            <a:stCxn id="19" idx="2"/>
            <a:endCxn id="9" idx="5"/>
          </p:cNvCxnSpPr>
          <p:nvPr/>
        </p:nvCxnSpPr>
        <p:spPr bwMode="auto">
          <a:xfrm rot="10800000" flipH="1">
            <a:off x="7391399" y="2872290"/>
            <a:ext cx="216335" cy="1661310"/>
          </a:xfrm>
          <a:prstGeom prst="curvedConnector4">
            <a:avLst>
              <a:gd name="adj1" fmla="val -31868"/>
              <a:gd name="adj2" fmla="val 545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9" name="曲线连接符 121"/>
          <p:cNvCxnSpPr>
            <a:stCxn id="24" idx="2"/>
            <a:endCxn id="19" idx="4"/>
          </p:cNvCxnSpPr>
          <p:nvPr/>
        </p:nvCxnSpPr>
        <p:spPr bwMode="auto">
          <a:xfrm rot="10800000">
            <a:off x="7607400" y="4749600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0" name="曲线连接符 104"/>
          <p:cNvCxnSpPr>
            <a:stCxn id="24" idx="7"/>
            <a:endCxn id="10" idx="4"/>
          </p:cNvCxnSpPr>
          <p:nvPr/>
        </p:nvCxnSpPr>
        <p:spPr bwMode="auto">
          <a:xfrm rot="16200000" flipV="1">
            <a:off x="7423536" y="4323865"/>
            <a:ext cx="1434865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1" name="曲线连接符 104"/>
          <p:cNvCxnSpPr>
            <a:stCxn id="16" idx="6"/>
          </p:cNvCxnSpPr>
          <p:nvPr/>
        </p:nvCxnSpPr>
        <p:spPr bwMode="auto">
          <a:xfrm>
            <a:off x="8814000" y="4457400"/>
            <a:ext cx="177600" cy="408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2" name="曲线连接符 104"/>
          <p:cNvCxnSpPr>
            <a:stCxn id="13" idx="6"/>
            <a:endCxn id="9" idx="4"/>
          </p:cNvCxnSpPr>
          <p:nvPr/>
        </p:nvCxnSpPr>
        <p:spPr bwMode="auto">
          <a:xfrm flipV="1">
            <a:off x="7162800" y="2935555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3" name="曲线连接符 121"/>
          <p:cNvCxnSpPr>
            <a:stCxn id="16" idx="2"/>
            <a:endCxn id="10" idx="5"/>
          </p:cNvCxnSpPr>
          <p:nvPr/>
        </p:nvCxnSpPr>
        <p:spPr bwMode="auto">
          <a:xfrm rot="10800000">
            <a:off x="8141136" y="3695736"/>
            <a:ext cx="240865" cy="7616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4" name="矩形 33"/>
          <p:cNvSpPr/>
          <p:nvPr/>
        </p:nvSpPr>
        <p:spPr>
          <a:xfrm>
            <a:off x="6858000" y="1091625"/>
            <a:ext cx="2286000" cy="584775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不需要栈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81000" y="627706"/>
            <a:ext cx="8763000" cy="58492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3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void </a:t>
            </a:r>
            <a:r>
              <a:rPr lang="en-US" altLang="zh-CN" sz="3000" dirty="0" err="1" smtClean="0"/>
              <a:t>InOrder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ThrTree</a:t>
            </a:r>
            <a:r>
              <a:rPr lang="en-US" altLang="zh-CN" sz="3000" dirty="0" smtClean="0"/>
              <a:t> </a:t>
            </a:r>
            <a:r>
              <a:rPr lang="en-US" altLang="zh-CN" sz="3000" dirty="0"/>
              <a:t>t</a:t>
            </a:r>
            <a:r>
              <a:rPr lang="en-US" altLang="zh-CN" sz="3000" dirty="0" smtClean="0"/>
              <a:t>)</a:t>
            </a:r>
          </a:p>
          <a:p>
            <a:pPr algn="just">
              <a:lnSpc>
                <a:spcPct val="103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{ </a:t>
            </a:r>
            <a:r>
              <a:rPr lang="en-US" altLang="zh-CN" sz="3000" dirty="0" err="1" smtClean="0"/>
              <a:t>ThrTree</a:t>
            </a:r>
            <a:r>
              <a:rPr lang="en-US" altLang="zh-CN" sz="3000" dirty="0" smtClean="0"/>
              <a:t> p = t;</a:t>
            </a:r>
          </a:p>
          <a:p>
            <a:pPr algn="just">
              <a:lnSpc>
                <a:spcPct val="103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if(t==Null) return;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while(p-&gt;</a:t>
            </a:r>
            <a:r>
              <a:rPr lang="en-US" altLang="zh-CN" sz="3000" dirty="0" err="1" smtClean="0"/>
              <a:t>ltag</a:t>
            </a:r>
            <a:r>
              <a:rPr lang="en-US" altLang="zh-CN" sz="3000" dirty="0" smtClean="0"/>
              <a:t>==0 &amp;&amp; p-&gt;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!=Null) 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p=p-&gt;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; 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while(p!=Null)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visit(*p);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if (p-&gt;</a:t>
            </a:r>
            <a:r>
              <a:rPr lang="en-US" altLang="zh-CN" sz="3000" dirty="0" err="1" smtClean="0"/>
              <a:t>rtag</a:t>
            </a:r>
            <a:r>
              <a:rPr lang="en-US" altLang="zh-CN" sz="3000" dirty="0" smtClean="0"/>
              <a:t>==0)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   { p=p-&gt;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;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     while(p-&gt;</a:t>
            </a:r>
            <a:r>
              <a:rPr lang="en-US" altLang="zh-CN" sz="3000" dirty="0" err="1" smtClean="0"/>
              <a:t>ltag</a:t>
            </a:r>
            <a:r>
              <a:rPr lang="en-US" altLang="zh-CN" sz="3000" dirty="0" smtClean="0"/>
              <a:t>==0)  p=p-&gt;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; }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else  p=p-&gt;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; </a:t>
            </a:r>
          </a:p>
          <a:p>
            <a:pPr algn="just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}</a:t>
            </a:r>
            <a:endParaRPr lang="en-US" altLang="zh-CN" sz="3000" dirty="0"/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4572000" y="609600"/>
            <a:ext cx="4572000" cy="523220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2D872D"/>
                </a:solidFill>
              </a:rPr>
              <a:t>中序遍历</a:t>
            </a:r>
            <a:r>
              <a:rPr lang="en-US" altLang="zh-CN" dirty="0" smtClean="0">
                <a:solidFill>
                  <a:srgbClr val="2D872D"/>
                </a:solidFill>
              </a:rPr>
              <a:t>”</a:t>
            </a:r>
            <a:r>
              <a:rPr lang="zh-CN" altLang="en-US" dirty="0" smtClean="0">
                <a:solidFill>
                  <a:srgbClr val="2D872D"/>
                </a:solidFill>
              </a:rPr>
              <a:t>中序线索二叉树</a:t>
            </a:r>
            <a:r>
              <a:rPr lang="en-US" altLang="zh-CN" dirty="0" smtClean="0">
                <a:solidFill>
                  <a:srgbClr val="2D872D"/>
                </a:solidFill>
              </a:rPr>
              <a:t>”</a:t>
            </a:r>
          </a:p>
        </p:txBody>
      </p:sp>
      <p:sp>
        <p:nvSpPr>
          <p:cNvPr id="10" name="矩形 9"/>
          <p:cNvSpPr/>
          <p:nvPr/>
        </p:nvSpPr>
        <p:spPr>
          <a:xfrm>
            <a:off x="3575932" y="2514600"/>
            <a:ext cx="442506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找到中序的第</a:t>
            </a:r>
            <a:r>
              <a:rPr lang="en-US" altLang="zh-CN" dirty="0" smtClean="0">
                <a:solidFill>
                  <a:srgbClr val="008A00"/>
                </a:solidFill>
              </a:rPr>
              <a:t>1</a:t>
            </a:r>
            <a:r>
              <a:rPr lang="zh-CN" altLang="en-US" dirty="0" smtClean="0">
                <a:solidFill>
                  <a:srgbClr val="008A00"/>
                </a:solidFill>
              </a:rPr>
              <a:t>个结点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24200" y="3040746"/>
            <a:ext cx="6019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访问</a:t>
            </a:r>
            <a:r>
              <a:rPr lang="en-US" altLang="zh-CN" dirty="0" smtClean="0">
                <a:solidFill>
                  <a:srgbClr val="003399"/>
                </a:solidFill>
              </a:rPr>
              <a:t>p</a:t>
            </a:r>
            <a:r>
              <a:rPr lang="zh-CN" altLang="en-US" dirty="0" smtClean="0">
                <a:solidFill>
                  <a:srgbClr val="003399"/>
                </a:solidFill>
              </a:rPr>
              <a:t>，并依次访问</a:t>
            </a:r>
            <a:r>
              <a:rPr lang="en-US" altLang="zh-CN" dirty="0" smtClean="0">
                <a:solidFill>
                  <a:srgbClr val="003399"/>
                </a:solidFill>
              </a:rPr>
              <a:t>p</a:t>
            </a:r>
            <a:r>
              <a:rPr lang="zh-CN" altLang="en-US" dirty="0" smtClean="0">
                <a:solidFill>
                  <a:srgbClr val="003399"/>
                </a:solidFill>
              </a:rPr>
              <a:t>的后继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84004" y="3955146"/>
            <a:ext cx="499046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若有右孩子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找右子树最左下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76985" y="5479146"/>
            <a:ext cx="421461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无右孩子</a:t>
            </a:r>
            <a:r>
              <a:rPr lang="en-US" altLang="zh-CN" dirty="0" smtClean="0">
                <a:solidFill>
                  <a:srgbClr val="008A00"/>
                </a:solidFill>
              </a:rPr>
              <a:t>,  </a:t>
            </a:r>
            <a:r>
              <a:rPr lang="en-US" altLang="zh-CN" dirty="0" err="1" smtClean="0">
                <a:solidFill>
                  <a:srgbClr val="008A00"/>
                </a:solidFill>
              </a:rPr>
              <a:t>rlink</a:t>
            </a:r>
            <a:r>
              <a:rPr lang="zh-CN" altLang="en-US" dirty="0" smtClean="0">
                <a:solidFill>
                  <a:srgbClr val="008A00"/>
                </a:solidFill>
              </a:rPr>
              <a:t>指向后继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53491" y="3425932"/>
            <a:ext cx="52770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 { </a:t>
            </a:r>
            <a:endParaRPr lang="zh-CN" altLang="en-US" sz="3000" dirty="0"/>
          </a:p>
        </p:txBody>
      </p:sp>
      <p:sp>
        <p:nvSpPr>
          <p:cNvPr id="15" name="矩形 14"/>
          <p:cNvSpPr/>
          <p:nvPr/>
        </p:nvSpPr>
        <p:spPr>
          <a:xfrm>
            <a:off x="4563894" y="5483332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}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5800" y="1329559"/>
            <a:ext cx="7848600" cy="88024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8A00"/>
                </a:solidFill>
              </a:rPr>
              <a:t>在中序线索二叉树中，找中序前驱、后继</a:t>
            </a:r>
            <a:endParaRPr lang="en-US" altLang="zh-CN" sz="3200" dirty="0" smtClean="0">
              <a:solidFill>
                <a:srgbClr val="008A00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5800" y="2209801"/>
            <a:ext cx="7848600" cy="32439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FF6600"/>
                </a:solidFill>
              </a:rPr>
              <a:t>在先序线索二叉树中，找先序前驱、后继</a:t>
            </a:r>
            <a:endParaRPr lang="en-US" altLang="zh-CN" sz="3200" dirty="0" smtClean="0">
              <a:solidFill>
                <a:srgbClr val="FF6600"/>
              </a:solidFill>
            </a:endParaRPr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FF6600"/>
                </a:solidFill>
              </a:rPr>
              <a:t>在后序线索二叉树中，</a:t>
            </a:r>
            <a:r>
              <a:rPr lang="zh-CN" altLang="en-US" sz="3200" dirty="0" smtClean="0">
                <a:solidFill>
                  <a:srgbClr val="FF6600"/>
                </a:solidFill>
              </a:rPr>
              <a:t>找后序前驱</a:t>
            </a:r>
            <a:r>
              <a:rPr lang="zh-CN" altLang="en-US" sz="3200" dirty="0" smtClean="0">
                <a:solidFill>
                  <a:srgbClr val="FF6600"/>
                </a:solidFill>
              </a:rPr>
              <a:t>、后继</a:t>
            </a:r>
            <a:endParaRPr lang="en-US" altLang="zh-CN" sz="3200" dirty="0" smtClean="0">
              <a:solidFill>
                <a:srgbClr val="FF6600"/>
              </a:solidFill>
            </a:endParaRPr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FF6600"/>
                </a:solidFill>
              </a:rPr>
              <a:t>在中序线索二叉树中，找先序后继、</a:t>
            </a:r>
            <a:endParaRPr lang="en-US" altLang="zh-CN" sz="3200" dirty="0" smtClean="0">
              <a:solidFill>
                <a:srgbClr val="FF6600"/>
              </a:solidFill>
            </a:endParaRPr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FF6600"/>
                </a:solidFill>
              </a:rPr>
              <a:t>                                        </a:t>
            </a:r>
            <a:r>
              <a:rPr lang="zh-CN" altLang="en-US" sz="3200" dirty="0" smtClean="0">
                <a:solidFill>
                  <a:srgbClr val="FF6600"/>
                </a:solidFill>
              </a:rPr>
              <a:t>后序</a:t>
            </a:r>
            <a:r>
              <a:rPr lang="zh-CN" altLang="en-US" sz="3200" dirty="0" smtClean="0">
                <a:solidFill>
                  <a:srgbClr val="FF6600"/>
                </a:solidFill>
              </a:rPr>
              <a:t>前驱</a:t>
            </a:r>
            <a:endParaRPr lang="en-US" altLang="zh-CN" sz="3200" dirty="0" smtClean="0">
              <a:solidFill>
                <a:srgbClr val="FF66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补充内容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57200" y="1963356"/>
            <a:ext cx="8686800" cy="42088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a)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ltag</a:t>
            </a:r>
            <a:r>
              <a:rPr lang="en-US" altLang="zh-CN" sz="3000" dirty="0" smtClean="0"/>
              <a:t>==1, </a:t>
            </a:r>
            <a:r>
              <a:rPr lang="zh-CN" altLang="en-US" sz="3000" dirty="0" smtClean="0">
                <a:solidFill>
                  <a:srgbClr val="008A00"/>
                </a:solidFill>
              </a:rPr>
              <a:t>前驱为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b)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ltag</a:t>
            </a:r>
            <a:r>
              <a:rPr lang="en-US" altLang="zh-CN" sz="3000" dirty="0" smtClean="0"/>
              <a:t>==0</a:t>
            </a:r>
            <a:r>
              <a:rPr lang="zh-CN" altLang="en-US" sz="3000" dirty="0" smtClean="0"/>
              <a:t>，又分为：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是</a:t>
            </a:r>
            <a:r>
              <a:rPr lang="en-US" altLang="zh-CN" sz="3000" dirty="0" smtClean="0"/>
              <a:t>q</a:t>
            </a:r>
            <a:r>
              <a:rPr lang="zh-CN" altLang="en-US" sz="3000" dirty="0" smtClean="0"/>
              <a:t>的左孩子</a:t>
            </a:r>
            <a:r>
              <a:rPr lang="en-US" altLang="zh-CN" sz="3000" dirty="0" smtClean="0"/>
              <a:t>, </a:t>
            </a:r>
            <a:r>
              <a:rPr lang="zh-CN" altLang="en-US" sz="3000" dirty="0" smtClean="0">
                <a:solidFill>
                  <a:srgbClr val="008A00"/>
                </a:solidFill>
              </a:rPr>
              <a:t>前驱为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是</a:t>
            </a:r>
            <a:r>
              <a:rPr lang="en-US" altLang="zh-CN" sz="3000" dirty="0" smtClean="0"/>
              <a:t>q</a:t>
            </a:r>
            <a:r>
              <a:rPr lang="zh-CN" altLang="en-US" sz="3000" dirty="0" smtClean="0"/>
              <a:t>的右孩子</a:t>
            </a:r>
            <a:r>
              <a:rPr lang="en-US" altLang="zh-CN" sz="3000" dirty="0" smtClean="0"/>
              <a:t> </a:t>
            </a:r>
            <a:r>
              <a:rPr lang="zh-CN" altLang="en-US" sz="3000" dirty="0" smtClean="0"/>
              <a:t>且 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无左兄弟，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8A00"/>
                </a:solidFill>
              </a:rPr>
              <a:t>    前驱为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是结点</a:t>
            </a:r>
            <a:r>
              <a:rPr lang="en-US" altLang="zh-CN" sz="3000" dirty="0" smtClean="0"/>
              <a:t>q</a:t>
            </a:r>
            <a:r>
              <a:rPr lang="zh-CN" altLang="en-US" sz="3000" dirty="0" smtClean="0"/>
              <a:t>的右孩子 且 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有左兄弟</a:t>
            </a:r>
            <a:r>
              <a:rPr lang="en-US" altLang="zh-CN" sz="3000" dirty="0" smtClean="0">
                <a:solidFill>
                  <a:srgbClr val="003399"/>
                </a:solidFill>
              </a:rPr>
              <a:t>L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A00"/>
                </a:solidFill>
              </a:rPr>
              <a:t>    </a:t>
            </a:r>
            <a:r>
              <a:rPr lang="zh-CN" altLang="en-US" sz="3000" dirty="0" smtClean="0">
                <a:solidFill>
                  <a:srgbClr val="008A00"/>
                </a:solidFill>
              </a:rPr>
              <a:t>前驱为</a:t>
            </a:r>
            <a:endParaRPr lang="en-US" altLang="zh-CN" sz="30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667956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3.  </a:t>
            </a:r>
            <a:r>
              <a:rPr lang="zh-CN" altLang="en-US" sz="3200" dirty="0" smtClean="0"/>
              <a:t>在先序线索二叉树中</a:t>
            </a:r>
            <a:r>
              <a:rPr lang="en-US" altLang="zh-CN" sz="3200" dirty="0" smtClean="0"/>
              <a:t>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找任意结点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先序前驱：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cxnSp>
        <p:nvCxnSpPr>
          <p:cNvPr id="31" name="曲线连接符 82"/>
          <p:cNvCxnSpPr>
            <a:stCxn id="47" idx="1"/>
            <a:endCxn id="41" idx="2"/>
          </p:cNvCxnSpPr>
          <p:nvPr/>
        </p:nvCxnSpPr>
        <p:spPr bwMode="auto">
          <a:xfrm rot="5400000" flipH="1" flipV="1">
            <a:off x="6146867" y="2049799"/>
            <a:ext cx="926330" cy="5463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4" name="Oval 27"/>
          <p:cNvSpPr>
            <a:spLocks noChangeArrowheads="1"/>
          </p:cNvSpPr>
          <p:nvPr/>
        </p:nvSpPr>
        <p:spPr bwMode="auto">
          <a:xfrm>
            <a:off x="7416600" y="744156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5" name="Oval 28"/>
          <p:cNvSpPr>
            <a:spLocks noChangeArrowheads="1"/>
          </p:cNvSpPr>
          <p:nvPr/>
        </p:nvSpPr>
        <p:spPr bwMode="auto">
          <a:xfrm>
            <a:off x="7950000" y="164380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34" idx="3"/>
            <a:endCxn id="41" idx="0"/>
          </p:cNvCxnSpPr>
          <p:nvPr/>
        </p:nvCxnSpPr>
        <p:spPr bwMode="auto">
          <a:xfrm rot="5400000">
            <a:off x="7024078" y="1188014"/>
            <a:ext cx="5309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4" idx="5"/>
            <a:endCxn id="35" idx="0"/>
          </p:cNvCxnSpPr>
          <p:nvPr/>
        </p:nvCxnSpPr>
        <p:spPr bwMode="auto">
          <a:xfrm rot="16200000" flipH="1">
            <a:off x="7710212" y="1188013"/>
            <a:ext cx="5309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6883200" y="164380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8483400" y="26491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35" idx="3"/>
            <a:endCxn id="45" idx="0"/>
          </p:cNvCxnSpPr>
          <p:nvPr/>
        </p:nvCxnSpPr>
        <p:spPr bwMode="auto">
          <a:xfrm rot="5400000">
            <a:off x="7504623" y="2140514"/>
            <a:ext cx="63662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35" idx="5"/>
            <a:endCxn id="42" idx="0"/>
          </p:cNvCxnSpPr>
          <p:nvPr/>
        </p:nvCxnSpPr>
        <p:spPr bwMode="auto">
          <a:xfrm rot="16200000" flipH="1">
            <a:off x="8190757" y="2140513"/>
            <a:ext cx="63662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8"/>
          <p:cNvSpPr>
            <a:spLocks noChangeArrowheads="1"/>
          </p:cNvSpPr>
          <p:nvPr/>
        </p:nvSpPr>
        <p:spPr bwMode="auto">
          <a:xfrm>
            <a:off x="7416600" y="26491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1" idx="3"/>
            <a:endCxn id="47" idx="0"/>
          </p:cNvCxnSpPr>
          <p:nvPr/>
        </p:nvCxnSpPr>
        <p:spPr bwMode="auto">
          <a:xfrm rot="5400000">
            <a:off x="6362868" y="2139269"/>
            <a:ext cx="71033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6273600" y="272286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48" name="Oval 28"/>
          <p:cNvSpPr>
            <a:spLocks noChangeArrowheads="1"/>
          </p:cNvSpPr>
          <p:nvPr/>
        </p:nvSpPr>
        <p:spPr bwMode="auto">
          <a:xfrm>
            <a:off x="6807000" y="37159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7" idx="5"/>
            <a:endCxn id="48" idx="0"/>
          </p:cNvCxnSpPr>
          <p:nvPr/>
        </p:nvCxnSpPr>
        <p:spPr bwMode="auto">
          <a:xfrm rot="16200000" flipH="1">
            <a:off x="6520490" y="3213445"/>
            <a:ext cx="62435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8"/>
          <p:cNvSpPr>
            <a:spLocks noChangeArrowheads="1"/>
          </p:cNvSpPr>
          <p:nvPr/>
        </p:nvSpPr>
        <p:spPr bwMode="auto">
          <a:xfrm>
            <a:off x="7950000" y="36397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45" idx="5"/>
            <a:endCxn id="50" idx="0"/>
          </p:cNvCxnSpPr>
          <p:nvPr/>
        </p:nvCxnSpPr>
        <p:spPr bwMode="auto">
          <a:xfrm rot="16200000" flipH="1">
            <a:off x="7664735" y="3138490"/>
            <a:ext cx="6218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曲线连接符 104"/>
          <p:cNvCxnSpPr>
            <a:stCxn id="41" idx="5"/>
            <a:endCxn id="47" idx="7"/>
          </p:cNvCxnSpPr>
          <p:nvPr/>
        </p:nvCxnSpPr>
        <p:spPr bwMode="auto">
          <a:xfrm rot="5400000">
            <a:off x="6560338" y="2094533"/>
            <a:ext cx="773595" cy="609600"/>
          </a:xfrm>
          <a:prstGeom prst="curvedConnector3">
            <a:avLst>
              <a:gd name="adj1" fmla="val 62537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3" name="曲线连接符 52"/>
          <p:cNvCxnSpPr>
            <a:stCxn id="48" idx="2"/>
            <a:endCxn id="47" idx="3"/>
          </p:cNvCxnSpPr>
          <p:nvPr/>
        </p:nvCxnSpPr>
        <p:spPr bwMode="auto">
          <a:xfrm rot="10800000">
            <a:off x="6336866" y="3091602"/>
            <a:ext cx="470135" cy="840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4" name="曲线连接符 104"/>
          <p:cNvCxnSpPr>
            <a:stCxn id="48" idx="7"/>
            <a:endCxn id="35" idx="1"/>
          </p:cNvCxnSpPr>
          <p:nvPr/>
        </p:nvCxnSpPr>
        <p:spPr bwMode="auto">
          <a:xfrm rot="5400000" flipH="1" flipV="1">
            <a:off x="6558423" y="2324379"/>
            <a:ext cx="2072155" cy="837530"/>
          </a:xfrm>
          <a:prstGeom prst="curvedConnector3">
            <a:avLst>
              <a:gd name="adj1" fmla="val 100712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5" name="曲线连接符 54"/>
          <p:cNvCxnSpPr>
            <a:stCxn id="45" idx="1"/>
            <a:endCxn id="35" idx="2"/>
          </p:cNvCxnSpPr>
          <p:nvPr/>
        </p:nvCxnSpPr>
        <p:spPr bwMode="auto">
          <a:xfrm rot="5400000" flipH="1" flipV="1">
            <a:off x="7288622" y="2051044"/>
            <a:ext cx="852620" cy="4701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6" name="曲线连接符 121"/>
          <p:cNvCxnSpPr>
            <a:stCxn id="50" idx="2"/>
            <a:endCxn id="45" idx="4"/>
          </p:cNvCxnSpPr>
          <p:nvPr/>
        </p:nvCxnSpPr>
        <p:spPr bwMode="auto">
          <a:xfrm rot="10800000">
            <a:off x="7632600" y="3081156"/>
            <a:ext cx="317400" cy="7746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7" name="曲线连接符 104"/>
          <p:cNvCxnSpPr>
            <a:stCxn id="50" idx="6"/>
            <a:endCxn id="42" idx="3"/>
          </p:cNvCxnSpPr>
          <p:nvPr/>
        </p:nvCxnSpPr>
        <p:spPr bwMode="auto">
          <a:xfrm flipV="1">
            <a:off x="8382000" y="3017891"/>
            <a:ext cx="164665" cy="8378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8" name="曲线连接符 121"/>
          <p:cNvCxnSpPr>
            <a:stCxn id="42" idx="2"/>
            <a:endCxn id="50" idx="7"/>
          </p:cNvCxnSpPr>
          <p:nvPr/>
        </p:nvCxnSpPr>
        <p:spPr bwMode="auto">
          <a:xfrm rot="10800000" flipV="1">
            <a:off x="8318736" y="2865155"/>
            <a:ext cx="164665" cy="8378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9" name="曲线连接符 104"/>
          <p:cNvCxnSpPr>
            <a:stCxn id="42" idx="5"/>
          </p:cNvCxnSpPr>
          <p:nvPr/>
        </p:nvCxnSpPr>
        <p:spPr bwMode="auto">
          <a:xfrm rot="16200000" flipH="1">
            <a:off x="8661635" y="3208390"/>
            <a:ext cx="520465" cy="139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6" name="矩形 85"/>
          <p:cNvSpPr/>
          <p:nvPr/>
        </p:nvSpPr>
        <p:spPr>
          <a:xfrm>
            <a:off x="4501436" y="1960288"/>
            <a:ext cx="1518364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;</a:t>
            </a:r>
            <a:endParaRPr lang="zh-CN" altLang="en-US" sz="3000" dirty="0"/>
          </a:p>
        </p:txBody>
      </p:sp>
      <p:sp>
        <p:nvSpPr>
          <p:cNvPr id="87" name="矩形 86"/>
          <p:cNvSpPr/>
          <p:nvPr/>
        </p:nvSpPr>
        <p:spPr>
          <a:xfrm>
            <a:off x="5001172" y="3124200"/>
            <a:ext cx="1552028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/>
              <a:t>父亲</a:t>
            </a:r>
            <a:r>
              <a:rPr lang="en-US" altLang="zh-CN" sz="3000" dirty="0" smtClean="0"/>
              <a:t>q</a:t>
            </a:r>
            <a:r>
              <a:rPr lang="zh-CN" altLang="en-US" sz="3000" dirty="0" smtClean="0"/>
              <a:t>；</a:t>
            </a:r>
            <a:endParaRPr lang="zh-CN" altLang="en-US" sz="3000" dirty="0"/>
          </a:p>
        </p:txBody>
      </p:sp>
      <p:sp>
        <p:nvSpPr>
          <p:cNvPr id="88" name="矩形 87"/>
          <p:cNvSpPr/>
          <p:nvPr/>
        </p:nvSpPr>
        <p:spPr>
          <a:xfrm>
            <a:off x="2098131" y="4267200"/>
            <a:ext cx="1552028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/>
              <a:t>父亲</a:t>
            </a:r>
            <a:r>
              <a:rPr lang="en-US" altLang="zh-CN" sz="3000" dirty="0" smtClean="0"/>
              <a:t>q</a:t>
            </a:r>
            <a:r>
              <a:rPr lang="zh-CN" altLang="en-US" sz="3000" dirty="0" smtClean="0"/>
              <a:t>；</a:t>
            </a:r>
            <a:endParaRPr lang="zh-CN" altLang="en-US" sz="3000" dirty="0"/>
          </a:p>
        </p:txBody>
      </p:sp>
      <p:sp>
        <p:nvSpPr>
          <p:cNvPr id="91" name="矩形 90"/>
          <p:cNvSpPr/>
          <p:nvPr/>
        </p:nvSpPr>
        <p:spPr>
          <a:xfrm>
            <a:off x="2133600" y="5410200"/>
            <a:ext cx="6705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从</a:t>
            </a:r>
            <a:r>
              <a:rPr lang="en-US" altLang="zh-CN" sz="3000" dirty="0" smtClean="0">
                <a:solidFill>
                  <a:srgbClr val="003399"/>
                </a:solidFill>
              </a:rPr>
              <a:t>L</a:t>
            </a:r>
            <a:r>
              <a:rPr lang="zh-CN" altLang="en-US" sz="3000" dirty="0" smtClean="0">
                <a:solidFill>
                  <a:srgbClr val="003399"/>
                </a:solidFill>
              </a:rPr>
              <a:t>开始，沿右优先找到的第</a:t>
            </a:r>
            <a:r>
              <a:rPr lang="en-US" altLang="zh-CN" sz="3000" dirty="0" smtClean="0">
                <a:solidFill>
                  <a:srgbClr val="003399"/>
                </a:solidFill>
              </a:rPr>
              <a:t>1</a:t>
            </a:r>
            <a:r>
              <a:rPr lang="zh-CN" altLang="en-US" sz="3000" dirty="0" smtClean="0">
                <a:solidFill>
                  <a:srgbClr val="003399"/>
                </a:solidFill>
              </a:rPr>
              <a:t>个叶子；</a:t>
            </a:r>
            <a:endParaRPr lang="zh-CN" altLang="en-US" sz="3000" dirty="0">
              <a:solidFill>
                <a:srgbClr val="003399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09800" y="6019800"/>
            <a:ext cx="63246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即，</a:t>
            </a:r>
            <a:r>
              <a:rPr lang="en-US" altLang="zh-CN" dirty="0" smtClean="0">
                <a:solidFill>
                  <a:schemeClr val="bg1"/>
                </a:solidFill>
              </a:rPr>
              <a:t>q</a:t>
            </a:r>
            <a:r>
              <a:rPr lang="zh-CN" altLang="en-US" dirty="0" smtClean="0">
                <a:solidFill>
                  <a:schemeClr val="bg1"/>
                </a:solidFill>
              </a:rPr>
              <a:t>左子树中最后被访问的结点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Rectangle 68"/>
          <p:cNvSpPr>
            <a:spLocks noChangeArrowheads="1"/>
          </p:cNvSpPr>
          <p:nvPr/>
        </p:nvSpPr>
        <p:spPr bwMode="auto">
          <a:xfrm>
            <a:off x="8403000" y="932244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p</a:t>
            </a:r>
            <a:endParaRPr lang="en-US" altLang="zh-CN" sz="3200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 rot="5400000">
            <a:off x="8212500" y="1457654"/>
            <a:ext cx="3810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68"/>
          <p:cNvSpPr>
            <a:spLocks noChangeArrowheads="1"/>
          </p:cNvSpPr>
          <p:nvPr/>
        </p:nvSpPr>
        <p:spPr bwMode="auto">
          <a:xfrm>
            <a:off x="6485735" y="1114754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L</a:t>
            </a:r>
            <a:endParaRPr lang="en-US" altLang="zh-CN" sz="3200" dirty="0"/>
          </a:p>
        </p:txBody>
      </p:sp>
      <p:cxnSp>
        <p:nvCxnSpPr>
          <p:cNvPr id="60" name="直接箭头连接符 59"/>
          <p:cNvCxnSpPr/>
          <p:nvPr/>
        </p:nvCxnSpPr>
        <p:spPr bwMode="auto">
          <a:xfrm rot="16200000" flipH="1">
            <a:off x="6697757" y="1442731"/>
            <a:ext cx="350221" cy="16466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8"/>
          <p:cNvSpPr>
            <a:spLocks noChangeArrowheads="1"/>
          </p:cNvSpPr>
          <p:nvPr/>
        </p:nvSpPr>
        <p:spPr bwMode="auto">
          <a:xfrm>
            <a:off x="6845735" y="5334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q</a:t>
            </a:r>
            <a:endParaRPr lang="en-US" altLang="zh-CN" sz="3200" dirty="0"/>
          </a:p>
        </p:txBody>
      </p:sp>
      <p:cxnSp>
        <p:nvCxnSpPr>
          <p:cNvPr id="66" name="直接箭头连接符 65"/>
          <p:cNvCxnSpPr>
            <a:endCxn id="34" idx="2"/>
          </p:cNvCxnSpPr>
          <p:nvPr/>
        </p:nvCxnSpPr>
        <p:spPr bwMode="auto">
          <a:xfrm>
            <a:off x="7150535" y="768599"/>
            <a:ext cx="266065" cy="19155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  <p:bldP spid="91" grpId="0"/>
      <p:bldP spid="33" grpId="0" animBg="1"/>
      <p:bldP spid="37" grpId="0"/>
      <p:bldP spid="39" grpId="0"/>
      <p:bldP spid="6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57200" y="809938"/>
            <a:ext cx="8686800" cy="52860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是结点</a:t>
            </a:r>
            <a:r>
              <a:rPr lang="en-US" altLang="zh-CN" sz="3000" dirty="0" smtClean="0"/>
              <a:t>q</a:t>
            </a:r>
            <a:r>
              <a:rPr lang="zh-CN" altLang="en-US" sz="3000" dirty="0" smtClean="0"/>
              <a:t>的右孩子 且 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有左兄弟</a:t>
            </a:r>
            <a:r>
              <a:rPr lang="en-US" altLang="zh-CN" sz="3000" dirty="0" smtClean="0">
                <a:solidFill>
                  <a:srgbClr val="003399"/>
                </a:solidFill>
              </a:rPr>
              <a:t>L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A00"/>
                </a:solidFill>
              </a:rPr>
              <a:t>    </a:t>
            </a:r>
            <a:r>
              <a:rPr lang="zh-CN" altLang="en-US" sz="3000" dirty="0" smtClean="0">
                <a:solidFill>
                  <a:srgbClr val="008A00"/>
                </a:solidFill>
              </a:rPr>
              <a:t>前驱为</a:t>
            </a:r>
            <a:endParaRPr lang="en-US" altLang="zh-CN" sz="3000" dirty="0" smtClean="0"/>
          </a:p>
        </p:txBody>
      </p:sp>
      <p:sp>
        <p:nvSpPr>
          <p:cNvPr id="54" name="矩形 53"/>
          <p:cNvSpPr/>
          <p:nvPr/>
        </p:nvSpPr>
        <p:spPr>
          <a:xfrm>
            <a:off x="1447800" y="4277380"/>
            <a:ext cx="6553200" cy="52322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向右走不动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且不是叶子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则向左走</a:t>
            </a:r>
            <a:r>
              <a:rPr lang="en-US" altLang="zh-CN" dirty="0" smtClean="0">
                <a:solidFill>
                  <a:srgbClr val="008A00"/>
                </a:solidFill>
              </a:rPr>
              <a:t>1</a:t>
            </a:r>
            <a:r>
              <a:rPr lang="zh-CN" altLang="en-US" dirty="0" smtClean="0">
                <a:solidFill>
                  <a:srgbClr val="008A00"/>
                </a:solidFill>
              </a:rPr>
              <a:t>步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7200" y="391180"/>
            <a:ext cx="6172200" cy="523220"/>
          </a:xfrm>
          <a:prstGeom prst="rect">
            <a:avLst/>
          </a:prstGeom>
          <a:solidFill>
            <a:srgbClr val="A5E088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从</a:t>
            </a:r>
            <a:r>
              <a:rPr lang="en-US" altLang="zh-CN" dirty="0" smtClean="0">
                <a:solidFill>
                  <a:srgbClr val="008A00"/>
                </a:solidFill>
              </a:rPr>
              <a:t>L</a:t>
            </a:r>
            <a:r>
              <a:rPr lang="zh-CN" altLang="en-US" dirty="0" smtClean="0">
                <a:solidFill>
                  <a:srgbClr val="008A00"/>
                </a:solidFill>
              </a:rPr>
              <a:t>开始，右优先找第</a:t>
            </a:r>
            <a:r>
              <a:rPr lang="en-US" altLang="zh-CN" dirty="0" smtClean="0">
                <a:solidFill>
                  <a:srgbClr val="008A00"/>
                </a:solidFill>
              </a:rPr>
              <a:t>1</a:t>
            </a:r>
            <a:r>
              <a:rPr lang="zh-CN" altLang="en-US" dirty="0" smtClean="0">
                <a:solidFill>
                  <a:srgbClr val="008A00"/>
                </a:solidFill>
              </a:rPr>
              <a:t>个叶子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34" name="Oval 27"/>
          <p:cNvSpPr>
            <a:spLocks noChangeArrowheads="1"/>
          </p:cNvSpPr>
          <p:nvPr/>
        </p:nvSpPr>
        <p:spPr bwMode="auto">
          <a:xfrm>
            <a:off x="7111800" y="9396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5" name="Oval 28"/>
          <p:cNvSpPr>
            <a:spLocks noChangeArrowheads="1"/>
          </p:cNvSpPr>
          <p:nvPr/>
        </p:nvSpPr>
        <p:spPr bwMode="auto">
          <a:xfrm>
            <a:off x="7645200" y="17378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34" idx="3"/>
            <a:endCxn id="41" idx="0"/>
          </p:cNvCxnSpPr>
          <p:nvPr/>
        </p:nvCxnSpPr>
        <p:spPr bwMode="auto">
          <a:xfrm rot="5400000">
            <a:off x="6769978" y="1332758"/>
            <a:ext cx="4295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4" idx="5"/>
            <a:endCxn id="35" idx="0"/>
          </p:cNvCxnSpPr>
          <p:nvPr/>
        </p:nvCxnSpPr>
        <p:spPr bwMode="auto">
          <a:xfrm rot="16200000" flipH="1">
            <a:off x="7456112" y="1332757"/>
            <a:ext cx="4295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6578400" y="17378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8178600" y="26491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35" idx="3"/>
            <a:endCxn id="45" idx="0"/>
          </p:cNvCxnSpPr>
          <p:nvPr/>
        </p:nvCxnSpPr>
        <p:spPr bwMode="auto">
          <a:xfrm rot="5400000">
            <a:off x="7246845" y="2187536"/>
            <a:ext cx="542576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35" idx="5"/>
            <a:endCxn id="42" idx="0"/>
          </p:cNvCxnSpPr>
          <p:nvPr/>
        </p:nvCxnSpPr>
        <p:spPr bwMode="auto">
          <a:xfrm rot="16200000" flipH="1">
            <a:off x="7932979" y="2187535"/>
            <a:ext cx="542576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8"/>
          <p:cNvSpPr>
            <a:spLocks noChangeArrowheads="1"/>
          </p:cNvSpPr>
          <p:nvPr/>
        </p:nvSpPr>
        <p:spPr bwMode="auto">
          <a:xfrm>
            <a:off x="7111800" y="26491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1" idx="3"/>
            <a:endCxn id="47" idx="0"/>
          </p:cNvCxnSpPr>
          <p:nvPr/>
        </p:nvCxnSpPr>
        <p:spPr bwMode="auto">
          <a:xfrm rot="5400000">
            <a:off x="6133023" y="2158358"/>
            <a:ext cx="56042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5968800" y="2667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48" name="Oval 28"/>
          <p:cNvSpPr>
            <a:spLocks noChangeArrowheads="1"/>
          </p:cNvSpPr>
          <p:nvPr/>
        </p:nvSpPr>
        <p:spPr bwMode="auto">
          <a:xfrm>
            <a:off x="6400800" y="3505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7" idx="5"/>
            <a:endCxn id="48" idx="0"/>
          </p:cNvCxnSpPr>
          <p:nvPr/>
        </p:nvCxnSpPr>
        <p:spPr bwMode="auto">
          <a:xfrm rot="16200000" flipH="1">
            <a:off x="6242435" y="3130834"/>
            <a:ext cx="469465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8"/>
          <p:cNvSpPr>
            <a:spLocks noChangeArrowheads="1"/>
          </p:cNvSpPr>
          <p:nvPr/>
        </p:nvSpPr>
        <p:spPr bwMode="auto">
          <a:xfrm>
            <a:off x="7543800" y="3429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45" idx="5"/>
            <a:endCxn id="50" idx="0"/>
          </p:cNvCxnSpPr>
          <p:nvPr/>
        </p:nvCxnSpPr>
        <p:spPr bwMode="auto">
          <a:xfrm rot="16200000" flipH="1">
            <a:off x="7414613" y="3083812"/>
            <a:ext cx="411109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矩形 90"/>
          <p:cNvSpPr/>
          <p:nvPr/>
        </p:nvSpPr>
        <p:spPr>
          <a:xfrm>
            <a:off x="2133600" y="5410200"/>
            <a:ext cx="6705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从</a:t>
            </a:r>
            <a:r>
              <a:rPr lang="en-US" altLang="zh-CN" sz="3000" dirty="0" smtClean="0">
                <a:solidFill>
                  <a:srgbClr val="003399"/>
                </a:solidFill>
              </a:rPr>
              <a:t>L</a:t>
            </a:r>
            <a:r>
              <a:rPr lang="zh-CN" altLang="en-US" sz="3000" dirty="0" smtClean="0">
                <a:solidFill>
                  <a:srgbClr val="003399"/>
                </a:solidFill>
              </a:rPr>
              <a:t>开始，沿右优先找到的第</a:t>
            </a:r>
            <a:r>
              <a:rPr lang="en-US" altLang="zh-CN" sz="3000" dirty="0" smtClean="0">
                <a:solidFill>
                  <a:srgbClr val="003399"/>
                </a:solidFill>
              </a:rPr>
              <a:t>1</a:t>
            </a:r>
            <a:r>
              <a:rPr lang="zh-CN" altLang="en-US" sz="3000" dirty="0" smtClean="0">
                <a:solidFill>
                  <a:srgbClr val="003399"/>
                </a:solidFill>
              </a:rPr>
              <a:t>个叶子；</a:t>
            </a:r>
            <a:endParaRPr lang="zh-CN" altLang="en-US" sz="3000" dirty="0">
              <a:solidFill>
                <a:srgbClr val="003399"/>
              </a:solidFill>
            </a:endParaRPr>
          </a:p>
        </p:txBody>
      </p: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7950000" y="4114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50" idx="5"/>
            <a:endCxn id="37" idx="0"/>
          </p:cNvCxnSpPr>
          <p:nvPr/>
        </p:nvCxnSpPr>
        <p:spPr bwMode="auto">
          <a:xfrm rot="16200000" flipH="1">
            <a:off x="7880735" y="3829534"/>
            <a:ext cx="317065" cy="253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Rectangle 68"/>
          <p:cNvSpPr>
            <a:spLocks noChangeArrowheads="1"/>
          </p:cNvSpPr>
          <p:nvPr/>
        </p:nvSpPr>
        <p:spPr bwMode="auto">
          <a:xfrm>
            <a:off x="8534400" y="18288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p</a:t>
            </a:r>
            <a:endParaRPr lang="en-US" altLang="zh-CN" sz="3200" dirty="0">
              <a:solidFill>
                <a:srgbClr val="003399"/>
              </a:solidFill>
            </a:endParaRPr>
          </a:p>
        </p:txBody>
      </p:sp>
      <p:cxnSp>
        <p:nvCxnSpPr>
          <p:cNvPr id="63" name="直接箭头连接符 62"/>
          <p:cNvCxnSpPr/>
          <p:nvPr/>
        </p:nvCxnSpPr>
        <p:spPr bwMode="auto">
          <a:xfrm rot="5400000">
            <a:off x="8343900" y="2400300"/>
            <a:ext cx="3810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Rectangle 68"/>
          <p:cNvSpPr>
            <a:spLocks noChangeArrowheads="1"/>
          </p:cNvSpPr>
          <p:nvPr/>
        </p:nvSpPr>
        <p:spPr bwMode="auto">
          <a:xfrm>
            <a:off x="6705600" y="22032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L</a:t>
            </a:r>
            <a:endParaRPr lang="en-US" altLang="zh-CN" sz="3200" dirty="0">
              <a:solidFill>
                <a:srgbClr val="003399"/>
              </a:solidFill>
            </a:endParaRPr>
          </a:p>
        </p:txBody>
      </p:sp>
      <p:cxnSp>
        <p:nvCxnSpPr>
          <p:cNvPr id="67" name="直接箭头连接符 66"/>
          <p:cNvCxnSpPr>
            <a:endCxn id="45" idx="1"/>
          </p:cNvCxnSpPr>
          <p:nvPr/>
        </p:nvCxnSpPr>
        <p:spPr bwMode="auto">
          <a:xfrm rot="16200000" flipH="1">
            <a:off x="6917622" y="2454977"/>
            <a:ext cx="350221" cy="16466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8001000" y="932244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p</a:t>
            </a:r>
            <a:endParaRPr lang="en-US" altLang="zh-CN" sz="3200" dirty="0">
              <a:solidFill>
                <a:srgbClr val="C00000"/>
              </a:solidFill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 rot="5400000">
            <a:off x="7810500" y="1503744"/>
            <a:ext cx="3810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Rectangle 68"/>
          <p:cNvSpPr>
            <a:spLocks noChangeArrowheads="1"/>
          </p:cNvSpPr>
          <p:nvPr/>
        </p:nvSpPr>
        <p:spPr bwMode="auto">
          <a:xfrm>
            <a:off x="6236135" y="1160844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L</a:t>
            </a:r>
            <a:endParaRPr lang="en-US" altLang="zh-CN" sz="3200" dirty="0">
              <a:solidFill>
                <a:srgbClr val="C00000"/>
              </a:solidFill>
            </a:endParaRPr>
          </a:p>
        </p:txBody>
      </p:sp>
      <p:cxnSp>
        <p:nvCxnSpPr>
          <p:cNvPr id="73" name="直接箭头连接符 72"/>
          <p:cNvCxnSpPr/>
          <p:nvPr/>
        </p:nvCxnSpPr>
        <p:spPr bwMode="auto">
          <a:xfrm rot="16200000" flipH="1">
            <a:off x="6448157" y="1488821"/>
            <a:ext cx="350221" cy="16466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Oval 28"/>
          <p:cNvSpPr>
            <a:spLocks noChangeArrowheads="1"/>
          </p:cNvSpPr>
          <p:nvPr/>
        </p:nvSpPr>
        <p:spPr bwMode="auto">
          <a:xfrm>
            <a:off x="7620000" y="4800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cxnSp>
        <p:nvCxnSpPr>
          <p:cNvPr id="75" name="直接连接符 74"/>
          <p:cNvCxnSpPr>
            <a:stCxn id="37" idx="3"/>
            <a:endCxn id="74" idx="0"/>
          </p:cNvCxnSpPr>
          <p:nvPr/>
        </p:nvCxnSpPr>
        <p:spPr bwMode="auto">
          <a:xfrm rot="5400000">
            <a:off x="7766101" y="4553435"/>
            <a:ext cx="317065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矩形 31"/>
          <p:cNvSpPr/>
          <p:nvPr/>
        </p:nvSpPr>
        <p:spPr>
          <a:xfrm>
            <a:off x="2209800" y="6019800"/>
            <a:ext cx="63246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即，</a:t>
            </a:r>
            <a:r>
              <a:rPr lang="en-US" altLang="zh-CN" dirty="0" smtClean="0">
                <a:solidFill>
                  <a:schemeClr val="bg1"/>
                </a:solidFill>
              </a:rPr>
              <a:t>q</a:t>
            </a:r>
            <a:r>
              <a:rPr lang="zh-CN" altLang="en-US" dirty="0" smtClean="0">
                <a:solidFill>
                  <a:schemeClr val="bg1"/>
                </a:solidFill>
              </a:rPr>
              <a:t>左子树中最后被访问的结点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5400" y="2209800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  <p:sp>
        <p:nvSpPr>
          <p:cNvPr id="52" name="矩形 51"/>
          <p:cNvSpPr/>
          <p:nvPr/>
        </p:nvSpPr>
        <p:spPr>
          <a:xfrm>
            <a:off x="4478076" y="3695979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}</a:t>
            </a:r>
            <a:endParaRPr lang="zh-CN" altLang="en-US" sz="3200" dirty="0"/>
          </a:p>
        </p:txBody>
      </p:sp>
      <p:sp>
        <p:nvSpPr>
          <p:cNvPr id="53" name="矩形 52"/>
          <p:cNvSpPr/>
          <p:nvPr/>
        </p:nvSpPr>
        <p:spPr>
          <a:xfrm>
            <a:off x="3962400" y="2798058"/>
            <a:ext cx="2209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右优先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5800" y="909353"/>
            <a:ext cx="6553200" cy="3834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err="1" smtClean="0"/>
              <a:t>PNode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RightLeaf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PNode</a:t>
            </a:r>
            <a:r>
              <a:rPr lang="en-US" altLang="zh-CN" sz="3200" dirty="0" smtClean="0"/>
              <a:t>  L)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{ </a:t>
            </a:r>
            <a:r>
              <a:rPr lang="en-US" altLang="zh-CN" sz="3200" dirty="0" err="1" smtClean="0"/>
              <a:t>PNode</a:t>
            </a:r>
            <a:r>
              <a:rPr lang="en-US" altLang="zh-CN" sz="3200" dirty="0" smtClean="0"/>
              <a:t>  s=L;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while(1)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while(s-&gt;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==0)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s=s-&gt;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if(s-&gt;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==1)  return s;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else  s= s-&gt;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; </a:t>
            </a:r>
          </a:p>
          <a:p>
            <a:pPr marL="514350" indent="-51435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9" grpId="0"/>
      <p:bldP spid="5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57200" y="1963356"/>
            <a:ext cx="8686800" cy="39395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/>
              <a:t>a)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==1,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后继为</a:t>
            </a:r>
            <a:endParaRPr lang="en-US" altLang="zh-CN" sz="3200" dirty="0" smtClean="0"/>
          </a:p>
          <a:p>
            <a:pPr marL="514350" indent="-514350">
              <a:spcBef>
                <a:spcPts val="600"/>
              </a:spcBef>
              <a:buNone/>
            </a:pPr>
            <a:r>
              <a:rPr lang="en-US" altLang="zh-CN" sz="3200" dirty="0" smtClean="0"/>
              <a:t>b)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==0, </a:t>
            </a:r>
            <a:r>
              <a:rPr lang="zh-CN" altLang="en-US" sz="3200" dirty="0" smtClean="0"/>
              <a:t>即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有右孩子：</a:t>
            </a:r>
            <a:r>
              <a:rPr lang="en-US" altLang="zh-CN" sz="3200" dirty="0" smtClean="0"/>
              <a:t> </a:t>
            </a:r>
          </a:p>
          <a:p>
            <a:pPr marL="514350" indent="-51435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有左孩子，即</a:t>
            </a:r>
            <a:r>
              <a:rPr lang="en-US" altLang="zh-CN" sz="3200" dirty="0" smtClean="0"/>
              <a:t>if(p-&gt;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==0)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后继为</a:t>
            </a:r>
            <a:endParaRPr lang="en-US" altLang="zh-CN" sz="3200" dirty="0" smtClean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3200" dirty="0" smtClean="0"/>
              <a:t>    否则，</a:t>
            </a:r>
            <a:r>
              <a:rPr lang="zh-CN" altLang="en-US" sz="3200" dirty="0" smtClean="0">
                <a:solidFill>
                  <a:srgbClr val="008A00"/>
                </a:solidFill>
              </a:rPr>
              <a:t>后继为</a:t>
            </a:r>
            <a:endParaRPr lang="en-US" altLang="zh-CN" sz="32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667956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4.  </a:t>
            </a:r>
            <a:r>
              <a:rPr lang="zh-CN" altLang="en-US" sz="3200" dirty="0" smtClean="0"/>
              <a:t>在先序线索二叉树中</a:t>
            </a:r>
            <a:r>
              <a:rPr lang="en-US" altLang="zh-CN" sz="3200" dirty="0" smtClean="0"/>
              <a:t>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找任意结点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先序后继：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cxnSp>
        <p:nvCxnSpPr>
          <p:cNvPr id="31" name="曲线连接符 82"/>
          <p:cNvCxnSpPr>
            <a:stCxn id="47" idx="1"/>
            <a:endCxn id="41" idx="2"/>
          </p:cNvCxnSpPr>
          <p:nvPr/>
        </p:nvCxnSpPr>
        <p:spPr bwMode="auto">
          <a:xfrm rot="5400000" flipH="1" flipV="1">
            <a:off x="6146867" y="2049799"/>
            <a:ext cx="926330" cy="5463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4" name="Oval 27"/>
          <p:cNvSpPr>
            <a:spLocks noChangeArrowheads="1"/>
          </p:cNvSpPr>
          <p:nvPr/>
        </p:nvSpPr>
        <p:spPr bwMode="auto">
          <a:xfrm>
            <a:off x="7416600" y="744156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5" name="Oval 28"/>
          <p:cNvSpPr>
            <a:spLocks noChangeArrowheads="1"/>
          </p:cNvSpPr>
          <p:nvPr/>
        </p:nvSpPr>
        <p:spPr bwMode="auto">
          <a:xfrm>
            <a:off x="7950000" y="164380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34" idx="3"/>
            <a:endCxn id="41" idx="0"/>
          </p:cNvCxnSpPr>
          <p:nvPr/>
        </p:nvCxnSpPr>
        <p:spPr bwMode="auto">
          <a:xfrm rot="5400000">
            <a:off x="7024078" y="1188014"/>
            <a:ext cx="5309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4" idx="5"/>
            <a:endCxn id="35" idx="0"/>
          </p:cNvCxnSpPr>
          <p:nvPr/>
        </p:nvCxnSpPr>
        <p:spPr bwMode="auto">
          <a:xfrm rot="16200000" flipH="1">
            <a:off x="7710212" y="1188013"/>
            <a:ext cx="5309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6883200" y="164380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8483400" y="26491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35" idx="3"/>
            <a:endCxn id="45" idx="0"/>
          </p:cNvCxnSpPr>
          <p:nvPr/>
        </p:nvCxnSpPr>
        <p:spPr bwMode="auto">
          <a:xfrm rot="5400000">
            <a:off x="7504623" y="2140514"/>
            <a:ext cx="63662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35" idx="5"/>
            <a:endCxn id="42" idx="0"/>
          </p:cNvCxnSpPr>
          <p:nvPr/>
        </p:nvCxnSpPr>
        <p:spPr bwMode="auto">
          <a:xfrm rot="16200000" flipH="1">
            <a:off x="8190757" y="2140513"/>
            <a:ext cx="63662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8"/>
          <p:cNvSpPr>
            <a:spLocks noChangeArrowheads="1"/>
          </p:cNvSpPr>
          <p:nvPr/>
        </p:nvSpPr>
        <p:spPr bwMode="auto">
          <a:xfrm>
            <a:off x="7416600" y="26491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1" idx="3"/>
            <a:endCxn id="47" idx="0"/>
          </p:cNvCxnSpPr>
          <p:nvPr/>
        </p:nvCxnSpPr>
        <p:spPr bwMode="auto">
          <a:xfrm rot="5400000">
            <a:off x="6362868" y="2139269"/>
            <a:ext cx="71033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6273600" y="272286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48" name="Oval 28"/>
          <p:cNvSpPr>
            <a:spLocks noChangeArrowheads="1"/>
          </p:cNvSpPr>
          <p:nvPr/>
        </p:nvSpPr>
        <p:spPr bwMode="auto">
          <a:xfrm>
            <a:off x="6807000" y="37159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7" idx="5"/>
            <a:endCxn id="48" idx="0"/>
          </p:cNvCxnSpPr>
          <p:nvPr/>
        </p:nvCxnSpPr>
        <p:spPr bwMode="auto">
          <a:xfrm rot="16200000" flipH="1">
            <a:off x="6520490" y="3213445"/>
            <a:ext cx="62435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8"/>
          <p:cNvSpPr>
            <a:spLocks noChangeArrowheads="1"/>
          </p:cNvSpPr>
          <p:nvPr/>
        </p:nvSpPr>
        <p:spPr bwMode="auto">
          <a:xfrm>
            <a:off x="7950000" y="36397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45" idx="5"/>
            <a:endCxn id="50" idx="0"/>
          </p:cNvCxnSpPr>
          <p:nvPr/>
        </p:nvCxnSpPr>
        <p:spPr bwMode="auto">
          <a:xfrm rot="16200000" flipH="1">
            <a:off x="7664735" y="3138490"/>
            <a:ext cx="6218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曲线连接符 104"/>
          <p:cNvCxnSpPr>
            <a:stCxn id="41" idx="5"/>
            <a:endCxn id="47" idx="7"/>
          </p:cNvCxnSpPr>
          <p:nvPr/>
        </p:nvCxnSpPr>
        <p:spPr bwMode="auto">
          <a:xfrm rot="5400000">
            <a:off x="6560338" y="2094533"/>
            <a:ext cx="773595" cy="609600"/>
          </a:xfrm>
          <a:prstGeom prst="curvedConnector3">
            <a:avLst>
              <a:gd name="adj1" fmla="val 62537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3" name="曲线连接符 52"/>
          <p:cNvCxnSpPr>
            <a:stCxn id="48" idx="2"/>
            <a:endCxn id="47" idx="3"/>
          </p:cNvCxnSpPr>
          <p:nvPr/>
        </p:nvCxnSpPr>
        <p:spPr bwMode="auto">
          <a:xfrm rot="10800000">
            <a:off x="6336866" y="3091602"/>
            <a:ext cx="470135" cy="840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4" name="曲线连接符 104"/>
          <p:cNvCxnSpPr>
            <a:stCxn id="48" idx="7"/>
            <a:endCxn id="35" idx="1"/>
          </p:cNvCxnSpPr>
          <p:nvPr/>
        </p:nvCxnSpPr>
        <p:spPr bwMode="auto">
          <a:xfrm rot="5400000" flipH="1" flipV="1">
            <a:off x="6558423" y="2324379"/>
            <a:ext cx="2072155" cy="837530"/>
          </a:xfrm>
          <a:prstGeom prst="curvedConnector3">
            <a:avLst>
              <a:gd name="adj1" fmla="val 100712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5" name="曲线连接符 54"/>
          <p:cNvCxnSpPr>
            <a:stCxn id="45" idx="1"/>
            <a:endCxn id="35" idx="2"/>
          </p:cNvCxnSpPr>
          <p:nvPr/>
        </p:nvCxnSpPr>
        <p:spPr bwMode="auto">
          <a:xfrm rot="5400000" flipH="1" flipV="1">
            <a:off x="7288622" y="2051044"/>
            <a:ext cx="852620" cy="4701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6" name="曲线连接符 121"/>
          <p:cNvCxnSpPr>
            <a:stCxn id="50" idx="2"/>
            <a:endCxn id="45" idx="4"/>
          </p:cNvCxnSpPr>
          <p:nvPr/>
        </p:nvCxnSpPr>
        <p:spPr bwMode="auto">
          <a:xfrm rot="10800000">
            <a:off x="7632600" y="3081156"/>
            <a:ext cx="317400" cy="7746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7" name="曲线连接符 104"/>
          <p:cNvCxnSpPr>
            <a:stCxn id="50" idx="6"/>
            <a:endCxn id="42" idx="3"/>
          </p:cNvCxnSpPr>
          <p:nvPr/>
        </p:nvCxnSpPr>
        <p:spPr bwMode="auto">
          <a:xfrm flipV="1">
            <a:off x="8382000" y="3017891"/>
            <a:ext cx="164665" cy="8378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8" name="曲线连接符 121"/>
          <p:cNvCxnSpPr>
            <a:stCxn id="42" idx="2"/>
            <a:endCxn id="50" idx="7"/>
          </p:cNvCxnSpPr>
          <p:nvPr/>
        </p:nvCxnSpPr>
        <p:spPr bwMode="auto">
          <a:xfrm rot="10800000" flipV="1">
            <a:off x="8318736" y="2865155"/>
            <a:ext cx="164665" cy="8378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9" name="曲线连接符 104"/>
          <p:cNvCxnSpPr>
            <a:stCxn id="42" idx="5"/>
          </p:cNvCxnSpPr>
          <p:nvPr/>
        </p:nvCxnSpPr>
        <p:spPr bwMode="auto">
          <a:xfrm rot="16200000" flipH="1">
            <a:off x="8661635" y="3208390"/>
            <a:ext cx="520465" cy="139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2307780" y="2590800"/>
            <a:ext cx="16546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</a:t>
            </a:r>
            <a:endParaRPr lang="zh-CN" altLang="en-US" sz="3200" dirty="0"/>
          </a:p>
        </p:txBody>
      </p:sp>
      <p:sp>
        <p:nvSpPr>
          <p:cNvPr id="38" name="矩形 37"/>
          <p:cNvSpPr/>
          <p:nvPr/>
        </p:nvSpPr>
        <p:spPr>
          <a:xfrm>
            <a:off x="2286000" y="4495800"/>
            <a:ext cx="3958135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其左孩子：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llink</a:t>
            </a:r>
            <a:r>
              <a:rPr lang="zh-CN" altLang="en-US" sz="3200" dirty="0" smtClean="0"/>
              <a:t>；</a:t>
            </a:r>
            <a:endParaRPr lang="zh-CN" altLang="en-US" sz="3200" dirty="0"/>
          </a:p>
        </p:txBody>
      </p:sp>
      <p:sp>
        <p:nvSpPr>
          <p:cNvPr id="39" name="矩形 38"/>
          <p:cNvSpPr/>
          <p:nvPr/>
        </p:nvSpPr>
        <p:spPr>
          <a:xfrm>
            <a:off x="3505200" y="5148139"/>
            <a:ext cx="4116833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其右孩子：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rlink</a:t>
            </a:r>
            <a:r>
              <a:rPr lang="zh-CN" altLang="en-US" sz="3200" dirty="0" smtClean="0"/>
              <a:t>；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5.3.2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二叉树的链接表示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1000" y="1177159"/>
            <a:ext cx="8534400" cy="403187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二叉链表链表 </a:t>
            </a:r>
            <a:r>
              <a:rPr lang="en-US" altLang="zh-CN" sz="3200" dirty="0" smtClean="0">
                <a:solidFill>
                  <a:srgbClr val="003399"/>
                </a:solidFill>
              </a:rPr>
              <a:t>-- </a:t>
            </a:r>
            <a:r>
              <a:rPr lang="zh-CN" altLang="en-US" sz="3200" dirty="0" smtClean="0"/>
              <a:t>左右孩子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左右指针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表示法：</a:t>
            </a:r>
            <a:endParaRPr lang="en-US" altLang="zh-CN" sz="3200" dirty="0" smtClean="0"/>
          </a:p>
          <a:p>
            <a:pPr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200" dirty="0" smtClean="0"/>
          </a:p>
          <a:p>
            <a:pPr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200" dirty="0" smtClean="0"/>
          </a:p>
          <a:p>
            <a:pPr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200" dirty="0" smtClean="0"/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11" name="矩形 10"/>
          <p:cNvSpPr/>
          <p:nvPr/>
        </p:nvSpPr>
        <p:spPr bwMode="auto">
          <a:xfrm>
            <a:off x="5862000" y="2057400"/>
            <a:ext cx="2520000" cy="1200329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指针</a:t>
            </a:r>
            <a:r>
              <a:rPr lang="en-US" altLang="zh-CN" sz="3000" dirty="0" smtClean="0"/>
              <a:t>: </a:t>
            </a:r>
            <a:r>
              <a:rPr lang="en-US" altLang="zh-CN" sz="3000" dirty="0" err="1" smtClean="0"/>
              <a:t>rlink</a:t>
            </a:r>
            <a:endParaRPr lang="en-US" altLang="zh-CN" sz="3000" dirty="0" smtClean="0"/>
          </a:p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指向右孩子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" name="Oval 27"/>
          <p:cNvSpPr>
            <a:spLocks noChangeArrowheads="1"/>
          </p:cNvSpPr>
          <p:nvPr/>
        </p:nvSpPr>
        <p:spPr bwMode="auto">
          <a:xfrm>
            <a:off x="1854000" y="355535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3" name="Oval 28"/>
          <p:cNvSpPr>
            <a:spLocks noChangeArrowheads="1"/>
          </p:cNvSpPr>
          <p:nvPr/>
        </p:nvSpPr>
        <p:spPr bwMode="auto">
          <a:xfrm>
            <a:off x="2311200" y="425160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4" name="直接连接符 13"/>
          <p:cNvCxnSpPr>
            <a:stCxn id="12" idx="3"/>
            <a:endCxn id="16" idx="0"/>
          </p:cNvCxnSpPr>
          <p:nvPr/>
        </p:nvCxnSpPr>
        <p:spPr bwMode="auto">
          <a:xfrm rot="5400000">
            <a:off x="1601278" y="3935617"/>
            <a:ext cx="327510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12" idx="5"/>
            <a:endCxn id="13" idx="0"/>
          </p:cNvCxnSpPr>
          <p:nvPr/>
        </p:nvCxnSpPr>
        <p:spPr bwMode="auto">
          <a:xfrm rot="16200000" flipH="1">
            <a:off x="2211212" y="3935616"/>
            <a:ext cx="327510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1396800" y="425160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30" name="Rectangle 68"/>
          <p:cNvSpPr>
            <a:spLocks noChangeArrowheads="1"/>
          </p:cNvSpPr>
          <p:nvPr/>
        </p:nvSpPr>
        <p:spPr bwMode="auto">
          <a:xfrm>
            <a:off x="5906725" y="53628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>
            <a:off x="5465400" y="53628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C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2" name="Rectangle 68"/>
          <p:cNvSpPr>
            <a:spLocks noChangeArrowheads="1"/>
          </p:cNvSpPr>
          <p:nvPr/>
        </p:nvSpPr>
        <p:spPr bwMode="auto">
          <a:xfrm>
            <a:off x="5105400" y="53628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33" name="Rectangle 68"/>
          <p:cNvSpPr>
            <a:spLocks noChangeArrowheads="1"/>
          </p:cNvSpPr>
          <p:nvPr/>
        </p:nvSpPr>
        <p:spPr bwMode="auto">
          <a:xfrm>
            <a:off x="5050200" y="44418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34" name="Rectangle 69"/>
          <p:cNvSpPr>
            <a:spLocks noChangeArrowheads="1"/>
          </p:cNvSpPr>
          <p:nvPr/>
        </p:nvSpPr>
        <p:spPr bwMode="auto">
          <a:xfrm>
            <a:off x="4608875" y="44418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5" name="Rectangle 68"/>
          <p:cNvSpPr>
            <a:spLocks noChangeArrowheads="1"/>
          </p:cNvSpPr>
          <p:nvPr/>
        </p:nvSpPr>
        <p:spPr bwMode="auto">
          <a:xfrm>
            <a:off x="4248875" y="44418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36" name="Rectangle 68"/>
          <p:cNvSpPr>
            <a:spLocks noChangeArrowheads="1"/>
          </p:cNvSpPr>
          <p:nvPr/>
        </p:nvSpPr>
        <p:spPr bwMode="auto">
          <a:xfrm>
            <a:off x="4288200" y="53628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37" name="Rectangle 69"/>
          <p:cNvSpPr>
            <a:spLocks noChangeArrowheads="1"/>
          </p:cNvSpPr>
          <p:nvPr/>
        </p:nvSpPr>
        <p:spPr bwMode="auto">
          <a:xfrm>
            <a:off x="3846875" y="53628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B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3486875" y="53628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39" name="Rectangle 68"/>
          <p:cNvSpPr>
            <a:spLocks noChangeArrowheads="1"/>
          </p:cNvSpPr>
          <p:nvPr/>
        </p:nvSpPr>
        <p:spPr bwMode="auto">
          <a:xfrm>
            <a:off x="5278800" y="3603604"/>
            <a:ext cx="360000" cy="540000"/>
          </a:xfrm>
          <a:prstGeom prst="rect">
            <a:avLst/>
          </a:prstGeom>
          <a:solidFill>
            <a:srgbClr val="A6E58F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T</a:t>
            </a:r>
            <a:endParaRPr lang="en-US" altLang="zh-CN" sz="3200" dirty="0"/>
          </a:p>
        </p:txBody>
      </p:sp>
      <p:cxnSp>
        <p:nvCxnSpPr>
          <p:cNvPr id="40" name="直接箭头连接符 39"/>
          <p:cNvCxnSpPr>
            <a:endCxn id="31" idx="0"/>
          </p:cNvCxnSpPr>
          <p:nvPr/>
        </p:nvCxnSpPr>
        <p:spPr bwMode="auto">
          <a:xfrm rot="16200000" flipH="1">
            <a:off x="5130000" y="4811404"/>
            <a:ext cx="679200" cy="423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>
            <a:endCxn id="37" idx="0"/>
          </p:cNvCxnSpPr>
          <p:nvPr/>
        </p:nvCxnSpPr>
        <p:spPr bwMode="auto">
          <a:xfrm rot="5400000">
            <a:off x="3939738" y="4806742"/>
            <a:ext cx="679200" cy="4329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>
            <a:stCxn id="39" idx="1"/>
            <a:endCxn id="34" idx="0"/>
          </p:cNvCxnSpPr>
          <p:nvPr/>
        </p:nvCxnSpPr>
        <p:spPr bwMode="auto">
          <a:xfrm rot="10800000" flipV="1">
            <a:off x="4824876" y="3873604"/>
            <a:ext cx="453925" cy="5682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矩形 50"/>
          <p:cNvSpPr/>
          <p:nvPr/>
        </p:nvSpPr>
        <p:spPr>
          <a:xfrm>
            <a:off x="5715000" y="3534004"/>
            <a:ext cx="2678938" cy="1040285"/>
          </a:xfrm>
          <a:prstGeom prst="rect">
            <a:avLst/>
          </a:prstGeom>
          <a:solidFill>
            <a:srgbClr val="A6E58F"/>
          </a:solidFill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/>
              <a:t>指针</a:t>
            </a:r>
            <a:r>
              <a:rPr lang="en-US" altLang="zh-CN" dirty="0" smtClean="0"/>
              <a:t>T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/>
              <a:t>-- </a:t>
            </a:r>
            <a:r>
              <a:rPr lang="zh-CN" altLang="en-US" dirty="0" smtClean="0"/>
              <a:t>指向根结点；</a:t>
            </a:r>
            <a:endParaRPr lang="en-US" altLang="zh-CN" dirty="0" smtClean="0"/>
          </a:p>
        </p:txBody>
      </p:sp>
      <p:sp>
        <p:nvSpPr>
          <p:cNvPr id="29" name="矩形 28"/>
          <p:cNvSpPr/>
          <p:nvPr/>
        </p:nvSpPr>
        <p:spPr bwMode="auto">
          <a:xfrm>
            <a:off x="3352800" y="2057400"/>
            <a:ext cx="2520000" cy="1200329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info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数据信息</a:t>
            </a:r>
          </a:p>
        </p:txBody>
      </p:sp>
      <p:sp>
        <p:nvSpPr>
          <p:cNvPr id="41" name="矩形 40"/>
          <p:cNvSpPr/>
          <p:nvPr/>
        </p:nvSpPr>
        <p:spPr bwMode="auto">
          <a:xfrm>
            <a:off x="838200" y="2057400"/>
            <a:ext cx="2520000" cy="1200329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指针</a:t>
            </a:r>
            <a:r>
              <a:rPr lang="en-US" altLang="zh-CN" sz="3000" dirty="0" smtClean="0"/>
              <a:t>: </a:t>
            </a:r>
            <a:r>
              <a:rPr lang="en-US" altLang="zh-CN" sz="3000" dirty="0" err="1" smtClean="0"/>
              <a:t>llink</a:t>
            </a:r>
            <a:endParaRPr lang="en-US" altLang="zh-CN" sz="3000" dirty="0" smtClean="0"/>
          </a:p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指向左孩子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51" grpId="0" animBg="1"/>
      <p:bldP spid="4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57200" y="1963356"/>
            <a:ext cx="8686800" cy="38625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/>
              <a:t>a)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==1, 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前驱为</a:t>
            </a:r>
            <a:endParaRPr lang="en-US" altLang="zh-CN" sz="32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/>
              <a:t>b)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==0</a:t>
            </a:r>
            <a:r>
              <a:rPr lang="zh-CN" altLang="en-US" sz="3200" dirty="0" smtClean="0"/>
              <a:t>，即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有左孩子，</a:t>
            </a:r>
            <a:r>
              <a:rPr lang="en-US" altLang="zh-CN" sz="3200" dirty="0" smtClean="0"/>
              <a:t> </a:t>
            </a:r>
          </a:p>
          <a:p>
            <a:pPr marL="514350" indent="-514350">
              <a:lnSpc>
                <a:spcPct val="120000"/>
              </a:lnSpc>
              <a:spcBef>
                <a:spcPts val="300"/>
              </a:spcBef>
              <a:buNone/>
            </a:pPr>
            <a:r>
              <a:rPr lang="zh-CN" altLang="en-US" sz="3200" dirty="0" smtClean="0"/>
              <a:t>    若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有右孩子，即</a:t>
            </a:r>
            <a:r>
              <a:rPr lang="en-US" altLang="zh-CN" sz="3200" dirty="0" smtClean="0"/>
              <a:t>if(p-&gt;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==0)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前驱为</a:t>
            </a:r>
            <a:endParaRPr lang="en-US" altLang="zh-CN" sz="3200" dirty="0" smtClean="0"/>
          </a:p>
          <a:p>
            <a:pPr marL="514350" indent="-514350">
              <a:spcBef>
                <a:spcPts val="300"/>
              </a:spcBef>
              <a:buNone/>
            </a:pPr>
            <a:r>
              <a:rPr lang="zh-CN" altLang="en-US" sz="3200" dirty="0" smtClean="0"/>
              <a:t>    否则，</a:t>
            </a:r>
            <a:r>
              <a:rPr lang="zh-CN" altLang="en-US" sz="3200" dirty="0" smtClean="0">
                <a:solidFill>
                  <a:srgbClr val="008A00"/>
                </a:solidFill>
              </a:rPr>
              <a:t>前驱为</a:t>
            </a:r>
            <a:endParaRPr lang="en-US" altLang="zh-CN" sz="32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667956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5.  </a:t>
            </a:r>
            <a:r>
              <a:rPr lang="zh-CN" altLang="en-US" sz="3200" dirty="0" smtClean="0"/>
              <a:t>在后序线索二叉树中</a:t>
            </a:r>
            <a:r>
              <a:rPr lang="en-US" altLang="zh-CN" sz="3200" dirty="0" smtClean="0"/>
              <a:t>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找任意结点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后序前驱：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276464" y="2568714"/>
            <a:ext cx="16097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;</a:t>
            </a:r>
            <a:endParaRPr lang="zh-CN" altLang="en-US" sz="3200" dirty="0"/>
          </a:p>
        </p:txBody>
      </p:sp>
      <p:sp>
        <p:nvSpPr>
          <p:cNvPr id="124" name="矩形 123"/>
          <p:cNvSpPr/>
          <p:nvPr/>
        </p:nvSpPr>
        <p:spPr>
          <a:xfrm>
            <a:off x="2209800" y="4419600"/>
            <a:ext cx="4003019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其右孩子：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rlink</a:t>
            </a:r>
            <a:r>
              <a:rPr lang="zh-CN" altLang="en-US" sz="3200" dirty="0" smtClean="0"/>
              <a:t>；</a:t>
            </a:r>
            <a:endParaRPr lang="zh-CN" altLang="en-US" sz="3200" dirty="0"/>
          </a:p>
        </p:txBody>
      </p:sp>
      <p:sp>
        <p:nvSpPr>
          <p:cNvPr id="125" name="矩形 124"/>
          <p:cNvSpPr/>
          <p:nvPr/>
        </p:nvSpPr>
        <p:spPr>
          <a:xfrm>
            <a:off x="3505200" y="5062661"/>
            <a:ext cx="4527201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zh-CN" altLang="en-US" sz="3200" dirty="0" smtClean="0"/>
              <a:t>其左孩子：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llink</a:t>
            </a:r>
            <a:r>
              <a:rPr lang="zh-CN" altLang="en-US" sz="3200" dirty="0" smtClean="0"/>
              <a:t>；</a:t>
            </a:r>
            <a:r>
              <a:rPr lang="en-US" altLang="zh-CN" sz="3200" dirty="0" smtClean="0"/>
              <a:t>     </a:t>
            </a:r>
          </a:p>
        </p:txBody>
      </p:sp>
      <p:cxnSp>
        <p:nvCxnSpPr>
          <p:cNvPr id="126" name="曲线连接符 125"/>
          <p:cNvCxnSpPr>
            <a:stCxn id="137" idx="3"/>
            <a:endCxn id="138" idx="1"/>
          </p:cNvCxnSpPr>
          <p:nvPr/>
        </p:nvCxnSpPr>
        <p:spPr bwMode="auto">
          <a:xfrm rot="16200000" flipH="1">
            <a:off x="6170955" y="3122955"/>
            <a:ext cx="687620" cy="5586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27" name="Oval 27"/>
          <p:cNvSpPr>
            <a:spLocks noChangeArrowheads="1"/>
          </p:cNvSpPr>
          <p:nvPr/>
        </p:nvSpPr>
        <p:spPr bwMode="auto">
          <a:xfrm>
            <a:off x="7264200" y="838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28" name="Oval 28"/>
          <p:cNvSpPr>
            <a:spLocks noChangeArrowheads="1"/>
          </p:cNvSpPr>
          <p:nvPr/>
        </p:nvSpPr>
        <p:spPr bwMode="auto">
          <a:xfrm>
            <a:off x="7873800" y="1661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29" name="直接连接符 128"/>
          <p:cNvCxnSpPr>
            <a:stCxn id="127" idx="3"/>
            <a:endCxn id="131" idx="0"/>
          </p:cNvCxnSpPr>
          <p:nvPr/>
        </p:nvCxnSpPr>
        <p:spPr bwMode="auto">
          <a:xfrm rot="5400000">
            <a:off x="6909778" y="1243958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直接连接符 129"/>
          <p:cNvCxnSpPr>
            <a:stCxn id="127" idx="5"/>
            <a:endCxn id="128" idx="0"/>
          </p:cNvCxnSpPr>
          <p:nvPr/>
        </p:nvCxnSpPr>
        <p:spPr bwMode="auto">
          <a:xfrm rot="16200000" flipH="1">
            <a:off x="7634012" y="1205857"/>
            <a:ext cx="45471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Oval 28"/>
          <p:cNvSpPr>
            <a:spLocks noChangeArrowheads="1"/>
          </p:cNvSpPr>
          <p:nvPr/>
        </p:nvSpPr>
        <p:spPr bwMode="auto">
          <a:xfrm>
            <a:off x="6730800" y="1661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32" name="Oval 28"/>
          <p:cNvSpPr>
            <a:spLocks noChangeArrowheads="1"/>
          </p:cNvSpPr>
          <p:nvPr/>
        </p:nvSpPr>
        <p:spPr bwMode="auto">
          <a:xfrm>
            <a:off x="8305800" y="2590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33" name="直接连接符 132"/>
          <p:cNvCxnSpPr>
            <a:stCxn id="128" idx="3"/>
            <a:endCxn id="135" idx="0"/>
          </p:cNvCxnSpPr>
          <p:nvPr/>
        </p:nvCxnSpPr>
        <p:spPr bwMode="auto">
          <a:xfrm rot="5400000">
            <a:off x="7530123" y="2209058"/>
            <a:ext cx="585620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直接连接符 133"/>
          <p:cNvCxnSpPr>
            <a:stCxn id="128" idx="5"/>
            <a:endCxn id="132" idx="0"/>
          </p:cNvCxnSpPr>
          <p:nvPr/>
        </p:nvCxnSpPr>
        <p:spPr bwMode="auto">
          <a:xfrm rot="16200000" flipH="1">
            <a:off x="8101957" y="2170957"/>
            <a:ext cx="560420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Oval 28"/>
          <p:cNvSpPr>
            <a:spLocks noChangeArrowheads="1"/>
          </p:cNvSpPr>
          <p:nvPr/>
        </p:nvSpPr>
        <p:spPr bwMode="auto">
          <a:xfrm>
            <a:off x="7492800" y="2616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36" name="直接连接符 135"/>
          <p:cNvCxnSpPr>
            <a:stCxn id="131" idx="3"/>
            <a:endCxn id="137" idx="0"/>
          </p:cNvCxnSpPr>
          <p:nvPr/>
        </p:nvCxnSpPr>
        <p:spPr bwMode="auto">
          <a:xfrm rot="5400000">
            <a:off x="6261468" y="2157113"/>
            <a:ext cx="659330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28"/>
          <p:cNvSpPr>
            <a:spLocks noChangeArrowheads="1"/>
          </p:cNvSpPr>
          <p:nvPr/>
        </p:nvSpPr>
        <p:spPr bwMode="auto">
          <a:xfrm>
            <a:off x="6172200" y="268971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138" name="Oval 28"/>
          <p:cNvSpPr>
            <a:spLocks noChangeArrowheads="1"/>
          </p:cNvSpPr>
          <p:nvPr/>
        </p:nvSpPr>
        <p:spPr bwMode="auto">
          <a:xfrm>
            <a:off x="6730800" y="3682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139" name="直接连接符 138"/>
          <p:cNvCxnSpPr>
            <a:stCxn id="137" idx="5"/>
            <a:endCxn id="138" idx="0"/>
          </p:cNvCxnSpPr>
          <p:nvPr/>
        </p:nvCxnSpPr>
        <p:spPr bwMode="auto">
          <a:xfrm rot="16200000" flipH="1">
            <a:off x="6431690" y="3167689"/>
            <a:ext cx="624355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0" name="Oval 28"/>
          <p:cNvSpPr>
            <a:spLocks noChangeArrowheads="1"/>
          </p:cNvSpPr>
          <p:nvPr/>
        </p:nvSpPr>
        <p:spPr bwMode="auto">
          <a:xfrm>
            <a:off x="7950000" y="3606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141" name="直接连接符 140"/>
          <p:cNvCxnSpPr>
            <a:stCxn id="135" idx="5"/>
            <a:endCxn id="140" idx="0"/>
          </p:cNvCxnSpPr>
          <p:nvPr/>
        </p:nvCxnSpPr>
        <p:spPr bwMode="auto">
          <a:xfrm rot="16200000" flipH="1">
            <a:off x="7702835" y="3143434"/>
            <a:ext cx="6218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曲线连接符 108"/>
          <p:cNvCxnSpPr>
            <a:stCxn id="138" idx="3"/>
          </p:cNvCxnSpPr>
          <p:nvPr/>
        </p:nvCxnSpPr>
        <p:spPr bwMode="auto">
          <a:xfrm rot="5400000">
            <a:off x="6565801" y="4191335"/>
            <a:ext cx="368065" cy="88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3" name="曲线连接符 104"/>
          <p:cNvCxnSpPr>
            <a:stCxn id="138" idx="7"/>
            <a:endCxn id="137" idx="6"/>
          </p:cNvCxnSpPr>
          <p:nvPr/>
        </p:nvCxnSpPr>
        <p:spPr bwMode="auto">
          <a:xfrm rot="16200000" flipV="1">
            <a:off x="6431691" y="3078220"/>
            <a:ext cx="840355" cy="4953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4" name="曲线连接符 143"/>
          <p:cNvCxnSpPr>
            <a:stCxn id="135" idx="4"/>
            <a:endCxn id="140" idx="1"/>
          </p:cNvCxnSpPr>
          <p:nvPr/>
        </p:nvCxnSpPr>
        <p:spPr bwMode="auto">
          <a:xfrm rot="16200000" flipH="1">
            <a:off x="7550100" y="3206699"/>
            <a:ext cx="621865" cy="304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5" name="曲线连接符 121"/>
          <p:cNvCxnSpPr>
            <a:stCxn id="140" idx="3"/>
            <a:endCxn id="131" idx="4"/>
          </p:cNvCxnSpPr>
          <p:nvPr/>
        </p:nvCxnSpPr>
        <p:spPr bwMode="auto">
          <a:xfrm rot="5400000" flipH="1">
            <a:off x="6539188" y="2501258"/>
            <a:ext cx="1881690" cy="1066465"/>
          </a:xfrm>
          <a:prstGeom prst="curvedConnector3">
            <a:avLst>
              <a:gd name="adj1" fmla="val 7314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6" name="曲线连接符 104"/>
          <p:cNvCxnSpPr>
            <a:stCxn id="140" idx="6"/>
            <a:endCxn id="135" idx="6"/>
          </p:cNvCxnSpPr>
          <p:nvPr/>
        </p:nvCxnSpPr>
        <p:spPr bwMode="auto">
          <a:xfrm flipH="1" flipV="1">
            <a:off x="7924800" y="2832000"/>
            <a:ext cx="457200" cy="990600"/>
          </a:xfrm>
          <a:prstGeom prst="curvedConnector3">
            <a:avLst>
              <a:gd name="adj1" fmla="val -16667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7" name="曲线连接符 104"/>
          <p:cNvCxnSpPr>
            <a:stCxn id="132" idx="6"/>
            <a:endCxn id="128" idx="6"/>
          </p:cNvCxnSpPr>
          <p:nvPr/>
        </p:nvCxnSpPr>
        <p:spPr bwMode="auto">
          <a:xfrm flipH="1" flipV="1">
            <a:off x="8305800" y="1877645"/>
            <a:ext cx="432000" cy="929155"/>
          </a:xfrm>
          <a:prstGeom prst="curvedConnector3">
            <a:avLst>
              <a:gd name="adj1" fmla="val -4811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8" name="曲线连接符 104"/>
          <p:cNvCxnSpPr>
            <a:stCxn id="131" idx="5"/>
            <a:endCxn id="140" idx="2"/>
          </p:cNvCxnSpPr>
          <p:nvPr/>
        </p:nvCxnSpPr>
        <p:spPr bwMode="auto">
          <a:xfrm rot="16200000" flipH="1">
            <a:off x="6628657" y="2501257"/>
            <a:ext cx="1792220" cy="8504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9" name="曲线连接符 121"/>
          <p:cNvCxnSpPr>
            <a:stCxn id="132" idx="1"/>
            <a:endCxn id="135" idx="7"/>
          </p:cNvCxnSpPr>
          <p:nvPr/>
        </p:nvCxnSpPr>
        <p:spPr bwMode="auto">
          <a:xfrm rot="16200000" flipH="1" flipV="1">
            <a:off x="8102700" y="2412900"/>
            <a:ext cx="25200" cy="507530"/>
          </a:xfrm>
          <a:prstGeom prst="curvedConnector3">
            <a:avLst>
              <a:gd name="adj1" fmla="val -1330985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  <p:bldP spid="1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57200" y="1963356"/>
            <a:ext cx="8686800" cy="42249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a)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rtag</a:t>
            </a:r>
            <a:r>
              <a:rPr lang="en-US" altLang="zh-CN" sz="3000" dirty="0" smtClean="0"/>
              <a:t>==1, </a:t>
            </a:r>
            <a:r>
              <a:rPr lang="zh-CN" altLang="en-US" sz="3000" dirty="0" smtClean="0">
                <a:solidFill>
                  <a:srgbClr val="008A00"/>
                </a:solidFill>
              </a:rPr>
              <a:t>后继为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b)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rtag</a:t>
            </a:r>
            <a:r>
              <a:rPr lang="en-US" altLang="zh-CN" sz="3000" dirty="0" smtClean="0"/>
              <a:t>==0</a:t>
            </a:r>
            <a:r>
              <a:rPr lang="zh-CN" altLang="en-US" sz="3000" dirty="0" smtClean="0"/>
              <a:t>，又分为：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zh-CN" altLang="en-US" sz="3000" dirty="0" smtClean="0"/>
              <a:t>    若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q</a:t>
            </a:r>
            <a:r>
              <a:rPr lang="zh-CN" altLang="en-US" sz="3000" dirty="0" smtClean="0"/>
              <a:t>的右孩子，</a:t>
            </a:r>
            <a:r>
              <a:rPr lang="zh-CN" altLang="en-US" sz="3000" dirty="0" smtClean="0">
                <a:solidFill>
                  <a:srgbClr val="008A00"/>
                </a:solidFill>
              </a:rPr>
              <a:t>后继为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zh-CN" altLang="en-US" sz="3000" dirty="0" smtClean="0"/>
              <a:t>    若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q</a:t>
            </a:r>
            <a:r>
              <a:rPr lang="zh-CN" altLang="en-US" sz="3000" dirty="0" smtClean="0"/>
              <a:t>的左孩子 且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无右兄弟，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>
                <a:solidFill>
                  <a:srgbClr val="008A00"/>
                </a:solidFill>
              </a:rPr>
              <a:t>后继为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q</a:t>
            </a:r>
            <a:r>
              <a:rPr lang="zh-CN" altLang="en-US" sz="3000" dirty="0" smtClean="0"/>
              <a:t>的左孩子</a:t>
            </a:r>
            <a:r>
              <a:rPr lang="en-US" altLang="zh-CN" sz="3000" dirty="0" smtClean="0"/>
              <a:t> </a:t>
            </a:r>
            <a:r>
              <a:rPr lang="zh-CN" altLang="en-US" sz="3000" dirty="0" smtClean="0"/>
              <a:t>且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有右兄弟</a:t>
            </a:r>
            <a:r>
              <a:rPr lang="en-US" altLang="zh-CN" sz="3000" dirty="0" smtClean="0"/>
              <a:t>R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>
                <a:solidFill>
                  <a:srgbClr val="008A00"/>
                </a:solidFill>
              </a:rPr>
              <a:t>后继为</a:t>
            </a:r>
            <a:endParaRPr lang="en-US" altLang="zh-CN" sz="30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667956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6.  </a:t>
            </a:r>
            <a:r>
              <a:rPr lang="zh-CN" altLang="en-US" sz="3200" dirty="0" smtClean="0"/>
              <a:t>在后序线索二叉树中</a:t>
            </a:r>
            <a:r>
              <a:rPr lang="en-US" altLang="zh-CN" sz="3200" dirty="0" smtClean="0"/>
              <a:t>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找任意结点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后序后继：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cxnSp>
        <p:nvCxnSpPr>
          <p:cNvPr id="33" name="曲线连接符 32"/>
          <p:cNvCxnSpPr>
            <a:stCxn id="67" idx="3"/>
            <a:endCxn id="68" idx="1"/>
          </p:cNvCxnSpPr>
          <p:nvPr/>
        </p:nvCxnSpPr>
        <p:spPr bwMode="auto">
          <a:xfrm rot="16200000" flipH="1">
            <a:off x="6170955" y="3122955"/>
            <a:ext cx="687620" cy="5586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7" name="Oval 27"/>
          <p:cNvSpPr>
            <a:spLocks noChangeArrowheads="1"/>
          </p:cNvSpPr>
          <p:nvPr/>
        </p:nvSpPr>
        <p:spPr bwMode="auto">
          <a:xfrm>
            <a:off x="7264200" y="838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8" name="Oval 28"/>
          <p:cNvSpPr>
            <a:spLocks noChangeArrowheads="1"/>
          </p:cNvSpPr>
          <p:nvPr/>
        </p:nvSpPr>
        <p:spPr bwMode="auto">
          <a:xfrm>
            <a:off x="7873800" y="1661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37" idx="3"/>
            <a:endCxn id="61" idx="0"/>
          </p:cNvCxnSpPr>
          <p:nvPr/>
        </p:nvCxnSpPr>
        <p:spPr bwMode="auto">
          <a:xfrm rot="5400000">
            <a:off x="6909778" y="1243958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37" idx="5"/>
            <a:endCxn id="38" idx="0"/>
          </p:cNvCxnSpPr>
          <p:nvPr/>
        </p:nvCxnSpPr>
        <p:spPr bwMode="auto">
          <a:xfrm rot="16200000" flipH="1">
            <a:off x="7634012" y="1205857"/>
            <a:ext cx="45471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28"/>
          <p:cNvSpPr>
            <a:spLocks noChangeArrowheads="1"/>
          </p:cNvSpPr>
          <p:nvPr/>
        </p:nvSpPr>
        <p:spPr bwMode="auto">
          <a:xfrm>
            <a:off x="6730800" y="1661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62" name="Oval 28"/>
          <p:cNvSpPr>
            <a:spLocks noChangeArrowheads="1"/>
          </p:cNvSpPr>
          <p:nvPr/>
        </p:nvSpPr>
        <p:spPr bwMode="auto">
          <a:xfrm>
            <a:off x="8305800" y="2590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38" idx="3"/>
            <a:endCxn id="65" idx="0"/>
          </p:cNvCxnSpPr>
          <p:nvPr/>
        </p:nvCxnSpPr>
        <p:spPr bwMode="auto">
          <a:xfrm rot="5400000">
            <a:off x="7530123" y="2209058"/>
            <a:ext cx="585620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连接符 63"/>
          <p:cNvCxnSpPr>
            <a:stCxn id="38" idx="5"/>
            <a:endCxn id="62" idx="0"/>
          </p:cNvCxnSpPr>
          <p:nvPr/>
        </p:nvCxnSpPr>
        <p:spPr bwMode="auto">
          <a:xfrm rot="16200000" flipH="1">
            <a:off x="8101957" y="2170957"/>
            <a:ext cx="560420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Oval 28"/>
          <p:cNvSpPr>
            <a:spLocks noChangeArrowheads="1"/>
          </p:cNvSpPr>
          <p:nvPr/>
        </p:nvSpPr>
        <p:spPr bwMode="auto">
          <a:xfrm>
            <a:off x="7492800" y="2616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stCxn id="61" idx="3"/>
            <a:endCxn id="67" idx="0"/>
          </p:cNvCxnSpPr>
          <p:nvPr/>
        </p:nvCxnSpPr>
        <p:spPr bwMode="auto">
          <a:xfrm rot="5400000">
            <a:off x="6261468" y="2157113"/>
            <a:ext cx="659330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6172200" y="268971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68" name="Oval 28"/>
          <p:cNvSpPr>
            <a:spLocks noChangeArrowheads="1"/>
          </p:cNvSpPr>
          <p:nvPr/>
        </p:nvSpPr>
        <p:spPr bwMode="auto">
          <a:xfrm>
            <a:off x="6730800" y="3682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69" name="直接连接符 68"/>
          <p:cNvCxnSpPr>
            <a:stCxn id="67" idx="5"/>
            <a:endCxn id="68" idx="0"/>
          </p:cNvCxnSpPr>
          <p:nvPr/>
        </p:nvCxnSpPr>
        <p:spPr bwMode="auto">
          <a:xfrm rot="16200000" flipH="1">
            <a:off x="6431690" y="3167689"/>
            <a:ext cx="624355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Oval 28"/>
          <p:cNvSpPr>
            <a:spLocks noChangeArrowheads="1"/>
          </p:cNvSpPr>
          <p:nvPr/>
        </p:nvSpPr>
        <p:spPr bwMode="auto">
          <a:xfrm>
            <a:off x="7950000" y="3606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71" name="直接连接符 70"/>
          <p:cNvCxnSpPr>
            <a:stCxn id="65" idx="5"/>
            <a:endCxn id="70" idx="0"/>
          </p:cNvCxnSpPr>
          <p:nvPr/>
        </p:nvCxnSpPr>
        <p:spPr bwMode="auto">
          <a:xfrm rot="16200000" flipH="1">
            <a:off x="7702835" y="3143434"/>
            <a:ext cx="6218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曲线连接符 108"/>
          <p:cNvCxnSpPr>
            <a:stCxn id="68" idx="3"/>
          </p:cNvCxnSpPr>
          <p:nvPr/>
        </p:nvCxnSpPr>
        <p:spPr bwMode="auto">
          <a:xfrm rot="5400000">
            <a:off x="6565801" y="4191335"/>
            <a:ext cx="368065" cy="88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3" name="曲线连接符 104"/>
          <p:cNvCxnSpPr>
            <a:stCxn id="68" idx="7"/>
            <a:endCxn id="67" idx="6"/>
          </p:cNvCxnSpPr>
          <p:nvPr/>
        </p:nvCxnSpPr>
        <p:spPr bwMode="auto">
          <a:xfrm rot="16200000" flipV="1">
            <a:off x="6431691" y="3078220"/>
            <a:ext cx="840355" cy="4953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4" name="曲线连接符 73"/>
          <p:cNvCxnSpPr>
            <a:stCxn id="65" idx="4"/>
            <a:endCxn id="70" idx="1"/>
          </p:cNvCxnSpPr>
          <p:nvPr/>
        </p:nvCxnSpPr>
        <p:spPr bwMode="auto">
          <a:xfrm rot="16200000" flipH="1">
            <a:off x="7550100" y="3206699"/>
            <a:ext cx="621865" cy="304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5" name="曲线连接符 121"/>
          <p:cNvCxnSpPr>
            <a:stCxn id="70" idx="3"/>
            <a:endCxn id="61" idx="4"/>
          </p:cNvCxnSpPr>
          <p:nvPr/>
        </p:nvCxnSpPr>
        <p:spPr bwMode="auto">
          <a:xfrm rot="5400000" flipH="1">
            <a:off x="6539188" y="2501258"/>
            <a:ext cx="1881690" cy="1066465"/>
          </a:xfrm>
          <a:prstGeom prst="curvedConnector3">
            <a:avLst>
              <a:gd name="adj1" fmla="val 7314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6" name="曲线连接符 104"/>
          <p:cNvCxnSpPr>
            <a:stCxn id="70" idx="6"/>
            <a:endCxn id="65" idx="6"/>
          </p:cNvCxnSpPr>
          <p:nvPr/>
        </p:nvCxnSpPr>
        <p:spPr bwMode="auto">
          <a:xfrm flipH="1" flipV="1">
            <a:off x="7924800" y="2832000"/>
            <a:ext cx="457200" cy="990600"/>
          </a:xfrm>
          <a:prstGeom prst="curvedConnector3">
            <a:avLst>
              <a:gd name="adj1" fmla="val -16667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7" name="曲线连接符 104"/>
          <p:cNvCxnSpPr>
            <a:stCxn id="62" idx="6"/>
            <a:endCxn id="38" idx="6"/>
          </p:cNvCxnSpPr>
          <p:nvPr/>
        </p:nvCxnSpPr>
        <p:spPr bwMode="auto">
          <a:xfrm flipH="1" flipV="1">
            <a:off x="8305800" y="1877645"/>
            <a:ext cx="432000" cy="929155"/>
          </a:xfrm>
          <a:prstGeom prst="curvedConnector3">
            <a:avLst>
              <a:gd name="adj1" fmla="val -4811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8" name="曲线连接符 104"/>
          <p:cNvCxnSpPr>
            <a:stCxn id="61" idx="5"/>
            <a:endCxn id="70" idx="2"/>
          </p:cNvCxnSpPr>
          <p:nvPr/>
        </p:nvCxnSpPr>
        <p:spPr bwMode="auto">
          <a:xfrm rot="16200000" flipH="1">
            <a:off x="6628657" y="2501257"/>
            <a:ext cx="1792220" cy="8504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9" name="曲线连接符 121"/>
          <p:cNvCxnSpPr>
            <a:stCxn id="62" idx="1"/>
            <a:endCxn id="65" idx="7"/>
          </p:cNvCxnSpPr>
          <p:nvPr/>
        </p:nvCxnSpPr>
        <p:spPr bwMode="auto">
          <a:xfrm rot="16200000" flipH="1" flipV="1">
            <a:off x="8102700" y="2412900"/>
            <a:ext cx="25200" cy="507530"/>
          </a:xfrm>
          <a:prstGeom prst="curvedConnector3">
            <a:avLst>
              <a:gd name="adj1" fmla="val -1330985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4572000" y="1978132"/>
            <a:ext cx="156164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;</a:t>
            </a:r>
            <a:endParaRPr lang="zh-CN" altLang="en-US" sz="3000" dirty="0"/>
          </a:p>
        </p:txBody>
      </p:sp>
      <p:sp>
        <p:nvSpPr>
          <p:cNvPr id="32" name="矩形 31"/>
          <p:cNvSpPr/>
          <p:nvPr/>
        </p:nvSpPr>
        <p:spPr>
          <a:xfrm>
            <a:off x="5153572" y="3124200"/>
            <a:ext cx="1552028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/>
              <a:t>父亲</a:t>
            </a:r>
            <a:r>
              <a:rPr lang="en-US" altLang="zh-CN" sz="3000" dirty="0" smtClean="0"/>
              <a:t>q</a:t>
            </a:r>
            <a:r>
              <a:rPr lang="zh-CN" altLang="en-US" sz="3000" dirty="0" smtClean="0"/>
              <a:t>；</a:t>
            </a:r>
            <a:endParaRPr lang="zh-CN" altLang="en-US" sz="3000" dirty="0"/>
          </a:p>
        </p:txBody>
      </p:sp>
      <p:sp>
        <p:nvSpPr>
          <p:cNvPr id="34" name="矩形 33"/>
          <p:cNvSpPr/>
          <p:nvPr/>
        </p:nvSpPr>
        <p:spPr>
          <a:xfrm>
            <a:off x="2133600" y="4266165"/>
            <a:ext cx="1552028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/>
              <a:t>父亲</a:t>
            </a:r>
            <a:r>
              <a:rPr lang="en-US" altLang="zh-CN" sz="3000" dirty="0" smtClean="0"/>
              <a:t>q</a:t>
            </a:r>
            <a:r>
              <a:rPr lang="zh-CN" altLang="en-US" sz="3000" dirty="0" smtClean="0"/>
              <a:t>；</a:t>
            </a:r>
            <a:endParaRPr lang="zh-CN" altLang="en-US" sz="3000" dirty="0"/>
          </a:p>
        </p:txBody>
      </p:sp>
      <p:sp>
        <p:nvSpPr>
          <p:cNvPr id="35" name="矩形 34"/>
          <p:cNvSpPr/>
          <p:nvPr/>
        </p:nvSpPr>
        <p:spPr>
          <a:xfrm>
            <a:off x="2209800" y="5409165"/>
            <a:ext cx="67818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从</a:t>
            </a:r>
            <a:r>
              <a:rPr lang="en-US" altLang="zh-CN" sz="3000" dirty="0" smtClean="0">
                <a:solidFill>
                  <a:srgbClr val="003399"/>
                </a:solidFill>
              </a:rPr>
              <a:t>R</a:t>
            </a:r>
            <a:r>
              <a:rPr lang="zh-CN" altLang="en-US" sz="3000" dirty="0" smtClean="0">
                <a:solidFill>
                  <a:srgbClr val="003399"/>
                </a:solidFill>
              </a:rPr>
              <a:t>开始，沿左优先查找的第</a:t>
            </a:r>
            <a:r>
              <a:rPr lang="en-US" altLang="zh-CN" sz="3000" dirty="0" smtClean="0">
                <a:solidFill>
                  <a:srgbClr val="003399"/>
                </a:solidFill>
              </a:rPr>
              <a:t>1</a:t>
            </a:r>
            <a:r>
              <a:rPr lang="zh-CN" altLang="en-US" sz="3000" dirty="0" smtClean="0">
                <a:solidFill>
                  <a:srgbClr val="003399"/>
                </a:solidFill>
              </a:rPr>
              <a:t>个叶子；</a:t>
            </a:r>
            <a:endParaRPr lang="zh-CN" altLang="en-US" sz="3000" dirty="0">
              <a:solidFill>
                <a:srgbClr val="003399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209800" y="6019800"/>
            <a:ext cx="63246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即，</a:t>
            </a:r>
            <a:r>
              <a:rPr lang="en-US" altLang="zh-CN" dirty="0" smtClean="0">
                <a:solidFill>
                  <a:schemeClr val="bg1"/>
                </a:solidFill>
              </a:rPr>
              <a:t>q</a:t>
            </a:r>
            <a:r>
              <a:rPr lang="zh-CN" altLang="en-US" dirty="0" smtClean="0">
                <a:solidFill>
                  <a:schemeClr val="bg1"/>
                </a:solidFill>
              </a:rPr>
              <a:t>右子树中最先被访问的结点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Rectangle 68"/>
          <p:cNvSpPr>
            <a:spLocks noChangeArrowheads="1"/>
          </p:cNvSpPr>
          <p:nvPr/>
        </p:nvSpPr>
        <p:spPr bwMode="auto">
          <a:xfrm>
            <a:off x="8403000" y="9840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R</a:t>
            </a:r>
            <a:endParaRPr lang="en-US" altLang="zh-CN" sz="3200" dirty="0"/>
          </a:p>
        </p:txBody>
      </p:sp>
      <p:cxnSp>
        <p:nvCxnSpPr>
          <p:cNvPr id="42" name="直接箭头连接符 41"/>
          <p:cNvCxnSpPr/>
          <p:nvPr/>
        </p:nvCxnSpPr>
        <p:spPr bwMode="auto">
          <a:xfrm rot="5400000">
            <a:off x="8127565" y="1457654"/>
            <a:ext cx="3810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6400800" y="1114754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p</a:t>
            </a:r>
            <a:endParaRPr lang="en-US" altLang="zh-CN" sz="3200" dirty="0"/>
          </a:p>
        </p:txBody>
      </p:sp>
      <p:cxnSp>
        <p:nvCxnSpPr>
          <p:cNvPr id="44" name="直接箭头连接符 43"/>
          <p:cNvCxnSpPr/>
          <p:nvPr/>
        </p:nvCxnSpPr>
        <p:spPr bwMode="auto">
          <a:xfrm rot="16200000" flipH="1">
            <a:off x="6612822" y="1442731"/>
            <a:ext cx="350221" cy="16466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68"/>
          <p:cNvSpPr>
            <a:spLocks noChangeArrowheads="1"/>
          </p:cNvSpPr>
          <p:nvPr/>
        </p:nvSpPr>
        <p:spPr bwMode="auto">
          <a:xfrm>
            <a:off x="6760800" y="5334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q</a:t>
            </a:r>
            <a:endParaRPr lang="en-US" altLang="zh-CN" sz="3200" dirty="0"/>
          </a:p>
        </p:txBody>
      </p:sp>
      <p:cxnSp>
        <p:nvCxnSpPr>
          <p:cNvPr id="46" name="直接箭头连接符 45"/>
          <p:cNvCxnSpPr/>
          <p:nvPr/>
        </p:nvCxnSpPr>
        <p:spPr bwMode="auto">
          <a:xfrm>
            <a:off x="7065600" y="768599"/>
            <a:ext cx="266065" cy="19155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/>
      <p:bldP spid="35" grpId="0"/>
      <p:bldP spid="40" grpId="0" animBg="1"/>
      <p:bldP spid="41" grpId="0"/>
      <p:bldP spid="43" grpId="0"/>
      <p:bldP spid="4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57200" y="809938"/>
            <a:ext cx="8686800" cy="52860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zh-CN" altLang="en-US" sz="3000" dirty="0" smtClean="0"/>
              <a:t>    若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q</a:t>
            </a:r>
            <a:r>
              <a:rPr lang="zh-CN" altLang="en-US" sz="3000" dirty="0" smtClean="0"/>
              <a:t>的左孩子</a:t>
            </a:r>
            <a:r>
              <a:rPr lang="en-US" altLang="zh-CN" sz="3000" dirty="0" smtClean="0"/>
              <a:t> </a:t>
            </a:r>
            <a:r>
              <a:rPr lang="zh-CN" altLang="en-US" sz="3000" dirty="0" smtClean="0"/>
              <a:t>且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有右兄弟</a:t>
            </a:r>
            <a:r>
              <a:rPr lang="en-US" altLang="zh-CN" sz="3000" dirty="0" smtClean="0"/>
              <a:t>R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A00"/>
                </a:solidFill>
              </a:rPr>
              <a:t>    </a:t>
            </a:r>
            <a:r>
              <a:rPr lang="zh-CN" altLang="en-US" sz="3000" dirty="0" smtClean="0">
                <a:solidFill>
                  <a:srgbClr val="008A00"/>
                </a:solidFill>
              </a:rPr>
              <a:t>后继为</a:t>
            </a:r>
            <a:endParaRPr lang="en-US" altLang="zh-CN" sz="3000" dirty="0" smtClean="0"/>
          </a:p>
        </p:txBody>
      </p:sp>
      <p:sp>
        <p:nvSpPr>
          <p:cNvPr id="54" name="矩形 53"/>
          <p:cNvSpPr/>
          <p:nvPr/>
        </p:nvSpPr>
        <p:spPr>
          <a:xfrm>
            <a:off x="1447800" y="4277380"/>
            <a:ext cx="6553200" cy="52322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向左走不动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且不是叶子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则向右走</a:t>
            </a:r>
            <a:r>
              <a:rPr lang="en-US" altLang="zh-CN" dirty="0" smtClean="0">
                <a:solidFill>
                  <a:srgbClr val="008A00"/>
                </a:solidFill>
              </a:rPr>
              <a:t>1</a:t>
            </a:r>
            <a:r>
              <a:rPr lang="zh-CN" altLang="en-US" dirty="0" smtClean="0">
                <a:solidFill>
                  <a:srgbClr val="008A00"/>
                </a:solidFill>
              </a:rPr>
              <a:t>步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7200" y="391180"/>
            <a:ext cx="6172200" cy="523220"/>
          </a:xfrm>
          <a:prstGeom prst="rect">
            <a:avLst/>
          </a:prstGeom>
          <a:solidFill>
            <a:srgbClr val="A5E088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从</a:t>
            </a:r>
            <a:r>
              <a:rPr lang="en-US" altLang="zh-CN" dirty="0" smtClean="0">
                <a:solidFill>
                  <a:srgbClr val="008A00"/>
                </a:solidFill>
              </a:rPr>
              <a:t>R</a:t>
            </a:r>
            <a:r>
              <a:rPr lang="zh-CN" altLang="en-US" dirty="0" smtClean="0">
                <a:solidFill>
                  <a:srgbClr val="008A00"/>
                </a:solidFill>
              </a:rPr>
              <a:t>开始，左优先找第</a:t>
            </a:r>
            <a:r>
              <a:rPr lang="en-US" altLang="zh-CN" dirty="0" smtClean="0">
                <a:solidFill>
                  <a:srgbClr val="008A00"/>
                </a:solidFill>
              </a:rPr>
              <a:t>1</a:t>
            </a:r>
            <a:r>
              <a:rPr lang="zh-CN" altLang="en-US" dirty="0" smtClean="0">
                <a:solidFill>
                  <a:srgbClr val="008A00"/>
                </a:solidFill>
              </a:rPr>
              <a:t>个叶子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34" name="Oval 27"/>
          <p:cNvSpPr>
            <a:spLocks noChangeArrowheads="1"/>
          </p:cNvSpPr>
          <p:nvPr/>
        </p:nvSpPr>
        <p:spPr bwMode="auto">
          <a:xfrm>
            <a:off x="7111800" y="9396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5" name="Oval 28"/>
          <p:cNvSpPr>
            <a:spLocks noChangeArrowheads="1"/>
          </p:cNvSpPr>
          <p:nvPr/>
        </p:nvSpPr>
        <p:spPr bwMode="auto">
          <a:xfrm>
            <a:off x="7645200" y="17378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34" idx="3"/>
            <a:endCxn id="41" idx="0"/>
          </p:cNvCxnSpPr>
          <p:nvPr/>
        </p:nvCxnSpPr>
        <p:spPr bwMode="auto">
          <a:xfrm rot="5400000">
            <a:off x="6769978" y="1332758"/>
            <a:ext cx="4295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4" idx="5"/>
            <a:endCxn id="35" idx="0"/>
          </p:cNvCxnSpPr>
          <p:nvPr/>
        </p:nvCxnSpPr>
        <p:spPr bwMode="auto">
          <a:xfrm rot="16200000" flipH="1">
            <a:off x="7456112" y="1332757"/>
            <a:ext cx="4295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6578400" y="17378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8178600" y="26491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35" idx="3"/>
            <a:endCxn id="45" idx="0"/>
          </p:cNvCxnSpPr>
          <p:nvPr/>
        </p:nvCxnSpPr>
        <p:spPr bwMode="auto">
          <a:xfrm rot="5400000">
            <a:off x="7246845" y="2187536"/>
            <a:ext cx="542576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35" idx="5"/>
            <a:endCxn id="42" idx="0"/>
          </p:cNvCxnSpPr>
          <p:nvPr/>
        </p:nvCxnSpPr>
        <p:spPr bwMode="auto">
          <a:xfrm rot="16200000" flipH="1">
            <a:off x="7932979" y="2187535"/>
            <a:ext cx="542576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8"/>
          <p:cNvSpPr>
            <a:spLocks noChangeArrowheads="1"/>
          </p:cNvSpPr>
          <p:nvPr/>
        </p:nvSpPr>
        <p:spPr bwMode="auto">
          <a:xfrm>
            <a:off x="7111800" y="26491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1" idx="3"/>
            <a:endCxn id="47" idx="0"/>
          </p:cNvCxnSpPr>
          <p:nvPr/>
        </p:nvCxnSpPr>
        <p:spPr bwMode="auto">
          <a:xfrm rot="5400000">
            <a:off x="6133023" y="2158358"/>
            <a:ext cx="56042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5968800" y="2667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48" name="Oval 28"/>
          <p:cNvSpPr>
            <a:spLocks noChangeArrowheads="1"/>
          </p:cNvSpPr>
          <p:nvPr/>
        </p:nvSpPr>
        <p:spPr bwMode="auto">
          <a:xfrm>
            <a:off x="6400800" y="3505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7" idx="5"/>
            <a:endCxn id="48" idx="0"/>
          </p:cNvCxnSpPr>
          <p:nvPr/>
        </p:nvCxnSpPr>
        <p:spPr bwMode="auto">
          <a:xfrm rot="16200000" flipH="1">
            <a:off x="6242435" y="3130834"/>
            <a:ext cx="469465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8"/>
          <p:cNvSpPr>
            <a:spLocks noChangeArrowheads="1"/>
          </p:cNvSpPr>
          <p:nvPr/>
        </p:nvSpPr>
        <p:spPr bwMode="auto">
          <a:xfrm>
            <a:off x="7543800" y="3429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45" idx="5"/>
            <a:endCxn id="50" idx="0"/>
          </p:cNvCxnSpPr>
          <p:nvPr/>
        </p:nvCxnSpPr>
        <p:spPr bwMode="auto">
          <a:xfrm rot="16200000" flipH="1">
            <a:off x="7414613" y="3083812"/>
            <a:ext cx="411109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矩形 38"/>
          <p:cNvSpPr/>
          <p:nvPr/>
        </p:nvSpPr>
        <p:spPr>
          <a:xfrm>
            <a:off x="1295400" y="2209800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  <p:sp>
        <p:nvSpPr>
          <p:cNvPr id="52" name="矩形 51"/>
          <p:cNvSpPr/>
          <p:nvPr/>
        </p:nvSpPr>
        <p:spPr>
          <a:xfrm>
            <a:off x="4478076" y="3695979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}</a:t>
            </a:r>
            <a:endParaRPr lang="zh-CN" altLang="en-US" sz="3200" dirty="0"/>
          </a:p>
        </p:txBody>
      </p:sp>
      <p:sp>
        <p:nvSpPr>
          <p:cNvPr id="53" name="矩形 52"/>
          <p:cNvSpPr/>
          <p:nvPr/>
        </p:nvSpPr>
        <p:spPr>
          <a:xfrm>
            <a:off x="3962400" y="2798058"/>
            <a:ext cx="2209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左优先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55" name="Rectangle 68"/>
          <p:cNvSpPr>
            <a:spLocks noChangeArrowheads="1"/>
          </p:cNvSpPr>
          <p:nvPr/>
        </p:nvSpPr>
        <p:spPr bwMode="auto">
          <a:xfrm>
            <a:off x="8089465" y="103669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dirty="0"/>
          </a:p>
        </p:txBody>
      </p:sp>
      <p:cxnSp>
        <p:nvCxnSpPr>
          <p:cNvPr id="56" name="直接箭头连接符 55"/>
          <p:cNvCxnSpPr/>
          <p:nvPr/>
        </p:nvCxnSpPr>
        <p:spPr bwMode="auto">
          <a:xfrm rot="5400000">
            <a:off x="7898965" y="1562100"/>
            <a:ext cx="3810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6172200" y="12192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p</a:t>
            </a:r>
            <a:endParaRPr lang="en-US" altLang="zh-CN" sz="3200" dirty="0"/>
          </a:p>
        </p:txBody>
      </p:sp>
      <p:cxnSp>
        <p:nvCxnSpPr>
          <p:cNvPr id="58" name="直接箭头连接符 57"/>
          <p:cNvCxnSpPr/>
          <p:nvPr/>
        </p:nvCxnSpPr>
        <p:spPr bwMode="auto">
          <a:xfrm rot="16200000" flipH="1">
            <a:off x="6384222" y="1547177"/>
            <a:ext cx="350221" cy="16466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68"/>
          <p:cNvSpPr>
            <a:spLocks noChangeArrowheads="1"/>
          </p:cNvSpPr>
          <p:nvPr/>
        </p:nvSpPr>
        <p:spPr bwMode="auto">
          <a:xfrm>
            <a:off x="6668135" y="5268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q</a:t>
            </a:r>
            <a:endParaRPr lang="en-US" altLang="zh-CN" sz="3200" dirty="0"/>
          </a:p>
        </p:txBody>
      </p:sp>
      <p:cxnSp>
        <p:nvCxnSpPr>
          <p:cNvPr id="61" name="直接箭头连接符 60"/>
          <p:cNvCxnSpPr/>
          <p:nvPr/>
        </p:nvCxnSpPr>
        <p:spPr bwMode="auto">
          <a:xfrm>
            <a:off x="6972935" y="761999"/>
            <a:ext cx="266065" cy="19155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le 68"/>
          <p:cNvSpPr>
            <a:spLocks noChangeArrowheads="1"/>
          </p:cNvSpPr>
          <p:nvPr/>
        </p:nvSpPr>
        <p:spPr bwMode="auto">
          <a:xfrm>
            <a:off x="8174400" y="12192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R</a:t>
            </a:r>
            <a:endParaRPr lang="en-US" altLang="zh-CN" sz="3200" dirty="0"/>
          </a:p>
        </p:txBody>
      </p:sp>
      <p:sp>
        <p:nvSpPr>
          <p:cNvPr id="65" name="Oval 28"/>
          <p:cNvSpPr>
            <a:spLocks noChangeArrowheads="1"/>
          </p:cNvSpPr>
          <p:nvPr/>
        </p:nvSpPr>
        <p:spPr bwMode="auto">
          <a:xfrm>
            <a:off x="7950000" y="4191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68" name="直接连接符 67"/>
          <p:cNvCxnSpPr>
            <a:stCxn id="50" idx="5"/>
            <a:endCxn id="65" idx="0"/>
          </p:cNvCxnSpPr>
          <p:nvPr/>
        </p:nvCxnSpPr>
        <p:spPr bwMode="auto">
          <a:xfrm rot="16200000" flipH="1">
            <a:off x="7842635" y="3867634"/>
            <a:ext cx="393265" cy="253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矩形 75"/>
          <p:cNvSpPr/>
          <p:nvPr/>
        </p:nvSpPr>
        <p:spPr>
          <a:xfrm>
            <a:off x="2209800" y="5409165"/>
            <a:ext cx="67818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从</a:t>
            </a:r>
            <a:r>
              <a:rPr lang="en-US" altLang="zh-CN" sz="3000" dirty="0" smtClean="0">
                <a:solidFill>
                  <a:srgbClr val="003399"/>
                </a:solidFill>
              </a:rPr>
              <a:t>R</a:t>
            </a:r>
            <a:r>
              <a:rPr lang="zh-CN" altLang="en-US" sz="3000" dirty="0" smtClean="0">
                <a:solidFill>
                  <a:srgbClr val="003399"/>
                </a:solidFill>
              </a:rPr>
              <a:t>开始，沿左优先查找的第</a:t>
            </a:r>
            <a:r>
              <a:rPr lang="en-US" altLang="zh-CN" sz="3000" dirty="0" smtClean="0">
                <a:solidFill>
                  <a:srgbClr val="003399"/>
                </a:solidFill>
              </a:rPr>
              <a:t>1</a:t>
            </a:r>
            <a:r>
              <a:rPr lang="zh-CN" altLang="en-US" sz="3000" dirty="0" smtClean="0">
                <a:solidFill>
                  <a:srgbClr val="003399"/>
                </a:solidFill>
              </a:rPr>
              <a:t>个叶子；</a:t>
            </a:r>
            <a:endParaRPr lang="zh-CN" altLang="en-US" sz="3000" dirty="0">
              <a:solidFill>
                <a:srgbClr val="003399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209800" y="6019800"/>
            <a:ext cx="63246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即，</a:t>
            </a:r>
            <a:r>
              <a:rPr lang="en-US" altLang="zh-CN" dirty="0" smtClean="0">
                <a:solidFill>
                  <a:schemeClr val="bg1"/>
                </a:solidFill>
              </a:rPr>
              <a:t>q</a:t>
            </a:r>
            <a:r>
              <a:rPr lang="zh-CN" altLang="en-US" dirty="0" smtClean="0">
                <a:solidFill>
                  <a:schemeClr val="bg1"/>
                </a:solidFill>
              </a:rPr>
              <a:t>右子树中最先被访问的结点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5800" y="909353"/>
            <a:ext cx="6553200" cy="3834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err="1" smtClean="0"/>
              <a:t>PNode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RightLeaf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PNode</a:t>
            </a:r>
            <a:r>
              <a:rPr lang="en-US" altLang="zh-CN" sz="3200" dirty="0" smtClean="0"/>
              <a:t> R)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{ </a:t>
            </a:r>
            <a:r>
              <a:rPr lang="en-US" altLang="zh-CN" sz="3200" dirty="0" err="1" smtClean="0"/>
              <a:t>PNode</a:t>
            </a:r>
            <a:r>
              <a:rPr lang="en-US" altLang="zh-CN" sz="3200" dirty="0" smtClean="0"/>
              <a:t>  s=R;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while(1)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while(s-&gt;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==0)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s=s-&gt;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if(s-&gt;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==1)  return s;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else  s= s-&gt;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 </a:t>
            </a:r>
          </a:p>
          <a:p>
            <a:pPr marL="514350" indent="-51435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9" grpId="0"/>
      <p:bldP spid="5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5800" y="1329559"/>
            <a:ext cx="7848600" cy="88024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8A00"/>
                </a:solidFill>
              </a:rPr>
              <a:t>在中序线索二叉树中，找中序前驱、后继</a:t>
            </a:r>
            <a:endParaRPr lang="en-US" altLang="zh-CN" sz="3200" dirty="0" smtClean="0">
              <a:solidFill>
                <a:srgbClr val="008A00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5800" y="2209801"/>
            <a:ext cx="7848600" cy="32439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FF6600"/>
                </a:solidFill>
              </a:rPr>
              <a:t>在先序线索二叉树中，找先序前驱、后继</a:t>
            </a:r>
            <a:endParaRPr lang="en-US" altLang="zh-CN" sz="3200" dirty="0" smtClean="0">
              <a:solidFill>
                <a:srgbClr val="FF6600"/>
              </a:solidFill>
            </a:endParaRPr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FF6600"/>
                </a:solidFill>
              </a:rPr>
              <a:t>在后序线索二叉树中，找后续前驱、后继</a:t>
            </a:r>
            <a:endParaRPr lang="en-US" altLang="zh-CN" sz="3200" dirty="0" smtClean="0">
              <a:solidFill>
                <a:srgbClr val="FF6600"/>
              </a:solidFill>
            </a:endParaRPr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FF6600"/>
                </a:solidFill>
              </a:rPr>
              <a:t>在中序线索二叉树中，找先序后继、</a:t>
            </a:r>
            <a:endParaRPr lang="en-US" altLang="zh-CN" sz="3200" dirty="0" smtClean="0">
              <a:solidFill>
                <a:srgbClr val="FF6600"/>
              </a:solidFill>
            </a:endParaRPr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FF6600"/>
                </a:solidFill>
              </a:rPr>
              <a:t>                                        </a:t>
            </a:r>
            <a:r>
              <a:rPr lang="zh-CN" altLang="en-US" sz="3200" dirty="0" smtClean="0">
                <a:solidFill>
                  <a:srgbClr val="FF6600"/>
                </a:solidFill>
              </a:rPr>
              <a:t>后续前驱</a:t>
            </a:r>
            <a:endParaRPr lang="en-US" altLang="zh-CN" sz="3200" dirty="0" smtClean="0">
              <a:solidFill>
                <a:srgbClr val="FF66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补充内容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57200" y="1757940"/>
            <a:ext cx="8686800" cy="44904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14000"/>
              </a:lnSpc>
              <a:spcBef>
                <a:spcPts val="0"/>
              </a:spcBef>
              <a:buAutoNum type="alphaLcParenR"/>
            </a:pPr>
            <a:r>
              <a:rPr lang="zh-CN" altLang="en-US" sz="3000" dirty="0" smtClean="0"/>
              <a:t>若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ltag</a:t>
            </a:r>
            <a:r>
              <a:rPr lang="en-US" altLang="zh-CN" sz="3000" dirty="0" smtClean="0"/>
              <a:t>==0</a:t>
            </a:r>
            <a:r>
              <a:rPr lang="zh-CN" altLang="en-US" sz="3000" dirty="0" smtClean="0"/>
              <a:t>，即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有左孩子，</a:t>
            </a:r>
            <a:endParaRPr lang="en-US" altLang="zh-CN" sz="3000" dirty="0" smtClean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>
                <a:solidFill>
                  <a:srgbClr val="008A00"/>
                </a:solidFill>
              </a:rPr>
              <a:t>先序后继为：</a:t>
            </a:r>
            <a:endParaRPr lang="en-US" altLang="zh-CN" sz="3000" dirty="0" smtClean="0">
              <a:solidFill>
                <a:srgbClr val="008A00"/>
              </a:solidFill>
            </a:endParaRP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b)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rtag</a:t>
            </a:r>
            <a:r>
              <a:rPr lang="en-US" altLang="zh-CN" sz="3000" dirty="0" smtClean="0"/>
              <a:t>==0</a:t>
            </a:r>
            <a:r>
              <a:rPr lang="zh-CN" altLang="en-US" sz="3000" dirty="0" smtClean="0"/>
              <a:t>，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无左有右孩子，</a:t>
            </a:r>
            <a:endParaRPr lang="en-US" altLang="zh-CN" sz="3000" dirty="0" smtClean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>
                <a:solidFill>
                  <a:srgbClr val="008A00"/>
                </a:solidFill>
              </a:rPr>
              <a:t>先序后继为：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sz="3000" dirty="0" smtClean="0"/>
              <a:t>c) </a:t>
            </a:r>
            <a:r>
              <a:rPr lang="zh-CN" altLang="en-US" sz="3000" dirty="0" smtClean="0"/>
              <a:t>此时，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是叶子结点：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--</a:t>
            </a:r>
            <a:r>
              <a:rPr lang="zh-CN" altLang="en-US" sz="3000" dirty="0" smtClean="0"/>
              <a:t>通过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中序后继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，找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的祖先中，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</a:t>
            </a:r>
            <a:r>
              <a:rPr lang="zh-CN" altLang="en-US" sz="3000" dirty="0" smtClean="0"/>
              <a:t>最先有右孩子的结点</a:t>
            </a:r>
            <a:r>
              <a:rPr lang="en-US" altLang="zh-CN" sz="3000" dirty="0" smtClean="0"/>
              <a:t>S</a:t>
            </a:r>
            <a:r>
              <a:rPr lang="zh-CN" altLang="en-US" sz="3000" dirty="0" smtClean="0"/>
              <a:t>，且</a:t>
            </a:r>
            <a:r>
              <a:rPr lang="zh-CN" altLang="en-US" sz="3000" dirty="0" smtClean="0">
                <a:solidFill>
                  <a:srgbClr val="008A00"/>
                </a:solidFill>
              </a:rPr>
              <a:t>后继为：</a:t>
            </a:r>
            <a:r>
              <a:rPr lang="en-US" altLang="zh-CN" sz="3000" dirty="0" smtClean="0">
                <a:solidFill>
                  <a:srgbClr val="008A00"/>
                </a:solidFill>
              </a:rPr>
              <a:t>S-&gt;</a:t>
            </a:r>
            <a:r>
              <a:rPr lang="en-US" altLang="zh-CN" sz="3000" dirty="0" err="1" smtClean="0">
                <a:solidFill>
                  <a:srgbClr val="008A00"/>
                </a:solidFill>
              </a:rPr>
              <a:t>rlink</a:t>
            </a:r>
            <a:r>
              <a:rPr lang="zh-CN" altLang="en-US" sz="3000" dirty="0" smtClean="0">
                <a:solidFill>
                  <a:srgbClr val="008A00"/>
                </a:solidFill>
              </a:rPr>
              <a:t>；</a:t>
            </a:r>
            <a:endParaRPr lang="en-US" altLang="zh-CN" sz="3000" dirty="0" smtClean="0">
              <a:solidFill>
                <a:srgbClr val="008A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--</a:t>
            </a:r>
            <a:r>
              <a:rPr lang="zh-CN" altLang="en-US" sz="3000" dirty="0" smtClean="0"/>
              <a:t>若找不到，则</a:t>
            </a:r>
            <a:r>
              <a:rPr lang="zh-CN" altLang="en-US" sz="3000" dirty="0" smtClean="0">
                <a:solidFill>
                  <a:srgbClr val="008A00"/>
                </a:solidFill>
              </a:rPr>
              <a:t>先序后继为</a:t>
            </a:r>
            <a:r>
              <a:rPr lang="en-US" altLang="zh-CN" sz="3000" dirty="0" smtClean="0">
                <a:solidFill>
                  <a:srgbClr val="008A00"/>
                </a:solidFill>
              </a:rPr>
              <a:t>Null </a:t>
            </a:r>
            <a:r>
              <a:rPr lang="zh-CN" altLang="en-US" sz="3000" dirty="0" smtClean="0">
                <a:solidFill>
                  <a:srgbClr val="008A00"/>
                </a:solidFill>
              </a:rPr>
              <a:t>；</a:t>
            </a:r>
            <a:r>
              <a:rPr lang="en-US" altLang="zh-CN" sz="3000" dirty="0" smtClean="0">
                <a:solidFill>
                  <a:srgbClr val="008A00"/>
                </a:solidFill>
              </a:rPr>
              <a:t> </a:t>
            </a:r>
          </a:p>
        </p:txBody>
      </p:sp>
      <p:sp>
        <p:nvSpPr>
          <p:cNvPr id="86" name="矩形 85"/>
          <p:cNvSpPr/>
          <p:nvPr/>
        </p:nvSpPr>
        <p:spPr>
          <a:xfrm>
            <a:off x="4876800" y="4014494"/>
            <a:ext cx="4267200" cy="52322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试：左叶子？右叶子？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642235"/>
            <a:ext cx="8686800" cy="1086259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7.  </a:t>
            </a:r>
            <a:r>
              <a:rPr lang="zh-CN" altLang="en-US" sz="3200" dirty="0" smtClean="0"/>
              <a:t>在</a:t>
            </a:r>
            <a:r>
              <a:rPr lang="zh-CN" altLang="en-US" sz="3200" dirty="0" smtClean="0">
                <a:solidFill>
                  <a:srgbClr val="003399"/>
                </a:solidFill>
              </a:rPr>
              <a:t>中序线索</a:t>
            </a:r>
            <a:r>
              <a:rPr lang="zh-CN" altLang="en-US" sz="3200" dirty="0" smtClean="0"/>
              <a:t>二叉树中</a:t>
            </a:r>
            <a:r>
              <a:rPr lang="en-US" altLang="zh-CN" sz="3200" dirty="0" smtClean="0"/>
              <a:t>, </a:t>
            </a:r>
          </a:p>
          <a:p>
            <a:pPr marL="514350" indent="-51435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找任意结点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先序后继：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cxnSp>
        <p:nvCxnSpPr>
          <p:cNvPr id="32" name="曲线连接符 6"/>
          <p:cNvCxnSpPr>
            <a:stCxn id="87" idx="2"/>
          </p:cNvCxnSpPr>
          <p:nvPr/>
        </p:nvCxnSpPr>
        <p:spPr bwMode="auto">
          <a:xfrm rot="10800000" flipV="1">
            <a:off x="5715000" y="3744384"/>
            <a:ext cx="381000" cy="64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60" name="Oval 28"/>
          <p:cNvSpPr>
            <a:spLocks noChangeArrowheads="1"/>
          </p:cNvSpPr>
          <p:nvPr/>
        </p:nvSpPr>
        <p:spPr bwMode="auto">
          <a:xfrm>
            <a:off x="7848600" y="194233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61" name="直接连接符 60"/>
          <p:cNvCxnSpPr>
            <a:stCxn id="33" idx="3"/>
            <a:endCxn id="63" idx="0"/>
          </p:cNvCxnSpPr>
          <p:nvPr/>
        </p:nvCxnSpPr>
        <p:spPr bwMode="auto">
          <a:xfrm rot="5400000">
            <a:off x="6935278" y="1575352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33" idx="5"/>
            <a:endCxn id="60" idx="0"/>
          </p:cNvCxnSpPr>
          <p:nvPr/>
        </p:nvCxnSpPr>
        <p:spPr bwMode="auto">
          <a:xfrm rot="16200000" flipH="1">
            <a:off x="7646912" y="1524651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Oval 28"/>
          <p:cNvSpPr>
            <a:spLocks noChangeArrowheads="1"/>
          </p:cNvSpPr>
          <p:nvPr/>
        </p:nvSpPr>
        <p:spPr bwMode="auto">
          <a:xfrm>
            <a:off x="6807000" y="201853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8458200" y="28167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65" name="直接连接符 64"/>
          <p:cNvCxnSpPr>
            <a:stCxn id="60" idx="3"/>
            <a:endCxn id="67" idx="0"/>
          </p:cNvCxnSpPr>
          <p:nvPr/>
        </p:nvCxnSpPr>
        <p:spPr bwMode="auto">
          <a:xfrm rot="5400000">
            <a:off x="7531978" y="2462697"/>
            <a:ext cx="531510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0" idx="5"/>
            <a:endCxn id="64" idx="0"/>
          </p:cNvCxnSpPr>
          <p:nvPr/>
        </p:nvCxnSpPr>
        <p:spPr bwMode="auto">
          <a:xfrm rot="16200000" flipH="1">
            <a:off x="8192912" y="2335496"/>
            <a:ext cx="50571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7467600" y="28425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68" name="直接连接符 67"/>
          <p:cNvCxnSpPr>
            <a:stCxn id="63" idx="3"/>
            <a:endCxn id="69" idx="0"/>
          </p:cNvCxnSpPr>
          <p:nvPr/>
        </p:nvCxnSpPr>
        <p:spPr bwMode="auto">
          <a:xfrm rot="5400000">
            <a:off x="6566578" y="2462697"/>
            <a:ext cx="379110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8"/>
          <p:cNvSpPr>
            <a:spLocks noChangeArrowheads="1"/>
          </p:cNvSpPr>
          <p:nvPr/>
        </p:nvSpPr>
        <p:spPr bwMode="auto">
          <a:xfrm>
            <a:off x="6426000" y="27663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70" name="Oval 28"/>
          <p:cNvSpPr>
            <a:spLocks noChangeArrowheads="1"/>
          </p:cNvSpPr>
          <p:nvPr/>
        </p:nvSpPr>
        <p:spPr bwMode="auto">
          <a:xfrm>
            <a:off x="6883200" y="35283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71" name="直接连接符 70"/>
          <p:cNvCxnSpPr>
            <a:stCxn id="69" idx="5"/>
            <a:endCxn id="70" idx="0"/>
          </p:cNvCxnSpPr>
          <p:nvPr/>
        </p:nvCxnSpPr>
        <p:spPr bwMode="auto">
          <a:xfrm rot="16200000" flipH="1">
            <a:off x="6750335" y="3179518"/>
            <a:ext cx="3932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28"/>
          <p:cNvSpPr>
            <a:spLocks noChangeArrowheads="1"/>
          </p:cNvSpPr>
          <p:nvPr/>
        </p:nvSpPr>
        <p:spPr bwMode="auto">
          <a:xfrm>
            <a:off x="8001000" y="35283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73" name="直接连接符 72"/>
          <p:cNvCxnSpPr>
            <a:stCxn id="67" idx="5"/>
            <a:endCxn id="72" idx="0"/>
          </p:cNvCxnSpPr>
          <p:nvPr/>
        </p:nvCxnSpPr>
        <p:spPr bwMode="auto">
          <a:xfrm rot="16200000" flipH="1">
            <a:off x="7868135" y="3179518"/>
            <a:ext cx="3170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曲线连接符 108"/>
          <p:cNvCxnSpPr>
            <a:stCxn id="70" idx="2"/>
            <a:endCxn id="69" idx="5"/>
          </p:cNvCxnSpPr>
          <p:nvPr/>
        </p:nvCxnSpPr>
        <p:spPr bwMode="auto">
          <a:xfrm rot="10800000">
            <a:off x="6794736" y="3135120"/>
            <a:ext cx="88465" cy="6092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5" name="曲线连接符 104"/>
          <p:cNvCxnSpPr>
            <a:stCxn id="70" idx="7"/>
            <a:endCxn id="63" idx="4"/>
          </p:cNvCxnSpPr>
          <p:nvPr/>
        </p:nvCxnSpPr>
        <p:spPr bwMode="auto">
          <a:xfrm rot="16200000" flipV="1">
            <a:off x="6566913" y="2906626"/>
            <a:ext cx="1141110" cy="2289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6" name="曲线连接符 117"/>
          <p:cNvCxnSpPr>
            <a:stCxn id="67" idx="2"/>
            <a:endCxn id="33" idx="5"/>
          </p:cNvCxnSpPr>
          <p:nvPr/>
        </p:nvCxnSpPr>
        <p:spPr bwMode="auto">
          <a:xfrm rot="10800000" flipH="1">
            <a:off x="7467599" y="1487630"/>
            <a:ext cx="216335" cy="1570955"/>
          </a:xfrm>
          <a:prstGeom prst="curvedConnector4">
            <a:avLst>
              <a:gd name="adj1" fmla="val -22414"/>
              <a:gd name="adj2" fmla="val 54861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7" name="曲线连接符 121"/>
          <p:cNvCxnSpPr>
            <a:stCxn id="72" idx="2"/>
            <a:endCxn id="67" idx="4"/>
          </p:cNvCxnSpPr>
          <p:nvPr/>
        </p:nvCxnSpPr>
        <p:spPr bwMode="auto">
          <a:xfrm rot="10800000">
            <a:off x="7683600" y="3274584"/>
            <a:ext cx="317400" cy="4698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8" name="曲线连接符 104"/>
          <p:cNvCxnSpPr>
            <a:stCxn id="72" idx="7"/>
            <a:endCxn id="60" idx="4"/>
          </p:cNvCxnSpPr>
          <p:nvPr/>
        </p:nvCxnSpPr>
        <p:spPr bwMode="auto">
          <a:xfrm rot="16200000" flipV="1">
            <a:off x="7608513" y="2830426"/>
            <a:ext cx="1217310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9" name="曲线连接符 104"/>
          <p:cNvCxnSpPr>
            <a:stCxn id="64" idx="5"/>
          </p:cNvCxnSpPr>
          <p:nvPr/>
        </p:nvCxnSpPr>
        <p:spPr bwMode="auto">
          <a:xfrm rot="16200000" flipH="1">
            <a:off x="8585435" y="3427018"/>
            <a:ext cx="571465" cy="88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1" name="曲线连接符 104"/>
          <p:cNvCxnSpPr>
            <a:stCxn id="63" idx="6"/>
            <a:endCxn id="33" idx="4"/>
          </p:cNvCxnSpPr>
          <p:nvPr/>
        </p:nvCxnSpPr>
        <p:spPr bwMode="auto">
          <a:xfrm flipV="1">
            <a:off x="7239000" y="1550894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2" name="曲线连接符 121"/>
          <p:cNvCxnSpPr>
            <a:stCxn id="64" idx="2"/>
            <a:endCxn id="60" idx="5"/>
          </p:cNvCxnSpPr>
          <p:nvPr/>
        </p:nvCxnSpPr>
        <p:spPr bwMode="auto">
          <a:xfrm rot="10800000">
            <a:off x="8217336" y="2311074"/>
            <a:ext cx="240865" cy="72171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3" name="矩形 82"/>
          <p:cNvSpPr/>
          <p:nvPr/>
        </p:nvSpPr>
        <p:spPr>
          <a:xfrm>
            <a:off x="5410200" y="661694"/>
            <a:ext cx="3733800" cy="523220"/>
          </a:xfrm>
          <a:prstGeom prst="rect">
            <a:avLst/>
          </a:prstGeom>
          <a:solidFill>
            <a:srgbClr val="2A7E54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中序线索：指向祖先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200400" y="2185694"/>
            <a:ext cx="1518364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;</a:t>
            </a:r>
            <a:endParaRPr lang="zh-CN" altLang="en-US" sz="3000" dirty="0"/>
          </a:p>
        </p:txBody>
      </p:sp>
      <p:sp>
        <p:nvSpPr>
          <p:cNvPr id="85" name="矩形 84"/>
          <p:cNvSpPr/>
          <p:nvPr/>
        </p:nvSpPr>
        <p:spPr>
          <a:xfrm>
            <a:off x="3238954" y="3252494"/>
            <a:ext cx="156164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;</a:t>
            </a:r>
            <a:endParaRPr lang="zh-CN" altLang="en-US" sz="3000" dirty="0"/>
          </a:p>
        </p:txBody>
      </p:sp>
      <p:sp>
        <p:nvSpPr>
          <p:cNvPr id="87" name="Oval 28"/>
          <p:cNvSpPr>
            <a:spLocks noChangeArrowheads="1"/>
          </p:cNvSpPr>
          <p:nvPr/>
        </p:nvSpPr>
        <p:spPr bwMode="auto">
          <a:xfrm>
            <a:off x="6096000" y="35283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Z</a:t>
            </a:r>
            <a:endParaRPr lang="zh-CN" altLang="en-US" sz="3200" dirty="0"/>
          </a:p>
        </p:txBody>
      </p:sp>
      <p:cxnSp>
        <p:nvCxnSpPr>
          <p:cNvPr id="88" name="直接连接符 87"/>
          <p:cNvCxnSpPr>
            <a:stCxn id="69" idx="3"/>
            <a:endCxn id="87" idx="0"/>
          </p:cNvCxnSpPr>
          <p:nvPr/>
        </p:nvCxnSpPr>
        <p:spPr bwMode="auto">
          <a:xfrm rot="5400000">
            <a:off x="6204001" y="3243119"/>
            <a:ext cx="393265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曲线连接符 104"/>
          <p:cNvCxnSpPr>
            <a:stCxn id="87" idx="6"/>
            <a:endCxn id="69" idx="4"/>
          </p:cNvCxnSpPr>
          <p:nvPr/>
        </p:nvCxnSpPr>
        <p:spPr bwMode="auto">
          <a:xfrm flipV="1">
            <a:off x="6528000" y="3198384"/>
            <a:ext cx="114000" cy="546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315200" y="1118894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4" grpId="0"/>
      <p:bldP spid="8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1285554"/>
            <a:ext cx="8839200" cy="51152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err="1" smtClean="0"/>
              <a:t>PThrTreeNode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FirstLinkTree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PThrTreeNode</a:t>
            </a:r>
            <a:r>
              <a:rPr lang="en-US" altLang="zh-CN" sz="3000" dirty="0" smtClean="0"/>
              <a:t> p)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if(p-&gt;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==0)   return 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if(p-&gt;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==0)   return p-&gt;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while(p-&gt;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 !=Null)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p=p-&gt;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if( 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==0)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   return p-&gt;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 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return Null;</a:t>
            </a:r>
          </a:p>
          <a:p>
            <a:pPr marL="108000" algn="just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}</a:t>
            </a:r>
            <a:endParaRPr lang="zh-CN" altLang="en-US" sz="3200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04800" y="741402"/>
            <a:ext cx="8839200" cy="553998"/>
          </a:xfrm>
          <a:prstGeom prst="rect">
            <a:avLst/>
          </a:prstGeom>
          <a:solidFill>
            <a:schemeClr val="accent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例</a:t>
            </a:r>
            <a:r>
              <a:rPr lang="en-US" altLang="zh-CN" sz="3000" dirty="0" smtClean="0"/>
              <a:t>7.  </a:t>
            </a:r>
            <a:r>
              <a:rPr lang="zh-CN" altLang="en-US" sz="3000" dirty="0" smtClean="0"/>
              <a:t>在</a:t>
            </a:r>
            <a:r>
              <a:rPr lang="zh-CN" altLang="en-US" sz="3000" dirty="0" smtClean="0">
                <a:solidFill>
                  <a:srgbClr val="003399"/>
                </a:solidFill>
              </a:rPr>
              <a:t>中序线索</a:t>
            </a:r>
            <a:r>
              <a:rPr lang="zh-CN" altLang="en-US" sz="3000" dirty="0" smtClean="0"/>
              <a:t>二叉树中</a:t>
            </a:r>
            <a:r>
              <a:rPr lang="en-US" altLang="zh-CN" sz="3000" dirty="0" smtClean="0"/>
              <a:t>, </a:t>
            </a:r>
            <a:r>
              <a:rPr lang="zh-CN" altLang="en-US" sz="3000" dirty="0" smtClean="0"/>
              <a:t>找</a:t>
            </a:r>
            <a:r>
              <a:rPr lang="zh-CN" altLang="en-US" sz="3000" dirty="0" smtClean="0">
                <a:solidFill>
                  <a:srgbClr val="003399"/>
                </a:solidFill>
              </a:rPr>
              <a:t>先序后继</a:t>
            </a:r>
            <a:r>
              <a:rPr lang="en-US" altLang="zh-CN" sz="3000" dirty="0" smtClean="0"/>
              <a:t>:</a:t>
            </a:r>
          </a:p>
        </p:txBody>
      </p:sp>
      <p:sp>
        <p:nvSpPr>
          <p:cNvPr id="6" name="矩形 5"/>
          <p:cNvSpPr/>
          <p:nvPr/>
        </p:nvSpPr>
        <p:spPr>
          <a:xfrm>
            <a:off x="6248400" y="1864204"/>
            <a:ext cx="23791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若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有左孩子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48400" y="2473804"/>
            <a:ext cx="23791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若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有右孩子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43400" y="3102858"/>
            <a:ext cx="47339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找</a:t>
            </a:r>
            <a:r>
              <a:rPr lang="en-US" altLang="zh-CN" dirty="0" smtClean="0">
                <a:solidFill>
                  <a:srgbClr val="003399"/>
                </a:solidFill>
              </a:rPr>
              <a:t>p</a:t>
            </a:r>
            <a:r>
              <a:rPr lang="zh-CN" altLang="en-US" dirty="0" smtClean="0">
                <a:solidFill>
                  <a:srgbClr val="003399"/>
                </a:solidFill>
              </a:rPr>
              <a:t>的第</a:t>
            </a:r>
            <a:r>
              <a:rPr lang="en-US" altLang="zh-CN" dirty="0" smtClean="0">
                <a:solidFill>
                  <a:srgbClr val="003399"/>
                </a:solidFill>
              </a:rPr>
              <a:t>1</a:t>
            </a:r>
            <a:r>
              <a:rPr lang="zh-CN" altLang="en-US" dirty="0" smtClean="0">
                <a:solidFill>
                  <a:srgbClr val="003399"/>
                </a:solidFill>
              </a:rPr>
              <a:t>个有右孩子的祖先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19600" y="4191000"/>
            <a:ext cx="469231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若有右孩子，则返回该右子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10000" y="3657600"/>
            <a:ext cx="473238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去中序后继处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即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的祖先处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819400" y="5410200"/>
            <a:ext cx="387638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没找到，则后继是</a:t>
            </a:r>
            <a:r>
              <a:rPr lang="en-US" altLang="zh-CN" dirty="0" smtClean="0">
                <a:solidFill>
                  <a:srgbClr val="008A00"/>
                </a:solidFill>
              </a:rPr>
              <a:t>Null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08274" y="1752600"/>
            <a:ext cx="429926" cy="647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1544862" y="3581400"/>
            <a:ext cx="43633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 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4973862" y="4724400"/>
            <a:ext cx="43633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}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57200" y="1757940"/>
            <a:ext cx="8686800" cy="44904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14000"/>
              </a:lnSpc>
              <a:spcBef>
                <a:spcPts val="0"/>
              </a:spcBef>
              <a:buAutoNum type="alphaLcParenR"/>
            </a:pPr>
            <a:r>
              <a:rPr lang="zh-CN" altLang="en-US" sz="3000" dirty="0" smtClean="0"/>
              <a:t>若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rtag</a:t>
            </a:r>
            <a:r>
              <a:rPr lang="en-US" altLang="zh-CN" sz="3000" dirty="0" smtClean="0"/>
              <a:t>==0</a:t>
            </a:r>
            <a:r>
              <a:rPr lang="zh-CN" altLang="en-US" sz="3000" dirty="0" smtClean="0"/>
              <a:t>，即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有右孩子，</a:t>
            </a:r>
            <a:endParaRPr lang="en-US" altLang="zh-CN" sz="3000" dirty="0" smtClean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>
                <a:solidFill>
                  <a:srgbClr val="008A00"/>
                </a:solidFill>
              </a:rPr>
              <a:t>后序前驱为：</a:t>
            </a:r>
            <a:endParaRPr lang="en-US" altLang="zh-CN" sz="3000" dirty="0" smtClean="0">
              <a:solidFill>
                <a:srgbClr val="008A00"/>
              </a:solidFill>
            </a:endParaRP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b)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ltag</a:t>
            </a:r>
            <a:r>
              <a:rPr lang="en-US" altLang="zh-CN" sz="3000" dirty="0" smtClean="0"/>
              <a:t>==0</a:t>
            </a:r>
            <a:r>
              <a:rPr lang="zh-CN" altLang="en-US" sz="3000" dirty="0" smtClean="0"/>
              <a:t>，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无右有左孩子，</a:t>
            </a:r>
            <a:endParaRPr lang="en-US" altLang="zh-CN" sz="3000" dirty="0" smtClean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8A00"/>
                </a:solidFill>
              </a:rPr>
              <a:t>    后序前驱为：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sz="3000" dirty="0" smtClean="0"/>
              <a:t>c) </a:t>
            </a:r>
            <a:r>
              <a:rPr lang="zh-CN" altLang="en-US" sz="3000" dirty="0" smtClean="0"/>
              <a:t>此时，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是叶子结点：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--</a:t>
            </a:r>
            <a:r>
              <a:rPr lang="zh-CN" altLang="en-US" sz="3000" dirty="0" smtClean="0"/>
              <a:t>通过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中序前驱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，找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的祖先中，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</a:t>
            </a:r>
            <a:r>
              <a:rPr lang="zh-CN" altLang="en-US" sz="3000" dirty="0" smtClean="0"/>
              <a:t>最先有左孩子的结点</a:t>
            </a:r>
            <a:r>
              <a:rPr lang="en-US" altLang="zh-CN" sz="3000" dirty="0" smtClean="0"/>
              <a:t>S</a:t>
            </a:r>
            <a:r>
              <a:rPr lang="zh-CN" altLang="en-US" sz="3000" dirty="0" smtClean="0"/>
              <a:t>，且</a:t>
            </a:r>
            <a:r>
              <a:rPr lang="zh-CN" altLang="en-US" sz="3000" dirty="0" smtClean="0">
                <a:solidFill>
                  <a:srgbClr val="008A00"/>
                </a:solidFill>
              </a:rPr>
              <a:t>前驱为：</a:t>
            </a:r>
            <a:r>
              <a:rPr lang="en-US" altLang="zh-CN" sz="3000" dirty="0" smtClean="0">
                <a:solidFill>
                  <a:srgbClr val="008A00"/>
                </a:solidFill>
              </a:rPr>
              <a:t>S-&gt;</a:t>
            </a:r>
            <a:r>
              <a:rPr lang="en-US" altLang="zh-CN" sz="3000" dirty="0" err="1" smtClean="0">
                <a:solidFill>
                  <a:srgbClr val="008A00"/>
                </a:solidFill>
              </a:rPr>
              <a:t>llink</a:t>
            </a:r>
            <a:r>
              <a:rPr lang="zh-CN" altLang="en-US" sz="3000" dirty="0" smtClean="0">
                <a:solidFill>
                  <a:srgbClr val="008A00"/>
                </a:solidFill>
              </a:rPr>
              <a:t>；</a:t>
            </a:r>
            <a:endParaRPr lang="en-US" altLang="zh-CN" sz="3000" dirty="0" smtClean="0">
              <a:solidFill>
                <a:srgbClr val="008A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--</a:t>
            </a:r>
            <a:r>
              <a:rPr lang="zh-CN" altLang="en-US" sz="3000" dirty="0" smtClean="0"/>
              <a:t>若找不到，则</a:t>
            </a:r>
            <a:r>
              <a:rPr lang="zh-CN" altLang="en-US" sz="3000" dirty="0" smtClean="0">
                <a:solidFill>
                  <a:srgbClr val="008A00"/>
                </a:solidFill>
              </a:rPr>
              <a:t>后序前驱为</a:t>
            </a:r>
            <a:r>
              <a:rPr lang="en-US" altLang="zh-CN" sz="3000" dirty="0" smtClean="0">
                <a:solidFill>
                  <a:srgbClr val="008A00"/>
                </a:solidFill>
              </a:rPr>
              <a:t>Null </a:t>
            </a:r>
            <a:r>
              <a:rPr lang="zh-CN" altLang="en-US" sz="3000" dirty="0" smtClean="0">
                <a:solidFill>
                  <a:srgbClr val="008A00"/>
                </a:solidFill>
              </a:rPr>
              <a:t>；</a:t>
            </a:r>
            <a:r>
              <a:rPr lang="en-US" altLang="zh-CN" sz="3000" dirty="0" smtClean="0">
                <a:solidFill>
                  <a:srgbClr val="008A00"/>
                </a:solidFill>
              </a:rPr>
              <a:t>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642235"/>
            <a:ext cx="8686800" cy="1126462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8.  </a:t>
            </a:r>
            <a:r>
              <a:rPr lang="zh-CN" altLang="en-US" sz="3200" dirty="0" smtClean="0"/>
              <a:t>在</a:t>
            </a:r>
            <a:r>
              <a:rPr lang="zh-CN" altLang="en-US" sz="3200" dirty="0" smtClean="0">
                <a:solidFill>
                  <a:srgbClr val="003399"/>
                </a:solidFill>
              </a:rPr>
              <a:t>中序线索</a:t>
            </a:r>
            <a:r>
              <a:rPr lang="zh-CN" altLang="en-US" sz="3200" dirty="0" smtClean="0"/>
              <a:t>二叉树中</a:t>
            </a:r>
            <a:r>
              <a:rPr lang="en-US" altLang="zh-CN" sz="3200" dirty="0" smtClean="0"/>
              <a:t>, </a:t>
            </a:r>
          </a:p>
          <a:p>
            <a:pPr marL="514350" indent="-51435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找任意结点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后序前驱：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cxnSp>
        <p:nvCxnSpPr>
          <p:cNvPr id="32" name="曲线连接符 6"/>
          <p:cNvCxnSpPr>
            <a:stCxn id="87" idx="2"/>
          </p:cNvCxnSpPr>
          <p:nvPr/>
        </p:nvCxnSpPr>
        <p:spPr bwMode="auto">
          <a:xfrm rot="10800000" flipV="1">
            <a:off x="5715000" y="3744384"/>
            <a:ext cx="381000" cy="64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60" name="Oval 28"/>
          <p:cNvSpPr>
            <a:spLocks noChangeArrowheads="1"/>
          </p:cNvSpPr>
          <p:nvPr/>
        </p:nvSpPr>
        <p:spPr bwMode="auto">
          <a:xfrm>
            <a:off x="7848600" y="194233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61" name="直接连接符 60"/>
          <p:cNvCxnSpPr>
            <a:stCxn id="33" idx="3"/>
            <a:endCxn id="63" idx="0"/>
          </p:cNvCxnSpPr>
          <p:nvPr/>
        </p:nvCxnSpPr>
        <p:spPr bwMode="auto">
          <a:xfrm rot="5400000">
            <a:off x="6935278" y="1575352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33" idx="5"/>
            <a:endCxn id="60" idx="0"/>
          </p:cNvCxnSpPr>
          <p:nvPr/>
        </p:nvCxnSpPr>
        <p:spPr bwMode="auto">
          <a:xfrm rot="16200000" flipH="1">
            <a:off x="7646912" y="1524651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Oval 28"/>
          <p:cNvSpPr>
            <a:spLocks noChangeArrowheads="1"/>
          </p:cNvSpPr>
          <p:nvPr/>
        </p:nvSpPr>
        <p:spPr bwMode="auto">
          <a:xfrm>
            <a:off x="6807000" y="201853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8458200" y="28167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65" name="直接连接符 64"/>
          <p:cNvCxnSpPr>
            <a:stCxn id="60" idx="3"/>
            <a:endCxn id="67" idx="0"/>
          </p:cNvCxnSpPr>
          <p:nvPr/>
        </p:nvCxnSpPr>
        <p:spPr bwMode="auto">
          <a:xfrm rot="5400000">
            <a:off x="7531978" y="2462697"/>
            <a:ext cx="531510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0" idx="5"/>
            <a:endCxn id="64" idx="0"/>
          </p:cNvCxnSpPr>
          <p:nvPr/>
        </p:nvCxnSpPr>
        <p:spPr bwMode="auto">
          <a:xfrm rot="16200000" flipH="1">
            <a:off x="8192912" y="2335496"/>
            <a:ext cx="50571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7467600" y="28425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68" name="直接连接符 67"/>
          <p:cNvCxnSpPr>
            <a:stCxn id="63" idx="3"/>
            <a:endCxn id="69" idx="0"/>
          </p:cNvCxnSpPr>
          <p:nvPr/>
        </p:nvCxnSpPr>
        <p:spPr bwMode="auto">
          <a:xfrm rot="5400000">
            <a:off x="6566578" y="2462697"/>
            <a:ext cx="379110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8"/>
          <p:cNvSpPr>
            <a:spLocks noChangeArrowheads="1"/>
          </p:cNvSpPr>
          <p:nvPr/>
        </p:nvSpPr>
        <p:spPr bwMode="auto">
          <a:xfrm>
            <a:off x="6426000" y="27663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70" name="Oval 28"/>
          <p:cNvSpPr>
            <a:spLocks noChangeArrowheads="1"/>
          </p:cNvSpPr>
          <p:nvPr/>
        </p:nvSpPr>
        <p:spPr bwMode="auto">
          <a:xfrm>
            <a:off x="6883200" y="35283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71" name="直接连接符 70"/>
          <p:cNvCxnSpPr>
            <a:stCxn id="69" idx="5"/>
            <a:endCxn id="70" idx="0"/>
          </p:cNvCxnSpPr>
          <p:nvPr/>
        </p:nvCxnSpPr>
        <p:spPr bwMode="auto">
          <a:xfrm rot="16200000" flipH="1">
            <a:off x="6750335" y="3179518"/>
            <a:ext cx="3932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28"/>
          <p:cNvSpPr>
            <a:spLocks noChangeArrowheads="1"/>
          </p:cNvSpPr>
          <p:nvPr/>
        </p:nvSpPr>
        <p:spPr bwMode="auto">
          <a:xfrm>
            <a:off x="8001000" y="35283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73" name="直接连接符 72"/>
          <p:cNvCxnSpPr>
            <a:stCxn id="67" idx="5"/>
            <a:endCxn id="72" idx="0"/>
          </p:cNvCxnSpPr>
          <p:nvPr/>
        </p:nvCxnSpPr>
        <p:spPr bwMode="auto">
          <a:xfrm rot="16200000" flipH="1">
            <a:off x="7868135" y="3179518"/>
            <a:ext cx="3170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曲线连接符 108"/>
          <p:cNvCxnSpPr>
            <a:stCxn id="70" idx="2"/>
            <a:endCxn id="69" idx="5"/>
          </p:cNvCxnSpPr>
          <p:nvPr/>
        </p:nvCxnSpPr>
        <p:spPr bwMode="auto">
          <a:xfrm rot="10800000">
            <a:off x="6794736" y="3135120"/>
            <a:ext cx="88465" cy="6092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5" name="曲线连接符 104"/>
          <p:cNvCxnSpPr>
            <a:stCxn id="70" idx="7"/>
            <a:endCxn id="63" idx="4"/>
          </p:cNvCxnSpPr>
          <p:nvPr/>
        </p:nvCxnSpPr>
        <p:spPr bwMode="auto">
          <a:xfrm rot="16200000" flipV="1">
            <a:off x="6566913" y="2906626"/>
            <a:ext cx="1141110" cy="2289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6" name="曲线连接符 117"/>
          <p:cNvCxnSpPr>
            <a:stCxn id="67" idx="2"/>
            <a:endCxn id="33" idx="5"/>
          </p:cNvCxnSpPr>
          <p:nvPr/>
        </p:nvCxnSpPr>
        <p:spPr bwMode="auto">
          <a:xfrm rot="10800000" flipH="1">
            <a:off x="7467599" y="1487630"/>
            <a:ext cx="216335" cy="1570955"/>
          </a:xfrm>
          <a:prstGeom prst="curvedConnector4">
            <a:avLst>
              <a:gd name="adj1" fmla="val -22414"/>
              <a:gd name="adj2" fmla="val 54861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7" name="曲线连接符 121"/>
          <p:cNvCxnSpPr>
            <a:stCxn id="72" idx="2"/>
            <a:endCxn id="67" idx="4"/>
          </p:cNvCxnSpPr>
          <p:nvPr/>
        </p:nvCxnSpPr>
        <p:spPr bwMode="auto">
          <a:xfrm rot="10800000">
            <a:off x="7683600" y="3274584"/>
            <a:ext cx="317400" cy="4698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8" name="曲线连接符 104"/>
          <p:cNvCxnSpPr>
            <a:stCxn id="72" idx="7"/>
            <a:endCxn id="60" idx="4"/>
          </p:cNvCxnSpPr>
          <p:nvPr/>
        </p:nvCxnSpPr>
        <p:spPr bwMode="auto">
          <a:xfrm rot="16200000" flipV="1">
            <a:off x="7608513" y="2830426"/>
            <a:ext cx="1217310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9" name="曲线连接符 104"/>
          <p:cNvCxnSpPr>
            <a:stCxn id="64" idx="5"/>
          </p:cNvCxnSpPr>
          <p:nvPr/>
        </p:nvCxnSpPr>
        <p:spPr bwMode="auto">
          <a:xfrm rot="16200000" flipH="1">
            <a:off x="8585435" y="3427018"/>
            <a:ext cx="571465" cy="88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1" name="曲线连接符 104"/>
          <p:cNvCxnSpPr>
            <a:stCxn id="63" idx="6"/>
            <a:endCxn id="33" idx="4"/>
          </p:cNvCxnSpPr>
          <p:nvPr/>
        </p:nvCxnSpPr>
        <p:spPr bwMode="auto">
          <a:xfrm flipV="1">
            <a:off x="7239000" y="1550894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2" name="曲线连接符 121"/>
          <p:cNvCxnSpPr>
            <a:stCxn id="64" idx="2"/>
            <a:endCxn id="60" idx="5"/>
          </p:cNvCxnSpPr>
          <p:nvPr/>
        </p:nvCxnSpPr>
        <p:spPr bwMode="auto">
          <a:xfrm rot="10800000">
            <a:off x="8217336" y="2311074"/>
            <a:ext cx="240865" cy="72171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3" name="矩形 82"/>
          <p:cNvSpPr/>
          <p:nvPr/>
        </p:nvSpPr>
        <p:spPr>
          <a:xfrm>
            <a:off x="5410200" y="661694"/>
            <a:ext cx="3733800" cy="523220"/>
          </a:xfrm>
          <a:prstGeom prst="rect">
            <a:avLst/>
          </a:prstGeom>
          <a:solidFill>
            <a:srgbClr val="2A7E54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中序线索：指向祖先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238954" y="2185694"/>
            <a:ext cx="1561646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;</a:t>
            </a:r>
            <a:endParaRPr lang="zh-CN" altLang="en-US" sz="3000" dirty="0"/>
          </a:p>
        </p:txBody>
      </p:sp>
      <p:sp>
        <p:nvSpPr>
          <p:cNvPr id="85" name="矩形 84"/>
          <p:cNvSpPr/>
          <p:nvPr/>
        </p:nvSpPr>
        <p:spPr>
          <a:xfrm>
            <a:off x="3238954" y="3252494"/>
            <a:ext cx="1518364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;</a:t>
            </a:r>
            <a:endParaRPr lang="zh-CN" altLang="en-US" sz="3000" dirty="0"/>
          </a:p>
        </p:txBody>
      </p:sp>
      <p:sp>
        <p:nvSpPr>
          <p:cNvPr id="87" name="Oval 28"/>
          <p:cNvSpPr>
            <a:spLocks noChangeArrowheads="1"/>
          </p:cNvSpPr>
          <p:nvPr/>
        </p:nvSpPr>
        <p:spPr bwMode="auto">
          <a:xfrm>
            <a:off x="6096000" y="35283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Z</a:t>
            </a:r>
            <a:endParaRPr lang="zh-CN" altLang="en-US" sz="3200" dirty="0"/>
          </a:p>
        </p:txBody>
      </p:sp>
      <p:cxnSp>
        <p:nvCxnSpPr>
          <p:cNvPr id="88" name="直接连接符 87"/>
          <p:cNvCxnSpPr>
            <a:stCxn id="69" idx="3"/>
            <a:endCxn id="87" idx="0"/>
          </p:cNvCxnSpPr>
          <p:nvPr/>
        </p:nvCxnSpPr>
        <p:spPr bwMode="auto">
          <a:xfrm rot="5400000">
            <a:off x="6204001" y="3243119"/>
            <a:ext cx="393265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曲线连接符 104"/>
          <p:cNvCxnSpPr>
            <a:stCxn id="87" idx="6"/>
            <a:endCxn id="69" idx="4"/>
          </p:cNvCxnSpPr>
          <p:nvPr/>
        </p:nvCxnSpPr>
        <p:spPr bwMode="auto">
          <a:xfrm flipV="1">
            <a:off x="6528000" y="3198384"/>
            <a:ext cx="114000" cy="546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315200" y="1118894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5" name="矩形 34"/>
          <p:cNvSpPr/>
          <p:nvPr/>
        </p:nvSpPr>
        <p:spPr>
          <a:xfrm>
            <a:off x="4876800" y="4014494"/>
            <a:ext cx="4267200" cy="52322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试：左叶子？右叶子？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3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1285554"/>
            <a:ext cx="8839200" cy="50783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err="1" smtClean="0"/>
              <a:t>PThrTreeNode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LastLinkTree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PThrTreeNode</a:t>
            </a:r>
            <a:r>
              <a:rPr lang="en-US" altLang="zh-CN" sz="3000" dirty="0" smtClean="0"/>
              <a:t> p)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if(p-&gt;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==0)   return p-&gt;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if(p-&gt;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==0)   return 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while(p-&gt;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 !=Null)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p=p-&gt;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if (p-&gt;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==0)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     return 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;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return Null;</a:t>
            </a:r>
          </a:p>
          <a:p>
            <a:pPr marL="108000" algn="just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}</a:t>
            </a:r>
            <a:endParaRPr lang="zh-CN" altLang="en-US" sz="32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04800" y="741402"/>
            <a:ext cx="8839200" cy="553998"/>
          </a:xfrm>
          <a:prstGeom prst="rect">
            <a:avLst/>
          </a:prstGeom>
          <a:solidFill>
            <a:schemeClr val="accent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例</a:t>
            </a:r>
            <a:r>
              <a:rPr lang="en-US" altLang="zh-CN" sz="3000" dirty="0" smtClean="0"/>
              <a:t>8.  </a:t>
            </a:r>
            <a:r>
              <a:rPr lang="zh-CN" altLang="en-US" sz="3000" dirty="0" smtClean="0"/>
              <a:t>在</a:t>
            </a:r>
            <a:r>
              <a:rPr lang="zh-CN" altLang="en-US" sz="3000" dirty="0" smtClean="0">
                <a:solidFill>
                  <a:srgbClr val="003399"/>
                </a:solidFill>
              </a:rPr>
              <a:t>中序线索</a:t>
            </a:r>
            <a:r>
              <a:rPr lang="zh-CN" altLang="en-US" sz="3000" dirty="0" smtClean="0"/>
              <a:t>二叉树中</a:t>
            </a:r>
            <a:r>
              <a:rPr lang="en-US" altLang="zh-CN" sz="3000" dirty="0" smtClean="0"/>
              <a:t>, </a:t>
            </a:r>
            <a:r>
              <a:rPr lang="zh-CN" altLang="en-US" sz="3000" dirty="0" smtClean="0"/>
              <a:t>找</a:t>
            </a:r>
            <a:r>
              <a:rPr lang="zh-CN" altLang="en-US" sz="3000" dirty="0" smtClean="0">
                <a:solidFill>
                  <a:srgbClr val="003399"/>
                </a:solidFill>
              </a:rPr>
              <a:t>后序前驱：</a:t>
            </a:r>
            <a:endParaRPr lang="en-US" altLang="zh-CN" sz="3000" dirty="0" smtClean="0">
              <a:solidFill>
                <a:srgbClr val="003399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8274" y="1752600"/>
            <a:ext cx="429926" cy="647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1544862" y="3581400"/>
            <a:ext cx="43633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 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5105400" y="4724400"/>
            <a:ext cx="43633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} 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6248400" y="1864204"/>
            <a:ext cx="23791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若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有右孩子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248400" y="2473804"/>
            <a:ext cx="23791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若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有左孩子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343400" y="3102858"/>
            <a:ext cx="473398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找</a:t>
            </a:r>
            <a:r>
              <a:rPr lang="en-US" altLang="zh-CN" dirty="0" smtClean="0">
                <a:solidFill>
                  <a:srgbClr val="003399"/>
                </a:solidFill>
              </a:rPr>
              <a:t>p</a:t>
            </a:r>
            <a:r>
              <a:rPr lang="zh-CN" altLang="en-US" dirty="0" smtClean="0">
                <a:solidFill>
                  <a:srgbClr val="003399"/>
                </a:solidFill>
              </a:rPr>
              <a:t>的第</a:t>
            </a:r>
            <a:r>
              <a:rPr lang="en-US" altLang="zh-CN" dirty="0" smtClean="0">
                <a:solidFill>
                  <a:srgbClr val="003399"/>
                </a:solidFill>
              </a:rPr>
              <a:t>1</a:t>
            </a:r>
            <a:r>
              <a:rPr lang="zh-CN" altLang="en-US" dirty="0" smtClean="0">
                <a:solidFill>
                  <a:srgbClr val="003399"/>
                </a:solidFill>
              </a:rPr>
              <a:t>个有左孩子的祖先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75490" y="4245858"/>
            <a:ext cx="469231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若有左孩子，则返回该左子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939126" y="3657600"/>
            <a:ext cx="473238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去中序前驱处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即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的祖先处</a:t>
            </a:r>
            <a:endParaRPr lang="zh-CN" altLang="en-US" dirty="0" smtClean="0"/>
          </a:p>
        </p:txBody>
      </p:sp>
      <p:sp>
        <p:nvSpPr>
          <p:cNvPr id="17" name="矩形 16"/>
          <p:cNvSpPr/>
          <p:nvPr/>
        </p:nvSpPr>
        <p:spPr>
          <a:xfrm>
            <a:off x="2819400" y="5410200"/>
            <a:ext cx="387638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没找到，则前驱是</a:t>
            </a:r>
            <a:r>
              <a:rPr lang="en-US" altLang="zh-CN" dirty="0" smtClean="0">
                <a:solidFill>
                  <a:srgbClr val="008A00"/>
                </a:solidFill>
              </a:rPr>
              <a:t>Null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</a:rPr>
              <a:t>课后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229600" cy="36317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 掌握二叉树的链接表示、用法；</a:t>
            </a:r>
            <a:endParaRPr lang="en-US" altLang="zh-CN" sz="3200" dirty="0" smtClean="0"/>
          </a:p>
          <a:p>
            <a:pPr marL="1080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 掌握线索二叉树的 由来、线索化、意义；</a:t>
            </a:r>
            <a:endParaRPr lang="en-US" altLang="zh-CN" sz="3200" dirty="0" smtClean="0"/>
          </a:p>
          <a:p>
            <a:pPr marL="1080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  </a:t>
            </a:r>
            <a:r>
              <a:rPr lang="zh-CN" altLang="en-US" sz="3200" dirty="0" smtClean="0"/>
              <a:t>掌握中序线索二叉树的遍历；</a:t>
            </a:r>
            <a:endParaRPr lang="en-US" altLang="zh-CN" sz="3200" dirty="0" smtClean="0"/>
          </a:p>
          <a:p>
            <a:pPr marL="1080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ym typeface="Symbol"/>
              </a:rPr>
              <a:t>  了解：在线索二叉树中，</a:t>
            </a:r>
            <a:endParaRPr lang="en-US" altLang="zh-CN" sz="3200" dirty="0" smtClean="0">
              <a:sym typeface="Symbol"/>
            </a:endParaRPr>
          </a:p>
          <a:p>
            <a:pPr marL="108000">
              <a:spcBef>
                <a:spcPts val="0"/>
              </a:spcBef>
              <a:buNone/>
            </a:pPr>
            <a:r>
              <a:rPr lang="en-US" altLang="zh-CN" sz="3200" dirty="0" smtClean="0">
                <a:sym typeface="Symbol"/>
              </a:rPr>
              <a:t>             </a:t>
            </a:r>
            <a:r>
              <a:rPr lang="zh-CN" altLang="en-US" sz="3200" dirty="0" smtClean="0">
                <a:sym typeface="Symbol"/>
              </a:rPr>
              <a:t>找某个序列中的前驱、后继；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5.3.2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二叉树的链接表示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1524000" y="21336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2286000" y="30131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2805866" y="394561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29" idx="3"/>
            <a:endCxn id="50" idx="0"/>
          </p:cNvCxnSpPr>
          <p:nvPr/>
        </p:nvCxnSpPr>
        <p:spPr bwMode="auto">
          <a:xfrm rot="5400000">
            <a:off x="989120" y="2415016"/>
            <a:ext cx="510827" cy="68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29" idx="5"/>
            <a:endCxn id="41" idx="0"/>
          </p:cNvCxnSpPr>
          <p:nvPr/>
        </p:nvCxnSpPr>
        <p:spPr bwMode="auto">
          <a:xfrm rot="16200000" flipH="1">
            <a:off x="1941954" y="2453115"/>
            <a:ext cx="510827" cy="60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1" idx="5"/>
            <a:endCxn id="42" idx="0"/>
          </p:cNvCxnSpPr>
          <p:nvPr/>
        </p:nvCxnSpPr>
        <p:spPr bwMode="auto">
          <a:xfrm rot="16200000" flipH="1">
            <a:off x="2556442" y="3480189"/>
            <a:ext cx="563717" cy="3671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1777800" y="396818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1" idx="3"/>
            <a:endCxn id="48" idx="0"/>
          </p:cNvCxnSpPr>
          <p:nvPr/>
        </p:nvCxnSpPr>
        <p:spPr bwMode="auto">
          <a:xfrm rot="5400000">
            <a:off x="1878388" y="3497310"/>
            <a:ext cx="58629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8"/>
          <p:cNvSpPr>
            <a:spLocks noChangeArrowheads="1"/>
          </p:cNvSpPr>
          <p:nvPr/>
        </p:nvSpPr>
        <p:spPr bwMode="auto">
          <a:xfrm>
            <a:off x="685800" y="30131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1244400" y="48696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48" idx="3"/>
            <a:endCxn id="52" idx="0"/>
          </p:cNvCxnSpPr>
          <p:nvPr/>
        </p:nvCxnSpPr>
        <p:spPr bwMode="auto">
          <a:xfrm rot="5400000">
            <a:off x="1384368" y="4412955"/>
            <a:ext cx="53273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2286000" y="48923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42" idx="3"/>
            <a:endCxn id="54" idx="0"/>
          </p:cNvCxnSpPr>
          <p:nvPr/>
        </p:nvCxnSpPr>
        <p:spPr bwMode="auto">
          <a:xfrm rot="5400000">
            <a:off x="2396560" y="4419790"/>
            <a:ext cx="578013" cy="3671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3301800" y="4902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57" name="直接连接符 56"/>
          <p:cNvCxnSpPr>
            <a:stCxn id="42" idx="5"/>
            <a:endCxn id="56" idx="0"/>
          </p:cNvCxnSpPr>
          <p:nvPr/>
        </p:nvCxnSpPr>
        <p:spPr bwMode="auto">
          <a:xfrm rot="16200000" flipH="1">
            <a:off x="3052375" y="4436574"/>
            <a:ext cx="587651" cy="3431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Rectangle 68"/>
          <p:cNvSpPr>
            <a:spLocks noChangeArrowheads="1"/>
          </p:cNvSpPr>
          <p:nvPr/>
        </p:nvSpPr>
        <p:spPr bwMode="auto">
          <a:xfrm>
            <a:off x="7125925" y="29718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59" name="Rectangle 69"/>
          <p:cNvSpPr>
            <a:spLocks noChangeArrowheads="1"/>
          </p:cNvSpPr>
          <p:nvPr/>
        </p:nvSpPr>
        <p:spPr bwMode="auto">
          <a:xfrm>
            <a:off x="6684600" y="2971800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C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0" name="Rectangle 68"/>
          <p:cNvSpPr>
            <a:spLocks noChangeArrowheads="1"/>
          </p:cNvSpPr>
          <p:nvPr/>
        </p:nvSpPr>
        <p:spPr bwMode="auto">
          <a:xfrm>
            <a:off x="6324600" y="29718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61" name="Rectangle 68"/>
          <p:cNvSpPr>
            <a:spLocks noChangeArrowheads="1"/>
          </p:cNvSpPr>
          <p:nvPr/>
        </p:nvSpPr>
        <p:spPr bwMode="auto">
          <a:xfrm>
            <a:off x="5736000" y="19812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62" name="Rectangle 69"/>
          <p:cNvSpPr>
            <a:spLocks noChangeArrowheads="1"/>
          </p:cNvSpPr>
          <p:nvPr/>
        </p:nvSpPr>
        <p:spPr bwMode="auto">
          <a:xfrm>
            <a:off x="5294675" y="1981200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3" name="Rectangle 68"/>
          <p:cNvSpPr>
            <a:spLocks noChangeArrowheads="1"/>
          </p:cNvSpPr>
          <p:nvPr/>
        </p:nvSpPr>
        <p:spPr bwMode="auto">
          <a:xfrm>
            <a:off x="4934675" y="19812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64" name="Rectangle 68"/>
          <p:cNvSpPr>
            <a:spLocks noChangeArrowheads="1"/>
          </p:cNvSpPr>
          <p:nvPr/>
        </p:nvSpPr>
        <p:spPr bwMode="auto">
          <a:xfrm>
            <a:off x="4382725" y="29718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65" name="Rectangle 69"/>
          <p:cNvSpPr>
            <a:spLocks noChangeArrowheads="1"/>
          </p:cNvSpPr>
          <p:nvPr/>
        </p:nvSpPr>
        <p:spPr bwMode="auto">
          <a:xfrm>
            <a:off x="3941400" y="2971800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B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6" name="Rectangle 68"/>
          <p:cNvSpPr>
            <a:spLocks noChangeArrowheads="1"/>
          </p:cNvSpPr>
          <p:nvPr/>
        </p:nvSpPr>
        <p:spPr bwMode="auto">
          <a:xfrm>
            <a:off x="3581400" y="29718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5964600" y="1143000"/>
            <a:ext cx="360000" cy="540000"/>
          </a:xfrm>
          <a:prstGeom prst="rect">
            <a:avLst/>
          </a:prstGeom>
          <a:noFill/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T</a:t>
            </a:r>
            <a:endParaRPr lang="en-US" altLang="zh-CN" sz="3200" dirty="0"/>
          </a:p>
        </p:txBody>
      </p:sp>
      <p:cxnSp>
        <p:nvCxnSpPr>
          <p:cNvPr id="68" name="直接箭头连接符 67"/>
          <p:cNvCxnSpPr>
            <a:endCxn id="59" idx="0"/>
          </p:cNvCxnSpPr>
          <p:nvPr/>
        </p:nvCxnSpPr>
        <p:spPr bwMode="auto">
          <a:xfrm>
            <a:off x="5943600" y="2209800"/>
            <a:ext cx="957000" cy="7620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>
            <a:endCxn id="65" idx="0"/>
          </p:cNvCxnSpPr>
          <p:nvPr/>
        </p:nvCxnSpPr>
        <p:spPr bwMode="auto">
          <a:xfrm rot="10800000" flipV="1">
            <a:off x="4157400" y="2209800"/>
            <a:ext cx="948000" cy="7620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>
            <a:stCxn id="67" idx="1"/>
            <a:endCxn id="62" idx="0"/>
          </p:cNvCxnSpPr>
          <p:nvPr/>
        </p:nvCxnSpPr>
        <p:spPr bwMode="auto">
          <a:xfrm rot="10800000" flipV="1">
            <a:off x="5510676" y="1413000"/>
            <a:ext cx="453925" cy="5682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Rectangle 68"/>
          <p:cNvSpPr>
            <a:spLocks noChangeArrowheads="1"/>
          </p:cNvSpPr>
          <p:nvPr/>
        </p:nvSpPr>
        <p:spPr bwMode="auto">
          <a:xfrm>
            <a:off x="7869600" y="3949199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74" name="Rectangle 69"/>
          <p:cNvSpPr>
            <a:spLocks noChangeArrowheads="1"/>
          </p:cNvSpPr>
          <p:nvPr/>
        </p:nvSpPr>
        <p:spPr bwMode="auto">
          <a:xfrm>
            <a:off x="7428275" y="3949199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F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5" name="Rectangle 68"/>
          <p:cNvSpPr>
            <a:spLocks noChangeArrowheads="1"/>
          </p:cNvSpPr>
          <p:nvPr/>
        </p:nvSpPr>
        <p:spPr bwMode="auto">
          <a:xfrm>
            <a:off x="7068275" y="3949199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76" name="Rectangle 68"/>
          <p:cNvSpPr>
            <a:spLocks noChangeArrowheads="1"/>
          </p:cNvSpPr>
          <p:nvPr/>
        </p:nvSpPr>
        <p:spPr bwMode="auto">
          <a:xfrm>
            <a:off x="6440125" y="3949199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77" name="Rectangle 69"/>
          <p:cNvSpPr>
            <a:spLocks noChangeArrowheads="1"/>
          </p:cNvSpPr>
          <p:nvPr/>
        </p:nvSpPr>
        <p:spPr bwMode="auto">
          <a:xfrm>
            <a:off x="5998800" y="3949199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E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8" name="Rectangle 68"/>
          <p:cNvSpPr>
            <a:spLocks noChangeArrowheads="1"/>
          </p:cNvSpPr>
          <p:nvPr/>
        </p:nvSpPr>
        <p:spPr bwMode="auto">
          <a:xfrm>
            <a:off x="5638800" y="3949199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cxnSp>
        <p:nvCxnSpPr>
          <p:cNvPr id="79" name="直接箭头连接符 78"/>
          <p:cNvCxnSpPr>
            <a:endCxn id="74" idx="0"/>
          </p:cNvCxnSpPr>
          <p:nvPr/>
        </p:nvCxnSpPr>
        <p:spPr bwMode="auto">
          <a:xfrm rot="16200000" flipH="1">
            <a:off x="7105340" y="3410263"/>
            <a:ext cx="672597" cy="40527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直接箭头连接符 79"/>
          <p:cNvCxnSpPr>
            <a:endCxn id="77" idx="0"/>
          </p:cNvCxnSpPr>
          <p:nvPr/>
        </p:nvCxnSpPr>
        <p:spPr bwMode="auto">
          <a:xfrm rot="5400000">
            <a:off x="6066027" y="3425375"/>
            <a:ext cx="672597" cy="3750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68"/>
          <p:cNvSpPr>
            <a:spLocks noChangeArrowheads="1"/>
          </p:cNvSpPr>
          <p:nvPr/>
        </p:nvSpPr>
        <p:spPr bwMode="auto">
          <a:xfrm>
            <a:off x="8573725" y="50226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82" name="Rectangle 69"/>
          <p:cNvSpPr>
            <a:spLocks noChangeArrowheads="1"/>
          </p:cNvSpPr>
          <p:nvPr/>
        </p:nvSpPr>
        <p:spPr bwMode="auto">
          <a:xfrm>
            <a:off x="8132400" y="5022600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I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3" name="Rectangle 68"/>
          <p:cNvSpPr>
            <a:spLocks noChangeArrowheads="1"/>
          </p:cNvSpPr>
          <p:nvPr/>
        </p:nvSpPr>
        <p:spPr bwMode="auto">
          <a:xfrm>
            <a:off x="7772400" y="50226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84" name="Rectangle 68"/>
          <p:cNvSpPr>
            <a:spLocks noChangeArrowheads="1"/>
          </p:cNvSpPr>
          <p:nvPr/>
        </p:nvSpPr>
        <p:spPr bwMode="auto">
          <a:xfrm>
            <a:off x="7183800" y="50226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85" name="Rectangle 69"/>
          <p:cNvSpPr>
            <a:spLocks noChangeArrowheads="1"/>
          </p:cNvSpPr>
          <p:nvPr/>
        </p:nvSpPr>
        <p:spPr bwMode="auto">
          <a:xfrm>
            <a:off x="6742475" y="5022600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H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6" name="Rectangle 68"/>
          <p:cNvSpPr>
            <a:spLocks noChangeArrowheads="1"/>
          </p:cNvSpPr>
          <p:nvPr/>
        </p:nvSpPr>
        <p:spPr bwMode="auto">
          <a:xfrm>
            <a:off x="6382475" y="50226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cxnSp>
        <p:nvCxnSpPr>
          <p:cNvPr id="87" name="直接箭头连接符 86"/>
          <p:cNvCxnSpPr>
            <a:endCxn id="82" idx="0"/>
          </p:cNvCxnSpPr>
          <p:nvPr/>
        </p:nvCxnSpPr>
        <p:spPr bwMode="auto">
          <a:xfrm rot="16200000" flipH="1">
            <a:off x="7835102" y="4509302"/>
            <a:ext cx="679198" cy="34739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>
            <a:endCxn id="85" idx="0"/>
          </p:cNvCxnSpPr>
          <p:nvPr/>
        </p:nvCxnSpPr>
        <p:spPr bwMode="auto">
          <a:xfrm rot="5400000">
            <a:off x="6797239" y="4504639"/>
            <a:ext cx="679198" cy="3567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7" name="Oval 29"/>
          <p:cNvSpPr>
            <a:spLocks noChangeArrowheads="1"/>
          </p:cNvSpPr>
          <p:nvPr/>
        </p:nvSpPr>
        <p:spPr bwMode="auto">
          <a:xfrm>
            <a:off x="1168200" y="3962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98" name="直接连接符 97"/>
          <p:cNvCxnSpPr>
            <a:stCxn id="50" idx="5"/>
            <a:endCxn id="97" idx="0"/>
          </p:cNvCxnSpPr>
          <p:nvPr/>
        </p:nvCxnSpPr>
        <p:spPr bwMode="auto">
          <a:xfrm rot="16200000" flipH="1">
            <a:off x="929116" y="3507315"/>
            <a:ext cx="580503" cy="329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Rectangle 68"/>
          <p:cNvSpPr>
            <a:spLocks noChangeArrowheads="1"/>
          </p:cNvSpPr>
          <p:nvPr/>
        </p:nvSpPr>
        <p:spPr bwMode="auto">
          <a:xfrm>
            <a:off x="4916125" y="39558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104" name="Rectangle 69"/>
          <p:cNvSpPr>
            <a:spLocks noChangeArrowheads="1"/>
          </p:cNvSpPr>
          <p:nvPr/>
        </p:nvSpPr>
        <p:spPr bwMode="auto">
          <a:xfrm>
            <a:off x="4474800" y="3955800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D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" name="Rectangle 68"/>
          <p:cNvSpPr>
            <a:spLocks noChangeArrowheads="1"/>
          </p:cNvSpPr>
          <p:nvPr/>
        </p:nvSpPr>
        <p:spPr bwMode="auto">
          <a:xfrm>
            <a:off x="4114800" y="39558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cxnSp>
        <p:nvCxnSpPr>
          <p:cNvPr id="106" name="直接箭头连接符 105"/>
          <p:cNvCxnSpPr>
            <a:endCxn id="104" idx="0"/>
          </p:cNvCxnSpPr>
          <p:nvPr/>
        </p:nvCxnSpPr>
        <p:spPr bwMode="auto">
          <a:xfrm rot="16200000" flipH="1">
            <a:off x="4291801" y="3556801"/>
            <a:ext cx="602998" cy="1950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Rectangle 68"/>
          <p:cNvSpPr>
            <a:spLocks noChangeArrowheads="1"/>
          </p:cNvSpPr>
          <p:nvPr/>
        </p:nvSpPr>
        <p:spPr bwMode="auto">
          <a:xfrm>
            <a:off x="5678125" y="5022598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111" name="Rectangle 69"/>
          <p:cNvSpPr>
            <a:spLocks noChangeArrowheads="1"/>
          </p:cNvSpPr>
          <p:nvPr/>
        </p:nvSpPr>
        <p:spPr bwMode="auto">
          <a:xfrm>
            <a:off x="5236800" y="5022598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G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2" name="Rectangle 68"/>
          <p:cNvSpPr>
            <a:spLocks noChangeArrowheads="1"/>
          </p:cNvSpPr>
          <p:nvPr/>
        </p:nvSpPr>
        <p:spPr bwMode="auto">
          <a:xfrm>
            <a:off x="4876800" y="5022598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cxnSp>
        <p:nvCxnSpPr>
          <p:cNvPr id="113" name="直接箭头连接符 112"/>
          <p:cNvCxnSpPr>
            <a:endCxn id="111" idx="0"/>
          </p:cNvCxnSpPr>
          <p:nvPr/>
        </p:nvCxnSpPr>
        <p:spPr bwMode="auto">
          <a:xfrm rot="5400000">
            <a:off x="5291564" y="4504637"/>
            <a:ext cx="679198" cy="3567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4" grpId="0" animBg="1"/>
      <p:bldP spid="65" grpId="0" animBg="1"/>
      <p:bldP spid="66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103" grpId="0" animBg="1"/>
      <p:bldP spid="104" grpId="0" animBg="1"/>
      <p:bldP spid="105" grpId="0" animBg="1"/>
      <p:bldP spid="110" grpId="0" animBg="1"/>
      <p:bldP spid="111" grpId="0" animBg="1"/>
      <p:bldP spid="1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3"/>
          <p:cNvSpPr>
            <a:spLocks noChangeArrowheads="1"/>
          </p:cNvSpPr>
          <p:nvPr/>
        </p:nvSpPr>
        <p:spPr bwMode="auto">
          <a:xfrm>
            <a:off x="381000" y="1066800"/>
            <a:ext cx="8763000" cy="49193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 smtClean="0">
                <a:latin typeface="+mj-lt"/>
              </a:rPr>
              <a:t>struct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BinTreeNode</a:t>
            </a:r>
            <a:r>
              <a:rPr lang="en-US" altLang="zh-CN" sz="3200" dirty="0" smtClean="0">
                <a:latin typeface="+mj-lt"/>
              </a:rPr>
              <a:t>; </a:t>
            </a:r>
            <a:endParaRPr lang="en-US" altLang="zh-CN" sz="3200" dirty="0">
              <a:solidFill>
                <a:srgbClr val="008000"/>
              </a:solidFill>
              <a:latin typeface="+mj-lt"/>
            </a:endParaRPr>
          </a:p>
          <a:p>
            <a:pPr marL="36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 smtClean="0">
                <a:latin typeface="+mj-lt"/>
              </a:rPr>
              <a:t>typedef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struct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BinTreeNode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smtClean="0">
                <a:latin typeface="+mj-lt"/>
              </a:rPr>
              <a:t>* </a:t>
            </a:r>
            <a:r>
              <a:rPr lang="en-US" altLang="zh-CN" sz="3200" dirty="0" err="1" smtClean="0">
                <a:latin typeface="+mj-lt"/>
              </a:rPr>
              <a:t>PBinTreeNode</a:t>
            </a:r>
            <a:r>
              <a:rPr lang="en-US" altLang="zh-CN" sz="3200" dirty="0">
                <a:latin typeface="+mj-lt"/>
              </a:rPr>
              <a:t>;  </a:t>
            </a:r>
          </a:p>
          <a:p>
            <a:pPr marL="36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 smtClean="0">
                <a:latin typeface="+mj-lt"/>
              </a:rPr>
              <a:t>struct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BinTreeNode</a:t>
            </a:r>
            <a:r>
              <a:rPr lang="en-US" altLang="zh-CN" sz="3200" dirty="0">
                <a:latin typeface="+mj-lt"/>
              </a:rPr>
              <a:t> </a:t>
            </a:r>
          </a:p>
          <a:p>
            <a:pPr marL="36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{ </a:t>
            </a:r>
            <a:r>
              <a:rPr lang="en-US" altLang="zh-CN" sz="3200" dirty="0" err="1" smtClean="0">
                <a:latin typeface="+mj-lt"/>
              </a:rPr>
              <a:t>DataType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>
                <a:latin typeface="+mj-lt"/>
              </a:rPr>
              <a:t>info</a:t>
            </a:r>
            <a:r>
              <a:rPr lang="en-US" altLang="zh-CN" sz="3200" dirty="0" smtClean="0">
                <a:latin typeface="+mj-lt"/>
              </a:rPr>
              <a:t>; </a:t>
            </a:r>
            <a:endParaRPr lang="en-US" altLang="zh-CN" sz="3200" dirty="0">
              <a:solidFill>
                <a:srgbClr val="008000"/>
              </a:solidFill>
              <a:latin typeface="+mj-lt"/>
            </a:endParaRPr>
          </a:p>
          <a:p>
            <a:pPr marL="36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</a:t>
            </a:r>
            <a:r>
              <a:rPr lang="en-US" altLang="zh-CN" sz="3200" dirty="0" smtClean="0">
                <a:latin typeface="+mj-lt"/>
              </a:rPr>
              <a:t>  </a:t>
            </a:r>
            <a:r>
              <a:rPr lang="en-US" altLang="zh-CN" sz="3200" dirty="0" err="1" smtClean="0">
                <a:latin typeface="+mj-lt"/>
              </a:rPr>
              <a:t>PBinTreeNode</a:t>
            </a:r>
            <a:r>
              <a:rPr lang="en-US" altLang="zh-CN" sz="3200" dirty="0" smtClean="0">
                <a:latin typeface="+mj-lt"/>
              </a:rPr>
              <a:t>  </a:t>
            </a:r>
            <a:r>
              <a:rPr lang="en-US" altLang="zh-CN" sz="3200" dirty="0" err="1">
                <a:latin typeface="+mj-lt"/>
              </a:rPr>
              <a:t>llink</a:t>
            </a:r>
            <a:r>
              <a:rPr lang="en-US" altLang="zh-CN" sz="3200" dirty="0" smtClean="0">
                <a:latin typeface="+mj-lt"/>
              </a:rPr>
              <a:t>;     </a:t>
            </a:r>
            <a:endParaRPr lang="en-US" altLang="zh-CN" sz="3200" dirty="0">
              <a:solidFill>
                <a:srgbClr val="008000"/>
              </a:solidFill>
              <a:latin typeface="+mj-lt"/>
            </a:endParaRPr>
          </a:p>
          <a:p>
            <a:pPr marL="36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</a:t>
            </a:r>
            <a:r>
              <a:rPr lang="en-US" altLang="zh-CN" sz="3200" dirty="0" smtClean="0">
                <a:latin typeface="+mj-lt"/>
              </a:rPr>
              <a:t>  </a:t>
            </a:r>
            <a:r>
              <a:rPr lang="en-US" altLang="zh-CN" sz="3200" dirty="0" err="1" smtClean="0">
                <a:latin typeface="+mj-lt"/>
              </a:rPr>
              <a:t>PBinTreeNode</a:t>
            </a:r>
            <a:r>
              <a:rPr lang="en-US" altLang="zh-CN" sz="3200" dirty="0" smtClean="0">
                <a:latin typeface="+mj-lt"/>
              </a:rPr>
              <a:t>  </a:t>
            </a:r>
            <a:r>
              <a:rPr lang="en-US" altLang="zh-CN" sz="3200" dirty="0" err="1" smtClean="0">
                <a:latin typeface="+mj-lt"/>
              </a:rPr>
              <a:t>rlink</a:t>
            </a:r>
            <a:r>
              <a:rPr lang="en-US" altLang="zh-CN" sz="3200" dirty="0" smtClean="0">
                <a:latin typeface="+mj-lt"/>
              </a:rPr>
              <a:t>; }; </a:t>
            </a:r>
            <a:endParaRPr lang="zh-CN" altLang="en-US" sz="3200" dirty="0">
              <a:solidFill>
                <a:srgbClr val="008000"/>
              </a:solidFill>
              <a:latin typeface="+mj-lt"/>
            </a:endParaRPr>
          </a:p>
          <a:p>
            <a:pPr marL="3600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3200" dirty="0" err="1" smtClean="0">
                <a:latin typeface="+mj-lt"/>
              </a:rPr>
              <a:t>typedef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struct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000" dirty="0" err="1">
                <a:latin typeface="+mj-lt"/>
              </a:rPr>
              <a:t>BinTreeNode</a:t>
            </a:r>
            <a:r>
              <a:rPr lang="en-US" altLang="zh-CN" sz="3000" dirty="0">
                <a:latin typeface="+mj-lt"/>
              </a:rPr>
              <a:t> </a:t>
            </a:r>
            <a:r>
              <a:rPr lang="en-US" altLang="zh-CN" sz="3000" dirty="0" smtClean="0">
                <a:latin typeface="+mj-lt"/>
              </a:rPr>
              <a:t>* </a:t>
            </a:r>
            <a:r>
              <a:rPr lang="en-US" altLang="zh-CN" sz="3000" dirty="0" err="1" smtClean="0">
                <a:latin typeface="+mj-lt"/>
              </a:rPr>
              <a:t>BinTree</a:t>
            </a:r>
            <a:r>
              <a:rPr lang="en-US" altLang="zh-CN" sz="3000" dirty="0" smtClean="0">
                <a:latin typeface="+mj-lt"/>
              </a:rPr>
              <a:t>; </a:t>
            </a:r>
            <a:endParaRPr lang="en-US" altLang="zh-CN" sz="3000" dirty="0">
              <a:latin typeface="+mj-lt"/>
            </a:endParaRPr>
          </a:p>
          <a:p>
            <a:pPr marL="36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 smtClean="0">
                <a:latin typeface="+mj-lt"/>
              </a:rPr>
              <a:t>typedef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BinTree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smtClean="0">
                <a:latin typeface="+mj-lt"/>
              </a:rPr>
              <a:t>* </a:t>
            </a:r>
            <a:r>
              <a:rPr lang="en-US" altLang="zh-CN" sz="3200" dirty="0" err="1" smtClean="0">
                <a:latin typeface="+mj-lt"/>
              </a:rPr>
              <a:t>PBinTree</a:t>
            </a:r>
            <a:r>
              <a:rPr lang="en-US" altLang="zh-CN" sz="3200" dirty="0" smtClean="0">
                <a:latin typeface="+mj-lt"/>
              </a:rPr>
              <a:t>; </a:t>
            </a:r>
            <a:endParaRPr lang="en-US" altLang="zh-CN" sz="3200" dirty="0">
              <a:latin typeface="+mj-lt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114800" y="1143000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结点类型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6934200" y="4759804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二叉树类型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6400800" y="1143000"/>
            <a:ext cx="291887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结点指针类型</a:t>
            </a:r>
            <a:endParaRPr lang="zh-CN" altLang="en-US" dirty="0">
              <a:solidFill>
                <a:srgbClr val="003399"/>
              </a:solidFill>
            </a:endParaRPr>
          </a:p>
        </p:txBody>
      </p:sp>
      <p:cxnSp>
        <p:nvCxnSpPr>
          <p:cNvPr id="95" name="直接箭头连接符 94"/>
          <p:cNvCxnSpPr/>
          <p:nvPr/>
        </p:nvCxnSpPr>
        <p:spPr bwMode="auto">
          <a:xfrm rot="5400000">
            <a:off x="7810500" y="1638300"/>
            <a:ext cx="304803" cy="22860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矩形 101"/>
          <p:cNvSpPr/>
          <p:nvPr/>
        </p:nvSpPr>
        <p:spPr>
          <a:xfrm>
            <a:off x="5539326" y="5388858"/>
            <a:ext cx="25378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二级指针类型</a:t>
            </a:r>
            <a:endParaRPr lang="zh-CN" altLang="en-US" dirty="0"/>
          </a:p>
        </p:txBody>
      </p:sp>
      <p:sp>
        <p:nvSpPr>
          <p:cNvPr id="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二叉链表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数据类型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6" name="Rectangle 68"/>
          <p:cNvSpPr>
            <a:spLocks noChangeArrowheads="1"/>
          </p:cNvSpPr>
          <p:nvPr/>
        </p:nvSpPr>
        <p:spPr bwMode="auto">
          <a:xfrm>
            <a:off x="7869600" y="39690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117" name="Rectangle 69"/>
          <p:cNvSpPr>
            <a:spLocks noChangeArrowheads="1"/>
          </p:cNvSpPr>
          <p:nvPr/>
        </p:nvSpPr>
        <p:spPr bwMode="auto">
          <a:xfrm>
            <a:off x="7428275" y="3969000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C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8" name="Rectangle 68"/>
          <p:cNvSpPr>
            <a:spLocks noChangeArrowheads="1"/>
          </p:cNvSpPr>
          <p:nvPr/>
        </p:nvSpPr>
        <p:spPr bwMode="auto">
          <a:xfrm>
            <a:off x="7068275" y="39690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119" name="Rectangle 68"/>
          <p:cNvSpPr>
            <a:spLocks noChangeArrowheads="1"/>
          </p:cNvSpPr>
          <p:nvPr/>
        </p:nvSpPr>
        <p:spPr bwMode="auto">
          <a:xfrm>
            <a:off x="7013075" y="30480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120" name="Rectangle 69"/>
          <p:cNvSpPr>
            <a:spLocks noChangeArrowheads="1"/>
          </p:cNvSpPr>
          <p:nvPr/>
        </p:nvSpPr>
        <p:spPr bwMode="auto">
          <a:xfrm>
            <a:off x="6571750" y="3048000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1" name="Rectangle 68"/>
          <p:cNvSpPr>
            <a:spLocks noChangeArrowheads="1"/>
          </p:cNvSpPr>
          <p:nvPr/>
        </p:nvSpPr>
        <p:spPr bwMode="auto">
          <a:xfrm>
            <a:off x="6211750" y="30480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122" name="Rectangle 68"/>
          <p:cNvSpPr>
            <a:spLocks noChangeArrowheads="1"/>
          </p:cNvSpPr>
          <p:nvPr/>
        </p:nvSpPr>
        <p:spPr bwMode="auto">
          <a:xfrm>
            <a:off x="6251075" y="39690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123" name="Rectangle 69"/>
          <p:cNvSpPr>
            <a:spLocks noChangeArrowheads="1"/>
          </p:cNvSpPr>
          <p:nvPr/>
        </p:nvSpPr>
        <p:spPr bwMode="auto">
          <a:xfrm>
            <a:off x="5809750" y="3969000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B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4" name="Rectangle 68"/>
          <p:cNvSpPr>
            <a:spLocks noChangeArrowheads="1"/>
          </p:cNvSpPr>
          <p:nvPr/>
        </p:nvSpPr>
        <p:spPr bwMode="auto">
          <a:xfrm>
            <a:off x="5449750" y="39690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125" name="Rectangle 68"/>
          <p:cNvSpPr>
            <a:spLocks noChangeArrowheads="1"/>
          </p:cNvSpPr>
          <p:nvPr/>
        </p:nvSpPr>
        <p:spPr bwMode="auto">
          <a:xfrm>
            <a:off x="7412400" y="2355600"/>
            <a:ext cx="360000" cy="540000"/>
          </a:xfrm>
          <a:prstGeom prst="rect">
            <a:avLst/>
          </a:prstGeom>
          <a:noFill/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T</a:t>
            </a:r>
            <a:endParaRPr lang="en-US" altLang="zh-CN" sz="3200" dirty="0"/>
          </a:p>
        </p:txBody>
      </p:sp>
      <p:cxnSp>
        <p:nvCxnSpPr>
          <p:cNvPr id="126" name="直接箭头连接符 125"/>
          <p:cNvCxnSpPr>
            <a:endCxn id="117" idx="0"/>
          </p:cNvCxnSpPr>
          <p:nvPr/>
        </p:nvCxnSpPr>
        <p:spPr bwMode="auto">
          <a:xfrm rot="16200000" flipH="1">
            <a:off x="7092875" y="3417600"/>
            <a:ext cx="679200" cy="423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直接箭头连接符 126"/>
          <p:cNvCxnSpPr>
            <a:endCxn id="123" idx="0"/>
          </p:cNvCxnSpPr>
          <p:nvPr/>
        </p:nvCxnSpPr>
        <p:spPr bwMode="auto">
          <a:xfrm rot="5400000">
            <a:off x="5902613" y="3412938"/>
            <a:ext cx="679200" cy="4329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8" name="直接箭头连接符 127"/>
          <p:cNvCxnSpPr>
            <a:stCxn id="125" idx="1"/>
            <a:endCxn id="120" idx="0"/>
          </p:cNvCxnSpPr>
          <p:nvPr/>
        </p:nvCxnSpPr>
        <p:spPr bwMode="auto">
          <a:xfrm rot="10800000" flipV="1">
            <a:off x="6787750" y="2625600"/>
            <a:ext cx="624650" cy="42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3" grpId="0"/>
      <p:bldP spid="94" grpId="0"/>
      <p:bldP spid="1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3"/>
          <p:cNvSpPr>
            <a:spLocks noChangeArrowheads="1"/>
          </p:cNvSpPr>
          <p:nvPr/>
        </p:nvSpPr>
        <p:spPr bwMode="auto">
          <a:xfrm>
            <a:off x="685800" y="1143000"/>
            <a:ext cx="8458200" cy="32501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err="1" smtClean="0">
                <a:latin typeface="+mj-lt"/>
              </a:rPr>
              <a:t>PBinTreeNode</a:t>
            </a:r>
            <a:r>
              <a:rPr lang="en-US" altLang="zh-CN" sz="3000" dirty="0" smtClean="0">
                <a:latin typeface="+mj-lt"/>
              </a:rPr>
              <a:t>  p;</a:t>
            </a:r>
          </a:p>
          <a:p>
            <a:pPr marL="36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p=T;</a:t>
            </a:r>
          </a:p>
          <a:p>
            <a:pPr marL="36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if(p!=Null)</a:t>
            </a:r>
          </a:p>
          <a:p>
            <a:pPr marL="36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   p=p-&gt;</a:t>
            </a:r>
            <a:r>
              <a:rPr lang="en-US" altLang="zh-CN" sz="3000" dirty="0" err="1" smtClean="0">
                <a:latin typeface="+mj-lt"/>
              </a:rPr>
              <a:t>llink</a:t>
            </a:r>
            <a:r>
              <a:rPr lang="en-US" altLang="zh-CN" sz="3000" dirty="0" smtClean="0">
                <a:latin typeface="+mj-lt"/>
              </a:rPr>
              <a:t>;</a:t>
            </a:r>
          </a:p>
          <a:p>
            <a:pPr marL="36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if(p!=Null)</a:t>
            </a:r>
          </a:p>
          <a:p>
            <a:pPr marL="36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p=p-&gt;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;</a:t>
            </a:r>
          </a:p>
        </p:txBody>
      </p:sp>
      <p:sp>
        <p:nvSpPr>
          <p:cNvPr id="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5.3.2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二叉树的链接表示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6" name="Rectangle 68"/>
          <p:cNvSpPr>
            <a:spLocks noChangeArrowheads="1"/>
          </p:cNvSpPr>
          <p:nvPr/>
        </p:nvSpPr>
        <p:spPr bwMode="auto">
          <a:xfrm>
            <a:off x="8479200" y="3222735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117" name="Rectangle 69"/>
          <p:cNvSpPr>
            <a:spLocks noChangeArrowheads="1"/>
          </p:cNvSpPr>
          <p:nvPr/>
        </p:nvSpPr>
        <p:spPr bwMode="auto">
          <a:xfrm>
            <a:off x="8037875" y="3222735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C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8" name="Rectangle 68"/>
          <p:cNvSpPr>
            <a:spLocks noChangeArrowheads="1"/>
          </p:cNvSpPr>
          <p:nvPr/>
        </p:nvSpPr>
        <p:spPr bwMode="auto">
          <a:xfrm>
            <a:off x="7677875" y="3222735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119" name="Rectangle 68"/>
          <p:cNvSpPr>
            <a:spLocks noChangeArrowheads="1"/>
          </p:cNvSpPr>
          <p:nvPr/>
        </p:nvSpPr>
        <p:spPr bwMode="auto">
          <a:xfrm>
            <a:off x="7622675" y="2301735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120" name="Rectangle 69"/>
          <p:cNvSpPr>
            <a:spLocks noChangeArrowheads="1"/>
          </p:cNvSpPr>
          <p:nvPr/>
        </p:nvSpPr>
        <p:spPr bwMode="auto">
          <a:xfrm>
            <a:off x="7181350" y="2301735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1" name="Rectangle 68"/>
          <p:cNvSpPr>
            <a:spLocks noChangeArrowheads="1"/>
          </p:cNvSpPr>
          <p:nvPr/>
        </p:nvSpPr>
        <p:spPr bwMode="auto">
          <a:xfrm>
            <a:off x="6821350" y="2301735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122" name="Rectangle 68"/>
          <p:cNvSpPr>
            <a:spLocks noChangeArrowheads="1"/>
          </p:cNvSpPr>
          <p:nvPr/>
        </p:nvSpPr>
        <p:spPr bwMode="auto">
          <a:xfrm>
            <a:off x="6860675" y="3222735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123" name="Rectangle 69"/>
          <p:cNvSpPr>
            <a:spLocks noChangeArrowheads="1"/>
          </p:cNvSpPr>
          <p:nvPr/>
        </p:nvSpPr>
        <p:spPr bwMode="auto">
          <a:xfrm>
            <a:off x="6419350" y="3222735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B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4" name="Rectangle 68"/>
          <p:cNvSpPr>
            <a:spLocks noChangeArrowheads="1"/>
          </p:cNvSpPr>
          <p:nvPr/>
        </p:nvSpPr>
        <p:spPr bwMode="auto">
          <a:xfrm>
            <a:off x="6059350" y="3222735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125" name="Rectangle 68"/>
          <p:cNvSpPr>
            <a:spLocks noChangeArrowheads="1"/>
          </p:cNvSpPr>
          <p:nvPr/>
        </p:nvSpPr>
        <p:spPr bwMode="auto">
          <a:xfrm>
            <a:off x="8022000" y="1609335"/>
            <a:ext cx="360000" cy="540000"/>
          </a:xfrm>
          <a:prstGeom prst="rect">
            <a:avLst/>
          </a:prstGeom>
          <a:noFill/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T</a:t>
            </a:r>
            <a:endParaRPr lang="en-US" altLang="zh-CN" sz="3200" dirty="0"/>
          </a:p>
        </p:txBody>
      </p:sp>
      <p:cxnSp>
        <p:nvCxnSpPr>
          <p:cNvPr id="126" name="直接箭头连接符 125"/>
          <p:cNvCxnSpPr>
            <a:endCxn id="117" idx="0"/>
          </p:cNvCxnSpPr>
          <p:nvPr/>
        </p:nvCxnSpPr>
        <p:spPr bwMode="auto">
          <a:xfrm rot="16200000" flipH="1">
            <a:off x="7702475" y="2671335"/>
            <a:ext cx="679200" cy="423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直接箭头连接符 126"/>
          <p:cNvCxnSpPr>
            <a:endCxn id="123" idx="0"/>
          </p:cNvCxnSpPr>
          <p:nvPr/>
        </p:nvCxnSpPr>
        <p:spPr bwMode="auto">
          <a:xfrm rot="5400000">
            <a:off x="6512213" y="2666673"/>
            <a:ext cx="679200" cy="4329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8" name="直接箭头连接符 127"/>
          <p:cNvCxnSpPr>
            <a:stCxn id="125" idx="1"/>
            <a:endCxn id="120" idx="0"/>
          </p:cNvCxnSpPr>
          <p:nvPr/>
        </p:nvCxnSpPr>
        <p:spPr bwMode="auto">
          <a:xfrm rot="10800000" flipV="1">
            <a:off x="7397350" y="1879335"/>
            <a:ext cx="624650" cy="42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3886200" y="1143000"/>
            <a:ext cx="273825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声明结点指针</a:t>
            </a:r>
            <a:r>
              <a:rPr lang="en-US" altLang="zh-CN" dirty="0" smtClean="0">
                <a:solidFill>
                  <a:srgbClr val="008000"/>
                </a:solidFill>
              </a:rPr>
              <a:t>p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971800" y="2721858"/>
            <a:ext cx="273825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//p</a:t>
            </a:r>
            <a:r>
              <a:rPr lang="zh-CN" altLang="en-US" dirty="0" smtClean="0">
                <a:solidFill>
                  <a:srgbClr val="008000"/>
                </a:solidFill>
              </a:rPr>
              <a:t>走到左孩子处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900550" y="3788658"/>
            <a:ext cx="273825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//p</a:t>
            </a:r>
            <a:r>
              <a:rPr lang="zh-CN" altLang="en-US" dirty="0" smtClean="0">
                <a:solidFill>
                  <a:srgbClr val="008000"/>
                </a:solidFill>
              </a:rPr>
              <a:t>走到右孩子处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445708" y="144780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p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6781800" y="1866621"/>
            <a:ext cx="457200" cy="43511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5791200" y="2400021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p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6096000" y="2857221"/>
            <a:ext cx="381000" cy="35891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矩形 32"/>
          <p:cNvSpPr/>
          <p:nvPr/>
        </p:nvSpPr>
        <p:spPr>
          <a:xfrm>
            <a:off x="6756120" y="3657600"/>
            <a:ext cx="14734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p=Null;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685800" y="4419600"/>
            <a:ext cx="8458200" cy="16361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 smtClean="0">
                <a:solidFill>
                  <a:schemeClr val="bg1"/>
                </a:solidFill>
              </a:rPr>
              <a:t> 访问</a:t>
            </a:r>
            <a:r>
              <a:rPr lang="en-US" altLang="zh-CN" sz="3000" dirty="0" smtClean="0">
                <a:solidFill>
                  <a:schemeClr val="bg1"/>
                </a:solidFill>
              </a:rPr>
              <a:t>s</a:t>
            </a:r>
            <a:r>
              <a:rPr lang="zh-CN" altLang="en-US" sz="3000" dirty="0" smtClean="0">
                <a:solidFill>
                  <a:schemeClr val="bg1"/>
                </a:solidFill>
              </a:rPr>
              <a:t>的父结点？</a:t>
            </a:r>
            <a:endParaRPr lang="en-US" altLang="zh-CN" sz="30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FF9900"/>
                </a:solidFill>
              </a:rPr>
              <a:t>  -- </a:t>
            </a:r>
            <a:r>
              <a:rPr lang="zh-CN" altLang="en-US" sz="3000" dirty="0" smtClean="0">
                <a:solidFill>
                  <a:srgbClr val="FF9900"/>
                </a:solidFill>
              </a:rPr>
              <a:t>在遍历的过程中，判断：</a:t>
            </a:r>
            <a:endParaRPr lang="en-US" altLang="zh-CN" sz="3000" dirty="0" smtClean="0">
              <a:solidFill>
                <a:srgbClr val="FF9900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9900"/>
                </a:solidFill>
              </a:rPr>
              <a:t>if(p-&gt;</a:t>
            </a:r>
            <a:r>
              <a:rPr lang="en-US" altLang="zh-CN" dirty="0" err="1" smtClean="0">
                <a:solidFill>
                  <a:srgbClr val="FF9900"/>
                </a:solidFill>
              </a:rPr>
              <a:t>llink</a:t>
            </a:r>
            <a:r>
              <a:rPr lang="en-US" altLang="zh-CN" dirty="0" smtClean="0">
                <a:solidFill>
                  <a:srgbClr val="FF9900"/>
                </a:solidFill>
              </a:rPr>
              <a:t>-&gt;info==s-&gt;info || p-&gt;</a:t>
            </a:r>
            <a:r>
              <a:rPr lang="en-US" altLang="zh-CN" dirty="0" err="1" smtClean="0">
                <a:solidFill>
                  <a:srgbClr val="FF9900"/>
                </a:solidFill>
              </a:rPr>
              <a:t>rlink</a:t>
            </a:r>
            <a:r>
              <a:rPr lang="en-US" altLang="zh-CN" dirty="0" smtClean="0">
                <a:solidFill>
                  <a:srgbClr val="FF9900"/>
                </a:solidFill>
              </a:rPr>
              <a:t>-&gt;info==s-&gt;info)</a:t>
            </a:r>
          </a:p>
        </p:txBody>
      </p:sp>
      <p:sp>
        <p:nvSpPr>
          <p:cNvPr id="38" name="矩形 37"/>
          <p:cNvSpPr/>
          <p:nvPr/>
        </p:nvSpPr>
        <p:spPr>
          <a:xfrm>
            <a:off x="6001964" y="4420569"/>
            <a:ext cx="2303836" cy="630942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visit(root(p));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下箭头 38"/>
          <p:cNvSpPr/>
          <p:nvPr/>
        </p:nvSpPr>
        <p:spPr bwMode="auto">
          <a:xfrm rot="10800000" flipV="1">
            <a:off x="7010400" y="5091368"/>
            <a:ext cx="304800" cy="396000"/>
          </a:xfrm>
          <a:prstGeom prst="downArrow">
            <a:avLst/>
          </a:prstGeom>
          <a:solidFill>
            <a:srgbClr val="FF99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1" grpId="0"/>
      <p:bldP spid="31" grpId="1"/>
      <p:bldP spid="33" grpId="0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457200" y="990600"/>
            <a:ext cx="8458200" cy="54476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 smtClean="0"/>
              <a:t> 为了方便访问“父亲结点”：</a:t>
            </a:r>
            <a:endParaRPr lang="en-US" altLang="zh-CN" sz="30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0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0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0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0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0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0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0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0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0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000" dirty="0" smtClean="0"/>
          </a:p>
        </p:txBody>
      </p:sp>
      <p:sp>
        <p:nvSpPr>
          <p:cNvPr id="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5.3.2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二叉树的三叉链表表示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2" name="Rectangle 68"/>
          <p:cNvSpPr>
            <a:spLocks noChangeArrowheads="1"/>
          </p:cNvSpPr>
          <p:nvPr/>
        </p:nvSpPr>
        <p:spPr bwMode="auto">
          <a:xfrm>
            <a:off x="6241200" y="4658264"/>
            <a:ext cx="432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123" name="Rectangle 69"/>
          <p:cNvSpPr>
            <a:spLocks noChangeArrowheads="1"/>
          </p:cNvSpPr>
          <p:nvPr/>
        </p:nvSpPr>
        <p:spPr bwMode="auto">
          <a:xfrm>
            <a:off x="5791750" y="465826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B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4" name="Rectangle 68"/>
          <p:cNvSpPr>
            <a:spLocks noChangeArrowheads="1"/>
          </p:cNvSpPr>
          <p:nvPr/>
        </p:nvSpPr>
        <p:spPr bwMode="auto">
          <a:xfrm>
            <a:off x="5791200" y="5196600"/>
            <a:ext cx="432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125" name="Rectangle 68"/>
          <p:cNvSpPr>
            <a:spLocks noChangeArrowheads="1"/>
          </p:cNvSpPr>
          <p:nvPr/>
        </p:nvSpPr>
        <p:spPr bwMode="auto">
          <a:xfrm>
            <a:off x="7482650" y="2571929"/>
            <a:ext cx="360000" cy="540000"/>
          </a:xfrm>
          <a:prstGeom prst="rect">
            <a:avLst/>
          </a:prstGeom>
          <a:noFill/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T</a:t>
            </a:r>
            <a:endParaRPr lang="en-US" altLang="zh-CN" sz="3200" dirty="0"/>
          </a:p>
        </p:txBody>
      </p:sp>
      <p:cxnSp>
        <p:nvCxnSpPr>
          <p:cNvPr id="126" name="直接箭头连接符 125"/>
          <p:cNvCxnSpPr>
            <a:endCxn id="36" idx="0"/>
          </p:cNvCxnSpPr>
          <p:nvPr/>
        </p:nvCxnSpPr>
        <p:spPr bwMode="auto">
          <a:xfrm rot="16200000" flipH="1">
            <a:off x="7211075" y="4130454"/>
            <a:ext cx="609600" cy="401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直接箭头连接符 126"/>
          <p:cNvCxnSpPr>
            <a:endCxn id="123" idx="0"/>
          </p:cNvCxnSpPr>
          <p:nvPr/>
        </p:nvCxnSpPr>
        <p:spPr bwMode="auto">
          <a:xfrm rot="10800000" flipV="1">
            <a:off x="6007750" y="4026330"/>
            <a:ext cx="850250" cy="63193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8" name="直接箭头连接符 127"/>
          <p:cNvCxnSpPr>
            <a:stCxn id="125" idx="1"/>
          </p:cNvCxnSpPr>
          <p:nvPr/>
        </p:nvCxnSpPr>
        <p:spPr bwMode="auto">
          <a:xfrm rot="10800000" flipV="1">
            <a:off x="6858000" y="2841929"/>
            <a:ext cx="624650" cy="42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68"/>
          <p:cNvSpPr>
            <a:spLocks noChangeArrowheads="1"/>
          </p:cNvSpPr>
          <p:nvPr/>
        </p:nvSpPr>
        <p:spPr bwMode="auto">
          <a:xfrm>
            <a:off x="6241200" y="5196600"/>
            <a:ext cx="432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35" name="Rectangle 68"/>
          <p:cNvSpPr>
            <a:spLocks noChangeArrowheads="1"/>
          </p:cNvSpPr>
          <p:nvPr/>
        </p:nvSpPr>
        <p:spPr bwMode="auto">
          <a:xfrm>
            <a:off x="7950000" y="4635929"/>
            <a:ext cx="432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36" name="Rectangle 69"/>
          <p:cNvSpPr>
            <a:spLocks noChangeArrowheads="1"/>
          </p:cNvSpPr>
          <p:nvPr/>
        </p:nvSpPr>
        <p:spPr bwMode="auto">
          <a:xfrm>
            <a:off x="7500550" y="4635929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C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7" name="Rectangle 68"/>
          <p:cNvSpPr>
            <a:spLocks noChangeArrowheads="1"/>
          </p:cNvSpPr>
          <p:nvPr/>
        </p:nvSpPr>
        <p:spPr bwMode="auto">
          <a:xfrm>
            <a:off x="7500000" y="5169329"/>
            <a:ext cx="432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7950000" y="5169329"/>
            <a:ext cx="432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39" name="Rectangle 68"/>
          <p:cNvSpPr>
            <a:spLocks noChangeArrowheads="1"/>
          </p:cNvSpPr>
          <p:nvPr/>
        </p:nvSpPr>
        <p:spPr bwMode="auto">
          <a:xfrm>
            <a:off x="7111800" y="3264329"/>
            <a:ext cx="432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40" name="Rectangle 69"/>
          <p:cNvSpPr>
            <a:spLocks noChangeArrowheads="1"/>
          </p:cNvSpPr>
          <p:nvPr/>
        </p:nvSpPr>
        <p:spPr bwMode="auto">
          <a:xfrm>
            <a:off x="6662350" y="3264329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1" name="Rectangle 68"/>
          <p:cNvSpPr>
            <a:spLocks noChangeArrowheads="1"/>
          </p:cNvSpPr>
          <p:nvPr/>
        </p:nvSpPr>
        <p:spPr bwMode="auto">
          <a:xfrm>
            <a:off x="6661800" y="3797729"/>
            <a:ext cx="432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7111800" y="3797729"/>
            <a:ext cx="432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cxnSp>
        <p:nvCxnSpPr>
          <p:cNvPr id="48" name="直接箭头连接符 47"/>
          <p:cNvCxnSpPr>
            <a:endCxn id="41" idx="2"/>
          </p:cNvCxnSpPr>
          <p:nvPr/>
        </p:nvCxnSpPr>
        <p:spPr bwMode="auto">
          <a:xfrm rot="5400000" flipH="1" flipV="1">
            <a:off x="6402833" y="4411897"/>
            <a:ext cx="549135" cy="400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 rot="16200000" flipV="1">
            <a:off x="7391400" y="4026329"/>
            <a:ext cx="990600" cy="685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Oval 27"/>
          <p:cNvSpPr>
            <a:spLocks noChangeArrowheads="1"/>
          </p:cNvSpPr>
          <p:nvPr/>
        </p:nvSpPr>
        <p:spPr bwMode="auto">
          <a:xfrm>
            <a:off x="3200400" y="44238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3" name="Oval 28"/>
          <p:cNvSpPr>
            <a:spLocks noChangeArrowheads="1"/>
          </p:cNvSpPr>
          <p:nvPr/>
        </p:nvSpPr>
        <p:spPr bwMode="auto">
          <a:xfrm>
            <a:off x="3763200" y="5363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stCxn id="62" idx="3"/>
            <a:endCxn id="66" idx="0"/>
          </p:cNvCxnSpPr>
          <p:nvPr/>
        </p:nvCxnSpPr>
        <p:spPr bwMode="auto">
          <a:xfrm rot="5400000">
            <a:off x="2803801" y="4892991"/>
            <a:ext cx="509409" cy="431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62" idx="5"/>
            <a:endCxn id="63" idx="0"/>
          </p:cNvCxnSpPr>
          <p:nvPr/>
        </p:nvCxnSpPr>
        <p:spPr bwMode="auto">
          <a:xfrm rot="16200000" flipH="1">
            <a:off x="3568191" y="4916390"/>
            <a:ext cx="509409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Oval 28"/>
          <p:cNvSpPr>
            <a:spLocks noChangeArrowheads="1"/>
          </p:cNvSpPr>
          <p:nvPr/>
        </p:nvSpPr>
        <p:spPr bwMode="auto">
          <a:xfrm>
            <a:off x="2590800" y="5363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69" name="下箭头 68"/>
          <p:cNvSpPr/>
          <p:nvPr/>
        </p:nvSpPr>
        <p:spPr bwMode="auto">
          <a:xfrm rot="5400000" flipH="1" flipV="1">
            <a:off x="4677378" y="4425600"/>
            <a:ext cx="432000" cy="1080000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347400" y="1940933"/>
            <a:ext cx="2520000" cy="1107996"/>
          </a:xfrm>
          <a:prstGeom prst="rect">
            <a:avLst/>
          </a:prstGeom>
          <a:solidFill>
            <a:srgbClr val="B4E9A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kumimoji="0" lang="zh-CN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指针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: </a:t>
            </a:r>
            <a:r>
              <a:rPr kumimoji="0" lang="en-US" altLang="zh-CN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Flink</a:t>
            </a:r>
            <a:endParaRPr kumimoji="0" lang="en-US" altLang="zh-CN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指向父亲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838200" y="1940933"/>
            <a:ext cx="2520000" cy="1107996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info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数据信息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838200" y="3006804"/>
            <a:ext cx="2520000" cy="1107996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指针</a:t>
            </a:r>
            <a:r>
              <a:rPr lang="en-US" altLang="zh-CN" sz="3000" dirty="0" smtClean="0"/>
              <a:t>: </a:t>
            </a:r>
            <a:r>
              <a:rPr lang="en-US" altLang="zh-CN" sz="3000" dirty="0" err="1" smtClean="0"/>
              <a:t>llink</a:t>
            </a:r>
            <a:endParaRPr lang="en-US" altLang="zh-CN" sz="3000" dirty="0" smtClean="0"/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指向左孩子</a:t>
            </a:r>
          </a:p>
        </p:txBody>
      </p:sp>
      <p:sp>
        <p:nvSpPr>
          <p:cNvPr id="33" name="矩形 32"/>
          <p:cNvSpPr/>
          <p:nvPr/>
        </p:nvSpPr>
        <p:spPr bwMode="auto">
          <a:xfrm>
            <a:off x="3347400" y="3006804"/>
            <a:ext cx="2520000" cy="1107996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指针</a:t>
            </a:r>
            <a:r>
              <a:rPr lang="en-US" altLang="zh-CN" sz="3000" dirty="0" smtClean="0"/>
              <a:t>: </a:t>
            </a:r>
            <a:r>
              <a:rPr lang="en-US" altLang="zh-CN" sz="3000" dirty="0" err="1" smtClean="0"/>
              <a:t>rlink</a:t>
            </a:r>
            <a:endParaRPr lang="en-US" altLang="zh-CN" sz="3000" dirty="0" smtClean="0"/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指向右孩子</a:t>
            </a:r>
          </a:p>
        </p:txBody>
      </p:sp>
      <p:sp>
        <p:nvSpPr>
          <p:cNvPr id="34" name="Rectangle 68"/>
          <p:cNvSpPr>
            <a:spLocks noChangeArrowheads="1"/>
          </p:cNvSpPr>
          <p:nvPr/>
        </p:nvSpPr>
        <p:spPr bwMode="auto">
          <a:xfrm>
            <a:off x="7111800" y="3276600"/>
            <a:ext cx="432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35" grpId="0" animBg="1"/>
      <p:bldP spid="39" grpId="0" animBg="1"/>
      <p:bldP spid="29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6"/>
          <p:cNvSpPr txBox="1">
            <a:spLocks noChangeArrowheads="1"/>
          </p:cNvSpPr>
          <p:nvPr/>
        </p:nvSpPr>
        <p:spPr bwMode="auto">
          <a:xfrm>
            <a:off x="457200" y="2278083"/>
            <a:ext cx="8458200" cy="387798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-- </a:t>
            </a:r>
            <a:r>
              <a:rPr lang="zh-CN" altLang="en-US" sz="3000" dirty="0" smtClean="0">
                <a:solidFill>
                  <a:srgbClr val="003399"/>
                </a:solidFill>
              </a:rPr>
              <a:t>递归：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</a:t>
            </a:r>
            <a:r>
              <a:rPr lang="en-US" altLang="zh-CN" sz="3000" dirty="0" err="1" smtClean="0"/>
              <a:t>create_Btree</a:t>
            </a:r>
            <a:r>
              <a:rPr lang="en-US" altLang="zh-CN" sz="3000" dirty="0" smtClean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  输入根，若根为空，返回</a:t>
            </a:r>
            <a:r>
              <a:rPr lang="en-US" altLang="zh-CN" sz="3000" dirty="0" smtClean="0"/>
              <a:t>Null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创建根结点；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     创建左子树</a:t>
            </a:r>
            <a:r>
              <a:rPr lang="en-US" altLang="zh-CN" sz="3000" dirty="0" smtClean="0">
                <a:solidFill>
                  <a:srgbClr val="003399"/>
                </a:solidFill>
              </a:rPr>
              <a:t>----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create_Btree</a:t>
            </a:r>
            <a:r>
              <a:rPr lang="en-US" altLang="zh-CN" sz="3000" dirty="0" smtClean="0">
                <a:solidFill>
                  <a:srgbClr val="003399"/>
                </a:solidFill>
              </a:rPr>
              <a:t>()</a:t>
            </a:r>
            <a:r>
              <a:rPr lang="zh-CN" altLang="en-US" sz="3000" dirty="0" smtClean="0">
                <a:solidFill>
                  <a:srgbClr val="003399"/>
                </a:solidFill>
              </a:rPr>
              <a:t>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     创建右子树</a:t>
            </a:r>
            <a:r>
              <a:rPr lang="en-US" altLang="zh-CN" sz="3000" dirty="0" smtClean="0">
                <a:solidFill>
                  <a:srgbClr val="003399"/>
                </a:solidFill>
              </a:rPr>
              <a:t>----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create_Btree</a:t>
            </a:r>
            <a:r>
              <a:rPr lang="en-US" altLang="zh-CN" sz="3000" dirty="0" smtClean="0">
                <a:solidFill>
                  <a:srgbClr val="003399"/>
                </a:solidFill>
              </a:rPr>
              <a:t>()</a:t>
            </a:r>
            <a:r>
              <a:rPr lang="zh-CN" altLang="en-US" sz="3000" dirty="0" smtClean="0">
                <a:solidFill>
                  <a:srgbClr val="003399"/>
                </a:solidFill>
              </a:rPr>
              <a:t>；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返回根；</a:t>
            </a:r>
            <a:endParaRPr lang="en-US" altLang="zh-CN" sz="3000" dirty="0" smtClean="0"/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457200" y="990600"/>
            <a:ext cx="8458200" cy="1246495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 smtClean="0"/>
              <a:t> 基于左</a:t>
            </a:r>
            <a:r>
              <a:rPr lang="en-US" altLang="zh-CN" sz="3000" dirty="0" smtClean="0"/>
              <a:t>-</a:t>
            </a:r>
            <a:r>
              <a:rPr lang="zh-CN" altLang="en-US" sz="3000" dirty="0" smtClean="0"/>
              <a:t>右孩子表示法，</a:t>
            </a:r>
            <a:endParaRPr lang="en-US" altLang="zh-CN" sz="30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/>
              <a:t>  </a:t>
            </a:r>
            <a:r>
              <a:rPr lang="zh-CN" altLang="en-US" sz="3000" dirty="0" smtClean="0"/>
              <a:t>建立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棵二叉树的链接存储，即创建二叉树。</a:t>
            </a:r>
            <a:endParaRPr lang="en-US" altLang="zh-CN" sz="3000" dirty="0" smtClean="0"/>
          </a:p>
        </p:txBody>
      </p:sp>
      <p:sp>
        <p:nvSpPr>
          <p:cNvPr id="63" name="Oval 27"/>
          <p:cNvSpPr>
            <a:spLocks noChangeArrowheads="1"/>
          </p:cNvSpPr>
          <p:nvPr/>
        </p:nvSpPr>
        <p:spPr bwMode="auto">
          <a:xfrm>
            <a:off x="6985200" y="2375133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7441800" y="3111933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6858000" y="3924333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stCxn id="63" idx="3"/>
            <a:endCxn id="73" idx="0"/>
          </p:cNvCxnSpPr>
          <p:nvPr/>
        </p:nvCxnSpPr>
        <p:spPr bwMode="auto">
          <a:xfrm rot="5400000">
            <a:off x="6712201" y="2775668"/>
            <a:ext cx="3680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63" idx="5"/>
            <a:endCxn id="64" idx="0"/>
          </p:cNvCxnSpPr>
          <p:nvPr/>
        </p:nvCxnSpPr>
        <p:spPr bwMode="auto">
          <a:xfrm rot="16200000" flipH="1">
            <a:off x="7321835" y="2775967"/>
            <a:ext cx="368065" cy="303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64" idx="3"/>
            <a:endCxn id="65" idx="0"/>
          </p:cNvCxnSpPr>
          <p:nvPr/>
        </p:nvCxnSpPr>
        <p:spPr bwMode="auto">
          <a:xfrm rot="5400000">
            <a:off x="7067701" y="3486968"/>
            <a:ext cx="443665" cy="431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8001000" y="389198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stCxn id="64" idx="5"/>
            <a:endCxn id="69" idx="0"/>
          </p:cNvCxnSpPr>
          <p:nvPr/>
        </p:nvCxnSpPr>
        <p:spPr bwMode="auto">
          <a:xfrm rot="16200000" flipH="1">
            <a:off x="7808109" y="3483093"/>
            <a:ext cx="411317" cy="40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29"/>
          <p:cNvSpPr>
            <a:spLocks noChangeArrowheads="1"/>
          </p:cNvSpPr>
          <p:nvPr/>
        </p:nvSpPr>
        <p:spPr bwMode="auto">
          <a:xfrm>
            <a:off x="8331000" y="4635933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72" name="直接连接符 71"/>
          <p:cNvCxnSpPr>
            <a:stCxn id="69" idx="5"/>
            <a:endCxn id="71" idx="0"/>
          </p:cNvCxnSpPr>
          <p:nvPr/>
        </p:nvCxnSpPr>
        <p:spPr bwMode="auto">
          <a:xfrm rot="16200000" flipH="1">
            <a:off x="8270761" y="4359693"/>
            <a:ext cx="375213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6528000" y="3111933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74" name="Oval 29"/>
          <p:cNvSpPr>
            <a:spLocks noChangeArrowheads="1"/>
          </p:cNvSpPr>
          <p:nvPr/>
        </p:nvSpPr>
        <p:spPr bwMode="auto">
          <a:xfrm>
            <a:off x="6096000" y="3873933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5" name="直接连接符 74"/>
          <p:cNvCxnSpPr>
            <a:stCxn id="73" idx="3"/>
            <a:endCxn id="74" idx="0"/>
          </p:cNvCxnSpPr>
          <p:nvPr/>
        </p:nvCxnSpPr>
        <p:spPr bwMode="auto">
          <a:xfrm rot="5400000">
            <a:off x="6255001" y="3537668"/>
            <a:ext cx="393265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7696200" y="4635933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69" idx="3"/>
            <a:endCxn id="76" idx="0"/>
          </p:cNvCxnSpPr>
          <p:nvPr/>
        </p:nvCxnSpPr>
        <p:spPr bwMode="auto">
          <a:xfrm rot="5400000">
            <a:off x="7800627" y="4372294"/>
            <a:ext cx="375213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7111800" y="4673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81" name="直接连接符 80"/>
          <p:cNvCxnSpPr>
            <a:stCxn id="65" idx="5"/>
            <a:endCxn id="80" idx="0"/>
          </p:cNvCxnSpPr>
          <p:nvPr/>
        </p:nvCxnSpPr>
        <p:spPr bwMode="auto">
          <a:xfrm rot="16200000" flipH="1">
            <a:off x="7087101" y="4432701"/>
            <a:ext cx="380332" cy="101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：创建二叉树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627443" y="2362200"/>
            <a:ext cx="1620957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递归出口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箭头连接符 29"/>
          <p:cNvCxnSpPr>
            <a:endCxn id="29" idx="2"/>
          </p:cNvCxnSpPr>
          <p:nvPr/>
        </p:nvCxnSpPr>
        <p:spPr bwMode="auto">
          <a:xfrm rot="5400000" flipH="1" flipV="1">
            <a:off x="4961771" y="2952849"/>
            <a:ext cx="543580" cy="40872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矩形 33"/>
          <p:cNvSpPr/>
          <p:nvPr/>
        </p:nvSpPr>
        <p:spPr>
          <a:xfrm>
            <a:off x="685800" y="3276600"/>
            <a:ext cx="50366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 { 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362200" y="5517957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} </a:t>
            </a:r>
            <a:endParaRPr lang="zh-CN" altLang="en-US" dirty="0"/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3429000" y="5617458"/>
            <a:ext cx="5715000" cy="630942"/>
          </a:xfrm>
          <a:prstGeom prst="rect">
            <a:avLst/>
          </a:prstGeom>
          <a:solidFill>
            <a:srgbClr val="29527B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结点的输入次序，符合哪种遍历？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10837</TotalTime>
  <Words>4221</Words>
  <Application>Microsoft Office PowerPoint</Application>
  <PresentationFormat>全屏显示(4:3)</PresentationFormat>
  <Paragraphs>974</Paragraphs>
  <Slides>48</Slides>
  <Notes>47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默认设计模板</vt:lpstr>
      <vt:lpstr>幻灯片 1</vt:lpstr>
      <vt:lpstr>回顾：二叉树的遍历</vt:lpstr>
      <vt:lpstr>回顾：二叉树的实现</vt:lpstr>
      <vt:lpstr>5.3.2 二叉树的链接表示</vt:lpstr>
      <vt:lpstr>5.3.2 二叉树的链接表示</vt:lpstr>
      <vt:lpstr>(二叉链表)数据类型</vt:lpstr>
      <vt:lpstr>5.3.2 二叉树的链接表示</vt:lpstr>
      <vt:lpstr>5.3.2 二叉树的三叉链表表示</vt:lpstr>
      <vt:lpstr>例1：创建二叉树</vt:lpstr>
      <vt:lpstr>例1：创建二叉树</vt:lpstr>
      <vt:lpstr>例1：创建二叉树</vt:lpstr>
      <vt:lpstr>例2</vt:lpstr>
      <vt:lpstr>例2</vt:lpstr>
      <vt:lpstr>例2</vt:lpstr>
      <vt:lpstr>思考</vt:lpstr>
      <vt:lpstr>5.3.3 线索二叉树</vt:lpstr>
      <vt:lpstr>线索化</vt:lpstr>
      <vt:lpstr>先序线索化</vt:lpstr>
      <vt:lpstr>中序线索化</vt:lpstr>
      <vt:lpstr>后序线索化</vt:lpstr>
      <vt:lpstr>思考：孩子指针or线索?</vt:lpstr>
      <vt:lpstr>思考：孩子指针or线索?</vt:lpstr>
      <vt:lpstr>思考：孩子指针or线索?</vt:lpstr>
      <vt:lpstr>幻灯片 24</vt:lpstr>
      <vt:lpstr>5.3.3 线索二叉树--数据类型</vt:lpstr>
      <vt:lpstr>例：中序线索化二叉树</vt:lpstr>
      <vt:lpstr>幻灯片 27</vt:lpstr>
      <vt:lpstr>幻灯片 28</vt:lpstr>
      <vt:lpstr>线索化二叉树--意义</vt:lpstr>
      <vt:lpstr>幻灯片 30</vt:lpstr>
      <vt:lpstr>幻灯片 31</vt:lpstr>
      <vt:lpstr>幻灯片 32</vt:lpstr>
      <vt:lpstr>幻灯片 33</vt:lpstr>
      <vt:lpstr>线索化二叉树--遍历</vt:lpstr>
      <vt:lpstr>幻灯片 35</vt:lpstr>
      <vt:lpstr>补充内容</vt:lpstr>
      <vt:lpstr>幻灯片 37</vt:lpstr>
      <vt:lpstr>幻灯片 38</vt:lpstr>
      <vt:lpstr>幻灯片 39</vt:lpstr>
      <vt:lpstr>幻灯片 40</vt:lpstr>
      <vt:lpstr>幻灯片 41</vt:lpstr>
      <vt:lpstr>幻灯片 42</vt:lpstr>
      <vt:lpstr>补充内容</vt:lpstr>
      <vt:lpstr>幻灯片 44</vt:lpstr>
      <vt:lpstr>幻灯片 45</vt:lpstr>
      <vt:lpstr>幻灯片 46</vt:lpstr>
      <vt:lpstr>幻灯片 47</vt:lpstr>
      <vt:lpstr>幻灯片 48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yanfang</cp:lastModifiedBy>
  <cp:revision>2093</cp:revision>
  <cp:lastPrinted>1601-01-01T00:00:00Z</cp:lastPrinted>
  <dcterms:created xsi:type="dcterms:W3CDTF">1601-01-01T00:00:00Z</dcterms:created>
  <dcterms:modified xsi:type="dcterms:W3CDTF">2016-04-08T01:08:28Z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