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3" r:id="rId15"/>
    <p:sldId id="614" r:id="rId16"/>
    <p:sldId id="616" r:id="rId17"/>
    <p:sldId id="619" r:id="rId18"/>
    <p:sldId id="620" r:id="rId19"/>
    <p:sldId id="622" r:id="rId20"/>
    <p:sldId id="623" r:id="rId21"/>
    <p:sldId id="618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43" r:id="rId34"/>
    <p:sldId id="637" r:id="rId35"/>
    <p:sldId id="639" r:id="rId36"/>
    <p:sldId id="642" r:id="rId37"/>
    <p:sldId id="640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  <p:sldId id="659" r:id="rId53"/>
    <p:sldId id="660" r:id="rId5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E24"/>
    <a:srgbClr val="008000"/>
    <a:srgbClr val="006600"/>
    <a:srgbClr val="2D5A87"/>
    <a:srgbClr val="003366"/>
    <a:srgbClr val="003F7E"/>
    <a:srgbClr val="D0F7C5"/>
    <a:srgbClr val="92D050"/>
    <a:srgbClr val="FF3300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1944" autoAdjust="0"/>
  </p:normalViewPr>
  <p:slideViewPr>
    <p:cSldViewPr>
      <p:cViewPr>
        <p:scale>
          <a:sx n="70" d="100"/>
          <a:sy n="70" d="100"/>
        </p:scale>
        <p:origin x="-8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16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讲：二叉树的应用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       -- </a:t>
            </a:r>
            <a:r>
              <a:rPr kumimoji="1" lang="zh-CN" altLang="en-US" sz="3600" dirty="0" smtClean="0">
                <a:solidFill>
                  <a:srgbClr val="292929"/>
                </a:solidFill>
                <a:latin typeface="黑体" pitchFamily="2" charset="-122"/>
              </a:rPr>
              <a:t>哈夫曼树、优先队列</a:t>
            </a:r>
            <a:endParaRPr kumimoji="1" lang="en-US" altLang="zh-CN" sz="36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219200"/>
            <a:ext cx="8763000" cy="419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PriorityQueue</a:t>
            </a:r>
            <a:endParaRPr lang="en-US" altLang="zh-CN" sz="3200" dirty="0" smtClean="0"/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*</a:t>
            </a:r>
            <a:r>
              <a:rPr lang="en-US" altLang="zh-CN" sz="3200" dirty="0" err="1"/>
              <a:t>pq</a:t>
            </a:r>
            <a:r>
              <a:rPr lang="en-US" altLang="zh-CN" sz="3200" dirty="0" smtClean="0"/>
              <a:t>; };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PriorityQueue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PPriorityQueue</a:t>
            </a:r>
            <a:r>
              <a:rPr lang="en-US" altLang="zh-CN" sz="3200" dirty="0" smtClean="0"/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3188635" y="2016604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堆中元素个数的最大值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52600" y="27432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实际元素个数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62400" y="3407658"/>
            <a:ext cx="29386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指针</a:t>
            </a:r>
            <a:r>
              <a:rPr lang="en-US" altLang="zh-CN" dirty="0" err="1" smtClean="0">
                <a:solidFill>
                  <a:srgbClr val="008A00"/>
                </a:solidFill>
              </a:rPr>
              <a:t>pq</a:t>
            </a:r>
            <a:r>
              <a:rPr lang="zh-CN" altLang="en-US" dirty="0" smtClean="0">
                <a:solidFill>
                  <a:srgbClr val="008A00"/>
                </a:solidFill>
              </a:rPr>
              <a:t>指向数组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53562" y="4724400"/>
            <a:ext cx="433323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指向优先队列的指针类型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876800" y="2133600"/>
            <a:ext cx="4267200" cy="35052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将元素放在最后位置；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比较其与父亲，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若父亲较大，则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父亲下沉、元素上升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3.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dirty="0" smtClean="0">
                <a:latin typeface="+mj-lt"/>
              </a:rPr>
              <a:t>2</a:t>
            </a:r>
            <a:r>
              <a:rPr lang="zh-CN" altLang="en-US" dirty="0" smtClean="0">
                <a:latin typeface="+mj-lt"/>
              </a:rPr>
              <a:t>，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直到满足堆序性。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向优先队列中插入元素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776400" y="3963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886629" y="3586277"/>
            <a:ext cx="55449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保持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堆序性：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依然是小顶堆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19" idx="3"/>
          </p:cNvCxnSpPr>
          <p:nvPr/>
        </p:nvCxnSpPr>
        <p:spPr bwMode="auto">
          <a:xfrm rot="5400000">
            <a:off x="3513901" y="4682348"/>
            <a:ext cx="574552" cy="119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3429000" y="5029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3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堆序性判断：</a:t>
            </a:r>
            <a:r>
              <a:rPr lang="en-US" altLang="zh-CN" dirty="0" smtClean="0">
                <a:latin typeface="+mj-lt"/>
              </a:rPr>
              <a:t>7≤4</a:t>
            </a:r>
            <a:r>
              <a:rPr lang="zh-CN" altLang="en-US" dirty="0" smtClean="0">
                <a:latin typeface="+mj-lt"/>
              </a:rPr>
              <a:t>吗？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           </a:t>
            </a:r>
            <a:r>
              <a:rPr lang="zh-CN" altLang="en-US" dirty="0" smtClean="0">
                <a:latin typeface="+mj-lt"/>
              </a:rPr>
              <a:t>空位置上升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向优先队列中插入元素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776400" y="3963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4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3" idx="3"/>
            <a:endCxn id="46" idx="0"/>
          </p:cNvCxnSpPr>
          <p:nvPr/>
        </p:nvCxnSpPr>
        <p:spPr bwMode="auto">
          <a:xfrm rot="5400000">
            <a:off x="3886629" y="3586277"/>
            <a:ext cx="55449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3" idx="5"/>
            <a:endCxn id="45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3429000" y="5029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3"/>
            <a:endCxn id="62" idx="0"/>
          </p:cNvCxnSpPr>
          <p:nvPr/>
        </p:nvCxnSpPr>
        <p:spPr bwMode="auto">
          <a:xfrm rot="5400000">
            <a:off x="3492601" y="4661048"/>
            <a:ext cx="574552" cy="16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堆序性判断：</a:t>
            </a:r>
            <a:r>
              <a:rPr lang="en-US" altLang="zh-CN" dirty="0" smtClean="0">
                <a:latin typeface="+mj-lt"/>
              </a:rPr>
              <a:t>7≤4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           </a:t>
            </a:r>
            <a:r>
              <a:rPr lang="zh-CN" altLang="en-US" dirty="0" smtClean="0">
                <a:latin typeface="+mj-lt"/>
              </a:rPr>
              <a:t>空位置上升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堆序性判断：</a:t>
            </a:r>
            <a:r>
              <a:rPr lang="en-US" altLang="zh-CN" dirty="0" smtClean="0"/>
              <a:t>5≤4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不，则父亲下沉，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空位置上升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向优先队列中插入元素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429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4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3" idx="3"/>
            <a:endCxn id="62" idx="0"/>
          </p:cNvCxnSpPr>
          <p:nvPr/>
        </p:nvCxnSpPr>
        <p:spPr bwMode="auto">
          <a:xfrm rot="5400000">
            <a:off x="3929530" y="3552376"/>
            <a:ext cx="477695" cy="189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3" idx="5"/>
            <a:endCxn id="45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3803400" y="3886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0"/>
            <a:endCxn id="62" idx="2"/>
          </p:cNvCxnSpPr>
          <p:nvPr/>
        </p:nvCxnSpPr>
        <p:spPr bwMode="auto">
          <a:xfrm rot="5400000" flipH="1" flipV="1">
            <a:off x="3593700" y="4549500"/>
            <a:ext cx="603000" cy="356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堆序性判断：</a:t>
            </a:r>
            <a:r>
              <a:rPr lang="en-US" altLang="zh-CN" dirty="0" smtClean="0">
                <a:latin typeface="+mj-lt"/>
              </a:rPr>
              <a:t>7≤4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           </a:t>
            </a:r>
            <a:r>
              <a:rPr lang="zh-CN" altLang="en-US" dirty="0" smtClean="0">
                <a:latin typeface="+mj-lt"/>
              </a:rPr>
              <a:t>空位置上升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堆序性判断：</a:t>
            </a:r>
            <a:r>
              <a:rPr lang="en-US" altLang="zh-CN" dirty="0" smtClean="0"/>
              <a:t>5≤4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不，则父亲下沉，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空位置上升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堆序性判断：</a:t>
            </a:r>
            <a:r>
              <a:rPr lang="en-US" altLang="zh-CN" dirty="0" smtClean="0"/>
              <a:t>2≤4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是，置元素，结束。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向优先队列中插入元素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3657600" y="39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429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62" idx="0"/>
          </p:cNvCxnSpPr>
          <p:nvPr/>
        </p:nvCxnSpPr>
        <p:spPr bwMode="auto">
          <a:xfrm rot="16200000" flipH="1">
            <a:off x="3699247" y="2203446"/>
            <a:ext cx="534953" cy="836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62" idx="2"/>
            <a:endCxn id="43" idx="0"/>
          </p:cNvCxnSpPr>
          <p:nvPr/>
        </p:nvCxnSpPr>
        <p:spPr bwMode="auto">
          <a:xfrm rot="5400000">
            <a:off x="3898500" y="3476100"/>
            <a:ext cx="533400" cy="439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62" idx="2"/>
            <a:endCxn id="45" idx="0"/>
          </p:cNvCxnSpPr>
          <p:nvPr/>
        </p:nvCxnSpPr>
        <p:spPr bwMode="auto">
          <a:xfrm rot="16200000" flipH="1">
            <a:off x="4372500" y="3441300"/>
            <a:ext cx="499800" cy="475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4114800" y="28890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0"/>
            <a:endCxn id="43" idx="4"/>
          </p:cNvCxnSpPr>
          <p:nvPr/>
        </p:nvCxnSpPr>
        <p:spPr bwMode="auto">
          <a:xfrm rot="5400000" flipH="1" flipV="1">
            <a:off x="3585900" y="4669500"/>
            <a:ext cx="4908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114800" y="2895600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2600" y="57150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复杂度：</a:t>
            </a:r>
            <a:endParaRPr lang="en-US" altLang="zh-CN" sz="3000" dirty="0" smtClean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52800" y="57150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000" dirty="0" smtClean="0">
                <a:solidFill>
                  <a:schemeClr val="bg1"/>
                </a:solidFill>
              </a:rPr>
              <a:t>n)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33400"/>
            <a:ext cx="52578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向优先队列中插入元素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33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add_heap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DatyType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x)</a:t>
            </a:r>
          </a:p>
          <a:p>
            <a:pPr marL="144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 &gt;=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MaxNum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-1)</a:t>
            </a:r>
            <a:r>
              <a:rPr lang="en-US" altLang="zh-CN" sz="3000" kern="0" dirty="0" smtClean="0"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(“Full!\n”);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return;}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for(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-&gt;n,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&gt;0 &amp;&amp; 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[(i-1)/2]&gt;x);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 (i-1)/2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[(i-1)/2];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 x;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-&gt;n++; </a:t>
            </a:r>
          </a:p>
          <a:p>
            <a:pPr marL="144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5200" y="2590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初始：空位置放在最后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629400" y="4226404"/>
            <a:ext cx="23791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父亲下沉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71800" y="3657600"/>
            <a:ext cx="41745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若是，则空位置上升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594903" y="1524000"/>
            <a:ext cx="29770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为空位置的下标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96731" y="3124200"/>
            <a:ext cx="31758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父亲是否大于</a:t>
            </a:r>
            <a:r>
              <a:rPr lang="en-US" altLang="zh-CN" kern="0" dirty="0" smtClean="0">
                <a:solidFill>
                  <a:srgbClr val="008A00"/>
                </a:solidFill>
              </a:rPr>
              <a:t>x</a:t>
            </a:r>
            <a:r>
              <a:rPr lang="zh-CN" altLang="en-US" kern="0" dirty="0" smtClean="0">
                <a:solidFill>
                  <a:srgbClr val="008A00"/>
                </a:solidFill>
              </a:rPr>
              <a:t>？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581400" y="47792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向空位置赋值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1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648200" y="1981200"/>
            <a:ext cx="4495800" cy="40386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</a:rPr>
              <a:t>从最后元素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、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空位置的孩子</a:t>
            </a:r>
            <a:r>
              <a:rPr lang="zh-CN" altLang="en-US" dirty="0" smtClean="0">
                <a:latin typeface="+mj-lt"/>
              </a:rPr>
              <a:t>中，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选择最小的，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与空位置交换；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2.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，直到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X </a:t>
            </a:r>
            <a:r>
              <a:rPr lang="zh-CN" altLang="en-US" dirty="0" smtClean="0">
                <a:latin typeface="+mj-lt"/>
              </a:rPr>
              <a:t>≤ 空位置的孩子，则</a:t>
            </a:r>
            <a:endParaRPr lang="en-US" altLang="zh-CN" dirty="0" smtClean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放入空位置，结束。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66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6792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072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310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20179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2650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4036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39882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将剩余部分调整成小顶堆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6916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19" idx="4"/>
            <a:endCxn id="37" idx="0"/>
          </p:cNvCxnSpPr>
          <p:nvPr/>
        </p:nvCxnSpPr>
        <p:spPr bwMode="auto">
          <a:xfrm rot="5400000">
            <a:off x="32172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4648200" y="6106180"/>
            <a:ext cx="4495800" cy="523220"/>
          </a:xfrm>
          <a:prstGeom prst="rect">
            <a:avLst/>
          </a:prstGeom>
          <a:solidFill>
            <a:srgbClr val="22684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空孩子的值为无穷大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</a:t>
            </a:r>
            <a:r>
              <a:rPr lang="zh-CN" altLang="en-US" dirty="0" smtClean="0">
                <a:latin typeface="+mj-lt"/>
                <a:ea typeface="黑体" pitchFamily="2" charset="-122"/>
              </a:rPr>
              <a:t>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1371600" y="23576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8" idx="3"/>
            <a:endCxn id="87" idx="7"/>
          </p:cNvCxnSpPr>
          <p:nvPr/>
        </p:nvCxnSpPr>
        <p:spPr bwMode="auto">
          <a:xfrm rot="5400000">
            <a:off x="2017918" y="17085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8" idx="5"/>
            <a:endCxn id="89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7" idx="3"/>
            <a:endCxn id="90" idx="0"/>
          </p:cNvCxnSpPr>
          <p:nvPr/>
        </p:nvCxnSpPr>
        <p:spPr bwMode="auto">
          <a:xfrm rot="5400000">
            <a:off x="903430" y="29196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9" idx="3"/>
            <a:endCxn id="92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9" idx="5"/>
            <a:endCxn id="91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87" idx="5"/>
            <a:endCxn id="98" idx="0"/>
          </p:cNvCxnSpPr>
          <p:nvPr/>
        </p:nvCxnSpPr>
        <p:spPr bwMode="auto">
          <a:xfrm rot="16200000" flipH="1">
            <a:off x="1771576" y="29409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101" name="直接连接符 100"/>
          <p:cNvCxnSpPr>
            <a:stCxn id="90" idx="3"/>
            <a:endCxn id="100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103" idx="0"/>
            <a:endCxn id="90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105" name="直接连接符 104"/>
          <p:cNvCxnSpPr>
            <a:stCxn id="98" idx="3"/>
            <a:endCxn id="104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7" idx="0"/>
            <a:endCxn id="98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2691600" y="1371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11" name="直接连接符 110"/>
          <p:cNvCxnSpPr>
            <a:stCxn id="92" idx="4"/>
            <a:endCxn id="110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6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60" idx="2"/>
            <a:endCxn id="42" idx="0"/>
          </p:cNvCxnSpPr>
          <p:nvPr/>
        </p:nvCxnSpPr>
        <p:spPr bwMode="auto">
          <a:xfrm rot="5400000">
            <a:off x="1032900" y="2845500"/>
            <a:ext cx="567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60" idx="2"/>
            <a:endCxn id="50" idx="0"/>
          </p:cNvCxnSpPr>
          <p:nvPr/>
        </p:nvCxnSpPr>
        <p:spPr bwMode="auto">
          <a:xfrm rot="16200000" flipH="1">
            <a:off x="1697400" y="2866800"/>
            <a:ext cx="567600" cy="643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0" idx="3"/>
            <a:endCxn id="56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50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1371600" y="2328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60" idx="0"/>
          </p:cNvCxnSpPr>
          <p:nvPr/>
        </p:nvCxnSpPr>
        <p:spPr bwMode="auto">
          <a:xfrm rot="16200000" flipH="1">
            <a:off x="1795447" y="2888046"/>
            <a:ext cx="5751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60" idx="2"/>
            <a:endCxn id="56" idx="0"/>
          </p:cNvCxnSpPr>
          <p:nvPr/>
        </p:nvCxnSpPr>
        <p:spPr bwMode="auto">
          <a:xfrm rot="5400000">
            <a:off x="1860129" y="4075671"/>
            <a:ext cx="54694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60" idx="2"/>
          </p:cNvCxnSpPr>
          <p:nvPr/>
        </p:nvCxnSpPr>
        <p:spPr bwMode="auto">
          <a:xfrm rot="16200000" flipV="1">
            <a:off x="2191024" y="4083176"/>
            <a:ext cx="56195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014800" y="3395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回顾：二叉树的遍历、表示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二叉树的概念和主要性质；</a:t>
            </a:r>
            <a:endParaRPr lang="en-US" altLang="zh-CN" sz="320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完全二叉树、满二叉树；</a:t>
            </a:r>
            <a:endParaRPr lang="en-US" altLang="zh-CN" sz="320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二叉树的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递归、非递归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二叉树的顺序表示、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       </a:t>
            </a:r>
            <a:r>
              <a:rPr lang="zh-CN" altLang="en-US" sz="3200" dirty="0" smtClean="0"/>
              <a:t>结点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度表示、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       </a:t>
            </a:r>
            <a:r>
              <a:rPr lang="zh-CN" altLang="en-US" sz="3200" dirty="0" smtClean="0"/>
              <a:t>链接表示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二叉链表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492800" y="187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80556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8228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9" idx="3"/>
            <a:endCxn id="29" idx="0"/>
          </p:cNvCxnSpPr>
          <p:nvPr/>
        </p:nvCxnSpPr>
        <p:spPr bwMode="auto">
          <a:xfrm rot="5400000">
            <a:off x="7181701" y="22416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9" idx="5"/>
            <a:endCxn id="20" idx="0"/>
          </p:cNvCxnSpPr>
          <p:nvPr/>
        </p:nvCxnSpPr>
        <p:spPr bwMode="auto">
          <a:xfrm rot="16200000" flipH="1">
            <a:off x="7882535" y="22269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3"/>
            <a:endCxn id="21" idx="0"/>
          </p:cNvCxnSpPr>
          <p:nvPr/>
        </p:nvCxnSpPr>
        <p:spPr bwMode="auto">
          <a:xfrm rot="5400000">
            <a:off x="7911275" y="31122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10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5" idx="0"/>
          </p:cNvCxnSpPr>
          <p:nvPr/>
        </p:nvCxnSpPr>
        <p:spPr bwMode="auto">
          <a:xfrm rot="16200000" flipH="1">
            <a:off x="8318109" y="30909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594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34" idx="3"/>
            <a:endCxn id="27" idx="0"/>
          </p:cNvCxnSpPr>
          <p:nvPr/>
        </p:nvCxnSpPr>
        <p:spPr bwMode="auto">
          <a:xfrm rot="5400000">
            <a:off x="7092902" y="37530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594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784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rot="5400000">
            <a:off x="6750001" y="30291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273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32" idx="0"/>
          </p:cNvCxnSpPr>
          <p:nvPr/>
        </p:nvCxnSpPr>
        <p:spPr bwMode="auto">
          <a:xfrm rot="5400000">
            <a:off x="6407101" y="37530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64200" y="33018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245634" y="30672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空位置无孩子，停止比较；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放入空位置，结束。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59" idx="0"/>
          </p:cNvCxnSpPr>
          <p:nvPr/>
        </p:nvCxnSpPr>
        <p:spPr bwMode="auto">
          <a:xfrm rot="16200000" flipH="1">
            <a:off x="1757347" y="2926146"/>
            <a:ext cx="6513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9" idx="3"/>
            <a:endCxn id="56" idx="0"/>
          </p:cNvCxnSpPr>
          <p:nvPr/>
        </p:nvCxnSpPr>
        <p:spPr bwMode="auto">
          <a:xfrm rot="5400000">
            <a:off x="1754230" y="4173418"/>
            <a:ext cx="5550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0" idx="0"/>
            <a:endCxn id="59" idx="5"/>
          </p:cNvCxnSpPr>
          <p:nvPr/>
        </p:nvCxnSpPr>
        <p:spPr bwMode="auto">
          <a:xfrm rot="16200000" flipV="1">
            <a:off x="2290748" y="4178947"/>
            <a:ext cx="575153" cy="143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014800" y="34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362200" y="4538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2438400" y="45005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990600" y="56388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复杂度：</a:t>
            </a:r>
            <a:endParaRPr lang="en-US" altLang="zh-CN" sz="3000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56388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000" dirty="0" smtClean="0">
                <a:solidFill>
                  <a:schemeClr val="bg1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29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685800"/>
            <a:ext cx="86868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v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oid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=0</a:t>
            </a:r>
            <a:r>
              <a:rPr lang="en-US" altLang="zh-CN" sz="3000" kern="0" dirty="0" smtClean="0">
                <a:latin typeface="+mj-lt"/>
              </a:rPr>
              <a:t>,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=1, s=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-&gt;n-1;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dirty="0" err="1" smtClean="0"/>
              <a:t>DataType</a:t>
            </a:r>
            <a:r>
              <a:rPr lang="en-US" altLang="zh-CN" sz="3000" kern="0" dirty="0" smtClean="0"/>
              <a:t>  temp =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[s]; 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baseline="0" dirty="0" smtClean="0">
                <a:latin typeface="+mj-lt"/>
              </a:rPr>
              <a:t>while(</a:t>
            </a:r>
            <a:r>
              <a:rPr lang="en-US" altLang="zh-CN" sz="3000" kern="0" baseline="0" dirty="0" err="1" smtClean="0">
                <a:latin typeface="+mj-lt"/>
              </a:rPr>
              <a:t>ch</a:t>
            </a:r>
            <a:r>
              <a:rPr lang="en-US" altLang="zh-CN" sz="3000" kern="0" baseline="0" dirty="0" smtClean="0">
                <a:latin typeface="+mj-lt"/>
              </a:rPr>
              <a:t>&lt;s)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if(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[ch+1]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     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++; </a:t>
            </a:r>
            <a:endParaRPr kumimoji="0" lang="en-US" altLang="zh-CN" sz="3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if(temp &gt;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</a:t>
            </a:r>
            <a:r>
              <a:rPr lang="en-US" altLang="zh-CN" sz="3000" kern="0" dirty="0" err="1" smtClean="0">
                <a:latin typeface="+mj-lt"/>
              </a:rPr>
              <a:t>pq</a:t>
            </a:r>
            <a:r>
              <a:rPr lang="en-US" altLang="zh-CN" sz="3000" kern="0" dirty="0" smtClean="0">
                <a:latin typeface="+mj-lt"/>
              </a:rPr>
              <a:t>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{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</a:t>
            </a:r>
            <a:r>
              <a:rPr lang="en-US" altLang="zh-CN" sz="3000" kern="0" dirty="0" err="1" smtClean="0">
                <a:latin typeface="+mj-lt"/>
              </a:rPr>
              <a:t>pq</a:t>
            </a:r>
            <a:r>
              <a:rPr lang="en-US" altLang="zh-CN" sz="3000" kern="0" dirty="0" smtClean="0">
                <a:latin typeface="+mj-lt"/>
              </a:rPr>
              <a:t>[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] =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</a:t>
            </a:r>
            <a:r>
              <a:rPr lang="en-US" altLang="zh-CN" sz="3000" kern="0" dirty="0" err="1" smtClean="0">
                <a:latin typeface="+mj-lt"/>
              </a:rPr>
              <a:t>pq</a:t>
            </a:r>
            <a:r>
              <a:rPr lang="en-US" altLang="zh-CN" sz="3000" kern="0" dirty="0" smtClean="0">
                <a:latin typeface="+mj-lt"/>
              </a:rPr>
              <a:t>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=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;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=2*i+1;}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else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p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temp;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5400" y="365760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内容比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0800" y="312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若空位置有左右孩子，则置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为较小的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7691" y="1143000"/>
            <a:ext cx="371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置为空位置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的左子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4400" y="2514600"/>
            <a:ext cx="429926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3048000" y="50292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}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5989713" y="1676400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//temp:</a:t>
            </a:r>
            <a:r>
              <a:rPr lang="zh-CN" altLang="en-US" kern="0" dirty="0" smtClean="0">
                <a:solidFill>
                  <a:srgbClr val="008A00"/>
                </a:solidFill>
              </a:rPr>
              <a:t>最后结点值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76600" y="5181600"/>
            <a:ext cx="4267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比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内容更小，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0" y="4648200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下降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48400" y="4140000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孩子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61391" y="5715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将</a:t>
            </a:r>
            <a:r>
              <a:rPr lang="en-US" altLang="zh-CN" kern="0" dirty="0" smtClean="0">
                <a:solidFill>
                  <a:srgbClr val="008A00"/>
                </a:solidFill>
              </a:rPr>
              <a:t>temp</a:t>
            </a:r>
            <a:r>
              <a:rPr lang="zh-CN" altLang="en-US" kern="0" dirty="0" smtClean="0">
                <a:solidFill>
                  <a:srgbClr val="008A00"/>
                </a:solidFill>
              </a:rPr>
              <a:t>装入空位置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34200" y="51816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3399"/>
                </a:solidFill>
              </a:rPr>
              <a:t>则停止比较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将最后元素</a:t>
            </a:r>
            <a:r>
              <a:rPr lang="zh-CN" altLang="en-US" sz="30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“放入空位置”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             </a:t>
            </a:r>
            <a:r>
              <a:rPr lang="zh-CN" altLang="en-US" sz="3000" dirty="0" smtClean="0">
                <a:latin typeface="黑体" pitchFamily="2" charset="-122"/>
              </a:rPr>
              <a:t>从下标</a:t>
            </a:r>
            <a:r>
              <a:rPr lang="en-US" altLang="zh-CN" sz="3000" dirty="0" smtClean="0">
                <a:latin typeface="黑体" pitchFamily="2" charset="-122"/>
              </a:rPr>
              <a:t>0</a:t>
            </a:r>
            <a:r>
              <a:rPr lang="zh-CN" altLang="en-US" sz="3000" dirty="0" smtClean="0">
                <a:latin typeface="黑体" pitchFamily="2" charset="-122"/>
              </a:rPr>
              <a:t>开始，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调整小顶堆：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648200" y="2362200"/>
            <a:ext cx="4495800" cy="38100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+mj-lt"/>
                <a:ea typeface="黑体" pitchFamily="2" charset="-122"/>
              </a:rPr>
              <a:t>待调整元素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与其孩子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满足堆序性吗？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--</a:t>
            </a:r>
            <a:r>
              <a:rPr lang="zh-CN" altLang="en-US" dirty="0" smtClean="0">
                <a:latin typeface="+mj-lt"/>
              </a:rPr>
              <a:t>若不满足，</a:t>
            </a:r>
            <a:endParaRPr lang="en-US" altLang="zh-CN" dirty="0" smtClean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较小的孩子上升</a:t>
            </a:r>
            <a:r>
              <a:rPr lang="en-US" altLang="zh-CN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dirty="0" smtClean="0">
                <a:latin typeface="+mj-lt"/>
                <a:ea typeface="黑体" pitchFamily="2" charset="-122"/>
              </a:rPr>
              <a:t>层，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X</a:t>
            </a:r>
            <a:r>
              <a:rPr lang="zh-CN" altLang="en-US" dirty="0" smtClean="0">
                <a:latin typeface="+mj-lt"/>
              </a:rPr>
              <a:t>下降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层；</a:t>
            </a:r>
            <a:endParaRPr lang="en-US" altLang="zh-CN" dirty="0" smtClean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2.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，直到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满足堆序性，结束。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  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266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6792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072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3310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5" idx="3"/>
            <a:endCxn id="34" idx="7"/>
          </p:cNvCxnSpPr>
          <p:nvPr/>
        </p:nvCxnSpPr>
        <p:spPr bwMode="auto">
          <a:xfrm rot="5400000">
            <a:off x="20179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5" idx="5"/>
            <a:endCxn id="36" idx="0"/>
          </p:cNvCxnSpPr>
          <p:nvPr/>
        </p:nvCxnSpPr>
        <p:spPr bwMode="auto">
          <a:xfrm rot="16200000" flipH="1">
            <a:off x="32650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4036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9882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0" name="矩形 79"/>
          <p:cNvSpPr/>
          <p:nvPr/>
        </p:nvSpPr>
        <p:spPr bwMode="auto">
          <a:xfrm>
            <a:off x="26670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41" idx="4"/>
            <a:endCxn id="82" idx="0"/>
          </p:cNvCxnSpPr>
          <p:nvPr/>
        </p:nvCxnSpPr>
        <p:spPr bwMode="auto">
          <a:xfrm rot="5400000">
            <a:off x="32172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667000" y="1938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8086" y="18288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286000" y="2209800"/>
            <a:ext cx="381000" cy="54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90846" y="22098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219200" y="26670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0" grpId="0" animBg="1"/>
      <p:bldP spid="80" grpId="1" animBg="1"/>
      <p:bldP spid="82" grpId="0" animBg="1"/>
      <p:bldP spid="85" grpId="0" animBg="1"/>
      <p:bldP spid="86" grpId="0"/>
      <p:bldP spid="90" grpId="0"/>
      <p:bldP spid="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85" idx="3"/>
            <a:endCxn id="34" idx="7"/>
          </p:cNvCxnSpPr>
          <p:nvPr/>
        </p:nvCxnSpPr>
        <p:spPr bwMode="auto">
          <a:xfrm rot="5400000">
            <a:off x="1954075" y="2305819"/>
            <a:ext cx="536164" cy="7178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85" idx="5"/>
            <a:endCxn id="36" idx="0"/>
          </p:cNvCxnSpPr>
          <p:nvPr/>
        </p:nvCxnSpPr>
        <p:spPr bwMode="auto">
          <a:xfrm rot="16200000" flipH="1">
            <a:off x="3037804" y="2347203"/>
            <a:ext cx="498953" cy="5978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496714" y="19050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389486" y="16764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115714" y="2057400"/>
            <a:ext cx="381000" cy="54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90846" y="22098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219200" y="26670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85" idx="0"/>
          </p:cNvCxnSpPr>
          <p:nvPr/>
        </p:nvCxnSpPr>
        <p:spPr bwMode="auto">
          <a:xfrm rot="5400000">
            <a:off x="1722901" y="2171947"/>
            <a:ext cx="617753" cy="82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85" idx="3"/>
            <a:endCxn id="37" idx="0"/>
          </p:cNvCxnSpPr>
          <p:nvPr/>
        </p:nvCxnSpPr>
        <p:spPr bwMode="auto">
          <a:xfrm rot="5400000">
            <a:off x="905701" y="3455347"/>
            <a:ext cx="5757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85" idx="5"/>
            <a:endCxn id="69" idx="0"/>
          </p:cNvCxnSpPr>
          <p:nvPr/>
        </p:nvCxnSpPr>
        <p:spPr bwMode="auto">
          <a:xfrm rot="16200000" flipH="1">
            <a:off x="1773847" y="3434046"/>
            <a:ext cx="5757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329000" y="2895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89686" y="2171979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1"/>
          </p:cNvCxnSpPr>
          <p:nvPr/>
        </p:nvCxnSpPr>
        <p:spPr bwMode="auto">
          <a:xfrm rot="16200000" flipH="1">
            <a:off x="1138500" y="2705099"/>
            <a:ext cx="312953" cy="236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7446" y="32004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=3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 rot="16200000" flipH="1">
            <a:off x="533400" y="3810000"/>
            <a:ext cx="3810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85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85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85" idx="5"/>
          </p:cNvCxnSpPr>
          <p:nvPr/>
        </p:nvCxnSpPr>
        <p:spPr bwMode="auto">
          <a:xfrm rot="16200000" flipV="1">
            <a:off x="2271972" y="4654923"/>
            <a:ext cx="570105" cy="16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133600" y="3276600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=4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337248" y="3869400"/>
            <a:ext cx="312953" cy="41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124246" y="56009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=9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>
            <a:endCxn id="75" idx="4"/>
          </p:cNvCxnSpPr>
          <p:nvPr/>
        </p:nvCxnSpPr>
        <p:spPr bwMode="auto">
          <a:xfrm rot="5400000" flipH="1" flipV="1">
            <a:off x="1717371" y="5620371"/>
            <a:ext cx="282258" cy="211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r>
              <a:rPr lang="en-US" altLang="zh-CN" dirty="0" smtClean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(7, 10, 6)</a:t>
            </a:r>
            <a:r>
              <a:rPr lang="zh-CN" altLang="en-US" dirty="0" smtClean="0"/>
              <a:t>中的最小值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78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78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85" idx="0"/>
            <a:endCxn id="78" idx="5"/>
          </p:cNvCxnSpPr>
          <p:nvPr/>
        </p:nvCxnSpPr>
        <p:spPr bwMode="auto">
          <a:xfrm rot="16200000" flipV="1">
            <a:off x="2273948" y="4652947"/>
            <a:ext cx="57515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3622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608686" y="4343400"/>
            <a:ext cx="97174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=10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765292" y="4889156"/>
            <a:ext cx="312953" cy="13584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676400" y="5638800"/>
            <a:ext cx="143821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3200" dirty="0" smtClean="0">
                <a:solidFill>
                  <a:srgbClr val="008A00"/>
                </a:solidFill>
              </a:rPr>
              <a:t>非法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r>
              <a:rPr lang="en-US" altLang="zh-CN" dirty="0" smtClean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(7, 10, 6)</a:t>
            </a:r>
            <a:r>
              <a:rPr lang="zh-CN" altLang="en-US" dirty="0" smtClean="0"/>
              <a:t>中的最小值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下标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=10</a:t>
            </a:r>
            <a:r>
              <a:rPr lang="zh-CN" altLang="en-US" dirty="0" smtClean="0"/>
              <a:t>的结点无孩子，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结束，将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放入结点。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438400" y="49913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72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isEmpty_heap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(“Full!\n”);  return;}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s=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-&gt;n-1;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[0]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[s];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sift(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s, 0);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38800" y="4150204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最后结点放入空位置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29000" y="47244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堆调整函数</a:t>
            </a:r>
            <a:r>
              <a:rPr lang="en-US" altLang="zh-CN" kern="0" dirty="0" smtClean="0">
                <a:solidFill>
                  <a:srgbClr val="008A00"/>
                </a:solidFill>
              </a:rPr>
              <a:t>sift, </a:t>
            </a:r>
            <a:r>
              <a:rPr lang="zh-CN" altLang="en-US" kern="0" dirty="0" smtClean="0">
                <a:solidFill>
                  <a:srgbClr val="008A00"/>
                </a:solidFill>
              </a:rPr>
              <a:t>从下标</a:t>
            </a:r>
            <a:r>
              <a:rPr lang="en-US" altLang="zh-CN" kern="0" dirty="0" smtClean="0">
                <a:solidFill>
                  <a:srgbClr val="008A00"/>
                </a:solidFill>
              </a:rPr>
              <a:t>0</a:t>
            </a:r>
            <a:r>
              <a:rPr lang="zh-CN" altLang="en-US" kern="0" dirty="0" smtClean="0">
                <a:solidFill>
                  <a:srgbClr val="008A00"/>
                </a:solidFill>
              </a:rPr>
              <a:t>开始调整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572000" y="2922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D872D"/>
                </a:solidFill>
              </a:rPr>
              <a:t>小顶堆调整算法</a:t>
            </a:r>
            <a:r>
              <a:rPr lang="en-US" altLang="zh-CN" dirty="0" smtClean="0">
                <a:solidFill>
                  <a:srgbClr val="2D872D"/>
                </a:solidFill>
              </a:rPr>
              <a:t>sift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762000"/>
            <a:ext cx="87630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sift(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=p,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=2*i+1;  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temp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[p];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while(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&lt;s)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{if(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[ch+1])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child ++; 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   </a:t>
            </a:r>
            <a:r>
              <a:rPr lang="en-US" altLang="zh-CN" sz="3000" kern="0" dirty="0" smtClean="0"/>
              <a:t>if(temp &gt;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] )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{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 =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]; 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=child;  child =2*i+1; }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else  break;}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pq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 = temp; 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0817" y="1219200"/>
            <a:ext cx="29161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en-US" altLang="zh-CN" kern="0" dirty="0" smtClean="0">
                <a:solidFill>
                  <a:srgbClr val="008A00"/>
                </a:solidFill>
              </a:rPr>
              <a:t>: </a:t>
            </a:r>
            <a:r>
              <a:rPr lang="zh-CN" altLang="en-US" kern="0" dirty="0" smtClean="0">
                <a:solidFill>
                  <a:srgbClr val="008A00"/>
                </a:solidFill>
              </a:rPr>
              <a:t>待调整的位置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3654" y="1752600"/>
            <a:ext cx="368894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//temp: </a:t>
            </a:r>
            <a:r>
              <a:rPr lang="zh-CN" altLang="en-US" kern="0" dirty="0" smtClean="0">
                <a:solidFill>
                  <a:srgbClr val="008A00"/>
                </a:solidFill>
              </a:rPr>
              <a:t>待调整元素值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73916" y="373380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内容比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1800" y="32004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有两个孩子，则置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为较小的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6600" y="51882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比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内容更小，则停止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61391" y="5715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待调整元素放入堆中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91200" y="4724400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下降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98257" y="4191000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堆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特殊的完全二叉树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优先队列；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哈夫曼树；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回顾：线索二叉树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2296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产生背景、线索化过程；</a:t>
            </a:r>
            <a:endParaRPr lang="en-US" altLang="zh-CN" sz="320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在线索二叉树中，找前驱、后继；</a:t>
            </a:r>
            <a:endParaRPr lang="en-US" altLang="zh-CN" sz="320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中序线索二叉树的遍历；</a:t>
            </a:r>
            <a:endParaRPr lang="en-US" altLang="zh-CN" sz="3200" dirty="0" smtClean="0"/>
          </a:p>
        </p:txBody>
      </p:sp>
      <p:cxnSp>
        <p:nvCxnSpPr>
          <p:cNvPr id="36" name="曲线连接符 6"/>
          <p:cNvCxnSpPr>
            <a:stCxn id="47" idx="2"/>
          </p:cNvCxnSpPr>
          <p:nvPr/>
        </p:nvCxnSpPr>
        <p:spPr bwMode="auto">
          <a:xfrm rot="10800000" flipV="1">
            <a:off x="3429001" y="524270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4623001" y="32655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080201" y="408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41" idx="0"/>
          </p:cNvCxnSpPr>
          <p:nvPr/>
        </p:nvCxnSpPr>
        <p:spPr bwMode="auto">
          <a:xfrm rot="5400000">
            <a:off x="4243079" y="372201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7" idx="5"/>
            <a:endCxn id="38" idx="0"/>
          </p:cNvCxnSpPr>
          <p:nvPr/>
        </p:nvCxnSpPr>
        <p:spPr bwMode="auto">
          <a:xfrm rot="16200000" flipH="1">
            <a:off x="4916613" y="3709412"/>
            <a:ext cx="4547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114801" y="416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689801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8" idx="3"/>
            <a:endCxn id="45" idx="0"/>
          </p:cNvCxnSpPr>
          <p:nvPr/>
        </p:nvCxnSpPr>
        <p:spPr bwMode="auto">
          <a:xfrm rot="5400000">
            <a:off x="4743602" y="4629335"/>
            <a:ext cx="5714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8" idx="5"/>
            <a:endCxn id="42" idx="0"/>
          </p:cNvCxnSpPr>
          <p:nvPr/>
        </p:nvCxnSpPr>
        <p:spPr bwMode="auto">
          <a:xfrm rot="16200000" flipH="1">
            <a:off x="5429736" y="4476934"/>
            <a:ext cx="4952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4699201" y="502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3779447" y="4628090"/>
            <a:ext cx="49277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657601" y="5026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4114801" y="5842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3955191" y="546658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5232601" y="5842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5036136" y="542973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8"/>
          <p:cNvCxnSpPr>
            <a:stCxn id="48" idx="2"/>
            <a:endCxn id="47" idx="4"/>
          </p:cNvCxnSpPr>
          <p:nvPr/>
        </p:nvCxnSpPr>
        <p:spPr bwMode="auto">
          <a:xfrm rot="10800000">
            <a:off x="3873601" y="545871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48" idx="7"/>
            <a:endCxn id="41" idx="4"/>
          </p:cNvCxnSpPr>
          <p:nvPr/>
        </p:nvCxnSpPr>
        <p:spPr bwMode="auto">
          <a:xfrm rot="16200000" flipV="1">
            <a:off x="3753037" y="5174965"/>
            <a:ext cx="1308265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17"/>
          <p:cNvCxnSpPr>
            <a:stCxn id="45" idx="2"/>
            <a:endCxn id="37" idx="5"/>
          </p:cNvCxnSpPr>
          <p:nvPr/>
        </p:nvCxnSpPr>
        <p:spPr bwMode="auto">
          <a:xfrm rot="10800000" flipH="1">
            <a:off x="4699200" y="3634290"/>
            <a:ext cx="292535" cy="1610910"/>
          </a:xfrm>
          <a:prstGeom prst="curvedConnector4">
            <a:avLst>
              <a:gd name="adj1" fmla="val -7104"/>
              <a:gd name="adj2" fmla="val 5474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4915201" y="546120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04"/>
          <p:cNvCxnSpPr>
            <a:stCxn id="50" idx="7"/>
            <a:endCxn id="38" idx="4"/>
          </p:cNvCxnSpPr>
          <p:nvPr/>
        </p:nvCxnSpPr>
        <p:spPr bwMode="auto">
          <a:xfrm rot="16200000" flipV="1">
            <a:off x="4756537" y="5060665"/>
            <a:ext cx="13844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42" idx="6"/>
          </p:cNvCxnSpPr>
          <p:nvPr/>
        </p:nvCxnSpPr>
        <p:spPr bwMode="auto">
          <a:xfrm>
            <a:off x="6121801" y="516900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04"/>
          <p:cNvCxnSpPr>
            <a:stCxn id="41" idx="6"/>
            <a:endCxn id="37" idx="4"/>
          </p:cNvCxnSpPr>
          <p:nvPr/>
        </p:nvCxnSpPr>
        <p:spPr bwMode="auto">
          <a:xfrm flipV="1">
            <a:off x="4546801" y="369755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21"/>
          <p:cNvCxnSpPr>
            <a:stCxn id="42" idx="2"/>
            <a:endCxn id="38" idx="5"/>
          </p:cNvCxnSpPr>
          <p:nvPr/>
        </p:nvCxnSpPr>
        <p:spPr bwMode="auto">
          <a:xfrm rot="10800000">
            <a:off x="5448937" y="4457736"/>
            <a:ext cx="240865" cy="711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82"/>
          <p:cNvCxnSpPr>
            <a:stCxn id="73" idx="1"/>
            <a:endCxn id="67" idx="2"/>
          </p:cNvCxnSpPr>
          <p:nvPr/>
        </p:nvCxnSpPr>
        <p:spPr bwMode="auto">
          <a:xfrm rot="5400000" flipH="1" flipV="1">
            <a:off x="337845" y="4422466"/>
            <a:ext cx="911575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16254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133600" y="4023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3" idx="3"/>
            <a:endCxn id="67" idx="0"/>
          </p:cNvCxnSpPr>
          <p:nvPr/>
        </p:nvCxnSpPr>
        <p:spPr bwMode="auto">
          <a:xfrm rot="5400000">
            <a:off x="1296478" y="3631658"/>
            <a:ext cx="37851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3" idx="5"/>
            <a:endCxn id="64" idx="0"/>
          </p:cNvCxnSpPr>
          <p:nvPr/>
        </p:nvCxnSpPr>
        <p:spPr bwMode="auto">
          <a:xfrm rot="16200000" flipH="1">
            <a:off x="1982612" y="3656857"/>
            <a:ext cx="3785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1066800" y="4023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2667000" y="5014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4" idx="3"/>
            <a:endCxn id="71" idx="0"/>
          </p:cNvCxnSpPr>
          <p:nvPr/>
        </p:nvCxnSpPr>
        <p:spPr bwMode="auto">
          <a:xfrm rot="5400000">
            <a:off x="1695601" y="451318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4" idx="5"/>
            <a:endCxn id="68" idx="0"/>
          </p:cNvCxnSpPr>
          <p:nvPr/>
        </p:nvCxnSpPr>
        <p:spPr bwMode="auto">
          <a:xfrm rot="16200000" flipH="1">
            <a:off x="2381735" y="4513179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1600200" y="5014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7" idx="3"/>
            <a:endCxn id="73" idx="0"/>
          </p:cNvCxnSpPr>
          <p:nvPr/>
        </p:nvCxnSpPr>
        <p:spPr bwMode="auto">
          <a:xfrm rot="5400000">
            <a:off x="553846" y="4511935"/>
            <a:ext cx="69557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457200" y="508815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990600" y="5903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92890" y="5489934"/>
            <a:ext cx="4467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2133600" y="5827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1937135" y="5414979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曲线连接符 104"/>
          <p:cNvCxnSpPr>
            <a:stCxn id="67" idx="5"/>
            <a:endCxn id="73" idx="7"/>
          </p:cNvCxnSpPr>
          <p:nvPr/>
        </p:nvCxnSpPr>
        <p:spPr bwMode="auto">
          <a:xfrm rot="5400000">
            <a:off x="751315" y="4467200"/>
            <a:ext cx="758840" cy="609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52"/>
          <p:cNvCxnSpPr>
            <a:stCxn id="74" idx="2"/>
            <a:endCxn id="73" idx="3"/>
          </p:cNvCxnSpPr>
          <p:nvPr/>
        </p:nvCxnSpPr>
        <p:spPr bwMode="auto">
          <a:xfrm rot="10800000">
            <a:off x="520466" y="5456891"/>
            <a:ext cx="470135" cy="6627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0" name="曲线连接符 104"/>
          <p:cNvCxnSpPr>
            <a:stCxn id="74" idx="7"/>
            <a:endCxn id="64" idx="1"/>
          </p:cNvCxnSpPr>
          <p:nvPr/>
        </p:nvCxnSpPr>
        <p:spPr bwMode="auto">
          <a:xfrm rot="5400000" flipH="1" flipV="1">
            <a:off x="838200" y="4608245"/>
            <a:ext cx="1879800" cy="837530"/>
          </a:xfrm>
          <a:prstGeom prst="curvedConnector3">
            <a:avLst>
              <a:gd name="adj1" fmla="val 11405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54"/>
          <p:cNvCxnSpPr>
            <a:stCxn id="71" idx="1"/>
            <a:endCxn id="64" idx="2"/>
          </p:cNvCxnSpPr>
          <p:nvPr/>
        </p:nvCxnSpPr>
        <p:spPr bwMode="auto">
          <a:xfrm rot="5400000" flipH="1" flipV="1">
            <a:off x="1479600" y="4423711"/>
            <a:ext cx="837865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76" idx="2"/>
            <a:endCxn id="71" idx="4"/>
          </p:cNvCxnSpPr>
          <p:nvPr/>
        </p:nvCxnSpPr>
        <p:spPr bwMode="auto">
          <a:xfrm rot="10800000">
            <a:off x="1816200" y="5446445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3" name="曲线连接符 104"/>
          <p:cNvCxnSpPr>
            <a:stCxn id="76" idx="6"/>
            <a:endCxn id="68" idx="3"/>
          </p:cNvCxnSpPr>
          <p:nvPr/>
        </p:nvCxnSpPr>
        <p:spPr bwMode="auto">
          <a:xfrm flipV="1">
            <a:off x="2565600" y="5383180"/>
            <a:ext cx="164665" cy="660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4" name="曲线连接符 121"/>
          <p:cNvCxnSpPr>
            <a:stCxn id="68" idx="2"/>
            <a:endCxn id="76" idx="7"/>
          </p:cNvCxnSpPr>
          <p:nvPr/>
        </p:nvCxnSpPr>
        <p:spPr bwMode="auto">
          <a:xfrm rot="10800000" flipV="1">
            <a:off x="2502336" y="5230444"/>
            <a:ext cx="164665" cy="660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5" name="曲线连接符 104"/>
          <p:cNvCxnSpPr>
            <a:stCxn id="68" idx="5"/>
          </p:cNvCxnSpPr>
          <p:nvPr/>
        </p:nvCxnSpPr>
        <p:spPr bwMode="auto">
          <a:xfrm rot="16200000" flipH="1">
            <a:off x="2845235" y="5573679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3" name="曲线连接符 92"/>
          <p:cNvCxnSpPr>
            <a:stCxn id="104" idx="3"/>
            <a:endCxn id="105" idx="1"/>
          </p:cNvCxnSpPr>
          <p:nvPr/>
        </p:nvCxnSpPr>
        <p:spPr bwMode="auto">
          <a:xfrm rot="16200000" flipH="1">
            <a:off x="6540300" y="5423100"/>
            <a:ext cx="608930" cy="4062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7569000" y="32403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81276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4" idx="3"/>
            <a:endCxn id="98" idx="0"/>
          </p:cNvCxnSpPr>
          <p:nvPr/>
        </p:nvCxnSpPr>
        <p:spPr bwMode="auto">
          <a:xfrm rot="5400000">
            <a:off x="7189078" y="3620613"/>
            <a:ext cx="454710" cy="431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94" idx="5"/>
            <a:endCxn id="95" idx="0"/>
          </p:cNvCxnSpPr>
          <p:nvPr/>
        </p:nvCxnSpPr>
        <p:spPr bwMode="auto">
          <a:xfrm rot="16200000" flipH="1">
            <a:off x="7913312" y="3633512"/>
            <a:ext cx="45471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69846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8559600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5" idx="3"/>
            <a:endCxn id="102" idx="0"/>
          </p:cNvCxnSpPr>
          <p:nvPr/>
        </p:nvCxnSpPr>
        <p:spPr bwMode="auto">
          <a:xfrm rot="5400000">
            <a:off x="7803901" y="4591235"/>
            <a:ext cx="5456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95" idx="5"/>
            <a:endCxn id="99" idx="0"/>
          </p:cNvCxnSpPr>
          <p:nvPr/>
        </p:nvCxnSpPr>
        <p:spPr bwMode="auto">
          <a:xfrm rot="16200000" flipH="1">
            <a:off x="8375735" y="4553134"/>
            <a:ext cx="520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7746600" y="4978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stCxn id="98" idx="3"/>
            <a:endCxn id="104" idx="0"/>
          </p:cNvCxnSpPr>
          <p:nvPr/>
        </p:nvCxnSpPr>
        <p:spPr bwMode="auto">
          <a:xfrm rot="5400000">
            <a:off x="6660901" y="4566035"/>
            <a:ext cx="5204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6578400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05" name="Oval 28"/>
          <p:cNvSpPr>
            <a:spLocks noChangeArrowheads="1"/>
          </p:cNvSpPr>
          <p:nvPr/>
        </p:nvSpPr>
        <p:spPr bwMode="auto">
          <a:xfrm>
            <a:off x="6984600" y="5867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stCxn id="104" idx="5"/>
            <a:endCxn id="105" idx="0"/>
          </p:cNvCxnSpPr>
          <p:nvPr/>
        </p:nvCxnSpPr>
        <p:spPr bwMode="auto">
          <a:xfrm rot="16200000" flipH="1">
            <a:off x="6801035" y="5467834"/>
            <a:ext cx="5456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28"/>
          <p:cNvSpPr>
            <a:spLocks noChangeArrowheads="1"/>
          </p:cNvSpPr>
          <p:nvPr/>
        </p:nvSpPr>
        <p:spPr bwMode="auto">
          <a:xfrm>
            <a:off x="8203800" y="579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8" name="直接连接符 107"/>
          <p:cNvCxnSpPr>
            <a:stCxn id="102" idx="5"/>
            <a:endCxn id="107" idx="0"/>
          </p:cNvCxnSpPr>
          <p:nvPr/>
        </p:nvCxnSpPr>
        <p:spPr bwMode="auto">
          <a:xfrm rot="16200000" flipH="1">
            <a:off x="8045435" y="5416834"/>
            <a:ext cx="444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105" idx="3"/>
          </p:cNvCxnSpPr>
          <p:nvPr/>
        </p:nvCxnSpPr>
        <p:spPr bwMode="auto">
          <a:xfrm rot="5400000">
            <a:off x="6819601" y="63759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0" name="曲线连接符 104"/>
          <p:cNvCxnSpPr>
            <a:stCxn id="105" idx="7"/>
            <a:endCxn id="104" idx="6"/>
          </p:cNvCxnSpPr>
          <p:nvPr/>
        </p:nvCxnSpPr>
        <p:spPr bwMode="auto">
          <a:xfrm rot="16200000" flipV="1">
            <a:off x="6801036" y="5378365"/>
            <a:ext cx="761665" cy="3429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1" name="曲线连接符 110"/>
          <p:cNvCxnSpPr>
            <a:stCxn id="102" idx="4"/>
            <a:endCxn id="107" idx="1"/>
          </p:cNvCxnSpPr>
          <p:nvPr/>
        </p:nvCxnSpPr>
        <p:spPr bwMode="auto">
          <a:xfrm rot="16200000" flipH="1">
            <a:off x="7892700" y="5480099"/>
            <a:ext cx="4442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21"/>
          <p:cNvCxnSpPr>
            <a:stCxn id="107" idx="3"/>
            <a:endCxn id="98" idx="4"/>
          </p:cNvCxnSpPr>
          <p:nvPr/>
        </p:nvCxnSpPr>
        <p:spPr bwMode="auto">
          <a:xfrm rot="5400000" flipH="1">
            <a:off x="6901765" y="4794636"/>
            <a:ext cx="1664135" cy="1066465"/>
          </a:xfrm>
          <a:prstGeom prst="curvedConnector3">
            <a:avLst>
              <a:gd name="adj1" fmla="val 327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3" name="曲线连接符 104"/>
          <p:cNvCxnSpPr>
            <a:stCxn id="107" idx="6"/>
            <a:endCxn id="102" idx="6"/>
          </p:cNvCxnSpPr>
          <p:nvPr/>
        </p:nvCxnSpPr>
        <p:spPr bwMode="auto">
          <a:xfrm flipH="1" flipV="1">
            <a:off x="8178600" y="5194200"/>
            <a:ext cx="457200" cy="813000"/>
          </a:xfrm>
          <a:prstGeom prst="curvedConnector3">
            <a:avLst>
              <a:gd name="adj1" fmla="val 757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04"/>
          <p:cNvCxnSpPr>
            <a:stCxn id="99" idx="7"/>
            <a:endCxn id="95" idx="6"/>
          </p:cNvCxnSpPr>
          <p:nvPr/>
        </p:nvCxnSpPr>
        <p:spPr bwMode="auto">
          <a:xfrm rot="16200000" flipV="1">
            <a:off x="8375736" y="4463665"/>
            <a:ext cx="736465" cy="3687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5" name="曲线连接符 104"/>
          <p:cNvCxnSpPr>
            <a:stCxn id="98" idx="5"/>
            <a:endCxn id="107" idx="2"/>
          </p:cNvCxnSpPr>
          <p:nvPr/>
        </p:nvCxnSpPr>
        <p:spPr bwMode="auto">
          <a:xfrm rot="16200000" flipH="1">
            <a:off x="6991235" y="4794634"/>
            <a:ext cx="1574665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6" name="曲线连接符 121"/>
          <p:cNvCxnSpPr>
            <a:stCxn id="99" idx="1"/>
            <a:endCxn id="102" idx="7"/>
          </p:cNvCxnSpPr>
          <p:nvPr/>
        </p:nvCxnSpPr>
        <p:spPr bwMode="auto">
          <a:xfrm rot="16200000" flipH="1" flipV="1">
            <a:off x="8356500" y="47751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229600" cy="274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问题的引入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</a:rPr>
              <a:t>  (1) 0-1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编码：</a:t>
            </a:r>
            <a:r>
              <a:rPr lang="zh-CN" altLang="en-US" sz="3200" dirty="0" smtClean="0">
                <a:latin typeface="黑体" pitchFamily="2" charset="-122"/>
              </a:rPr>
              <a:t>等长编码，不等长编码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(2)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访问频率：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高频词汇，低频词汇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哈夫曼树的引入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 等长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0-1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编码：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码长为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可以</a:t>
            </a:r>
            <a:r>
              <a:rPr lang="zh-CN" altLang="en-US" sz="3200" dirty="0" smtClean="0">
                <a:latin typeface="+mj-lt"/>
              </a:rPr>
              <a:t>表示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en-US" altLang="zh-CN" sz="3200" baseline="300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</a:rPr>
              <a:t>个不同的字符；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895600"/>
            <a:ext cx="8305800" cy="16002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3200" dirty="0" smtClean="0">
                <a:latin typeface="+mj-lt"/>
              </a:rPr>
              <a:t>   例：</a:t>
            </a:r>
            <a:r>
              <a:rPr lang="en-US" altLang="zh-CN" sz="3200" dirty="0" smtClean="0">
                <a:latin typeface="+mj-lt"/>
              </a:rPr>
              <a:t>A, B, C, D</a:t>
            </a:r>
            <a:r>
              <a:rPr lang="zh-CN" altLang="en-US" sz="3200" dirty="0" smtClean="0">
                <a:latin typeface="+mj-lt"/>
              </a:rPr>
              <a:t>对应的编码为</a:t>
            </a:r>
            <a:r>
              <a:rPr lang="en-US" altLang="zh-CN" sz="3200" dirty="0" smtClean="0">
                <a:latin typeface="+mj-lt"/>
              </a:rPr>
              <a:t>00,01,10,11;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      </a:t>
            </a:r>
            <a:r>
              <a:rPr lang="zh-CN" altLang="en-US" sz="3200" dirty="0" smtClean="0">
                <a:latin typeface="+mj-lt"/>
              </a:rPr>
              <a:t>接收到</a:t>
            </a:r>
            <a:r>
              <a:rPr lang="en-US" altLang="zh-CN" sz="3200" dirty="0" smtClean="0">
                <a:latin typeface="+mj-lt"/>
              </a:rPr>
              <a:t>00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01</a:t>
            </a:r>
            <a:r>
              <a:rPr lang="en-US" altLang="zh-CN" sz="3200" dirty="0" smtClean="0">
                <a:latin typeface="+mj-lt"/>
              </a:rPr>
              <a:t>00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10</a:t>
            </a:r>
            <a:r>
              <a:rPr lang="en-US" altLang="zh-CN" sz="3200" dirty="0" smtClean="0">
                <a:latin typeface="+mj-lt"/>
              </a:rPr>
              <a:t>11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00</a:t>
            </a:r>
            <a:r>
              <a:rPr lang="en-US" altLang="zh-CN" sz="3200" dirty="0" smtClean="0">
                <a:latin typeface="+mj-lt"/>
              </a:rPr>
              <a:t>10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译码结果？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43200" y="4495800"/>
            <a:ext cx="3276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latin typeface="+mj-lt"/>
              </a:rPr>
              <a:t>A B A C D A C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哈夫曼树的引入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219200"/>
            <a:ext cx="86868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不等长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0-1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编码：</a:t>
            </a:r>
            <a:r>
              <a:rPr lang="zh-CN" altLang="en-US" sz="3200" dirty="0" smtClean="0">
                <a:latin typeface="+mj-lt"/>
              </a:rPr>
              <a:t>通信时，要求</a:t>
            </a:r>
            <a:endParaRPr lang="en-US" altLang="zh-CN" sz="3200" dirty="0" smtClean="0">
              <a:latin typeface="+mj-lt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1) </a:t>
            </a:r>
            <a:r>
              <a:rPr lang="zh-CN" altLang="en-US" sz="3200" dirty="0" smtClean="0">
                <a:latin typeface="+mj-lt"/>
              </a:rPr>
              <a:t>传送码长尽量短</a:t>
            </a:r>
            <a:endParaRPr lang="en-US" altLang="zh-CN" sz="3200" dirty="0" smtClean="0">
              <a:solidFill>
                <a:srgbClr val="008200"/>
              </a:solidFill>
              <a:sym typeface="Wingdings" pitchFamily="2" charset="2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2) </a:t>
            </a:r>
            <a:r>
              <a:rPr lang="zh-CN" altLang="en-US" sz="3200" dirty="0" smtClean="0">
                <a:sym typeface="Wingdings" pitchFamily="2" charset="2"/>
              </a:rPr>
              <a:t>译码结果唯一 </a:t>
            </a:r>
            <a:endParaRPr lang="en-US" altLang="zh-CN" sz="3200" dirty="0" smtClean="0">
              <a:sym typeface="Wingdings" pitchFamily="2" charset="2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</a:t>
            </a:r>
            <a:endParaRPr lang="en-US" altLang="zh-CN" sz="3200" dirty="0" smtClean="0">
              <a:solidFill>
                <a:srgbClr val="008A00"/>
              </a:solidFill>
              <a:sym typeface="Wingdings" pitchFamily="2" charset="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" y="3886200"/>
            <a:ext cx="8458200" cy="1447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3200" dirty="0" smtClean="0">
                <a:latin typeface="+mj-lt"/>
              </a:rPr>
              <a:t>   例：</a:t>
            </a:r>
            <a:r>
              <a:rPr lang="en-US" altLang="zh-CN" sz="3200" dirty="0" smtClean="0">
                <a:latin typeface="+mj-lt"/>
              </a:rPr>
              <a:t>A,B,C,D</a:t>
            </a:r>
            <a:r>
              <a:rPr lang="zh-CN" altLang="en-US" sz="3200" dirty="0" smtClean="0">
                <a:latin typeface="+mj-lt"/>
              </a:rPr>
              <a:t>对应编码为</a:t>
            </a:r>
            <a:r>
              <a:rPr lang="en-US" altLang="zh-CN" sz="3200" dirty="0" smtClean="0">
                <a:latin typeface="+mj-lt"/>
              </a:rPr>
              <a:t>0,1,00,01</a:t>
            </a: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      </a:t>
            </a:r>
            <a:r>
              <a:rPr lang="zh-CN" altLang="en-US" sz="3200" dirty="0" smtClean="0">
                <a:latin typeface="+mj-lt"/>
              </a:rPr>
              <a:t>接收到</a:t>
            </a:r>
            <a:r>
              <a:rPr lang="en-US" altLang="zh-CN" sz="3200" dirty="0" smtClean="0">
                <a:latin typeface="+mj-lt"/>
              </a:rPr>
              <a:t>00010010110010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译码结果？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53200" y="5334000"/>
            <a:ext cx="2362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不唯一</a:t>
            </a:r>
            <a:endParaRPr lang="en-US" altLang="zh-CN" sz="3200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7000" y="914400"/>
            <a:ext cx="26670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哈夫曼编码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000" y="1871411"/>
            <a:ext cx="5101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8200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8200"/>
                </a:solidFill>
                <a:sym typeface="Wingdings" pitchFamily="2" charset="2"/>
              </a:rPr>
              <a:t>高频词汇的编码尽量短；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1219200" y="3077492"/>
            <a:ext cx="79248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8A00"/>
                </a:solidFill>
                <a:sym typeface="Wingdings" pitchFamily="2" charset="2"/>
              </a:rPr>
              <a:t>任何一个编码不是其他编码的前缀；</a:t>
            </a:r>
            <a:endParaRPr lang="en-US" altLang="zh-CN" sz="3200" dirty="0" smtClean="0">
              <a:solidFill>
                <a:srgbClr val="008A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路径长度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305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                    从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个结点到另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个结点所经过</a:t>
            </a:r>
            <a:endParaRPr lang="en-US" altLang="zh-CN" sz="3200" dirty="0" smtClean="0">
              <a:latin typeface="+mj-lt"/>
            </a:endParaRPr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 </a:t>
            </a:r>
            <a:r>
              <a:rPr lang="zh-CN" altLang="en-US" sz="3200" dirty="0" smtClean="0">
                <a:latin typeface="+mj-lt"/>
              </a:rPr>
              <a:t>的分枝数目；</a:t>
            </a:r>
            <a:endParaRPr lang="en-US" altLang="zh-CN" sz="3200" dirty="0" smtClean="0">
              <a:latin typeface="+mj-lt"/>
            </a:endParaRPr>
          </a:p>
          <a:p>
            <a:pPr marL="36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                       从根到所有叶子的</a:t>
            </a:r>
            <a:endParaRPr lang="en-US" altLang="zh-CN" sz="3200" dirty="0" smtClean="0"/>
          </a:p>
          <a:p>
            <a:pPr marL="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</a:t>
            </a:r>
            <a:r>
              <a:rPr lang="zh-CN" altLang="en-US" sz="3200" dirty="0" smtClean="0"/>
              <a:t>路径长度之和。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7206" y="1143000"/>
            <a:ext cx="249459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3399"/>
                </a:solidFill>
              </a:rPr>
              <a:t> 路径长度：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57200" y="2404939"/>
            <a:ext cx="3315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3399"/>
                </a:solidFill>
              </a:rPr>
              <a:t> 树的路径长度：</a:t>
            </a:r>
            <a:endParaRPr lang="zh-CN" altLang="en-US" sz="3200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016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3622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1828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7" idx="3"/>
            <a:endCxn id="65" idx="0"/>
          </p:cNvCxnSpPr>
          <p:nvPr/>
        </p:nvCxnSpPr>
        <p:spPr bwMode="auto">
          <a:xfrm rot="5400000">
            <a:off x="1339801" y="3588335"/>
            <a:ext cx="3680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5"/>
            <a:endCxn id="58" idx="0"/>
          </p:cNvCxnSpPr>
          <p:nvPr/>
        </p:nvCxnSpPr>
        <p:spPr bwMode="auto">
          <a:xfrm rot="16200000" flipH="1">
            <a:off x="2140235" y="3575434"/>
            <a:ext cx="368065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3"/>
            <a:endCxn id="59" idx="0"/>
          </p:cNvCxnSpPr>
          <p:nvPr/>
        </p:nvCxnSpPr>
        <p:spPr bwMode="auto">
          <a:xfrm rot="5400000">
            <a:off x="2051401" y="4375535"/>
            <a:ext cx="3674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844600" y="471725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8" idx="5"/>
            <a:endCxn id="63" idx="0"/>
          </p:cNvCxnSpPr>
          <p:nvPr/>
        </p:nvCxnSpPr>
        <p:spPr bwMode="auto">
          <a:xfrm rot="16200000" flipH="1">
            <a:off x="2728209" y="4384860"/>
            <a:ext cx="335117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1066800" y="40134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2158800" y="549866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59" idx="5"/>
            <a:endCxn id="66" idx="0"/>
          </p:cNvCxnSpPr>
          <p:nvPr/>
        </p:nvCxnSpPr>
        <p:spPr bwMode="auto">
          <a:xfrm rot="16200000" flipH="1">
            <a:off x="2096001" y="5219868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1524000" y="55116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59" idx="3"/>
            <a:endCxn id="71" idx="0"/>
          </p:cNvCxnSpPr>
          <p:nvPr/>
        </p:nvCxnSpPr>
        <p:spPr bwMode="auto">
          <a:xfrm rot="5400000">
            <a:off x="1619401" y="5238935"/>
            <a:ext cx="393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带权路径长度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305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>
                <a:solidFill>
                  <a:srgbClr val="003399"/>
                </a:solidFill>
              </a:rPr>
              <a:t> 叶子的带权路径长度：</a:t>
            </a:r>
            <a:endParaRPr lang="en-US" altLang="zh-CN" sz="3200" dirty="0" smtClean="0"/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根到叶子的路径长度</a:t>
            </a:r>
            <a:r>
              <a:rPr lang="en-US" altLang="zh-CN" sz="3200" dirty="0" smtClean="0"/>
              <a:t>×</a:t>
            </a:r>
            <a:r>
              <a:rPr lang="zh-CN" altLang="en-US" sz="3200" dirty="0" smtClean="0"/>
              <a:t>叶子权重；</a:t>
            </a:r>
            <a:endParaRPr lang="en-US" altLang="zh-CN" sz="3200" dirty="0" smtClean="0"/>
          </a:p>
          <a:p>
            <a:pPr marL="36000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树的带权路径长度：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  <a:p>
            <a:pPr marL="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</a:t>
            </a:r>
            <a:r>
              <a:rPr lang="zh-CN" altLang="en-US" sz="3200" dirty="0" smtClean="0">
                <a:latin typeface="+mj-lt"/>
              </a:rPr>
              <a:t>所有叶子的带权路径长度之和；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886200" y="3733800"/>
            <a:ext cx="4876800" cy="1295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树的带权路径长度：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1</a:t>
            </a:r>
            <a:r>
              <a:rPr lang="zh-CN" altLang="en-US" sz="3000" dirty="0" smtClean="0">
                <a:latin typeface="+mj-lt"/>
              </a:rPr>
              <a:t>*</a:t>
            </a:r>
            <a:r>
              <a:rPr lang="en-US" altLang="zh-CN" sz="3000" dirty="0" smtClean="0">
                <a:latin typeface="+mj-lt"/>
              </a:rPr>
              <a:t>3+2</a:t>
            </a:r>
            <a:r>
              <a:rPr lang="zh-CN" altLang="en-US" sz="3000" dirty="0" smtClean="0">
                <a:latin typeface="+mj-lt"/>
              </a:rPr>
              <a:t>*</a:t>
            </a:r>
            <a:r>
              <a:rPr lang="en-US" altLang="zh-CN" sz="3000" dirty="0" smtClean="0">
                <a:latin typeface="+mj-lt"/>
              </a:rPr>
              <a:t>4+3*(1+2)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016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3622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1828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7" idx="3"/>
            <a:endCxn id="65" idx="0"/>
          </p:cNvCxnSpPr>
          <p:nvPr/>
        </p:nvCxnSpPr>
        <p:spPr bwMode="auto">
          <a:xfrm rot="5400000">
            <a:off x="1339801" y="3588335"/>
            <a:ext cx="3680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5"/>
            <a:endCxn id="58" idx="0"/>
          </p:cNvCxnSpPr>
          <p:nvPr/>
        </p:nvCxnSpPr>
        <p:spPr bwMode="auto">
          <a:xfrm rot="16200000" flipH="1">
            <a:off x="2140235" y="3575434"/>
            <a:ext cx="368065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3"/>
            <a:endCxn id="59" idx="0"/>
          </p:cNvCxnSpPr>
          <p:nvPr/>
        </p:nvCxnSpPr>
        <p:spPr bwMode="auto">
          <a:xfrm rot="5400000">
            <a:off x="2051401" y="4375535"/>
            <a:ext cx="3674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844600" y="471725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8" idx="5"/>
            <a:endCxn id="63" idx="0"/>
          </p:cNvCxnSpPr>
          <p:nvPr/>
        </p:nvCxnSpPr>
        <p:spPr bwMode="auto">
          <a:xfrm rot="16200000" flipH="1">
            <a:off x="2728209" y="4384860"/>
            <a:ext cx="335117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1066800" y="40134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2158800" y="549866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59" idx="5"/>
            <a:endCxn id="66" idx="0"/>
          </p:cNvCxnSpPr>
          <p:nvPr/>
        </p:nvCxnSpPr>
        <p:spPr bwMode="auto">
          <a:xfrm rot="16200000" flipH="1">
            <a:off x="2096001" y="5219868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514600" y="5410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200400" y="45590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1524000" y="55116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59" idx="3"/>
            <a:endCxn id="71" idx="0"/>
          </p:cNvCxnSpPr>
          <p:nvPr/>
        </p:nvCxnSpPr>
        <p:spPr bwMode="auto">
          <a:xfrm rot="5400000">
            <a:off x="1619401" y="5238935"/>
            <a:ext cx="393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1219200" y="5410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扩充二叉树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外部路径长度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                       根到每个外部结点的</a:t>
            </a:r>
            <a:endParaRPr lang="en-US" altLang="zh-CN" sz="3200" dirty="0" smtClean="0"/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</a:t>
            </a:r>
            <a:r>
              <a:rPr lang="zh-CN" altLang="en-US" sz="3200" dirty="0" smtClean="0"/>
              <a:t>路径长度之和。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200" y="1143000"/>
            <a:ext cx="3315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3399"/>
                </a:solidFill>
              </a:rPr>
              <a:t> 外部路径长度：</a:t>
            </a:r>
            <a:endParaRPr lang="zh-CN" altLang="en-US" sz="32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17526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23874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1905000" y="4825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cxnSp>
        <p:nvCxnSpPr>
          <p:cNvPr id="34" name="直接连接符 33"/>
          <p:cNvCxnSpPr>
            <a:stCxn id="31" idx="3"/>
            <a:endCxn id="49" idx="0"/>
          </p:cNvCxnSpPr>
          <p:nvPr/>
        </p:nvCxnSpPr>
        <p:spPr bwMode="auto">
          <a:xfrm rot="5400000">
            <a:off x="1314601" y="3537335"/>
            <a:ext cx="469465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5"/>
            <a:endCxn id="32" idx="0"/>
          </p:cNvCxnSpPr>
          <p:nvPr/>
        </p:nvCxnSpPr>
        <p:spPr bwMode="auto">
          <a:xfrm rot="16200000" flipH="1">
            <a:off x="2140235" y="3550234"/>
            <a:ext cx="4442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3"/>
            <a:endCxn id="33" idx="0"/>
          </p:cNvCxnSpPr>
          <p:nvPr/>
        </p:nvCxnSpPr>
        <p:spPr bwMode="auto">
          <a:xfrm rot="5400000">
            <a:off x="2064001" y="4439135"/>
            <a:ext cx="4436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2" idx="5"/>
            <a:endCxn id="51" idx="0"/>
          </p:cNvCxnSpPr>
          <p:nvPr/>
        </p:nvCxnSpPr>
        <p:spPr bwMode="auto">
          <a:xfrm rot="16200000" flipH="1">
            <a:off x="2724635" y="4413634"/>
            <a:ext cx="4436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5"/>
            <a:endCxn id="55" idx="0"/>
          </p:cNvCxnSpPr>
          <p:nvPr/>
        </p:nvCxnSpPr>
        <p:spPr bwMode="auto">
          <a:xfrm rot="16200000" flipH="1">
            <a:off x="2115035" y="5353234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5908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276600" y="46352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33" idx="3"/>
            <a:endCxn id="53" idx="0"/>
          </p:cNvCxnSpPr>
          <p:nvPr/>
        </p:nvCxnSpPr>
        <p:spPr bwMode="auto">
          <a:xfrm rot="5400000">
            <a:off x="1657501" y="5353235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2954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66800" y="40386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B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920800" y="48258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E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6002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098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G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57200" y="2376000"/>
            <a:ext cx="8686800" cy="6858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 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带权外部路径长度：</a:t>
            </a:r>
            <a:endParaRPr lang="en-US" altLang="zh-CN" sz="30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95800" y="2382112"/>
            <a:ext cx="4062331" cy="665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3+2*4+3*(2+1) 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71800" y="3127444"/>
            <a:ext cx="6172200" cy="238526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例，待传输信息为</a:t>
            </a:r>
            <a:r>
              <a:rPr lang="en-US" altLang="zh-CN" sz="3000" dirty="0" smtClean="0"/>
              <a:t>BBFEEG……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如何让编码尽量短？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使用率高的字符靠近根，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          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即，外部路径长度最短。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295400" y="3352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路径长度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编码长度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-- </a:t>
            </a:r>
            <a:r>
              <a:rPr lang="en-US" altLang="zh-CN" sz="3000" dirty="0" smtClean="0"/>
              <a:t>B,E,F,G</a:t>
            </a:r>
            <a:r>
              <a:rPr lang="zh-CN" altLang="en-US" sz="3000" dirty="0" smtClean="0"/>
              <a:t>为基本字符，使用频率分别为</a:t>
            </a:r>
            <a:r>
              <a:rPr lang="en-US" altLang="zh-CN" sz="3000" dirty="0" smtClean="0"/>
              <a:t>3, 2, 1, 4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编码：左分枝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，右分枝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3399"/>
                </a:solidFill>
              </a:rPr>
              <a:t>字符的编码长度 </a:t>
            </a:r>
            <a:r>
              <a:rPr lang="en-US" altLang="zh-CN" sz="3000" dirty="0" smtClean="0">
                <a:solidFill>
                  <a:srgbClr val="003399"/>
                </a:solidFill>
              </a:rPr>
              <a:t>=</a:t>
            </a:r>
            <a:endParaRPr lang="en-US" altLang="zh-CN" sz="3000" dirty="0" smtClean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17526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23874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1905000" y="4825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cxnSp>
        <p:nvCxnSpPr>
          <p:cNvPr id="34" name="直接连接符 33"/>
          <p:cNvCxnSpPr>
            <a:stCxn id="31" idx="3"/>
            <a:endCxn id="49" idx="0"/>
          </p:cNvCxnSpPr>
          <p:nvPr/>
        </p:nvCxnSpPr>
        <p:spPr bwMode="auto">
          <a:xfrm rot="5400000">
            <a:off x="1314601" y="3537335"/>
            <a:ext cx="469465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5"/>
            <a:endCxn id="32" idx="0"/>
          </p:cNvCxnSpPr>
          <p:nvPr/>
        </p:nvCxnSpPr>
        <p:spPr bwMode="auto">
          <a:xfrm rot="16200000" flipH="1">
            <a:off x="2140235" y="3550234"/>
            <a:ext cx="4442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3"/>
            <a:endCxn id="33" idx="0"/>
          </p:cNvCxnSpPr>
          <p:nvPr/>
        </p:nvCxnSpPr>
        <p:spPr bwMode="auto">
          <a:xfrm rot="5400000">
            <a:off x="2064001" y="4439135"/>
            <a:ext cx="4436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2" idx="5"/>
            <a:endCxn id="51" idx="0"/>
          </p:cNvCxnSpPr>
          <p:nvPr/>
        </p:nvCxnSpPr>
        <p:spPr bwMode="auto">
          <a:xfrm rot="16200000" flipH="1">
            <a:off x="2724635" y="4413634"/>
            <a:ext cx="4436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5"/>
            <a:endCxn id="55" idx="0"/>
          </p:cNvCxnSpPr>
          <p:nvPr/>
        </p:nvCxnSpPr>
        <p:spPr bwMode="auto">
          <a:xfrm rot="16200000" flipH="1">
            <a:off x="2115035" y="5353234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5908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276600" y="46352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33" idx="3"/>
            <a:endCxn id="53" idx="0"/>
          </p:cNvCxnSpPr>
          <p:nvPr/>
        </p:nvCxnSpPr>
        <p:spPr bwMode="auto">
          <a:xfrm rot="5400000">
            <a:off x="1657501" y="5353235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2954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66800" y="40386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B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920800" y="48258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E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6002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098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G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62200" y="3352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981200" y="4191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2971800" y="4191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600200" y="5029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362200" y="5029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67200" y="2362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根到外部结点的路径长度；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>
          <a:xfrm>
            <a:off x="2971800" y="5486400"/>
            <a:ext cx="617220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             ----</a:t>
            </a:r>
            <a:r>
              <a:rPr lang="zh-CN" altLang="en-US" sz="3000" dirty="0" smtClean="0">
                <a:solidFill>
                  <a:schemeClr val="bg1"/>
                </a:solidFill>
              </a:rPr>
              <a:t>哈夫曼树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9" grpId="0"/>
      <p:bldP spid="40" grpId="0"/>
      <p:bldP spid="45" grpId="0"/>
      <p:bldP spid="48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最优二叉树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7200" y="1066800"/>
            <a:ext cx="84582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latin typeface="+mj-lt"/>
              </a:rPr>
              <a:t>给定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个带权的结点，</a:t>
            </a:r>
            <a:endParaRPr lang="en-US" altLang="zh-CN" sz="3000" dirty="0" smtClean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以其为</a:t>
            </a:r>
            <a:r>
              <a:rPr lang="zh-CN" altLang="en-US" sz="3000" dirty="0" smtClean="0">
                <a:solidFill>
                  <a:srgbClr val="003399"/>
                </a:solidFill>
              </a:rPr>
              <a:t>外部结点</a:t>
            </a: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叶子</a:t>
            </a:r>
            <a:r>
              <a:rPr lang="en-US" altLang="zh-CN" sz="3000" dirty="0" smtClean="0">
                <a:solidFill>
                  <a:srgbClr val="003399"/>
                </a:solidFill>
              </a:rPr>
              <a:t>)</a:t>
            </a:r>
            <a:r>
              <a:rPr lang="zh-CN" altLang="en-US" sz="3000" dirty="0" smtClean="0"/>
              <a:t>的扩充二叉树</a:t>
            </a: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二树</a:t>
            </a:r>
            <a:r>
              <a:rPr lang="en-US" altLang="zh-CN" sz="3000" dirty="0" smtClean="0">
                <a:solidFill>
                  <a:srgbClr val="003399"/>
                </a:solidFill>
              </a:rPr>
              <a:t>)</a:t>
            </a:r>
            <a:r>
              <a:rPr lang="zh-CN" altLang="en-US" sz="3000" dirty="0" smtClean="0"/>
              <a:t>中，</a:t>
            </a:r>
            <a:endParaRPr lang="en-US" altLang="zh-CN" sz="30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带权外部路径长度</a:t>
            </a:r>
            <a:r>
              <a:rPr lang="en-US" altLang="zh-CN" sz="3000" dirty="0" smtClean="0"/>
              <a:t>WPL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47244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7150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7056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6962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Oval 26"/>
          <p:cNvSpPr>
            <a:spLocks noChangeArrowheads="1"/>
          </p:cNvSpPr>
          <p:nvPr/>
        </p:nvSpPr>
        <p:spPr bwMode="auto">
          <a:xfrm>
            <a:off x="12486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05" name="Oval 27"/>
          <p:cNvSpPr>
            <a:spLocks noChangeArrowheads="1"/>
          </p:cNvSpPr>
          <p:nvPr/>
        </p:nvSpPr>
        <p:spPr bwMode="auto">
          <a:xfrm>
            <a:off x="18288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06" name="直接连接符 105"/>
          <p:cNvCxnSpPr>
            <a:stCxn id="105" idx="3"/>
            <a:endCxn id="104" idx="0"/>
          </p:cNvCxnSpPr>
          <p:nvPr/>
        </p:nvCxnSpPr>
        <p:spPr bwMode="auto">
          <a:xfrm rot="5400000">
            <a:off x="1519801" y="32853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5" idx="5"/>
            <a:endCxn id="111" idx="0"/>
          </p:cNvCxnSpPr>
          <p:nvPr/>
        </p:nvCxnSpPr>
        <p:spPr bwMode="auto">
          <a:xfrm rot="16200000" flipH="1">
            <a:off x="22191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104" idx="3"/>
            <a:endCxn id="112" idx="0"/>
          </p:cNvCxnSpPr>
          <p:nvPr/>
        </p:nvCxnSpPr>
        <p:spPr bwMode="auto">
          <a:xfrm rot="5400000">
            <a:off x="9762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058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10" name="直接连接符 109"/>
          <p:cNvCxnSpPr>
            <a:stCxn id="104" idx="5"/>
            <a:endCxn id="109" idx="0"/>
          </p:cNvCxnSpPr>
          <p:nvPr/>
        </p:nvCxnSpPr>
        <p:spPr bwMode="auto">
          <a:xfrm rot="16200000" flipH="1">
            <a:off x="16110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 bwMode="auto">
          <a:xfrm>
            <a:off x="22860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58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3" name="直接连接符 112"/>
          <p:cNvCxnSpPr>
            <a:stCxn id="109" idx="3"/>
            <a:endCxn id="115" idx="0"/>
          </p:cNvCxnSpPr>
          <p:nvPr/>
        </p:nvCxnSpPr>
        <p:spPr bwMode="auto">
          <a:xfrm rot="5400000">
            <a:off x="14919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09" idx="5"/>
            <a:endCxn id="116" idx="0"/>
          </p:cNvCxnSpPr>
          <p:nvPr/>
        </p:nvCxnSpPr>
        <p:spPr bwMode="auto">
          <a:xfrm rot="16200000" flipH="1">
            <a:off x="20067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矩形 114"/>
          <p:cNvSpPr/>
          <p:nvPr/>
        </p:nvSpPr>
        <p:spPr bwMode="auto">
          <a:xfrm>
            <a:off x="12948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0190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41442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20" name="Oval 27"/>
          <p:cNvSpPr>
            <a:spLocks noChangeArrowheads="1"/>
          </p:cNvSpPr>
          <p:nvPr/>
        </p:nvSpPr>
        <p:spPr bwMode="auto">
          <a:xfrm>
            <a:off x="47244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21" name="直接连接符 120"/>
          <p:cNvCxnSpPr>
            <a:stCxn id="120" idx="3"/>
            <a:endCxn id="119" idx="0"/>
          </p:cNvCxnSpPr>
          <p:nvPr/>
        </p:nvCxnSpPr>
        <p:spPr bwMode="auto">
          <a:xfrm rot="5400000">
            <a:off x="4415401" y="32853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直接连接符 121"/>
          <p:cNvCxnSpPr>
            <a:stCxn id="120" idx="5"/>
            <a:endCxn id="126" idx="0"/>
          </p:cNvCxnSpPr>
          <p:nvPr/>
        </p:nvCxnSpPr>
        <p:spPr bwMode="auto">
          <a:xfrm rot="16200000" flipH="1">
            <a:off x="51147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9" idx="3"/>
            <a:endCxn id="127" idx="0"/>
          </p:cNvCxnSpPr>
          <p:nvPr/>
        </p:nvCxnSpPr>
        <p:spPr bwMode="auto">
          <a:xfrm rot="5400000">
            <a:off x="38718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29"/>
          <p:cNvSpPr>
            <a:spLocks noChangeArrowheads="1"/>
          </p:cNvSpPr>
          <p:nvPr/>
        </p:nvSpPr>
        <p:spPr bwMode="auto">
          <a:xfrm>
            <a:off x="46014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25" name="直接连接符 124"/>
          <p:cNvCxnSpPr>
            <a:stCxn id="119" idx="5"/>
            <a:endCxn id="124" idx="0"/>
          </p:cNvCxnSpPr>
          <p:nvPr/>
        </p:nvCxnSpPr>
        <p:spPr bwMode="auto">
          <a:xfrm rot="16200000" flipH="1">
            <a:off x="45066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矩形 125"/>
          <p:cNvSpPr/>
          <p:nvPr/>
        </p:nvSpPr>
        <p:spPr bwMode="auto">
          <a:xfrm>
            <a:off x="51816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5814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8" name="直接连接符 127"/>
          <p:cNvCxnSpPr>
            <a:stCxn id="124" idx="3"/>
            <a:endCxn id="130" idx="0"/>
          </p:cNvCxnSpPr>
          <p:nvPr/>
        </p:nvCxnSpPr>
        <p:spPr bwMode="auto">
          <a:xfrm rot="5400000">
            <a:off x="43875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24" idx="5"/>
            <a:endCxn id="131" idx="0"/>
          </p:cNvCxnSpPr>
          <p:nvPr/>
        </p:nvCxnSpPr>
        <p:spPr bwMode="auto">
          <a:xfrm rot="16200000" flipH="1">
            <a:off x="49023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41904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9146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2" name="Oval 26"/>
          <p:cNvSpPr>
            <a:spLocks noChangeArrowheads="1"/>
          </p:cNvSpPr>
          <p:nvPr/>
        </p:nvSpPr>
        <p:spPr bwMode="auto">
          <a:xfrm>
            <a:off x="70374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33" name="Oval 27"/>
          <p:cNvSpPr>
            <a:spLocks noChangeArrowheads="1"/>
          </p:cNvSpPr>
          <p:nvPr/>
        </p:nvSpPr>
        <p:spPr bwMode="auto">
          <a:xfrm>
            <a:off x="76200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34" name="直接连接符 133"/>
          <p:cNvCxnSpPr>
            <a:stCxn id="133" idx="3"/>
            <a:endCxn id="132" idx="0"/>
          </p:cNvCxnSpPr>
          <p:nvPr/>
        </p:nvCxnSpPr>
        <p:spPr bwMode="auto">
          <a:xfrm rot="5400000">
            <a:off x="7309801" y="32841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>
            <a:stCxn id="133" idx="5"/>
            <a:endCxn id="139" idx="0"/>
          </p:cNvCxnSpPr>
          <p:nvPr/>
        </p:nvCxnSpPr>
        <p:spPr bwMode="auto">
          <a:xfrm rot="16200000" flipH="1">
            <a:off x="80103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135"/>
          <p:cNvCxnSpPr>
            <a:stCxn id="132" idx="3"/>
            <a:endCxn id="140" idx="0"/>
          </p:cNvCxnSpPr>
          <p:nvPr/>
        </p:nvCxnSpPr>
        <p:spPr bwMode="auto">
          <a:xfrm rot="5400000">
            <a:off x="67650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4946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38" name="直接连接符 137"/>
          <p:cNvCxnSpPr>
            <a:stCxn id="132" idx="5"/>
            <a:endCxn id="137" idx="0"/>
          </p:cNvCxnSpPr>
          <p:nvPr/>
        </p:nvCxnSpPr>
        <p:spPr bwMode="auto">
          <a:xfrm rot="16200000" flipH="1">
            <a:off x="73998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80772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4746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41" name="直接连接符 140"/>
          <p:cNvCxnSpPr>
            <a:stCxn id="137" idx="3"/>
            <a:endCxn id="143" idx="0"/>
          </p:cNvCxnSpPr>
          <p:nvPr/>
        </p:nvCxnSpPr>
        <p:spPr bwMode="auto">
          <a:xfrm rot="5400000">
            <a:off x="72807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接连接符 141"/>
          <p:cNvCxnSpPr>
            <a:stCxn id="137" idx="5"/>
            <a:endCxn id="144" idx="0"/>
          </p:cNvCxnSpPr>
          <p:nvPr/>
        </p:nvCxnSpPr>
        <p:spPr bwMode="auto">
          <a:xfrm rot="16200000" flipH="1">
            <a:off x="77955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70836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8078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37338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11+3*2+6*3</a:t>
            </a:r>
            <a:endParaRPr lang="en-US" altLang="zh-CN" sz="32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858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2+3*2+15*3</a:t>
            </a:r>
            <a:endParaRPr lang="en-US" altLang="zh-CN" sz="32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5532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11+4*2+5*3</a:t>
            </a:r>
            <a:endParaRPr lang="en-US" altLang="zh-CN" sz="32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53000" y="2341602"/>
            <a:ext cx="3962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最小的是哈夫曼树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7200" y="1219200"/>
            <a:ext cx="8305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哈夫曼树的特点：</a:t>
            </a:r>
            <a:endParaRPr lang="en-US" altLang="zh-CN" sz="3200" dirty="0" smtClean="0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7037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620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5" name="直接连接符 54"/>
          <p:cNvCxnSpPr>
            <a:stCxn id="54" idx="3"/>
            <a:endCxn id="53" idx="0"/>
          </p:cNvCxnSpPr>
          <p:nvPr/>
        </p:nvCxnSpPr>
        <p:spPr bwMode="auto">
          <a:xfrm rot="5400000">
            <a:off x="73098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4" idx="5"/>
            <a:endCxn id="63" idx="0"/>
          </p:cNvCxnSpPr>
          <p:nvPr/>
        </p:nvCxnSpPr>
        <p:spPr bwMode="auto">
          <a:xfrm rot="16200000" flipH="1">
            <a:off x="8010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64" idx="0"/>
          </p:cNvCxnSpPr>
          <p:nvPr/>
        </p:nvCxnSpPr>
        <p:spPr bwMode="auto">
          <a:xfrm rot="5400000">
            <a:off x="6726901" y="415623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494600" y="4495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 rot="16200000" flipH="1">
            <a:off x="7361735" y="414693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8077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474600" y="4530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1" idx="3"/>
            <a:endCxn id="67" idx="0"/>
          </p:cNvCxnSpPr>
          <p:nvPr/>
        </p:nvCxnSpPr>
        <p:spPr bwMode="auto">
          <a:xfrm rot="5400000">
            <a:off x="7280706" y="49734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1" idx="5"/>
            <a:endCxn id="68" idx="0"/>
          </p:cNvCxnSpPr>
          <p:nvPr/>
        </p:nvCxnSpPr>
        <p:spPr bwMode="auto">
          <a:xfrm rot="16200000" flipH="1">
            <a:off x="7795540" y="49323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7083600" y="52505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807800" y="52505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457200" y="2362200"/>
            <a:ext cx="5791200" cy="1371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构造过程：</a:t>
            </a:r>
            <a:endParaRPr lang="en-US" altLang="zh-CN" sz="3200" dirty="0" smtClean="0"/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</a:t>
            </a:r>
          </a:p>
        </p:txBody>
      </p:sp>
      <p:sp>
        <p:nvSpPr>
          <p:cNvPr id="71" name="下箭头 70"/>
          <p:cNvSpPr/>
          <p:nvPr/>
        </p:nvSpPr>
        <p:spPr bwMode="auto">
          <a:xfrm rot="10800000" flipV="1">
            <a:off x="4267200" y="1981200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7447" y="1243472"/>
            <a:ext cx="4288353" cy="66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权值越小，离根越远；</a:t>
            </a:r>
            <a:endParaRPr lang="en-US" altLang="zh-CN" sz="3200" dirty="0" smtClean="0"/>
          </a:p>
        </p:txBody>
      </p:sp>
      <p:sp>
        <p:nvSpPr>
          <p:cNvPr id="21" name="矩形 20"/>
          <p:cNvSpPr/>
          <p:nvPr/>
        </p:nvSpPr>
        <p:spPr>
          <a:xfrm>
            <a:off x="2438400" y="2362200"/>
            <a:ext cx="223651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由远及近，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2446615" y="3048000"/>
            <a:ext cx="387798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即，由小权到大权；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6651600" y="407101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162800" y="3385210"/>
            <a:ext cx="576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20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4" idx="3"/>
            <a:endCxn id="53" idx="0"/>
          </p:cNvCxnSpPr>
          <p:nvPr/>
        </p:nvCxnSpPr>
        <p:spPr bwMode="auto">
          <a:xfrm rot="5400000">
            <a:off x="6898845" y="3722701"/>
            <a:ext cx="317065" cy="37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4" idx="5"/>
            <a:endCxn id="63" idx="0"/>
          </p:cNvCxnSpPr>
          <p:nvPr/>
        </p:nvCxnSpPr>
        <p:spPr bwMode="auto">
          <a:xfrm rot="16200000" flipH="1">
            <a:off x="7650291" y="3758100"/>
            <a:ext cx="351265" cy="342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64" idx="0"/>
          </p:cNvCxnSpPr>
          <p:nvPr/>
        </p:nvCxnSpPr>
        <p:spPr bwMode="auto">
          <a:xfrm rot="5400000">
            <a:off x="6341101" y="449344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108800" y="483301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 rot="16200000" flipH="1">
            <a:off x="6975935" y="448414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7691400" y="410521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088800" y="486721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1" idx="3"/>
            <a:endCxn id="67" idx="0"/>
          </p:cNvCxnSpPr>
          <p:nvPr/>
        </p:nvCxnSpPr>
        <p:spPr bwMode="auto">
          <a:xfrm rot="5400000">
            <a:off x="6894906" y="531064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1" idx="5"/>
            <a:endCxn id="68" idx="0"/>
          </p:cNvCxnSpPr>
          <p:nvPr/>
        </p:nvCxnSpPr>
        <p:spPr bwMode="auto">
          <a:xfrm rot="16200000" flipH="1">
            <a:off x="7409740" y="526953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6697800" y="5587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422000" y="5587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85800" y="762000"/>
            <a:ext cx="8458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例，给定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个带权的结点，</a:t>
            </a:r>
            <a:endParaRPr lang="en-US" altLang="zh-CN" sz="3000" dirty="0" smtClean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554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936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9342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7724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66800" y="2743200"/>
            <a:ext cx="35814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(1) 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叶子独立成树</a:t>
            </a:r>
            <a:endParaRPr lang="en-US" altLang="zh-CN" sz="30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668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8288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670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290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724400" y="2743200"/>
            <a:ext cx="4419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(2) 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合并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根最小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的两棵树</a:t>
            </a:r>
            <a:endParaRPr lang="en-US" altLang="zh-CN" sz="30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854200" y="1600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2" idx="3"/>
            <a:endCxn id="35" idx="0"/>
          </p:cNvCxnSpPr>
          <p:nvPr/>
        </p:nvCxnSpPr>
        <p:spPr bwMode="auto">
          <a:xfrm rot="5400000">
            <a:off x="5640306" y="20778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2" idx="5"/>
            <a:endCxn id="36" idx="0"/>
          </p:cNvCxnSpPr>
          <p:nvPr/>
        </p:nvCxnSpPr>
        <p:spPr bwMode="auto">
          <a:xfrm rot="16200000" flipH="1">
            <a:off x="6155140" y="20367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443200" y="2354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167400" y="2354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58000" y="1676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998600" y="1676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990600" y="5562600"/>
            <a:ext cx="53340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(3) 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</a:rPr>
              <a:t>重复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</a:rPr>
              <a:t>(2)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</a:rPr>
              <a:t>，直到只有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7030A0"/>
                </a:solidFill>
                <a:latin typeface="+mj-lt"/>
              </a:rPr>
              <a:t>棵树</a:t>
            </a:r>
            <a:endParaRPr lang="en-US" altLang="zh-CN" sz="30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855800" y="3505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cxnSp>
        <p:nvCxnSpPr>
          <p:cNvPr id="42" name="直接连接符 41"/>
          <p:cNvCxnSpPr>
            <a:stCxn id="41" idx="3"/>
            <a:endCxn id="45" idx="0"/>
          </p:cNvCxnSpPr>
          <p:nvPr/>
        </p:nvCxnSpPr>
        <p:spPr bwMode="auto">
          <a:xfrm rot="5400000">
            <a:off x="1545301" y="392763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2313000" y="4267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 rot="16200000" flipH="1">
            <a:off x="2180135" y="391833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93000" y="4301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3" idx="3"/>
            <a:endCxn id="48" idx="0"/>
          </p:cNvCxnSpPr>
          <p:nvPr/>
        </p:nvCxnSpPr>
        <p:spPr bwMode="auto">
          <a:xfrm rot="5400000">
            <a:off x="2099106" y="47448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9" idx="0"/>
          </p:cNvCxnSpPr>
          <p:nvPr/>
        </p:nvCxnSpPr>
        <p:spPr bwMode="auto">
          <a:xfrm rot="16200000" flipH="1">
            <a:off x="2613940" y="47037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902000" y="5021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626200" y="5021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98000" y="3530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4191000" y="4419600"/>
            <a:ext cx="1066800" cy="3810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1" grpId="0" animBg="1"/>
      <p:bldP spid="63" grpId="0" animBg="1"/>
      <p:bldP spid="64" grpId="0" animBg="1"/>
      <p:bldP spid="67" grpId="0" animBg="1"/>
      <p:bldP spid="68" grpId="0" animBg="1"/>
      <p:bldP spid="25" grpId="0"/>
      <p:bldP spid="26" grpId="0" animBg="1"/>
      <p:bldP spid="27" grpId="0" animBg="1"/>
      <p:bldP spid="28" grpId="0" animBg="1"/>
      <p:bldP spid="29" grpId="0" animBg="1"/>
      <p:bldP spid="31" grpId="0"/>
      <p:bldP spid="32" grpId="0" animBg="1"/>
      <p:bldP spid="35" grpId="0" animBg="1"/>
      <p:bldP spid="36" grpId="0" animBg="1"/>
      <p:bldP spid="38" grpId="0" animBg="1"/>
      <p:bldP spid="39" grpId="0" animBg="1"/>
      <p:bldP spid="40" grpId="0"/>
      <p:bldP spid="41" grpId="0" animBg="1"/>
      <p:bldP spid="43" grpId="0" animBg="1"/>
      <p:bldP spid="45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堆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特殊的完全二叉树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优先队列；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哈夫曼树；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7200" y="1143000"/>
            <a:ext cx="8458200" cy="495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1) </a:t>
            </a:r>
            <a:r>
              <a:rPr lang="zh-CN" altLang="en-US" sz="3000" dirty="0" smtClean="0">
                <a:latin typeface="+mj-lt"/>
              </a:rPr>
              <a:t>由权值集合</a:t>
            </a:r>
            <a:r>
              <a:rPr lang="en-US" altLang="zh-CN" sz="3000" dirty="0" smtClean="0">
                <a:latin typeface="+mj-lt"/>
              </a:rPr>
              <a:t>{w</a:t>
            </a:r>
            <a:r>
              <a:rPr lang="en-US" altLang="zh-CN" sz="3000" baseline="-25000" dirty="0" smtClean="0">
                <a:latin typeface="+mj-lt"/>
              </a:rPr>
              <a:t>1</a:t>
            </a:r>
            <a:r>
              <a:rPr lang="en-US" altLang="zh-CN" sz="3000" dirty="0" smtClean="0">
                <a:latin typeface="+mj-lt"/>
              </a:rPr>
              <a:t>,w</a:t>
            </a:r>
            <a:r>
              <a:rPr lang="en-US" altLang="zh-CN" sz="3000" baseline="-25000" dirty="0" smtClean="0">
                <a:latin typeface="+mj-lt"/>
              </a:rPr>
              <a:t>2</a:t>
            </a:r>
            <a:r>
              <a:rPr lang="en-US" altLang="zh-CN" sz="3000" dirty="0" smtClean="0">
                <a:latin typeface="+mj-lt"/>
              </a:rPr>
              <a:t>,…,w</a:t>
            </a:r>
            <a:r>
              <a:rPr lang="en-US" altLang="zh-CN" sz="3000" baseline="-25000" dirty="0" smtClean="0">
                <a:latin typeface="+mj-lt"/>
              </a:rPr>
              <a:t>m</a:t>
            </a:r>
            <a:r>
              <a:rPr lang="en-US" altLang="zh-CN" sz="3000" dirty="0" smtClean="0">
                <a:latin typeface="+mj-lt"/>
              </a:rPr>
              <a:t>}</a:t>
            </a:r>
            <a:r>
              <a:rPr lang="zh-CN" altLang="en-US" sz="3000" dirty="0" smtClean="0">
                <a:latin typeface="+mj-lt"/>
              </a:rPr>
              <a:t>，</a:t>
            </a:r>
            <a:endParaRPr lang="en-US" altLang="zh-CN" sz="3000" dirty="0" smtClean="0">
              <a:latin typeface="+mj-lt"/>
            </a:endParaRPr>
          </a:p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   建立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棵二叉树 </a:t>
            </a:r>
            <a:r>
              <a:rPr lang="en-US" altLang="zh-CN" sz="30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000" dirty="0" smtClean="0">
                <a:latin typeface="+mj-lt"/>
                <a:sym typeface="Wingdings" pitchFamily="2" charset="2"/>
              </a:rPr>
              <a:t>集合</a:t>
            </a:r>
            <a:r>
              <a:rPr lang="en-US" altLang="zh-CN" sz="3000" dirty="0" smtClean="0">
                <a:latin typeface="+mj-lt"/>
              </a:rPr>
              <a:t>F={T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,T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,…,T</a:t>
            </a:r>
            <a:r>
              <a:rPr lang="en-US" altLang="zh-CN" sz="3000" baseline="-25000" dirty="0" smtClean="0"/>
              <a:t>m</a:t>
            </a:r>
            <a:r>
              <a:rPr lang="en-US" altLang="zh-CN" sz="3000" dirty="0" smtClean="0">
                <a:latin typeface="+mj-lt"/>
              </a:rPr>
              <a:t>}</a:t>
            </a:r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合并：</a:t>
            </a:r>
            <a:r>
              <a:rPr lang="zh-CN" altLang="en-US" sz="3000" dirty="0" smtClean="0"/>
              <a:t>从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中选根的权值最小的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棵树， </a:t>
            </a:r>
            <a:endParaRPr lang="en-US" altLang="zh-CN" sz="3000" dirty="0" smtClean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 smtClean="0"/>
              <a:t>               </a:t>
            </a:r>
            <a:r>
              <a:rPr lang="zh-CN" altLang="en-US" sz="3000" dirty="0" smtClean="0"/>
              <a:t>作为左、右子树，建立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棵新二叉树，</a:t>
            </a:r>
            <a:endParaRPr lang="en-US" altLang="zh-CN" sz="3000" dirty="0" smtClean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 smtClean="0"/>
              <a:t>               </a:t>
            </a:r>
            <a:r>
              <a:rPr lang="zh-CN" altLang="en-US" sz="3000" dirty="0" smtClean="0"/>
              <a:t>新树根的权值为其子树根的权值之和；</a:t>
            </a:r>
            <a:endParaRPr lang="en-US" altLang="zh-CN" sz="3000" dirty="0" smtClean="0"/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3) </a:t>
            </a:r>
            <a:r>
              <a:rPr lang="zh-CN" altLang="en-US" sz="3000" dirty="0" smtClean="0">
                <a:solidFill>
                  <a:srgbClr val="003399"/>
                </a:solidFill>
              </a:rPr>
              <a:t>删除：</a:t>
            </a:r>
            <a:r>
              <a:rPr lang="zh-CN" altLang="en-US" sz="3000" dirty="0" smtClean="0"/>
              <a:t>从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中删除被合并的两棵树，</a:t>
            </a:r>
            <a:endParaRPr lang="en-US" altLang="zh-CN" sz="3000" dirty="0" smtClean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 smtClean="0"/>
              <a:t>               </a:t>
            </a:r>
            <a:r>
              <a:rPr lang="zh-CN" altLang="en-US" sz="3000" dirty="0" smtClean="0"/>
              <a:t>并将新树加入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3)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F</a:t>
            </a:r>
            <a:r>
              <a:rPr lang="zh-CN" altLang="en-US" sz="3000" dirty="0" smtClean="0"/>
              <a:t>中只有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棵树。</a:t>
            </a:r>
            <a:endParaRPr lang="en-US" altLang="zh-CN" sz="3000" dirty="0" smtClean="0"/>
          </a:p>
          <a:p>
            <a:pPr marL="72000" eaLnBrk="1" hangingPunct="1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72000" eaLnBrk="1" hangingPunct="1">
              <a:spcBef>
                <a:spcPts val="0"/>
              </a:spcBef>
              <a:buNone/>
            </a:pPr>
            <a:endParaRPr lang="en-US" altLang="zh-CN" sz="3000" dirty="0" smtClean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34000" y="914400"/>
            <a:ext cx="3810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哈夫曼树一定是</a:t>
            </a:r>
            <a:r>
              <a:rPr lang="en-US" altLang="zh-CN" sz="3000" dirty="0" smtClean="0">
                <a:solidFill>
                  <a:schemeClr val="bg1"/>
                </a:solidFill>
              </a:rPr>
              <a:t>2</a:t>
            </a:r>
            <a:r>
              <a:rPr lang="zh-CN" altLang="en-US" sz="3000" dirty="0" smtClean="0">
                <a:solidFill>
                  <a:schemeClr val="bg1"/>
                </a:solidFill>
              </a:rPr>
              <a:t>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8800" y="4724400"/>
            <a:ext cx="304800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修改</a:t>
            </a:r>
            <a:r>
              <a:rPr lang="en-US" altLang="zh-CN" sz="3000" dirty="0" smtClean="0">
                <a:solidFill>
                  <a:schemeClr val="bg1"/>
                </a:solidFill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</a:rPr>
              <a:t>个标志位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 bwMode="auto">
          <a:xfrm>
            <a:off x="3581400" y="4648200"/>
            <a:ext cx="2057400" cy="353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数据结构设计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1066800"/>
            <a:ext cx="7543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j-lt"/>
                <a:ea typeface="黑体" pitchFamily="2" charset="-122"/>
              </a:rPr>
              <a:t>哈夫曼树一定是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2</a:t>
            </a:r>
            <a:r>
              <a:rPr lang="zh-CN" altLang="en-US" sz="3200" dirty="0" smtClean="0">
                <a:latin typeface="+mj-lt"/>
                <a:ea typeface="黑体" pitchFamily="2" charset="-122"/>
              </a:rPr>
              <a:t>树 ；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j-lt"/>
              </a:rPr>
              <a:t>二叉树性质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结点数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：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90600" y="2667000"/>
            <a:ext cx="754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已知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个外部结点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叶子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4419600" y="2362200"/>
            <a:ext cx="396000" cy="36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90600" y="4191000"/>
            <a:ext cx="75438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 数组存储</a:t>
            </a:r>
            <a:r>
              <a:rPr lang="en-US" altLang="zh-CN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长度</a:t>
            </a:r>
            <a:r>
              <a:rPr lang="en-US" altLang="zh-CN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2</a:t>
            </a:r>
            <a:r>
              <a:rPr lang="zh-CN" altLang="en-US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*</a:t>
            </a:r>
            <a:r>
              <a:rPr lang="en-US" altLang="zh-CN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m-1)</a:t>
            </a:r>
            <a:r>
              <a:rPr lang="zh-CN" altLang="en-US" sz="3200" dirty="0" smtClean="0">
                <a:solidFill>
                  <a:srgbClr val="008200"/>
                </a:solidFill>
                <a:latin typeface="+mj-lt"/>
                <a:ea typeface="黑体" pitchFamily="2" charset="-122"/>
              </a:rPr>
              <a:t>：</a:t>
            </a:r>
            <a:endParaRPr lang="en-US" altLang="zh-CN" sz="3200" dirty="0" smtClean="0">
              <a:solidFill>
                <a:srgbClr val="008200"/>
              </a:solidFill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前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个位置为叶子结点；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-- </a:t>
            </a:r>
            <a:r>
              <a:rPr lang="zh-CN" altLang="en-US" sz="3200" dirty="0" smtClean="0">
                <a:latin typeface="+mj-lt"/>
                <a:ea typeface="黑体" pitchFamily="2" charset="-122"/>
              </a:rPr>
              <a:t>后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m-1</a:t>
            </a:r>
            <a:r>
              <a:rPr lang="zh-CN" altLang="en-US" sz="3200" dirty="0" smtClean="0">
                <a:latin typeface="+mj-lt"/>
                <a:ea typeface="黑体" pitchFamily="2" charset="-122"/>
              </a:rPr>
              <a:t>个为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”</a:t>
            </a:r>
            <a:r>
              <a:rPr lang="zh-CN" altLang="en-US" sz="3200" dirty="0" smtClean="0"/>
              <a:t>合并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”</a:t>
            </a:r>
            <a:r>
              <a:rPr lang="zh-CN" altLang="en-US" sz="3200" dirty="0" smtClean="0">
                <a:latin typeface="+mj-lt"/>
                <a:ea typeface="黑体" pitchFamily="2" charset="-122"/>
              </a:rPr>
              <a:t>得到的结点；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7800" y="1676400"/>
            <a:ext cx="206338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  <a:sym typeface="Wingdings" pitchFamily="2" charset="2"/>
              </a:rPr>
              <a:t>n</a:t>
            </a:r>
            <a:r>
              <a:rPr lang="en-US" altLang="zh-CN" sz="3200" baseline="-25000" dirty="0" smtClean="0">
                <a:solidFill>
                  <a:srgbClr val="008A00"/>
                </a:solidFill>
                <a:sym typeface="Wingdings" pitchFamily="2" charset="2"/>
              </a:rPr>
              <a:t>0</a:t>
            </a:r>
            <a:r>
              <a:rPr lang="en-US" altLang="zh-CN" sz="3200" dirty="0" smtClean="0">
                <a:solidFill>
                  <a:srgbClr val="008A00"/>
                </a:solidFill>
                <a:sym typeface="Wingdings" pitchFamily="2" charset="2"/>
              </a:rPr>
              <a:t>=n</a:t>
            </a:r>
            <a:r>
              <a:rPr lang="en-US" altLang="zh-CN" sz="3200" baseline="-25000" dirty="0" smtClean="0">
                <a:solidFill>
                  <a:srgbClr val="008A00"/>
                </a:solidFill>
                <a:sym typeface="Wingdings" pitchFamily="2" charset="2"/>
              </a:rPr>
              <a:t>2</a:t>
            </a:r>
            <a:r>
              <a:rPr lang="en-US" altLang="zh-CN" sz="3200" dirty="0" smtClean="0">
                <a:solidFill>
                  <a:srgbClr val="008A00"/>
                </a:solidFill>
                <a:sym typeface="Wingdings" pitchFamily="2" charset="2"/>
              </a:rPr>
              <a:t>+1</a:t>
            </a:r>
            <a:r>
              <a:rPr lang="zh-CN" altLang="en-US" sz="3200" dirty="0" smtClean="0">
                <a:solidFill>
                  <a:srgbClr val="008A00"/>
                </a:solidFill>
                <a:sym typeface="Wingdings" pitchFamily="2" charset="2"/>
              </a:rPr>
              <a:t>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3276600"/>
            <a:ext cx="188224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  <a:sym typeface="Wingdings" pitchFamily="2" charset="2"/>
              </a:rPr>
              <a:t>m+m-1</a:t>
            </a:r>
            <a:r>
              <a:rPr lang="zh-CN" altLang="en-US" sz="3200" dirty="0" smtClean="0">
                <a:solidFill>
                  <a:srgbClr val="008A00"/>
                </a:solidFill>
                <a:sym typeface="Wingdings" pitchFamily="2" charset="2"/>
              </a:rPr>
              <a:t>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4419600" y="3907200"/>
            <a:ext cx="396000" cy="36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数据结构设计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7873" y="25908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1703705"/>
                <a:gridCol w="1966622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11430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j-lt"/>
                <a:ea typeface="黑体" pitchFamily="2" charset="-122"/>
              </a:rPr>
              <a:t>静态数组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ht</a:t>
            </a:r>
            <a:r>
              <a:rPr lang="zh-CN" altLang="en-US" sz="3200" dirty="0" smtClean="0">
                <a:latin typeface="+mj-lt"/>
              </a:rPr>
              <a:t> 的元素类型：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1828800"/>
            <a:ext cx="716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--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初始化：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18" name="Rectangle 1029"/>
          <p:cNvSpPr>
            <a:spLocks noChangeArrowheads="1"/>
          </p:cNvSpPr>
          <p:nvPr/>
        </p:nvSpPr>
        <p:spPr bwMode="auto">
          <a:xfrm>
            <a:off x="4038600" y="3810000"/>
            <a:ext cx="48768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latin typeface="+mj-lt"/>
              </a:rPr>
              <a:t>struct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HtNode</a:t>
            </a:r>
            <a:endParaRPr lang="en-US" altLang="zh-CN" sz="3000" dirty="0">
              <a:latin typeface="+mj-lt"/>
            </a:endParaRP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zh-CN" altLang="en-US" sz="3000" dirty="0" smtClean="0">
                <a:latin typeface="+mj-lt"/>
              </a:rPr>
              <a:t>{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ww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dirty="0">
                <a:latin typeface="+mj-lt"/>
              </a:rPr>
              <a:t>parent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en-US" altLang="zh-CN" sz="3000" dirty="0" err="1" smtClean="0">
                <a:latin typeface="+mj-lt"/>
              </a:rPr>
              <a:t>lindex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en-US" altLang="zh-CN" sz="3000" dirty="0" err="1" smtClean="0">
                <a:latin typeface="+mj-lt"/>
              </a:rPr>
              <a:t>rindex</a:t>
            </a:r>
            <a:r>
              <a:rPr lang="en-US" altLang="zh-CN" sz="3000" dirty="0" smtClean="0">
                <a:latin typeface="+mj-lt"/>
              </a:rPr>
              <a:t>;</a:t>
            </a:r>
            <a:endParaRPr lang="en-US" altLang="zh-CN" sz="3000" dirty="0">
              <a:latin typeface="+mj-lt"/>
            </a:endParaRP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5908" y="54864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哈夫曼树的结点结构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62200" y="1828800"/>
            <a:ext cx="46907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lindex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rindex</a:t>
            </a:r>
            <a:r>
              <a:rPr lang="en-US" altLang="zh-CN" sz="3000" dirty="0" smtClean="0"/>
              <a:t>, parent 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数据结构设计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381000" y="1295400"/>
            <a:ext cx="44958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HtNode</a:t>
            </a:r>
            <a:endParaRPr lang="en-US" altLang="zh-CN" sz="3000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zh-CN" altLang="en-US" sz="3000" dirty="0" smtClean="0">
                <a:latin typeface="+mj-lt"/>
              </a:rPr>
              <a:t>{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ww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>
                <a:latin typeface="+mj-lt"/>
              </a:rPr>
              <a:t>parent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en-US" altLang="zh-CN" sz="3000" dirty="0" err="1" smtClean="0">
                <a:latin typeface="+mj-lt"/>
              </a:rPr>
              <a:t>lindex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en-US" altLang="zh-CN" sz="3000" dirty="0" err="1" smtClean="0">
                <a:latin typeface="+mj-lt"/>
              </a:rPr>
              <a:t>rindex</a:t>
            </a:r>
            <a:r>
              <a:rPr lang="en-US" altLang="zh-CN" sz="3000" dirty="0" smtClean="0">
                <a:latin typeface="+mj-lt"/>
              </a:rPr>
              <a:t>;</a:t>
            </a:r>
            <a:endParaRPr lang="en-US" altLang="zh-CN" sz="3000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Rectangle 1030"/>
          <p:cNvSpPr>
            <a:spLocks noChangeArrowheads="1"/>
          </p:cNvSpPr>
          <p:nvPr/>
        </p:nvSpPr>
        <p:spPr bwMode="auto">
          <a:xfrm>
            <a:off x="4876800" y="1905000"/>
            <a:ext cx="4267200" cy="2895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HtTree</a:t>
            </a:r>
            <a:endParaRPr lang="en-US" altLang="zh-CN" sz="3000" dirty="0">
              <a:solidFill>
                <a:schemeClr val="tx2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+mj-lt"/>
              </a:rPr>
              <a:t>{ </a:t>
            </a:r>
            <a:r>
              <a:rPr lang="en-US" altLang="zh-CN" sz="3000" dirty="0" err="1" smtClean="0">
                <a:solidFill>
                  <a:schemeClr val="tx2"/>
                </a:solidFill>
                <a:latin typeface="+mj-lt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; 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 smtClean="0">
                <a:solidFill>
                  <a:schemeClr val="tx2"/>
                </a:solidFill>
                <a:latin typeface="+mj-lt"/>
              </a:rPr>
              <a:t>int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root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; 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HtNode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*ht;</a:t>
            </a: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+mj-lt"/>
              </a:rPr>
              <a:t>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3" name="Rectangle 1030"/>
          <p:cNvSpPr>
            <a:spLocks noChangeArrowheads="1"/>
          </p:cNvSpPr>
          <p:nvPr/>
        </p:nvSpPr>
        <p:spPr bwMode="auto">
          <a:xfrm>
            <a:off x="3124200" y="4800600"/>
            <a:ext cx="6019800" cy="1143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 smtClean="0">
                <a:solidFill>
                  <a:schemeClr val="tx2"/>
                </a:solidFill>
                <a:latin typeface="+mj-lt"/>
              </a:rPr>
              <a:t>Typedef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HtTree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*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PHtTree</a:t>
            </a:r>
            <a:r>
              <a:rPr lang="en-US" altLang="zh-CN" sz="3000" dirty="0" smtClean="0">
                <a:solidFill>
                  <a:schemeClr val="tx2"/>
                </a:solidFill>
                <a:latin typeface="+mj-lt"/>
              </a:rPr>
              <a:t>;</a:t>
            </a:r>
          </a:p>
        </p:txBody>
      </p:sp>
      <p:sp>
        <p:nvSpPr>
          <p:cNvPr id="14" name="矩形 13"/>
          <p:cNvSpPr/>
          <p:nvPr/>
        </p:nvSpPr>
        <p:spPr>
          <a:xfrm>
            <a:off x="5189324" y="41502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哈夫曼树结构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84198" y="30480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树根的下标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48400" y="25146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叶子个数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76600" y="5410200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指向哈夫曼树的指针类型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2000" y="3083404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哈夫曼树的结点结构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构造算法程序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33400" y="1066800"/>
            <a:ext cx="8610600" cy="51691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PHtTree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huffman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m,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*w</a:t>
            </a:r>
            <a:r>
              <a:rPr lang="en-US" altLang="zh-CN" sz="3000" dirty="0" smtClean="0"/>
              <a:t>)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PHtTree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pht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j, x1, x2, m1, m2; </a:t>
            </a:r>
          </a:p>
          <a:p>
            <a:pPr marL="108000"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= (</a:t>
            </a:r>
            <a:r>
              <a:rPr lang="en-US" altLang="zh-CN" sz="3000" dirty="0" err="1"/>
              <a:t>PHtTree</a:t>
            </a:r>
            <a:r>
              <a:rPr lang="en-US" altLang="zh-CN" sz="3000" dirty="0"/>
              <a:t>)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HtTree</a:t>
            </a:r>
            <a:r>
              <a:rPr lang="en-US" altLang="zh-CN" sz="3000" dirty="0"/>
              <a:t> ));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   </a:t>
            </a:r>
            <a:r>
              <a:rPr lang="en-US" altLang="zh-CN" sz="3000" dirty="0" smtClean="0"/>
              <a:t>if(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== </a:t>
            </a:r>
            <a:r>
              <a:rPr lang="en-US" altLang="zh-CN" sz="3000" dirty="0" smtClean="0"/>
              <a:t>Null) 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{</a:t>
            </a:r>
            <a:r>
              <a:rPr lang="en-US" altLang="zh-CN" sz="3000" dirty="0" err="1" smtClean="0"/>
              <a:t>printf</a:t>
            </a:r>
            <a:r>
              <a:rPr lang="en-US" altLang="zh-CN" sz="3000" dirty="0"/>
              <a:t>(“Out of </a:t>
            </a:r>
            <a:r>
              <a:rPr lang="en-US" altLang="zh-CN" sz="3000" dirty="0" smtClean="0"/>
              <a:t>space!\</a:t>
            </a:r>
            <a:r>
              <a:rPr lang="en-US" altLang="zh-CN" sz="3000" dirty="0"/>
              <a:t>n</a:t>
            </a:r>
            <a:r>
              <a:rPr lang="en-US" altLang="zh-CN" sz="3000" dirty="0" smtClean="0"/>
              <a:t>”); </a:t>
            </a:r>
            <a:r>
              <a:rPr lang="en-US" altLang="zh-CN" sz="3000" dirty="0"/>
              <a:t>return </a:t>
            </a:r>
            <a:r>
              <a:rPr lang="en-US" altLang="zh-CN" sz="3000" dirty="0" err="1"/>
              <a:t>pht</a:t>
            </a:r>
            <a:r>
              <a:rPr lang="en-US" altLang="zh-CN" sz="3000" dirty="0" smtClean="0"/>
              <a:t>;}</a:t>
            </a:r>
            <a:endParaRPr lang="en-US" altLang="zh-CN" sz="3000" dirty="0"/>
          </a:p>
          <a:p>
            <a:pPr marL="10800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-&gt;ht=(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 smtClean="0"/>
              <a:t>HtNode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HtNode</a:t>
            </a:r>
            <a:r>
              <a:rPr lang="en-US" altLang="zh-CN" sz="3000" dirty="0" smtClean="0"/>
              <a:t>)</a:t>
            </a:r>
            <a:r>
              <a:rPr lang="en-US" altLang="zh-CN" sz="3000" dirty="0" smtClean="0">
                <a:solidFill>
                  <a:srgbClr val="003399"/>
                </a:solidFill>
              </a:rPr>
              <a:t>*2*m-1</a:t>
            </a:r>
            <a:r>
              <a:rPr lang="en-US" altLang="zh-CN" sz="3000" dirty="0" smtClean="0"/>
              <a:t>); 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/>
              <a:t>if(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</a:t>
            </a:r>
            <a:r>
              <a:rPr lang="en-US" altLang="zh-CN" sz="3000" dirty="0" smtClean="0"/>
              <a:t>==Null)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{</a:t>
            </a:r>
            <a:r>
              <a:rPr lang="en-US" altLang="zh-CN" sz="3000" dirty="0" err="1" smtClean="0"/>
              <a:t>printf</a:t>
            </a:r>
            <a:r>
              <a:rPr lang="en-US" altLang="zh-CN" sz="3000" dirty="0"/>
              <a:t>(“Out of space!!\n</a:t>
            </a:r>
            <a:r>
              <a:rPr lang="en-US" altLang="zh-CN" sz="3000" dirty="0" smtClean="0"/>
              <a:t>”); return </a:t>
            </a:r>
            <a:r>
              <a:rPr lang="en-US" altLang="zh-CN" sz="3000" dirty="0" err="1"/>
              <a:t>pht</a:t>
            </a:r>
            <a:r>
              <a:rPr lang="en-US" altLang="zh-CN" sz="3000" dirty="0" smtClean="0"/>
              <a:t>;}</a:t>
            </a:r>
            <a:endParaRPr lang="en-US" altLang="zh-CN" sz="3000" dirty="0"/>
          </a:p>
        </p:txBody>
      </p:sp>
      <p:sp>
        <p:nvSpPr>
          <p:cNvPr id="17" name="矩形 16"/>
          <p:cNvSpPr/>
          <p:nvPr/>
        </p:nvSpPr>
        <p:spPr>
          <a:xfrm>
            <a:off x="5871091" y="1078328"/>
            <a:ext cx="243848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//w</a:t>
            </a:r>
            <a:r>
              <a:rPr lang="zh-CN" altLang="en-US" dirty="0" smtClean="0">
                <a:solidFill>
                  <a:srgbClr val="008A00"/>
                </a:solidFill>
              </a:rPr>
              <a:t>为权值数组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53000" y="1687928"/>
            <a:ext cx="449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//x1,x2: </a:t>
            </a:r>
            <a:r>
              <a:rPr lang="zh-CN" altLang="en-US" dirty="0" smtClean="0">
                <a:solidFill>
                  <a:srgbClr val="008A00"/>
                </a:solidFill>
              </a:rPr>
              <a:t>树根集合中最小、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次小权值</a:t>
            </a:r>
            <a:r>
              <a:rPr lang="en-US" altLang="zh-CN" dirty="0" smtClean="0">
                <a:solidFill>
                  <a:srgbClr val="008A00"/>
                </a:solidFill>
              </a:rPr>
              <a:t>(m1,m2)</a:t>
            </a:r>
            <a:r>
              <a:rPr lang="zh-CN" altLang="en-US" dirty="0" smtClean="0">
                <a:solidFill>
                  <a:srgbClr val="008A00"/>
                </a:solidFill>
              </a:rPr>
              <a:t>的下标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49580" y="3102819"/>
            <a:ext cx="325602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为树结构申请空间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80253" y="4145649"/>
            <a:ext cx="289694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为数组申请空间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838200"/>
            <a:ext cx="8534400" cy="45089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for </a:t>
            </a:r>
            <a:r>
              <a:rPr lang="en-US" altLang="zh-CN" sz="3000" dirty="0"/>
              <a:t>(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=0;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&lt;2*m-1; </a:t>
            </a:r>
            <a:r>
              <a:rPr lang="en-US" altLang="zh-CN" sz="3000" dirty="0" err="1"/>
              <a:t>i</a:t>
            </a:r>
            <a:r>
              <a:rPr lang="en-US" altLang="zh-CN" sz="3000" dirty="0" smtClean="0"/>
              <a:t>++)</a:t>
            </a:r>
            <a:endParaRPr lang="en-US" altLang="zh-CN" sz="3000" dirty="0">
              <a:solidFill>
                <a:srgbClr val="7030A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 smtClean="0"/>
              <a:t>lindex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=  -1;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 smtClean="0"/>
              <a:t>rindex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=  -1;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].parent =  -1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if(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&lt;m)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ww</a:t>
            </a:r>
            <a:r>
              <a:rPr lang="en-US" altLang="zh-CN" sz="3000" dirty="0"/>
              <a:t> = w[</a:t>
            </a:r>
            <a:r>
              <a:rPr lang="en-US" altLang="zh-CN" sz="3000" dirty="0" err="1"/>
              <a:t>i</a:t>
            </a:r>
            <a:r>
              <a:rPr lang="en-US" altLang="zh-CN" sz="3000" dirty="0" smtClean="0"/>
              <a:t>];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 smtClean="0"/>
              <a:t>else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ww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= -</a:t>
            </a:r>
            <a:r>
              <a:rPr lang="en-US" altLang="zh-CN" sz="3000" dirty="0"/>
              <a:t>1;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sz="3000" dirty="0" smtClean="0"/>
              <a:t>}</a:t>
            </a:r>
          </a:p>
          <a:p>
            <a:pPr marL="1080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然后，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71800" y="5333999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8A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j-lt"/>
                <a:ea typeface="黑体" pitchFamily="2" charset="-122"/>
              </a:rPr>
              <a:t>静态数组存储：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前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m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个位置为叶子；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   后</a:t>
            </a:r>
            <a:r>
              <a:rPr lang="en-US" altLang="zh-CN" dirty="0" smtClean="0">
                <a:latin typeface="+mj-lt"/>
                <a:ea typeface="黑体" pitchFamily="2" charset="-122"/>
              </a:rPr>
              <a:t>m-1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个为</a:t>
            </a:r>
            <a:r>
              <a:rPr lang="en-US" altLang="zh-CN" dirty="0" smtClean="0">
                <a:latin typeface="+mj-lt"/>
              </a:rPr>
              <a:t>”</a:t>
            </a:r>
            <a:r>
              <a:rPr lang="zh-CN" altLang="en-US" dirty="0" smtClean="0"/>
              <a:t>合并</a:t>
            </a:r>
            <a:r>
              <a:rPr lang="en-US" altLang="zh-CN" dirty="0" smtClean="0">
                <a:latin typeface="+mj-lt"/>
              </a:rPr>
              <a:t>”</a:t>
            </a:r>
            <a:r>
              <a:rPr lang="zh-CN" altLang="en-US" dirty="0" smtClean="0">
                <a:latin typeface="+mj-lt"/>
                <a:ea typeface="黑体" pitchFamily="2" charset="-122"/>
              </a:rPr>
              <a:t>得到的结点；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9181" y="855952"/>
            <a:ext cx="421621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数组</a:t>
            </a:r>
            <a:r>
              <a:rPr lang="en-US" altLang="zh-CN" dirty="0" smtClean="0">
                <a:solidFill>
                  <a:srgbClr val="008A00"/>
                </a:solidFill>
              </a:rPr>
              <a:t>ht</a:t>
            </a:r>
            <a:r>
              <a:rPr lang="zh-CN" altLang="en-US" dirty="0" smtClean="0">
                <a:solidFill>
                  <a:srgbClr val="008A00"/>
                </a:solidFill>
              </a:rPr>
              <a:t>长度</a:t>
            </a:r>
            <a:r>
              <a:rPr lang="en-US" altLang="zh-CN" dirty="0" smtClean="0">
                <a:solidFill>
                  <a:srgbClr val="008A00"/>
                </a:solidFill>
              </a:rPr>
              <a:t>2m-1, </a:t>
            </a:r>
            <a:r>
              <a:rPr lang="zh-CN" altLang="en-US" dirty="0" smtClean="0">
                <a:solidFill>
                  <a:srgbClr val="008A00"/>
                </a:solidFill>
              </a:rPr>
              <a:t>初始化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9400" y="2819399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初始化权值：叶子、内部结点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0" y="1277748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1828800" y="4724399"/>
            <a:ext cx="7162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依次生成</a:t>
            </a:r>
            <a:r>
              <a:rPr lang="en-US" altLang="zh-CN" dirty="0" smtClean="0">
                <a:solidFill>
                  <a:srgbClr val="003399"/>
                </a:solidFill>
              </a:rPr>
              <a:t>m-1</a:t>
            </a:r>
            <a:r>
              <a:rPr lang="zh-CN" altLang="en-US" dirty="0" smtClean="0">
                <a:solidFill>
                  <a:srgbClr val="003399"/>
                </a:solidFill>
              </a:rPr>
              <a:t>个内部结点，并放入数组中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526292"/>
            <a:ext cx="8991600" cy="55906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然后，依次生成</a:t>
            </a:r>
            <a:r>
              <a:rPr lang="en-US" altLang="zh-CN" dirty="0" smtClean="0">
                <a:solidFill>
                  <a:srgbClr val="003399"/>
                </a:solidFill>
              </a:rPr>
              <a:t>m-1</a:t>
            </a:r>
            <a:r>
              <a:rPr lang="zh-CN" altLang="en-US" dirty="0" smtClean="0">
                <a:solidFill>
                  <a:srgbClr val="003399"/>
                </a:solidFill>
              </a:rPr>
              <a:t>个内部结点，并放入数组中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for </a:t>
            </a:r>
            <a:r>
              <a:rPr lang="en-US" altLang="zh-CN" sz="2900" dirty="0"/>
              <a:t>(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=0;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&lt;</a:t>
            </a:r>
            <a:r>
              <a:rPr lang="en-US" altLang="zh-CN" sz="2900" dirty="0">
                <a:solidFill>
                  <a:schemeClr val="tx2"/>
                </a:solidFill>
              </a:rPr>
              <a:t>m-1</a:t>
            </a:r>
            <a:r>
              <a:rPr lang="en-US" altLang="zh-CN" sz="2900" dirty="0"/>
              <a:t>; </a:t>
            </a:r>
            <a:r>
              <a:rPr lang="en-US" altLang="zh-CN" sz="2900" dirty="0" err="1"/>
              <a:t>i</a:t>
            </a:r>
            <a:r>
              <a:rPr lang="en-US" altLang="zh-CN" sz="2900" dirty="0" smtClean="0"/>
              <a:t>++)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m1=</a:t>
            </a:r>
            <a:r>
              <a:rPr lang="en-US" altLang="zh-CN" sz="2900" dirty="0" err="1" smtClean="0"/>
              <a:t>MaxInt</a:t>
            </a:r>
            <a:r>
              <a:rPr lang="en-US" altLang="zh-CN" sz="2900" dirty="0" smtClean="0"/>
              <a:t>; m2=</a:t>
            </a:r>
            <a:r>
              <a:rPr lang="en-US" altLang="zh-CN" sz="2900" dirty="0" err="1" smtClean="0"/>
              <a:t>MaxInt</a:t>
            </a:r>
            <a:r>
              <a:rPr lang="en-US" altLang="zh-CN" sz="2900" dirty="0" smtClean="0"/>
              <a:t>;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/>
              <a:t> </a:t>
            </a:r>
            <a:r>
              <a:rPr lang="en-US" altLang="zh-CN" sz="2900" dirty="0" smtClean="0"/>
              <a:t> x1= </a:t>
            </a:r>
            <a:r>
              <a:rPr lang="en-US" altLang="zh-CN" sz="2900" dirty="0"/>
              <a:t>-1; </a:t>
            </a:r>
            <a:r>
              <a:rPr lang="en-US" altLang="zh-CN" sz="2900" dirty="0" smtClean="0"/>
              <a:t>x2= </a:t>
            </a:r>
            <a:r>
              <a:rPr lang="en-US" altLang="zh-CN" sz="2900" dirty="0"/>
              <a:t>-1</a:t>
            </a:r>
            <a:r>
              <a:rPr lang="en-US" altLang="zh-CN" sz="2900" dirty="0" smtClean="0"/>
              <a:t>;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</a:t>
            </a:r>
            <a:r>
              <a:rPr lang="en-US" altLang="zh-CN" sz="2900" dirty="0" smtClean="0"/>
              <a:t> for(</a:t>
            </a:r>
            <a:r>
              <a:rPr lang="en-US" altLang="zh-CN" sz="2900" dirty="0" smtClean="0">
                <a:solidFill>
                  <a:schemeClr val="tx2"/>
                </a:solidFill>
              </a:rPr>
              <a:t>j=0; </a:t>
            </a:r>
            <a:r>
              <a:rPr lang="en-US" altLang="zh-CN" sz="2900" dirty="0">
                <a:solidFill>
                  <a:schemeClr val="tx2"/>
                </a:solidFill>
              </a:rPr>
              <a:t>j&lt;</a:t>
            </a:r>
            <a:r>
              <a:rPr lang="en-US" altLang="zh-CN" sz="2900" dirty="0" err="1">
                <a:solidFill>
                  <a:schemeClr val="tx2"/>
                </a:solidFill>
              </a:rPr>
              <a:t>m+i</a:t>
            </a:r>
            <a:r>
              <a:rPr lang="en-US" altLang="zh-CN" sz="2900" dirty="0"/>
              <a:t>; j</a:t>
            </a:r>
            <a:r>
              <a:rPr lang="en-US" altLang="zh-CN" sz="2900" dirty="0" smtClean="0"/>
              <a:t>++)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</a:t>
            </a:r>
            <a:r>
              <a:rPr lang="en-US" altLang="zh-CN" sz="2900" dirty="0" smtClean="0"/>
              <a:t>if(</a:t>
            </a:r>
            <a:r>
              <a:rPr lang="en-US" altLang="zh-CN" sz="2900" dirty="0" err="1" smtClean="0"/>
              <a:t>pht</a:t>
            </a:r>
            <a:r>
              <a:rPr lang="en-US" altLang="zh-CN" sz="2900" dirty="0" smtClean="0"/>
              <a:t>-&gt;ht[j</a:t>
            </a:r>
            <a:r>
              <a:rPr lang="en-US" altLang="zh-CN" sz="2900" dirty="0"/>
              <a:t>].</a:t>
            </a:r>
            <a:r>
              <a:rPr lang="en-US" altLang="zh-CN" sz="2900" dirty="0" err="1" smtClean="0"/>
              <a:t>ww</a:t>
            </a:r>
            <a:r>
              <a:rPr lang="en-US" altLang="zh-CN" sz="2900" dirty="0" smtClean="0"/>
              <a:t>&lt;m1)&amp;&amp; </a:t>
            </a:r>
            <a:r>
              <a:rPr lang="en-US" altLang="zh-CN" sz="2900" dirty="0" err="1" smtClean="0">
                <a:solidFill>
                  <a:schemeClr val="tx2"/>
                </a:solidFill>
              </a:rPr>
              <a:t>pht</a:t>
            </a:r>
            <a:r>
              <a:rPr lang="en-US" altLang="zh-CN" sz="2900" dirty="0" smtClean="0">
                <a:solidFill>
                  <a:schemeClr val="tx2"/>
                </a:solidFill>
              </a:rPr>
              <a:t>-&gt;ht[j</a:t>
            </a:r>
            <a:r>
              <a:rPr lang="en-US" altLang="zh-CN" sz="2900" dirty="0">
                <a:solidFill>
                  <a:schemeClr val="tx2"/>
                </a:solidFill>
              </a:rPr>
              <a:t>].</a:t>
            </a:r>
            <a:r>
              <a:rPr lang="en-US" altLang="zh-CN" sz="2900" dirty="0" smtClean="0">
                <a:solidFill>
                  <a:schemeClr val="tx2"/>
                </a:solidFill>
              </a:rPr>
              <a:t>parent==-</a:t>
            </a:r>
            <a:r>
              <a:rPr lang="en-US" altLang="zh-CN" sz="2900" dirty="0">
                <a:solidFill>
                  <a:schemeClr val="tx2"/>
                </a:solidFill>
              </a:rPr>
              <a:t>1</a:t>
            </a:r>
            <a:r>
              <a:rPr lang="en-US" altLang="zh-CN" sz="2900" dirty="0" smtClean="0"/>
              <a:t>) </a:t>
            </a:r>
            <a:endParaRPr lang="en-US" altLang="zh-CN" sz="29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   {m2=m1</a:t>
            </a:r>
            <a:r>
              <a:rPr lang="en-US" altLang="zh-CN" sz="2900" dirty="0"/>
              <a:t>; x2=x1; </a:t>
            </a:r>
            <a:r>
              <a:rPr lang="en-US" altLang="zh-CN" sz="2900" dirty="0" smtClean="0"/>
              <a:t>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</a:t>
            </a:r>
            <a:r>
              <a:rPr lang="en-US" altLang="zh-CN" sz="2900" dirty="0" smtClean="0"/>
              <a:t>     m1=</a:t>
            </a:r>
            <a:r>
              <a:rPr lang="en-US" altLang="zh-CN" sz="2900" dirty="0" err="1" smtClean="0"/>
              <a:t>pht</a:t>
            </a:r>
            <a:r>
              <a:rPr lang="en-US" altLang="zh-CN" sz="2900" dirty="0" smtClean="0"/>
              <a:t>-&gt;ht[j</a:t>
            </a:r>
            <a:r>
              <a:rPr lang="en-US" altLang="zh-CN" sz="2900" dirty="0"/>
              <a:t>].</a:t>
            </a:r>
            <a:r>
              <a:rPr lang="en-US" altLang="zh-CN" sz="2900" dirty="0" err="1" smtClean="0"/>
              <a:t>ww</a:t>
            </a:r>
            <a:r>
              <a:rPr lang="en-US" altLang="zh-CN" sz="2900" dirty="0" smtClean="0"/>
              <a:t>;  x1=j;}</a:t>
            </a:r>
            <a:endParaRPr lang="en-US" altLang="zh-CN" sz="29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</a:t>
            </a:r>
            <a:r>
              <a:rPr lang="en-US" altLang="zh-CN" sz="2900" dirty="0" smtClean="0"/>
              <a:t>else if(</a:t>
            </a:r>
            <a:r>
              <a:rPr lang="en-US" altLang="zh-CN" sz="2900" dirty="0" err="1" smtClean="0"/>
              <a:t>pht</a:t>
            </a:r>
            <a:r>
              <a:rPr lang="en-US" altLang="zh-CN" sz="2900" dirty="0" smtClean="0"/>
              <a:t>-&gt;ht[j</a:t>
            </a:r>
            <a:r>
              <a:rPr lang="en-US" altLang="zh-CN" sz="2900" dirty="0"/>
              <a:t>].</a:t>
            </a:r>
            <a:r>
              <a:rPr lang="en-US" altLang="zh-CN" sz="2900" dirty="0" err="1" smtClean="0"/>
              <a:t>ww</a:t>
            </a:r>
            <a:r>
              <a:rPr lang="en-US" altLang="zh-CN" sz="2900" dirty="0" smtClean="0"/>
              <a:t>&lt;m2)&amp;&amp;</a:t>
            </a:r>
            <a:r>
              <a:rPr lang="en-US" altLang="zh-CN" sz="2900" dirty="0" err="1" smtClean="0"/>
              <a:t>pht</a:t>
            </a:r>
            <a:r>
              <a:rPr lang="en-US" altLang="zh-CN" sz="2900" dirty="0" smtClean="0"/>
              <a:t>-&gt;ht[j</a:t>
            </a:r>
            <a:r>
              <a:rPr lang="en-US" altLang="zh-CN" sz="2900" dirty="0"/>
              <a:t>].</a:t>
            </a:r>
            <a:r>
              <a:rPr lang="en-US" altLang="zh-CN" sz="2900" dirty="0" smtClean="0"/>
              <a:t>parent==</a:t>
            </a:r>
            <a:r>
              <a:rPr lang="en-US" altLang="zh-CN" sz="2900" dirty="0" smtClean="0">
                <a:solidFill>
                  <a:schemeClr val="tx2"/>
                </a:solidFill>
              </a:rPr>
              <a:t>-1</a:t>
            </a:r>
            <a:r>
              <a:rPr lang="en-US" altLang="zh-CN" sz="2900" dirty="0" smtClean="0"/>
              <a:t>)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   {m2 </a:t>
            </a:r>
            <a:r>
              <a:rPr lang="en-US" altLang="zh-CN" sz="2900" dirty="0"/>
              <a:t>=  </a:t>
            </a:r>
            <a:r>
              <a:rPr lang="en-US" altLang="zh-CN" sz="2900" dirty="0" err="1" smtClean="0"/>
              <a:t>pht</a:t>
            </a:r>
            <a:r>
              <a:rPr lang="en-US" altLang="zh-CN" sz="2900" dirty="0" smtClean="0"/>
              <a:t>-&gt;ht[j</a:t>
            </a:r>
            <a:r>
              <a:rPr lang="en-US" altLang="zh-CN" sz="2900" dirty="0"/>
              <a:t>].</a:t>
            </a:r>
            <a:r>
              <a:rPr lang="en-US" altLang="zh-CN" sz="2900" dirty="0" err="1" smtClean="0"/>
              <a:t>ww</a:t>
            </a:r>
            <a:r>
              <a:rPr lang="en-US" altLang="zh-CN" sz="2900" dirty="0" smtClean="0"/>
              <a:t>; x2=j;}</a:t>
            </a:r>
          </a:p>
        </p:txBody>
      </p:sp>
      <p:sp>
        <p:nvSpPr>
          <p:cNvPr id="10" name="矩形 9"/>
          <p:cNvSpPr/>
          <p:nvPr/>
        </p:nvSpPr>
        <p:spPr>
          <a:xfrm>
            <a:off x="4490162" y="1524000"/>
            <a:ext cx="46538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//m1,m2: </a:t>
            </a:r>
            <a:r>
              <a:rPr lang="zh-CN" altLang="en-US" dirty="0" smtClean="0">
                <a:solidFill>
                  <a:srgbClr val="008A00"/>
                </a:solidFill>
              </a:rPr>
              <a:t>根中最小</a:t>
            </a:r>
            <a:r>
              <a:rPr lang="en-US" altLang="zh-CN" dirty="0" smtClean="0">
                <a:solidFill>
                  <a:srgbClr val="008A00"/>
                </a:solidFill>
              </a:rPr>
              <a:t>,</a:t>
            </a:r>
            <a:r>
              <a:rPr lang="zh-CN" altLang="en-US" dirty="0" smtClean="0">
                <a:solidFill>
                  <a:srgbClr val="008A00"/>
                </a:solidFill>
              </a:rPr>
              <a:t>次小权值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27001" y="2057400"/>
            <a:ext cx="37785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//x1,x2</a:t>
            </a:r>
            <a:r>
              <a:rPr lang="zh-CN" altLang="en-US" dirty="0" smtClean="0">
                <a:solidFill>
                  <a:srgbClr val="008A00"/>
                </a:solidFill>
              </a:rPr>
              <a:t>：</a:t>
            </a:r>
            <a:r>
              <a:rPr lang="en-US" altLang="zh-CN" dirty="0" smtClean="0">
                <a:solidFill>
                  <a:srgbClr val="008A00"/>
                </a:solidFill>
              </a:rPr>
              <a:t>m1,m2</a:t>
            </a:r>
            <a:r>
              <a:rPr lang="zh-CN" altLang="en-US" dirty="0" smtClean="0">
                <a:solidFill>
                  <a:srgbClr val="008A00"/>
                </a:solidFill>
              </a:rPr>
              <a:t>的下标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57600" y="25908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在已建的</a:t>
            </a:r>
            <a:r>
              <a:rPr lang="en-US" altLang="zh-CN" dirty="0" err="1" smtClean="0">
                <a:solidFill>
                  <a:srgbClr val="003399"/>
                </a:solidFill>
              </a:rPr>
              <a:t>m+i</a:t>
            </a:r>
            <a:r>
              <a:rPr lang="zh-CN" altLang="en-US" dirty="0" smtClean="0">
                <a:solidFill>
                  <a:srgbClr val="003399"/>
                </a:solidFill>
              </a:rPr>
              <a:t>个树根中找</a:t>
            </a:r>
            <a:r>
              <a:rPr lang="en-US" altLang="zh-CN" dirty="0" smtClean="0">
                <a:solidFill>
                  <a:srgbClr val="003399"/>
                </a:solidFill>
              </a:rPr>
              <a:t>m1,m2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4178" y="4322058"/>
            <a:ext cx="400462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最小</a:t>
            </a:r>
            <a:r>
              <a:rPr lang="en-US" altLang="zh-CN" dirty="0" smtClean="0">
                <a:solidFill>
                  <a:srgbClr val="008A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8A00"/>
                </a:solidFill>
              </a:rPr>
              <a:t>次小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新的最小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86200" y="3733800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权值比</a:t>
            </a:r>
            <a:r>
              <a:rPr lang="en-US" altLang="zh-CN" dirty="0" smtClean="0">
                <a:solidFill>
                  <a:srgbClr val="008A00"/>
                </a:solidFill>
              </a:rPr>
              <a:t>m1</a:t>
            </a:r>
            <a:r>
              <a:rPr lang="zh-CN" altLang="en-US" dirty="0" smtClean="0">
                <a:solidFill>
                  <a:srgbClr val="008A00"/>
                </a:solidFill>
              </a:rPr>
              <a:t>小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</a:t>
            </a:r>
            <a:r>
              <a:rPr lang="en-US" altLang="zh-CN" dirty="0" smtClean="0">
                <a:solidFill>
                  <a:srgbClr val="008A00"/>
                </a:solidFill>
              </a:rPr>
              <a:t>ht[j]</a:t>
            </a:r>
            <a:r>
              <a:rPr lang="zh-CN" altLang="en-US" dirty="0" smtClean="0">
                <a:solidFill>
                  <a:srgbClr val="008A00"/>
                </a:solidFill>
              </a:rPr>
              <a:t>未被合并过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15000" y="54650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权值比</a:t>
            </a:r>
            <a:r>
              <a:rPr lang="en-US" altLang="zh-CN" dirty="0" smtClean="0">
                <a:solidFill>
                  <a:srgbClr val="008A00"/>
                </a:solidFill>
              </a:rPr>
              <a:t>m2</a:t>
            </a:r>
            <a:r>
              <a:rPr lang="zh-CN" altLang="en-US" dirty="0" smtClean="0">
                <a:solidFill>
                  <a:srgbClr val="008A00"/>
                </a:solidFill>
              </a:rPr>
              <a:t>小</a:t>
            </a:r>
            <a:r>
              <a:rPr lang="en-US" altLang="zh-CN" dirty="0" smtClean="0">
                <a:solidFill>
                  <a:srgbClr val="008A00"/>
                </a:solidFill>
              </a:rPr>
              <a:t>, ……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4800" y="14478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838200"/>
            <a:ext cx="8763000" cy="53491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已找到最小</a:t>
            </a:r>
            <a:r>
              <a:rPr lang="en-US" altLang="zh-CN" dirty="0" smtClean="0">
                <a:solidFill>
                  <a:srgbClr val="003399"/>
                </a:solidFill>
              </a:rPr>
              <a:t>m1</a:t>
            </a:r>
            <a:r>
              <a:rPr lang="zh-CN" altLang="en-US" dirty="0" smtClean="0">
                <a:solidFill>
                  <a:srgbClr val="003399"/>
                </a:solidFill>
              </a:rPr>
              <a:t>和次小</a:t>
            </a:r>
            <a:r>
              <a:rPr lang="en-US" altLang="zh-CN" dirty="0" smtClean="0">
                <a:solidFill>
                  <a:srgbClr val="003399"/>
                </a:solidFill>
              </a:rPr>
              <a:t>m2</a:t>
            </a:r>
            <a:r>
              <a:rPr lang="zh-CN" altLang="en-US" dirty="0" smtClean="0">
                <a:solidFill>
                  <a:srgbClr val="003399"/>
                </a:solidFill>
              </a:rPr>
              <a:t>，下标分别为</a:t>
            </a:r>
            <a:r>
              <a:rPr lang="en-US" altLang="zh-CN" dirty="0" smtClean="0">
                <a:solidFill>
                  <a:srgbClr val="003399"/>
                </a:solidFill>
              </a:rPr>
              <a:t>x1, x2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-&gt;ht[</a:t>
            </a:r>
            <a:r>
              <a:rPr lang="en-US" altLang="zh-CN" sz="3000" dirty="0" smtClean="0">
                <a:solidFill>
                  <a:schemeClr val="tx2"/>
                </a:solidFill>
              </a:rPr>
              <a:t>x1</a:t>
            </a:r>
            <a:r>
              <a:rPr lang="en-US" altLang="zh-CN" sz="3000" dirty="0"/>
              <a:t>].parent = </a:t>
            </a:r>
            <a:r>
              <a:rPr lang="en-US" altLang="zh-CN" sz="3000" dirty="0" err="1">
                <a:solidFill>
                  <a:schemeClr val="tx2"/>
                </a:solidFill>
              </a:rPr>
              <a:t>m+i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-&gt;ht[</a:t>
            </a:r>
            <a:r>
              <a:rPr lang="en-US" altLang="zh-CN" sz="3000" dirty="0" smtClean="0">
                <a:solidFill>
                  <a:schemeClr val="tx2"/>
                </a:solidFill>
              </a:rPr>
              <a:t>x2</a:t>
            </a:r>
            <a:r>
              <a:rPr lang="en-US" altLang="zh-CN" sz="3000" dirty="0"/>
              <a:t>].parent = </a:t>
            </a:r>
            <a:r>
              <a:rPr lang="en-US" altLang="zh-CN" sz="3000" dirty="0" err="1">
                <a:solidFill>
                  <a:schemeClr val="tx2"/>
                </a:solidFill>
              </a:rPr>
              <a:t>m+i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-&gt;ht[</a:t>
            </a:r>
            <a:r>
              <a:rPr lang="en-US" altLang="zh-CN" sz="3000" dirty="0" err="1" smtClean="0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>
                <a:solidFill>
                  <a:schemeClr val="tx2"/>
                </a:solidFill>
              </a:rPr>
              <a:t>ww</a:t>
            </a:r>
            <a:r>
              <a:rPr lang="en-US" altLang="zh-CN" sz="3000" dirty="0">
                <a:solidFill>
                  <a:schemeClr val="tx2"/>
                </a:solidFill>
              </a:rPr>
              <a:t> = m1+m2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-&gt;ht[</a:t>
            </a:r>
            <a:r>
              <a:rPr lang="en-US" altLang="zh-CN" sz="3000" dirty="0" err="1" smtClean="0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 smtClean="0"/>
              <a:t>lindex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=  x1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-&gt;ht[</a:t>
            </a:r>
            <a:r>
              <a:rPr lang="en-US" altLang="zh-CN" sz="3000" dirty="0" err="1" smtClean="0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 smtClean="0"/>
              <a:t>rindex</a:t>
            </a:r>
            <a:r>
              <a:rPr lang="en-US" altLang="zh-CN" sz="3000" dirty="0" smtClean="0"/>
              <a:t>  </a:t>
            </a:r>
            <a:r>
              <a:rPr lang="en-US" altLang="zh-CN" sz="3000" dirty="0"/>
              <a:t>= x2; </a:t>
            </a:r>
          </a:p>
          <a:p>
            <a:pPr marL="18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}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pht</a:t>
            </a:r>
            <a:r>
              <a:rPr lang="en-US" altLang="zh-CN" sz="3000" dirty="0" smtClean="0"/>
              <a:t>-&gt;root </a:t>
            </a:r>
            <a:r>
              <a:rPr lang="en-US" altLang="zh-CN" sz="3000" dirty="0"/>
              <a:t>= 2*</a:t>
            </a:r>
            <a:r>
              <a:rPr lang="en-US" altLang="zh-CN" sz="3000" dirty="0">
                <a:solidFill>
                  <a:schemeClr val="tx2"/>
                </a:solidFill>
              </a:rPr>
              <a:t>m-1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return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;</a:t>
            </a: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</a:t>
            </a:r>
            <a:endParaRPr lang="en-US" altLang="zh-CN" sz="3000" dirty="0"/>
          </a:p>
        </p:txBody>
      </p:sp>
      <p:sp>
        <p:nvSpPr>
          <p:cNvPr id="8" name="矩形 7"/>
          <p:cNvSpPr/>
          <p:nvPr/>
        </p:nvSpPr>
        <p:spPr>
          <a:xfrm>
            <a:off x="5562600" y="1426458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合并</a:t>
            </a:r>
            <a:r>
              <a:rPr lang="en-US" altLang="zh-CN" dirty="0" smtClean="0">
                <a:solidFill>
                  <a:srgbClr val="008A00"/>
                </a:solidFill>
              </a:rPr>
              <a:t>x1,x2,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9021" y="1959858"/>
            <a:ext cx="34868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设置父亲下标为</a:t>
            </a:r>
            <a:r>
              <a:rPr lang="en-US" altLang="zh-CN" dirty="0" err="1" smtClean="0">
                <a:solidFill>
                  <a:srgbClr val="008A00"/>
                </a:solidFill>
              </a:rPr>
              <a:t>m+i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4598" y="2488961"/>
            <a:ext cx="27687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设置新结点</a:t>
            </a:r>
            <a:r>
              <a:rPr lang="en-US" altLang="zh-CN" dirty="0" err="1" smtClean="0">
                <a:solidFill>
                  <a:srgbClr val="008A00"/>
                </a:solidFill>
              </a:rPr>
              <a:t>m+i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71600" y="4068000"/>
            <a:ext cx="769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结束 </a:t>
            </a:r>
            <a:r>
              <a:rPr lang="en-US" altLang="zh-CN" dirty="0" smtClean="0">
                <a:solidFill>
                  <a:srgbClr val="008A00"/>
                </a:solidFill>
              </a:rPr>
              <a:t>for(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=0; 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&lt;m-1; 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++), </a:t>
            </a:r>
            <a:r>
              <a:rPr lang="zh-CN" altLang="en-US" dirty="0" smtClean="0">
                <a:solidFill>
                  <a:srgbClr val="008A00"/>
                </a:solidFill>
              </a:rPr>
              <a:t>完成</a:t>
            </a:r>
            <a:r>
              <a:rPr lang="en-US" altLang="zh-CN" dirty="0" smtClean="0">
                <a:solidFill>
                  <a:srgbClr val="008A00"/>
                </a:solidFill>
              </a:rPr>
              <a:t>m-1</a:t>
            </a:r>
            <a:r>
              <a:rPr lang="zh-CN" altLang="en-US" dirty="0" smtClean="0">
                <a:solidFill>
                  <a:srgbClr val="008A00"/>
                </a:solidFill>
              </a:rPr>
              <a:t>次合并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树成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0000" y="46268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哈夫曼树根的下标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838200"/>
            <a:ext cx="4419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例：已知一组权值</a:t>
            </a:r>
            <a:endParaRPr lang="en-US" altLang="zh-CN" dirty="0" smtClean="0">
              <a:latin typeface="+mj-lt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{2,3,5,7,11}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构造哈夫曼树的过程：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1" y="1584960"/>
          <a:ext cx="35051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19600" y="1584960"/>
          <a:ext cx="91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419600" y="9753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 smtClean="0">
                <a:latin typeface="+mj-lt"/>
                <a:ea typeface="黑体" pitchFamily="2" charset="-122"/>
              </a:rPr>
              <a:t>下标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00" y="9753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 smtClean="0">
                <a:latin typeface="+mj-lt"/>
              </a:rPr>
              <a:t>权值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9800" y="7467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smtClean="0">
                <a:latin typeface="+mj-lt"/>
              </a:rPr>
              <a:t>parent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34200" y="9753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 smtClean="0">
                <a:latin typeface="+mj-lt"/>
              </a:rPr>
              <a:t>lindex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48600" y="7467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 smtClean="0">
                <a:latin typeface="+mj-lt"/>
              </a:rPr>
              <a:t>rindex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102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48400" y="16101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248400" y="21435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1628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0388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102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8400" y="26517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48400" y="4218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628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772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02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248400" y="3185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248400" y="4740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628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3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0772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4102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628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0772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48400" y="371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248400" y="5262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552800" y="40479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2169600" y="32859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8" idx="3"/>
            <a:endCxn id="57" idx="0"/>
          </p:cNvCxnSpPr>
          <p:nvPr/>
        </p:nvCxnSpPr>
        <p:spPr bwMode="auto">
          <a:xfrm rot="5400000">
            <a:off x="1885201" y="3684494"/>
            <a:ext cx="301081" cy="42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8" idx="5"/>
            <a:endCxn id="64" idx="0"/>
          </p:cNvCxnSpPr>
          <p:nvPr/>
        </p:nvCxnSpPr>
        <p:spPr bwMode="auto">
          <a:xfrm rot="16200000" flipH="1">
            <a:off x="2652119" y="3725293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992400" y="489338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3"/>
            <a:endCxn id="62" idx="0"/>
          </p:cNvCxnSpPr>
          <p:nvPr/>
        </p:nvCxnSpPr>
        <p:spPr bwMode="auto">
          <a:xfrm rot="5400000">
            <a:off x="1254896" y="4516399"/>
            <a:ext cx="384491" cy="36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2703000" y="408217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62" idx="3"/>
            <a:endCxn id="68" idx="0"/>
          </p:cNvCxnSpPr>
          <p:nvPr/>
        </p:nvCxnSpPr>
        <p:spPr bwMode="auto">
          <a:xfrm rot="5400000">
            <a:off x="796093" y="5473812"/>
            <a:ext cx="394896" cy="15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2" idx="5"/>
            <a:endCxn id="69" idx="0"/>
          </p:cNvCxnSpPr>
          <p:nvPr/>
        </p:nvCxnSpPr>
        <p:spPr bwMode="auto">
          <a:xfrm rot="16200000" flipH="1">
            <a:off x="1366811" y="5440811"/>
            <a:ext cx="394896" cy="221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09600" y="5749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369200" y="5749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>
            <a:stCxn id="57" idx="5"/>
            <a:endCxn id="72" idx="0"/>
          </p:cNvCxnSpPr>
          <p:nvPr/>
        </p:nvCxnSpPr>
        <p:spPr bwMode="auto">
          <a:xfrm rot="16200000" flipH="1">
            <a:off x="1929306" y="4593306"/>
            <a:ext cx="402106" cy="233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1941000" y="49110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2893200" y="2514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28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stCxn id="73" idx="3"/>
            <a:endCxn id="58" idx="0"/>
          </p:cNvCxnSpPr>
          <p:nvPr/>
        </p:nvCxnSpPr>
        <p:spPr bwMode="auto">
          <a:xfrm rot="5400000">
            <a:off x="2550713" y="2864407"/>
            <a:ext cx="310456" cy="532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3" idx="5"/>
            <a:endCxn id="76" idx="0"/>
          </p:cNvCxnSpPr>
          <p:nvPr/>
        </p:nvCxnSpPr>
        <p:spPr bwMode="auto">
          <a:xfrm rot="16200000" flipH="1">
            <a:off x="3375719" y="2953918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3426600" y="33108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6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1219200"/>
            <a:ext cx="8610600" cy="15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字符集合：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D={d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,d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…,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各字符出现频率：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w={w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w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…,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3400" y="2819400"/>
            <a:ext cx="8610600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要求：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对一段字符进行二进制编码，使得：</a:t>
            </a: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(1)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编码总长最短；</a:t>
            </a:r>
          </a:p>
          <a:p>
            <a:pPr marL="108000" lvl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(2)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若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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j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则</a:t>
            </a:r>
            <a:r>
              <a:rPr lang="en-US" altLang="zh-CN" sz="3200" kern="0" dirty="0" err="1" smtClean="0">
                <a:latin typeface="+mj-lt"/>
              </a:rPr>
              <a:t>d</a:t>
            </a:r>
            <a:r>
              <a:rPr lang="en-US" altLang="zh-CN" sz="3200" kern="0" baseline="-25000" dirty="0" err="1" smtClean="0">
                <a:latin typeface="+mj-lt"/>
              </a:rPr>
              <a:t>i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的编码不能是</a:t>
            </a:r>
            <a:r>
              <a:rPr lang="en-US" altLang="zh-CN" sz="3200" kern="0" dirty="0" err="1" smtClean="0">
                <a:latin typeface="+mj-lt"/>
                <a:cs typeface="Times New Roman" charset="0"/>
              </a:rPr>
              <a:t>d</a:t>
            </a:r>
            <a:r>
              <a:rPr lang="en-US" altLang="zh-CN" sz="3200" kern="0" baseline="-25000" dirty="0" err="1" smtClean="0">
                <a:latin typeface="+mj-lt"/>
              </a:rPr>
              <a:t>j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编码的前缀；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lvl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latin typeface="+mj-lt"/>
              </a:rPr>
              <a:t>        </a:t>
            </a: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(</a:t>
            </a:r>
            <a:r>
              <a:rPr lang="zh-CN" altLang="en-US" sz="3200" kern="0" dirty="0" smtClean="0">
                <a:solidFill>
                  <a:srgbClr val="008A00"/>
                </a:solidFill>
                <a:latin typeface="+mj-lt"/>
              </a:rPr>
              <a:t>非定长编码，译码的唯一性</a:t>
            </a: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70104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42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055941"/>
            <a:ext cx="8153400" cy="20682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堆：</a:t>
            </a:r>
            <a:r>
              <a:rPr lang="zh-CN" altLang="en-US" sz="3200" dirty="0" smtClean="0"/>
              <a:t>一棵完全二叉树，且具有</a:t>
            </a:r>
            <a:r>
              <a:rPr lang="zh-CN" altLang="en-US" sz="3200" dirty="0" smtClean="0">
                <a:solidFill>
                  <a:srgbClr val="008A00"/>
                </a:solidFill>
              </a:rPr>
              <a:t>堆序性：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每个非叶子结点均 </a:t>
            </a:r>
            <a:r>
              <a:rPr lang="zh-CN" altLang="en-US" sz="3600" b="1" dirty="0" smtClean="0">
                <a:solidFill>
                  <a:srgbClr val="008A00"/>
                </a:solidFill>
                <a:latin typeface="黑体" pitchFamily="2" charset="-122"/>
              </a:rPr>
              <a:t>≤</a:t>
            </a:r>
            <a:r>
              <a:rPr lang="zh-CN" altLang="en-US" sz="3200" dirty="0" smtClean="0">
                <a:latin typeface="黑体" pitchFamily="2" charset="-122"/>
              </a:rPr>
              <a:t>其左、右孩子；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黑体" pitchFamily="2" charset="-122"/>
              </a:rPr>
              <a:t>   </a:t>
            </a:r>
            <a:r>
              <a:rPr lang="en-US" altLang="zh-CN" sz="3200" dirty="0" smtClean="0">
                <a:latin typeface="+mj-lt"/>
              </a:rPr>
              <a:t>or  </a:t>
            </a:r>
            <a:r>
              <a:rPr lang="zh-CN" altLang="en-US" sz="3200" dirty="0" smtClean="0">
                <a:latin typeface="+mj-lt"/>
              </a:rPr>
              <a:t>每</a:t>
            </a:r>
            <a:r>
              <a:rPr lang="zh-CN" altLang="en-US" sz="3200" dirty="0" smtClean="0"/>
              <a:t>个非叶子结点均 </a:t>
            </a:r>
            <a:r>
              <a:rPr lang="zh-CN" altLang="en-US" sz="3600" b="1" dirty="0" smtClean="0">
                <a:solidFill>
                  <a:srgbClr val="008A00"/>
                </a:solidFill>
                <a:latin typeface="黑体" pitchFamily="2" charset="-122"/>
              </a:rPr>
              <a:t>≥</a:t>
            </a:r>
            <a:r>
              <a:rPr lang="zh-CN" altLang="en-US" sz="3200" dirty="0" smtClean="0">
                <a:latin typeface="黑体" pitchFamily="2" charset="-122"/>
              </a:rPr>
              <a:t>其左、右孩子；</a:t>
            </a:r>
            <a:endParaRPr lang="en-US" altLang="zh-CN" sz="3200" dirty="0" smtClean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1336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8632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828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8398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7259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6877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270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2602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4988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143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3365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158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8638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620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9384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5492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5229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198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494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690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7260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6121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5739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56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1464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3850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029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2227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0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7500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6482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8246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354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4091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2192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例：字符集</a:t>
            </a:r>
            <a:r>
              <a:rPr lang="en-US" altLang="zh-CN" sz="3000" dirty="0" smtClean="0">
                <a:latin typeface="+mj-lt"/>
              </a:rPr>
              <a:t>{d1,d2,…,d5}</a:t>
            </a:r>
            <a:r>
              <a:rPr lang="zh-CN" altLang="en-US" sz="3000" dirty="0" smtClean="0">
                <a:latin typeface="+mj-lt"/>
              </a:rPr>
              <a:t>，对应频率</a:t>
            </a:r>
            <a:r>
              <a:rPr lang="en-US" altLang="zh-CN" sz="3000" dirty="0" smtClean="0">
                <a:latin typeface="+mj-lt"/>
              </a:rPr>
              <a:t>{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2,3,5,7,11}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57492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6477000" y="283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2" idx="3"/>
            <a:endCxn id="11" idx="7"/>
          </p:cNvCxnSpPr>
          <p:nvPr/>
        </p:nvCxnSpPr>
        <p:spPr bwMode="auto">
          <a:xfrm rot="5400000">
            <a:off x="6107091" y="3334491"/>
            <a:ext cx="516018" cy="3714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2" idx="5"/>
            <a:endCxn id="17" idx="0"/>
          </p:cNvCxnSpPr>
          <p:nvPr/>
        </p:nvCxnSpPr>
        <p:spPr bwMode="auto">
          <a:xfrm rot="16200000" flipH="1">
            <a:off x="6873591" y="3295790"/>
            <a:ext cx="476409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299800" y="4584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5" idx="0"/>
          </p:cNvCxnSpPr>
          <p:nvPr/>
        </p:nvCxnSpPr>
        <p:spPr bwMode="auto">
          <a:xfrm rot="5400000">
            <a:off x="5462696" y="4223696"/>
            <a:ext cx="449419" cy="271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7010400" y="37386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" name="直接连接符 17"/>
          <p:cNvCxnSpPr>
            <a:stCxn id="15" idx="3"/>
            <a:endCxn id="20" idx="0"/>
          </p:cNvCxnSpPr>
          <p:nvPr/>
        </p:nvCxnSpPr>
        <p:spPr bwMode="auto">
          <a:xfrm rot="5400000">
            <a:off x="4988893" y="5207509"/>
            <a:ext cx="578024" cy="19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5"/>
            <a:endCxn id="21" idx="0"/>
          </p:cNvCxnSpPr>
          <p:nvPr/>
        </p:nvCxnSpPr>
        <p:spPr bwMode="auto">
          <a:xfrm rot="16200000" flipH="1">
            <a:off x="5567283" y="5176908"/>
            <a:ext cx="578024" cy="25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48762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6766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2" name="直接连接符 21"/>
          <p:cNvCxnSpPr>
            <a:stCxn id="11" idx="5"/>
            <a:endCxn id="23" idx="0"/>
          </p:cNvCxnSpPr>
          <p:nvPr/>
        </p:nvCxnSpPr>
        <p:spPr bwMode="auto">
          <a:xfrm rot="16200000" flipH="1">
            <a:off x="6095278" y="4218703"/>
            <a:ext cx="467034" cy="298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6172200" y="46016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200600" y="198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28</a:t>
            </a:r>
            <a:endParaRPr lang="en-US" altLang="zh-CN" sz="3200" dirty="0"/>
          </a:p>
        </p:txBody>
      </p:sp>
      <p:cxnSp>
        <p:nvCxnSpPr>
          <p:cNvPr id="25" name="直接连接符 24"/>
          <p:cNvCxnSpPr>
            <a:stCxn id="24" idx="3"/>
            <a:endCxn id="12" idx="7"/>
          </p:cNvCxnSpPr>
          <p:nvPr/>
        </p:nvCxnSpPr>
        <p:spPr bwMode="auto">
          <a:xfrm rot="5400000">
            <a:off x="6843591" y="2474991"/>
            <a:ext cx="494418" cy="3672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4" idx="5"/>
            <a:endCxn id="27" idx="0"/>
          </p:cNvCxnSpPr>
          <p:nvPr/>
        </p:nvCxnSpPr>
        <p:spPr bwMode="auto">
          <a:xfrm rot="16200000" flipH="1">
            <a:off x="7612678" y="2429503"/>
            <a:ext cx="445434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7734000" y="28568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19600" y="55674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324600" y="55674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d2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858000" y="45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d3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7696200" y="3738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d4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8382000" y="2866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d5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68580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79248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1722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71628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4102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4008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4953000" y="4957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5867400" y="4881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33400" y="1981200"/>
            <a:ext cx="3352800" cy="3276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d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0000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d2</a:t>
            </a:r>
            <a:r>
              <a:rPr lang="zh-CN" altLang="en-US" sz="3200" kern="0" dirty="0" smtClean="0"/>
              <a:t>编码：</a:t>
            </a:r>
            <a:r>
              <a:rPr lang="en-US" altLang="zh-CN" sz="3200" kern="0" dirty="0" smtClean="0"/>
              <a:t>0001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d3</a:t>
            </a:r>
            <a:r>
              <a:rPr lang="zh-CN" altLang="en-US" sz="3200" kern="0" dirty="0" smtClean="0"/>
              <a:t>编码：</a:t>
            </a:r>
            <a:r>
              <a:rPr lang="en-US" altLang="zh-CN" sz="3200" kern="0" dirty="0" smtClean="0"/>
              <a:t>001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d4</a:t>
            </a:r>
            <a:r>
              <a:rPr lang="zh-CN" altLang="en-US" sz="3200" kern="0" dirty="0" smtClean="0"/>
              <a:t>编码：</a:t>
            </a:r>
            <a:r>
              <a:rPr lang="en-US" altLang="zh-CN" sz="3200" kern="0" dirty="0" smtClean="0"/>
              <a:t>01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d5</a:t>
            </a:r>
            <a:r>
              <a:rPr lang="zh-CN" altLang="en-US" sz="3200" kern="0" dirty="0" smtClean="0"/>
              <a:t>编码：</a:t>
            </a:r>
            <a:r>
              <a:rPr lang="en-US" altLang="zh-CN" sz="3200" kern="0" dirty="0" smtClean="0"/>
              <a:t>1</a:t>
            </a:r>
          </a:p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86200" y="1981200"/>
            <a:ext cx="1828800" cy="1143000"/>
          </a:xfrm>
          <a:prstGeom prst="rect">
            <a:avLst/>
          </a:prstGeom>
          <a:solidFill>
            <a:srgbClr val="246E24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左分枝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: 0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右分枝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: 1</a:t>
            </a:r>
            <a:endParaRPr lang="en-US" altLang="zh-CN" sz="3000" dirty="0" smtClean="0">
              <a:solidFill>
                <a:schemeClr val="bg1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例：接收到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0000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001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01</a:t>
            </a:r>
            <a:r>
              <a:rPr lang="en-US" altLang="zh-CN" sz="30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1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001</a:t>
            </a:r>
            <a:r>
              <a:rPr lang="en-US" altLang="zh-CN" sz="3000" dirty="0" smtClean="0">
                <a:solidFill>
                  <a:srgbClr val="0070C0"/>
                </a:solidFill>
                <a:latin typeface="+mj-lt"/>
                <a:ea typeface="黑体" pitchFamily="2" charset="-122"/>
              </a:rPr>
              <a:t>0001</a:t>
            </a:r>
            <a:r>
              <a:rPr lang="en-US" altLang="zh-CN" sz="30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，请解码：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/>
              <a:t>译码结果：</a:t>
            </a:r>
            <a:r>
              <a:rPr lang="en-US" altLang="zh-CN" sz="3000" dirty="0" smtClean="0"/>
              <a:t>d1 d3 d4 d5 d3 d2 d5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3400" y="2438400"/>
            <a:ext cx="5257800" cy="3429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从待译码位置开始，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与哈夫曼树根的分枝比较，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匹配则向前，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直到，遇到一个叶子，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则翻译出一个字符。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66"/>
                </a:solidFill>
                <a:latin typeface="+mj-lt"/>
              </a:rPr>
              <a:t>2) </a:t>
            </a:r>
            <a:r>
              <a:rPr lang="zh-CN" altLang="en-US" kern="0" dirty="0" smtClean="0">
                <a:solidFill>
                  <a:srgbClr val="003366"/>
                </a:solidFill>
                <a:latin typeface="+mj-lt"/>
              </a:rPr>
              <a:t>重复</a:t>
            </a:r>
            <a:r>
              <a:rPr lang="en-US" altLang="zh-CN" kern="0" dirty="0" smtClean="0">
                <a:solidFill>
                  <a:srgbClr val="003366"/>
                </a:solidFill>
                <a:latin typeface="+mj-lt"/>
              </a:rPr>
              <a:t>1)</a:t>
            </a:r>
            <a:r>
              <a:rPr lang="zh-CN" altLang="en-US" kern="0" dirty="0" smtClean="0">
                <a:solidFill>
                  <a:srgbClr val="003366"/>
                </a:solidFill>
                <a:latin typeface="+mj-lt"/>
              </a:rPr>
              <a:t>直到结束。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57492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6477000" y="283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stCxn id="13" idx="3"/>
            <a:endCxn id="12" idx="7"/>
          </p:cNvCxnSpPr>
          <p:nvPr/>
        </p:nvCxnSpPr>
        <p:spPr bwMode="auto">
          <a:xfrm rot="5400000">
            <a:off x="6107091" y="3334491"/>
            <a:ext cx="516018" cy="3714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3" idx="5"/>
            <a:endCxn id="18" idx="0"/>
          </p:cNvCxnSpPr>
          <p:nvPr/>
        </p:nvCxnSpPr>
        <p:spPr bwMode="auto">
          <a:xfrm rot="16200000" flipH="1">
            <a:off x="6873591" y="3295790"/>
            <a:ext cx="476409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5299800" y="4584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2" idx="3"/>
            <a:endCxn id="16" idx="0"/>
          </p:cNvCxnSpPr>
          <p:nvPr/>
        </p:nvCxnSpPr>
        <p:spPr bwMode="auto">
          <a:xfrm rot="5400000">
            <a:off x="5462696" y="4223696"/>
            <a:ext cx="449419" cy="271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7010400" y="37386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9" name="直接连接符 18"/>
          <p:cNvCxnSpPr>
            <a:stCxn id="16" idx="3"/>
            <a:endCxn id="21" idx="0"/>
          </p:cNvCxnSpPr>
          <p:nvPr/>
        </p:nvCxnSpPr>
        <p:spPr bwMode="auto">
          <a:xfrm rot="5400000">
            <a:off x="4988893" y="5207509"/>
            <a:ext cx="578024" cy="19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5"/>
            <a:endCxn id="22" idx="0"/>
          </p:cNvCxnSpPr>
          <p:nvPr/>
        </p:nvCxnSpPr>
        <p:spPr bwMode="auto">
          <a:xfrm rot="16200000" flipH="1">
            <a:off x="5567283" y="5176908"/>
            <a:ext cx="578024" cy="25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48762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766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>
            <a:stCxn id="12" idx="5"/>
            <a:endCxn id="24" idx="0"/>
          </p:cNvCxnSpPr>
          <p:nvPr/>
        </p:nvCxnSpPr>
        <p:spPr bwMode="auto">
          <a:xfrm rot="16200000" flipH="1">
            <a:off x="6095278" y="4218703"/>
            <a:ext cx="467034" cy="298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172200" y="46016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00600" y="198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28</a:t>
            </a:r>
            <a:endParaRPr lang="en-US" altLang="zh-CN" sz="3200" dirty="0"/>
          </a:p>
        </p:txBody>
      </p:sp>
      <p:cxnSp>
        <p:nvCxnSpPr>
          <p:cNvPr id="26" name="直接连接符 25"/>
          <p:cNvCxnSpPr>
            <a:stCxn id="25" idx="3"/>
            <a:endCxn id="13" idx="7"/>
          </p:cNvCxnSpPr>
          <p:nvPr/>
        </p:nvCxnSpPr>
        <p:spPr bwMode="auto">
          <a:xfrm rot="5400000">
            <a:off x="6843591" y="2474991"/>
            <a:ext cx="494418" cy="3672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5" idx="5"/>
            <a:endCxn id="28" idx="0"/>
          </p:cNvCxnSpPr>
          <p:nvPr/>
        </p:nvCxnSpPr>
        <p:spPr bwMode="auto">
          <a:xfrm rot="16200000" flipH="1">
            <a:off x="7612678" y="2429503"/>
            <a:ext cx="445434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7734000" y="28568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419600" y="55674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324600" y="55674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d2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6858000" y="45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d3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696200" y="3738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d4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8382000" y="2866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3300"/>
                </a:solidFill>
                <a:latin typeface="+mj-lt"/>
              </a:rPr>
              <a:t>d5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68580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79248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1722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71628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4102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4008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4953000" y="4957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867400" y="4881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477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掌握堆、优先队列，</a:t>
            </a:r>
            <a:endParaRPr lang="en-US" altLang="zh-CN" sz="32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向优先队列中插入、删除元素；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掌握哈夫曼树，</a:t>
            </a:r>
            <a:endParaRPr lang="en-US" altLang="zh-CN" sz="32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建立哈夫曼树的过程；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了解哈夫曼编码；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章  作业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2708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P167</a:t>
            </a:r>
          </a:p>
          <a:p>
            <a:pPr marL="108000">
              <a:spcBef>
                <a:spcPts val="0"/>
              </a:spcBef>
              <a:buNone/>
            </a:pPr>
            <a:r>
              <a:rPr lang="zh-CN" altLang="en-US" sz="3200" dirty="0" smtClean="0"/>
              <a:t>复习题 ：</a:t>
            </a:r>
            <a:endParaRPr lang="en-US" altLang="zh-CN" sz="32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5, 6, 15, 16, 17, 18</a:t>
            </a:r>
          </a:p>
          <a:p>
            <a:pPr marL="108000">
              <a:spcBef>
                <a:spcPts val="1200"/>
              </a:spcBef>
              <a:buNone/>
            </a:pPr>
            <a:r>
              <a:rPr lang="zh-CN" altLang="en-US" sz="3200" dirty="0" smtClean="0"/>
              <a:t>算法题： 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，（思考</a:t>
            </a:r>
            <a:r>
              <a:rPr lang="en-US" altLang="zh-CN" sz="3200" dirty="0" smtClean="0"/>
              <a:t>4, 5, 6, 9</a:t>
            </a:r>
            <a:r>
              <a:rPr lang="zh-CN" altLang="en-US" sz="3200" dirty="0" smtClean="0"/>
              <a:t>） 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9718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151595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将小根堆顺序存储，则满足：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9812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7108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3304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6874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5735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5353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1176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1078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3464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9906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1841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6634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7114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096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7860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3968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3705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800600" y="2619613"/>
            <a:ext cx="43434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∵完全二叉树的性质：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按</a:t>
            </a:r>
            <a:r>
              <a:rPr lang="en-US" altLang="zh-CN" dirty="0" smtClean="0">
                <a:solidFill>
                  <a:srgbClr val="008A00"/>
                </a:solidFill>
              </a:rPr>
              <a:t>”</a:t>
            </a:r>
            <a:r>
              <a:rPr lang="zh-CN" altLang="en-US" dirty="0" smtClean="0">
                <a:solidFill>
                  <a:srgbClr val="008A00"/>
                </a:solidFill>
              </a:rPr>
              <a:t>从上到下，从左到右</a:t>
            </a:r>
            <a:r>
              <a:rPr lang="en-US" altLang="zh-CN" dirty="0" smtClean="0">
                <a:solidFill>
                  <a:srgbClr val="008A00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将结点从</a:t>
            </a:r>
            <a:r>
              <a:rPr lang="en-US" altLang="zh-CN" dirty="0" smtClean="0">
                <a:solidFill>
                  <a:srgbClr val="008A00"/>
                </a:solidFill>
              </a:rPr>
              <a:t>0</a:t>
            </a:r>
            <a:r>
              <a:rPr lang="zh-CN" altLang="en-US" dirty="0" smtClean="0">
                <a:solidFill>
                  <a:srgbClr val="008A00"/>
                </a:solidFill>
              </a:rPr>
              <a:t>开始编号，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则：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父亲与左、右孩子的编号之间满足一定规律。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580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大根堆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74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970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166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5736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4597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4215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003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69940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2326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4876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0703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5496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5976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4958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6722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2830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2567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将大根堆顺序存储，则满足：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队列：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优先队列：</a:t>
            </a:r>
            <a:endParaRPr lang="en-US" altLang="zh-CN" sz="3200" dirty="0" smtClean="0"/>
          </a:p>
        </p:txBody>
      </p:sp>
      <p:sp>
        <p:nvSpPr>
          <p:cNvPr id="26" name="左大括号 25"/>
          <p:cNvSpPr/>
          <p:nvPr/>
        </p:nvSpPr>
        <p:spPr bwMode="auto">
          <a:xfrm flipH="1" flipV="1">
            <a:off x="6248400" y="14478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00" y="1676400"/>
            <a:ext cx="2057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没有关系！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09600" y="2667000"/>
            <a:ext cx="8153400" cy="2895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优先队列的基本操作：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(1) </a:t>
            </a:r>
            <a:r>
              <a:rPr lang="zh-CN" altLang="en-US" sz="3200" dirty="0" smtClean="0">
                <a:latin typeface="+mj-lt"/>
              </a:rPr>
              <a:t>插入元素；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(2) </a:t>
            </a:r>
            <a:r>
              <a:rPr lang="zh-CN" altLang="en-US" sz="3200" dirty="0" smtClean="0">
                <a:latin typeface="+mj-lt"/>
              </a:rPr>
              <a:t>删除 最小元素；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(3) </a:t>
            </a:r>
            <a:r>
              <a:rPr lang="zh-CN" altLang="en-US" sz="3200" dirty="0" smtClean="0">
                <a:latin typeface="+mj-lt"/>
              </a:rPr>
              <a:t>查找 最小元素；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12447" y="1206000"/>
            <a:ext cx="428835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先进先出，后进后出；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2971800" y="1828800"/>
            <a:ext cx="3057247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latin typeface="黑体" pitchFamily="2" charset="-122"/>
              </a:rPr>
              <a:t>最小元素先出；</a:t>
            </a:r>
            <a:endParaRPr lang="en-US" altLang="zh-CN" sz="3200" dirty="0" smtClean="0"/>
          </a:p>
        </p:txBody>
      </p:sp>
      <p:sp>
        <p:nvSpPr>
          <p:cNvPr id="53" name="矩形 52"/>
          <p:cNvSpPr/>
          <p:nvPr/>
        </p:nvSpPr>
        <p:spPr>
          <a:xfrm>
            <a:off x="2133600" y="4191000"/>
            <a:ext cx="2057400" cy="126000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572000" y="5334000"/>
            <a:ext cx="4191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小根堆的根：</a:t>
            </a:r>
            <a:r>
              <a:rPr lang="zh-CN" altLang="en-US" sz="3000" dirty="0" smtClean="0">
                <a:solidFill>
                  <a:srgbClr val="008A00"/>
                </a:solidFill>
                <a:latin typeface="黑体" pitchFamily="2" charset="-122"/>
                <a:sym typeface="Wingdings" pitchFamily="2" charset="2"/>
              </a:rPr>
              <a:t>堆中</a:t>
            </a:r>
            <a:r>
              <a:rPr lang="zh-CN" altLang="en-US" sz="30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最小</a:t>
            </a:r>
            <a:endParaRPr lang="en-US" altLang="zh-CN" sz="3000" dirty="0" smtClean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连接符 54"/>
          <p:cNvCxnSpPr>
            <a:stCxn id="53" idx="3"/>
            <a:endCxn id="54" idx="0"/>
          </p:cNvCxnSpPr>
          <p:nvPr/>
        </p:nvCxnSpPr>
        <p:spPr bwMode="auto">
          <a:xfrm>
            <a:off x="4191000" y="4821000"/>
            <a:ext cx="2476500" cy="513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79248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顺序数组？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单链表？</a:t>
            </a:r>
            <a:endParaRPr lang="en-US" altLang="zh-CN" sz="3200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43000" y="2667000"/>
            <a:ext cx="7010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插入</a:t>
            </a:r>
            <a:r>
              <a:rPr lang="zh-CN" altLang="en-US" sz="3200" dirty="0" smtClean="0">
                <a:latin typeface="黑体" pitchFamily="2" charset="-122"/>
              </a:rPr>
              <a:t>元素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、删除最小元素的复杂度？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09800" y="4495800"/>
            <a:ext cx="4876800" cy="12954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逻辑结构：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小顶堆；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物理结构：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顺序存储；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419600" y="4038600"/>
            <a:ext cx="432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左大括号 18"/>
          <p:cNvSpPr/>
          <p:nvPr/>
        </p:nvSpPr>
        <p:spPr bwMode="auto">
          <a:xfrm flipH="1" flipV="1">
            <a:off x="3124200" y="13902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9000" y="1618800"/>
            <a:ext cx="33528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元素有序 </a:t>
            </a:r>
            <a:r>
              <a:rPr lang="en-US" altLang="zh-CN" sz="3000" dirty="0" smtClean="0">
                <a:solidFill>
                  <a:schemeClr val="bg1"/>
                </a:solidFill>
              </a:rPr>
              <a:t>or </a:t>
            </a:r>
            <a:r>
              <a:rPr lang="zh-CN" altLang="en-US" sz="3000" dirty="0" smtClean="0">
                <a:solidFill>
                  <a:schemeClr val="bg1"/>
                </a:solidFill>
              </a:rPr>
              <a:t>无序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43000" y="3352800"/>
            <a:ext cx="7010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--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总有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 smtClean="0">
                <a:latin typeface="+mj-lt"/>
                <a:ea typeface="黑体" pitchFamily="2" charset="-122"/>
              </a:rPr>
              <a:t>个为</a:t>
            </a:r>
            <a:r>
              <a:rPr lang="en-US" altLang="zh-CN" sz="3200" i="1" dirty="0" smtClean="0">
                <a:latin typeface="+mj-lt"/>
              </a:rPr>
              <a:t>O</a:t>
            </a:r>
            <a:r>
              <a:rPr lang="en-US" altLang="zh-CN" sz="3200" dirty="0" smtClean="0">
                <a:latin typeface="+mj-lt"/>
              </a:rPr>
              <a:t>(n)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12112</TotalTime>
  <Words>4096</Words>
  <Application>Microsoft Office PowerPoint</Application>
  <PresentationFormat>全屏显示(4:3)</PresentationFormat>
  <Paragraphs>1013</Paragraphs>
  <Slides>53</Slides>
  <Notes>52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幻灯片 1</vt:lpstr>
      <vt:lpstr>回顾：二叉树的遍历、表示</vt:lpstr>
      <vt:lpstr>回顾：线索二叉树</vt:lpstr>
      <vt:lpstr>二叉树的应用</vt:lpstr>
      <vt:lpstr>堆</vt:lpstr>
      <vt:lpstr>小根堆</vt:lpstr>
      <vt:lpstr>大根堆</vt:lpstr>
      <vt:lpstr>优先队列</vt:lpstr>
      <vt:lpstr>优先队列的实现</vt:lpstr>
      <vt:lpstr>优先队列的实现</vt:lpstr>
      <vt:lpstr>向优先队列中插入元素</vt:lpstr>
      <vt:lpstr>向优先队列中插入元素</vt:lpstr>
      <vt:lpstr>向优先队列中插入元素</vt:lpstr>
      <vt:lpstr>向优先队列中插入元素</vt:lpstr>
      <vt:lpstr>幻灯片 15</vt:lpstr>
      <vt:lpstr>从优先队列中删除元素—方法1</vt:lpstr>
      <vt:lpstr>从优先队列中删除元素—方法1</vt:lpstr>
      <vt:lpstr>从优先队列中删除元素—方法1</vt:lpstr>
      <vt:lpstr>从优先队列中删除元素—方法1</vt:lpstr>
      <vt:lpstr>从优先队列中删除元素—方法1</vt:lpstr>
      <vt:lpstr>幻灯片 21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幻灯片 28</vt:lpstr>
      <vt:lpstr>二叉树的应用</vt:lpstr>
      <vt:lpstr>哈夫曼树</vt:lpstr>
      <vt:lpstr>哈夫曼树的引入</vt:lpstr>
      <vt:lpstr>哈夫曼树的引入</vt:lpstr>
      <vt:lpstr>路径长度</vt:lpstr>
      <vt:lpstr>带权路径长度</vt:lpstr>
      <vt:lpstr>扩充二叉树--外部路径长度</vt:lpstr>
      <vt:lpstr>路径长度--编码长度</vt:lpstr>
      <vt:lpstr>哈夫曼树(最优二叉树)</vt:lpstr>
      <vt:lpstr>哈夫曼树的构造</vt:lpstr>
      <vt:lpstr>幻灯片 39</vt:lpstr>
      <vt:lpstr>哈夫曼树的构造</vt:lpstr>
      <vt:lpstr>哈夫曼树--数据结构设计</vt:lpstr>
      <vt:lpstr>哈夫曼树--数据结构设计</vt:lpstr>
      <vt:lpstr>哈夫曼树--数据结构设计</vt:lpstr>
      <vt:lpstr>哈夫曼树--构造算法程序</vt:lpstr>
      <vt:lpstr>幻灯片 45</vt:lpstr>
      <vt:lpstr>幻灯片 46</vt:lpstr>
      <vt:lpstr>幻灯片 47</vt:lpstr>
      <vt:lpstr>幻灯片 48</vt:lpstr>
      <vt:lpstr>哈夫曼编码</vt:lpstr>
      <vt:lpstr>哈夫曼编码</vt:lpstr>
      <vt:lpstr>哈夫曼编码</vt:lpstr>
      <vt:lpstr>小结</vt:lpstr>
      <vt:lpstr>第5章  作业2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2142</cp:revision>
  <cp:lastPrinted>1601-01-01T00:00:00Z</cp:lastPrinted>
  <dcterms:created xsi:type="dcterms:W3CDTF">1601-01-01T00:00:00Z</dcterms:created>
  <dcterms:modified xsi:type="dcterms:W3CDTF">2016-04-08T01:14:49Z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