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596" r:id="rId3"/>
    <p:sldId id="653" r:id="rId4"/>
    <p:sldId id="644" r:id="rId5"/>
    <p:sldId id="645" r:id="rId6"/>
    <p:sldId id="647" r:id="rId7"/>
    <p:sldId id="648" r:id="rId8"/>
    <p:sldId id="649" r:id="rId9"/>
    <p:sldId id="650" r:id="rId10"/>
    <p:sldId id="652" r:id="rId11"/>
    <p:sldId id="654" r:id="rId12"/>
    <p:sldId id="656" r:id="rId13"/>
    <p:sldId id="661" r:id="rId14"/>
    <p:sldId id="662" r:id="rId15"/>
    <p:sldId id="663" r:id="rId16"/>
    <p:sldId id="665" r:id="rId17"/>
    <p:sldId id="670" r:id="rId18"/>
    <p:sldId id="667" r:id="rId19"/>
    <p:sldId id="671" r:id="rId20"/>
    <p:sldId id="673" r:id="rId21"/>
    <p:sldId id="668" r:id="rId22"/>
    <p:sldId id="674" r:id="rId23"/>
    <p:sldId id="675" r:id="rId24"/>
    <p:sldId id="676" r:id="rId25"/>
    <p:sldId id="672" r:id="rId26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74"/>
    <a:srgbClr val="008200"/>
    <a:srgbClr val="FFFF99"/>
    <a:srgbClr val="FFFFAF"/>
    <a:srgbClr val="0B6523"/>
    <a:srgbClr val="C4F9BD"/>
    <a:srgbClr val="009242"/>
    <a:srgbClr val="016F06"/>
    <a:srgbClr val="007600"/>
    <a:srgbClr val="D2FEC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792" autoAdjust="0"/>
    <p:restoredTop sz="91207" autoAdjust="0"/>
  </p:normalViewPr>
  <p:slideViewPr>
    <p:cSldViewPr>
      <p:cViewPr varScale="1">
        <p:scale>
          <a:sx n="68" d="100"/>
          <a:sy n="68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2016/1/19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699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716375"/>
            <a:ext cx="91440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None/>
            </a:pPr>
            <a:r>
              <a:rPr kumimoji="1" lang="zh-CN" altLang="en-US" sz="6000" b="1" baseline="0" dirty="0">
                <a:solidFill>
                  <a:srgbClr val="5959D5"/>
                </a:solidFill>
                <a:latin typeface="Arial" charset="0"/>
                <a:ea typeface="楷体_GB2312" pitchFamily="49" charset="-122"/>
              </a:rPr>
              <a:t>算法与</a:t>
            </a:r>
            <a:r>
              <a:rPr kumimoji="1" lang="zh-CN" altLang="en-US" sz="6000" b="1" baseline="0" dirty="0" smtClean="0">
                <a:solidFill>
                  <a:srgbClr val="5959D5"/>
                </a:solidFill>
                <a:latin typeface="Arial" charset="0"/>
                <a:ea typeface="楷体_GB2312" pitchFamily="49" charset="-122"/>
              </a:rPr>
              <a:t>数据结构</a:t>
            </a:r>
          </a:p>
          <a:p>
            <a:pPr algn="ctr" eaLnBrk="0" hangingPunct="0">
              <a:spcBef>
                <a:spcPts val="24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+mj-lt"/>
              </a:rPr>
              <a:t>复习</a:t>
            </a:r>
            <a:r>
              <a:rPr kumimoji="1" lang="zh-CN" altLang="en-US" sz="4400" baseline="0" dirty="0" smtClean="0">
                <a:solidFill>
                  <a:srgbClr val="292929"/>
                </a:solidFill>
                <a:latin typeface="+mj-lt"/>
              </a:rPr>
              <a:t>：指针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+mj-lt"/>
              </a:rPr>
              <a:t>、结构、函数调用</a:t>
            </a:r>
            <a:endParaRPr kumimoji="1" lang="zh-CN" altLang="en-US" sz="4400" baseline="0" dirty="0">
              <a:solidFill>
                <a:srgbClr val="29292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81000" y="1066800"/>
            <a:ext cx="5486400" cy="1219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char </a:t>
            </a:r>
            <a:r>
              <a:rPr lang="en-US" altLang="zh-CN" sz="3200" dirty="0" err="1" smtClean="0"/>
              <a:t>str</a:t>
            </a:r>
            <a:r>
              <a:rPr lang="en-US" altLang="zh-CN" sz="3200" dirty="0" smtClean="0"/>
              <a:t>[4]={'</a:t>
            </a:r>
            <a:r>
              <a:rPr lang="en-US" altLang="zh-CN" sz="3200" dirty="0" err="1" smtClean="0"/>
              <a:t>a','b','c','d</a:t>
            </a:r>
            <a:r>
              <a:rPr lang="en-US" altLang="zh-CN" sz="3200" dirty="0" smtClean="0"/>
              <a:t>'};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char *</a:t>
            </a:r>
            <a:r>
              <a:rPr lang="en-US" altLang="zh-CN" sz="3200" dirty="0" err="1" smtClean="0"/>
              <a:t>p_str</a:t>
            </a:r>
            <a:r>
              <a:rPr lang="en-US" altLang="zh-CN" sz="3200" dirty="0" smtClean="0"/>
              <a:t> =</a:t>
            </a:r>
            <a:r>
              <a:rPr lang="en-US" altLang="zh-CN" sz="3200" dirty="0" err="1" smtClean="0"/>
              <a:t>str</a:t>
            </a:r>
            <a:r>
              <a:rPr lang="en-US" altLang="zh-CN" sz="3200" dirty="0" smtClean="0"/>
              <a:t>; </a:t>
            </a:r>
          </a:p>
        </p:txBody>
      </p:sp>
      <p:sp>
        <p:nvSpPr>
          <p:cNvPr id="15" name="矩形 14"/>
          <p:cNvSpPr/>
          <p:nvPr/>
        </p:nvSpPr>
        <p:spPr>
          <a:xfrm>
            <a:off x="381000" y="2329494"/>
            <a:ext cx="7315200" cy="1274195"/>
          </a:xfrm>
          <a:prstGeom prst="rect">
            <a:avLst/>
          </a:prstGeom>
          <a:solidFill>
            <a:srgbClr val="FFFFB9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("%c %p\n", *</a:t>
            </a:r>
            <a:r>
              <a:rPr lang="en-US" altLang="zh-CN" sz="3200" dirty="0" err="1" smtClean="0"/>
              <a:t>p_str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/>
              <a:t>p_str</a:t>
            </a:r>
            <a:r>
              <a:rPr lang="en-US" altLang="zh-CN" sz="3200" dirty="0" smtClean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(“%c %p\n", </a:t>
            </a:r>
            <a:r>
              <a:rPr lang="en-US" altLang="zh-CN" sz="3200" dirty="0" err="1" smtClean="0"/>
              <a:t>str</a:t>
            </a:r>
            <a:r>
              <a:rPr lang="en-US" altLang="zh-CN" sz="3200" dirty="0" smtClean="0"/>
              <a:t>[0], &amp;</a:t>
            </a:r>
            <a:r>
              <a:rPr lang="en-US" altLang="zh-CN" sz="3200" dirty="0" err="1" smtClean="0"/>
              <a:t>str</a:t>
            </a:r>
            <a:r>
              <a:rPr lang="en-US" altLang="zh-CN" sz="3200" dirty="0" smtClean="0"/>
              <a:t>[0]);</a:t>
            </a:r>
            <a:endParaRPr lang="pt-BR" altLang="zh-CN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1000" y="3646099"/>
            <a:ext cx="7315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("%c %p\n", *(p_str+1), p_str+1);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(“%c %p\n", </a:t>
            </a:r>
            <a:r>
              <a:rPr lang="en-US" altLang="zh-CN" sz="3200" dirty="0" err="1" smtClean="0"/>
              <a:t>str</a:t>
            </a:r>
            <a:r>
              <a:rPr lang="en-US" altLang="zh-CN" sz="3200" dirty="0" smtClean="0"/>
              <a:t>[1], &amp;</a:t>
            </a:r>
            <a:r>
              <a:rPr lang="en-US" altLang="zh-CN" sz="3200" dirty="0" err="1" smtClean="0"/>
              <a:t>str</a:t>
            </a:r>
            <a:r>
              <a:rPr lang="en-US" altLang="zh-CN" sz="3200" dirty="0" smtClean="0"/>
              <a:t>[1]);</a:t>
            </a:r>
            <a:endParaRPr lang="pt-BR" altLang="zh-CN" sz="3200" dirty="0" smtClean="0"/>
          </a:p>
        </p:txBody>
      </p:sp>
      <p:sp>
        <p:nvSpPr>
          <p:cNvPr id="18" name="矩形 17"/>
          <p:cNvSpPr/>
          <p:nvPr/>
        </p:nvSpPr>
        <p:spPr>
          <a:xfrm>
            <a:off x="381000" y="4953000"/>
            <a:ext cx="7315200" cy="127419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p_str</a:t>
            </a:r>
            <a:r>
              <a:rPr lang="en-US" altLang="zh-CN" sz="3200" dirty="0" smtClean="0"/>
              <a:t> ++;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(" %c %p \n",*</a:t>
            </a:r>
            <a:r>
              <a:rPr lang="en-US" altLang="zh-CN" sz="3200" dirty="0" err="1" smtClean="0"/>
              <a:t>p_str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/>
              <a:t>p_str</a:t>
            </a:r>
            <a:r>
              <a:rPr lang="en-US" altLang="zh-CN" sz="3200" dirty="0" smtClean="0"/>
              <a:t>);</a:t>
            </a:r>
            <a:endParaRPr lang="zh-CN" altLang="en-US" sz="3200" dirty="0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5000" y="2512800"/>
            <a:ext cx="2740400" cy="9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5738037"/>
            <a:ext cx="2819400" cy="51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4343400"/>
            <a:ext cx="2743200" cy="971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 txBox="1">
            <a:spLocks noChangeArrowheads="1"/>
          </p:cNvSpPr>
          <p:nvPr/>
        </p:nvSpPr>
        <p:spPr bwMode="auto">
          <a:xfrm>
            <a:off x="5334000" y="1066800"/>
            <a:ext cx="3657600" cy="685800"/>
          </a:xfrm>
          <a:prstGeom prst="rect">
            <a:avLst/>
          </a:prstGeom>
          <a:solidFill>
            <a:srgbClr val="007A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en-US" altLang="zh-CN" sz="3200" kern="0" dirty="0" err="1" smtClean="0">
                <a:solidFill>
                  <a:schemeClr val="bg1"/>
                </a:solidFill>
                <a:latin typeface="+mj-lt"/>
              </a:rPr>
              <a:t>sizeof</a:t>
            </a:r>
            <a:r>
              <a:rPr lang="en-US" altLang="zh-CN" sz="3200" kern="0" dirty="0" smtClean="0">
                <a:solidFill>
                  <a:schemeClr val="bg1"/>
                </a:solidFill>
                <a:latin typeface="+mj-lt"/>
              </a:rPr>
              <a:t>(char) </a:t>
            </a:r>
            <a:r>
              <a:rPr lang="zh-CN" altLang="en-US" sz="3200" kern="0" dirty="0" smtClean="0">
                <a:solidFill>
                  <a:schemeClr val="bg1"/>
                </a:solidFill>
                <a:latin typeface="+mj-lt"/>
              </a:rPr>
              <a:t>等于</a:t>
            </a:r>
            <a:r>
              <a:rPr lang="en-US" altLang="zh-CN" sz="3200" kern="0" dirty="0" smtClean="0">
                <a:solidFill>
                  <a:schemeClr val="bg1"/>
                </a:solidFill>
                <a:latin typeface="+mj-lt"/>
              </a:rPr>
              <a:t>1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指针的使用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33400" y="1219200"/>
            <a:ext cx="8077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</a:t>
            </a:r>
            <a:r>
              <a:rPr lang="en-US" altLang="zh-CN" sz="3200" dirty="0" smtClean="0">
                <a:ea typeface="黑体" pitchFamily="2" charset="-122"/>
              </a:rPr>
              <a:t>* x[10];</a:t>
            </a:r>
            <a:endParaRPr lang="en-US" altLang="zh-CN" sz="3200" dirty="0">
              <a:ea typeface="黑体" pitchFamily="2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33400" y="2667000"/>
            <a:ext cx="8077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err="1" smtClean="0">
                <a:solidFill>
                  <a:srgbClr val="006699"/>
                </a:solidFill>
              </a:rPr>
              <a:t>t</a:t>
            </a:r>
            <a:r>
              <a:rPr lang="en-US" altLang="zh-CN" sz="3200" dirty="0" err="1" smtClean="0">
                <a:solidFill>
                  <a:srgbClr val="006699"/>
                </a:solidFill>
                <a:ea typeface="黑体" pitchFamily="2" charset="-122"/>
              </a:rPr>
              <a:t>ypedef</a:t>
            </a:r>
            <a:r>
              <a:rPr lang="en-US" altLang="zh-CN" sz="3200" dirty="0" smtClean="0">
                <a:ea typeface="黑体" pitchFamily="2" charset="-122"/>
              </a:rPr>
              <a:t> </a:t>
            </a:r>
            <a:r>
              <a:rPr lang="en-US" altLang="zh-CN" sz="3200" dirty="0" err="1" smtClean="0">
                <a:ea typeface="黑体" pitchFamily="2" charset="-122"/>
              </a:rPr>
              <a:t>int</a:t>
            </a:r>
            <a:r>
              <a:rPr lang="en-US" altLang="zh-CN" sz="3200" dirty="0" smtClean="0">
                <a:ea typeface="黑体" pitchFamily="2" charset="-122"/>
              </a:rPr>
              <a:t> * Pint; </a:t>
            </a:r>
            <a:r>
              <a:rPr lang="en-US" altLang="zh-CN" sz="3200" dirty="0" smtClean="0">
                <a:solidFill>
                  <a:srgbClr val="0A8C3F"/>
                </a:solidFill>
                <a:ea typeface="黑体" pitchFamily="2" charset="-122"/>
              </a:rPr>
              <a:t>//Pint: </a:t>
            </a:r>
            <a:r>
              <a:rPr lang="zh-CN" altLang="en-US" sz="3200" dirty="0" smtClean="0">
                <a:solidFill>
                  <a:srgbClr val="0A8C3F"/>
                </a:solidFill>
                <a:ea typeface="黑体" pitchFamily="2" charset="-122"/>
              </a:rPr>
              <a:t>指针类型</a:t>
            </a:r>
            <a:endParaRPr lang="en-US" altLang="zh-CN" sz="3200" dirty="0" smtClean="0">
              <a:solidFill>
                <a:srgbClr val="0A8C3F"/>
              </a:solidFill>
              <a:ea typeface="黑体" pitchFamily="2" charset="-122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33400" y="4191000"/>
            <a:ext cx="8077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err="1" smtClean="0">
                <a:solidFill>
                  <a:srgbClr val="006699"/>
                </a:solidFill>
              </a:rPr>
              <a:t>t</a:t>
            </a:r>
            <a:r>
              <a:rPr lang="en-US" altLang="zh-CN" sz="3200" dirty="0" err="1" smtClean="0">
                <a:solidFill>
                  <a:srgbClr val="006699"/>
                </a:solidFill>
                <a:ea typeface="黑体" pitchFamily="2" charset="-122"/>
              </a:rPr>
              <a:t>ypedef</a:t>
            </a:r>
            <a:r>
              <a:rPr lang="en-US" altLang="zh-CN" sz="3200" dirty="0" smtClean="0">
                <a:ea typeface="黑体" pitchFamily="2" charset="-122"/>
              </a:rPr>
              <a:t> Pint * </a:t>
            </a:r>
            <a:r>
              <a:rPr lang="en-US" altLang="zh-CN" sz="3200" dirty="0" err="1" smtClean="0">
                <a:ea typeface="黑体" pitchFamily="2" charset="-122"/>
              </a:rPr>
              <a:t>PPint</a:t>
            </a:r>
            <a:r>
              <a:rPr lang="en-US" altLang="zh-CN" sz="3200" dirty="0" smtClean="0">
                <a:ea typeface="黑体" pitchFamily="2" charset="-122"/>
              </a:rPr>
              <a:t>; </a:t>
            </a:r>
            <a:r>
              <a:rPr lang="en-US" altLang="zh-CN" sz="3200" dirty="0" smtClean="0">
                <a:solidFill>
                  <a:srgbClr val="0A8C3F"/>
                </a:solidFill>
                <a:ea typeface="黑体" pitchFamily="2" charset="-122"/>
              </a:rPr>
              <a:t>//</a:t>
            </a:r>
            <a:r>
              <a:rPr lang="en-US" altLang="zh-CN" sz="3200" dirty="0" err="1" smtClean="0">
                <a:solidFill>
                  <a:srgbClr val="0A8C3F"/>
                </a:solidFill>
                <a:ea typeface="黑体" pitchFamily="2" charset="-122"/>
              </a:rPr>
              <a:t>PPint</a:t>
            </a:r>
            <a:r>
              <a:rPr lang="en-US" altLang="zh-CN" sz="3200" dirty="0" smtClean="0">
                <a:solidFill>
                  <a:srgbClr val="0A8C3F"/>
                </a:solidFill>
                <a:ea typeface="黑体" pitchFamily="2" charset="-122"/>
              </a:rPr>
              <a:t>: </a:t>
            </a:r>
            <a:r>
              <a:rPr lang="zh-CN" altLang="en-US" sz="3200" dirty="0" smtClean="0">
                <a:solidFill>
                  <a:srgbClr val="0A8C3F"/>
                </a:solidFill>
                <a:ea typeface="黑体" pitchFamily="2" charset="-122"/>
              </a:rPr>
              <a:t>二级指针类型</a:t>
            </a:r>
            <a:endParaRPr lang="en-US" altLang="zh-CN" sz="3200" dirty="0" smtClean="0">
              <a:solidFill>
                <a:srgbClr val="0A8C3F"/>
              </a:solidFill>
              <a:ea typeface="黑体" pitchFamily="2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33400" y="3352800"/>
            <a:ext cx="8077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smtClean="0"/>
              <a:t>Pint p;  </a:t>
            </a:r>
            <a:r>
              <a:rPr lang="en-US" altLang="zh-CN" sz="3200" dirty="0" smtClean="0">
                <a:solidFill>
                  <a:srgbClr val="0A8C3F"/>
                </a:solidFill>
              </a:rPr>
              <a:t>//</a:t>
            </a:r>
            <a:r>
              <a:rPr lang="zh-CN" altLang="en-US" sz="3200" dirty="0" smtClean="0">
                <a:solidFill>
                  <a:srgbClr val="0A8C3F"/>
                </a:solidFill>
              </a:rPr>
              <a:t>与</a:t>
            </a:r>
            <a:r>
              <a:rPr lang="en-US" altLang="zh-CN" sz="3200" dirty="0" err="1" smtClean="0">
                <a:solidFill>
                  <a:srgbClr val="0A8C3F"/>
                </a:solidFill>
              </a:rPr>
              <a:t>int</a:t>
            </a:r>
            <a:r>
              <a:rPr lang="en-US" altLang="zh-CN" sz="3200" dirty="0" smtClean="0">
                <a:solidFill>
                  <a:srgbClr val="0A8C3F"/>
                </a:solidFill>
              </a:rPr>
              <a:t> * p </a:t>
            </a:r>
            <a:r>
              <a:rPr lang="zh-CN" altLang="en-US" sz="3200" dirty="0" smtClean="0">
                <a:solidFill>
                  <a:srgbClr val="0A8C3F"/>
                </a:solidFill>
              </a:rPr>
              <a:t>等价</a:t>
            </a:r>
            <a:endParaRPr lang="en-US" altLang="zh-CN" sz="3200" dirty="0" smtClean="0">
              <a:solidFill>
                <a:srgbClr val="0A8C3F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3400" y="4876800"/>
            <a:ext cx="8077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err="1" smtClean="0"/>
              <a:t>PPint</a:t>
            </a:r>
            <a:r>
              <a:rPr lang="en-US" altLang="zh-CN" sz="3200" dirty="0" smtClean="0"/>
              <a:t> q;  </a:t>
            </a:r>
            <a:r>
              <a:rPr lang="en-US" altLang="zh-CN" sz="3200" dirty="0" smtClean="0">
                <a:solidFill>
                  <a:srgbClr val="0A8C3F"/>
                </a:solidFill>
              </a:rPr>
              <a:t>//</a:t>
            </a:r>
            <a:r>
              <a:rPr lang="zh-CN" altLang="en-US" sz="3200" dirty="0" smtClean="0">
                <a:solidFill>
                  <a:srgbClr val="0A8C3F"/>
                </a:solidFill>
              </a:rPr>
              <a:t>与</a:t>
            </a:r>
            <a:r>
              <a:rPr lang="en-US" altLang="zh-CN" sz="3200" dirty="0" err="1" smtClean="0">
                <a:solidFill>
                  <a:srgbClr val="0A8C3F"/>
                </a:solidFill>
              </a:rPr>
              <a:t>int</a:t>
            </a:r>
            <a:r>
              <a:rPr lang="en-US" altLang="zh-CN" sz="3200" dirty="0" smtClean="0">
                <a:solidFill>
                  <a:srgbClr val="0A8C3F"/>
                </a:solidFill>
              </a:rPr>
              <a:t> ** q </a:t>
            </a:r>
            <a:r>
              <a:rPr lang="zh-CN" altLang="en-US" sz="3200" dirty="0" smtClean="0">
                <a:solidFill>
                  <a:srgbClr val="0A8C3F"/>
                </a:solidFill>
              </a:rPr>
              <a:t>等价</a:t>
            </a:r>
            <a:endParaRPr lang="en-US" altLang="zh-CN" sz="3200" dirty="0" smtClean="0">
              <a:solidFill>
                <a:srgbClr val="0A8C3F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33400" y="1828800"/>
            <a:ext cx="8077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A8C3F"/>
                </a:solidFill>
                <a:ea typeface="黑体" pitchFamily="2" charset="-122"/>
              </a:rPr>
              <a:t>//</a:t>
            </a:r>
            <a:r>
              <a:rPr lang="zh-CN" altLang="en-US" sz="3200" dirty="0" smtClean="0">
                <a:solidFill>
                  <a:srgbClr val="0A8C3F"/>
                </a:solidFill>
                <a:ea typeface="黑体" pitchFamily="2" charset="-122"/>
              </a:rPr>
              <a:t>数组</a:t>
            </a:r>
            <a:r>
              <a:rPr lang="en-US" altLang="zh-CN" sz="3200" dirty="0" smtClean="0">
                <a:solidFill>
                  <a:srgbClr val="0A8C3F"/>
                </a:solidFill>
                <a:ea typeface="黑体" pitchFamily="2" charset="-122"/>
              </a:rPr>
              <a:t>x: 10</a:t>
            </a:r>
            <a:r>
              <a:rPr lang="zh-CN" altLang="en-US" sz="3200" dirty="0" smtClean="0">
                <a:solidFill>
                  <a:srgbClr val="0A8C3F"/>
                </a:solidFill>
                <a:ea typeface="黑体" pitchFamily="2" charset="-122"/>
              </a:rPr>
              <a:t>个指向整型数据的指针</a:t>
            </a:r>
            <a:endParaRPr lang="zh-CN" altLang="en-US" sz="3200" dirty="0">
              <a:solidFill>
                <a:srgbClr val="0A8C3F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指针的使用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334000" y="1114961"/>
            <a:ext cx="3276600" cy="2438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x,*p,**q;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x=10;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p=&amp;x;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q=&amp;p;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4800" y="962561"/>
            <a:ext cx="243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altLang="zh-CN" sz="3200" dirty="0">
                <a:latin typeface="+mj-lt"/>
              </a:rPr>
              <a:t>1. </a:t>
            </a:r>
            <a:r>
              <a:rPr lang="zh-CN" altLang="en-US" sz="3200" dirty="0">
                <a:latin typeface="+mj-lt"/>
              </a:rPr>
              <a:t>单级间址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81000" y="2943761"/>
            <a:ext cx="556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altLang="zh-CN" sz="3200" dirty="0">
                <a:latin typeface="+mj-lt"/>
              </a:rPr>
              <a:t>2</a:t>
            </a:r>
            <a:r>
              <a:rPr lang="en-US" altLang="zh-CN" sz="3200" dirty="0" smtClean="0">
                <a:latin typeface="+mj-lt"/>
              </a:rPr>
              <a:t>. </a:t>
            </a:r>
            <a:r>
              <a:rPr lang="zh-CN" altLang="en-US" sz="3200" dirty="0">
                <a:latin typeface="+mj-lt"/>
              </a:rPr>
              <a:t>多级间址 </a:t>
            </a:r>
            <a:endParaRPr lang="en-US" altLang="zh-CN" sz="3200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838200" y="2029361"/>
            <a:ext cx="1295400" cy="643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地址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581400" y="2029361"/>
            <a:ext cx="1295400" cy="647421"/>
          </a:xfrm>
          <a:prstGeom prst="rect">
            <a:avLst/>
          </a:prstGeom>
          <a:solidFill>
            <a:srgbClr val="B9FF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值</a:t>
            </a: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457200" y="1419761"/>
            <a:ext cx="213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None/>
            </a:pPr>
            <a:r>
              <a:rPr lang="zh-CN" altLang="en-US" sz="3200" dirty="0" smtClean="0">
                <a:solidFill>
                  <a:srgbClr val="0A8C3F"/>
                </a:solidFill>
                <a:latin typeface="+mj-lt"/>
              </a:rPr>
              <a:t>指针变量</a:t>
            </a:r>
            <a:r>
              <a:rPr lang="en-US" altLang="zh-CN" sz="3200" dirty="0" smtClean="0">
                <a:solidFill>
                  <a:srgbClr val="0A8C3F"/>
                </a:solidFill>
                <a:latin typeface="+mj-lt"/>
              </a:rPr>
              <a:t>p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581400" y="1419761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None/>
            </a:pPr>
            <a:r>
              <a:rPr lang="zh-CN" altLang="en-US" sz="3200" dirty="0" smtClean="0">
                <a:solidFill>
                  <a:srgbClr val="0A8C3F"/>
                </a:solidFill>
                <a:latin typeface="+mj-lt"/>
              </a:rPr>
              <a:t>变量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cxnSp>
        <p:nvCxnSpPr>
          <p:cNvPr id="33" name="直接箭头连接符 32"/>
          <p:cNvCxnSpPr>
            <a:stCxn id="28" idx="3"/>
            <a:endCxn id="29" idx="1"/>
          </p:cNvCxnSpPr>
          <p:nvPr/>
        </p:nvCxnSpPr>
        <p:spPr bwMode="auto">
          <a:xfrm>
            <a:off x="2133600" y="2350892"/>
            <a:ext cx="1447800" cy="218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838200" y="4048940"/>
            <a:ext cx="1295400" cy="643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地址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457200" y="3439340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None/>
            </a:pPr>
            <a:r>
              <a:rPr lang="zh-CN" altLang="en-US" sz="3200" dirty="0" smtClean="0">
                <a:solidFill>
                  <a:srgbClr val="0A8C3F"/>
                </a:solidFill>
                <a:latin typeface="+mj-lt"/>
              </a:rPr>
              <a:t>指针变量</a:t>
            </a:r>
            <a:r>
              <a:rPr lang="en-US" altLang="zh-CN" sz="3200" dirty="0" smtClean="0">
                <a:solidFill>
                  <a:srgbClr val="0A8C3F"/>
                </a:solidFill>
                <a:latin typeface="+mj-lt"/>
              </a:rPr>
              <a:t>q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3429000" y="3439340"/>
            <a:ext cx="213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None/>
            </a:pPr>
            <a:r>
              <a:rPr lang="zh-CN" altLang="en-US" sz="3200" dirty="0" smtClean="0">
                <a:solidFill>
                  <a:srgbClr val="0A8C3F"/>
                </a:solidFill>
                <a:latin typeface="+mj-lt"/>
              </a:rPr>
              <a:t>指针变量</a:t>
            </a:r>
            <a:r>
              <a:rPr lang="en-US" altLang="zh-CN" sz="3200" dirty="0" smtClean="0">
                <a:solidFill>
                  <a:srgbClr val="0A8C3F"/>
                </a:solidFill>
                <a:latin typeface="+mj-lt"/>
              </a:rPr>
              <a:t>p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cxnSp>
        <p:nvCxnSpPr>
          <p:cNvPr id="38" name="直接箭头连接符 37"/>
          <p:cNvCxnSpPr>
            <a:stCxn id="34" idx="3"/>
            <a:endCxn id="21" idx="1"/>
          </p:cNvCxnSpPr>
          <p:nvPr/>
        </p:nvCxnSpPr>
        <p:spPr bwMode="auto">
          <a:xfrm>
            <a:off x="2133600" y="4370471"/>
            <a:ext cx="1676400" cy="436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6629400" y="3439340"/>
            <a:ext cx="198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buNone/>
            </a:pPr>
            <a:r>
              <a:rPr lang="zh-CN" altLang="en-US" sz="3200" dirty="0" smtClean="0">
                <a:solidFill>
                  <a:srgbClr val="0A8C3F"/>
                </a:solidFill>
                <a:latin typeface="+mj-lt"/>
              </a:rPr>
              <a:t>变量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cxnSp>
        <p:nvCxnSpPr>
          <p:cNvPr id="42" name="直接箭头连接符 41"/>
          <p:cNvCxnSpPr>
            <a:stCxn id="21" idx="3"/>
            <a:endCxn id="44" idx="1"/>
          </p:cNvCxnSpPr>
          <p:nvPr/>
        </p:nvCxnSpPr>
        <p:spPr bwMode="auto">
          <a:xfrm flipV="1">
            <a:off x="5105400" y="4372651"/>
            <a:ext cx="1828800" cy="218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矩形 43"/>
          <p:cNvSpPr/>
          <p:nvPr/>
        </p:nvSpPr>
        <p:spPr bwMode="auto">
          <a:xfrm>
            <a:off x="6934200" y="4048940"/>
            <a:ext cx="1295400" cy="647421"/>
          </a:xfrm>
          <a:prstGeom prst="rect">
            <a:avLst/>
          </a:prstGeom>
          <a:solidFill>
            <a:srgbClr val="B9FF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值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57200" y="4924961"/>
            <a:ext cx="73152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4D74"/>
                </a:solidFill>
                <a:latin typeface="+mj-lt"/>
              </a:rPr>
              <a:t> 地址</a:t>
            </a:r>
            <a:r>
              <a:rPr lang="en-US" altLang="zh-CN" sz="3200" dirty="0" smtClean="0">
                <a:solidFill>
                  <a:srgbClr val="004D74"/>
                </a:solidFill>
                <a:latin typeface="+mj-lt"/>
              </a:rPr>
              <a:t>(</a:t>
            </a:r>
            <a:r>
              <a:rPr lang="zh-CN" altLang="en-US" sz="3200" dirty="0" smtClean="0">
                <a:solidFill>
                  <a:srgbClr val="004D74"/>
                </a:solidFill>
                <a:latin typeface="+mj-lt"/>
              </a:rPr>
              <a:t>指针变量的值</a:t>
            </a:r>
            <a:r>
              <a:rPr lang="en-US" altLang="zh-CN" sz="3200" dirty="0" smtClean="0">
                <a:solidFill>
                  <a:srgbClr val="004D74"/>
                </a:solidFill>
                <a:latin typeface="+mj-lt"/>
              </a:rPr>
              <a:t>)</a:t>
            </a:r>
            <a:r>
              <a:rPr lang="zh-CN" altLang="en-US" sz="3200" dirty="0" smtClean="0">
                <a:solidFill>
                  <a:srgbClr val="004D74"/>
                </a:solidFill>
                <a:latin typeface="+mj-lt"/>
              </a:rPr>
              <a:t>：</a:t>
            </a:r>
            <a:r>
              <a:rPr lang="zh-CN" altLang="en-US" sz="3200" dirty="0" smtClean="0">
                <a:latin typeface="+mj-lt"/>
              </a:rPr>
              <a:t>指针的指向；</a:t>
            </a:r>
            <a:endParaRPr lang="en-US" altLang="zh-CN" sz="3200" dirty="0" smtClean="0">
              <a:latin typeface="+mj-lt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4D74"/>
                </a:solidFill>
                <a:latin typeface="+mj-lt"/>
              </a:rPr>
              <a:t> 值：</a:t>
            </a:r>
            <a:r>
              <a:rPr lang="zh-CN" altLang="en-US" sz="3200" dirty="0" smtClean="0">
                <a:latin typeface="+mj-lt"/>
              </a:rPr>
              <a:t>指针指向的内容；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810000" y="4053300"/>
            <a:ext cx="1295400" cy="643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地址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4" grpId="0" animBg="1"/>
      <p:bldP spid="36" grpId="0"/>
      <p:bldP spid="37" grpId="0"/>
      <p:bldP spid="41" grpId="0"/>
      <p:bldP spid="44" grpId="0" animBg="1"/>
      <p:bldP spid="22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函数调用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0"/>
          <p:cNvSpPr txBox="1">
            <a:spLocks noChangeArrowheads="1"/>
          </p:cNvSpPr>
          <p:nvPr/>
        </p:nvSpPr>
        <p:spPr bwMode="auto">
          <a:xfrm>
            <a:off x="457200" y="1371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200" kern="0" dirty="0" smtClean="0">
                <a:latin typeface="+mj-lt"/>
              </a:rPr>
              <a:t> 传值调用 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zh-CN" altLang="en-US" sz="3200" kern="0" dirty="0" smtClean="0">
                <a:latin typeface="+mj-lt"/>
              </a:rPr>
              <a:t>形参、实参都是变量</a:t>
            </a:r>
            <a:r>
              <a:rPr lang="en-US" altLang="zh-CN" sz="3200" kern="0" dirty="0" smtClean="0">
                <a:latin typeface="+mj-lt"/>
              </a:rPr>
              <a:t>)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30"/>
          <p:cNvSpPr txBox="1">
            <a:spLocks noChangeArrowheads="1"/>
          </p:cNvSpPr>
          <p:nvPr/>
        </p:nvSpPr>
        <p:spPr bwMode="auto">
          <a:xfrm>
            <a:off x="457200" y="22860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 传址调用 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zh-CN" altLang="en-US" sz="3200" kern="0" dirty="0" smtClean="0">
                <a:latin typeface="+mj-lt"/>
              </a:rPr>
              <a:t>形参是指针，实参是地址值</a:t>
            </a:r>
            <a:r>
              <a:rPr lang="en-US" altLang="zh-CN" sz="3200" kern="0" dirty="0" smtClean="0">
                <a:latin typeface="+mj-lt"/>
              </a:rPr>
              <a:t>)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30"/>
          <p:cNvSpPr txBox="1">
            <a:spLocks noChangeArrowheads="1"/>
          </p:cNvSpPr>
          <p:nvPr/>
        </p:nvSpPr>
        <p:spPr bwMode="auto">
          <a:xfrm>
            <a:off x="457200" y="3276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 引用调用 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zh-CN" altLang="en-US" sz="3200" kern="0" dirty="0" smtClean="0">
                <a:latin typeface="+mj-lt"/>
              </a:rPr>
              <a:t>形参是引用，实参是变量</a:t>
            </a:r>
            <a:r>
              <a:rPr lang="en-US" altLang="zh-CN" sz="3200" kern="0" dirty="0" smtClean="0">
                <a:latin typeface="+mj-lt"/>
              </a:rPr>
              <a:t>, </a:t>
            </a:r>
            <a:r>
              <a:rPr lang="en-US" altLang="zh-CN" sz="3200" kern="0" dirty="0" err="1" smtClean="0">
                <a:latin typeface="+mj-lt"/>
              </a:rPr>
              <a:t>c++</a:t>
            </a:r>
            <a:r>
              <a:rPr lang="en-US" altLang="zh-CN" sz="3200" kern="0" dirty="0" smtClean="0">
                <a:latin typeface="+mj-lt"/>
              </a:rPr>
              <a:t>)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传值调用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04800" y="1146546"/>
            <a:ext cx="87630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ea typeface="黑体" pitchFamily="2" charset="-122"/>
              </a:rPr>
              <a:t> </a:t>
            </a:r>
            <a:r>
              <a:rPr lang="zh-CN" altLang="en-US" sz="3200" dirty="0" smtClean="0"/>
              <a:t>复制</a:t>
            </a:r>
            <a:r>
              <a:rPr lang="zh-CN" altLang="en-US" sz="3200" dirty="0" smtClean="0">
                <a:ea typeface="黑体" pitchFamily="2" charset="-122"/>
              </a:rPr>
              <a:t>实参</a:t>
            </a:r>
            <a:r>
              <a:rPr lang="zh-CN" altLang="en-US" sz="3200" dirty="0"/>
              <a:t>的</a:t>
            </a:r>
            <a:r>
              <a:rPr lang="zh-CN" altLang="en-US" sz="3200" dirty="0" smtClean="0">
                <a:ea typeface="黑体" pitchFamily="2" charset="-122"/>
              </a:rPr>
              <a:t>值到子程序的形参中</a:t>
            </a:r>
            <a:endParaRPr lang="en-US" altLang="zh-CN" sz="3200" dirty="0" smtClean="0">
              <a:ea typeface="黑体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  </a:t>
            </a:r>
            <a:r>
              <a:rPr lang="zh-CN" altLang="en-US" sz="3200" dirty="0" smtClean="0">
                <a:ea typeface="黑体" pitchFamily="2" charset="-122"/>
              </a:rPr>
              <a:t>子程序</a:t>
            </a:r>
            <a:r>
              <a:rPr lang="zh-CN" altLang="en-US" sz="3200" dirty="0" smtClean="0">
                <a:solidFill>
                  <a:srgbClr val="CC0000"/>
                </a:solidFill>
                <a:ea typeface="黑体" pitchFamily="2" charset="-122"/>
              </a:rPr>
              <a:t>不</a:t>
            </a:r>
            <a:r>
              <a:rPr lang="zh-CN" altLang="en-US" sz="3200" dirty="0">
                <a:solidFill>
                  <a:srgbClr val="CC0000"/>
                </a:solidFill>
                <a:ea typeface="黑体" pitchFamily="2" charset="-122"/>
              </a:rPr>
              <a:t>影响</a:t>
            </a:r>
            <a:r>
              <a:rPr lang="zh-CN" altLang="en-US" sz="3200" dirty="0" smtClean="0">
                <a:solidFill>
                  <a:srgbClr val="CC0000"/>
                </a:solidFill>
                <a:ea typeface="黑体" pitchFamily="2" charset="-122"/>
              </a:rPr>
              <a:t>实参的值</a:t>
            </a:r>
            <a:endParaRPr lang="en-US" altLang="zh-CN" sz="3200" dirty="0" smtClean="0">
              <a:solidFill>
                <a:srgbClr val="CC0000"/>
              </a:solidFill>
              <a:ea typeface="黑体" pitchFamily="2" charset="-122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4572000" y="2514600"/>
            <a:ext cx="4572000" cy="2895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main()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x=2,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y=4;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</a:t>
            </a:r>
            <a:r>
              <a:rPr lang="en-US" altLang="zh-CN" sz="3200" kern="0" dirty="0" smtClean="0">
                <a:solidFill>
                  <a:srgbClr val="004274"/>
                </a:solidFill>
                <a:latin typeface="+mn-lt"/>
                <a:ea typeface="+mn-ea"/>
              </a:rPr>
              <a:t>swap(x, y);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(“%d, %d”, x, </a:t>
            </a:r>
            <a:r>
              <a:rPr lang="en-US" altLang="zh-CN" sz="3200" kern="0" dirty="0" smtClean="0">
                <a:latin typeface="+mn-lt"/>
                <a:ea typeface="+mn-ea"/>
              </a:rPr>
              <a:t>y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457200" y="2514600"/>
            <a:ext cx="4038600" cy="3124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swap(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a,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temp=a;</a:t>
            </a:r>
            <a:endParaRPr kumimoji="0" lang="en-US" altLang="zh-CN" sz="3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a=b;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b=temp;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00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00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交换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00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a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00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00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b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600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的值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00"/>
              </a:solidFill>
              <a:effectLst/>
              <a:uLnTx/>
              <a:uFillTx/>
              <a:latin typeface="+mj-lt"/>
              <a:ea typeface="黑体" pitchFamily="49" charset="-122"/>
            </a:endParaRPr>
          </a:p>
        </p:txBody>
      </p:sp>
      <p:sp>
        <p:nvSpPr>
          <p:cNvPr id="15" name="Rectangle 30"/>
          <p:cNvSpPr txBox="1">
            <a:spLocks noChangeArrowheads="1"/>
          </p:cNvSpPr>
          <p:nvPr/>
        </p:nvSpPr>
        <p:spPr bwMode="auto">
          <a:xfrm>
            <a:off x="4876800" y="5257800"/>
            <a:ext cx="3657600" cy="685800"/>
          </a:xfrm>
          <a:prstGeom prst="rect">
            <a:avLst/>
          </a:prstGeom>
          <a:solidFill>
            <a:srgbClr val="08763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输出结果：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2,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4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传址调用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04800" y="1066800"/>
            <a:ext cx="87630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ea typeface="黑体" pitchFamily="2" charset="-122"/>
              </a:rPr>
              <a:t> </a:t>
            </a:r>
            <a:r>
              <a:rPr lang="zh-CN" altLang="en-US" sz="3200" dirty="0" smtClean="0"/>
              <a:t>把</a:t>
            </a:r>
            <a:r>
              <a:rPr lang="zh-CN" altLang="en-US" sz="3200" dirty="0" smtClean="0">
                <a:ea typeface="黑体" pitchFamily="2" charset="-122"/>
              </a:rPr>
              <a:t>实参的地址复制</a:t>
            </a:r>
            <a:r>
              <a:rPr lang="zh-CN" altLang="en-US" sz="3200" dirty="0">
                <a:ea typeface="黑体" pitchFamily="2" charset="-122"/>
              </a:rPr>
              <a:t>到</a:t>
            </a:r>
            <a:r>
              <a:rPr lang="zh-CN" altLang="en-US" sz="3200" dirty="0" smtClean="0">
                <a:ea typeface="黑体" pitchFamily="2" charset="-122"/>
              </a:rPr>
              <a:t>子程序的形参中</a:t>
            </a:r>
            <a:endParaRPr lang="en-US" altLang="zh-CN" sz="3200" dirty="0" smtClean="0">
              <a:ea typeface="黑体" pitchFamily="2" charset="-122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4724400" y="2286000"/>
            <a:ext cx="4572000" cy="396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main()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x=2,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y=4;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004274"/>
                </a:solidFill>
              </a:rPr>
              <a:t>  swap(&amp;x, &amp;y);</a:t>
            </a:r>
            <a:endParaRPr kumimoji="0" lang="en-US" altLang="zh-CN" sz="3200" b="0" i="0" u="none" strike="noStrike" kern="0" cap="none" spc="0" normalizeH="0" noProof="0" dirty="0" smtClean="0">
              <a:ln>
                <a:noFill/>
              </a:ln>
              <a:solidFill>
                <a:srgbClr val="004274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r>
              <a:rPr lang="en-US" altLang="zh-CN" sz="3200" kern="0" dirty="0" smtClean="0">
                <a:solidFill>
                  <a:srgbClr val="008200"/>
                </a:solidFill>
                <a:latin typeface="+mj-lt"/>
              </a:rPr>
              <a:t>// </a:t>
            </a:r>
            <a:r>
              <a:rPr lang="en-US" altLang="zh-CN" sz="3200" kern="0" dirty="0" err="1" smtClean="0">
                <a:solidFill>
                  <a:srgbClr val="008200"/>
                </a:solidFill>
                <a:latin typeface="+mj-lt"/>
              </a:rPr>
              <a:t>int</a:t>
            </a:r>
            <a:r>
              <a:rPr lang="en-US" altLang="zh-CN" sz="3200" kern="0" dirty="0" smtClean="0">
                <a:solidFill>
                  <a:srgbClr val="008200"/>
                </a:solidFill>
                <a:latin typeface="+mj-lt"/>
              </a:rPr>
              <a:t> *p=&amp;x, *q=&amp;y;  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200"/>
                </a:solidFill>
                <a:latin typeface="+mj-lt"/>
              </a:rPr>
              <a:t>  //</a:t>
            </a:r>
            <a:r>
              <a:rPr lang="zh-CN" altLang="en-US" sz="3200" kern="0" dirty="0" smtClean="0">
                <a:solidFill>
                  <a:srgbClr val="008200"/>
                </a:solidFill>
                <a:latin typeface="+mj-lt"/>
              </a:rPr>
              <a:t> </a:t>
            </a:r>
            <a:r>
              <a:rPr lang="en-US" altLang="zh-CN" sz="3200" kern="0" dirty="0" smtClean="0">
                <a:solidFill>
                  <a:srgbClr val="008200"/>
                </a:solidFill>
                <a:latin typeface="+mj-lt"/>
              </a:rPr>
              <a:t>swap(p, q);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(“%d, %d”, x, </a:t>
            </a:r>
            <a:r>
              <a:rPr lang="en-US" altLang="zh-CN" sz="3200" kern="0" dirty="0" smtClean="0">
                <a:latin typeface="+mj-lt"/>
              </a:rPr>
              <a:t>y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304800" y="2286000"/>
            <a:ext cx="4419600" cy="3505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swap(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temp=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a;</a:t>
            </a:r>
            <a:endParaRPr kumimoji="0" lang="en-US" altLang="zh-CN" sz="3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</a:t>
            </a:r>
            <a:r>
              <a:rPr lang="zh-CN" altLang="en-US" sz="3200" kern="0" dirty="0" smtClean="0">
                <a:latin typeface="+mn-lt"/>
                <a:ea typeface="+mn-ea"/>
              </a:rPr>
              <a:t>*</a:t>
            </a:r>
            <a:r>
              <a:rPr lang="en-US" altLang="zh-CN" sz="3200" kern="0" dirty="0" smtClean="0">
                <a:latin typeface="+mn-lt"/>
                <a:ea typeface="+mn-ea"/>
              </a:rPr>
              <a:t>a =</a:t>
            </a:r>
            <a:r>
              <a:rPr lang="zh-CN" altLang="en-US" sz="3200" kern="0" dirty="0" smtClean="0">
                <a:latin typeface="+mn-lt"/>
                <a:ea typeface="+mn-ea"/>
              </a:rPr>
              <a:t>*</a:t>
            </a:r>
            <a:r>
              <a:rPr lang="en-US" altLang="zh-CN" sz="3200" kern="0" dirty="0" smtClean="0">
                <a:latin typeface="+mn-lt"/>
                <a:ea typeface="+mn-ea"/>
              </a:rPr>
              <a:t>b;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</a:t>
            </a:r>
            <a:r>
              <a:rPr lang="zh-CN" altLang="en-US" sz="3200" kern="0" dirty="0" smtClean="0">
                <a:latin typeface="+mn-lt"/>
                <a:ea typeface="+mn-ea"/>
              </a:rPr>
              <a:t>*</a:t>
            </a:r>
            <a:r>
              <a:rPr lang="en-US" altLang="zh-CN" sz="3200" kern="0" dirty="0" smtClean="0">
                <a:latin typeface="+mn-lt"/>
                <a:ea typeface="+mn-ea"/>
              </a:rPr>
              <a:t>b =temp;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r>
              <a:rPr lang="en-US" altLang="zh-CN" sz="3200" kern="0" dirty="0" smtClean="0">
                <a:solidFill>
                  <a:srgbClr val="0B6523"/>
                </a:solidFill>
                <a:ea typeface="黑体" pitchFamily="49" charset="-122"/>
              </a:rPr>
              <a:t>//</a:t>
            </a:r>
            <a:r>
              <a:rPr lang="zh-CN" altLang="en-US" sz="3200" kern="0" dirty="0" smtClean="0">
                <a:solidFill>
                  <a:srgbClr val="0B6523"/>
                </a:solidFill>
                <a:ea typeface="黑体" pitchFamily="49" charset="-122"/>
              </a:rPr>
              <a:t>交换指针</a:t>
            </a:r>
            <a:r>
              <a:rPr lang="en-US" altLang="zh-CN" sz="3200" kern="0" dirty="0" smtClean="0">
                <a:solidFill>
                  <a:srgbClr val="0B6523"/>
                </a:solidFill>
                <a:ea typeface="黑体" pitchFamily="49" charset="-122"/>
              </a:rPr>
              <a:t>a</a:t>
            </a:r>
            <a:r>
              <a:rPr lang="zh-CN" altLang="en-US" sz="3200" kern="0" dirty="0" smtClean="0">
                <a:solidFill>
                  <a:srgbClr val="0B6523"/>
                </a:solidFill>
                <a:ea typeface="黑体" pitchFamily="49" charset="-122"/>
              </a:rPr>
              <a:t>和</a:t>
            </a:r>
            <a:r>
              <a:rPr lang="en-US" altLang="zh-CN" sz="3200" kern="0" dirty="0" smtClean="0">
                <a:solidFill>
                  <a:srgbClr val="0B6523"/>
                </a:solidFill>
                <a:ea typeface="黑体" pitchFamily="49" charset="-122"/>
              </a:rPr>
              <a:t>b</a:t>
            </a:r>
            <a:r>
              <a:rPr lang="zh-CN" altLang="en-US" sz="3200" kern="0" dirty="0" smtClean="0">
                <a:solidFill>
                  <a:srgbClr val="0B6523"/>
                </a:solidFill>
                <a:ea typeface="黑体" pitchFamily="49" charset="-122"/>
              </a:rPr>
              <a:t>指向内容的值</a:t>
            </a:r>
            <a:endParaRPr lang="en-US" altLang="zh-CN" sz="3200" kern="0" dirty="0" smtClean="0">
              <a:solidFill>
                <a:srgbClr val="0B6523"/>
              </a:solidFill>
              <a:ea typeface="黑体" pitchFamily="49" charset="-122"/>
            </a:endParaRPr>
          </a:p>
          <a:p>
            <a:pPr marL="108000"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30"/>
          <p:cNvSpPr txBox="1">
            <a:spLocks noChangeArrowheads="1"/>
          </p:cNvSpPr>
          <p:nvPr/>
        </p:nvSpPr>
        <p:spPr bwMode="auto">
          <a:xfrm>
            <a:off x="5029200" y="5562600"/>
            <a:ext cx="3657600" cy="685800"/>
          </a:xfrm>
          <a:prstGeom prst="rect">
            <a:avLst/>
          </a:prstGeom>
          <a:solidFill>
            <a:srgbClr val="08763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输出结果：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4,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2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04800" y="1600200"/>
            <a:ext cx="87630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C00000"/>
                </a:solidFill>
                <a:sym typeface="Wingdings" pitchFamily="2" charset="2"/>
              </a:rPr>
              <a:t>  </a:t>
            </a:r>
            <a:r>
              <a:rPr lang="zh-CN" altLang="en-US" sz="3200" dirty="0" smtClean="0">
                <a:solidFill>
                  <a:srgbClr val="C00000"/>
                </a:solidFill>
              </a:rPr>
              <a:t> 通过地址，可以改变实参的值</a:t>
            </a:r>
            <a:endParaRPr lang="en-US" altLang="zh-CN" sz="3200" dirty="0" smtClean="0">
              <a:solidFill>
                <a:srgbClr val="C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传址调用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7"/>
          <p:cNvSpPr txBox="1">
            <a:spLocks noChangeArrowheads="1"/>
          </p:cNvSpPr>
          <p:nvPr/>
        </p:nvSpPr>
        <p:spPr bwMode="auto">
          <a:xfrm>
            <a:off x="381000" y="1295400"/>
            <a:ext cx="8229600" cy="83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3200" kern="0" dirty="0" smtClean="0">
                <a:latin typeface="+mj-lt"/>
              </a:rPr>
              <a:t>要改变指针</a:t>
            </a:r>
            <a:r>
              <a:rPr lang="en-US" altLang="zh-CN" sz="3200" kern="0" dirty="0" smtClean="0">
                <a:latin typeface="+mj-lt"/>
              </a:rPr>
              <a:t>p</a:t>
            </a:r>
            <a:r>
              <a:rPr lang="zh-CN" altLang="en-US" sz="3200" kern="0" dirty="0" smtClean="0">
                <a:latin typeface="+mj-lt"/>
              </a:rPr>
              <a:t>指向内容 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zh-CN" altLang="en-US" sz="3200" kern="0" dirty="0" smtClean="0">
                <a:latin typeface="+mj-lt"/>
              </a:rPr>
              <a:t>变量</a:t>
            </a:r>
            <a:r>
              <a:rPr lang="en-US" altLang="zh-CN" sz="3200" kern="0" dirty="0" smtClean="0">
                <a:latin typeface="+mj-lt"/>
              </a:rPr>
              <a:t>a)</a:t>
            </a:r>
            <a:r>
              <a:rPr lang="zh-CN" altLang="en-US" sz="3200" kern="0" dirty="0" smtClean="0">
                <a:latin typeface="+mj-lt"/>
              </a:rPr>
              <a:t>的值</a:t>
            </a:r>
            <a:endParaRPr lang="en-US" altLang="zh-CN" sz="3200" kern="0" dirty="0" smtClean="0">
              <a:latin typeface="+mj-lt"/>
            </a:endParaRPr>
          </a:p>
        </p:txBody>
      </p:sp>
      <p:sp>
        <p:nvSpPr>
          <p:cNvPr id="18" name="Rectangle 7"/>
          <p:cNvSpPr txBox="1">
            <a:spLocks noChangeArrowheads="1"/>
          </p:cNvSpPr>
          <p:nvPr/>
        </p:nvSpPr>
        <p:spPr bwMode="auto">
          <a:xfrm>
            <a:off x="381000" y="3124200"/>
            <a:ext cx="8229600" cy="838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2. </a:t>
            </a:r>
            <a:r>
              <a:rPr lang="zh-CN" altLang="en-US" sz="3200" kern="0" dirty="0" smtClean="0">
                <a:latin typeface="+mj-lt"/>
              </a:rPr>
              <a:t>要改变指针</a:t>
            </a:r>
            <a:r>
              <a:rPr lang="en-US" altLang="zh-CN" sz="3200" kern="0" dirty="0" smtClean="0">
                <a:latin typeface="+mj-lt"/>
              </a:rPr>
              <a:t>p</a:t>
            </a:r>
            <a:r>
              <a:rPr lang="zh-CN" altLang="en-US" sz="3200" kern="0" dirty="0" smtClean="0">
                <a:latin typeface="+mj-lt"/>
              </a:rPr>
              <a:t>的指向 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zh-CN" altLang="en-US" sz="3200" kern="0" dirty="0" smtClean="0">
                <a:latin typeface="+mj-lt"/>
              </a:rPr>
              <a:t>指针变量</a:t>
            </a:r>
            <a:r>
              <a:rPr lang="en-US" altLang="zh-CN" sz="3200" kern="0" dirty="0" smtClean="0">
                <a:latin typeface="+mj-lt"/>
              </a:rPr>
              <a:t>p</a:t>
            </a:r>
            <a:r>
              <a:rPr lang="zh-CN" altLang="en-US" sz="3200" kern="0" dirty="0" smtClean="0">
                <a:latin typeface="+mj-lt"/>
              </a:rPr>
              <a:t>的值</a:t>
            </a:r>
            <a:r>
              <a:rPr lang="en-US" altLang="zh-CN" sz="3200" kern="0" dirty="0" smtClean="0">
                <a:latin typeface="+mj-lt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7"/>
          <p:cNvSpPr txBox="1">
            <a:spLocks noChangeArrowheads="1"/>
          </p:cNvSpPr>
          <p:nvPr/>
        </p:nvSpPr>
        <p:spPr bwMode="auto">
          <a:xfrm>
            <a:off x="381000" y="2057400"/>
            <a:ext cx="8229600" cy="83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8200"/>
                </a:solidFill>
                <a:latin typeface="+mj-lt"/>
                <a:sym typeface="Wingdings" pitchFamily="2" charset="2"/>
              </a:rPr>
              <a:t>     </a:t>
            </a:r>
            <a:r>
              <a:rPr lang="zh-CN" altLang="en-US" sz="3200" kern="0" dirty="0" smtClean="0">
                <a:solidFill>
                  <a:srgbClr val="008200"/>
                </a:solidFill>
                <a:latin typeface="+mj-lt"/>
                <a:sym typeface="Wingdings" pitchFamily="2" charset="2"/>
              </a:rPr>
              <a:t>传递指针</a:t>
            </a:r>
            <a:r>
              <a:rPr lang="en-US" altLang="zh-CN" sz="3200" kern="0" dirty="0" smtClean="0">
                <a:solidFill>
                  <a:srgbClr val="008200"/>
                </a:solidFill>
                <a:latin typeface="+mj-lt"/>
                <a:sym typeface="Wingdings" pitchFamily="2" charset="2"/>
              </a:rPr>
              <a:t>p </a:t>
            </a:r>
            <a:r>
              <a:rPr lang="en-US" altLang="zh-CN" sz="3200" kern="0" dirty="0" smtClean="0">
                <a:solidFill>
                  <a:srgbClr val="008200"/>
                </a:solidFill>
                <a:sym typeface="Wingdings" pitchFamily="2" charset="2"/>
              </a:rPr>
              <a:t>(</a:t>
            </a:r>
            <a:r>
              <a:rPr lang="zh-CN" altLang="en-US" sz="3200" kern="0" dirty="0" smtClean="0">
                <a:solidFill>
                  <a:srgbClr val="008200"/>
                </a:solidFill>
                <a:sym typeface="Wingdings" pitchFamily="2" charset="2"/>
              </a:rPr>
              <a:t>变量</a:t>
            </a:r>
            <a:r>
              <a:rPr lang="en-US" altLang="zh-CN" sz="3200" kern="0" dirty="0" smtClean="0">
                <a:solidFill>
                  <a:srgbClr val="008200"/>
                </a:solidFill>
                <a:sym typeface="Wingdings" pitchFamily="2" charset="2"/>
              </a:rPr>
              <a:t>a</a:t>
            </a:r>
            <a:r>
              <a:rPr lang="zh-CN" altLang="en-US" sz="3200" kern="0" dirty="0" smtClean="0">
                <a:solidFill>
                  <a:srgbClr val="008200"/>
                </a:solidFill>
                <a:sym typeface="Wingdings" pitchFamily="2" charset="2"/>
              </a:rPr>
              <a:t>的地址</a:t>
            </a:r>
            <a:r>
              <a:rPr lang="en-US" altLang="zh-CN" sz="3200" kern="0" dirty="0" smtClean="0">
                <a:solidFill>
                  <a:srgbClr val="008200"/>
                </a:solidFill>
                <a:sym typeface="Wingdings" pitchFamily="2" charset="2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82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 bwMode="auto">
          <a:xfrm>
            <a:off x="381000" y="3886200"/>
            <a:ext cx="8229600" cy="91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4274"/>
                </a:solidFill>
                <a:latin typeface="+mj-lt"/>
                <a:sym typeface="Wingdings" pitchFamily="2" charset="2"/>
              </a:rPr>
              <a:t>     </a:t>
            </a:r>
            <a:r>
              <a:rPr lang="zh-CN" altLang="en-US" sz="3200" kern="0" dirty="0" smtClean="0">
                <a:solidFill>
                  <a:srgbClr val="004274"/>
                </a:solidFill>
                <a:latin typeface="+mj-lt"/>
                <a:sym typeface="Wingdings" pitchFamily="2" charset="2"/>
              </a:rPr>
              <a:t>传递指向</a:t>
            </a:r>
            <a:r>
              <a:rPr lang="en-US" altLang="zh-CN" sz="3200" kern="0" dirty="0" smtClean="0">
                <a:solidFill>
                  <a:srgbClr val="004274"/>
                </a:solidFill>
                <a:latin typeface="+mj-lt"/>
                <a:sym typeface="Wingdings" pitchFamily="2" charset="2"/>
              </a:rPr>
              <a:t>p</a:t>
            </a:r>
            <a:r>
              <a:rPr lang="zh-CN" altLang="en-US" sz="3200" kern="0" dirty="0" smtClean="0">
                <a:solidFill>
                  <a:srgbClr val="004274"/>
                </a:solidFill>
                <a:latin typeface="+mj-lt"/>
                <a:sym typeface="Wingdings" pitchFamily="2" charset="2"/>
              </a:rPr>
              <a:t>的指针</a:t>
            </a:r>
            <a:r>
              <a:rPr lang="en-US" altLang="zh-CN" sz="3200" kern="0" dirty="0" smtClean="0">
                <a:solidFill>
                  <a:srgbClr val="004274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kern="0" dirty="0" smtClean="0">
                <a:solidFill>
                  <a:srgbClr val="004274"/>
                </a:solidFill>
                <a:latin typeface="+mj-lt"/>
                <a:sym typeface="Wingdings" pitchFamily="2" charset="2"/>
              </a:rPr>
              <a:t>二级指针</a:t>
            </a:r>
            <a:r>
              <a:rPr lang="en-US" altLang="zh-CN" sz="3200" kern="0" dirty="0" smtClean="0">
                <a:solidFill>
                  <a:srgbClr val="004274"/>
                </a:solidFill>
                <a:latin typeface="+mj-lt"/>
                <a:sym typeface="Wingdings" pitchFamily="2" charset="2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4274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5181600" y="1470088"/>
            <a:ext cx="3962400" cy="3200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main()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x=2,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y=4;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*p=&amp;x, *q=&amp;y;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</a:t>
            </a:r>
            <a:r>
              <a:rPr lang="en-US" altLang="zh-CN" sz="3200" kern="0" dirty="0" err="1" smtClean="0">
                <a:latin typeface="+mn-lt"/>
                <a:ea typeface="+mn-ea"/>
              </a:rPr>
              <a:t>int</a:t>
            </a:r>
            <a:r>
              <a:rPr lang="en-US" altLang="zh-CN" sz="3200" kern="0" dirty="0" smtClean="0">
                <a:latin typeface="+mn-lt"/>
                <a:ea typeface="+mn-ea"/>
              </a:rPr>
              <a:t> **s=&amp;p, **t=&amp;q;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4274"/>
                </a:solidFill>
                <a:latin typeface="+mn-lt"/>
                <a:ea typeface="+mn-ea"/>
              </a:rPr>
              <a:t>  swap(s, t);  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304800" y="1470088"/>
            <a:ext cx="4876800" cy="2819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swap(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</a:t>
            </a:r>
            <a:r>
              <a:rPr kumimoji="0" lang="zh-CN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*temp=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a;</a:t>
            </a:r>
            <a:endParaRPr kumimoji="0" lang="en-US" altLang="zh-CN" sz="3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</a:t>
            </a:r>
            <a:r>
              <a:rPr lang="zh-CN" altLang="en-US" sz="3200" kern="0" dirty="0" smtClean="0">
                <a:latin typeface="+mn-lt"/>
                <a:ea typeface="+mn-ea"/>
              </a:rPr>
              <a:t>*</a:t>
            </a:r>
            <a:r>
              <a:rPr lang="en-US" altLang="zh-CN" sz="3200" kern="0" dirty="0" smtClean="0">
                <a:latin typeface="+mn-lt"/>
                <a:ea typeface="+mn-ea"/>
              </a:rPr>
              <a:t>a =</a:t>
            </a:r>
            <a:r>
              <a:rPr lang="zh-CN" altLang="en-US" sz="3200" kern="0" dirty="0" smtClean="0">
                <a:latin typeface="+mn-lt"/>
                <a:ea typeface="+mn-ea"/>
              </a:rPr>
              <a:t>*</a:t>
            </a:r>
            <a:r>
              <a:rPr lang="en-US" altLang="zh-CN" sz="3200" kern="0" dirty="0" smtClean="0">
                <a:latin typeface="+mn-lt"/>
                <a:ea typeface="+mn-ea"/>
              </a:rPr>
              <a:t>b;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</a:t>
            </a:r>
            <a:r>
              <a:rPr lang="zh-CN" altLang="en-US" sz="3200" kern="0" dirty="0" smtClean="0">
                <a:latin typeface="+mn-lt"/>
                <a:ea typeface="+mn-ea"/>
              </a:rPr>
              <a:t>*</a:t>
            </a:r>
            <a:r>
              <a:rPr lang="en-US" altLang="zh-CN" sz="3200" kern="0" dirty="0" smtClean="0">
                <a:latin typeface="+mn-lt"/>
                <a:ea typeface="+mn-ea"/>
              </a:rPr>
              <a:t>b = temp;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交换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a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b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指向内容的值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B6523"/>
              </a:solidFill>
              <a:effectLst/>
              <a:uLnTx/>
              <a:uFillTx/>
              <a:latin typeface="+mj-lt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33400" y="4868627"/>
            <a:ext cx="1332000" cy="5355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s=003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438400" y="4871648"/>
            <a:ext cx="1332000" cy="53553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p=001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箭头连接符 27"/>
          <p:cNvCxnSpPr>
            <a:stCxn id="26" idx="3"/>
            <a:endCxn id="27" idx="1"/>
          </p:cNvCxnSpPr>
          <p:nvPr/>
        </p:nvCxnSpPr>
        <p:spPr bwMode="auto">
          <a:xfrm>
            <a:off x="1865400" y="5136393"/>
            <a:ext cx="573000" cy="302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7" idx="3"/>
            <a:endCxn id="31" idx="1"/>
          </p:cNvCxnSpPr>
          <p:nvPr/>
        </p:nvCxnSpPr>
        <p:spPr bwMode="auto">
          <a:xfrm flipV="1">
            <a:off x="3770400" y="5136393"/>
            <a:ext cx="649200" cy="302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4419600" y="4868627"/>
            <a:ext cx="864000" cy="535531"/>
          </a:xfrm>
          <a:prstGeom prst="rect">
            <a:avLst/>
          </a:prstGeom>
          <a:solidFill>
            <a:srgbClr val="B9FF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x=2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4191000" y="4468844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buNone/>
            </a:pPr>
            <a:r>
              <a:rPr lang="en-US" altLang="zh-CN" sz="3200" dirty="0" smtClean="0">
                <a:solidFill>
                  <a:srgbClr val="0A8C3F"/>
                </a:solidFill>
                <a:latin typeface="+mj-lt"/>
              </a:rPr>
              <a:t>001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362200" y="4468844"/>
            <a:ext cx="16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buNone/>
            </a:pPr>
            <a:r>
              <a:rPr lang="en-US" altLang="zh-CN" sz="3200" dirty="0" smtClean="0">
                <a:solidFill>
                  <a:srgbClr val="0A8C3F"/>
                </a:solidFill>
                <a:latin typeface="+mj-lt"/>
              </a:rPr>
              <a:t>003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152400" y="4468844"/>
            <a:ext cx="198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buNone/>
            </a:pPr>
            <a:r>
              <a:rPr lang="zh-CN" altLang="en-US" sz="3200" dirty="0" smtClean="0">
                <a:solidFill>
                  <a:srgbClr val="0A8C3F"/>
                </a:solidFill>
                <a:latin typeface="+mj-lt"/>
              </a:rPr>
              <a:t>地址</a:t>
            </a:r>
            <a:r>
              <a:rPr lang="en-US" altLang="zh-CN" sz="3200" dirty="0" smtClean="0">
                <a:solidFill>
                  <a:srgbClr val="0A8C3F"/>
                </a:solidFill>
                <a:latin typeface="+mj-lt"/>
              </a:rPr>
              <a:t>005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33400" y="5786048"/>
            <a:ext cx="1332000" cy="5355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t=004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2438400" y="5789069"/>
            <a:ext cx="1332000" cy="53553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q=002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8" name="直接箭头连接符 37"/>
          <p:cNvCxnSpPr>
            <a:stCxn id="36" idx="3"/>
            <a:endCxn id="37" idx="1"/>
          </p:cNvCxnSpPr>
          <p:nvPr/>
        </p:nvCxnSpPr>
        <p:spPr bwMode="auto">
          <a:xfrm>
            <a:off x="1865400" y="6053814"/>
            <a:ext cx="573000" cy="302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>
            <a:stCxn id="37" idx="3"/>
            <a:endCxn id="60" idx="1"/>
          </p:cNvCxnSpPr>
          <p:nvPr/>
        </p:nvCxnSpPr>
        <p:spPr bwMode="auto">
          <a:xfrm flipV="1">
            <a:off x="3770400" y="6053814"/>
            <a:ext cx="649200" cy="302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4419600" y="5786048"/>
            <a:ext cx="864000" cy="535531"/>
          </a:xfrm>
          <a:prstGeom prst="rect">
            <a:avLst/>
          </a:prstGeom>
          <a:solidFill>
            <a:srgbClr val="B9FF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y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=4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Rectangle 15"/>
          <p:cNvSpPr>
            <a:spLocks noChangeArrowheads="1"/>
          </p:cNvSpPr>
          <p:nvPr/>
        </p:nvSpPr>
        <p:spPr bwMode="auto">
          <a:xfrm>
            <a:off x="4114800" y="5383244"/>
            <a:ext cx="144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buNone/>
            </a:pPr>
            <a:r>
              <a:rPr lang="en-US" altLang="zh-CN" sz="3200" dirty="0" smtClean="0">
                <a:solidFill>
                  <a:srgbClr val="0A8C3F"/>
                </a:solidFill>
                <a:latin typeface="+mj-lt"/>
              </a:rPr>
              <a:t>002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2362200" y="5383244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buNone/>
            </a:pPr>
            <a:r>
              <a:rPr lang="en-US" altLang="zh-CN" sz="3200" dirty="0" smtClean="0">
                <a:solidFill>
                  <a:srgbClr val="0A8C3F"/>
                </a:solidFill>
                <a:latin typeface="+mj-lt"/>
              </a:rPr>
              <a:t>004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sp>
        <p:nvSpPr>
          <p:cNvPr id="63" name="Rectangle 15"/>
          <p:cNvSpPr>
            <a:spLocks noChangeArrowheads="1"/>
          </p:cNvSpPr>
          <p:nvPr/>
        </p:nvSpPr>
        <p:spPr bwMode="auto">
          <a:xfrm>
            <a:off x="533400" y="5383244"/>
            <a:ext cx="144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buNone/>
            </a:pPr>
            <a:r>
              <a:rPr lang="en-US" altLang="zh-CN" sz="3200" dirty="0" smtClean="0">
                <a:solidFill>
                  <a:srgbClr val="0A8C3F"/>
                </a:solidFill>
                <a:latin typeface="+mj-lt"/>
              </a:rPr>
              <a:t>006</a:t>
            </a:r>
            <a:endParaRPr lang="zh-CN" altLang="en-US" sz="3200" dirty="0">
              <a:solidFill>
                <a:srgbClr val="0A8C3F"/>
              </a:solidFill>
              <a:latin typeface="+mj-lt"/>
            </a:endParaRPr>
          </a:p>
        </p:txBody>
      </p:sp>
      <p:cxnSp>
        <p:nvCxnSpPr>
          <p:cNvPr id="64" name="直接箭头连接符 63"/>
          <p:cNvCxnSpPr>
            <a:stCxn id="27" idx="3"/>
            <a:endCxn id="60" idx="1"/>
          </p:cNvCxnSpPr>
          <p:nvPr/>
        </p:nvCxnSpPr>
        <p:spPr bwMode="auto">
          <a:xfrm>
            <a:off x="3770400" y="5139414"/>
            <a:ext cx="649200" cy="914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直接箭头连接符 64"/>
          <p:cNvCxnSpPr>
            <a:stCxn id="37" idx="3"/>
            <a:endCxn id="31" idx="1"/>
          </p:cNvCxnSpPr>
          <p:nvPr/>
        </p:nvCxnSpPr>
        <p:spPr bwMode="auto">
          <a:xfrm flipV="1">
            <a:off x="3770400" y="5136393"/>
            <a:ext cx="649200" cy="92044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2438400" y="4878644"/>
            <a:ext cx="1332000" cy="535531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p=002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2438400" y="5785844"/>
            <a:ext cx="1332000" cy="535531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q=001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Rectangle 30"/>
          <p:cNvSpPr txBox="1">
            <a:spLocks noChangeArrowheads="1"/>
          </p:cNvSpPr>
          <p:nvPr/>
        </p:nvSpPr>
        <p:spPr bwMode="auto">
          <a:xfrm>
            <a:off x="381000" y="735044"/>
            <a:ext cx="8763000" cy="685800"/>
          </a:xfrm>
          <a:prstGeom prst="rect">
            <a:avLst/>
          </a:prstGeom>
          <a:solidFill>
            <a:srgbClr val="C4F9B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例，要求：交换</a:t>
            </a:r>
            <a:r>
              <a:rPr lang="en-US" altLang="zh-CN" sz="3200" kern="0" dirty="0" smtClean="0">
                <a:latin typeface="+mj-lt"/>
              </a:rPr>
              <a:t>p</a:t>
            </a:r>
            <a:r>
              <a:rPr lang="zh-CN" altLang="en-US" sz="3200" kern="0" dirty="0" smtClean="0">
                <a:latin typeface="+mj-lt"/>
              </a:rPr>
              <a:t>和</a:t>
            </a:r>
            <a:r>
              <a:rPr lang="en-US" altLang="zh-CN" sz="3200" kern="0" dirty="0" smtClean="0">
                <a:latin typeface="+mj-lt"/>
              </a:rPr>
              <a:t>q</a:t>
            </a:r>
            <a:r>
              <a:rPr lang="zh-CN" altLang="en-US" sz="3200" kern="0" dirty="0" smtClean="0">
                <a:latin typeface="+mj-lt"/>
              </a:rPr>
              <a:t>的指向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6" grpId="0" animBg="1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函数与数组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0"/>
          <p:cNvSpPr txBox="1">
            <a:spLocks noChangeArrowheads="1"/>
          </p:cNvSpPr>
          <p:nvPr/>
        </p:nvSpPr>
        <p:spPr bwMode="auto">
          <a:xfrm>
            <a:off x="304800" y="9906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latin typeface="黑体" pitchFamily="2" charset="-122"/>
              </a:rPr>
              <a:t> 数组名作为函数参数，即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传递了</a:t>
            </a:r>
            <a:r>
              <a:rPr lang="zh-CN" altLang="en-US" sz="3200" dirty="0" smtClean="0">
                <a:latin typeface="黑体" pitchFamily="2" charset="-122"/>
              </a:rPr>
              <a:t>数组首地址</a:t>
            </a:r>
            <a:endParaRPr lang="en-US" altLang="zh-CN" sz="3200" dirty="0" smtClean="0">
              <a:latin typeface="黑体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04800" y="2438400"/>
            <a:ext cx="4724400" cy="322222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ea typeface="黑体" pitchFamily="2" charset="-122"/>
              </a:rPr>
              <a:t>void </a:t>
            </a:r>
            <a:r>
              <a:rPr lang="en-US" altLang="zh-CN" sz="3200" dirty="0" err="1">
                <a:ea typeface="黑体" pitchFamily="2" charset="-122"/>
              </a:rPr>
              <a:t>nzp</a:t>
            </a:r>
            <a:r>
              <a:rPr lang="en-US" altLang="zh-CN" sz="3200" dirty="0">
                <a:ea typeface="黑体" pitchFamily="2" charset="-122"/>
              </a:rPr>
              <a:t>(</a:t>
            </a: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a[5</a:t>
            </a:r>
            <a:r>
              <a:rPr lang="en-US" altLang="zh-CN" sz="3200" dirty="0" smtClean="0">
                <a:ea typeface="黑体" pitchFamily="2" charset="-122"/>
              </a:rPr>
              <a:t>])</a:t>
            </a:r>
            <a:endParaRPr lang="en-US" altLang="zh-CN" sz="3200" dirty="0">
              <a:ea typeface="黑体" pitchFamily="2" charset="-122"/>
            </a:endParaRPr>
          </a:p>
          <a:p>
            <a:pPr eaLnBrk="0" hangingPunc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ea typeface="黑体" pitchFamily="2" charset="-122"/>
              </a:rPr>
              <a:t>{ </a:t>
            </a:r>
            <a:r>
              <a:rPr lang="en-US" altLang="zh-CN" sz="3200" dirty="0" err="1" smtClean="0">
                <a:ea typeface="黑体" pitchFamily="2" charset="-122"/>
              </a:rPr>
              <a:t>int</a:t>
            </a:r>
            <a:r>
              <a:rPr lang="en-US" altLang="zh-CN" sz="3200" dirty="0" smtClean="0">
                <a:ea typeface="黑体" pitchFamily="2" charset="-122"/>
              </a:rPr>
              <a:t> </a:t>
            </a:r>
            <a:r>
              <a:rPr lang="en-US" altLang="zh-CN" sz="3200" dirty="0" err="1" smtClean="0">
                <a:ea typeface="黑体" pitchFamily="2" charset="-122"/>
              </a:rPr>
              <a:t>i</a:t>
            </a:r>
            <a:r>
              <a:rPr lang="en-US" altLang="zh-CN" sz="3200" dirty="0" smtClean="0">
                <a:ea typeface="黑体" pitchFamily="2" charset="-122"/>
              </a:rPr>
              <a:t>;</a:t>
            </a:r>
          </a:p>
          <a:p>
            <a:pPr eaLnBrk="0" hangingPunc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smtClean="0">
                <a:ea typeface="黑体" pitchFamily="2" charset="-122"/>
              </a:rPr>
              <a:t>for(</a:t>
            </a:r>
            <a:r>
              <a:rPr lang="en-US" altLang="zh-CN" sz="3200" dirty="0" err="1" smtClean="0">
                <a:ea typeface="黑体" pitchFamily="2" charset="-122"/>
              </a:rPr>
              <a:t>i</a:t>
            </a:r>
            <a:r>
              <a:rPr lang="en-US" altLang="zh-CN" sz="3200" dirty="0" smtClean="0">
                <a:ea typeface="黑体" pitchFamily="2" charset="-122"/>
              </a:rPr>
              <a:t>=0;i&lt;5;i</a:t>
            </a:r>
            <a:r>
              <a:rPr lang="en-US" altLang="zh-CN" sz="3200" dirty="0">
                <a:ea typeface="黑体" pitchFamily="2" charset="-122"/>
              </a:rPr>
              <a:t>++)</a:t>
            </a:r>
          </a:p>
          <a:p>
            <a:pPr eaLnBrk="0" hangingPunc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       if(a[</a:t>
            </a:r>
            <a:r>
              <a:rPr lang="en-US" altLang="zh-CN" sz="3200" dirty="0" err="1">
                <a:ea typeface="黑体" pitchFamily="2" charset="-122"/>
              </a:rPr>
              <a:t>i</a:t>
            </a:r>
            <a:r>
              <a:rPr lang="en-US" altLang="zh-CN" sz="3200" dirty="0">
                <a:ea typeface="黑体" pitchFamily="2" charset="-122"/>
              </a:rPr>
              <a:t>]&lt;4)  </a:t>
            </a:r>
            <a:r>
              <a:rPr lang="en-US" altLang="zh-CN" sz="3200" dirty="0" smtClean="0">
                <a:ea typeface="黑体" pitchFamily="2" charset="-122"/>
              </a:rPr>
              <a:t>a[</a:t>
            </a:r>
            <a:r>
              <a:rPr lang="en-US" altLang="zh-CN" sz="3200" dirty="0" err="1" smtClean="0">
                <a:ea typeface="黑体" pitchFamily="2" charset="-122"/>
              </a:rPr>
              <a:t>i</a:t>
            </a:r>
            <a:r>
              <a:rPr lang="en-US" altLang="zh-CN" sz="3200" dirty="0">
                <a:ea typeface="黑体" pitchFamily="2" charset="-122"/>
              </a:rPr>
              <a:t>]=4;</a:t>
            </a:r>
          </a:p>
          <a:p>
            <a:pPr eaLnBrk="0" hangingPunc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ea typeface="黑体" pitchFamily="2" charset="-122"/>
              </a:rPr>
              <a:t>} </a:t>
            </a:r>
            <a:r>
              <a:rPr lang="en-US" altLang="zh-CN" sz="3200" dirty="0" smtClean="0">
                <a:solidFill>
                  <a:srgbClr val="007600"/>
                </a:solidFill>
                <a:ea typeface="黑体" pitchFamily="2" charset="-122"/>
              </a:rPr>
              <a:t>//</a:t>
            </a:r>
            <a:r>
              <a:rPr lang="zh-CN" altLang="en-US" sz="3200" dirty="0" smtClean="0">
                <a:solidFill>
                  <a:srgbClr val="007600"/>
                </a:solidFill>
                <a:ea typeface="黑体" pitchFamily="2" charset="-122"/>
              </a:rPr>
              <a:t>令小于</a:t>
            </a:r>
            <a:r>
              <a:rPr lang="en-US" altLang="zh-CN" sz="3200" dirty="0" smtClean="0">
                <a:solidFill>
                  <a:srgbClr val="007600"/>
                </a:solidFill>
                <a:ea typeface="黑体" pitchFamily="2" charset="-122"/>
              </a:rPr>
              <a:t>4</a:t>
            </a:r>
            <a:r>
              <a:rPr lang="zh-CN" altLang="en-US" sz="3200" dirty="0" smtClean="0">
                <a:solidFill>
                  <a:srgbClr val="007600"/>
                </a:solidFill>
                <a:ea typeface="黑体" pitchFamily="2" charset="-122"/>
              </a:rPr>
              <a:t>的数值变为</a:t>
            </a:r>
            <a:r>
              <a:rPr lang="en-US" altLang="zh-CN" sz="3200" dirty="0" smtClean="0">
                <a:solidFill>
                  <a:srgbClr val="007600"/>
                </a:solidFill>
                <a:ea typeface="黑体" pitchFamily="2" charset="-122"/>
              </a:rPr>
              <a:t>4</a:t>
            </a:r>
            <a:endParaRPr lang="en-US" altLang="zh-CN" sz="3200" dirty="0">
              <a:solidFill>
                <a:srgbClr val="007600"/>
              </a:solidFill>
              <a:ea typeface="黑体" pitchFamily="2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00600" y="2438400"/>
            <a:ext cx="4343400" cy="245605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main (void)</a:t>
            </a:r>
          </a:p>
          <a:p>
            <a:pPr eaLnBrk="0" hangingPunc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>
                <a:ea typeface="黑体" pitchFamily="2" charset="-122"/>
              </a:rPr>
              <a:t>{ </a:t>
            </a:r>
            <a:r>
              <a:rPr lang="en-US" altLang="zh-CN" sz="3200" dirty="0" err="1">
                <a:ea typeface="黑体" pitchFamily="2" charset="-122"/>
              </a:rPr>
              <a:t>int</a:t>
            </a:r>
            <a:r>
              <a:rPr lang="en-US" altLang="zh-CN" sz="3200" dirty="0">
                <a:ea typeface="黑体" pitchFamily="2" charset="-122"/>
              </a:rPr>
              <a:t> b[5]={1,2,3,6,7</a:t>
            </a:r>
            <a:r>
              <a:rPr lang="en-US" altLang="zh-CN" sz="3200" dirty="0" smtClean="0">
                <a:ea typeface="黑体" pitchFamily="2" charset="-122"/>
              </a:rPr>
              <a:t>};</a:t>
            </a:r>
            <a:endParaRPr lang="en-US" altLang="zh-CN" sz="3200" dirty="0">
              <a:ea typeface="黑体" pitchFamily="2" charset="-122"/>
            </a:endParaRPr>
          </a:p>
          <a:p>
            <a:pPr eaLnBrk="0" hangingPunct="0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004274"/>
                </a:solidFill>
                <a:ea typeface="黑体" pitchFamily="2" charset="-122"/>
              </a:rPr>
              <a:t>  </a:t>
            </a:r>
            <a:r>
              <a:rPr lang="en-US" altLang="zh-CN" sz="3200" dirty="0" err="1">
                <a:solidFill>
                  <a:srgbClr val="004274"/>
                </a:solidFill>
                <a:ea typeface="黑体" pitchFamily="2" charset="-122"/>
              </a:rPr>
              <a:t>nzp</a:t>
            </a:r>
            <a:r>
              <a:rPr lang="en-US" altLang="zh-CN" sz="3200" dirty="0">
                <a:solidFill>
                  <a:srgbClr val="004274"/>
                </a:solidFill>
                <a:ea typeface="黑体" pitchFamily="2" charset="-122"/>
              </a:rPr>
              <a:t>(b</a:t>
            </a:r>
            <a:r>
              <a:rPr lang="en-US" altLang="zh-CN" sz="3200" dirty="0" smtClean="0">
                <a:solidFill>
                  <a:srgbClr val="004274"/>
                </a:solidFill>
                <a:ea typeface="黑体" pitchFamily="2" charset="-122"/>
              </a:rPr>
              <a:t>);</a:t>
            </a:r>
            <a:endParaRPr lang="en-US" altLang="zh-CN" sz="3200" dirty="0">
              <a:solidFill>
                <a:srgbClr val="004274"/>
              </a:solidFill>
              <a:ea typeface="黑体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ea typeface="黑体" pitchFamily="2" charset="-122"/>
              </a:rPr>
              <a:t>}</a:t>
            </a:r>
            <a:endParaRPr lang="en-US" altLang="zh-CN" sz="3200" dirty="0">
              <a:ea typeface="黑体" pitchFamily="2" charset="-122"/>
            </a:endParaRPr>
          </a:p>
        </p:txBody>
      </p:sp>
      <p:sp>
        <p:nvSpPr>
          <p:cNvPr id="11" name="Rectangle 30"/>
          <p:cNvSpPr txBox="1">
            <a:spLocks noChangeArrowheads="1"/>
          </p:cNvSpPr>
          <p:nvPr/>
        </p:nvSpPr>
        <p:spPr bwMode="auto">
          <a:xfrm>
            <a:off x="4800600" y="4953000"/>
            <a:ext cx="4343400" cy="685800"/>
          </a:xfrm>
          <a:prstGeom prst="rect">
            <a:avLst/>
          </a:prstGeom>
          <a:solidFill>
            <a:srgbClr val="08763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结果：</a:t>
            </a:r>
            <a:r>
              <a:rPr lang="en-US" altLang="zh-CN" sz="3200" kern="0" dirty="0" smtClean="0">
                <a:solidFill>
                  <a:schemeClr val="bg1"/>
                </a:solidFill>
                <a:latin typeface="+mj-lt"/>
              </a:rPr>
              <a:t>b={4, 4, 4, 6, 7}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30"/>
          <p:cNvSpPr txBox="1">
            <a:spLocks noChangeArrowheads="1"/>
          </p:cNvSpPr>
          <p:nvPr/>
        </p:nvSpPr>
        <p:spPr bwMode="auto">
          <a:xfrm>
            <a:off x="304800" y="1600200"/>
            <a:ext cx="518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7600"/>
                </a:solidFill>
                <a:latin typeface="黑体" pitchFamily="2" charset="-122"/>
                <a:sym typeface="Wingdings" pitchFamily="2" charset="2"/>
              </a:rPr>
              <a:t>  </a:t>
            </a:r>
            <a:r>
              <a:rPr lang="zh-CN" altLang="en-US" sz="3200" dirty="0" smtClean="0">
                <a:solidFill>
                  <a:srgbClr val="007600"/>
                </a:solidFill>
                <a:latin typeface="黑体" pitchFamily="2" charset="-122"/>
                <a:sym typeface="Wingdings" pitchFamily="2" charset="2"/>
              </a:rPr>
              <a:t>数组内容将可以被改变</a:t>
            </a:r>
            <a:endParaRPr lang="zh-CN" altLang="en-US" sz="3200" dirty="0">
              <a:solidFill>
                <a:srgbClr val="007600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函数调用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0"/>
          <p:cNvSpPr txBox="1">
            <a:spLocks noChangeArrowheads="1"/>
          </p:cNvSpPr>
          <p:nvPr/>
        </p:nvSpPr>
        <p:spPr bwMode="auto">
          <a:xfrm>
            <a:off x="304800" y="1371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200" kern="0" dirty="0" smtClean="0">
                <a:latin typeface="+mj-lt"/>
              </a:rPr>
              <a:t> 传值调用 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zh-CN" altLang="en-US" sz="3200" kern="0" dirty="0" smtClean="0">
                <a:latin typeface="+mj-lt"/>
              </a:rPr>
              <a:t>形参、实参都是变量</a:t>
            </a:r>
            <a:r>
              <a:rPr lang="en-US" altLang="zh-CN" sz="3200" kern="0" dirty="0" smtClean="0">
                <a:latin typeface="+mj-lt"/>
              </a:rPr>
              <a:t>)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30"/>
          <p:cNvSpPr txBox="1">
            <a:spLocks noChangeArrowheads="1"/>
          </p:cNvSpPr>
          <p:nvPr/>
        </p:nvSpPr>
        <p:spPr bwMode="auto">
          <a:xfrm>
            <a:off x="304800" y="22860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 传址调用 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zh-CN" altLang="en-US" sz="3200" kern="0" dirty="0" smtClean="0">
                <a:latin typeface="+mj-lt"/>
              </a:rPr>
              <a:t>形参是指针，实参是地址值</a:t>
            </a:r>
            <a:r>
              <a:rPr lang="en-US" altLang="zh-CN" sz="3200" kern="0" dirty="0" smtClean="0">
                <a:latin typeface="+mj-lt"/>
              </a:rPr>
              <a:t>)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30"/>
          <p:cNvSpPr txBox="1">
            <a:spLocks noChangeArrowheads="1"/>
          </p:cNvSpPr>
          <p:nvPr/>
        </p:nvSpPr>
        <p:spPr bwMode="auto">
          <a:xfrm>
            <a:off x="304800" y="3276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 引用调用 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zh-CN" altLang="en-US" sz="3200" kern="0" dirty="0" smtClean="0">
                <a:latin typeface="+mj-lt"/>
              </a:rPr>
              <a:t>形参是引用，实参是变量</a:t>
            </a:r>
            <a:r>
              <a:rPr lang="en-US" altLang="zh-CN" sz="3200" kern="0" dirty="0" smtClean="0">
                <a:latin typeface="+mj-lt"/>
              </a:rPr>
              <a:t>, </a:t>
            </a:r>
            <a:r>
              <a:rPr lang="en-US" altLang="zh-CN" sz="3200" kern="0" dirty="0" err="1" smtClean="0">
                <a:latin typeface="+mj-lt"/>
              </a:rPr>
              <a:t>c++</a:t>
            </a:r>
            <a:r>
              <a:rPr lang="en-US" altLang="zh-CN" sz="3200" kern="0" dirty="0" smtClean="0">
                <a:latin typeface="+mj-lt"/>
              </a:rPr>
              <a:t>)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唯一标识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406400" y="1368425"/>
            <a:ext cx="4394200" cy="221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 寻找一个人</a:t>
            </a:r>
            <a:endParaRPr lang="zh-CN" altLang="en-US" sz="3200" dirty="0">
              <a:solidFill>
                <a:srgbClr val="007A00"/>
              </a:solidFill>
              <a:latin typeface="黑体" pitchFamily="2" charset="-122"/>
              <a:ea typeface="黑体" pitchFamily="2" charset="-122"/>
              <a:sym typeface="Wingdings" pitchFamily="2" charset="2"/>
            </a:endParaRPr>
          </a:p>
          <a:p>
            <a:pPr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访问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网络中的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计算机</a:t>
            </a:r>
            <a:endParaRPr lang="zh-CN" altLang="en-US" sz="3200" dirty="0">
              <a:solidFill>
                <a:srgbClr val="008000"/>
              </a:solidFill>
              <a:latin typeface="黑体" pitchFamily="2" charset="-122"/>
              <a:ea typeface="黑体" pitchFamily="2" charset="-122"/>
              <a:sym typeface="Wingdings" pitchFamily="2" charset="2"/>
            </a:endParaRPr>
          </a:p>
          <a:p>
            <a:pPr>
              <a:lnSpc>
                <a:spcPct val="125000"/>
              </a:lnSpc>
              <a:spcBef>
                <a:spcPct val="300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找</a:t>
            </a:r>
            <a:r>
              <a:rPr lang="zh-CN" altLang="en-US" sz="3200" dirty="0">
                <a:latin typeface="黑体" pitchFamily="2" charset="-122"/>
                <a:ea typeface="黑体" pitchFamily="2" charset="-122"/>
                <a:sym typeface="Wingdings" pitchFamily="2" charset="2"/>
              </a:rPr>
              <a:t>教室 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             </a:t>
            </a:r>
            <a:endParaRPr lang="zh-CN" altLang="en-US" sz="2400" dirty="0">
              <a:solidFill>
                <a:srgbClr val="008000"/>
              </a:solidFill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06400" y="3733800"/>
            <a:ext cx="4394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SzPct val="70000"/>
              <a:buFont typeface="Wingdings" pitchFamily="2" charset="2"/>
              <a:buChar char="p"/>
            </a:pPr>
            <a:r>
              <a:rPr lang="en-US" altLang="zh-CN" sz="3200" dirty="0" smtClean="0">
                <a:latin typeface="黑体" pitchFamily="2" charset="-122"/>
              </a:rPr>
              <a:t>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访问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内存中的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数据？</a:t>
            </a:r>
            <a:endParaRPr lang="zh-CN" altLang="en-US" sz="3200" dirty="0">
              <a:solidFill>
                <a:srgbClr val="C00000"/>
              </a:solidFill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4902200" y="1349514"/>
            <a:ext cx="2870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dirty="0" smtClean="0">
                <a:solidFill>
                  <a:srgbClr val="007A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</a:t>
            </a:r>
            <a:r>
              <a:rPr lang="en-US" altLang="zh-CN" sz="3200" dirty="0">
                <a:solidFill>
                  <a:srgbClr val="007A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ID</a:t>
            </a:r>
            <a:r>
              <a:rPr lang="zh-CN" altLang="en-US" sz="3200" dirty="0" smtClean="0">
                <a:solidFill>
                  <a:srgbClr val="007A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号</a:t>
            </a:r>
            <a:endParaRPr lang="zh-CN" altLang="en-US" sz="3200" dirty="0">
              <a:solidFill>
                <a:srgbClr val="007A00"/>
              </a:solidFill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4902200" y="2111514"/>
            <a:ext cx="2870200" cy="6431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dirty="0" smtClean="0">
                <a:solidFill>
                  <a:srgbClr val="007A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</a:t>
            </a:r>
            <a:r>
              <a:rPr lang="en-US" altLang="zh-CN" sz="3200" dirty="0" smtClean="0">
                <a:solidFill>
                  <a:srgbClr val="007A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IP</a:t>
            </a:r>
            <a:r>
              <a:rPr lang="zh-CN" altLang="en-US" sz="3200" dirty="0" smtClean="0">
                <a:solidFill>
                  <a:srgbClr val="007A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地址</a:t>
            </a:r>
            <a:endParaRPr lang="zh-CN" altLang="en-US" sz="3200" dirty="0">
              <a:solidFill>
                <a:srgbClr val="007A00"/>
              </a:solidFill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4902200" y="2873514"/>
            <a:ext cx="2870200" cy="6431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dirty="0" smtClean="0">
                <a:solidFill>
                  <a:srgbClr val="007A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rgbClr val="007A00"/>
                </a:solidFill>
                <a:latin typeface="黑体" pitchFamily="2" charset="-122"/>
                <a:sym typeface="Wingdings" pitchFamily="2" charset="2"/>
              </a:rPr>
              <a:t>门牌号码</a:t>
            </a:r>
            <a:endParaRPr lang="zh-CN" altLang="en-US" sz="3200" dirty="0">
              <a:solidFill>
                <a:srgbClr val="007A00"/>
              </a:solidFill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876800" y="3733800"/>
            <a:ext cx="4343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内存地址</a:t>
            </a:r>
            <a:r>
              <a:rPr lang="en-US" altLang="zh-CN" sz="32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/</a:t>
            </a:r>
            <a:r>
              <a:rPr lang="zh-CN" altLang="en-US" sz="3200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物理地址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引用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04800" y="914400"/>
            <a:ext cx="9296400" cy="62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ea typeface="黑体" pitchFamily="2" charset="-122"/>
              </a:rPr>
              <a:t> 引用：给</a:t>
            </a:r>
            <a:r>
              <a:rPr lang="en-US" altLang="zh-CN" sz="3200" dirty="0" smtClean="0">
                <a:ea typeface="黑体" pitchFamily="2" charset="-122"/>
              </a:rPr>
              <a:t>1</a:t>
            </a:r>
            <a:r>
              <a:rPr lang="zh-CN" altLang="en-US" sz="3200" dirty="0" smtClean="0">
                <a:ea typeface="黑体" pitchFamily="2" charset="-122"/>
              </a:rPr>
              <a:t>个变量起别名，</a:t>
            </a:r>
            <a:endParaRPr lang="en-US" altLang="zh-CN" sz="3200" dirty="0" smtClean="0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381000" y="2057400"/>
            <a:ext cx="8458200" cy="441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main()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lang="en-US" altLang="zh-CN" sz="3200" kern="0" dirty="0" smtClean="0">
                <a:latin typeface="+mj-lt"/>
              </a:rPr>
              <a:t>a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=2, &amp;k=a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r>
              <a:rPr lang="en-US" altLang="zh-CN" sz="3200" kern="0" dirty="0" smtClean="0">
                <a:solidFill>
                  <a:srgbClr val="087635"/>
                </a:solidFill>
                <a:latin typeface="+mj-lt"/>
              </a:rPr>
              <a:t>//k</a:t>
            </a:r>
            <a:r>
              <a:rPr lang="zh-CN" altLang="en-US" sz="3200" kern="0" dirty="0" smtClean="0">
                <a:solidFill>
                  <a:srgbClr val="087635"/>
                </a:solidFill>
                <a:latin typeface="+mj-lt"/>
              </a:rPr>
              <a:t>是</a:t>
            </a:r>
            <a:r>
              <a:rPr lang="en-US" altLang="zh-CN" sz="3200" kern="0" dirty="0" smtClean="0">
                <a:solidFill>
                  <a:srgbClr val="087635"/>
                </a:solidFill>
                <a:latin typeface="+mj-lt"/>
              </a:rPr>
              <a:t>a</a:t>
            </a:r>
            <a:r>
              <a:rPr lang="zh-CN" altLang="en-US" sz="3200" kern="0" dirty="0" smtClean="0">
                <a:solidFill>
                  <a:srgbClr val="087635"/>
                </a:solidFill>
                <a:latin typeface="+mj-lt"/>
              </a:rPr>
              <a:t>的引用</a:t>
            </a:r>
            <a:r>
              <a:rPr lang="en-US" altLang="zh-CN" sz="3200" kern="0" dirty="0" smtClean="0">
                <a:solidFill>
                  <a:srgbClr val="087635"/>
                </a:solidFill>
                <a:latin typeface="+mj-lt"/>
              </a:rPr>
              <a:t>, </a:t>
            </a:r>
            <a:r>
              <a:rPr lang="zh-CN" altLang="en-US" sz="3200" kern="0" dirty="0" smtClean="0">
                <a:solidFill>
                  <a:srgbClr val="087635"/>
                </a:solidFill>
                <a:latin typeface="+mj-lt"/>
              </a:rPr>
              <a:t>声明</a:t>
            </a:r>
            <a:r>
              <a:rPr lang="en-US" altLang="zh-CN" sz="3200" kern="0" dirty="0" smtClean="0">
                <a:solidFill>
                  <a:srgbClr val="087635"/>
                </a:solidFill>
                <a:latin typeface="+mj-lt"/>
              </a:rPr>
              <a:t>+</a:t>
            </a:r>
            <a:r>
              <a:rPr lang="zh-CN" altLang="en-US" sz="3200" kern="0" dirty="0" smtClean="0">
                <a:solidFill>
                  <a:srgbClr val="087635"/>
                </a:solidFill>
                <a:latin typeface="+mj-lt"/>
              </a:rPr>
              <a:t>初始化</a:t>
            </a:r>
            <a:endParaRPr kumimoji="0" lang="en-US" altLang="zh-CN" sz="3200" b="0" i="0" u="none" strike="noStrike" kern="0" cap="none" spc="0" normalizeH="0" noProof="0" dirty="0" smtClean="0">
              <a:ln>
                <a:noFill/>
              </a:ln>
              <a:solidFill>
                <a:srgbClr val="087635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(“%p %d\n”, &amp;a, a);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r>
              <a:rPr lang="en-US" altLang="zh-CN" sz="3200" kern="0" dirty="0" err="1" smtClean="0">
                <a:latin typeface="+mj-lt"/>
              </a:rPr>
              <a:t>printf</a:t>
            </a:r>
            <a:r>
              <a:rPr lang="en-US" altLang="zh-CN" sz="3200" kern="0" dirty="0" smtClean="0">
                <a:latin typeface="+mj-lt"/>
              </a:rPr>
              <a:t>(“%p %d\n”, &amp;k, k);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kern="0" dirty="0" smtClean="0"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kern="0" dirty="0" smtClean="0">
              <a:latin typeface="+mj-lt"/>
            </a:endParaRP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958443"/>
            <a:ext cx="2971800" cy="1061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3303814"/>
            <a:ext cx="2971800" cy="1061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04800" y="1432677"/>
            <a:ext cx="92964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              二者</a:t>
            </a:r>
            <a:r>
              <a:rPr lang="zh-CN" altLang="en-US" sz="3200" dirty="0" smtClean="0">
                <a:solidFill>
                  <a:srgbClr val="C00000"/>
                </a:solidFill>
                <a:ea typeface="黑体" pitchFamily="2" charset="-122"/>
              </a:rPr>
              <a:t>占用同一内存单元；</a:t>
            </a:r>
            <a:endParaRPr lang="en-US" altLang="zh-CN" sz="3200" dirty="0" smtClean="0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 bwMode="auto">
          <a:xfrm>
            <a:off x="609600" y="4343400"/>
            <a:ext cx="4724400" cy="160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k=4;</a:t>
            </a:r>
          </a:p>
          <a:p>
            <a:pPr marL="108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(“%p %d\n”, &amp;a, a);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(“%p %d\n”, &amp;k, k);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引用调用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4724400" y="2209800"/>
            <a:ext cx="4648200" cy="3581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main()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x=2,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y=4;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</a:t>
            </a:r>
            <a:r>
              <a:rPr lang="en-US" altLang="zh-CN" sz="3200" kern="0" dirty="0" err="1" smtClean="0">
                <a:latin typeface="+mn-lt"/>
                <a:ea typeface="+mn-ea"/>
              </a:rPr>
              <a:t>printf</a:t>
            </a:r>
            <a:r>
              <a:rPr lang="en-US" altLang="zh-CN" sz="3200" kern="0" dirty="0" smtClean="0">
                <a:latin typeface="+mn-lt"/>
                <a:ea typeface="+mn-ea"/>
              </a:rPr>
              <a:t>(“%</a:t>
            </a:r>
            <a:r>
              <a:rPr lang="en-US" altLang="zh-CN" sz="3200" kern="0" dirty="0" err="1" smtClean="0">
                <a:latin typeface="+mn-lt"/>
                <a:ea typeface="+mn-ea"/>
              </a:rPr>
              <a:t>p,%d</a:t>
            </a:r>
            <a:r>
              <a:rPr lang="en-US" altLang="zh-CN" sz="3200" kern="0" dirty="0" smtClean="0">
                <a:latin typeface="+mn-lt"/>
                <a:ea typeface="+mn-ea"/>
              </a:rPr>
              <a:t>”, &amp;x, x);</a:t>
            </a:r>
            <a:endParaRPr kumimoji="0" lang="en-US" altLang="zh-CN" sz="3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4274"/>
                </a:solidFill>
                <a:latin typeface="+mn-lt"/>
                <a:ea typeface="+mn-ea"/>
              </a:rPr>
              <a:t>  swap(x, y);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(“%d, %d”, x, </a:t>
            </a:r>
            <a:r>
              <a:rPr lang="en-US" altLang="zh-CN" sz="3200" kern="0" dirty="0" smtClean="0">
                <a:latin typeface="+mn-lt"/>
                <a:ea typeface="+mn-ea"/>
              </a:rPr>
              <a:t>y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152400" y="2209800"/>
            <a:ext cx="4572000" cy="3581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swap(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&amp;a,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&amp;b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p,%d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”,</a:t>
            </a:r>
            <a:r>
              <a:rPr lang="en-US" altLang="zh-CN" sz="3200" kern="0" dirty="0" smtClean="0">
                <a:latin typeface="+mn-lt"/>
                <a:ea typeface="+mn-ea"/>
              </a:rPr>
              <a:t>&amp;a, a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temp=a;</a:t>
            </a:r>
            <a:endParaRPr kumimoji="0" lang="en-US" altLang="zh-CN" sz="3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a=b;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b=temp;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交换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a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b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B6523"/>
                </a:solidFill>
                <a:effectLst/>
                <a:uLnTx/>
                <a:uFillTx/>
                <a:latin typeface="+mj-lt"/>
                <a:ea typeface="黑体" pitchFamily="49" charset="-122"/>
              </a:rPr>
              <a:t>的值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B6523"/>
              </a:solidFill>
              <a:effectLst/>
              <a:uLnTx/>
              <a:uFillTx/>
              <a:latin typeface="+mj-lt"/>
              <a:ea typeface="黑体" pitchFamily="49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04800" y="1004124"/>
            <a:ext cx="8839200" cy="112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kern="0" dirty="0" smtClean="0"/>
              <a:t> 形参是引用，实参是变量 </a:t>
            </a:r>
            <a:endParaRPr lang="en-US" altLang="zh-CN" sz="3200" kern="0" dirty="0" smtClean="0"/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ym typeface="Wingdings" pitchFamily="2" charset="2"/>
              </a:rPr>
              <a:t>  </a:t>
            </a:r>
            <a:r>
              <a:rPr lang="zh-CN" altLang="en-US" sz="3200" kern="0" dirty="0" smtClean="0">
                <a:sym typeface="Wingdings" pitchFamily="2" charset="2"/>
              </a:rPr>
              <a:t>传递的是实参本身，</a:t>
            </a:r>
            <a:r>
              <a:rPr lang="zh-CN" altLang="en-US" sz="3200" kern="0" dirty="0" smtClean="0">
                <a:solidFill>
                  <a:srgbClr val="C00000"/>
                </a:solidFill>
                <a:sym typeface="Wingdings" pitchFamily="2" charset="2"/>
              </a:rPr>
              <a:t>子程序</a:t>
            </a:r>
            <a:r>
              <a:rPr lang="zh-CN" altLang="en-US" sz="3200" dirty="0" smtClean="0">
                <a:solidFill>
                  <a:srgbClr val="C00000"/>
                </a:solidFill>
              </a:rPr>
              <a:t>可改变实参的值</a:t>
            </a:r>
            <a:endParaRPr lang="en-US" altLang="zh-CN" sz="3200" dirty="0" smtClean="0">
              <a:solidFill>
                <a:srgbClr val="006699"/>
              </a:solidFill>
              <a:ea typeface="黑体" pitchFamily="2" charset="-122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1000" y="5105400"/>
            <a:ext cx="2741539" cy="5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1000" y="6090004"/>
            <a:ext cx="2743200" cy="497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5632803"/>
            <a:ext cx="2743200" cy="48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结构体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30"/>
          <p:cNvSpPr txBox="1">
            <a:spLocks noChangeArrowheads="1"/>
          </p:cNvSpPr>
          <p:nvPr/>
        </p:nvSpPr>
        <p:spPr bwMode="auto">
          <a:xfrm>
            <a:off x="457200" y="11430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75000"/>
              <a:buNone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--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用</a:t>
            </a:r>
            <a:r>
              <a:rPr lang="zh-CN" altLang="en-US" sz="3200" dirty="0" smtClean="0">
                <a:latin typeface="Times New Roman" charset="0"/>
              </a:rPr>
              <a:t>已</a:t>
            </a:r>
            <a:r>
              <a:rPr lang="zh-CN" altLang="en-US" sz="3200" dirty="0" smtClean="0">
                <a:solidFill>
                  <a:schemeClr val="tx2"/>
                </a:solidFill>
                <a:latin typeface="Times New Roman" charset="0"/>
              </a:rPr>
              <a:t>有的数据类型，组成新类型</a:t>
            </a:r>
            <a:r>
              <a:rPr lang="en-US" altLang="zh-CN" sz="3200" dirty="0" smtClean="0">
                <a:latin typeface="黑体" pitchFamily="2" charset="-122"/>
              </a:rPr>
              <a:t>;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3" name="Rectangle 6"/>
          <p:cNvSpPr txBox="1">
            <a:spLocks noChangeArrowheads="1"/>
          </p:cNvSpPr>
          <p:nvPr/>
        </p:nvSpPr>
        <p:spPr bwMode="auto">
          <a:xfrm>
            <a:off x="1066800" y="1828800"/>
            <a:ext cx="5257800" cy="3048000"/>
          </a:xfrm>
          <a:prstGeom prst="rect">
            <a:avLst/>
          </a:prstGeom>
          <a:solidFill>
            <a:srgbClr val="FFFFA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person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char name[8];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87635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87635"/>
                </a:solidFill>
                <a:effectLst/>
                <a:uLnTx/>
                <a:uFillTx/>
                <a:latin typeface="+mj-lt"/>
              </a:rPr>
              <a:t>成员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87635"/>
                </a:solidFill>
                <a:effectLst/>
                <a:uLnTx/>
                <a:uFillTx/>
                <a:latin typeface="+mj-lt"/>
              </a:rPr>
              <a:t>name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id;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87635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87635"/>
                </a:solidFill>
                <a:effectLst/>
                <a:uLnTx/>
                <a:uFillTx/>
                <a:latin typeface="+mj-lt"/>
              </a:rPr>
              <a:t>成员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87635"/>
                </a:solidFill>
                <a:effectLst/>
                <a:uLnTx/>
                <a:uFillTx/>
                <a:latin typeface="+mj-lt"/>
              </a:rPr>
              <a:t>id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math;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datastructure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};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1066800" y="4876800"/>
            <a:ext cx="8077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3200" dirty="0" err="1" smtClean="0">
                <a:solidFill>
                  <a:srgbClr val="004D74"/>
                </a:solidFill>
              </a:rPr>
              <a:t>struct</a:t>
            </a:r>
            <a:r>
              <a:rPr lang="en-US" altLang="zh-CN" sz="3200" dirty="0" smtClean="0">
                <a:solidFill>
                  <a:srgbClr val="004D74"/>
                </a:solidFill>
              </a:rPr>
              <a:t> person </a:t>
            </a:r>
            <a:r>
              <a:rPr lang="en-US" altLang="zh-CN" sz="3200" dirty="0" smtClean="0"/>
              <a:t>student; </a:t>
            </a:r>
            <a:r>
              <a:rPr lang="en-US" altLang="zh-CN" sz="3200" dirty="0" smtClean="0">
                <a:solidFill>
                  <a:srgbClr val="007600"/>
                </a:solidFill>
              </a:rPr>
              <a:t>//</a:t>
            </a:r>
            <a:r>
              <a:rPr lang="zh-CN" altLang="en-US" sz="3200" dirty="0" smtClean="0">
                <a:solidFill>
                  <a:srgbClr val="007600"/>
                </a:solidFill>
              </a:rPr>
              <a:t>结构变量</a:t>
            </a:r>
            <a:r>
              <a:rPr lang="en-US" altLang="zh-CN" sz="3200" dirty="0" smtClean="0">
                <a:solidFill>
                  <a:srgbClr val="007600"/>
                </a:solidFill>
              </a:rPr>
              <a:t>student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4D7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4D7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person * </a:t>
            </a:r>
            <a:r>
              <a:rPr kumimoji="0" lang="en-US" altLang="zh-CN" sz="3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Pstudent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007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76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结构指针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结构体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30"/>
          <p:cNvSpPr txBox="1">
            <a:spLocks noChangeArrowheads="1"/>
          </p:cNvSpPr>
          <p:nvPr/>
        </p:nvSpPr>
        <p:spPr bwMode="auto">
          <a:xfrm>
            <a:off x="304800" y="11430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相关操作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--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取成员变量值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762000" y="1828800"/>
            <a:ext cx="8077200" cy="15240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.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 (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点运算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)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1)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结构体变量</a:t>
            </a:r>
            <a:r>
              <a:rPr lang="zh-CN" altLang="en-US" sz="3200" kern="0" dirty="0" smtClean="0">
                <a:latin typeface="+mj-lt"/>
              </a:rPr>
              <a:t>名</a:t>
            </a:r>
            <a:r>
              <a:rPr lang="en-US" altLang="zh-CN" sz="3200" kern="0" dirty="0" smtClean="0">
                <a:latin typeface="+mj-lt"/>
              </a:rPr>
              <a:t>.</a:t>
            </a:r>
            <a:r>
              <a:rPr lang="zh-CN" altLang="en-US" sz="3200" kern="0" dirty="0" smtClean="0">
                <a:latin typeface="+mj-lt"/>
              </a:rPr>
              <a:t>成员名：</a:t>
            </a:r>
            <a:r>
              <a:rPr lang="en-US" altLang="zh-CN" sz="3200" kern="0" dirty="0" smtClean="0">
                <a:solidFill>
                  <a:srgbClr val="007600"/>
                </a:solidFill>
                <a:latin typeface="+mj-lt"/>
              </a:rPr>
              <a:t>student.id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6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762000" y="3352800"/>
            <a:ext cx="8077200" cy="14478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6699"/>
                </a:solidFill>
                <a:latin typeface="+mj-lt"/>
              </a:rPr>
              <a:t>-&gt;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1) </a:t>
            </a:r>
            <a:r>
              <a:rPr lang="zh-CN" altLang="en-US" sz="3200" kern="0" dirty="0" smtClean="0">
                <a:latin typeface="+mj-lt"/>
              </a:rPr>
              <a:t>结构体指针</a:t>
            </a:r>
            <a:r>
              <a:rPr lang="en-US" altLang="zh-CN" sz="3200" kern="0" dirty="0" smtClean="0">
                <a:latin typeface="+mj-lt"/>
              </a:rPr>
              <a:t>-&gt;</a:t>
            </a:r>
            <a:r>
              <a:rPr lang="zh-CN" altLang="en-US" sz="3200" kern="0" dirty="0" smtClean="0">
                <a:latin typeface="+mj-lt"/>
              </a:rPr>
              <a:t>成员名：</a:t>
            </a:r>
            <a:r>
              <a:rPr lang="en-US" altLang="zh-CN" sz="3200" kern="0" dirty="0" err="1" smtClean="0">
                <a:solidFill>
                  <a:srgbClr val="007600"/>
                </a:solidFill>
                <a:latin typeface="+mj-lt"/>
              </a:rPr>
              <a:t>Pstudent</a:t>
            </a:r>
            <a:r>
              <a:rPr lang="en-US" altLang="zh-CN" sz="3200" kern="0" dirty="0" smtClean="0">
                <a:solidFill>
                  <a:srgbClr val="007600"/>
                </a:solidFill>
                <a:latin typeface="+mj-lt"/>
              </a:rPr>
              <a:t>-&gt;id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600"/>
                </a:solidFill>
                <a:effectLst/>
                <a:uLnTx/>
                <a:uFillTx/>
                <a:latin typeface="+mj-lt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多级结构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81000" y="1219200"/>
            <a:ext cx="3581400" cy="32766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person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char name[8];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id;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math;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datastructure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};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114800" y="1752600"/>
            <a:ext cx="5029200" cy="2743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>
                <a:latin typeface="+mj-lt"/>
              </a:rPr>
              <a:t>class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{ </a:t>
            </a:r>
            <a:r>
              <a:rPr lang="en-US" altLang="zh-CN" sz="3200" dirty="0" err="1">
                <a:solidFill>
                  <a:srgbClr val="006699"/>
                </a:solidFill>
                <a:latin typeface="+mj-lt"/>
              </a:rPr>
              <a:t>struct</a:t>
            </a:r>
            <a:r>
              <a:rPr lang="en-US" altLang="zh-CN" sz="3200" dirty="0">
                <a:solidFill>
                  <a:srgbClr val="006699"/>
                </a:solidFill>
                <a:latin typeface="+mj-lt"/>
              </a:rPr>
              <a:t> person </a:t>
            </a:r>
            <a:r>
              <a:rPr lang="en-US" altLang="zh-CN" sz="3200" dirty="0" smtClean="0">
                <a:latin typeface="+mj-lt"/>
              </a:rPr>
              <a:t>people[30];</a:t>
            </a:r>
            <a:endParaRPr lang="en-US" altLang="zh-CN" sz="3200" dirty="0">
              <a:latin typeface="+mj-lt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</a:t>
            </a: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classId</a:t>
            </a:r>
            <a:r>
              <a:rPr lang="en-US" altLang="zh-CN" sz="3200" dirty="0">
                <a:latin typeface="+mj-lt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</a:t>
            </a:r>
            <a:r>
              <a:rPr lang="en-US" altLang="zh-CN" sz="3200" dirty="0">
                <a:latin typeface="+mj-lt"/>
              </a:rPr>
              <a:t>char department[8];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};</a:t>
            </a:r>
            <a:endParaRPr lang="en-US" altLang="zh-CN" sz="3200" dirty="0">
              <a:latin typeface="+mj-lt"/>
            </a:endParaRPr>
          </a:p>
        </p:txBody>
      </p:sp>
      <p:cxnSp>
        <p:nvCxnSpPr>
          <p:cNvPr id="12" name="肘形连接符 11"/>
          <p:cNvCxnSpPr>
            <a:endCxn id="10" idx="0"/>
          </p:cNvCxnSpPr>
          <p:nvPr/>
        </p:nvCxnSpPr>
        <p:spPr bwMode="auto">
          <a:xfrm>
            <a:off x="3962400" y="1371600"/>
            <a:ext cx="2667000" cy="381000"/>
          </a:xfrm>
          <a:prstGeom prst="bentConnector2">
            <a:avLst/>
          </a:prstGeom>
          <a:solidFill>
            <a:srgbClr val="B9FFB9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6" name="Rectangle 7"/>
          <p:cNvSpPr txBox="1">
            <a:spLocks noChangeArrowheads="1"/>
          </p:cNvSpPr>
          <p:nvPr/>
        </p:nvSpPr>
        <p:spPr bwMode="auto">
          <a:xfrm>
            <a:off x="381000" y="4572000"/>
            <a:ext cx="8763000" cy="685800"/>
          </a:xfrm>
          <a:prstGeom prst="rect">
            <a:avLst/>
          </a:prstGeom>
          <a:solidFill>
            <a:srgbClr val="FFFFA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err="1" smtClean="0">
                <a:solidFill>
                  <a:srgbClr val="006699"/>
                </a:solidFill>
                <a:latin typeface="+mj-lt"/>
              </a:rPr>
              <a:t>struct</a:t>
            </a:r>
            <a:r>
              <a:rPr lang="en-US" altLang="zh-CN" sz="3200" kern="0" dirty="0" smtClean="0">
                <a:solidFill>
                  <a:srgbClr val="006699"/>
                </a:solidFill>
                <a:latin typeface="+mj-lt"/>
              </a:rPr>
              <a:t> class * </a:t>
            </a:r>
            <a:r>
              <a:rPr lang="en-US" altLang="zh-CN" sz="3200" kern="0" dirty="0" err="1" smtClean="0">
                <a:latin typeface="+mj-lt"/>
              </a:rPr>
              <a:t>Pclass</a:t>
            </a:r>
            <a:r>
              <a:rPr lang="en-US" altLang="zh-CN" sz="3200" kern="0" dirty="0" smtClean="0">
                <a:latin typeface="+mj-lt"/>
              </a:rPr>
              <a:t>;  … …</a:t>
            </a:r>
            <a:endParaRPr lang="en-US" altLang="zh-CN" sz="3200" kern="0" dirty="0" smtClean="0">
              <a:solidFill>
                <a:srgbClr val="0A8C3F"/>
              </a:solidFill>
              <a:latin typeface="+mj-lt"/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4419600" y="5257800"/>
            <a:ext cx="4724400" cy="762000"/>
          </a:xfrm>
          <a:prstGeom prst="rect">
            <a:avLst/>
          </a:prstGeom>
          <a:solidFill>
            <a:srgbClr val="FFFFA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7600"/>
                </a:solidFill>
                <a:latin typeface="+mj-lt"/>
              </a:rPr>
              <a:t>//</a:t>
            </a:r>
            <a:r>
              <a:rPr lang="zh-CN" altLang="en-US" sz="3200" kern="0" dirty="0" smtClean="0">
                <a:solidFill>
                  <a:srgbClr val="007600"/>
                </a:solidFill>
                <a:latin typeface="+mj-lt"/>
              </a:rPr>
              <a:t>班里第</a:t>
            </a:r>
            <a:r>
              <a:rPr lang="en-US" altLang="zh-CN" sz="3200" kern="0" dirty="0" smtClean="0">
                <a:solidFill>
                  <a:srgbClr val="007600"/>
                </a:solidFill>
                <a:latin typeface="+mj-lt"/>
              </a:rPr>
              <a:t>5</a:t>
            </a:r>
            <a:r>
              <a:rPr lang="zh-CN" altLang="en-US" sz="3200" kern="0" dirty="0" smtClean="0">
                <a:solidFill>
                  <a:srgbClr val="007600"/>
                </a:solidFill>
                <a:latin typeface="+mj-lt"/>
              </a:rPr>
              <a:t>位同学的学号</a:t>
            </a:r>
            <a:endParaRPr lang="en-US" altLang="zh-CN" sz="3200" kern="0" dirty="0" smtClean="0">
              <a:solidFill>
                <a:srgbClr val="007600"/>
              </a:solidFill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381000" y="5257800"/>
            <a:ext cx="4038600" cy="762000"/>
          </a:xfrm>
          <a:prstGeom prst="rect">
            <a:avLst/>
          </a:prstGeom>
          <a:solidFill>
            <a:srgbClr val="FFFFA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err="1" smtClean="0">
                <a:latin typeface="+mj-lt"/>
              </a:rPr>
              <a:t>Pclass</a:t>
            </a:r>
            <a:r>
              <a:rPr lang="en-US" altLang="zh-CN" sz="3200" kern="0" dirty="0" smtClean="0">
                <a:latin typeface="+mj-lt"/>
              </a:rPr>
              <a:t>-&gt;people[4].id; </a:t>
            </a:r>
            <a:endParaRPr lang="en-US" altLang="zh-CN" sz="3200" kern="0" dirty="0" smtClean="0">
              <a:solidFill>
                <a:srgbClr val="0A8C3F"/>
              </a:solidFill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8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课后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838200" y="1676400"/>
            <a:ext cx="7543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en-US" altLang="zh-CN" sz="3600" dirty="0">
                <a:latin typeface="+mj-lt"/>
              </a:rPr>
              <a:t>1</a:t>
            </a:r>
            <a:r>
              <a:rPr lang="zh-CN" altLang="en-US" sz="3600" dirty="0">
                <a:latin typeface="+mj-lt"/>
              </a:rPr>
              <a:t>、复习</a:t>
            </a:r>
            <a:r>
              <a:rPr lang="en-US" altLang="zh-CN" sz="3600" dirty="0">
                <a:latin typeface="+mj-lt"/>
              </a:rPr>
              <a:t>C</a:t>
            </a:r>
            <a:r>
              <a:rPr lang="zh-CN" altLang="en-US" sz="3600" dirty="0">
                <a:latin typeface="+mj-lt"/>
              </a:rPr>
              <a:t>、</a:t>
            </a:r>
            <a:r>
              <a:rPr lang="en-US" altLang="zh-CN" sz="3600" dirty="0">
                <a:latin typeface="+mj-lt"/>
              </a:rPr>
              <a:t>C++</a:t>
            </a:r>
            <a:r>
              <a:rPr lang="zh-CN" altLang="en-US" sz="3600" dirty="0">
                <a:latin typeface="+mj-lt"/>
              </a:rPr>
              <a:t>程序设计</a:t>
            </a:r>
          </a:p>
          <a:p>
            <a:pPr eaLnBrk="0" hangingPunct="0">
              <a:spcBef>
                <a:spcPct val="50000"/>
              </a:spcBef>
              <a:buNone/>
            </a:pPr>
            <a:r>
              <a:rPr lang="en-US" altLang="zh-CN" sz="3600" dirty="0">
                <a:latin typeface="+mj-lt"/>
              </a:rPr>
              <a:t>2</a:t>
            </a:r>
            <a:r>
              <a:rPr lang="zh-CN" altLang="en-US" sz="3600" dirty="0">
                <a:latin typeface="+mj-lt"/>
              </a:rPr>
              <a:t>、复习结构、</a:t>
            </a:r>
            <a:r>
              <a:rPr lang="zh-CN" altLang="en-US" sz="3600" dirty="0" smtClean="0">
                <a:latin typeface="+mj-lt"/>
              </a:rPr>
              <a:t>指针、函数相关内容</a:t>
            </a:r>
            <a:endParaRPr lang="zh-CN" alt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内存地址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381000" y="1981200"/>
            <a:ext cx="4114800" cy="1938992"/>
          </a:xfrm>
          <a:prstGeom prst="rect">
            <a:avLst/>
          </a:prstGeom>
          <a:solidFill>
            <a:srgbClr val="FFFFA3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  <a:sym typeface="Wingdings" pitchFamily="2" charset="2"/>
              </a:rPr>
              <a:t>1. </a:t>
            </a:r>
            <a:r>
              <a:rPr lang="zh-CN" altLang="en-US" sz="3200" dirty="0" smtClean="0">
                <a:solidFill>
                  <a:srgbClr val="C00000"/>
                </a:solidFill>
                <a:latin typeface="+mj-lt"/>
                <a:ea typeface="黑体" pitchFamily="2" charset="-122"/>
                <a:sym typeface="Wingdings" pitchFamily="2" charset="2"/>
              </a:rPr>
              <a:t>指针变量</a:t>
            </a:r>
            <a:r>
              <a:rPr lang="zh-CN" altLang="en-US" sz="3200" dirty="0" smtClean="0">
                <a:latin typeface="+mj-lt"/>
                <a:ea typeface="黑体" pitchFamily="2" charset="-122"/>
                <a:sym typeface="Wingdings" pitchFamily="2" charset="2"/>
              </a:rPr>
              <a:t>存放地址</a:t>
            </a:r>
            <a:endParaRPr lang="en-US" altLang="zh-CN" sz="3200" dirty="0" smtClean="0">
              <a:latin typeface="+mj-lt"/>
              <a:ea typeface="黑体" pitchFamily="2" charset="-122"/>
              <a:sym typeface="Wingdings" pitchFamily="2" charset="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 </a:t>
            </a:r>
            <a:r>
              <a:rPr lang="en-US" altLang="zh-CN" sz="3200" dirty="0" err="1" smtClean="0">
                <a:latin typeface="+mj-lt"/>
                <a:sym typeface="Wingdings" pitchFamily="2" charset="2"/>
              </a:rPr>
              <a:t>int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 *p; </a:t>
            </a: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 char *q;</a:t>
            </a:r>
            <a:endParaRPr lang="zh-CN" altLang="en-US" sz="3200" dirty="0">
              <a:latin typeface="+mj-lt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381000" y="4010560"/>
            <a:ext cx="4114800" cy="1323439"/>
          </a:xfrm>
          <a:prstGeom prst="rect">
            <a:avLst/>
          </a:prstGeom>
          <a:solidFill>
            <a:srgbClr val="FFFFA3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4274"/>
                </a:solidFill>
                <a:latin typeface="+mj-lt"/>
                <a:ea typeface="黑体" pitchFamily="2" charset="-122"/>
                <a:sym typeface="Wingdings" pitchFamily="2" charset="2"/>
              </a:rPr>
              <a:t>-- </a:t>
            </a:r>
            <a:r>
              <a:rPr lang="zh-CN" altLang="en-US" sz="3200" dirty="0" smtClean="0">
                <a:solidFill>
                  <a:srgbClr val="004274"/>
                </a:solidFill>
                <a:latin typeface="+mj-lt"/>
                <a:ea typeface="黑体" pitchFamily="2" charset="-122"/>
                <a:sym typeface="Wingdings" pitchFamily="2" charset="2"/>
              </a:rPr>
              <a:t>注意，</a:t>
            </a:r>
            <a:endParaRPr lang="en-US" altLang="zh-CN" sz="3200" dirty="0" smtClean="0">
              <a:solidFill>
                <a:srgbClr val="004274"/>
              </a:solidFill>
              <a:latin typeface="+mj-lt"/>
              <a:ea typeface="黑体" pitchFamily="2" charset="-122"/>
              <a:sym typeface="Wingdings" pitchFamily="2" charset="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4274"/>
                </a:solidFill>
                <a:latin typeface="+mj-lt"/>
                <a:sym typeface="Wingdings" pitchFamily="2" charset="2"/>
              </a:rPr>
              <a:t>   </a:t>
            </a:r>
            <a:r>
              <a:rPr lang="zh-CN" altLang="en-US" sz="3200" dirty="0" smtClean="0">
                <a:solidFill>
                  <a:srgbClr val="004274"/>
                </a:solidFill>
                <a:latin typeface="+mj-lt"/>
                <a:ea typeface="黑体" pitchFamily="2" charset="-122"/>
                <a:sym typeface="Wingdings" pitchFamily="2" charset="2"/>
              </a:rPr>
              <a:t>指针本身也有</a:t>
            </a:r>
            <a:r>
              <a:rPr lang="zh-CN" altLang="en-US" sz="3200" dirty="0" smtClean="0">
                <a:solidFill>
                  <a:srgbClr val="004274"/>
                </a:solidFill>
                <a:latin typeface="+mj-lt"/>
                <a:sym typeface="Wingdings" pitchFamily="2" charset="2"/>
              </a:rPr>
              <a:t>地址；</a:t>
            </a:r>
            <a:endParaRPr lang="zh-CN" altLang="en-US" sz="3200" dirty="0">
              <a:solidFill>
                <a:srgbClr val="004274"/>
              </a:solidFill>
              <a:latin typeface="+mj-lt"/>
              <a:ea typeface="黑体" pitchFamily="2" charset="-122"/>
              <a:sym typeface="Wingdings" pitchFamily="2" charset="2"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/>
        </p:nvGraphicFramePr>
        <p:xfrm>
          <a:off x="4495800" y="2616197"/>
          <a:ext cx="4419600" cy="3556003"/>
        </p:xfrm>
        <a:graphic>
          <a:graphicData uri="http://schemas.openxmlformats.org/drawingml/2006/table">
            <a:tbl>
              <a:tblPr/>
              <a:tblGrid>
                <a:gridCol w="2286000"/>
                <a:gridCol w="2133600"/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087F:0000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087F0019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latin typeface="+mj-lt"/>
                          <a:ea typeface="黑体" pitchFamily="2" charset="-122"/>
                        </a:rPr>
                        <a:t>087F:0008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37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087F:000c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96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087F:0010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087F0008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087F:0018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‘a’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087F:0019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‘b’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4724400" y="1981197"/>
            <a:ext cx="1905000" cy="625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内存地址</a:t>
            </a:r>
            <a:endParaRPr lang="zh-CN" altLang="en-US" sz="3200" dirty="0"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7315200" y="1981197"/>
            <a:ext cx="1143000" cy="623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数据</a:t>
            </a:r>
            <a:endParaRPr lang="zh-CN" altLang="en-US" sz="3200" dirty="0"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254000" y="1066800"/>
            <a:ext cx="8661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latin typeface="+mj-lt"/>
                <a:ea typeface="黑体" pitchFamily="2" charset="-122"/>
                <a:sym typeface="Wingdings" pitchFamily="2" charset="2"/>
              </a:rPr>
              <a:t> C</a:t>
            </a:r>
            <a:r>
              <a:rPr lang="zh-CN" altLang="en-US" sz="3200" dirty="0">
                <a:latin typeface="+mj-lt"/>
                <a:ea typeface="黑体" pitchFamily="2" charset="-122"/>
                <a:sym typeface="Wingdings" pitchFamily="2" charset="2"/>
              </a:rPr>
              <a:t>语言中常称为</a:t>
            </a:r>
            <a:r>
              <a:rPr lang="zh-CN" altLang="en-US" sz="3200" dirty="0" smtClean="0">
                <a:latin typeface="+mj-lt"/>
                <a:ea typeface="黑体" pitchFamily="2" charset="-122"/>
                <a:sym typeface="Wingdings" pitchFamily="2" charset="2"/>
              </a:rPr>
              <a:t>“地址”，相关概念有哪些？</a:t>
            </a:r>
            <a:endParaRPr lang="zh-CN" altLang="en-US" sz="3200" dirty="0">
              <a:latin typeface="+mj-lt"/>
              <a:ea typeface="黑体" pitchFamily="2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内存地址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381000" y="1120914"/>
            <a:ext cx="2057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黑体" pitchFamily="2" charset="-122"/>
                <a:sym typeface="Wingdings" pitchFamily="2" charset="2"/>
              </a:rPr>
              <a:t>2. </a:t>
            </a:r>
            <a:r>
              <a:rPr lang="zh-CN" altLang="en-US" sz="3200" dirty="0" smtClean="0">
                <a:solidFill>
                  <a:srgbClr val="C00000"/>
                </a:solidFill>
                <a:latin typeface="+mj-lt"/>
                <a:ea typeface="黑体" pitchFamily="2" charset="-122"/>
                <a:sym typeface="Wingdings" pitchFamily="2" charset="2"/>
              </a:rPr>
              <a:t>数组名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:</a:t>
            </a:r>
            <a:endParaRPr lang="en-US" altLang="zh-CN" sz="3200" dirty="0" smtClean="0">
              <a:solidFill>
                <a:srgbClr val="C00000"/>
              </a:solidFill>
              <a:latin typeface="+mj-lt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8001000" y="2341560"/>
            <a:ext cx="1143000" cy="623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数据</a:t>
            </a:r>
            <a:endParaRPr lang="zh-CN" altLang="en-US" sz="3200" dirty="0"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304800" y="2037285"/>
            <a:ext cx="5867400" cy="707886"/>
          </a:xfrm>
          <a:prstGeom prst="rect">
            <a:avLst/>
          </a:prstGeom>
          <a:solidFill>
            <a:srgbClr val="FFFFB9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例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sz="3200" dirty="0" err="1" smtClean="0"/>
              <a:t>arr</a:t>
            </a:r>
            <a:r>
              <a:rPr lang="en-US" sz="3200" dirty="0" smtClean="0"/>
              <a:t>[5]={1, 2, 3, 4, 5}; </a:t>
            </a:r>
            <a:r>
              <a:rPr lang="en-US" sz="3200" dirty="0" smtClean="0">
                <a:solidFill>
                  <a:srgbClr val="008200"/>
                </a:solidFill>
              </a:rPr>
              <a:t>//</a:t>
            </a:r>
            <a:r>
              <a:rPr lang="zh-CN" altLang="en-US" sz="3200" dirty="0" smtClean="0">
                <a:solidFill>
                  <a:srgbClr val="008200"/>
                </a:solidFill>
              </a:rPr>
              <a:t>或</a:t>
            </a:r>
            <a:endParaRPr lang="en-US" altLang="zh-CN" sz="3200" dirty="0" smtClean="0">
              <a:solidFill>
                <a:srgbClr val="008200"/>
              </a:solidFill>
              <a:latin typeface="+mj-lt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304800" y="2667000"/>
            <a:ext cx="5867400" cy="1274195"/>
          </a:xfrm>
          <a:prstGeom prst="rect">
            <a:avLst/>
          </a:prstGeom>
          <a:solidFill>
            <a:srgbClr val="FFFFAF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*</a:t>
            </a:r>
            <a:r>
              <a:rPr lang="en-US" altLang="zh-CN" sz="3200" dirty="0" err="1" smtClean="0"/>
              <a:t>arr</a:t>
            </a:r>
            <a:r>
              <a:rPr lang="en-US" altLang="zh-CN" sz="3200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arr</a:t>
            </a:r>
            <a:r>
              <a:rPr lang="en-US" altLang="zh-CN" sz="3200" dirty="0" smtClean="0"/>
              <a:t> =(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*)</a:t>
            </a:r>
            <a:r>
              <a:rPr lang="en-US" altLang="zh-CN" sz="3200" dirty="0" err="1" smtClean="0"/>
              <a:t>malloc</a:t>
            </a:r>
            <a:r>
              <a:rPr lang="en-US" altLang="zh-CN" sz="3200" dirty="0" smtClean="0"/>
              <a:t>(5*</a:t>
            </a:r>
            <a:r>
              <a:rPr lang="en-US" altLang="zh-CN" sz="3200" dirty="0" err="1" smtClean="0"/>
              <a:t>sizeof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));</a:t>
            </a: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304800" y="3886200"/>
            <a:ext cx="5867400" cy="707886"/>
          </a:xfrm>
          <a:prstGeom prst="rect">
            <a:avLst/>
          </a:prstGeom>
          <a:solidFill>
            <a:srgbClr val="FFFFAF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200"/>
                </a:solidFill>
              </a:rPr>
              <a:t>//</a:t>
            </a:r>
            <a:r>
              <a:rPr lang="zh-CN" altLang="en-US" sz="3200" dirty="0" smtClean="0">
                <a:solidFill>
                  <a:srgbClr val="008200"/>
                </a:solidFill>
              </a:rPr>
              <a:t>或</a:t>
            </a:r>
            <a:r>
              <a:rPr lang="en-US" altLang="zh-CN" sz="3200" dirty="0" err="1" smtClean="0">
                <a:solidFill>
                  <a:srgbClr val="008200"/>
                </a:solidFill>
              </a:rPr>
              <a:t>c++</a:t>
            </a:r>
            <a:r>
              <a:rPr lang="en-US" altLang="zh-CN" sz="3200" dirty="0" smtClean="0">
                <a:solidFill>
                  <a:srgbClr val="008200"/>
                </a:solidFill>
              </a:rPr>
              <a:t>: </a:t>
            </a:r>
            <a:r>
              <a:rPr lang="zh-CN" altLang="en-US" sz="3200" dirty="0" smtClean="0">
                <a:solidFill>
                  <a:srgbClr val="008200"/>
                </a:solidFill>
              </a:rPr>
              <a:t> </a:t>
            </a:r>
            <a:r>
              <a:rPr lang="en-US" altLang="zh-CN" sz="3200" dirty="0" err="1" smtClean="0"/>
              <a:t>arr</a:t>
            </a:r>
            <a:r>
              <a:rPr lang="en-US" altLang="zh-CN" sz="3200" dirty="0" smtClean="0"/>
              <a:t> = new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[5]; </a:t>
            </a:r>
            <a:endParaRPr lang="zh-CN" altLang="en-US" sz="3200" dirty="0">
              <a:latin typeface="+mj-lt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4800" y="4690045"/>
            <a:ext cx="58674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 smtClean="0"/>
              <a:t>int</a:t>
            </a:r>
            <a:r>
              <a:rPr lang="en-US" altLang="zh-CN" sz="3200" kern="0" dirty="0" smtClean="0"/>
              <a:t> *p; 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p=</a:t>
            </a:r>
            <a:r>
              <a:rPr lang="en-US" altLang="zh-CN" sz="3200" kern="0" dirty="0" err="1" smtClean="0"/>
              <a:t>arr</a:t>
            </a:r>
            <a:r>
              <a:rPr lang="en-US" altLang="zh-CN" sz="3200" kern="0" dirty="0" smtClean="0"/>
              <a:t>; </a:t>
            </a:r>
            <a:r>
              <a:rPr lang="en-US" altLang="zh-CN" sz="3200" kern="0" dirty="0" smtClean="0">
                <a:solidFill>
                  <a:srgbClr val="008200"/>
                </a:solidFill>
              </a:rPr>
              <a:t>//p</a:t>
            </a:r>
            <a:r>
              <a:rPr lang="zh-CN" altLang="en-US" sz="3200" kern="0" dirty="0" smtClean="0">
                <a:solidFill>
                  <a:srgbClr val="008200"/>
                </a:solidFill>
              </a:rPr>
              <a:t>指向</a:t>
            </a:r>
            <a:r>
              <a:rPr lang="en-US" altLang="zh-CN" sz="3200" kern="0" dirty="0" err="1" smtClean="0">
                <a:solidFill>
                  <a:srgbClr val="008200"/>
                </a:solidFill>
              </a:rPr>
              <a:t>arr</a:t>
            </a:r>
            <a:r>
              <a:rPr lang="zh-CN" altLang="en-US" sz="3200" kern="0" dirty="0" smtClean="0">
                <a:solidFill>
                  <a:srgbClr val="008200"/>
                </a:solidFill>
              </a:rPr>
              <a:t>中第</a:t>
            </a:r>
            <a:r>
              <a:rPr lang="en-US" altLang="zh-CN" sz="3200" kern="0" dirty="0" smtClean="0">
                <a:solidFill>
                  <a:srgbClr val="008200"/>
                </a:solidFill>
              </a:rPr>
              <a:t>1</a:t>
            </a:r>
            <a:r>
              <a:rPr lang="zh-CN" altLang="en-US" sz="3200" kern="0" dirty="0" smtClean="0">
                <a:solidFill>
                  <a:srgbClr val="008200"/>
                </a:solidFill>
              </a:rPr>
              <a:t>个元素</a:t>
            </a:r>
            <a:endParaRPr lang="en-US" altLang="zh-CN" sz="3200" kern="0" dirty="0" smtClean="0">
              <a:solidFill>
                <a:srgbClr val="008200"/>
              </a:solidFill>
            </a:endParaRPr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2286000" y="1120914"/>
            <a:ext cx="6934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  <a:ea typeface="黑体" pitchFamily="2" charset="-122"/>
                <a:sym typeface="Wingdings" pitchFamily="2" charset="2"/>
              </a:rPr>
              <a:t>数组</a:t>
            </a:r>
            <a:r>
              <a:rPr lang="zh-CN" altLang="en-US" sz="3200" dirty="0">
                <a:latin typeface="+mj-lt"/>
                <a:ea typeface="黑体" pitchFamily="2" charset="-122"/>
                <a:sym typeface="Wingdings" pitchFamily="2" charset="2"/>
              </a:rPr>
              <a:t>的起始</a:t>
            </a:r>
            <a:r>
              <a:rPr lang="zh-CN" altLang="en-US" sz="3200" dirty="0" smtClean="0">
                <a:latin typeface="+mj-lt"/>
                <a:ea typeface="黑体" pitchFamily="2" charset="-122"/>
                <a:sym typeface="Wingdings" pitchFamily="2" charset="2"/>
              </a:rPr>
              <a:t>地址</a:t>
            </a:r>
            <a:r>
              <a:rPr lang="en-US" altLang="zh-CN" sz="3200" dirty="0" smtClean="0">
                <a:latin typeface="+mj-lt"/>
                <a:ea typeface="黑体" pitchFamily="2" charset="-122"/>
                <a:sym typeface="Wingdings" pitchFamily="2" charset="2"/>
              </a:rPr>
              <a:t>(</a:t>
            </a:r>
            <a:r>
              <a:rPr lang="zh-CN" altLang="en-US" sz="3200" dirty="0" smtClean="0">
                <a:latin typeface="+mj-lt"/>
                <a:ea typeface="黑体" pitchFamily="2" charset="-122"/>
                <a:sym typeface="Wingdings" pitchFamily="2" charset="2"/>
              </a:rPr>
              <a:t>第</a:t>
            </a:r>
            <a:r>
              <a:rPr lang="en-US" altLang="zh-CN" sz="3200" dirty="0" smtClean="0">
                <a:latin typeface="+mj-lt"/>
                <a:ea typeface="黑体" pitchFamily="2" charset="-122"/>
                <a:sym typeface="Wingdings" pitchFamily="2" charset="2"/>
              </a:rPr>
              <a:t>1</a:t>
            </a:r>
            <a:r>
              <a:rPr lang="zh-CN" altLang="en-US" sz="3200" dirty="0" smtClean="0">
                <a:latin typeface="+mj-lt"/>
                <a:ea typeface="黑体" pitchFamily="2" charset="-122"/>
                <a:sym typeface="Wingdings" pitchFamily="2" charset="2"/>
              </a:rPr>
              <a:t>个元素的地址</a:t>
            </a:r>
            <a:r>
              <a:rPr lang="en-US" altLang="zh-CN" sz="3200" dirty="0" smtClean="0">
                <a:latin typeface="+mj-lt"/>
                <a:ea typeface="黑体" pitchFamily="2" charset="-122"/>
                <a:sym typeface="Wingdings" pitchFamily="2" charset="2"/>
              </a:rPr>
              <a:t>)</a:t>
            </a:r>
          </a:p>
        </p:txBody>
      </p:sp>
      <p:graphicFrame>
        <p:nvGraphicFramePr>
          <p:cNvPr id="11" name="Group 5"/>
          <p:cNvGraphicFramePr>
            <a:graphicFrameLocks noGrp="1"/>
          </p:cNvGraphicFramePr>
          <p:nvPr/>
        </p:nvGraphicFramePr>
        <p:xfrm>
          <a:off x="6019800" y="2976560"/>
          <a:ext cx="2895600" cy="2967040"/>
        </p:xfrm>
        <a:graphic>
          <a:graphicData uri="http://schemas.openxmlformats.org/drawingml/2006/table">
            <a:tbl>
              <a:tblPr/>
              <a:tblGrid>
                <a:gridCol w="2118732"/>
                <a:gridCol w="776868"/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0014:0000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latin typeface="+mj-lt"/>
                          <a:ea typeface="黑体" pitchFamily="2" charset="-122"/>
                        </a:rPr>
                        <a:t>0014:0004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0014:0008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0014:000c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0014:0010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6019800" y="2341560"/>
            <a:ext cx="1905000" cy="625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内存地址</a:t>
            </a:r>
            <a:endParaRPr lang="zh-CN" altLang="en-US" sz="3200" dirty="0">
              <a:latin typeface="黑体" pitchFamily="2" charset="-122"/>
              <a:ea typeface="黑体" pitchFamily="2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animBg="1"/>
      <p:bldP spid="17" grpId="0" animBg="1"/>
      <p:bldP spid="1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指针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0"/>
          <p:cNvSpPr txBox="1">
            <a:spLocks noChangeArrowheads="1"/>
          </p:cNvSpPr>
          <p:nvPr/>
        </p:nvSpPr>
        <p:spPr bwMode="auto">
          <a:xfrm>
            <a:off x="304800" y="11430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定义：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用以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定位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其它变量的地址变量；</a:t>
            </a:r>
          </a:p>
        </p:txBody>
      </p:sp>
      <p:sp>
        <p:nvSpPr>
          <p:cNvPr id="9" name="Rectangle 30"/>
          <p:cNvSpPr txBox="1">
            <a:spLocks noChangeArrowheads="1"/>
          </p:cNvSpPr>
          <p:nvPr/>
        </p:nvSpPr>
        <p:spPr bwMode="auto">
          <a:xfrm>
            <a:off x="304800" y="19050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内涵：</a:t>
            </a:r>
          </a:p>
        </p:txBody>
      </p:sp>
      <p:sp>
        <p:nvSpPr>
          <p:cNvPr id="10" name="Rectangle 30"/>
          <p:cNvSpPr txBox="1">
            <a:spLocks noChangeArrowheads="1"/>
          </p:cNvSpPr>
          <p:nvPr/>
        </p:nvSpPr>
        <p:spPr bwMode="auto">
          <a:xfrm>
            <a:off x="762000" y="3962400"/>
            <a:ext cx="8382000" cy="1371600"/>
          </a:xfrm>
          <a:prstGeom prst="rect">
            <a:avLst/>
          </a:prstGeom>
          <a:solidFill>
            <a:srgbClr val="C4F9B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-- </a:t>
            </a:r>
            <a:r>
              <a:rPr lang="zh-CN" altLang="en-US" sz="3200" kern="0" dirty="0" smtClean="0">
                <a:latin typeface="+mj-lt"/>
              </a:rPr>
              <a:t>不同指针可指向不同类型：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*p; char *q;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</a:t>
            </a:r>
            <a:r>
              <a:rPr lang="en-US" altLang="zh-CN" sz="3200" kern="0" dirty="0" smtClean="0">
                <a:latin typeface="+mj-lt"/>
                <a:sym typeface="Wingdings" pitchFamily="2" charset="2"/>
              </a:rPr>
              <a:t> </a:t>
            </a:r>
            <a:r>
              <a:rPr lang="zh-CN" altLang="en-US" sz="3200" kern="0" dirty="0" smtClean="0">
                <a:latin typeface="+mj-lt"/>
              </a:rPr>
              <a:t>所指变量占用内存的大小可以不同；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4" name="Rectangle 30"/>
          <p:cNvSpPr txBox="1">
            <a:spLocks noChangeArrowheads="1"/>
          </p:cNvSpPr>
          <p:nvPr/>
        </p:nvSpPr>
        <p:spPr bwMode="auto">
          <a:xfrm>
            <a:off x="762000" y="2514600"/>
            <a:ext cx="83820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--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指针是一个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地址变量；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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各种</a:t>
            </a:r>
            <a:r>
              <a:rPr lang="zh-CN" altLang="en-US" sz="3200" kern="0" dirty="0" smtClean="0"/>
              <a:t>指针 占用同样大小的内存空间；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指针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06400" y="1066800"/>
            <a:ext cx="8661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latin typeface="+mj-lt"/>
              </a:rPr>
              <a:t> C</a:t>
            </a:r>
            <a:r>
              <a:rPr lang="zh-CN" altLang="en-US" sz="3200" dirty="0" smtClean="0">
                <a:latin typeface="+mj-lt"/>
              </a:rPr>
              <a:t>语言中的基本数据类型：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 bwMode="auto">
          <a:xfrm>
            <a:off x="685800" y="1828800"/>
            <a:ext cx="8077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char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一个字节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(byte)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short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一般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16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位</a:t>
            </a:r>
            <a:r>
              <a:rPr lang="en-US" altLang="zh-CN" sz="3200" kern="0" dirty="0" smtClean="0">
                <a:latin typeface="+mj-lt"/>
              </a:rPr>
              <a:t>(bit)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long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一般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至少</a:t>
            </a:r>
            <a:r>
              <a:rPr lang="en-US" altLang="zh-CN" sz="3200" kern="0" dirty="0" smtClean="0">
                <a:latin typeface="+mj-lt"/>
              </a:rPr>
              <a:t>)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32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位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  16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或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32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位，看主机所支持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float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double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 bwMode="auto">
          <a:xfrm>
            <a:off x="3886200" y="4419600"/>
            <a:ext cx="4495800" cy="1371600"/>
          </a:xfrm>
          <a:prstGeom prst="rect">
            <a:avLst/>
          </a:prstGeom>
          <a:solidFill>
            <a:srgbClr val="00456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en-US" altLang="zh-CN" sz="3200" kern="0" dirty="0" err="1" smtClean="0">
                <a:solidFill>
                  <a:schemeClr val="bg1"/>
                </a:solidFill>
                <a:latin typeface="+mj-lt"/>
              </a:rPr>
              <a:t>sizeof</a:t>
            </a:r>
            <a:r>
              <a:rPr lang="en-US" altLang="zh-CN" sz="3200" kern="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altLang="zh-CN" sz="3200" kern="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altLang="zh-CN" sz="3200" kern="0" dirty="0" smtClean="0">
                <a:solidFill>
                  <a:schemeClr val="bg1"/>
                </a:solidFill>
                <a:latin typeface="+mj-lt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en-US" altLang="zh-CN" sz="3200" kern="0" dirty="0" smtClean="0">
                <a:solidFill>
                  <a:schemeClr val="bg1"/>
                </a:solidFill>
                <a:latin typeface="+mj-lt"/>
              </a:rPr>
              <a:t>s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izeof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(double);  …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指针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30200" y="1066800"/>
            <a:ext cx="866140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latin typeface="+mj-lt"/>
              </a:rPr>
              <a:t> 相关操作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533400" y="1752600"/>
            <a:ext cx="8610600" cy="13716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* (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星号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)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1)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定义指针变量</a:t>
            </a:r>
            <a:r>
              <a:rPr lang="zh-CN" altLang="en-US" sz="3200" kern="0" dirty="0" smtClean="0">
                <a:latin typeface="+mj-lt"/>
              </a:rPr>
              <a:t>：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A00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A00"/>
                </a:solidFill>
                <a:effectLst/>
                <a:uLnTx/>
                <a:uFillTx/>
                <a:latin typeface="+mj-lt"/>
              </a:rPr>
              <a:t> *p, a[4]={5,6,7,8};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33400" y="3886200"/>
            <a:ext cx="8610600" cy="198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&amp; 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：</a:t>
            </a:r>
            <a:endParaRPr lang="zh-CN" altLang="en-US" sz="3200" dirty="0">
              <a:solidFill>
                <a:srgbClr val="006699"/>
              </a:solidFill>
              <a:latin typeface="+mj-lt"/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arenR"/>
            </a:pPr>
            <a:r>
              <a:rPr lang="zh-CN" altLang="en-US" sz="3200" dirty="0" smtClean="0">
                <a:latin typeface="+mj-lt"/>
              </a:rPr>
              <a:t>取元素的地址：</a:t>
            </a:r>
            <a:r>
              <a:rPr lang="en-US" altLang="zh-CN" sz="3200" dirty="0" smtClean="0">
                <a:latin typeface="+mj-lt"/>
              </a:rPr>
              <a:t>p=&amp;a[0] </a:t>
            </a:r>
            <a:r>
              <a:rPr lang="zh-CN" altLang="en-US" sz="3200" dirty="0" smtClean="0">
                <a:solidFill>
                  <a:srgbClr val="007600"/>
                </a:solidFill>
                <a:latin typeface="+mj-lt"/>
              </a:rPr>
              <a:t>等价于</a:t>
            </a:r>
            <a:r>
              <a:rPr lang="en-US" altLang="zh-CN" sz="3200" dirty="0" smtClean="0">
                <a:latin typeface="+mj-lt"/>
              </a:rPr>
              <a:t>p=a;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2) </a:t>
            </a:r>
            <a:r>
              <a:rPr lang="zh-CN" altLang="en-US" sz="3200" dirty="0" smtClean="0">
                <a:latin typeface="+mj-lt"/>
              </a:rPr>
              <a:t>其他用途（</a:t>
            </a:r>
            <a:r>
              <a:rPr lang="en-US" altLang="zh-CN" sz="3200" dirty="0" smtClean="0">
                <a:latin typeface="+mj-lt"/>
              </a:rPr>
              <a:t>C++</a:t>
            </a:r>
            <a:r>
              <a:rPr lang="zh-CN" altLang="en-US" sz="3200" dirty="0" smtClean="0">
                <a:latin typeface="+mj-lt"/>
              </a:rPr>
              <a:t>中的引用） 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533400" y="3048000"/>
            <a:ext cx="8610600" cy="8382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2)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取</a:t>
            </a:r>
            <a:r>
              <a:rPr lang="zh-CN" altLang="en-US" sz="3200" kern="0" dirty="0" smtClean="0">
                <a:latin typeface="+mj-lt"/>
              </a:rPr>
              <a:t>指针所指内存单元的内容：</a:t>
            </a:r>
            <a:r>
              <a:rPr lang="en-US" altLang="zh-CN" sz="3200" kern="0" dirty="0" smtClean="0">
                <a:solidFill>
                  <a:srgbClr val="007A00"/>
                </a:solidFill>
                <a:latin typeface="+mj-lt"/>
              </a:rPr>
              <a:t>p=a;  </a:t>
            </a:r>
            <a:r>
              <a:rPr lang="en-US" altLang="zh-CN" sz="3200" kern="0" dirty="0" err="1" smtClean="0">
                <a:solidFill>
                  <a:srgbClr val="007A00"/>
                </a:solidFill>
                <a:latin typeface="+mj-lt"/>
              </a:rPr>
              <a:t>int</a:t>
            </a:r>
            <a:r>
              <a:rPr lang="en-US" altLang="zh-CN" sz="3200" kern="0" dirty="0" smtClean="0">
                <a:solidFill>
                  <a:srgbClr val="007A00"/>
                </a:solidFill>
                <a:latin typeface="+mj-lt"/>
              </a:rPr>
              <a:t> x=*p;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A00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指针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30200" y="990600"/>
            <a:ext cx="866140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latin typeface="+mj-lt"/>
              </a:rPr>
              <a:t> 相关运算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685800" y="175260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1)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赋值             </a:t>
            </a:r>
            <a:r>
              <a:rPr lang="en-US" altLang="zh-CN" sz="3200" kern="0" dirty="0" err="1" smtClean="0">
                <a:solidFill>
                  <a:srgbClr val="007A00"/>
                </a:solidFill>
              </a:rPr>
              <a:t>int</a:t>
            </a:r>
            <a:r>
              <a:rPr lang="en-US" altLang="zh-CN" sz="3200" kern="0" dirty="0" smtClean="0">
                <a:solidFill>
                  <a:srgbClr val="007A00"/>
                </a:solidFill>
              </a:rPr>
              <a:t> *p, a[4]={5,6,7,8};   p=a;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4876800" y="3810000"/>
            <a:ext cx="2895600" cy="685800"/>
          </a:xfrm>
          <a:prstGeom prst="borderCallout1">
            <a:avLst>
              <a:gd name="adj1" fmla="val 857"/>
              <a:gd name="adj2" fmla="val 253"/>
              <a:gd name="adj3" fmla="val 585"/>
              <a:gd name="adj4" fmla="val -21595"/>
            </a:avLst>
          </a:prstGeom>
          <a:solidFill>
            <a:srgbClr val="FFFFA3"/>
          </a:solidFill>
          <a:ln w="285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0"/>
              </a:spcBef>
              <a:buNone/>
            </a:pPr>
            <a:r>
              <a:rPr lang="zh-CN" altLang="en-US" sz="3200" dirty="0" smtClean="0">
                <a:latin typeface="+mj-lt"/>
              </a:rPr>
              <a:t>加减的步长？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685800" y="3276600"/>
            <a:ext cx="38100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3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 ++      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例：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p++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4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 --        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例：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p--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；</a:t>
            </a: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 bwMode="auto">
          <a:xfrm>
            <a:off x="685800" y="2438400"/>
            <a:ext cx="868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2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 (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指向同一类型的指针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比较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A00"/>
                </a:solidFill>
                <a:effectLst/>
                <a:uLnTx/>
                <a:uFillTx/>
                <a:latin typeface="+mj-lt"/>
              </a:rPr>
              <a:t>==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A00"/>
                </a:solidFill>
                <a:effectLst/>
                <a:uLnTx/>
                <a:uFillTx/>
                <a:latin typeface="+mj-lt"/>
              </a:rPr>
              <a:t>，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A00"/>
                </a:solidFill>
                <a:effectLst/>
                <a:uLnTx/>
                <a:uFillTx/>
                <a:latin typeface="+mj-lt"/>
              </a:rPr>
              <a:t>&lt;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A00"/>
                </a:solidFill>
                <a:effectLst/>
                <a:uLnTx/>
                <a:uFillTx/>
                <a:latin typeface="+mj-lt"/>
              </a:rPr>
              <a:t>，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A00"/>
                </a:solidFill>
                <a:effectLst/>
                <a:uLnTx/>
                <a:uFillTx/>
                <a:latin typeface="+mj-lt"/>
              </a:rPr>
              <a:t>&gt;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7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76800" y="4495800"/>
            <a:ext cx="4083169" cy="707886"/>
          </a:xfrm>
          <a:prstGeom prst="rect">
            <a:avLst/>
          </a:prstGeom>
          <a:solidFill>
            <a:srgbClr val="FFFF9F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0"/>
              </a:spcBef>
              <a:buNone/>
            </a:pPr>
            <a:r>
              <a:rPr lang="zh-CN" altLang="en-US" sz="3200" dirty="0" smtClean="0">
                <a:solidFill>
                  <a:srgbClr val="004D74"/>
                </a:solidFill>
                <a:latin typeface="+mj-lt"/>
              </a:rPr>
              <a:t>由指针</a:t>
            </a:r>
            <a:r>
              <a:rPr lang="en-US" altLang="zh-CN" sz="3200" dirty="0" smtClean="0">
                <a:solidFill>
                  <a:srgbClr val="004D74"/>
                </a:solidFill>
                <a:latin typeface="+mj-lt"/>
              </a:rPr>
              <a:t>p</a:t>
            </a:r>
            <a:r>
              <a:rPr lang="zh-CN" altLang="en-US" sz="3200" dirty="0" smtClean="0">
                <a:solidFill>
                  <a:srgbClr val="004D74"/>
                </a:solidFill>
                <a:latin typeface="+mj-lt"/>
              </a:rPr>
              <a:t>所指类型决定</a:t>
            </a:r>
            <a:endParaRPr lang="zh-CN" altLang="en-US" sz="3200" dirty="0">
              <a:solidFill>
                <a:srgbClr val="004D74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600" y="5181600"/>
            <a:ext cx="8382000" cy="683264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例，*</a:t>
            </a:r>
            <a:r>
              <a:rPr lang="en-US" altLang="zh-CN" sz="3200" kern="0" dirty="0" smtClean="0"/>
              <a:t>p</a:t>
            </a:r>
            <a:r>
              <a:rPr lang="zh-CN" altLang="en-US" sz="3200" kern="0" dirty="0" smtClean="0"/>
              <a:t>为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，*</a:t>
            </a:r>
            <a:r>
              <a:rPr lang="en-US" altLang="zh-CN" sz="3200" kern="0" dirty="0" smtClean="0"/>
              <a:t>(</a:t>
            </a:r>
            <a:r>
              <a:rPr lang="en-US" altLang="zh-CN" sz="3200" kern="0" dirty="0" err="1" smtClean="0"/>
              <a:t>p+i</a:t>
            </a:r>
            <a:r>
              <a:rPr lang="en-US" altLang="zh-CN" sz="3200" kern="0" dirty="0" smtClean="0"/>
              <a:t>)</a:t>
            </a:r>
            <a:r>
              <a:rPr lang="zh-CN" altLang="en-US" sz="3200" kern="0" dirty="0" smtClean="0"/>
              <a:t>等价于</a:t>
            </a:r>
            <a:r>
              <a:rPr lang="en-US" altLang="zh-CN" sz="3200" kern="0" dirty="0" err="1" smtClean="0"/>
              <a:t>arr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81000" y="1066800"/>
            <a:ext cx="4572000" cy="1219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arr</a:t>
            </a:r>
            <a:r>
              <a:rPr lang="en-US" altLang="zh-CN" sz="3200" dirty="0" smtClean="0"/>
              <a:t>[4]={1,2,3,4};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*</a:t>
            </a:r>
            <a:r>
              <a:rPr lang="en-US" altLang="zh-CN" sz="3200" dirty="0" err="1" smtClean="0"/>
              <a:t>p_arr</a:t>
            </a:r>
            <a:r>
              <a:rPr lang="en-US" altLang="zh-CN" sz="3200" dirty="0" smtClean="0"/>
              <a:t> =</a:t>
            </a:r>
            <a:r>
              <a:rPr lang="en-US" altLang="zh-CN" sz="3200" dirty="0" err="1" smtClean="0"/>
              <a:t>arr</a:t>
            </a:r>
            <a:r>
              <a:rPr lang="en-US" altLang="zh-CN" sz="3200" dirty="0" smtClean="0"/>
              <a:t>;</a:t>
            </a:r>
          </a:p>
        </p:txBody>
      </p:sp>
      <p:sp>
        <p:nvSpPr>
          <p:cNvPr id="15" name="矩形 14"/>
          <p:cNvSpPr/>
          <p:nvPr/>
        </p:nvSpPr>
        <p:spPr>
          <a:xfrm>
            <a:off x="381000" y="2286000"/>
            <a:ext cx="7315200" cy="1274195"/>
          </a:xfrm>
          <a:prstGeom prst="rect">
            <a:avLst/>
          </a:prstGeom>
          <a:solidFill>
            <a:srgbClr val="FFFFB9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zh-CN" sz="3200" dirty="0" smtClean="0"/>
              <a:t>printf(“%d %p\n", *p_arr, p_arr);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zh-CN" sz="3200" dirty="0" smtClean="0"/>
              <a:t>printf("%d %p\n", arr[0], &amp;arr[0]);</a:t>
            </a:r>
          </a:p>
        </p:txBody>
      </p:sp>
      <p:sp>
        <p:nvSpPr>
          <p:cNvPr id="16" name="矩形 15"/>
          <p:cNvSpPr/>
          <p:nvPr/>
        </p:nvSpPr>
        <p:spPr>
          <a:xfrm>
            <a:off x="381000" y="3581400"/>
            <a:ext cx="7315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zh-CN" sz="3200" dirty="0" smtClean="0"/>
              <a:t>printf(“%d %p\n", *(p_arr+1), p_arr+1);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zh-CN" sz="3200" dirty="0" smtClean="0"/>
              <a:t>printf(“%d %p\n", arr[1], &amp;arr[1]);</a:t>
            </a:r>
          </a:p>
        </p:txBody>
      </p:sp>
      <p:sp>
        <p:nvSpPr>
          <p:cNvPr id="18" name="矩形 17"/>
          <p:cNvSpPr/>
          <p:nvPr/>
        </p:nvSpPr>
        <p:spPr>
          <a:xfrm>
            <a:off x="381000" y="4876800"/>
            <a:ext cx="7315200" cy="127419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p_arr</a:t>
            </a:r>
            <a:r>
              <a:rPr lang="en-US" altLang="zh-CN" sz="3200" dirty="0" smtClean="0"/>
              <a:t> ++;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zh-CN" sz="3200" dirty="0" smtClean="0"/>
              <a:t>printf(" %d %p \n",*p_arr, p_arr);</a:t>
            </a:r>
            <a:endParaRPr lang="zh-CN" altLang="en-US" sz="3200" dirty="0"/>
          </a:p>
        </p:txBody>
      </p:sp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467640"/>
            <a:ext cx="2667000" cy="96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5882463"/>
            <a:ext cx="2667000" cy="49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4162540"/>
            <a:ext cx="2667000" cy="96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0"/>
          <p:cNvSpPr txBox="1">
            <a:spLocks noChangeArrowheads="1"/>
          </p:cNvSpPr>
          <p:nvPr/>
        </p:nvSpPr>
        <p:spPr bwMode="auto">
          <a:xfrm>
            <a:off x="4953000" y="1066800"/>
            <a:ext cx="3352800" cy="685800"/>
          </a:xfrm>
          <a:prstGeom prst="rect">
            <a:avLst/>
          </a:prstGeom>
          <a:solidFill>
            <a:srgbClr val="007A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en-US" altLang="zh-CN" sz="3200" kern="0" dirty="0" err="1" smtClean="0">
                <a:solidFill>
                  <a:schemeClr val="bg1"/>
                </a:solidFill>
                <a:latin typeface="+mj-lt"/>
              </a:rPr>
              <a:t>sizeof</a:t>
            </a:r>
            <a:r>
              <a:rPr lang="en-US" altLang="zh-CN" sz="3200" kern="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altLang="zh-CN" sz="3200" kern="0" dirty="0" err="1" smtClean="0">
                <a:solidFill>
                  <a:schemeClr val="bg1"/>
                </a:solidFill>
                <a:latin typeface="+mj-lt"/>
              </a:rPr>
              <a:t>int</a:t>
            </a:r>
            <a:r>
              <a:rPr lang="en-US" altLang="zh-CN" sz="3200" kern="0" dirty="0" smtClean="0">
                <a:solidFill>
                  <a:schemeClr val="bg1"/>
                </a:solidFill>
                <a:latin typeface="+mj-lt"/>
              </a:rPr>
              <a:t>) </a:t>
            </a:r>
            <a:r>
              <a:rPr lang="zh-CN" altLang="en-US" sz="3200" kern="0" dirty="0" smtClean="0">
                <a:solidFill>
                  <a:schemeClr val="bg1"/>
                </a:solidFill>
                <a:latin typeface="+mj-lt"/>
              </a:rPr>
              <a:t>等于</a:t>
            </a:r>
            <a:r>
              <a:rPr lang="en-US" altLang="zh-CN" sz="3200" kern="0" dirty="0" smtClean="0">
                <a:solidFill>
                  <a:schemeClr val="bg1"/>
                </a:solidFill>
                <a:latin typeface="+mj-lt"/>
              </a:rPr>
              <a:t>4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17214</TotalTime>
  <Words>1637</Words>
  <Application>Microsoft Office PowerPoint</Application>
  <PresentationFormat>全屏显示(4:3)</PresentationFormat>
  <Paragraphs>300</Paragraphs>
  <Slides>25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默认设计模板</vt:lpstr>
      <vt:lpstr>幻灯片 1</vt:lpstr>
      <vt:lpstr>唯一标识</vt:lpstr>
      <vt:lpstr>内存地址</vt:lpstr>
      <vt:lpstr>内存地址</vt:lpstr>
      <vt:lpstr>指针</vt:lpstr>
      <vt:lpstr>指针</vt:lpstr>
      <vt:lpstr>指针</vt:lpstr>
      <vt:lpstr>指针</vt:lpstr>
      <vt:lpstr>幻灯片 9</vt:lpstr>
      <vt:lpstr>幻灯片 10</vt:lpstr>
      <vt:lpstr>指针的使用</vt:lpstr>
      <vt:lpstr>指针的使用</vt:lpstr>
      <vt:lpstr>函数调用</vt:lpstr>
      <vt:lpstr>1. 传值调用</vt:lpstr>
      <vt:lpstr>2. 传址调用</vt:lpstr>
      <vt:lpstr>2. 传址调用</vt:lpstr>
      <vt:lpstr>幻灯片 17</vt:lpstr>
      <vt:lpstr>函数与数组</vt:lpstr>
      <vt:lpstr>函数调用</vt:lpstr>
      <vt:lpstr>引用</vt:lpstr>
      <vt:lpstr>引用调用</vt:lpstr>
      <vt:lpstr>结构体</vt:lpstr>
      <vt:lpstr>结构体</vt:lpstr>
      <vt:lpstr>多级结构</vt:lpstr>
      <vt:lpstr>课后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yanfang</cp:lastModifiedBy>
  <cp:revision>3561</cp:revision>
  <cp:lastPrinted>1601-01-01T00:00:00Z</cp:lastPrinted>
  <dcterms:created xsi:type="dcterms:W3CDTF">1601-01-01T00:00:00Z</dcterms:created>
  <dcterms:modified xsi:type="dcterms:W3CDTF">2016-01-19T07:19:26Z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