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596" r:id="rId3"/>
    <p:sldId id="643" r:id="rId4"/>
    <p:sldId id="644" r:id="rId5"/>
    <p:sldId id="645" r:id="rId6"/>
    <p:sldId id="646" r:id="rId7"/>
    <p:sldId id="647" r:id="rId8"/>
    <p:sldId id="650" r:id="rId9"/>
    <p:sldId id="648" r:id="rId10"/>
    <p:sldId id="658" r:id="rId11"/>
    <p:sldId id="649" r:id="rId12"/>
    <p:sldId id="651" r:id="rId13"/>
    <p:sldId id="652" r:id="rId14"/>
    <p:sldId id="672" r:id="rId15"/>
    <p:sldId id="673" r:id="rId16"/>
    <p:sldId id="681" r:id="rId17"/>
    <p:sldId id="682" r:id="rId18"/>
    <p:sldId id="659" r:id="rId19"/>
    <p:sldId id="674" r:id="rId20"/>
    <p:sldId id="683" r:id="rId21"/>
    <p:sldId id="654" r:id="rId22"/>
    <p:sldId id="678" r:id="rId23"/>
    <p:sldId id="679" r:id="rId24"/>
    <p:sldId id="660" r:id="rId25"/>
    <p:sldId id="657" r:id="rId26"/>
    <p:sldId id="666" r:id="rId27"/>
    <p:sldId id="677" r:id="rId28"/>
    <p:sldId id="662" r:id="rId29"/>
    <p:sldId id="663" r:id="rId30"/>
    <p:sldId id="664" r:id="rId31"/>
    <p:sldId id="667" r:id="rId32"/>
    <p:sldId id="668" r:id="rId33"/>
    <p:sldId id="669" r:id="rId34"/>
    <p:sldId id="680" r:id="rId35"/>
    <p:sldId id="642" r:id="rId3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93"/>
    <a:srgbClr val="ACF193"/>
    <a:srgbClr val="0B7B20"/>
    <a:srgbClr val="006699"/>
    <a:srgbClr val="008600"/>
    <a:srgbClr val="006800"/>
    <a:srgbClr val="006600"/>
    <a:srgbClr val="008000"/>
    <a:srgbClr val="B4F292"/>
    <a:srgbClr val="B4EB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792" autoAdjust="0"/>
    <p:restoredTop sz="91207" autoAdjust="0"/>
  </p:normalViewPr>
  <p:slideViewPr>
    <p:cSldViewPr>
      <p:cViewPr varScale="1">
        <p:scale>
          <a:sx n="68" d="100"/>
          <a:sy n="68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699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716375"/>
            <a:ext cx="9144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None/>
            </a:pPr>
            <a:r>
              <a:rPr kumimoji="1" lang="zh-CN" altLang="en-US" sz="6000" b="1" baseline="0" dirty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算法与</a:t>
            </a:r>
            <a:r>
              <a:rPr kumimoji="1" lang="zh-CN" altLang="en-US" sz="6000" b="1" baseline="0" dirty="0" smtClean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数据结构</a:t>
            </a:r>
          </a:p>
          <a:p>
            <a:pPr algn="ctr" eaLnBrk="0" hangingPunct="0">
              <a:spcBef>
                <a:spcPts val="2400"/>
              </a:spcBef>
              <a:buNone/>
            </a:pPr>
            <a:r>
              <a:rPr kumimoji="1" lang="zh-CN" altLang="en-US" sz="4400" baseline="0" dirty="0" smtClean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baseline="0" dirty="0" smtClean="0">
                <a:solidFill>
                  <a:srgbClr val="292929"/>
                </a:solidFill>
                <a:latin typeface="+mj-lt"/>
              </a:rPr>
              <a:t>2</a:t>
            </a:r>
            <a:r>
              <a:rPr kumimoji="1" lang="zh-CN" altLang="en-US" sz="4400" baseline="0" dirty="0" smtClean="0">
                <a:solidFill>
                  <a:srgbClr val="292929"/>
                </a:solidFill>
                <a:latin typeface="+mj-lt"/>
              </a:rPr>
              <a:t>讲：算法复杂度分析</a:t>
            </a:r>
            <a:endParaRPr kumimoji="1" lang="zh-CN" altLang="en-US" sz="4400" baseline="0" dirty="0">
              <a:solidFill>
                <a:srgbClr val="29292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语句频度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044714"/>
            <a:ext cx="883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-- </a:t>
            </a:r>
            <a:r>
              <a:rPr lang="zh-CN" altLang="en-US" sz="3200" dirty="0" smtClean="0">
                <a:solidFill>
                  <a:srgbClr val="006699"/>
                </a:solidFill>
              </a:rPr>
              <a:t>语句</a:t>
            </a:r>
            <a:r>
              <a:rPr lang="zh-CN" altLang="en-US" sz="3200" dirty="0" smtClean="0">
                <a:solidFill>
                  <a:srgbClr val="006699"/>
                </a:solidFill>
              </a:rPr>
              <a:t>在一个算法</a:t>
            </a:r>
            <a:r>
              <a:rPr lang="en-US" altLang="zh-CN" sz="3200" dirty="0" smtClean="0">
                <a:solidFill>
                  <a:srgbClr val="006699"/>
                </a:solidFill>
              </a:rPr>
              <a:t>(</a:t>
            </a:r>
            <a:r>
              <a:rPr lang="zh-CN" altLang="en-US" sz="3200" dirty="0" smtClean="0">
                <a:solidFill>
                  <a:srgbClr val="006699"/>
                </a:solidFill>
              </a:rPr>
              <a:t>程序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  <a:r>
              <a:rPr lang="zh-CN" altLang="en-US" sz="3200" dirty="0" smtClean="0">
                <a:solidFill>
                  <a:srgbClr val="006699"/>
                </a:solidFill>
              </a:rPr>
              <a:t>中执行的总次数</a:t>
            </a:r>
            <a:endParaRPr lang="en-US" altLang="zh-CN" sz="3200" dirty="0" smtClean="0">
              <a:solidFill>
                <a:srgbClr val="006699"/>
              </a:solidFill>
              <a:ea typeface="黑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1752600"/>
            <a:ext cx="6629400" cy="4876800"/>
          </a:xfrm>
          <a:prstGeom prst="rect">
            <a:avLst/>
          </a:prstGeom>
          <a:solidFill>
            <a:srgbClr val="FDFEC2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zh-CN" altLang="en-US" sz="3200" dirty="0" smtClean="0"/>
              <a:t>：两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n*n</a:t>
            </a:r>
            <a:r>
              <a:rPr lang="zh-CN" altLang="en-US" sz="3200" dirty="0" smtClean="0"/>
              <a:t>阶的矩阵相乘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for(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for(j=0; j&lt;n; j++)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    { c[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 =0;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      for(k=0; k&lt;n; k++)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          c[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 = c[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][j]+a[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][k]*b[k][j];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    }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10400" y="1752600"/>
            <a:ext cx="1828800" cy="7620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语句频度</a:t>
            </a:r>
            <a:endParaRPr lang="en-US" altLang="zh-CN" sz="3200" dirty="0" smtClean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010400" y="2362200"/>
            <a:ext cx="1828800" cy="6858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010400" y="30480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  <a:r>
              <a:rPr lang="en-US" altLang="zh-CN" sz="3200" baseline="30000" dirty="0" smtClean="0"/>
              <a:t>2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10400" y="36576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  <a:r>
              <a:rPr lang="en-US" altLang="zh-CN" sz="3200" baseline="30000" dirty="0" smtClean="0"/>
              <a:t>2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010400" y="42672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  <a:r>
              <a:rPr lang="en-US" altLang="zh-CN" sz="3200" baseline="30000" dirty="0" smtClean="0"/>
              <a:t>3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010400" y="48768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  <a:r>
              <a:rPr lang="en-US" altLang="zh-CN" sz="3200" baseline="30000" dirty="0" smtClean="0"/>
              <a:t>3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3962400" y="2819400"/>
            <a:ext cx="3048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962400" y="3505200"/>
            <a:ext cx="3048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3429000" y="4114800"/>
            <a:ext cx="35814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5029200" y="4724400"/>
            <a:ext cx="19812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6781800" y="5334000"/>
            <a:ext cx="762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时间复杂度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4800" y="11430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某类型的计算机</a:t>
            </a:r>
            <a:r>
              <a:rPr lang="zh-CN" altLang="en-US" sz="3200" dirty="0" smtClean="0">
                <a:latin typeface="+mj-lt"/>
              </a:rPr>
              <a:t>，提供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种基本运算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…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i="1" baseline="-25000" dirty="0" err="1" smtClean="0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04800" y="2362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称为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元运算</a:t>
            </a:r>
            <a:r>
              <a:rPr lang="en-US" altLang="zh-CN" sz="3200" dirty="0">
                <a:solidFill>
                  <a:srgbClr val="CC0000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不可</a:t>
            </a:r>
            <a:r>
              <a:rPr lang="zh-CN" altLang="en-US" sz="3200" dirty="0" smtClean="0">
                <a:solidFill>
                  <a:srgbClr val="CC0000"/>
                </a:solidFill>
                <a:latin typeface="+mj-lt"/>
              </a:rPr>
              <a:t>拆</a:t>
            </a:r>
            <a:r>
              <a:rPr lang="en-US" altLang="zh-CN" sz="3200" dirty="0" smtClean="0">
                <a:solidFill>
                  <a:srgbClr val="CC0000"/>
                </a:solidFill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，执行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次所需时间分别为：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…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i="1" baseline="-25000" dirty="0" err="1" smtClean="0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04800" y="35814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一个算法中，</a:t>
            </a:r>
            <a:r>
              <a:rPr lang="en-US" altLang="zh-CN" sz="3200" dirty="0" err="1" smtClean="0">
                <a:latin typeface="+mj-lt"/>
              </a:rPr>
              <a:t>OP</a:t>
            </a:r>
            <a:r>
              <a:rPr lang="en-US" altLang="zh-CN" sz="3200" baseline="-25000" dirty="0" err="1" smtClean="0">
                <a:latin typeface="+mj-lt"/>
              </a:rPr>
              <a:t>i</a:t>
            </a:r>
            <a:r>
              <a:rPr lang="zh-CN" altLang="en-US" sz="3200" dirty="0" smtClean="0">
                <a:latin typeface="+mj-lt"/>
              </a:rPr>
              <a:t>的语句频度为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(n)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n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为问题规模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04800" y="48768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执行</a:t>
            </a:r>
            <a:r>
              <a:rPr lang="zh-CN" altLang="en-US" sz="3200" dirty="0" smtClean="0">
                <a:latin typeface="+mj-lt"/>
              </a:rPr>
              <a:t>该算法，所</a:t>
            </a:r>
            <a:r>
              <a:rPr lang="zh-CN" altLang="en-US" sz="3200" dirty="0" smtClean="0">
                <a:latin typeface="+mj-lt"/>
              </a:rPr>
              <a:t>需时间等于</a:t>
            </a:r>
            <a:r>
              <a:rPr lang="en-US" altLang="zh-CN" sz="3200" dirty="0" smtClean="0">
                <a:latin typeface="+mj-lt"/>
              </a:rPr>
              <a:t>:</a:t>
            </a:r>
            <a:endParaRPr lang="en-US" altLang="zh-CN" sz="3200" dirty="0">
              <a:latin typeface="+mj-lt"/>
            </a:endParaRP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latin typeface="+mj-lt"/>
                <a:sym typeface="Symbol" pitchFamily="18" charset="2"/>
              </a:rPr>
              <a:t></a:t>
            </a:r>
            <a:r>
              <a:rPr lang="en-US" altLang="zh-CN" sz="3200" b="1" baseline="-25000" dirty="0" err="1" smtClean="0">
                <a:latin typeface="+mj-lt"/>
                <a:sym typeface="Symbol" pitchFamily="18" charset="2"/>
              </a:rPr>
              <a:t>i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(n) *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i</a:t>
            </a:r>
            <a:endParaRPr lang="en-US" altLang="en-US" sz="3200" baseline="-250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时间复杂度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04800" y="4876800"/>
            <a:ext cx="8839200" cy="12192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算法的时间代价</a:t>
            </a:r>
            <a:r>
              <a:rPr lang="en-US" altLang="zh-CN" sz="3200" dirty="0" smtClean="0">
                <a:latin typeface="+mj-lt"/>
              </a:rPr>
              <a:t>:</a:t>
            </a:r>
            <a:endParaRPr lang="en-US" altLang="zh-CN" sz="3200" dirty="0">
              <a:latin typeface="+mj-lt"/>
            </a:endParaRP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ym typeface="Symbol" pitchFamily="18" charset="2"/>
              </a:rPr>
              <a:t>T(n)= </a:t>
            </a:r>
            <a:r>
              <a:rPr lang="en-US" altLang="zh-CN" sz="3200" i="1" dirty="0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altLang="zh-CN" sz="3200" dirty="0" smtClean="0">
                <a:solidFill>
                  <a:srgbClr val="CC0000"/>
                </a:solidFill>
                <a:sym typeface="Symbol" pitchFamily="18" charset="2"/>
              </a:rPr>
              <a:t>(</a:t>
            </a:r>
            <a:r>
              <a:rPr lang="en-US" altLang="zh-CN" sz="3200" b="1" dirty="0" smtClean="0">
                <a:sym typeface="Symbol" pitchFamily="18" charset="2"/>
              </a:rPr>
              <a:t></a:t>
            </a:r>
            <a:r>
              <a:rPr lang="en-US" altLang="zh-CN" sz="3200" b="1" baseline="-25000" dirty="0" err="1" smtClean="0">
                <a:sym typeface="Symbol" pitchFamily="18" charset="2"/>
              </a:rPr>
              <a:t>i</a:t>
            </a:r>
            <a:r>
              <a:rPr lang="en-US" altLang="zh-CN" sz="3200" dirty="0" err="1" smtClean="0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</a:rPr>
              <a:t>(n) * T</a:t>
            </a:r>
            <a:r>
              <a:rPr lang="en-US" altLang="zh-CN" sz="3200" baseline="-25000" dirty="0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>
                <a:solidFill>
                  <a:srgbClr val="CC0000"/>
                </a:solidFill>
              </a:rPr>
              <a:t>)</a:t>
            </a:r>
            <a:endParaRPr lang="en-US" altLang="en-US" sz="3200" baseline="-250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4800" y="11430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某</a:t>
            </a:r>
            <a:r>
              <a:rPr lang="zh-CN" altLang="en-US" sz="3200" dirty="0" smtClean="0">
                <a:latin typeface="+mj-lt"/>
              </a:rPr>
              <a:t>类型</a:t>
            </a:r>
            <a:r>
              <a:rPr lang="zh-CN" altLang="en-US" sz="3200" dirty="0">
                <a:latin typeface="+mj-lt"/>
              </a:rPr>
              <a:t>的计算机</a:t>
            </a:r>
            <a:r>
              <a:rPr lang="zh-CN" altLang="en-US" sz="3200" dirty="0" smtClean="0">
                <a:latin typeface="+mj-lt"/>
              </a:rPr>
              <a:t>，提供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种基本运算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…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i="1" baseline="-25000" dirty="0" err="1" smtClean="0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2362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称为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元运算</a:t>
            </a:r>
            <a:r>
              <a:rPr lang="en-US" altLang="zh-CN" sz="3200" dirty="0">
                <a:solidFill>
                  <a:srgbClr val="CC0000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不可</a:t>
            </a:r>
            <a:r>
              <a:rPr lang="zh-CN" altLang="en-US" sz="3200" dirty="0" smtClean="0">
                <a:solidFill>
                  <a:srgbClr val="CC0000"/>
                </a:solidFill>
                <a:latin typeface="+mj-lt"/>
              </a:rPr>
              <a:t>拆</a:t>
            </a:r>
            <a:r>
              <a:rPr lang="en-US" altLang="zh-CN" sz="3200" dirty="0" smtClean="0">
                <a:solidFill>
                  <a:srgbClr val="CC0000"/>
                </a:solidFill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，执行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次所需时间分别为：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…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i="1" baseline="-25000" dirty="0" err="1" smtClean="0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04800" y="35814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一个算法中，</a:t>
            </a:r>
            <a:r>
              <a:rPr lang="en-US" altLang="zh-CN" sz="3200" dirty="0" err="1" smtClean="0"/>
              <a:t>OP</a:t>
            </a:r>
            <a:r>
              <a:rPr lang="en-US" altLang="zh-CN" sz="3200" baseline="-25000" dirty="0" err="1" smtClean="0"/>
              <a:t>i</a:t>
            </a:r>
            <a:r>
              <a:rPr lang="zh-CN" altLang="en-US" sz="3200" dirty="0" smtClean="0"/>
              <a:t>的语句频度为</a:t>
            </a:r>
            <a:r>
              <a:rPr lang="en-US" altLang="zh-CN" sz="3200" dirty="0" smtClean="0"/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(n)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n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为问题规模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5105400" y="4724400"/>
            <a:ext cx="4038600" cy="609600"/>
          </a:xfrm>
          <a:prstGeom prst="borderCallout1">
            <a:avLst>
              <a:gd name="adj1" fmla="val 48948"/>
              <a:gd name="adj2" fmla="val -606"/>
              <a:gd name="adj3" fmla="val 131973"/>
              <a:gd name="adj4" fmla="val -21329"/>
            </a:avLst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i="1" dirty="0" smtClean="0">
                <a:solidFill>
                  <a:schemeClr val="bg1"/>
                </a:solidFill>
              </a:rPr>
              <a:t>O</a:t>
            </a:r>
            <a:r>
              <a:rPr lang="en-US" altLang="zh-CN" sz="3200" dirty="0" smtClean="0">
                <a:solidFill>
                  <a:schemeClr val="bg1"/>
                </a:solidFill>
              </a:rPr>
              <a:t>: (</a:t>
            </a:r>
            <a:r>
              <a:rPr lang="zh-CN" altLang="en-US" sz="3200" dirty="0" smtClean="0">
                <a:solidFill>
                  <a:schemeClr val="bg1"/>
                </a:solidFill>
              </a:rPr>
              <a:t>关于</a:t>
            </a:r>
            <a:r>
              <a:rPr lang="en-US" altLang="zh-CN" sz="3200" dirty="0" smtClean="0">
                <a:solidFill>
                  <a:schemeClr val="bg1"/>
                </a:solidFill>
              </a:rPr>
              <a:t>n</a:t>
            </a:r>
            <a:r>
              <a:rPr lang="zh-CN" altLang="en-US" sz="3200" dirty="0" smtClean="0">
                <a:solidFill>
                  <a:schemeClr val="bg1"/>
                </a:solidFill>
              </a:rPr>
              <a:t>的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</a:rPr>
              <a:t>数量级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大</a:t>
            </a:r>
            <a:r>
              <a:rPr lang="en-US" altLang="zh-CN" i="1" dirty="0" smtClean="0">
                <a:ea typeface="黑体" pitchFamily="2" charset="-122"/>
              </a:rPr>
              <a:t>O</a:t>
            </a:r>
            <a:r>
              <a:rPr lang="zh-CN" altLang="en-US" dirty="0" smtClean="0">
                <a:ea typeface="黑体" pitchFamily="2" charset="-122"/>
              </a:rPr>
              <a:t>表示法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8077200" cy="1471172"/>
          </a:xfrm>
          <a:prstGeom prst="rect">
            <a:avLst/>
          </a:prstGeom>
          <a:solidFill>
            <a:srgbClr val="D9FCC8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ea typeface="黑体" pitchFamily="2" charset="-122"/>
              </a:rPr>
              <a:t>-- </a:t>
            </a:r>
            <a:r>
              <a:rPr lang="zh-CN" altLang="en-US" sz="3200" dirty="0">
                <a:ea typeface="黑体" pitchFamily="2" charset="-122"/>
              </a:rPr>
              <a:t>若存在正常数</a:t>
            </a:r>
            <a:r>
              <a:rPr lang="en-US" altLang="zh-CN" sz="3200" dirty="0">
                <a:ea typeface="黑体" pitchFamily="2" charset="-122"/>
              </a:rPr>
              <a:t>c</a:t>
            </a:r>
            <a:r>
              <a:rPr lang="zh-CN" altLang="en-US" sz="3200" dirty="0">
                <a:ea typeface="黑体" pitchFamily="2" charset="-122"/>
              </a:rPr>
              <a:t>和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，</a:t>
            </a:r>
            <a:endParaRPr lang="en-US" altLang="zh-CN" sz="3200" dirty="0" smtClean="0"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>
                <a:ea typeface="黑体" pitchFamily="2" charset="-122"/>
              </a:rPr>
              <a:t>当问题规模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="1" dirty="0">
                <a:ea typeface="黑体" pitchFamily="2" charset="-122"/>
                <a:sym typeface="Symbol" pitchFamily="18" charset="2"/>
              </a:rPr>
              <a:t>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en-US" altLang="zh-CN" sz="3200" baseline="-25000" dirty="0" smtClean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时，</a:t>
            </a:r>
            <a:r>
              <a:rPr lang="zh-CN" altLang="en-US" sz="3200" dirty="0" smtClean="0"/>
              <a:t>有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T(n) </a:t>
            </a:r>
            <a:r>
              <a:rPr lang="en-US" altLang="zh-CN" sz="3200" b="1" dirty="0" smtClean="0">
                <a:solidFill>
                  <a:srgbClr val="C00000"/>
                </a:solidFill>
                <a:ea typeface="黑体" pitchFamily="2" charset="-122"/>
                <a:sym typeface="Symbol" pitchFamily="18" charset="2"/>
              </a:rPr>
              <a:t> </a:t>
            </a:r>
            <a:r>
              <a:rPr lang="en-US" altLang="zh-CN" sz="3200" dirty="0" err="1" smtClean="0">
                <a:solidFill>
                  <a:srgbClr val="C00000"/>
                </a:solidFill>
                <a:ea typeface="黑体" pitchFamily="2" charset="-122"/>
              </a:rPr>
              <a:t>c</a:t>
            </a:r>
            <a:r>
              <a:rPr lang="en-US" altLang="zh-CN" sz="3200" dirty="0" err="1" smtClean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3200" i="1" dirty="0" err="1" smtClean="0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(n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 smtClean="0">
                <a:ea typeface="黑体" pitchFamily="2" charset="-122"/>
              </a:rPr>
              <a:t>，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066800"/>
            <a:ext cx="88392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</a:rPr>
              <a:t>数量级</a:t>
            </a: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(Order of Magnitude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253228"/>
            <a:ext cx="8077200" cy="781752"/>
          </a:xfrm>
          <a:prstGeom prst="rect">
            <a:avLst/>
          </a:prstGeom>
          <a:solidFill>
            <a:srgbClr val="D5E6FF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则称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充分大时</a:t>
            </a:r>
            <a:r>
              <a:rPr lang="en-US" altLang="zh-CN" sz="3200" dirty="0" smtClean="0"/>
              <a:t>T(n)</a:t>
            </a:r>
            <a:r>
              <a:rPr lang="zh-CN" altLang="en-US" sz="3200" dirty="0" smtClean="0"/>
              <a:t>有</a:t>
            </a:r>
            <a:r>
              <a:rPr lang="zh-CN" altLang="en-US" sz="3200" dirty="0" smtClean="0">
                <a:solidFill>
                  <a:srgbClr val="C00000"/>
                </a:solidFill>
              </a:rPr>
              <a:t>上界</a:t>
            </a:r>
            <a:r>
              <a:rPr lang="zh-CN" altLang="en-US" sz="3200" dirty="0" smtClean="0"/>
              <a:t>，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4092714"/>
            <a:ext cx="80772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2" charset="-122"/>
                <a:sym typeface="Wingdings" pitchFamily="2" charset="2"/>
              </a:rPr>
              <a:t>    </a:t>
            </a:r>
            <a:r>
              <a:rPr lang="zh-CN" altLang="en-US" sz="3200" dirty="0" smtClean="0">
                <a:ea typeface="黑体" pitchFamily="2" charset="-122"/>
                <a:sym typeface="Wingdings" pitchFamily="2" charset="2"/>
              </a:rPr>
              <a:t>算法的</a:t>
            </a:r>
            <a:r>
              <a:rPr lang="zh-CN" altLang="en-US" sz="3200" dirty="0" smtClean="0">
                <a:ea typeface="黑体" pitchFamily="2" charset="-122"/>
              </a:rPr>
              <a:t>时间代价 </a:t>
            </a:r>
            <a:r>
              <a:rPr lang="en-US" altLang="zh-CN" sz="3200" dirty="0" smtClean="0">
                <a:ea typeface="黑体" pitchFamily="2" charset="-122"/>
              </a:rPr>
              <a:t>T(n)=</a:t>
            </a:r>
            <a:r>
              <a:rPr lang="en-US" altLang="zh-CN" sz="3200" i="1" dirty="0" smtClean="0">
                <a:solidFill>
                  <a:srgbClr val="C00000"/>
                </a:solidFill>
                <a:ea typeface="黑体" pitchFamily="2" charset="-122"/>
              </a:rPr>
              <a:t>O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</a:t>
            </a:r>
            <a:r>
              <a:rPr lang="en-US" altLang="zh-CN" sz="3200" i="1" dirty="0" smtClean="0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(n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3048000" y="5105400"/>
            <a:ext cx="3352800" cy="685800"/>
          </a:xfrm>
          <a:prstGeom prst="borderCallout1">
            <a:avLst>
              <a:gd name="adj1" fmla="val -1624"/>
              <a:gd name="adj2" fmla="val 50762"/>
              <a:gd name="adj3" fmla="val -55201"/>
              <a:gd name="adj4" fmla="val 80389"/>
            </a:avLst>
          </a:prstGeom>
          <a:solidFill>
            <a:srgbClr val="007E3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上确界的数量级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大</a:t>
            </a:r>
            <a:r>
              <a:rPr lang="en-US" altLang="zh-CN" i="1" dirty="0" smtClean="0">
                <a:ea typeface="黑体" pitchFamily="2" charset="-122"/>
              </a:rPr>
              <a:t>O</a:t>
            </a:r>
            <a:r>
              <a:rPr lang="zh-CN" altLang="en-US" dirty="0" smtClean="0">
                <a:ea typeface="黑体" pitchFamily="2" charset="-122"/>
              </a:rPr>
              <a:t>表示法的运算规则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5763" y="8382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336699"/>
                </a:solidFill>
              </a:rPr>
              <a:t> </a:t>
            </a:r>
            <a:r>
              <a:rPr lang="zh-CN" altLang="en-US" sz="3200" dirty="0" smtClean="0">
                <a:solidFill>
                  <a:srgbClr val="336699"/>
                </a:solidFill>
              </a:rPr>
              <a:t>设</a:t>
            </a:r>
            <a:r>
              <a:rPr lang="en-US" altLang="zh-CN" sz="3200" dirty="0" smtClean="0">
                <a:solidFill>
                  <a:srgbClr val="336699"/>
                </a:solidFill>
              </a:rPr>
              <a:t>c</a:t>
            </a:r>
            <a:r>
              <a:rPr lang="zh-CN" altLang="en-US" sz="3200" dirty="0" smtClean="0">
                <a:solidFill>
                  <a:srgbClr val="336699"/>
                </a:solidFill>
              </a:rPr>
              <a:t>为常数，则：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2000" y="3200004"/>
            <a:ext cx="79248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(c*</a:t>
            </a:r>
            <a:r>
              <a:rPr lang="en-US" altLang="zh-CN" sz="3200" i="1" dirty="0" smtClean="0"/>
              <a:t>f</a:t>
            </a:r>
            <a:r>
              <a:rPr lang="en-US" altLang="zh-CN" sz="3200" dirty="0" smtClean="0"/>
              <a:t>(n))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dirty="0" smtClean="0"/>
              <a:t>(n))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000" y="2400580"/>
            <a:ext cx="79248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(n)) </a:t>
            </a:r>
            <a:r>
              <a:rPr lang="zh-CN" altLang="en-US" sz="3200" dirty="0" smtClean="0"/>
              <a:t>*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(n)*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</a:t>
            </a:r>
            <a:endParaRPr lang="zh-CN" altLang="en-US" sz="320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62000" y="1600200"/>
            <a:ext cx="7924800" cy="7813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(c)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2000" y="4038204"/>
            <a:ext cx="7924800" cy="12957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(n)) +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(n)+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        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006699"/>
                </a:solidFill>
              </a:rPr>
              <a:t>max{</a:t>
            </a:r>
            <a:r>
              <a:rPr lang="en-US" altLang="zh-CN" sz="3200" i="1" dirty="0" smtClean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006699"/>
                </a:solidFill>
              </a:rPr>
              <a:t>1</a:t>
            </a:r>
            <a:r>
              <a:rPr lang="en-US" altLang="zh-CN" sz="3200" dirty="0" smtClean="0">
                <a:solidFill>
                  <a:srgbClr val="006699"/>
                </a:solidFill>
              </a:rPr>
              <a:t>(n),</a:t>
            </a:r>
            <a:r>
              <a:rPr lang="en-US" altLang="zh-CN" sz="3200" dirty="0" smtClean="0"/>
              <a:t> </a:t>
            </a:r>
            <a:r>
              <a:rPr lang="en-US" altLang="zh-CN" sz="3200" i="1" dirty="0" smtClean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006699"/>
                </a:solidFill>
              </a:rPr>
              <a:t>2</a:t>
            </a:r>
            <a:r>
              <a:rPr lang="en-US" altLang="zh-CN" sz="3200" dirty="0" smtClean="0">
                <a:solidFill>
                  <a:srgbClr val="006699"/>
                </a:solidFill>
              </a:rPr>
              <a:t>(n)}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762000" y="5562600"/>
            <a:ext cx="4038600" cy="685800"/>
          </a:xfrm>
          <a:prstGeom prst="borderCallout1">
            <a:avLst>
              <a:gd name="adj1" fmla="val -1624"/>
              <a:gd name="adj2" fmla="val 50762"/>
              <a:gd name="adj3" fmla="val -88021"/>
              <a:gd name="adj4" fmla="val 82479"/>
            </a:avLst>
          </a:prstGeom>
          <a:solidFill>
            <a:srgbClr val="007E3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忽略常数项和低次项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85800" y="2819400"/>
            <a:ext cx="3733800" cy="9906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>
                <a:sym typeface="Symbol" pitchFamily="18" charset="2"/>
              </a:rPr>
              <a:t>O</a:t>
            </a:r>
            <a:r>
              <a:rPr lang="en-US" altLang="zh-CN" sz="3200" dirty="0" smtClean="0">
                <a:sym typeface="Symbol" pitchFamily="18" charset="2"/>
              </a:rPr>
              <a:t>(</a:t>
            </a:r>
            <a:r>
              <a:rPr lang="en-US" altLang="zh-CN" sz="3200" b="1" dirty="0" smtClean="0">
                <a:sym typeface="Symbol" pitchFamily="18" charset="2"/>
              </a:rPr>
              <a:t></a:t>
            </a:r>
            <a:r>
              <a:rPr lang="en-US" altLang="zh-CN" sz="3200" b="1" baseline="-25000" dirty="0" err="1" smtClean="0">
                <a:sym typeface="Symbol" pitchFamily="18" charset="2"/>
              </a:rPr>
              <a:t>i</a:t>
            </a:r>
            <a:r>
              <a:rPr lang="en-US" altLang="zh-CN" sz="3200" dirty="0" err="1" smtClean="0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</a:rPr>
              <a:t>(N)*T</a:t>
            </a:r>
            <a:r>
              <a:rPr lang="en-US" altLang="zh-CN" sz="3200" baseline="-25000" dirty="0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/>
              <a:t>)</a:t>
            </a:r>
            <a:endParaRPr lang="en-US" altLang="en-US" sz="3200" baseline="-250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85800" y="4648200"/>
            <a:ext cx="3733800" cy="8382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006699"/>
                </a:solidFill>
                <a:sym typeface="Symbol" pitchFamily="18" charset="2"/>
              </a:rPr>
              <a:t>max{</a:t>
            </a:r>
            <a:r>
              <a:rPr lang="en-US" altLang="zh-CN" sz="3200" dirty="0" err="1" smtClean="0">
                <a:solidFill>
                  <a:srgbClr val="006699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6699"/>
                </a:solidFill>
                <a:sym typeface="Symbol" pitchFamily="18" charset="2"/>
              </a:rPr>
              <a:t>i</a:t>
            </a:r>
            <a:r>
              <a:rPr lang="en-US" altLang="zh-CN" sz="3200" dirty="0" smtClean="0">
                <a:solidFill>
                  <a:srgbClr val="006699"/>
                </a:solidFill>
                <a:sym typeface="Symbol" pitchFamily="18" charset="2"/>
              </a:rPr>
              <a:t>(N)}</a:t>
            </a:r>
            <a:r>
              <a:rPr lang="en-US" altLang="zh-CN" sz="3200" dirty="0" smtClean="0"/>
              <a:t>) </a:t>
            </a:r>
            <a:endParaRPr lang="en-US" altLang="en-US" sz="3200" baseline="-250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85800" y="3733800"/>
            <a:ext cx="3733800" cy="9906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>
                <a:sym typeface="Symbol" pitchFamily="18" charset="2"/>
              </a:rPr>
              <a:t>= O</a:t>
            </a:r>
            <a:r>
              <a:rPr lang="en-US" altLang="zh-CN" sz="3200" dirty="0" smtClean="0">
                <a:sym typeface="Symbol" pitchFamily="18" charset="2"/>
              </a:rPr>
              <a:t>(</a:t>
            </a:r>
            <a:r>
              <a:rPr lang="en-US" altLang="zh-CN" sz="3200" b="1" dirty="0" smtClean="0">
                <a:sym typeface="Symbol" pitchFamily="18" charset="2"/>
              </a:rPr>
              <a:t></a:t>
            </a:r>
            <a:r>
              <a:rPr lang="en-US" altLang="zh-CN" sz="3200" b="1" baseline="-25000" dirty="0" err="1" smtClean="0">
                <a:sym typeface="Symbol" pitchFamily="18" charset="2"/>
              </a:rPr>
              <a:t>i</a:t>
            </a:r>
            <a:r>
              <a:rPr lang="en-US" altLang="zh-CN" sz="3200" dirty="0" err="1" smtClean="0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</a:rPr>
              <a:t>(N)</a:t>
            </a:r>
            <a:r>
              <a:rPr lang="en-US" altLang="zh-CN" sz="3200" dirty="0" smtClean="0"/>
              <a:t>)</a:t>
            </a:r>
            <a:endParaRPr lang="en-US" altLang="en-US" sz="3200" baseline="-250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大</a:t>
            </a:r>
            <a:r>
              <a:rPr lang="en-US" altLang="zh-CN" i="1" dirty="0" smtClean="0">
                <a:ea typeface="黑体" pitchFamily="2" charset="-122"/>
              </a:rPr>
              <a:t>O</a:t>
            </a:r>
            <a:r>
              <a:rPr lang="zh-CN" altLang="en-US" dirty="0" smtClean="0">
                <a:ea typeface="黑体" pitchFamily="2" charset="-122"/>
              </a:rPr>
              <a:t>表示法的运算规则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5763" y="1066800"/>
            <a:ext cx="8758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336699"/>
                </a:solidFill>
              </a:rPr>
              <a:t> </a:t>
            </a:r>
            <a:r>
              <a:rPr lang="zh-CN" altLang="en-US" sz="3200" dirty="0" smtClean="0">
                <a:solidFill>
                  <a:srgbClr val="336699"/>
                </a:solidFill>
              </a:rPr>
              <a:t>语句</a:t>
            </a:r>
            <a:r>
              <a:rPr lang="zh-CN" altLang="en-US" sz="3200" dirty="0" smtClean="0">
                <a:solidFill>
                  <a:srgbClr val="336699"/>
                </a:solidFill>
              </a:rPr>
              <a:t>频度</a:t>
            </a:r>
            <a:r>
              <a:rPr lang="en-US" altLang="zh-CN" sz="3200" dirty="0" err="1" smtClean="0">
                <a:solidFill>
                  <a:srgbClr val="336699"/>
                </a:solidFill>
              </a:rPr>
              <a:t>E</a:t>
            </a:r>
            <a:r>
              <a:rPr lang="en-US" altLang="zh-CN" sz="3200" baseline="-25000" dirty="0" err="1" smtClean="0">
                <a:solidFill>
                  <a:srgbClr val="336699"/>
                </a:solidFill>
              </a:rPr>
              <a:t>i</a:t>
            </a:r>
            <a:r>
              <a:rPr lang="en-US" altLang="zh-CN" sz="3200" dirty="0" smtClean="0">
                <a:solidFill>
                  <a:srgbClr val="336699"/>
                </a:solidFill>
              </a:rPr>
              <a:t>(N)</a:t>
            </a:r>
            <a:r>
              <a:rPr lang="zh-CN" altLang="en-US" sz="3200" dirty="0" smtClean="0">
                <a:solidFill>
                  <a:srgbClr val="336699"/>
                </a:solidFill>
              </a:rPr>
              <a:t> </a:t>
            </a: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算法的时间代价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复杂度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  <a:endParaRPr lang="zh-CN" altLang="en-US" sz="3200" dirty="0" smtClean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5800" y="2057400"/>
            <a:ext cx="3733800" cy="7620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算法的时间代价</a:t>
            </a:r>
            <a:r>
              <a:rPr lang="en-US" altLang="zh-CN" sz="3200" dirty="0" smtClean="0">
                <a:latin typeface="+mj-lt"/>
              </a:rPr>
              <a:t>: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4572000" y="4800600"/>
            <a:ext cx="4572000" cy="685800"/>
          </a:xfrm>
          <a:prstGeom prst="borderCallout1">
            <a:avLst>
              <a:gd name="adj1" fmla="val 48948"/>
              <a:gd name="adj2" fmla="val 427"/>
              <a:gd name="adj3" fmla="val 48116"/>
              <a:gd name="adj4" fmla="val -17559"/>
            </a:avLst>
          </a:prstGeom>
          <a:solidFill>
            <a:srgbClr val="00669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最大语句频度的数量级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4572000" y="3810000"/>
            <a:ext cx="3124200" cy="685800"/>
          </a:xfrm>
          <a:prstGeom prst="borderCallout1">
            <a:avLst>
              <a:gd name="adj1" fmla="val 50901"/>
              <a:gd name="adj2" fmla="val -226"/>
              <a:gd name="adj3" fmla="val 51870"/>
              <a:gd name="adj4" fmla="val -46481"/>
            </a:avLst>
          </a:prstGeom>
          <a:solidFill>
            <a:srgbClr val="007E3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总的执行次数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572000" y="2895600"/>
            <a:ext cx="4572000" cy="685800"/>
          </a:xfrm>
          <a:prstGeom prst="borderCallout1">
            <a:avLst>
              <a:gd name="adj1" fmla="val 50901"/>
              <a:gd name="adj2" fmla="val -226"/>
              <a:gd name="adj3" fmla="val 53700"/>
              <a:gd name="adj4" fmla="val -32187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所有语句执行时间总和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934200" y="5488936"/>
            <a:ext cx="1676400" cy="683264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</a:rPr>
              <a:t>=</a:t>
            </a:r>
            <a:r>
              <a:rPr lang="zh-CN" altLang="en-US" sz="3200" dirty="0" smtClean="0">
                <a:solidFill>
                  <a:srgbClr val="008000"/>
                </a:solidFill>
                <a:sym typeface="Symbol"/>
              </a:rPr>
              <a:t></a:t>
            </a:r>
            <a:r>
              <a:rPr lang="en-US" altLang="zh-CN" sz="3200" dirty="0" smtClean="0">
                <a:solidFill>
                  <a:srgbClr val="008000"/>
                </a:solidFill>
              </a:rPr>
              <a:t>(n</a:t>
            </a:r>
            <a:r>
              <a:rPr lang="en-US" altLang="zh-CN" sz="3200" baseline="30000" dirty="0" smtClean="0">
                <a:solidFill>
                  <a:srgbClr val="008000"/>
                </a:solidFill>
              </a:rPr>
              <a:t>2</a:t>
            </a:r>
            <a:r>
              <a:rPr lang="en-US" altLang="zh-CN" sz="3200" dirty="0" smtClean="0">
                <a:solidFill>
                  <a:srgbClr val="008000"/>
                </a:solidFill>
              </a:rPr>
              <a:t>)</a:t>
            </a:r>
            <a:endParaRPr lang="en-US" altLang="zh-CN" sz="3200" dirty="0" smtClean="0">
              <a:solidFill>
                <a:srgbClr val="008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渐进记法</a:t>
            </a:r>
            <a:r>
              <a:rPr lang="en-US" altLang="zh-CN" dirty="0" smtClean="0">
                <a:solidFill>
                  <a:schemeClr val="tx1"/>
                </a:solidFill>
              </a:rPr>
              <a:t>(Asymptotic notation)</a:t>
            </a:r>
            <a:endParaRPr lang="zh-CN" altLang="en-US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8392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</a:rPr>
              <a:t>大</a:t>
            </a:r>
            <a:r>
              <a:rPr lang="en-US" altLang="zh-CN" sz="3200" i="1" dirty="0" smtClean="0">
                <a:solidFill>
                  <a:srgbClr val="006699"/>
                </a:solidFill>
                <a:ea typeface="黑体" pitchFamily="2" charset="-122"/>
              </a:rPr>
              <a:t>O</a:t>
            </a: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</a:rPr>
              <a:t>表示法：上限</a:t>
            </a:r>
            <a:endParaRPr lang="en-US" altLang="zh-CN" sz="3200" dirty="0" smtClean="0">
              <a:solidFill>
                <a:srgbClr val="006699"/>
              </a:solidFill>
              <a:ea typeface="黑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04800" y="3007502"/>
            <a:ext cx="883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</a:rPr>
              <a:t>大</a:t>
            </a: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  <a:sym typeface="Symbol"/>
              </a:rPr>
              <a:t> </a:t>
            </a:r>
            <a:r>
              <a:rPr lang="en-US" altLang="zh-CN" sz="3200" dirty="0" smtClean="0">
                <a:solidFill>
                  <a:srgbClr val="006699"/>
                </a:solidFill>
              </a:rPr>
              <a:t>(Omega)</a:t>
            </a: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</a:rPr>
              <a:t>表示法：下限</a:t>
            </a:r>
            <a:endParaRPr lang="en-US" altLang="zh-CN" sz="3200" dirty="0" smtClean="0">
              <a:solidFill>
                <a:srgbClr val="006699"/>
              </a:solidFill>
              <a:ea typeface="黑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3400" y="1623572"/>
            <a:ext cx="8077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ea typeface="黑体" pitchFamily="2" charset="-122"/>
              </a:rPr>
              <a:t>存在正常</a:t>
            </a:r>
            <a:r>
              <a:rPr lang="zh-CN" altLang="en-US" sz="3200" dirty="0">
                <a:ea typeface="黑体" pitchFamily="2" charset="-122"/>
              </a:rPr>
              <a:t>数</a:t>
            </a:r>
            <a:r>
              <a:rPr lang="en-US" altLang="zh-CN" sz="3200" dirty="0">
                <a:ea typeface="黑体" pitchFamily="2" charset="-122"/>
              </a:rPr>
              <a:t>c</a:t>
            </a:r>
            <a:r>
              <a:rPr lang="zh-CN" altLang="en-US" sz="3200" dirty="0">
                <a:ea typeface="黑体" pitchFamily="2" charset="-122"/>
              </a:rPr>
              <a:t>和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，对于所有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en-US" altLang="zh-CN" sz="3200" dirty="0" smtClean="0">
                <a:ea typeface="黑体" pitchFamily="2" charset="-122"/>
                <a:sym typeface="Symbol" pitchFamily="18" charset="2"/>
              </a:rPr>
              <a:t>&gt;=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en-US" altLang="zh-CN" sz="3200" baseline="-25000" dirty="0" smtClean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时，</a:t>
            </a:r>
            <a:endParaRPr lang="en-US" altLang="zh-CN" sz="3200" dirty="0" smtClean="0"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有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T(n)</a:t>
            </a:r>
            <a:r>
              <a:rPr lang="en-US" altLang="zh-CN" sz="3200" dirty="0" smtClean="0">
                <a:solidFill>
                  <a:srgbClr val="C00000"/>
                </a:solidFill>
                <a:sym typeface="Symbol" pitchFamily="18" charset="2"/>
              </a:rPr>
              <a:t>&lt;=</a:t>
            </a:r>
            <a:r>
              <a:rPr lang="en-US" altLang="zh-CN" sz="3200" dirty="0" err="1" smtClean="0">
                <a:solidFill>
                  <a:srgbClr val="C00000"/>
                </a:solidFill>
                <a:ea typeface="黑体" pitchFamily="2" charset="-122"/>
              </a:rPr>
              <a:t>c</a:t>
            </a:r>
            <a:r>
              <a:rPr lang="en-US" altLang="zh-CN" sz="3200" dirty="0" err="1" smtClean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3200" i="1" dirty="0" err="1" smtClean="0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(n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 smtClean="0">
                <a:ea typeface="黑体" pitchFamily="2" charset="-122"/>
              </a:rPr>
              <a:t>，则记为</a:t>
            </a:r>
            <a:r>
              <a:rPr lang="en-US" altLang="zh-CN" sz="3200" dirty="0" smtClean="0">
                <a:ea typeface="黑体" pitchFamily="2" charset="-122"/>
              </a:rPr>
              <a:t>T(n)=</a:t>
            </a:r>
            <a:r>
              <a:rPr lang="en-US" altLang="zh-CN" sz="3200" i="1" dirty="0" smtClean="0">
                <a:solidFill>
                  <a:srgbClr val="0B7B20"/>
                </a:solidFill>
                <a:ea typeface="黑体" pitchFamily="2" charset="-122"/>
              </a:rPr>
              <a:t>O</a:t>
            </a:r>
            <a:r>
              <a:rPr lang="en-US" altLang="zh-CN" sz="3200" dirty="0" smtClean="0">
                <a:solidFill>
                  <a:srgbClr val="0B7B20"/>
                </a:solidFill>
                <a:ea typeface="黑体" pitchFamily="2" charset="-122"/>
              </a:rPr>
              <a:t>(f(n))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33400" y="3661274"/>
            <a:ext cx="8077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ea typeface="黑体" pitchFamily="2" charset="-122"/>
              </a:rPr>
              <a:t>存在正常</a:t>
            </a:r>
            <a:r>
              <a:rPr lang="zh-CN" altLang="en-US" sz="3200" dirty="0">
                <a:ea typeface="黑体" pitchFamily="2" charset="-122"/>
              </a:rPr>
              <a:t>数</a:t>
            </a:r>
            <a:r>
              <a:rPr lang="en-US" altLang="zh-CN" sz="3200" dirty="0">
                <a:ea typeface="黑体" pitchFamily="2" charset="-122"/>
              </a:rPr>
              <a:t>c</a:t>
            </a:r>
            <a:r>
              <a:rPr lang="zh-CN" altLang="en-US" sz="3200" dirty="0">
                <a:ea typeface="黑体" pitchFamily="2" charset="-122"/>
              </a:rPr>
              <a:t>和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，对于所有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en-US" altLang="zh-CN" sz="3200" dirty="0" smtClean="0">
                <a:ea typeface="黑体" pitchFamily="2" charset="-122"/>
                <a:sym typeface="Symbol" pitchFamily="18" charset="2"/>
              </a:rPr>
              <a:t>&gt;=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en-US" altLang="zh-CN" sz="3200" baseline="-25000" dirty="0" smtClean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时，</a:t>
            </a:r>
            <a:endParaRPr lang="en-US" altLang="zh-CN" sz="3200" dirty="0" smtClean="0"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ea typeface="黑体" pitchFamily="2" charset="-122"/>
              </a:rPr>
              <a:t>有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T(n)&gt;=</a:t>
            </a:r>
            <a:r>
              <a:rPr lang="en-US" altLang="zh-CN" sz="3200" dirty="0" err="1" smtClean="0">
                <a:solidFill>
                  <a:srgbClr val="C00000"/>
                </a:solidFill>
                <a:ea typeface="黑体" pitchFamily="2" charset="-122"/>
              </a:rPr>
              <a:t>c</a:t>
            </a:r>
            <a:r>
              <a:rPr lang="en-US" altLang="zh-CN" sz="3200" dirty="0" err="1" smtClean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3200" i="1" dirty="0" err="1" smtClean="0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(n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 smtClean="0">
                <a:ea typeface="黑体" pitchFamily="2" charset="-122"/>
              </a:rPr>
              <a:t>，则记为</a:t>
            </a:r>
            <a:r>
              <a:rPr lang="en-US" altLang="zh-CN" sz="3200" dirty="0" smtClean="0">
                <a:ea typeface="黑体" pitchFamily="2" charset="-122"/>
              </a:rPr>
              <a:t>T(n)=</a:t>
            </a:r>
            <a:r>
              <a:rPr lang="zh-CN" altLang="en-US" sz="3200" dirty="0" smtClean="0">
                <a:solidFill>
                  <a:srgbClr val="0B7B20"/>
                </a:solidFill>
                <a:sym typeface="Symbol"/>
              </a:rPr>
              <a:t></a:t>
            </a:r>
            <a:r>
              <a:rPr lang="en-US" altLang="zh-CN" sz="3200" dirty="0" smtClean="0">
                <a:solidFill>
                  <a:srgbClr val="0B7B20"/>
                </a:solidFill>
                <a:ea typeface="黑体" pitchFamily="2" charset="-122"/>
              </a:rPr>
              <a:t>(f(n))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352800" y="4953000"/>
            <a:ext cx="3657600" cy="683264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ea typeface="黑体" pitchFamily="2" charset="-122"/>
              </a:rPr>
              <a:t>例</a:t>
            </a:r>
            <a:r>
              <a:rPr lang="en-US" altLang="zh-CN" sz="3200" dirty="0" smtClean="0">
                <a:ea typeface="黑体" pitchFamily="2" charset="-122"/>
              </a:rPr>
              <a:t>: T(n)= 4n</a:t>
            </a:r>
            <a:r>
              <a:rPr lang="en-US" altLang="zh-CN" sz="3200" baseline="30000" dirty="0" smtClean="0">
                <a:ea typeface="黑体" pitchFamily="2" charset="-122"/>
              </a:rPr>
              <a:t>2</a:t>
            </a:r>
            <a:r>
              <a:rPr lang="en-US" altLang="zh-CN" sz="3200" dirty="0" smtClean="0">
                <a:ea typeface="黑体" pitchFamily="2" charset="-122"/>
              </a:rPr>
              <a:t>+5n+6 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934200" y="4953000"/>
            <a:ext cx="1676400" cy="683264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ea typeface="黑体" pitchFamily="2" charset="-122"/>
              </a:rPr>
              <a:t>=O(n</a:t>
            </a:r>
            <a:r>
              <a:rPr lang="en-US" altLang="zh-CN" sz="3200" baseline="30000" dirty="0" smtClean="0">
                <a:solidFill>
                  <a:srgbClr val="008000"/>
                </a:solidFill>
                <a:ea typeface="黑体" pitchFamily="2" charset="-122"/>
              </a:rPr>
              <a:t>2</a:t>
            </a:r>
            <a:r>
              <a:rPr lang="en-US" altLang="zh-CN" sz="3200" dirty="0" smtClean="0">
                <a:solidFill>
                  <a:srgbClr val="008000"/>
                </a:solidFill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渐进记法</a:t>
            </a:r>
            <a:r>
              <a:rPr lang="en-US" altLang="zh-CN" dirty="0" smtClean="0">
                <a:solidFill>
                  <a:schemeClr val="tx1"/>
                </a:solidFill>
              </a:rPr>
              <a:t>(Asymptotic notation)</a:t>
            </a:r>
            <a:endParaRPr lang="zh-CN" altLang="en-US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4800" y="993136"/>
            <a:ext cx="883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  <a:sym typeface="Symbol"/>
              </a:rPr>
              <a:t> </a:t>
            </a: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  <a:sym typeface="Symbol"/>
              </a:rPr>
              <a:t>(theta)</a:t>
            </a: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</a:rPr>
              <a:t>表示法：</a:t>
            </a:r>
            <a:endParaRPr lang="en-US" altLang="zh-CN" sz="3200" dirty="0" smtClean="0">
              <a:solidFill>
                <a:srgbClr val="006699"/>
              </a:solidFill>
              <a:ea typeface="黑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700141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ea typeface="黑体" pitchFamily="2" charset="-122"/>
              </a:rPr>
              <a:t>存在正常</a:t>
            </a:r>
            <a:r>
              <a:rPr lang="zh-CN" altLang="en-US" sz="3200" dirty="0">
                <a:ea typeface="黑体" pitchFamily="2" charset="-122"/>
              </a:rPr>
              <a:t>数</a:t>
            </a:r>
            <a:r>
              <a:rPr lang="en-US" altLang="zh-CN" sz="3200" dirty="0">
                <a:ea typeface="黑体" pitchFamily="2" charset="-122"/>
              </a:rPr>
              <a:t>c</a:t>
            </a:r>
            <a:r>
              <a:rPr lang="zh-CN" altLang="en-US" sz="3200" dirty="0">
                <a:ea typeface="黑体" pitchFamily="2" charset="-122"/>
              </a:rPr>
              <a:t>和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，对于所有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en-US" altLang="zh-CN" sz="3200" dirty="0" smtClean="0">
                <a:ea typeface="黑体" pitchFamily="2" charset="-122"/>
                <a:sym typeface="Symbol" pitchFamily="18" charset="2"/>
              </a:rPr>
              <a:t>&gt;=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en-US" altLang="zh-CN" sz="3200" baseline="-25000" dirty="0" smtClean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时，</a:t>
            </a:r>
            <a:endParaRPr lang="en-US" altLang="zh-CN" sz="3200" dirty="0" smtClean="0"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ea typeface="黑体" pitchFamily="2" charset="-122"/>
              </a:rPr>
              <a:t>有</a:t>
            </a:r>
            <a:r>
              <a:rPr lang="en-US" altLang="zh-CN" sz="3200" dirty="0" smtClean="0">
                <a:solidFill>
                  <a:srgbClr val="003399"/>
                </a:solidFill>
                <a:ea typeface="黑体" pitchFamily="2" charset="-122"/>
              </a:rPr>
              <a:t>c</a:t>
            </a:r>
            <a:r>
              <a:rPr lang="en-US" altLang="zh-CN" sz="3200" baseline="-25000" dirty="0" smtClean="0">
                <a:solidFill>
                  <a:srgbClr val="003399"/>
                </a:solidFill>
                <a:ea typeface="黑体" pitchFamily="2" charset="-122"/>
              </a:rPr>
              <a:t>1</a:t>
            </a:r>
            <a:r>
              <a:rPr lang="en-US" altLang="zh-CN" sz="3200" i="1" dirty="0" smtClean="0">
                <a:solidFill>
                  <a:srgbClr val="003399"/>
                </a:solidFill>
                <a:ea typeface="黑体" pitchFamily="2" charset="-122"/>
              </a:rPr>
              <a:t>f</a:t>
            </a:r>
            <a:r>
              <a:rPr lang="en-US" altLang="zh-CN" sz="3200" dirty="0" smtClean="0">
                <a:solidFill>
                  <a:srgbClr val="003399"/>
                </a:solidFill>
                <a:ea typeface="黑体" pitchFamily="2" charset="-122"/>
              </a:rPr>
              <a:t>(n)</a:t>
            </a:r>
            <a:r>
              <a:rPr lang="en-US" altLang="zh-CN" sz="3200" dirty="0" smtClean="0">
                <a:solidFill>
                  <a:srgbClr val="003399"/>
                </a:solidFill>
              </a:rPr>
              <a:t>&lt;=</a:t>
            </a:r>
            <a:r>
              <a:rPr lang="en-US" altLang="zh-CN" sz="3200" dirty="0" smtClean="0">
                <a:solidFill>
                  <a:srgbClr val="003399"/>
                </a:solidFill>
                <a:ea typeface="黑体" pitchFamily="2" charset="-122"/>
              </a:rPr>
              <a:t>T(n)&lt;=</a:t>
            </a:r>
            <a:r>
              <a:rPr lang="en-US" altLang="zh-CN" sz="3200" dirty="0" smtClean="0">
                <a:solidFill>
                  <a:srgbClr val="003399"/>
                </a:solidFill>
              </a:rPr>
              <a:t>c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2</a:t>
            </a:r>
            <a:r>
              <a:rPr lang="en-US" altLang="zh-CN" sz="3200" i="1" dirty="0" smtClean="0">
                <a:solidFill>
                  <a:srgbClr val="003399"/>
                </a:solidFill>
              </a:rPr>
              <a:t>f</a:t>
            </a:r>
            <a:r>
              <a:rPr lang="en-US" altLang="zh-CN" sz="3200" dirty="0" smtClean="0">
                <a:solidFill>
                  <a:srgbClr val="003399"/>
                </a:solidFill>
              </a:rPr>
              <a:t>(n)</a:t>
            </a:r>
            <a:r>
              <a:rPr lang="zh-CN" altLang="en-US" sz="3200" dirty="0" smtClean="0">
                <a:solidFill>
                  <a:srgbClr val="003399"/>
                </a:solidFill>
                <a:ea typeface="黑体" pitchFamily="2" charset="-122"/>
              </a:rPr>
              <a:t>，</a:t>
            </a:r>
            <a:r>
              <a:rPr lang="zh-CN" altLang="en-US" sz="3200" dirty="0" smtClean="0">
                <a:ea typeface="黑体" pitchFamily="2" charset="-122"/>
              </a:rPr>
              <a:t>则记为</a:t>
            </a:r>
            <a:r>
              <a:rPr lang="en-US" altLang="zh-CN" sz="3200" dirty="0" smtClean="0">
                <a:ea typeface="黑体" pitchFamily="2" charset="-122"/>
              </a:rPr>
              <a:t>T(n)=</a:t>
            </a:r>
            <a:r>
              <a:rPr lang="zh-CN" altLang="en-US" sz="3200" dirty="0" smtClean="0">
                <a:solidFill>
                  <a:srgbClr val="0B7B20"/>
                </a:solidFill>
                <a:sym typeface="Symbol"/>
              </a:rPr>
              <a:t></a:t>
            </a:r>
            <a:r>
              <a:rPr lang="en-US" altLang="zh-CN" sz="3200" dirty="0" smtClean="0">
                <a:solidFill>
                  <a:srgbClr val="0B7B20"/>
                </a:solidFill>
                <a:ea typeface="黑体" pitchFamily="2" charset="-122"/>
              </a:rPr>
              <a:t>(f(n))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934200" y="4650736"/>
            <a:ext cx="1676400" cy="627992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</a:rPr>
              <a:t>=</a:t>
            </a:r>
            <a:r>
              <a:rPr lang="zh-CN" altLang="en-US" sz="3200" dirty="0" smtClean="0">
                <a:solidFill>
                  <a:srgbClr val="008000"/>
                </a:solidFill>
                <a:sym typeface="Symbol"/>
              </a:rPr>
              <a:t></a:t>
            </a:r>
            <a:r>
              <a:rPr lang="en-US" altLang="zh-CN" sz="3200" dirty="0" smtClean="0">
                <a:solidFill>
                  <a:srgbClr val="008000"/>
                </a:solidFill>
              </a:rPr>
              <a:t>(n</a:t>
            </a:r>
            <a:r>
              <a:rPr lang="en-US" altLang="zh-CN" sz="3200" baseline="30000" dirty="0" smtClean="0">
                <a:solidFill>
                  <a:srgbClr val="008000"/>
                </a:solidFill>
              </a:rPr>
              <a:t>2</a:t>
            </a:r>
            <a:r>
              <a:rPr lang="en-US" altLang="zh-CN" sz="3200" dirty="0" smtClean="0">
                <a:solidFill>
                  <a:srgbClr val="008000"/>
                </a:solidFill>
              </a:rPr>
              <a:t>)</a:t>
            </a:r>
            <a:endParaRPr lang="en-US" altLang="zh-CN" sz="3200" dirty="0" smtClean="0">
              <a:solidFill>
                <a:srgbClr val="008000"/>
              </a:solidFill>
              <a:ea typeface="黑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52800" y="4114800"/>
            <a:ext cx="3657600" cy="683264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ea typeface="黑体" pitchFamily="2" charset="-122"/>
              </a:rPr>
              <a:t>例</a:t>
            </a:r>
            <a:r>
              <a:rPr lang="en-US" altLang="zh-CN" sz="3200" dirty="0" smtClean="0">
                <a:ea typeface="黑体" pitchFamily="2" charset="-122"/>
              </a:rPr>
              <a:t>: T(n)= 4n</a:t>
            </a:r>
            <a:r>
              <a:rPr lang="en-US" altLang="zh-CN" sz="3200" baseline="30000" dirty="0" smtClean="0">
                <a:ea typeface="黑体" pitchFamily="2" charset="-122"/>
              </a:rPr>
              <a:t>2</a:t>
            </a:r>
            <a:r>
              <a:rPr lang="en-US" altLang="zh-CN" sz="3200" dirty="0" smtClean="0">
                <a:ea typeface="黑体" pitchFamily="2" charset="-122"/>
              </a:rPr>
              <a:t>+5n+6 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934200" y="4114800"/>
            <a:ext cx="1676400" cy="628955"/>
          </a:xfrm>
          <a:prstGeom prst="rect">
            <a:avLst/>
          </a:prstGeom>
          <a:solidFill>
            <a:srgbClr val="FFFF9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ea typeface="黑体" pitchFamily="2" charset="-122"/>
              </a:rPr>
              <a:t>=O(n</a:t>
            </a:r>
            <a:r>
              <a:rPr lang="en-US" altLang="zh-CN" sz="3200" baseline="30000" dirty="0" smtClean="0">
                <a:solidFill>
                  <a:srgbClr val="008000"/>
                </a:solidFill>
                <a:ea typeface="黑体" pitchFamily="2" charset="-122"/>
              </a:rPr>
              <a:t>2</a:t>
            </a:r>
            <a:r>
              <a:rPr lang="en-US" altLang="zh-CN" sz="3200" dirty="0" smtClean="0">
                <a:solidFill>
                  <a:srgbClr val="008000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34200" y="5260336"/>
            <a:ext cx="1676400" cy="627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</a:rPr>
              <a:t>=</a:t>
            </a:r>
            <a:r>
              <a:rPr lang="zh-CN" altLang="en-US" sz="3200" dirty="0" smtClean="0">
                <a:solidFill>
                  <a:srgbClr val="008000"/>
                </a:solidFill>
                <a:sym typeface="Symbol"/>
              </a:rPr>
              <a:t></a:t>
            </a:r>
            <a:r>
              <a:rPr lang="en-US" altLang="zh-CN" sz="32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altLang="zh-CN" sz="3200" dirty="0" smtClean="0">
                <a:solidFill>
                  <a:srgbClr val="008000"/>
                </a:solidFill>
              </a:rPr>
              <a:t>n</a:t>
            </a:r>
            <a:r>
              <a:rPr lang="en-US" altLang="zh-CN" sz="3200" baseline="30000" dirty="0" smtClean="0">
                <a:solidFill>
                  <a:srgbClr val="008000"/>
                </a:solidFill>
              </a:rPr>
              <a:t>2</a:t>
            </a:r>
            <a:r>
              <a:rPr lang="en-US" altLang="zh-CN" sz="3200" dirty="0" smtClean="0">
                <a:solidFill>
                  <a:srgbClr val="008000"/>
                </a:solidFill>
              </a:rPr>
              <a:t>)</a:t>
            </a:r>
            <a:endParaRPr lang="en-US" altLang="zh-CN" sz="3200" dirty="0" smtClean="0">
              <a:solidFill>
                <a:srgbClr val="008000"/>
              </a:solidFill>
              <a:ea typeface="黑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3400" y="3153692"/>
            <a:ext cx="8153400" cy="732508"/>
          </a:xfrm>
          <a:prstGeom prst="rect">
            <a:avLst/>
          </a:prstGeom>
          <a:solidFill>
            <a:srgbClr val="ACF19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ea typeface="黑体" pitchFamily="2" charset="-122"/>
              </a:rPr>
              <a:t>T(n)=</a:t>
            </a:r>
            <a:r>
              <a:rPr lang="zh-CN" altLang="en-US" sz="3200" dirty="0" smtClean="0">
                <a:sym typeface="Symbol"/>
              </a:rPr>
              <a:t></a:t>
            </a:r>
            <a:r>
              <a:rPr lang="en-US" altLang="zh-CN" sz="3200" dirty="0" smtClean="0">
                <a:ea typeface="黑体" pitchFamily="2" charset="-122"/>
              </a:rPr>
              <a:t>(f(n)) </a:t>
            </a: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&lt;=&gt;</a:t>
            </a:r>
            <a:r>
              <a:rPr lang="en-US" altLang="zh-CN" sz="3200" dirty="0" smtClean="0">
                <a:solidFill>
                  <a:srgbClr val="008000"/>
                </a:solidFill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3200" dirty="0" smtClean="0">
                <a:ea typeface="黑体" pitchFamily="2" charset="-122"/>
                <a:sym typeface="Wingdings" pitchFamily="2" charset="2"/>
              </a:rPr>
              <a:t>T(n)=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(f(n))</a:t>
            </a:r>
            <a:r>
              <a:rPr lang="zh-CN" altLang="en-US" sz="3200" dirty="0" smtClean="0"/>
              <a:t>且</a:t>
            </a:r>
            <a:r>
              <a:rPr lang="en-US" altLang="zh-CN" sz="3200" dirty="0" smtClean="0"/>
              <a:t>T(n)=</a:t>
            </a:r>
            <a:r>
              <a:rPr lang="zh-CN" altLang="en-US" sz="3200" dirty="0" smtClean="0">
                <a:sym typeface="Symbol"/>
              </a:rPr>
              <a:t></a:t>
            </a:r>
            <a:r>
              <a:rPr lang="en-US" altLang="zh-CN" sz="3200" dirty="0" smtClean="0"/>
              <a:t>(f(n))</a:t>
            </a:r>
            <a:endParaRPr lang="en-US" altLang="zh-CN" sz="3200" dirty="0" smtClean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代价</a:t>
            </a:r>
            <a:r>
              <a:rPr lang="zh-CN" altLang="en-US" dirty="0" smtClean="0">
                <a:ea typeface="黑体" pitchFamily="2" charset="-122"/>
              </a:rPr>
              <a:t>的</a:t>
            </a:r>
            <a:r>
              <a:rPr lang="zh-CN" altLang="en-US" dirty="0" smtClean="0">
                <a:ea typeface="黑体" pitchFamily="2" charset="-122"/>
              </a:rPr>
              <a:t>计算</a:t>
            </a:r>
            <a:r>
              <a:rPr lang="zh-CN" altLang="en-US" dirty="0" smtClean="0">
                <a:ea typeface="黑体" pitchFamily="2" charset="-122"/>
              </a:rPr>
              <a:t>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363" y="9144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336699"/>
                </a:solidFill>
              </a:rPr>
              <a:t>1. </a:t>
            </a:r>
            <a:r>
              <a:rPr lang="zh-CN" altLang="en-US" sz="3200" dirty="0" smtClean="0">
                <a:solidFill>
                  <a:srgbClr val="336699"/>
                </a:solidFill>
              </a:rPr>
              <a:t>加法规则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1600200"/>
            <a:ext cx="8839200" cy="20128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程序</a:t>
            </a:r>
            <a:r>
              <a:rPr lang="en-US" altLang="zh-CN" sz="3200" dirty="0" smtClean="0">
                <a:latin typeface="+mj-lt"/>
              </a:rPr>
              <a:t>s1,s2</a:t>
            </a:r>
            <a:r>
              <a:rPr lang="zh-CN" altLang="en-US" sz="3200" dirty="0" smtClean="0">
                <a:latin typeface="+mj-lt"/>
              </a:rPr>
              <a:t>的时间代价分别为</a:t>
            </a:r>
            <a:r>
              <a:rPr lang="en-US" altLang="zh-CN" sz="3200" dirty="0" smtClean="0">
                <a:latin typeface="+mj-lt"/>
              </a:rPr>
              <a:t>O(</a:t>
            </a:r>
            <a:r>
              <a:rPr lang="en-US" altLang="zh-CN" sz="3200" i="1" dirty="0" smtClean="0">
                <a:latin typeface="+mj-lt"/>
              </a:rPr>
              <a:t>f</a:t>
            </a:r>
            <a:r>
              <a:rPr lang="en-US" altLang="zh-CN" sz="3200" baseline="-25000" dirty="0" smtClean="0">
                <a:latin typeface="+mj-lt"/>
              </a:rPr>
              <a:t>1</a:t>
            </a:r>
            <a:r>
              <a:rPr lang="en-US" altLang="zh-CN" sz="3200" dirty="0" smtClean="0">
                <a:latin typeface="+mj-lt"/>
              </a:rPr>
              <a:t>(n)), O(</a:t>
            </a:r>
            <a:r>
              <a:rPr lang="en-US" altLang="zh-CN" sz="3200" i="1" dirty="0" smtClean="0">
                <a:latin typeface="+mj-lt"/>
              </a:rPr>
              <a:t>f</a:t>
            </a:r>
            <a:r>
              <a:rPr lang="en-US" altLang="zh-CN" sz="3200" baseline="-25000" dirty="0" smtClean="0">
                <a:latin typeface="+mj-lt"/>
              </a:rPr>
              <a:t>2</a:t>
            </a:r>
            <a:r>
              <a:rPr lang="en-US" altLang="zh-CN" sz="3200" dirty="0" smtClean="0">
                <a:latin typeface="+mj-lt"/>
              </a:rPr>
              <a:t>(n))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将二者顺序</a:t>
            </a:r>
            <a:r>
              <a:rPr lang="zh-CN" altLang="en-US" sz="3200" dirty="0">
                <a:latin typeface="+mj-lt"/>
              </a:rPr>
              <a:t>连接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则</a:t>
            </a:r>
            <a:r>
              <a:rPr lang="zh-CN" altLang="en-US" sz="3200" dirty="0">
                <a:latin typeface="+mj-lt"/>
              </a:rPr>
              <a:t>新程序</a:t>
            </a:r>
            <a:r>
              <a:rPr lang="en-US" altLang="zh-CN" sz="3200" dirty="0" smtClean="0">
                <a:latin typeface="+mj-lt"/>
              </a:rPr>
              <a:t>(s1; s2)</a:t>
            </a:r>
            <a:r>
              <a:rPr lang="zh-CN" altLang="en-US" sz="3200" dirty="0" smtClean="0">
                <a:latin typeface="+mj-lt"/>
              </a:rPr>
              <a:t>的时间代价为：</a:t>
            </a:r>
            <a:endParaRPr lang="zh-CN" altLang="en-US" sz="3200" dirty="0">
              <a:latin typeface="+mj-lt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5800" y="3810000"/>
            <a:ext cx="8305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T(n) = T</a:t>
            </a:r>
            <a:r>
              <a:rPr lang="en-US" altLang="zh-CN" sz="3200" baseline="-25000" dirty="0" smtClean="0">
                <a:latin typeface="+mj-lt"/>
              </a:rPr>
              <a:t>1</a:t>
            </a:r>
            <a:r>
              <a:rPr lang="en-US" altLang="zh-CN" sz="3200" dirty="0" smtClean="0">
                <a:latin typeface="+mj-lt"/>
              </a:rPr>
              <a:t>(n)+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(n)) +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         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006699"/>
                </a:solidFill>
              </a:rPr>
              <a:t>max{</a:t>
            </a:r>
            <a:r>
              <a:rPr lang="en-US" altLang="zh-CN" sz="3200" i="1" dirty="0" smtClean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006699"/>
                </a:solidFill>
              </a:rPr>
              <a:t>1</a:t>
            </a:r>
            <a:r>
              <a:rPr lang="en-US" altLang="zh-CN" sz="3200" dirty="0" smtClean="0">
                <a:solidFill>
                  <a:srgbClr val="006699"/>
                </a:solidFill>
              </a:rPr>
              <a:t>(n),</a:t>
            </a:r>
            <a:r>
              <a:rPr lang="en-US" altLang="zh-CN" sz="3200" dirty="0" smtClean="0"/>
              <a:t> </a:t>
            </a:r>
            <a:r>
              <a:rPr lang="en-US" altLang="zh-CN" sz="3200" i="1" dirty="0" smtClean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006699"/>
                </a:solidFill>
              </a:rPr>
              <a:t>2</a:t>
            </a:r>
            <a:r>
              <a:rPr lang="en-US" altLang="zh-CN" sz="3200" dirty="0" smtClean="0">
                <a:solidFill>
                  <a:srgbClr val="006699"/>
                </a:solidFill>
              </a:rPr>
              <a:t>(n)}</a:t>
            </a:r>
            <a:r>
              <a:rPr lang="en-US" altLang="zh-CN" sz="3200" dirty="0" smtClean="0"/>
              <a:t>)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代价</a:t>
            </a:r>
            <a:r>
              <a:rPr lang="zh-CN" altLang="en-US" dirty="0" smtClean="0">
                <a:ea typeface="黑体" pitchFamily="2" charset="-122"/>
              </a:rPr>
              <a:t>的</a:t>
            </a:r>
            <a:r>
              <a:rPr lang="zh-CN" altLang="en-US" dirty="0" smtClean="0">
                <a:ea typeface="黑体" pitchFamily="2" charset="-122"/>
              </a:rPr>
              <a:t>计算</a:t>
            </a:r>
            <a:r>
              <a:rPr lang="zh-CN" altLang="en-US" dirty="0" smtClean="0">
                <a:ea typeface="黑体" pitchFamily="2" charset="-122"/>
              </a:rPr>
              <a:t>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363" y="9144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336699"/>
                </a:solidFill>
              </a:rPr>
              <a:t>2. </a:t>
            </a:r>
            <a:r>
              <a:rPr lang="zh-CN" altLang="en-US" sz="3200" dirty="0" smtClean="0">
                <a:solidFill>
                  <a:srgbClr val="336699"/>
                </a:solidFill>
              </a:rPr>
              <a:t>乘法规则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5800" y="4191000"/>
            <a:ext cx="83058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T(n) </a:t>
            </a:r>
            <a:r>
              <a:rPr lang="en-US" altLang="zh-CN" sz="3200" dirty="0" smtClean="0"/>
              <a:t>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(n))</a:t>
            </a:r>
            <a:r>
              <a:rPr lang="zh-CN" altLang="en-US" sz="3200" dirty="0" smtClean="0"/>
              <a:t>*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</a:t>
            </a:r>
            <a:r>
              <a:rPr lang="zh-CN" altLang="en-US" sz="3200" dirty="0" smtClean="0"/>
              <a:t>*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5800" y="4953000"/>
            <a:ext cx="8305800" cy="1274195"/>
          </a:xfrm>
          <a:prstGeom prst="rect">
            <a:avLst/>
          </a:prstGeom>
          <a:solidFill>
            <a:srgbClr val="FFFC9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for(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=0;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&lt;n;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++)     </a:t>
            </a:r>
            <a:r>
              <a:rPr lang="en-US" altLang="zh-CN" sz="3200" dirty="0" smtClean="0">
                <a:solidFill>
                  <a:srgbClr val="007E39"/>
                </a:solidFill>
              </a:rPr>
              <a:t>//s1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    </a:t>
            </a:r>
            <a:r>
              <a:rPr lang="en-US" altLang="zh-CN" sz="3200" dirty="0" smtClean="0">
                <a:latin typeface="+mj-lt"/>
              </a:rPr>
              <a:t>{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program2… </a:t>
            </a:r>
            <a:r>
              <a:rPr lang="en-US" altLang="zh-CN" sz="3200" dirty="0" smtClean="0">
                <a:latin typeface="+mj-lt"/>
              </a:rPr>
              <a:t>}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007E39"/>
                </a:solidFill>
              </a:rPr>
              <a:t>//s2</a:t>
            </a:r>
            <a:endParaRPr lang="zh-CN" altLang="en-US" sz="3200" dirty="0">
              <a:solidFill>
                <a:srgbClr val="007E39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09600" y="1600200"/>
            <a:ext cx="8839200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47650" indent="-247650"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程序</a:t>
            </a:r>
            <a:r>
              <a:rPr lang="en-US" altLang="zh-CN" sz="3200" dirty="0" smtClean="0">
                <a:latin typeface="+mj-lt"/>
              </a:rPr>
              <a:t>s1</a:t>
            </a:r>
            <a:r>
              <a:rPr lang="zh-CN" altLang="en-US" sz="3200" dirty="0" smtClean="0">
                <a:latin typeface="+mj-lt"/>
              </a:rPr>
              <a:t>包含子程序</a:t>
            </a:r>
            <a:r>
              <a:rPr lang="en-US" altLang="zh-CN" sz="3200" dirty="0" smtClean="0">
                <a:latin typeface="+mj-lt"/>
              </a:rPr>
              <a:t>s2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247650" indent="-247650"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若</a:t>
            </a:r>
            <a:r>
              <a:rPr lang="zh-CN" altLang="en-US" sz="3200" dirty="0" smtClean="0"/>
              <a:t>以子程序</a:t>
            </a:r>
            <a:r>
              <a:rPr lang="en-US" altLang="zh-CN" sz="3200" dirty="0" smtClean="0"/>
              <a:t>s2</a:t>
            </a:r>
            <a:r>
              <a:rPr lang="zh-CN" altLang="en-US" sz="3200" dirty="0" smtClean="0"/>
              <a:t>的时间代价为</a:t>
            </a:r>
            <a:r>
              <a:rPr lang="zh-CN" altLang="en-US" sz="3200" dirty="0" smtClean="0">
                <a:solidFill>
                  <a:srgbClr val="008000"/>
                </a:solidFill>
              </a:rPr>
              <a:t>基本时间单位，</a:t>
            </a:r>
            <a:endParaRPr lang="en-US" altLang="zh-CN" sz="3200" dirty="0" smtClean="0">
              <a:solidFill>
                <a:srgbClr val="008000"/>
              </a:solidFill>
            </a:endParaRPr>
          </a:p>
          <a:p>
            <a:pPr marL="247650" indent="-247650">
              <a:spcBef>
                <a:spcPts val="0"/>
              </a:spcBef>
              <a:buNone/>
            </a:pPr>
            <a:r>
              <a:rPr lang="en-US" altLang="zh-CN" sz="3200" dirty="0" smtClean="0"/>
              <a:t>s1</a:t>
            </a:r>
            <a:r>
              <a:rPr lang="zh-CN" altLang="en-US" sz="3200" dirty="0" smtClean="0">
                <a:latin typeface="+mj-lt"/>
              </a:rPr>
              <a:t>的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</a:rPr>
              <a:t>“时间代价”</a:t>
            </a:r>
            <a:r>
              <a:rPr lang="zh-CN" altLang="en-US" sz="3200" dirty="0" smtClean="0">
                <a:latin typeface="+mj-lt"/>
              </a:rPr>
              <a:t>为</a:t>
            </a:r>
            <a:r>
              <a:rPr lang="en-US" altLang="zh-CN" sz="3200" dirty="0" smtClean="0">
                <a:latin typeface="+mj-lt"/>
              </a:rPr>
              <a:t>O(</a:t>
            </a:r>
            <a:r>
              <a:rPr lang="en-US" altLang="zh-CN" sz="3200" i="1" dirty="0" smtClean="0">
                <a:latin typeface="+mj-lt"/>
              </a:rPr>
              <a:t>f</a:t>
            </a:r>
            <a:r>
              <a:rPr lang="en-US" altLang="zh-CN" sz="3200" baseline="-25000" dirty="0" smtClean="0">
                <a:latin typeface="+mj-lt"/>
              </a:rPr>
              <a:t>1</a:t>
            </a:r>
            <a:r>
              <a:rPr lang="en-US" altLang="zh-CN" sz="3200" dirty="0" smtClean="0">
                <a:latin typeface="+mj-lt"/>
              </a:rPr>
              <a:t>(n))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247650" indent="-247650"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则</a:t>
            </a:r>
            <a:r>
              <a:rPr lang="en-US" altLang="zh-CN" sz="3200" dirty="0" smtClean="0">
                <a:latin typeface="+mj-lt"/>
              </a:rPr>
              <a:t>s1</a:t>
            </a:r>
            <a:r>
              <a:rPr lang="zh-CN" altLang="en-US" sz="3200" dirty="0" smtClean="0">
                <a:latin typeface="+mj-lt"/>
              </a:rPr>
              <a:t>的真实时间</a:t>
            </a:r>
            <a:r>
              <a:rPr lang="zh-CN" altLang="en-US" sz="3200" dirty="0" smtClean="0">
                <a:latin typeface="+mj-lt"/>
              </a:rPr>
              <a:t>代价为：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181600" y="5257800"/>
            <a:ext cx="3810000" cy="685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CA628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T(n) </a:t>
            </a:r>
            <a:r>
              <a:rPr lang="en-US" altLang="zh-CN" sz="3200" dirty="0" smtClean="0">
                <a:solidFill>
                  <a:srgbClr val="C00000"/>
                </a:solidFill>
              </a:rPr>
              <a:t>= </a:t>
            </a:r>
            <a:r>
              <a:rPr lang="en-US" altLang="zh-CN" sz="3200" i="1" dirty="0" smtClean="0">
                <a:solidFill>
                  <a:srgbClr val="C00000"/>
                </a:solidFill>
              </a:rPr>
              <a:t>O</a:t>
            </a:r>
            <a:r>
              <a:rPr lang="en-US" altLang="zh-CN" sz="3200" dirty="0" smtClean="0">
                <a:solidFill>
                  <a:srgbClr val="C00000"/>
                </a:solidFill>
              </a:rPr>
              <a:t>(n</a:t>
            </a:r>
            <a:r>
              <a:rPr lang="zh-CN" altLang="en-US" sz="3200" dirty="0" smtClean="0">
                <a:solidFill>
                  <a:srgbClr val="C00000"/>
                </a:solidFill>
              </a:rPr>
              <a:t>*</a:t>
            </a:r>
            <a:r>
              <a:rPr lang="en-US" altLang="zh-CN" sz="3200" i="1" dirty="0" smtClean="0">
                <a:solidFill>
                  <a:srgbClr val="C00000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</a:rPr>
              <a:t>(n))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04800" y="2895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(2)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程序设计 与实现；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9563" y="9906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 从问题到程序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宋体" pitchFamily="2" charset="-122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304800" y="1981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(1)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问题分析与抽象；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371600" y="4084638"/>
            <a:ext cx="7239000" cy="71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算法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+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数据结构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=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程序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by N. Wirth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；</a:t>
            </a: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953492"/>
            <a:ext cx="1562100" cy="20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代价计算规则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363" y="9144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特殊语句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00" y="1773805"/>
            <a:ext cx="76200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-- if … 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else …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9600" y="3276600"/>
            <a:ext cx="76200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-- switch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case …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case …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352800" y="1850004"/>
            <a:ext cx="4800600" cy="1143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Take greater complexity of all clauses.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52800" y="3922526"/>
            <a:ext cx="4800600" cy="1143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Take complexity of the most expensive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时间复杂度举例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43625"/>
            <a:ext cx="6096000" cy="784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600" dirty="0" smtClean="0"/>
              <a:t>1. </a:t>
            </a:r>
            <a:r>
              <a:rPr lang="en-US" altLang="zh-CN" sz="3600" dirty="0" smtClean="0"/>
              <a:t>x=6;  x=x/2;  </a:t>
            </a:r>
            <a:r>
              <a:rPr lang="en-US" altLang="zh-CN" sz="3600" dirty="0" smtClean="0"/>
              <a:t>y=x; </a:t>
            </a:r>
            <a:r>
              <a:rPr lang="en-US" altLang="zh-CN" sz="3600" dirty="0" smtClean="0"/>
              <a:t> y=y-1</a:t>
            </a:r>
            <a:r>
              <a:rPr lang="en-US" altLang="zh-CN" sz="3600" dirty="0" smtClean="0"/>
              <a:t>;                 </a:t>
            </a:r>
            <a:endParaRPr lang="zh-CN" altLang="en-US" sz="36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7000" y="1143000"/>
            <a:ext cx="2514600" cy="7848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  </a:t>
            </a:r>
            <a:r>
              <a:rPr lang="zh-CN" altLang="en-US" sz="3200" dirty="0" smtClean="0"/>
              <a:t>常量阶</a:t>
            </a:r>
            <a:endParaRPr lang="en-US" altLang="zh-CN" sz="3200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77000" y="3081000"/>
            <a:ext cx="2514600" cy="31674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平方阶</a:t>
            </a:r>
            <a:endParaRPr lang="en-US" altLang="zh-CN" sz="3200" baseline="30000" dirty="0" smtClean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2109052"/>
            <a:ext cx="6096000" cy="784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600" dirty="0" smtClean="0"/>
              <a:t>2. for(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</a:t>
            </a:r>
            <a:r>
              <a:rPr lang="en-US" altLang="zh-CN" sz="3600" dirty="0"/>
              <a:t>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06699"/>
                </a:solidFill>
              </a:rPr>
              <a:t>x</a:t>
            </a:r>
            <a:r>
              <a:rPr lang="en-US" altLang="zh-CN" sz="3600" dirty="0" smtClean="0">
                <a:solidFill>
                  <a:srgbClr val="006699"/>
                </a:solidFill>
              </a:rPr>
              <a:t>++;            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81000" y="3079393"/>
            <a:ext cx="6096000" cy="31393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3. for(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</a:t>
            </a:r>
            <a:r>
              <a:rPr lang="en-US" altLang="zh-CN" sz="3600" dirty="0"/>
              <a:t>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  </a:t>
            </a:r>
            <a:r>
              <a:rPr lang="en-US" altLang="zh-CN" sz="3600" dirty="0"/>
              <a:t>for</a:t>
            </a:r>
            <a:r>
              <a:rPr lang="en-US" altLang="zh-CN" sz="3600" dirty="0" smtClean="0"/>
              <a:t>( j=1</a:t>
            </a:r>
            <a:r>
              <a:rPr lang="en-US" altLang="zh-CN" sz="3600" dirty="0"/>
              <a:t>; </a:t>
            </a:r>
            <a:r>
              <a:rPr lang="en-US" altLang="zh-CN" sz="3600" dirty="0" smtClean="0"/>
              <a:t>j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j++</a:t>
            </a:r>
            <a:r>
              <a:rPr lang="en-US" altLang="zh-CN" sz="3600" dirty="0"/>
              <a:t>)  </a:t>
            </a:r>
            <a:r>
              <a:rPr lang="en-US" altLang="zh-CN" sz="3600" dirty="0" smtClean="0"/>
              <a:t>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6699"/>
                </a:solidFill>
              </a:rPr>
              <a:t>               x++;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6699"/>
                </a:solidFill>
              </a:rPr>
              <a:t>    </a:t>
            </a:r>
            <a:r>
              <a:rPr lang="en-US" altLang="zh-CN" sz="3600" dirty="0" smtClean="0"/>
              <a:t>for(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&lt;=n; </a:t>
            </a:r>
            <a:r>
              <a:rPr lang="en-US" altLang="zh-CN" sz="3600" dirty="0" err="1" smtClean="0">
                <a:sym typeface="Symbol" pitchFamily="18" charset="2"/>
              </a:rPr>
              <a:t>i</a:t>
            </a:r>
            <a:r>
              <a:rPr lang="en-US" altLang="zh-CN" sz="3600" dirty="0" smtClean="0">
                <a:sym typeface="Symbol" pitchFamily="18" charset="2"/>
              </a:rPr>
              <a:t>++</a:t>
            </a:r>
            <a:r>
              <a:rPr lang="en-US" altLang="zh-CN" sz="3600" dirty="0" smtClean="0"/>
              <a:t>)      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6699"/>
                </a:solidFill>
              </a:rPr>
              <a:t>           y++;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477000" y="2110800"/>
            <a:ext cx="2514600" cy="7848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(n)  </a:t>
            </a:r>
            <a:r>
              <a:rPr lang="zh-CN" altLang="en-US" sz="3200" dirty="0" smtClean="0"/>
              <a:t>线性阶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629400" y="839807"/>
            <a:ext cx="2362200" cy="131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)</a:t>
            </a:r>
            <a:endParaRPr lang="en-US" altLang="zh-CN" sz="3200" baseline="30000" dirty="0" smtClean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81000" y="838200"/>
            <a:ext cx="6248400" cy="1311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4.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</a:t>
            </a:r>
            <a:r>
              <a:rPr lang="en-US" altLang="zh-CN" sz="3600" dirty="0"/>
              <a:t>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  </a:t>
            </a:r>
            <a:r>
              <a:rPr lang="en-US" altLang="zh-CN" sz="3600" dirty="0"/>
              <a:t>for(j=1; </a:t>
            </a:r>
            <a:r>
              <a:rPr lang="en-US" altLang="zh-CN" sz="3600" dirty="0" smtClean="0">
                <a:solidFill>
                  <a:srgbClr val="C00000"/>
                </a:solidFill>
              </a:rPr>
              <a:t>j</a:t>
            </a:r>
            <a:r>
              <a:rPr lang="en-US" altLang="zh-CN" sz="3600" dirty="0" smtClean="0">
                <a:solidFill>
                  <a:srgbClr val="C00000"/>
                </a:solidFill>
                <a:sym typeface="Symbol" pitchFamily="18" charset="2"/>
              </a:rPr>
              <a:t>&lt;=n</a:t>
            </a:r>
            <a:r>
              <a:rPr lang="en-US" altLang="zh-CN" sz="3600" dirty="0">
                <a:solidFill>
                  <a:srgbClr val="C00000"/>
                </a:solidFill>
                <a:sym typeface="Symbol" pitchFamily="18" charset="2"/>
              </a:rPr>
              <a:t>; </a:t>
            </a:r>
            <a:r>
              <a:rPr lang="en-US" altLang="zh-CN" sz="3600" dirty="0">
                <a:sym typeface="Symbol" pitchFamily="18" charset="2"/>
              </a:rPr>
              <a:t>j++</a:t>
            </a:r>
            <a:r>
              <a:rPr lang="en-US" altLang="zh-CN" sz="3600" dirty="0"/>
              <a:t>)  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06699"/>
                </a:solidFill>
              </a:rPr>
              <a:t>x++;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4333428"/>
            <a:ext cx="6248400" cy="1310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6.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&lt;=n;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++)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for(</a:t>
            </a:r>
            <a:r>
              <a:rPr lang="en-US" altLang="zh-CN" sz="3600" dirty="0" smtClean="0">
                <a:solidFill>
                  <a:srgbClr val="C00000"/>
                </a:solidFill>
              </a:rPr>
              <a:t>j=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/>
              <a:t>; j</a:t>
            </a:r>
            <a:r>
              <a:rPr lang="en-US" altLang="zh-CN" sz="3600" dirty="0" smtClean="0">
                <a:sym typeface="Symbol" pitchFamily="18" charset="2"/>
              </a:rPr>
              <a:t>&lt;=</a:t>
            </a:r>
            <a:r>
              <a:rPr lang="en-US" altLang="zh-CN" sz="3600" dirty="0" smtClean="0"/>
              <a:t>n; j++)  </a:t>
            </a:r>
            <a:r>
              <a:rPr lang="en-US" altLang="zh-CN" sz="3600" dirty="0" smtClean="0">
                <a:solidFill>
                  <a:srgbClr val="006699"/>
                </a:solidFill>
              </a:rPr>
              <a:t>x++;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29400" y="4334050"/>
            <a:ext cx="2362200" cy="131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(n(n+1)/2)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=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)</a:t>
            </a:r>
            <a:endParaRPr lang="en-US" altLang="zh-CN" sz="3200" baseline="30000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81000" y="2269393"/>
            <a:ext cx="6248400" cy="1311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5.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</a:t>
            </a:r>
            <a:r>
              <a:rPr lang="en-US" altLang="zh-CN" sz="3600" dirty="0"/>
              <a:t>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  </a:t>
            </a:r>
            <a:r>
              <a:rPr lang="en-US" altLang="zh-CN" sz="3600" dirty="0"/>
              <a:t>for(j=1; </a:t>
            </a:r>
            <a:r>
              <a:rPr lang="en-US" altLang="zh-CN" sz="3600" dirty="0" smtClean="0">
                <a:solidFill>
                  <a:srgbClr val="C00000"/>
                </a:solidFill>
              </a:rPr>
              <a:t>j</a:t>
            </a:r>
            <a:r>
              <a:rPr lang="en-US" altLang="zh-CN" sz="3600" dirty="0" smtClean="0">
                <a:solidFill>
                  <a:srgbClr val="C00000"/>
                </a:solidFill>
                <a:sym typeface="Symbol" pitchFamily="18" charset="2"/>
              </a:rPr>
              <a:t>&lt;=</a:t>
            </a:r>
            <a:r>
              <a:rPr lang="en-US" altLang="zh-CN" sz="3600" dirty="0" err="1" smtClean="0">
                <a:solidFill>
                  <a:srgbClr val="C00000"/>
                </a:solidFill>
                <a:sym typeface="Symbol" pitchFamily="18" charset="2"/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  <a:sym typeface="Symbol" pitchFamily="18" charset="2"/>
              </a:rPr>
              <a:t>;</a:t>
            </a:r>
            <a:r>
              <a:rPr lang="en-US" altLang="zh-CN" sz="3600" dirty="0" smtClean="0">
                <a:sym typeface="Symbol" pitchFamily="18" charset="2"/>
              </a:rPr>
              <a:t> </a:t>
            </a:r>
            <a:r>
              <a:rPr lang="en-US" altLang="zh-CN" sz="3600" dirty="0">
                <a:sym typeface="Symbol" pitchFamily="18" charset="2"/>
              </a:rPr>
              <a:t>j++</a:t>
            </a:r>
            <a:r>
              <a:rPr lang="en-US" altLang="zh-CN" sz="3600" dirty="0"/>
              <a:t>)  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06699"/>
                </a:solidFill>
              </a:rPr>
              <a:t>x++;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629400" y="2271250"/>
            <a:ext cx="2362200" cy="131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(n(n+1)/2)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=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)</a:t>
            </a:r>
            <a:endParaRPr lang="en-US" altLang="zh-CN" sz="3200" baseline="30000" dirty="0" smtClean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438400" y="3560650"/>
            <a:ext cx="6553200" cy="6096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注：</a:t>
            </a:r>
            <a:r>
              <a:rPr lang="en-US" altLang="zh-CN" sz="3200" dirty="0" smtClean="0"/>
              <a:t>1+2+3+…+n = n(n+1)/2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81000" y="5638800"/>
            <a:ext cx="8610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但，并非所有</a:t>
            </a:r>
            <a:r>
              <a:rPr lang="zh-CN" altLang="en-US" sz="3200" dirty="0" smtClean="0">
                <a:solidFill>
                  <a:schemeClr val="bg1"/>
                </a:solidFill>
              </a:rPr>
              <a:t>二层循环</a:t>
            </a:r>
            <a:r>
              <a:rPr lang="zh-CN" altLang="en-US" sz="3200" dirty="0" smtClean="0">
                <a:solidFill>
                  <a:schemeClr val="bg1"/>
                </a:solidFill>
              </a:rPr>
              <a:t>的时间代价都是</a:t>
            </a:r>
            <a:r>
              <a:rPr lang="en-US" altLang="zh-CN" sz="3200" dirty="0" smtClean="0">
                <a:solidFill>
                  <a:schemeClr val="bg1"/>
                </a:solidFill>
              </a:rPr>
              <a:t>O(n</a:t>
            </a:r>
            <a:r>
              <a:rPr lang="en-US" altLang="zh-CN" sz="320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04800" y="5399174"/>
            <a:ext cx="8686800" cy="990600"/>
          </a:xfrm>
          <a:prstGeom prst="rect">
            <a:avLst/>
          </a:prstGeom>
          <a:solidFill>
            <a:srgbClr val="ACF1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2209800"/>
            <a:ext cx="8610600" cy="1066800"/>
          </a:xfrm>
          <a:prstGeom prst="rect">
            <a:avLst/>
          </a:prstGeom>
          <a:solidFill>
            <a:srgbClr val="ACF1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789074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7.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&lt;=n;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</a:rPr>
              <a:t>=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</a:rPr>
              <a:t>*2</a:t>
            </a:r>
            <a:r>
              <a:rPr lang="en-US" altLang="zh-CN" sz="3600" dirty="0" smtClean="0"/>
              <a:t>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for(j=1; j&lt;=n; j++)  sum++;</a:t>
            </a:r>
            <a:endParaRPr lang="zh-CN" altLang="en-US" sz="360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781800" y="789691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(nlog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n)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781800" y="3429000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(n)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81000" y="3429001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8.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&lt;=n;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</a:rPr>
              <a:t>=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</a:rPr>
              <a:t>*2</a:t>
            </a:r>
            <a:r>
              <a:rPr lang="en-US" altLang="zh-CN" sz="3600" dirty="0" smtClean="0"/>
              <a:t>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for(j=1; </a:t>
            </a:r>
            <a:r>
              <a:rPr lang="en-US" altLang="zh-CN" sz="3600" dirty="0" smtClean="0">
                <a:solidFill>
                  <a:srgbClr val="C00000"/>
                </a:solidFill>
              </a:rPr>
              <a:t>j&lt;=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/>
              <a:t>; j++)  sum++;</a:t>
            </a:r>
            <a:endParaRPr lang="zh-CN" altLang="en-US" sz="36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54000" y="5322974"/>
          <a:ext cx="8661400" cy="1154026"/>
        </p:xfrm>
        <a:graphic>
          <a:graphicData uri="http://schemas.openxmlformats.org/presentationml/2006/ole">
            <p:oleObj spid="_x0000_s53252" name="Equation" r:id="rId4" imgW="2209680" imgH="291960" progId="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81000" y="2160673"/>
          <a:ext cx="8480334" cy="1143001"/>
        </p:xfrm>
        <a:graphic>
          <a:graphicData uri="http://schemas.openxmlformats.org/presentationml/2006/ole">
            <p:oleObj spid="_x0000_s53253" name="Equation" r:id="rId5" imgW="2184120" imgH="291960" progId="">
              <p:embed/>
            </p:oleObj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4800600"/>
            <a:ext cx="8229600" cy="6096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注</a:t>
            </a:r>
            <a:r>
              <a:rPr lang="zh-CN" altLang="en-US" sz="3200" dirty="0" smtClean="0"/>
              <a:t>：计算</a:t>
            </a:r>
            <a:r>
              <a:rPr lang="en-US" altLang="zh-CN" sz="3200" dirty="0" smtClean="0"/>
              <a:t>sum++ </a:t>
            </a:r>
            <a:r>
              <a:rPr lang="zh-CN" altLang="en-US" sz="3200" dirty="0" smtClean="0"/>
              <a:t>的语句频度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/>
              <a:t>等比数列</a:t>
            </a:r>
            <a:r>
              <a:rPr lang="zh-CN" altLang="en-US" sz="3200" dirty="0" smtClean="0"/>
              <a:t>求和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5" grpId="0" animBg="1"/>
      <p:bldP spid="18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762626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9.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=0;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while(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*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&lt;=</a:t>
            </a:r>
            <a:r>
              <a:rPr lang="en-US" altLang="zh-CN" sz="3600" dirty="0" smtClean="0"/>
              <a:t>n)      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++; 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781800" y="762000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     )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244243" y="945000"/>
          <a:ext cx="680557" cy="504917"/>
        </p:xfrm>
        <a:graphic>
          <a:graphicData uri="http://schemas.openxmlformats.org/presentationml/2006/ole">
            <p:oleObj spid="_x0000_s2051" name="Equation" r:id="rId4" imgW="241200" imgH="228600" progId="">
              <p:embed/>
            </p:oleObj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2240401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10.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x=3;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while(x&lt;n/2</a:t>
            </a:r>
            <a:r>
              <a:rPr lang="en-US" altLang="zh-CN" sz="3600" dirty="0" smtClean="0"/>
              <a:t>)     </a:t>
            </a:r>
            <a:r>
              <a:rPr lang="en-US" altLang="zh-CN" sz="3600" dirty="0" smtClean="0"/>
              <a:t>x=2*x; 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81800" y="2240400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(log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n)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3738600"/>
            <a:ext cx="68580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11.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fact(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n)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{ if(n&lt;=1)  return 1;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 else     </a:t>
            </a:r>
            <a:r>
              <a:rPr lang="en-US" altLang="zh-CN" sz="3600" dirty="0" smtClean="0"/>
              <a:t>   </a:t>
            </a:r>
            <a:r>
              <a:rPr lang="en-US" altLang="zh-CN" sz="3600" dirty="0" smtClean="0"/>
              <a:t>return n*fact(n-1);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}</a:t>
            </a:r>
            <a:endParaRPr lang="zh-CN" altLang="en-US" sz="36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86600" y="3739217"/>
            <a:ext cx="1905000" cy="275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  O</a:t>
            </a:r>
            <a:r>
              <a:rPr lang="en-US" altLang="zh-CN" sz="3200" dirty="0" smtClean="0"/>
              <a:t>(n</a:t>
            </a:r>
            <a:r>
              <a:rPr lang="en-US" altLang="zh-CN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常见</a:t>
            </a:r>
            <a:r>
              <a:rPr lang="zh-CN" altLang="en-US" dirty="0" smtClean="0">
                <a:ea typeface="黑体" pitchFamily="2" charset="-122"/>
              </a:rPr>
              <a:t>代价函数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914400"/>
            <a:ext cx="8458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(c)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(log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n)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(n)  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(nlog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n)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B050"/>
                </a:solidFill>
              </a:rPr>
              <a:t>        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</a:t>
            </a:r>
            <a:r>
              <a:rPr lang="en-US" altLang="zh-CN" sz="3600" baseline="30000" dirty="0" smtClean="0"/>
              <a:t>2</a:t>
            </a:r>
            <a:r>
              <a:rPr lang="en-US" altLang="zh-CN" sz="3600" dirty="0" smtClean="0"/>
              <a:t>)     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</a:t>
            </a:r>
            <a:r>
              <a:rPr lang="en-US" altLang="zh-CN" sz="3600" baseline="30000" dirty="0" smtClean="0"/>
              <a:t>3</a:t>
            </a:r>
            <a:r>
              <a:rPr lang="en-US" altLang="zh-CN" sz="3600" dirty="0" smtClean="0"/>
              <a:t>) 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(2</a:t>
            </a:r>
            <a:r>
              <a:rPr lang="en-US" altLang="zh-CN" sz="3600" baseline="30000" dirty="0" smtClean="0"/>
              <a:t>n</a:t>
            </a:r>
            <a:r>
              <a:rPr lang="en-US" altLang="zh-CN" sz="3600" dirty="0" smtClean="0"/>
              <a:t>) 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(n!)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43600" y="4838400"/>
            <a:ext cx="19050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200log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2</a:t>
            </a:r>
            <a:r>
              <a:rPr lang="en-US" altLang="zh-CN" sz="3200" dirty="0" smtClean="0">
                <a:solidFill>
                  <a:srgbClr val="003399"/>
                </a:solidFill>
              </a:rPr>
              <a:t>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19800" y="3771600"/>
            <a:ext cx="19050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100n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29400" y="2819400"/>
            <a:ext cx="19050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25nlog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n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943600" y="2286000"/>
            <a:ext cx="9906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B000"/>
                </a:solidFill>
              </a:rPr>
              <a:t>5n</a:t>
            </a:r>
            <a:r>
              <a:rPr lang="en-US" altLang="zh-CN" sz="3200" baseline="30000" dirty="0" smtClean="0">
                <a:solidFill>
                  <a:srgbClr val="00B000"/>
                </a:solidFill>
              </a:rPr>
              <a:t>2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419600" y="2247600"/>
            <a:ext cx="12954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BDEA"/>
                </a:solidFill>
              </a:rPr>
              <a:t>0.5n</a:t>
            </a:r>
            <a:r>
              <a:rPr lang="en-US" altLang="zh-CN" sz="3200" baseline="30000" dirty="0" smtClean="0">
                <a:solidFill>
                  <a:srgbClr val="00BDEA"/>
                </a:solidFill>
              </a:rPr>
              <a:t>3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76600" y="2286000"/>
            <a:ext cx="6096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D60093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D60093"/>
                </a:solidFill>
              </a:rPr>
              <a:t>n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334000" y="1502658"/>
            <a:ext cx="3352800" cy="630942"/>
          </a:xfrm>
          <a:prstGeom prst="rect">
            <a:avLst/>
          </a:prstGeom>
          <a:solidFill>
            <a:srgbClr val="FF0000">
              <a:alpha val="10196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2362200"/>
            <a:ext cx="8382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For an algorithm, not </a:t>
            </a:r>
            <a:r>
              <a:rPr lang="en-US" altLang="zh-CN" sz="3200" dirty="0" smtClean="0">
                <a:latin typeface="+mj-lt"/>
              </a:rPr>
              <a:t>all inputs of a given size take the same time to run.</a:t>
            </a:r>
            <a:endParaRPr lang="zh-CN" altLang="en-US" sz="3200" dirty="0" smtClean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5763" y="3429000"/>
            <a:ext cx="8377237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同一规模、同一算法、</a:t>
            </a:r>
            <a:r>
              <a:rPr lang="zh-CN" altLang="en-US" sz="3200" dirty="0" smtClean="0">
                <a:solidFill>
                  <a:srgbClr val="C00000"/>
                </a:solidFill>
              </a:rPr>
              <a:t>实际输入不同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   </a:t>
            </a: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C00000"/>
                </a:solidFill>
                <a:sym typeface="Wingdings" pitchFamily="2" charset="2"/>
              </a:rPr>
              <a:t>算法的</a:t>
            </a:r>
            <a:r>
              <a:rPr lang="zh-CN" altLang="en-US" sz="3200" dirty="0" smtClean="0">
                <a:solidFill>
                  <a:srgbClr val="C00000"/>
                </a:solidFill>
              </a:rPr>
              <a:t>实际</a:t>
            </a:r>
            <a:r>
              <a:rPr lang="zh-CN" altLang="en-US" sz="3200" dirty="0" smtClean="0">
                <a:solidFill>
                  <a:srgbClr val="C00000"/>
                </a:solidFill>
              </a:rPr>
              <a:t>代价不同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实际</a:t>
            </a:r>
            <a:r>
              <a:rPr lang="zh-CN" altLang="en-US" dirty="0" smtClean="0">
                <a:ea typeface="黑体" pitchFamily="2" charset="-122"/>
              </a:rPr>
              <a:t>代价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762000"/>
          </a:xfrm>
          <a:prstGeom prst="rect">
            <a:avLst/>
          </a:prstGeom>
          <a:solidFill>
            <a:srgbClr val="FFFEC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影响时间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空间代价的主要因素：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71600" y="4724400"/>
            <a:ext cx="7386637" cy="1905000"/>
          </a:xfrm>
          <a:prstGeom prst="rect">
            <a:avLst/>
          </a:prstGeom>
          <a:solidFill>
            <a:srgbClr val="FEE5CA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例：返回家中取钥匙，遇到情况：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1) </a:t>
            </a:r>
            <a:r>
              <a:rPr lang="zh-CN" altLang="en-US" sz="3200" dirty="0" smtClean="0"/>
              <a:t>钥匙就在进门处；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2) </a:t>
            </a:r>
            <a:r>
              <a:rPr lang="zh-CN" altLang="en-US" sz="3200" dirty="0" smtClean="0"/>
              <a:t>钥匙在最隐蔽的角落里；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5763" y="1676400"/>
            <a:ext cx="8377237" cy="685800"/>
          </a:xfrm>
          <a:prstGeom prst="rect">
            <a:avLst/>
          </a:prstGeom>
          <a:solidFill>
            <a:srgbClr val="FDFE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A249"/>
                </a:solidFill>
              </a:rPr>
              <a:t>  </a:t>
            </a:r>
            <a:r>
              <a:rPr lang="en-US" altLang="zh-CN" sz="3200" dirty="0" smtClean="0">
                <a:solidFill>
                  <a:srgbClr val="00A249"/>
                </a:solidFill>
              </a:rPr>
              <a:t>1) </a:t>
            </a:r>
            <a:r>
              <a:rPr lang="zh-CN" altLang="en-US" sz="3200" dirty="0" smtClean="0">
                <a:solidFill>
                  <a:srgbClr val="00A249"/>
                </a:solidFill>
              </a:rPr>
              <a:t>算法选择</a:t>
            </a:r>
            <a:r>
              <a:rPr lang="en-US" altLang="zh-CN" sz="3200" dirty="0" smtClean="0">
                <a:solidFill>
                  <a:srgbClr val="00A249"/>
                </a:solidFill>
              </a:rPr>
              <a:t>/</a:t>
            </a:r>
            <a:r>
              <a:rPr lang="zh-CN" altLang="en-US" sz="3200" dirty="0" smtClean="0">
                <a:solidFill>
                  <a:srgbClr val="00A249"/>
                </a:solidFill>
              </a:rPr>
              <a:t>设计；</a:t>
            </a:r>
            <a:r>
              <a:rPr lang="en-US" altLang="zh-CN" sz="3200" dirty="0" smtClean="0">
                <a:solidFill>
                  <a:srgbClr val="00A249"/>
                </a:solidFill>
              </a:rPr>
              <a:t>2) </a:t>
            </a:r>
            <a:r>
              <a:rPr lang="zh-CN" altLang="en-US" sz="3200" dirty="0" smtClean="0">
                <a:solidFill>
                  <a:srgbClr val="00A249"/>
                </a:solidFill>
              </a:rPr>
              <a:t>问题规模</a:t>
            </a:r>
            <a:r>
              <a:rPr lang="en-US" altLang="zh-CN" sz="3200" dirty="0" smtClean="0">
                <a:solidFill>
                  <a:srgbClr val="00A249"/>
                </a:solidFill>
              </a:rPr>
              <a:t>n</a:t>
            </a:r>
            <a:r>
              <a:rPr lang="zh-CN" altLang="en-US" sz="3200" dirty="0" smtClean="0">
                <a:solidFill>
                  <a:srgbClr val="00A249"/>
                </a:solidFill>
              </a:rPr>
              <a:t>；</a:t>
            </a:r>
            <a:endParaRPr lang="en-US" altLang="zh-CN" sz="3200" dirty="0" smtClean="0"/>
          </a:p>
        </p:txBody>
      </p:sp>
      <p:sp>
        <p:nvSpPr>
          <p:cNvPr id="9" name="下箭头 8"/>
          <p:cNvSpPr/>
          <p:nvPr/>
        </p:nvSpPr>
        <p:spPr bwMode="auto">
          <a:xfrm>
            <a:off x="7848600" y="4184400"/>
            <a:ext cx="304800" cy="540000"/>
          </a:xfrm>
          <a:prstGeom prst="downArrow">
            <a:avLst/>
          </a:prstGeom>
          <a:solidFill>
            <a:srgbClr val="FEE5CA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最好、最坏、平均情况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143000"/>
            <a:ext cx="8301037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6699"/>
                </a:solidFill>
              </a:rPr>
              <a:t>最好情况</a:t>
            </a:r>
            <a:r>
              <a:rPr lang="en-US" altLang="zh-CN" sz="3200" dirty="0" smtClean="0">
                <a:solidFill>
                  <a:srgbClr val="006699"/>
                </a:solidFill>
              </a:rPr>
              <a:t>(best case) 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endParaRPr lang="en-US" altLang="zh-CN" sz="3200" dirty="0" smtClean="0">
              <a:solidFill>
                <a:srgbClr val="006699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    使算法复杂度最小的输入；</a:t>
            </a:r>
            <a:endParaRPr lang="en-US" altLang="zh-CN" sz="3200" dirty="0" smtClean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2514600"/>
            <a:ext cx="83058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2. </a:t>
            </a:r>
            <a:r>
              <a:rPr lang="zh-CN" altLang="en-US" sz="3200" dirty="0" smtClean="0">
                <a:solidFill>
                  <a:srgbClr val="C00000"/>
                </a:solidFill>
              </a:rPr>
              <a:t>最坏情况</a:t>
            </a:r>
            <a:r>
              <a:rPr lang="en-US" altLang="zh-CN" sz="3200" dirty="0" smtClean="0">
                <a:solidFill>
                  <a:srgbClr val="C00000"/>
                </a:solidFill>
              </a:rPr>
              <a:t>(worst case)</a:t>
            </a: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en-US" altLang="zh-CN" sz="3200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    使算法复杂度最大的输入；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/>
              <a:t>说明了算法</a:t>
            </a:r>
            <a:r>
              <a:rPr lang="zh-CN" altLang="en-US" sz="3200" dirty="0" smtClean="0"/>
              <a:t>至少</a:t>
            </a:r>
            <a:r>
              <a:rPr lang="zh-CN" altLang="en-US" sz="3200" dirty="0" smtClean="0"/>
              <a:t>能够多快，</a:t>
            </a:r>
            <a:r>
              <a:rPr lang="zh-CN" altLang="en-US" sz="3200" dirty="0" smtClean="0"/>
              <a:t>常用。</a:t>
            </a:r>
            <a:endParaRPr lang="zh-CN" altLang="en-US" sz="3200" dirty="0" smtClean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3. </a:t>
            </a:r>
            <a:r>
              <a:rPr lang="zh-CN" altLang="en-US" sz="3200" dirty="0" smtClean="0">
                <a:solidFill>
                  <a:srgbClr val="006699"/>
                </a:solidFill>
              </a:rPr>
              <a:t>平均情况</a:t>
            </a:r>
            <a:r>
              <a:rPr lang="en-US" altLang="zh-CN" sz="3200" dirty="0" smtClean="0">
                <a:solidFill>
                  <a:srgbClr val="006699"/>
                </a:solidFill>
              </a:rPr>
              <a:t>(average case)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基于输入数据</a:t>
            </a:r>
            <a:r>
              <a:rPr lang="zh-CN" altLang="en-US" sz="3200" dirty="0" smtClean="0"/>
              <a:t>的</a:t>
            </a:r>
            <a:r>
              <a:rPr lang="zh-CN" altLang="en-US" sz="3200" dirty="0" smtClean="0"/>
              <a:t>概率分布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期望</a:t>
            </a:r>
            <a:r>
              <a:rPr lang="zh-CN" altLang="en-US" sz="3200" dirty="0" smtClean="0"/>
              <a:t>；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例：有序数组上的查找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" y="1295400"/>
            <a:ext cx="82296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+mj-lt"/>
              </a:rPr>
              <a:t> 长度为</a:t>
            </a:r>
            <a:r>
              <a:rPr lang="en-US" altLang="zh-CN" sz="3200" dirty="0" smtClean="0">
                <a:latin typeface="+mj-lt"/>
              </a:rPr>
              <a:t>n</a:t>
            </a:r>
            <a:r>
              <a:rPr lang="zh-CN" altLang="en-US" sz="3200" dirty="0" smtClean="0">
                <a:latin typeface="+mj-lt"/>
              </a:rPr>
              <a:t>的数组</a:t>
            </a:r>
            <a:r>
              <a:rPr lang="en-US" altLang="zh-CN" sz="3200" dirty="0">
                <a:latin typeface="+mj-lt"/>
              </a:rPr>
              <a:t>A</a:t>
            </a:r>
            <a:r>
              <a:rPr lang="zh-CN" altLang="en-US" sz="3200" dirty="0" smtClean="0">
                <a:latin typeface="+mj-lt"/>
              </a:rPr>
              <a:t>，所有元素从小到大存放，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4084637"/>
            <a:ext cx="8229600" cy="639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解法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1 ----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顺序查找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4770437"/>
            <a:ext cx="8229600" cy="639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解法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2 ----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二分查找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给定数值</a:t>
            </a:r>
            <a:r>
              <a:rPr lang="en-US" altLang="zh-CN" sz="3200" dirty="0" smtClean="0">
                <a:latin typeface="+mj-lt"/>
              </a:rPr>
              <a:t>x</a:t>
            </a:r>
            <a:r>
              <a:rPr lang="zh-CN" altLang="en-US" sz="3200" dirty="0" smtClean="0">
                <a:latin typeface="+mj-lt"/>
              </a:rPr>
              <a:t>，在数组</a:t>
            </a:r>
            <a:r>
              <a:rPr lang="en-US" altLang="zh-CN" sz="3200" dirty="0" smtClean="0">
                <a:latin typeface="+mj-lt"/>
              </a:rPr>
              <a:t>A</a:t>
            </a:r>
            <a:r>
              <a:rPr lang="zh-CN" altLang="en-US" sz="3200" dirty="0" smtClean="0">
                <a:latin typeface="+mj-lt"/>
              </a:rPr>
              <a:t>中查找</a:t>
            </a:r>
            <a:r>
              <a:rPr lang="en-US" altLang="zh-CN" sz="3200" dirty="0" smtClean="0">
                <a:latin typeface="+mj-lt"/>
              </a:rPr>
              <a:t>x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2667000"/>
            <a:ext cx="8229600" cy="12954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latin typeface="+mj-lt"/>
              </a:rPr>
              <a:t>   找到，则返回</a:t>
            </a:r>
            <a:r>
              <a:rPr lang="en-US" altLang="zh-CN" sz="3200" dirty="0" smtClean="0">
                <a:latin typeface="+mj-lt"/>
              </a:rPr>
              <a:t>A</a:t>
            </a:r>
            <a:r>
              <a:rPr lang="zh-CN" altLang="en-US" sz="3200" dirty="0" smtClean="0">
                <a:latin typeface="+mj-lt"/>
              </a:rPr>
              <a:t>中元素的下标，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否则，返回</a:t>
            </a:r>
            <a:r>
              <a:rPr lang="en-US" altLang="zh-CN" sz="3200" dirty="0" smtClean="0">
                <a:latin typeface="+mj-lt"/>
              </a:rPr>
              <a:t>-1</a:t>
            </a:r>
            <a:r>
              <a:rPr lang="zh-CN" altLang="en-US" sz="3200" dirty="0" smtClean="0">
                <a:latin typeface="+mj-lt"/>
              </a:rPr>
              <a:t>；</a:t>
            </a:r>
            <a:endParaRPr lang="en-US" altLang="zh-CN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9067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1.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顺序查找：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从第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个元素开始依次向后比较。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0" y="1905000"/>
            <a:ext cx="8077200" cy="36576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 smtClean="0">
                <a:ea typeface="黑体" pitchFamily="2" charset="-122"/>
              </a:rPr>
              <a:t>lin_Search</a:t>
            </a:r>
            <a:r>
              <a:rPr lang="en-US" altLang="zh-CN" sz="3200" dirty="0" smtClean="0">
                <a:ea typeface="黑体" pitchFamily="2" charset="-122"/>
              </a:rPr>
              <a:t>(</a:t>
            </a:r>
            <a:r>
              <a:rPr lang="en-US" altLang="zh-CN" sz="3200" dirty="0" err="1" smtClean="0">
                <a:ea typeface="黑体" pitchFamily="2" charset="-122"/>
              </a:rPr>
              <a:t>int</a:t>
            </a:r>
            <a:r>
              <a:rPr lang="en-US" altLang="zh-CN" sz="3200" dirty="0" smtClean="0">
                <a:ea typeface="黑体" pitchFamily="2" charset="-122"/>
              </a:rPr>
              <a:t> </a:t>
            </a:r>
            <a:r>
              <a:rPr lang="en-US" altLang="zh-CN" sz="3200" dirty="0">
                <a:ea typeface="黑体" pitchFamily="2" charset="-122"/>
              </a:rPr>
              <a:t>array[],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n,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smtClean="0">
                <a:ea typeface="黑体" pitchFamily="2" charset="-122"/>
              </a:rPr>
              <a:t>x)</a:t>
            </a:r>
            <a:endParaRPr lang="en-US" altLang="zh-CN" sz="3200" dirty="0"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{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   for (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 smtClean="0">
                <a:ea typeface="黑体" pitchFamily="2" charset="-122"/>
              </a:rPr>
              <a:t>i</a:t>
            </a:r>
            <a:r>
              <a:rPr lang="en-US" altLang="zh-CN" sz="3200" dirty="0" smtClean="0">
                <a:ea typeface="黑体" pitchFamily="2" charset="-122"/>
              </a:rPr>
              <a:t>=0</a:t>
            </a:r>
            <a:r>
              <a:rPr lang="en-US" altLang="zh-CN" sz="3200" dirty="0">
                <a:ea typeface="黑体" pitchFamily="2" charset="-122"/>
              </a:rPr>
              <a:t>; 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 &lt;= n-1; 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++)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         </a:t>
            </a: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  if (x==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array[</a:t>
            </a:r>
            <a:r>
              <a:rPr lang="en-US" altLang="zh-CN" sz="3200" dirty="0" err="1">
                <a:solidFill>
                  <a:srgbClr val="006699"/>
                </a:solidFill>
                <a:ea typeface="黑体" pitchFamily="2" charset="-122"/>
              </a:rPr>
              <a:t>i</a:t>
            </a: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])   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return </a:t>
            </a:r>
            <a:r>
              <a:rPr lang="en-US" altLang="zh-CN" sz="3200" dirty="0" err="1">
                <a:solidFill>
                  <a:srgbClr val="006699"/>
                </a:solidFill>
                <a:ea typeface="黑体" pitchFamily="2" charset="-122"/>
              </a:rPr>
              <a:t>i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;      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   return </a:t>
            </a:r>
            <a:r>
              <a:rPr lang="en-US" altLang="zh-CN" sz="3200" dirty="0" smtClean="0">
                <a:ea typeface="黑体" pitchFamily="2" charset="-122"/>
              </a:rPr>
              <a:t>-1;</a:t>
            </a:r>
            <a:endParaRPr lang="en-US" altLang="zh-CN" sz="3200" dirty="0"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}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例：有序数组上的查找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9563" y="9906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抽象数据类型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(ADT):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88950" y="1676400"/>
            <a:ext cx="8731250" cy="6615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/>
              <a:t>具有</a:t>
            </a:r>
            <a:r>
              <a:rPr lang="zh-CN" altLang="en-US" sz="3200" dirty="0" smtClean="0"/>
              <a:t>一定行为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操作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的抽象类型；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19200" y="3352800"/>
            <a:ext cx="70866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(1)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逻辑层面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定义的模型；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(2)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抽象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出数据的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使用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要求（操作）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962400" y="2514600"/>
            <a:ext cx="457200" cy="72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二分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折半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查找</a:t>
            </a:r>
            <a:r>
              <a:rPr lang="zh-CN" altLang="en-US" sz="3200" kern="0" dirty="0" smtClean="0">
                <a:solidFill>
                  <a:srgbClr val="006699"/>
                </a:solidFill>
                <a:latin typeface="+mj-lt"/>
              </a:rPr>
              <a:t>：</a:t>
            </a:r>
            <a:r>
              <a:rPr lang="zh-CN" altLang="en-US" sz="3200" kern="0" dirty="0" smtClean="0">
                <a:latin typeface="+mj-lt"/>
              </a:rPr>
              <a:t>每</a:t>
            </a:r>
            <a:r>
              <a:rPr lang="en-US" altLang="zh-CN" sz="3200" kern="0" dirty="0" smtClean="0">
                <a:latin typeface="+mj-lt"/>
              </a:rPr>
              <a:t>1</a:t>
            </a:r>
            <a:r>
              <a:rPr lang="zh-CN" altLang="en-US" sz="3200" kern="0" dirty="0" smtClean="0">
                <a:latin typeface="+mj-lt"/>
              </a:rPr>
              <a:t>次，将</a:t>
            </a:r>
            <a:r>
              <a:rPr lang="en-US" altLang="zh-CN" sz="3200" kern="0" dirty="0" smtClean="0">
                <a:latin typeface="+mj-lt"/>
              </a:rPr>
              <a:t>x</a:t>
            </a:r>
            <a:r>
              <a:rPr lang="zh-CN" altLang="en-US" sz="3200" kern="0" dirty="0" smtClean="0">
                <a:latin typeface="+mj-lt"/>
              </a:rPr>
              <a:t>与‘待比较子表’的中间位置元素比较。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例：有序数组上的查找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4384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FontTx/>
              <a:buAutoNum type="arabicParenR"/>
            </a:pP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置</a:t>
            </a:r>
            <a:r>
              <a:rPr lang="en-US" altLang="zh-CN" sz="3200" dirty="0">
                <a:latin typeface="+mj-lt"/>
              </a:rPr>
              <a:t>k= (n-1)/2</a:t>
            </a:r>
            <a:r>
              <a:rPr lang="zh-CN" altLang="en-US" sz="3200" dirty="0">
                <a:latin typeface="+mj-lt"/>
              </a:rPr>
              <a:t>，</a:t>
            </a:r>
            <a:r>
              <a:rPr lang="zh-CN" altLang="en-US" sz="3200" dirty="0" smtClean="0">
                <a:latin typeface="+mj-lt"/>
              </a:rPr>
              <a:t>将</a:t>
            </a:r>
            <a:r>
              <a:rPr lang="en-US" altLang="zh-CN" sz="3200" dirty="0" smtClean="0">
                <a:latin typeface="+mj-lt"/>
              </a:rPr>
              <a:t>x</a:t>
            </a:r>
            <a:r>
              <a:rPr lang="zh-CN" altLang="en-US" sz="3200" dirty="0" smtClean="0">
                <a:latin typeface="+mj-lt"/>
              </a:rPr>
              <a:t>与</a:t>
            </a:r>
            <a:r>
              <a:rPr lang="en-US" altLang="zh-CN" sz="3200" dirty="0">
                <a:latin typeface="+mj-lt"/>
              </a:rPr>
              <a:t>a[k]</a:t>
            </a:r>
            <a:r>
              <a:rPr lang="zh-CN" altLang="en-US" sz="3200" dirty="0">
                <a:latin typeface="+mj-lt"/>
              </a:rPr>
              <a:t>比较</a:t>
            </a:r>
            <a:r>
              <a:rPr lang="zh-CN" altLang="en-US" sz="3200" dirty="0" smtClean="0">
                <a:latin typeface="+mj-lt"/>
              </a:rPr>
              <a:t>，</a:t>
            </a:r>
            <a:endParaRPr lang="zh-CN" altLang="en-US" sz="3200" dirty="0">
              <a:latin typeface="+mj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0" y="3276600"/>
            <a:ext cx="79248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None/>
            </a:pPr>
            <a:r>
              <a:rPr lang="en-US" altLang="zh-CN" sz="3200" dirty="0" smtClean="0">
                <a:latin typeface="+mj-lt"/>
              </a:rPr>
              <a:t>    -- </a:t>
            </a:r>
            <a:r>
              <a:rPr lang="zh-CN" altLang="en-US" sz="3200" dirty="0" smtClean="0">
                <a:latin typeface="+mj-lt"/>
              </a:rPr>
              <a:t>如</a:t>
            </a:r>
            <a:r>
              <a:rPr lang="zh-CN" altLang="en-US" sz="3200" dirty="0">
                <a:latin typeface="+mj-lt"/>
              </a:rPr>
              <a:t>相等，返回</a:t>
            </a:r>
            <a:r>
              <a:rPr lang="en-US" altLang="zh-CN" sz="3200" dirty="0">
                <a:latin typeface="+mj-lt"/>
              </a:rPr>
              <a:t>k</a:t>
            </a:r>
            <a:r>
              <a:rPr lang="en-US" altLang="zh-CN" sz="3200" dirty="0" smtClean="0">
                <a:latin typeface="+mj-lt"/>
              </a:rPr>
              <a:t>;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2000" y="4038600"/>
            <a:ext cx="79248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    -- 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</a:rPr>
              <a:t>如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x&lt;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a[k]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，</a:t>
            </a:r>
            <a:r>
              <a:rPr lang="zh-CN" altLang="en-US" sz="3200" dirty="0">
                <a:latin typeface="+mj-lt"/>
              </a:rPr>
              <a:t>则如此查找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前面的子表</a:t>
            </a:r>
            <a:r>
              <a:rPr lang="zh-CN" altLang="en-US" sz="3200" dirty="0" smtClean="0">
                <a:latin typeface="+mj-lt"/>
              </a:rPr>
              <a:t>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800600"/>
            <a:ext cx="79248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    -- 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</a:rPr>
              <a:t>如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x&gt;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a[k]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，</a:t>
            </a:r>
            <a:r>
              <a:rPr lang="zh-CN" altLang="en-US" sz="3200" dirty="0">
                <a:latin typeface="+mj-lt"/>
              </a:rPr>
              <a:t>则如此查找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后面的子表；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实际时间代价</a:t>
            </a:r>
            <a:endParaRPr lang="zh-CN" altLang="en-US" dirty="0">
              <a:ea typeface="黑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33600" y="1981201"/>
          <a:ext cx="670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251460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仅比较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即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x=A[0]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(1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x=A[(n-1)/2]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 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(1)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133600" y="3124200"/>
          <a:ext cx="670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25146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不在数组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A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O(log</a:t>
                      </a:r>
                      <a:r>
                        <a:rPr kumimoji="0" lang="en-US" altLang="zh-CN" sz="32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0" y="1981201"/>
          <a:ext cx="18288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1143000">
                <a:tc>
                  <a:txBody>
                    <a:bodyPr/>
                    <a:lstStyle/>
                    <a:p>
                      <a:r>
                        <a:rPr lang="zh-CN" altLang="en-US" sz="3200" b="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2" charset="-122"/>
                        </a:rPr>
                        <a:t>最好情况</a:t>
                      </a:r>
                      <a:endParaRPr lang="zh-CN" altLang="en-US" sz="3200" b="0" dirty="0">
                        <a:solidFill>
                          <a:srgbClr val="008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最坏情况</a:t>
                      </a:r>
                      <a:endParaRPr lang="zh-CN" altLang="en-US" sz="320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平均情况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33600" y="4495801"/>
          <a:ext cx="6705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25146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等概率出现在各位置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(n/2)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=</a:t>
                      </a: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381000" y="3250048"/>
            <a:ext cx="8382000" cy="1169551"/>
          </a:xfrm>
          <a:prstGeom prst="rect">
            <a:avLst/>
          </a:prstGeom>
          <a:solidFill>
            <a:srgbClr val="FFFF00">
              <a:alpha val="1411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799" y="1295400"/>
          <a:ext cx="85344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/>
                <a:gridCol w="2362200"/>
                <a:gridCol w="1828800"/>
                <a:gridCol w="25146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实际输入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描述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顺序查找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二分查找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28800" y="4778514"/>
            <a:ext cx="6858000" cy="707886"/>
          </a:xfrm>
          <a:prstGeom prst="rect">
            <a:avLst/>
          </a:prstGeom>
          <a:solidFill>
            <a:srgbClr val="0B7B2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给</a:t>
            </a:r>
            <a:r>
              <a:rPr lang="zh-CN" altLang="en-US" sz="3200" dirty="0" smtClean="0">
                <a:solidFill>
                  <a:schemeClr val="bg1"/>
                </a:solidFill>
              </a:rPr>
              <a:t>出关于问题</a:t>
            </a:r>
            <a:r>
              <a:rPr lang="zh-CN" altLang="en-US" sz="3200" dirty="0" smtClean="0">
                <a:solidFill>
                  <a:schemeClr val="bg1"/>
                </a:solidFill>
              </a:rPr>
              <a:t>规模</a:t>
            </a:r>
            <a:r>
              <a:rPr lang="en-US" altLang="zh-CN" sz="3200" dirty="0" smtClean="0">
                <a:solidFill>
                  <a:schemeClr val="bg1"/>
                </a:solidFill>
              </a:rPr>
              <a:t>n</a:t>
            </a:r>
            <a:r>
              <a:rPr lang="zh-CN" altLang="en-US" sz="3200" dirty="0" smtClean="0">
                <a:solidFill>
                  <a:schemeClr val="bg1"/>
                </a:solidFill>
              </a:rPr>
              <a:t>的函数关系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空间复杂度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797849" y="3330714"/>
            <a:ext cx="360000" cy="144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57200" y="1425714"/>
            <a:ext cx="8458200" cy="1889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ea typeface="黑体" pitchFamily="2" charset="-122"/>
              </a:rPr>
              <a:t>2</a:t>
            </a:r>
            <a:r>
              <a:rPr lang="en-US" altLang="zh-CN" sz="3200" dirty="0">
                <a:ea typeface="黑体" pitchFamily="2" charset="-122"/>
              </a:rPr>
              <a:t>) </a:t>
            </a:r>
            <a:r>
              <a:rPr lang="zh-CN" altLang="en-US" sz="3200" dirty="0" smtClean="0">
                <a:ea typeface="黑体" pitchFamily="2" charset="-122"/>
              </a:rPr>
              <a:t>空间代价：</a:t>
            </a:r>
            <a:endParaRPr lang="en-US" altLang="zh-CN" sz="3200" dirty="0" smtClean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>
                <a:ea typeface="黑体" pitchFamily="2" charset="-122"/>
              </a:rPr>
              <a:t>问题规模为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zh-CN" altLang="en-US" sz="3200" dirty="0">
                <a:ea typeface="黑体" pitchFamily="2" charset="-122"/>
              </a:rPr>
              <a:t>时</a:t>
            </a:r>
            <a:r>
              <a:rPr lang="zh-CN" altLang="en-US" sz="3200" dirty="0" smtClean="0">
                <a:ea typeface="黑体" pitchFamily="2" charset="-122"/>
              </a:rPr>
              <a:t>，算法执行“所需内存空间”</a:t>
            </a:r>
            <a:endParaRPr lang="en-US" altLang="zh-CN" sz="3200" dirty="0" smtClean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  (</a:t>
            </a: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以某单位计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>
                <a:ea typeface="黑体" pitchFamily="2" charset="-122"/>
              </a:rPr>
              <a:t>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，则其空间代价为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14" name="矩形 13"/>
          <p:cNvSpPr/>
          <p:nvPr/>
        </p:nvSpPr>
        <p:spPr>
          <a:xfrm>
            <a:off x="5518316" y="3330714"/>
            <a:ext cx="3397084" cy="523220"/>
          </a:xfrm>
          <a:prstGeom prst="rect">
            <a:avLst/>
          </a:prstGeom>
          <a:solidFill>
            <a:srgbClr val="FFE593"/>
          </a:solidFill>
          <a:ln w="285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≠</a:t>
            </a:r>
            <a:r>
              <a:rPr lang="zh-CN" altLang="en-US" dirty="0" smtClean="0"/>
              <a:t> 精确的字节数</a:t>
            </a:r>
            <a:endParaRPr lang="zh-CN" altLang="en-US" dirty="0"/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609600" y="3581400"/>
            <a:ext cx="3962400" cy="609600"/>
          </a:xfrm>
          <a:prstGeom prst="borderCallout1">
            <a:avLst>
              <a:gd name="adj1" fmla="val 9375"/>
              <a:gd name="adj2" fmla="val -1306"/>
              <a:gd name="adj3" fmla="val -74971"/>
              <a:gd name="adj4" fmla="val 3313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一个简单变量所占空间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1963" y="1143000"/>
            <a:ext cx="8529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指令空间</a:t>
            </a:r>
            <a:r>
              <a:rPr lang="en-US" altLang="zh-CN" sz="3200" dirty="0" smtClean="0"/>
              <a:t>(instruction space)</a:t>
            </a:r>
            <a:endParaRPr lang="zh-CN" altLang="en-US" sz="320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18288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2. </a:t>
            </a:r>
            <a:r>
              <a:rPr lang="zh-CN" altLang="en-US" sz="3200" dirty="0" smtClean="0">
                <a:solidFill>
                  <a:srgbClr val="006699"/>
                </a:solidFill>
              </a:rPr>
              <a:t>数据空间</a:t>
            </a:r>
            <a:r>
              <a:rPr lang="en-US" altLang="zh-CN" sz="3200" dirty="0" smtClean="0">
                <a:solidFill>
                  <a:srgbClr val="006699"/>
                </a:solidFill>
              </a:rPr>
              <a:t>(data space)</a:t>
            </a:r>
            <a:endParaRPr lang="zh-CN" altLang="en-US" sz="3200" dirty="0" smtClean="0">
              <a:solidFill>
                <a:srgbClr val="006699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4572000"/>
            <a:ext cx="906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3. (</a:t>
            </a:r>
            <a:r>
              <a:rPr lang="zh-CN" altLang="en-US" sz="3200" dirty="0" smtClean="0">
                <a:solidFill>
                  <a:srgbClr val="006699"/>
                </a:solidFill>
              </a:rPr>
              <a:t>隐式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  <a:r>
              <a:rPr lang="zh-CN" altLang="en-US" sz="3200" dirty="0" smtClean="0">
                <a:solidFill>
                  <a:srgbClr val="006699"/>
                </a:solidFill>
              </a:rPr>
              <a:t>环境栈空间</a:t>
            </a:r>
            <a:r>
              <a:rPr lang="en-US" altLang="zh-CN" sz="3200" dirty="0" smtClean="0">
                <a:solidFill>
                  <a:srgbClr val="006699"/>
                </a:solidFill>
              </a:rPr>
              <a:t>(environment stack space)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95363" y="2514600"/>
            <a:ext cx="7767637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常量和简单变量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数据结构</a:t>
            </a:r>
            <a:r>
              <a:rPr lang="zh-CN" altLang="en-US" sz="3200" dirty="0" smtClean="0">
                <a:solidFill>
                  <a:srgbClr val="C00000"/>
                </a:solidFill>
              </a:rPr>
              <a:t>所占空间；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动态分配的内存空间 </a:t>
            </a:r>
            <a:r>
              <a:rPr lang="en-US" altLang="zh-CN" sz="3200" dirty="0" smtClean="0">
                <a:solidFill>
                  <a:srgbClr val="C00000"/>
                </a:solidFill>
              </a:rPr>
              <a:t>----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malloc</a:t>
            </a:r>
            <a:r>
              <a:rPr lang="en-US" altLang="zh-CN" sz="3200" dirty="0" smtClean="0">
                <a:solidFill>
                  <a:srgbClr val="C00000"/>
                </a:solidFill>
              </a:rPr>
              <a:t>, new</a:t>
            </a:r>
            <a:r>
              <a:rPr lang="zh-CN" altLang="en-US" sz="3200" dirty="0" smtClean="0">
                <a:solidFill>
                  <a:srgbClr val="C00000"/>
                </a:solidFill>
              </a:rPr>
              <a:t>语句；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90601" y="5257800"/>
            <a:ext cx="77724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函数调用、</a:t>
            </a:r>
            <a:r>
              <a:rPr lang="zh-CN" altLang="en-US" sz="3200" dirty="0" smtClean="0">
                <a:solidFill>
                  <a:srgbClr val="C00000"/>
                </a:solidFill>
              </a:rPr>
              <a:t>递归；</a:t>
            </a:r>
            <a:endParaRPr lang="zh-CN" alt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空间复杂度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6726" y="1371600"/>
            <a:ext cx="867727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600" dirty="0" smtClean="0"/>
              <a:t> One can often reduce time if one is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willing to sacrifice space, or vice versa.</a:t>
            </a:r>
            <a:endParaRPr lang="zh-CN" altLang="en-US" sz="3600" dirty="0" smtClean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空间</a:t>
            </a:r>
            <a:r>
              <a:rPr lang="en-US" altLang="zh-CN" dirty="0" smtClean="0">
                <a:ea typeface="黑体" pitchFamily="2" charset="-122"/>
              </a:rPr>
              <a:t>/</a:t>
            </a:r>
            <a:r>
              <a:rPr lang="zh-CN" altLang="en-US" dirty="0" smtClean="0">
                <a:ea typeface="黑体" pitchFamily="2" charset="-122"/>
              </a:rPr>
              <a:t>时间折衷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1963" y="2895600"/>
            <a:ext cx="79962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3600" dirty="0" smtClean="0"/>
              <a:t> 留意今后所讲算法和数据结构的</a:t>
            </a:r>
            <a:endParaRPr lang="en-US" altLang="zh-CN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</a:t>
            </a:r>
            <a:r>
              <a:rPr lang="zh-CN" altLang="en-US" sz="3600" dirty="0" smtClean="0"/>
              <a:t>时间、</a:t>
            </a:r>
            <a:r>
              <a:rPr lang="zh-CN" altLang="en-US" sz="3600" dirty="0" smtClean="0"/>
              <a:t>空间复杂度。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143000" y="1371600"/>
            <a:ext cx="7467600" cy="27238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P27 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3600" dirty="0" smtClean="0">
                <a:latin typeface="+mj-lt"/>
              </a:rPr>
              <a:t>复习题 </a:t>
            </a:r>
            <a:r>
              <a:rPr lang="en-US" altLang="zh-CN" sz="3600" dirty="0" smtClean="0">
                <a:latin typeface="+mj-lt"/>
              </a:rPr>
              <a:t>7</a:t>
            </a:r>
            <a:r>
              <a:rPr lang="zh-CN" altLang="en-US" sz="3600" dirty="0" smtClean="0">
                <a:latin typeface="+mj-lt"/>
              </a:rPr>
              <a:t>， </a:t>
            </a:r>
            <a:r>
              <a:rPr lang="en-US" altLang="zh-CN" sz="3600" dirty="0" smtClean="0">
                <a:latin typeface="+mj-lt"/>
              </a:rPr>
              <a:t>8</a:t>
            </a:r>
            <a:r>
              <a:rPr lang="zh-CN" altLang="en-US" sz="3600" dirty="0" smtClean="0">
                <a:latin typeface="+mj-lt"/>
              </a:rPr>
              <a:t>， </a:t>
            </a:r>
            <a:r>
              <a:rPr lang="en-US" altLang="zh-CN" sz="3600" dirty="0" smtClean="0">
                <a:latin typeface="+mj-lt"/>
              </a:rPr>
              <a:t>9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3600" dirty="0" smtClean="0">
                <a:latin typeface="+mj-lt"/>
              </a:rPr>
              <a:t>算法分析题 </a:t>
            </a:r>
            <a:r>
              <a:rPr lang="en-US" altLang="zh-CN" sz="3600" dirty="0" smtClean="0">
                <a:latin typeface="+mj-lt"/>
              </a:rPr>
              <a:t>1</a:t>
            </a:r>
            <a:r>
              <a:rPr lang="zh-CN" altLang="en-US" sz="3600" dirty="0" smtClean="0">
                <a:latin typeface="+mj-lt"/>
              </a:rPr>
              <a:t>， </a:t>
            </a:r>
            <a:r>
              <a:rPr lang="en-US" altLang="zh-CN" sz="3600" dirty="0" smtClean="0">
                <a:latin typeface="+mj-lt"/>
              </a:rPr>
              <a:t>2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905000" y="5029200"/>
            <a:ext cx="3810000" cy="609600"/>
          </a:xfrm>
          <a:prstGeom prst="borderCallout1">
            <a:avLst>
              <a:gd name="adj1" fmla="val -6437"/>
              <a:gd name="adj2" fmla="val 48871"/>
              <a:gd name="adj3" fmla="val -158796"/>
              <a:gd name="adj4" fmla="val 64361"/>
            </a:avLst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独立完成！！！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9563" y="9906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数据结构 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(Data structure)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0350" y="1752600"/>
            <a:ext cx="8655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baseline="0" dirty="0" smtClean="0">
                <a:latin typeface="+mj-lt"/>
              </a:rPr>
              <a:t>-- </a:t>
            </a:r>
            <a:r>
              <a:rPr lang="zh-CN" altLang="en-US" sz="3200" baseline="0" dirty="0" smtClean="0">
                <a:latin typeface="+mj-lt"/>
              </a:rPr>
              <a:t>抽象数据类型在计算机中的</a:t>
            </a:r>
            <a:r>
              <a:rPr lang="zh-CN" altLang="en-US" sz="3200" baseline="0" dirty="0" smtClean="0">
                <a:solidFill>
                  <a:srgbClr val="008000"/>
                </a:solidFill>
                <a:latin typeface="+mj-lt"/>
              </a:rPr>
              <a:t>物理实现；</a:t>
            </a:r>
            <a:endParaRPr lang="en-US" altLang="zh-CN" sz="3200" baseline="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90600" y="3193363"/>
            <a:ext cx="75438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8000"/>
                </a:solidFill>
              </a:rPr>
              <a:t>  “物理实现”</a:t>
            </a:r>
            <a:r>
              <a:rPr lang="zh-CN" altLang="en-US" sz="3200" baseline="0" dirty="0" smtClean="0">
                <a:solidFill>
                  <a:srgbClr val="008000"/>
                </a:solidFill>
              </a:rPr>
              <a:t>：</a:t>
            </a:r>
            <a:endParaRPr lang="zh-CN" altLang="en-US" sz="3200" baseline="0" dirty="0">
              <a:solidFill>
                <a:srgbClr val="008000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400800" y="2431363"/>
            <a:ext cx="457200" cy="68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90600" y="3810000"/>
            <a:ext cx="754380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baseline="0" dirty="0" smtClean="0"/>
              <a:t>抽象模型</a:t>
            </a:r>
            <a:r>
              <a:rPr lang="zh-CN" altLang="en-US" sz="3200" dirty="0" smtClean="0"/>
              <a:t>在计算机中的</a:t>
            </a:r>
            <a:r>
              <a:rPr lang="zh-CN" altLang="en-US" sz="3200" baseline="0" dirty="0" smtClean="0"/>
              <a:t>表示</a:t>
            </a:r>
            <a:r>
              <a:rPr lang="en-US" altLang="zh-CN" sz="3200" baseline="0" dirty="0" smtClean="0"/>
              <a:t>(</a:t>
            </a:r>
            <a:r>
              <a:rPr lang="zh-CN" altLang="en-US" sz="3200" baseline="0" dirty="0" smtClean="0"/>
              <a:t>存储</a:t>
            </a:r>
            <a:r>
              <a:rPr lang="en-US" altLang="zh-CN" sz="3200" baseline="0" dirty="0" smtClean="0"/>
              <a:t>)</a:t>
            </a:r>
            <a:r>
              <a:rPr lang="zh-CN" altLang="en-US" sz="3200" baseline="0" dirty="0" smtClean="0"/>
              <a:t>；</a:t>
            </a:r>
            <a:endParaRPr lang="zh-CN" altLang="en-US" sz="3200" baseline="0" dirty="0"/>
          </a:p>
          <a:p>
            <a:pPr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baseline="0" dirty="0"/>
              <a:t> </a:t>
            </a:r>
            <a:r>
              <a:rPr lang="zh-CN" altLang="en-US" sz="3200" baseline="0" dirty="0" smtClean="0"/>
              <a:t>    </a:t>
            </a:r>
            <a:r>
              <a:rPr lang="en-US" altLang="zh-CN" sz="3200" baseline="0" dirty="0" smtClean="0"/>
              <a:t>-- </a:t>
            </a:r>
            <a:r>
              <a:rPr lang="zh-CN" altLang="en-US" sz="3200" baseline="0" dirty="0" smtClean="0"/>
              <a:t>操作</a:t>
            </a:r>
            <a:r>
              <a:rPr lang="zh-CN" altLang="en-US" sz="3200" baseline="0" dirty="0"/>
              <a:t>的具体实现；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1963" y="990600"/>
            <a:ext cx="1824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算法：</a:t>
            </a:r>
            <a:endParaRPr lang="zh-CN" altLang="en-US" sz="320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35000" y="3124200"/>
            <a:ext cx="80518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7E39"/>
                </a:solidFill>
              </a:rPr>
              <a:t> 1)</a:t>
            </a:r>
            <a:r>
              <a:rPr lang="zh-CN" altLang="en-US" sz="3200" baseline="0" dirty="0" smtClean="0">
                <a:solidFill>
                  <a:srgbClr val="007E39"/>
                </a:solidFill>
              </a:rPr>
              <a:t> 正确性；</a:t>
            </a:r>
            <a:endParaRPr lang="zh-CN" altLang="en-US" sz="3200" baseline="0" dirty="0">
              <a:solidFill>
                <a:srgbClr val="007E39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000" y="3733800"/>
            <a:ext cx="8051800" cy="12988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7E39"/>
                </a:solidFill>
              </a:rPr>
              <a:t> 2) </a:t>
            </a:r>
            <a:r>
              <a:rPr lang="zh-CN" altLang="en-US" sz="3200" baseline="0" dirty="0" smtClean="0">
                <a:solidFill>
                  <a:srgbClr val="007E39"/>
                </a:solidFill>
              </a:rPr>
              <a:t>时间、空间开销：</a:t>
            </a:r>
            <a:r>
              <a:rPr lang="zh-CN" altLang="en-US" sz="3200" baseline="0" dirty="0"/>
              <a:t>主机运行时间短</a:t>
            </a:r>
            <a:r>
              <a:rPr lang="zh-CN" altLang="en-US" sz="3200" baseline="0" dirty="0" smtClean="0"/>
              <a:t>，</a:t>
            </a:r>
            <a:endParaRPr lang="en-US" altLang="zh-CN" sz="3200" baseline="0" dirty="0" smtClean="0"/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               </a:t>
            </a:r>
            <a:r>
              <a:rPr lang="zh-CN" altLang="en-US" sz="3200" baseline="0" dirty="0" smtClean="0"/>
              <a:t>内存</a:t>
            </a:r>
            <a:r>
              <a:rPr lang="zh-CN" altLang="en-US" sz="3200" baseline="0" dirty="0"/>
              <a:t>占用少</a:t>
            </a:r>
            <a:r>
              <a:rPr lang="zh-CN" altLang="en-US" sz="3200" baseline="0" dirty="0" smtClean="0"/>
              <a:t>；</a:t>
            </a:r>
            <a:endParaRPr lang="zh-CN" altLang="en-US" sz="3200" baseline="0" dirty="0"/>
          </a:p>
        </p:txBody>
      </p:sp>
      <p:sp>
        <p:nvSpPr>
          <p:cNvPr id="15" name="下箭头 14"/>
          <p:cNvSpPr/>
          <p:nvPr/>
        </p:nvSpPr>
        <p:spPr bwMode="auto">
          <a:xfrm>
            <a:off x="3810000" y="2362200"/>
            <a:ext cx="457200" cy="68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Text Box 1027"/>
          <p:cNvSpPr txBox="1">
            <a:spLocks noChangeArrowheads="1"/>
          </p:cNvSpPr>
          <p:nvPr/>
        </p:nvSpPr>
        <p:spPr bwMode="auto">
          <a:xfrm>
            <a:off x="4343400" y="2286000"/>
            <a:ext cx="33528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>
                <a:latin typeface="+mj-lt"/>
              </a:rPr>
              <a:t>主要设计要求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1963" y="990600"/>
            <a:ext cx="79200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zh-CN" altLang="en-US" sz="3200" dirty="0" smtClean="0"/>
              <a:t>             由有穷规则构成、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        </a:t>
            </a:r>
            <a:r>
              <a:rPr lang="zh-CN" altLang="en-US" sz="3200" dirty="0" smtClean="0"/>
              <a:t>为解决某一问题而规定的运算序列；</a:t>
            </a: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1295400" y="5410200"/>
            <a:ext cx="4648200" cy="609600"/>
          </a:xfrm>
          <a:prstGeom prst="borderCallout1">
            <a:avLst>
              <a:gd name="adj1" fmla="val 9375"/>
              <a:gd name="adj2" fmla="val -1306"/>
              <a:gd name="adj3" fmla="val -178816"/>
              <a:gd name="adj4" fmla="val 3348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时间、空间代价（复杂度）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1295400" y="4343400"/>
            <a:ext cx="2971800" cy="1588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算法性能分析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1219201"/>
            <a:ext cx="8763000" cy="213359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</a:rPr>
              <a:t> 算法性能分析</a:t>
            </a:r>
            <a:r>
              <a:rPr lang="en-US" altLang="zh-CN" sz="3200" dirty="0" smtClean="0">
                <a:solidFill>
                  <a:srgbClr val="006699"/>
                </a:solidFill>
              </a:rPr>
              <a:t>(algorithm performance analysis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 -- </a:t>
            </a:r>
            <a:r>
              <a:rPr lang="zh-CN" altLang="en-US" sz="3200" dirty="0" smtClean="0"/>
              <a:t>事前分析估算，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    </a:t>
            </a:r>
            <a:r>
              <a:rPr lang="zh-CN" altLang="en-US" sz="3200" dirty="0" smtClean="0"/>
              <a:t>分析</a:t>
            </a:r>
            <a:r>
              <a:rPr lang="zh-CN" altLang="en-US" sz="3200" dirty="0" smtClean="0"/>
              <a:t>算法执行所需</a:t>
            </a:r>
            <a:r>
              <a:rPr lang="zh-CN" altLang="en-US" sz="3200" b="1" dirty="0" smtClean="0"/>
              <a:t>“</a:t>
            </a:r>
            <a:r>
              <a:rPr lang="zh-CN" altLang="en-US" sz="3200" dirty="0" smtClean="0"/>
              <a:t>时间</a:t>
            </a:r>
            <a:r>
              <a:rPr lang="zh-CN" altLang="en-US" sz="3200" b="1" dirty="0" smtClean="0"/>
              <a:t>”</a:t>
            </a:r>
            <a:r>
              <a:rPr lang="zh-CN" altLang="en-US" sz="3200" dirty="0" smtClean="0"/>
              <a:t>和</a:t>
            </a:r>
            <a:r>
              <a:rPr lang="zh-CN" altLang="en-US" sz="3200" b="1" dirty="0" smtClean="0"/>
              <a:t>“</a:t>
            </a:r>
            <a:r>
              <a:rPr lang="zh-CN" altLang="en-US" sz="3200" dirty="0" smtClean="0"/>
              <a:t>内存空间</a:t>
            </a:r>
            <a:r>
              <a:rPr lang="zh-CN" altLang="en-US" sz="3200" b="1" dirty="0" smtClean="0"/>
              <a:t>”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7200" y="3808917"/>
            <a:ext cx="80010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zh-CN" altLang="en-US" sz="3200" dirty="0" smtClean="0">
                <a:solidFill>
                  <a:srgbClr val="007E39"/>
                </a:solidFill>
              </a:rPr>
              <a:t>空间代价</a:t>
            </a:r>
            <a:r>
              <a:rPr lang="en-US" altLang="zh-CN" sz="3200" dirty="0" smtClean="0">
                <a:solidFill>
                  <a:srgbClr val="007E39"/>
                </a:solidFill>
              </a:rPr>
              <a:t>(</a:t>
            </a:r>
            <a:r>
              <a:rPr lang="zh-CN" altLang="en-US" sz="3200" dirty="0" smtClean="0">
                <a:solidFill>
                  <a:srgbClr val="007E39"/>
                </a:solidFill>
              </a:rPr>
              <a:t>复杂度</a:t>
            </a:r>
            <a:r>
              <a:rPr lang="en-US" altLang="zh-CN" sz="3200" dirty="0" smtClean="0">
                <a:solidFill>
                  <a:srgbClr val="007E39"/>
                </a:solidFill>
              </a:rPr>
              <a:t>)</a:t>
            </a:r>
            <a:r>
              <a:rPr lang="zh-CN" altLang="en-US" sz="3200" dirty="0" smtClean="0">
                <a:solidFill>
                  <a:srgbClr val="007E39"/>
                </a:solidFill>
              </a:rPr>
              <a:t>，</a:t>
            </a:r>
            <a:r>
              <a:rPr lang="en-US" altLang="zh-CN" sz="3200" dirty="0" smtClean="0">
                <a:solidFill>
                  <a:srgbClr val="007E39"/>
                </a:solidFill>
              </a:rPr>
              <a:t>time complexity; </a:t>
            </a:r>
            <a:r>
              <a:rPr lang="zh-CN" altLang="en-US" sz="3200" dirty="0" smtClean="0">
                <a:solidFill>
                  <a:srgbClr val="007E39"/>
                </a:solidFill>
              </a:rPr>
              <a:t> </a:t>
            </a:r>
            <a:endParaRPr lang="en-US" altLang="zh-CN" sz="3200" dirty="0" smtClean="0">
              <a:solidFill>
                <a:srgbClr val="007E3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7E39"/>
                </a:solidFill>
              </a:rPr>
              <a:t>2)</a:t>
            </a:r>
            <a:r>
              <a:rPr lang="zh-CN" altLang="en-US" sz="3200" dirty="0" smtClean="0">
                <a:solidFill>
                  <a:srgbClr val="007E39"/>
                </a:solidFill>
              </a:rPr>
              <a:t> 时间代价</a:t>
            </a:r>
            <a:r>
              <a:rPr lang="en-US" altLang="zh-CN" sz="3200" dirty="0" smtClean="0">
                <a:solidFill>
                  <a:srgbClr val="007E39"/>
                </a:solidFill>
              </a:rPr>
              <a:t>(</a:t>
            </a:r>
            <a:r>
              <a:rPr lang="zh-CN" altLang="en-US" sz="3200" dirty="0" smtClean="0">
                <a:solidFill>
                  <a:srgbClr val="007E39"/>
                </a:solidFill>
              </a:rPr>
              <a:t>复杂度</a:t>
            </a:r>
            <a:r>
              <a:rPr lang="en-US" altLang="zh-CN" sz="3200" dirty="0" smtClean="0">
                <a:solidFill>
                  <a:srgbClr val="007E39"/>
                </a:solidFill>
              </a:rPr>
              <a:t>)</a:t>
            </a:r>
            <a:r>
              <a:rPr lang="zh-CN" altLang="en-US" sz="3200" dirty="0" smtClean="0">
                <a:solidFill>
                  <a:srgbClr val="007E39"/>
                </a:solidFill>
              </a:rPr>
              <a:t>，</a:t>
            </a:r>
            <a:r>
              <a:rPr lang="en-US" altLang="zh-CN" sz="3200" dirty="0" smtClean="0">
                <a:solidFill>
                  <a:srgbClr val="007E39"/>
                </a:solidFill>
              </a:rPr>
              <a:t>space complexity;</a:t>
            </a:r>
            <a:endParaRPr lang="zh-CN" altLang="en-US" sz="3200" dirty="0">
              <a:solidFill>
                <a:srgbClr val="007E39"/>
              </a:solidFill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5943600" y="3276601"/>
            <a:ext cx="457200" cy="54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问题规模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2037" y="2209800"/>
            <a:ext cx="7386637" cy="2819400"/>
          </a:xfrm>
          <a:prstGeom prst="rect">
            <a:avLst/>
          </a:prstGeom>
          <a:solidFill>
            <a:srgbClr val="FDFEC2"/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例：将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个数值进行排序；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</a:t>
            </a:r>
            <a:r>
              <a:rPr lang="zh-CN" altLang="en-US" sz="3200" dirty="0" smtClean="0"/>
              <a:t>求</a:t>
            </a:r>
            <a:r>
              <a:rPr lang="en-US" altLang="zh-CN" sz="3200" dirty="0" smtClean="0"/>
              <a:t>m*n</a:t>
            </a:r>
            <a:r>
              <a:rPr lang="zh-CN" altLang="en-US" sz="3200" dirty="0" smtClean="0"/>
              <a:t>矩阵的转置；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</a:t>
            </a:r>
            <a:r>
              <a:rPr lang="zh-CN" altLang="en-US" sz="3200" dirty="0" smtClean="0"/>
              <a:t>给包含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个结点的图染色；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n</a:t>
            </a:r>
            <a:r>
              <a:rPr lang="zh-CN" altLang="en-US" sz="3200" dirty="0" smtClean="0"/>
              <a:t>阶多项式的加法；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066800"/>
            <a:ext cx="8377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9A46"/>
                </a:solidFill>
              </a:rPr>
              <a:t> </a:t>
            </a:r>
            <a:r>
              <a:rPr lang="zh-CN" altLang="en-US" sz="3200" dirty="0" smtClean="0">
                <a:solidFill>
                  <a:srgbClr val="009A46"/>
                </a:solidFill>
              </a:rPr>
              <a:t>问题规模 </a:t>
            </a:r>
            <a:r>
              <a:rPr lang="en-US" altLang="zh-CN" sz="3200" dirty="0" smtClean="0">
                <a:solidFill>
                  <a:srgbClr val="009A46"/>
                </a:solidFill>
              </a:rPr>
              <a:t>(</a:t>
            </a:r>
            <a:r>
              <a:rPr lang="zh-CN" altLang="en-US" sz="3200" dirty="0" smtClean="0">
                <a:solidFill>
                  <a:srgbClr val="009A46"/>
                </a:solidFill>
              </a:rPr>
              <a:t>实例特征</a:t>
            </a:r>
            <a:r>
              <a:rPr lang="en-US" altLang="zh-CN" sz="3200" dirty="0" smtClean="0">
                <a:solidFill>
                  <a:srgbClr val="009A46"/>
                </a:solidFill>
              </a:rPr>
              <a:t>)</a:t>
            </a:r>
            <a:r>
              <a:rPr lang="zh-CN" altLang="en-US" sz="3200" dirty="0" smtClean="0">
                <a:solidFill>
                  <a:srgbClr val="009A46"/>
                </a:solidFill>
              </a:rPr>
              <a:t>：</a:t>
            </a:r>
            <a:r>
              <a:rPr lang="zh-CN" altLang="en-US" sz="3200" dirty="0" smtClean="0"/>
              <a:t>待处理数据的规模；</a:t>
            </a:r>
            <a:endParaRPr lang="en-US" altLang="zh-CN" sz="3200" dirty="0" smtClean="0"/>
          </a:p>
        </p:txBody>
      </p:sp>
      <p:sp>
        <p:nvSpPr>
          <p:cNvPr id="9" name="下箭头 8"/>
          <p:cNvSpPr/>
          <p:nvPr/>
        </p:nvSpPr>
        <p:spPr bwMode="auto">
          <a:xfrm>
            <a:off x="7539037" y="1676400"/>
            <a:ext cx="228600" cy="540000"/>
          </a:xfrm>
          <a:prstGeom prst="downArrow">
            <a:avLst/>
          </a:prstGeom>
          <a:solidFill>
            <a:srgbClr val="FDFEC2"/>
          </a:solidFill>
          <a:ln w="2857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算法性能分析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04800" y="990600"/>
            <a:ext cx="8458200" cy="1889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AutoNum type="arabicParenR"/>
            </a:pPr>
            <a:r>
              <a:rPr lang="zh-CN" altLang="en-US" sz="3200" dirty="0" smtClean="0">
                <a:ea typeface="黑体" pitchFamily="2" charset="-122"/>
              </a:rPr>
              <a:t>时间</a:t>
            </a:r>
            <a:r>
              <a:rPr lang="zh-CN" altLang="en-US" sz="3200" dirty="0" smtClean="0"/>
              <a:t>代价</a:t>
            </a:r>
            <a:r>
              <a:rPr lang="zh-CN" altLang="en-US" sz="3200" dirty="0" smtClean="0">
                <a:ea typeface="黑体" pitchFamily="2" charset="-122"/>
              </a:rPr>
              <a:t>：</a:t>
            </a:r>
            <a:endParaRPr lang="en-US" altLang="zh-CN" sz="3200" dirty="0" smtClean="0"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ea typeface="黑体" pitchFamily="2" charset="-122"/>
              </a:rPr>
              <a:t>问题规模为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zh-CN" altLang="en-US" sz="3200" dirty="0">
                <a:ea typeface="黑体" pitchFamily="2" charset="-122"/>
              </a:rPr>
              <a:t>时</a:t>
            </a:r>
            <a:r>
              <a:rPr lang="zh-CN" altLang="en-US" sz="3200" dirty="0" smtClean="0">
                <a:ea typeface="黑体" pitchFamily="2" charset="-122"/>
              </a:rPr>
              <a:t>，算法执行</a:t>
            </a:r>
            <a:r>
              <a:rPr lang="zh-CN" altLang="en-US" sz="3200" dirty="0" smtClean="0"/>
              <a:t>“</a:t>
            </a:r>
            <a:r>
              <a:rPr lang="zh-CN" altLang="en-US" sz="3200" dirty="0" smtClean="0">
                <a:ea typeface="黑体" pitchFamily="2" charset="-122"/>
              </a:rPr>
              <a:t>所需时间”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</a:t>
            </a:r>
            <a:r>
              <a:rPr lang="zh-CN" altLang="en-US" sz="3200" dirty="0" smtClean="0">
                <a:solidFill>
                  <a:srgbClr val="C00000"/>
                </a:solidFill>
                <a:ea typeface="黑体" pitchFamily="2" charset="-122"/>
              </a:rPr>
              <a:t>以某单位计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 smtClean="0">
                <a:ea typeface="黑体" pitchFamily="2" charset="-122"/>
              </a:rPr>
              <a:t>为</a:t>
            </a:r>
            <a:r>
              <a:rPr lang="en-US" altLang="zh-CN" sz="3200" dirty="0" smtClean="0">
                <a:ea typeface="黑体" pitchFamily="2" charset="-122"/>
              </a:rPr>
              <a:t>T(n</a:t>
            </a:r>
            <a:r>
              <a:rPr lang="en-US" altLang="zh-CN" sz="3200" dirty="0">
                <a:ea typeface="黑体" pitchFamily="2" charset="-122"/>
              </a:rPr>
              <a:t>)</a:t>
            </a:r>
            <a:r>
              <a:rPr lang="zh-CN" altLang="en-US" sz="3200" dirty="0">
                <a:ea typeface="黑体" pitchFamily="2" charset="-122"/>
              </a:rPr>
              <a:t>，则其时间代价为</a:t>
            </a:r>
            <a:r>
              <a:rPr lang="en-US" altLang="zh-CN" sz="3200" dirty="0">
                <a:ea typeface="黑体" pitchFamily="2" charset="-122"/>
              </a:rPr>
              <a:t>T(n)</a:t>
            </a:r>
            <a:r>
              <a:rPr lang="zh-CN" altLang="en-US" sz="3200" dirty="0" smtClean="0">
                <a:ea typeface="黑体" pitchFamily="2" charset="-122"/>
              </a:rPr>
              <a:t>；</a:t>
            </a:r>
            <a:endParaRPr lang="zh-CN" altLang="en-US" sz="3200" dirty="0">
              <a:ea typeface="黑体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4800" y="3810000"/>
            <a:ext cx="8458200" cy="1889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ea typeface="黑体" pitchFamily="2" charset="-122"/>
              </a:rPr>
              <a:t>2</a:t>
            </a:r>
            <a:r>
              <a:rPr lang="en-US" altLang="zh-CN" sz="3200" dirty="0">
                <a:ea typeface="黑体" pitchFamily="2" charset="-122"/>
              </a:rPr>
              <a:t>) </a:t>
            </a:r>
            <a:r>
              <a:rPr lang="zh-CN" altLang="en-US" sz="3200" dirty="0" smtClean="0">
                <a:ea typeface="黑体" pitchFamily="2" charset="-122"/>
              </a:rPr>
              <a:t>空间代价：</a:t>
            </a:r>
            <a:endParaRPr lang="en-US" altLang="zh-CN" sz="3200" dirty="0" smtClean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>
                <a:ea typeface="黑体" pitchFamily="2" charset="-122"/>
              </a:rPr>
              <a:t>问题规模为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zh-CN" altLang="en-US" sz="3200" dirty="0">
                <a:ea typeface="黑体" pitchFamily="2" charset="-122"/>
              </a:rPr>
              <a:t>时</a:t>
            </a:r>
            <a:r>
              <a:rPr lang="zh-CN" altLang="en-US" sz="3200" dirty="0" smtClean="0">
                <a:ea typeface="黑体" pitchFamily="2" charset="-122"/>
              </a:rPr>
              <a:t>，算法执行“所需内存空间”</a:t>
            </a:r>
            <a:endParaRPr lang="en-US" altLang="zh-CN" sz="3200" dirty="0" smtClean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  (</a:t>
            </a: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以某单位计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>
                <a:ea typeface="黑体" pitchFamily="2" charset="-122"/>
              </a:rPr>
              <a:t>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，则其空间代价为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5334000" y="2895600"/>
            <a:ext cx="3429000" cy="523220"/>
          </a:xfrm>
          <a:prstGeom prst="rect">
            <a:avLst/>
          </a:prstGeom>
          <a:solidFill>
            <a:srgbClr val="FFE593"/>
          </a:solidFill>
          <a:ln w="28575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≠</a:t>
            </a:r>
            <a:r>
              <a:rPr lang="zh-CN" altLang="en-US" dirty="0" smtClean="0"/>
              <a:t> 以秒计</a:t>
            </a:r>
            <a:r>
              <a:rPr lang="zh-CN" altLang="en-US" dirty="0" smtClean="0"/>
              <a:t>的具体时间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5916" y="5715000"/>
            <a:ext cx="3397084" cy="523220"/>
          </a:xfrm>
          <a:prstGeom prst="rect">
            <a:avLst/>
          </a:prstGeom>
          <a:solidFill>
            <a:srgbClr val="FFE593"/>
          </a:solidFill>
          <a:ln w="285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≠</a:t>
            </a:r>
            <a:r>
              <a:rPr lang="zh-CN" altLang="en-US" dirty="0" smtClean="0"/>
              <a:t> 精确的字节数</a:t>
            </a:r>
            <a:endParaRPr lang="zh-CN" altLang="en-US" dirty="0"/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57200" y="3048000"/>
            <a:ext cx="4648200" cy="609600"/>
          </a:xfrm>
          <a:prstGeom prst="borderCallout1">
            <a:avLst>
              <a:gd name="adj1" fmla="val 9375"/>
              <a:gd name="adj2" fmla="val -1306"/>
              <a:gd name="adj3" fmla="val -58816"/>
              <a:gd name="adj4" fmla="val 23801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执行一个简单语句所需时间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685800" y="5867400"/>
            <a:ext cx="3962400" cy="609600"/>
          </a:xfrm>
          <a:prstGeom prst="borderCallout1">
            <a:avLst>
              <a:gd name="adj1" fmla="val 9375"/>
              <a:gd name="adj2" fmla="val -1306"/>
              <a:gd name="adj3" fmla="val -61125"/>
              <a:gd name="adj4" fmla="val 2816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一个简单变量所占空间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算法性能分析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1000" y="1275511"/>
            <a:ext cx="8305800" cy="2019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</a:pPr>
            <a:r>
              <a:rPr lang="zh-CN" altLang="en-US" sz="3200" dirty="0" smtClean="0">
                <a:solidFill>
                  <a:srgbClr val="006699"/>
                </a:solidFill>
              </a:rPr>
              <a:t>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复杂度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(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代价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)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分析 ：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给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出算法运行所需时间</a:t>
            </a:r>
            <a:r>
              <a:rPr lang="en-US" altLang="zh-CN" sz="3200" dirty="0" smtClean="0"/>
              <a:t>T</a:t>
            </a:r>
            <a:r>
              <a:rPr lang="zh-CN" altLang="en-US" sz="3200" dirty="0" smtClean="0"/>
              <a:t>、内存空间</a:t>
            </a:r>
            <a:r>
              <a:rPr lang="en-US" altLang="zh-CN" sz="3200" dirty="0" smtClean="0"/>
              <a:t>S </a:t>
            </a:r>
            <a:r>
              <a:rPr lang="zh-CN" altLang="en-US" sz="3200" dirty="0" smtClean="0"/>
              <a:t>与问题</a:t>
            </a:r>
            <a:r>
              <a:rPr lang="zh-CN" altLang="en-US" sz="3200" dirty="0" smtClean="0"/>
              <a:t>规模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之间的数量关系</a:t>
            </a:r>
            <a:endParaRPr lang="en-US" altLang="zh-CN" sz="3200" dirty="0" smtClean="0"/>
          </a:p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</a:pPr>
            <a:endParaRPr lang="en-US" altLang="zh-CN" sz="3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2951911"/>
            <a:ext cx="8305800" cy="26868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zh-CN" altLang="en-US" sz="3200" dirty="0" smtClean="0">
                <a:solidFill>
                  <a:srgbClr val="006699"/>
                </a:solidFill>
              </a:rPr>
              <a:t> 时间</a:t>
            </a:r>
            <a:r>
              <a:rPr lang="zh-CN" altLang="en-US" sz="3200" dirty="0" smtClean="0">
                <a:solidFill>
                  <a:srgbClr val="006699"/>
                </a:solidFill>
              </a:rPr>
              <a:t>复杂度</a:t>
            </a:r>
            <a:r>
              <a:rPr lang="en-US" altLang="zh-CN" sz="3200" dirty="0" smtClean="0">
                <a:solidFill>
                  <a:srgbClr val="006699"/>
                </a:solidFill>
              </a:rPr>
              <a:t>T(n)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大约执行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T(n)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次简单语句（设简单语句执行所需时间为单位时间）；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zh-CN" altLang="en-US" sz="3200" dirty="0" smtClean="0">
                <a:solidFill>
                  <a:srgbClr val="006699"/>
                </a:solidFill>
              </a:rPr>
              <a:t> 空间</a:t>
            </a:r>
            <a:r>
              <a:rPr lang="zh-CN" altLang="en-US" sz="3200" dirty="0" smtClean="0">
                <a:solidFill>
                  <a:srgbClr val="006699"/>
                </a:solidFill>
              </a:rPr>
              <a:t>复杂</a:t>
            </a:r>
            <a:r>
              <a:rPr lang="zh-CN" altLang="en-US" sz="3200" dirty="0" smtClean="0">
                <a:solidFill>
                  <a:srgbClr val="006699"/>
                </a:solidFill>
              </a:rPr>
              <a:t>度</a:t>
            </a:r>
            <a:r>
              <a:rPr lang="en-US" altLang="zh-CN" sz="3200" dirty="0" smtClean="0">
                <a:solidFill>
                  <a:srgbClr val="006699"/>
                </a:solidFill>
              </a:rPr>
              <a:t>S(n)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r>
              <a:rPr lang="zh-CN" altLang="en-US" sz="3200" dirty="0" smtClean="0"/>
              <a:t>大约占用</a:t>
            </a:r>
            <a:r>
              <a:rPr lang="en-US" altLang="zh-CN" sz="3200" dirty="0" smtClean="0"/>
              <a:t>S(n)</a:t>
            </a:r>
            <a:r>
              <a:rPr lang="zh-CN" altLang="en-US" sz="3200" dirty="0" smtClean="0"/>
              <a:t>个单位空间（某类简单变量所占的空间）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16017</TotalTime>
  <Words>2201</Words>
  <Application>Microsoft Office PowerPoint</Application>
  <PresentationFormat>全屏显示(4:3)</PresentationFormat>
  <Paragraphs>325</Paragraphs>
  <Slides>35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默认设计模板</vt:lpstr>
      <vt:lpstr>Equation</vt:lpstr>
      <vt:lpstr>幻灯片 1</vt:lpstr>
      <vt:lpstr>回顾</vt:lpstr>
      <vt:lpstr>回顾</vt:lpstr>
      <vt:lpstr>回顾</vt:lpstr>
      <vt:lpstr>回顾</vt:lpstr>
      <vt:lpstr>算法性能分析</vt:lpstr>
      <vt:lpstr>问题规模</vt:lpstr>
      <vt:lpstr>算法性能分析</vt:lpstr>
      <vt:lpstr>算法性能分析</vt:lpstr>
      <vt:lpstr>语句频度</vt:lpstr>
      <vt:lpstr>时间复杂度</vt:lpstr>
      <vt:lpstr>时间复杂度</vt:lpstr>
      <vt:lpstr>大O表示法</vt:lpstr>
      <vt:lpstr>大O表示法的运算规则</vt:lpstr>
      <vt:lpstr>大O表示法的运算规则</vt:lpstr>
      <vt:lpstr>渐进记法(Asymptotic notation)</vt:lpstr>
      <vt:lpstr>渐进记法(Asymptotic notation)</vt:lpstr>
      <vt:lpstr>代价的计算规则</vt:lpstr>
      <vt:lpstr>代价的计算规则</vt:lpstr>
      <vt:lpstr>代价计算规则</vt:lpstr>
      <vt:lpstr>时间复杂度举例</vt:lpstr>
      <vt:lpstr>幻灯片 22</vt:lpstr>
      <vt:lpstr>幻灯片 23</vt:lpstr>
      <vt:lpstr>幻灯片 24</vt:lpstr>
      <vt:lpstr>常见代价函数</vt:lpstr>
      <vt:lpstr>实际代价</vt:lpstr>
      <vt:lpstr>最好、最坏、平均情况</vt:lpstr>
      <vt:lpstr>例：有序数组上的查找</vt:lpstr>
      <vt:lpstr>例：有序数组上的查找</vt:lpstr>
      <vt:lpstr>例：有序数组上的查找</vt:lpstr>
      <vt:lpstr>实际时间代价</vt:lpstr>
      <vt:lpstr>空间复杂度</vt:lpstr>
      <vt:lpstr>空间复杂度</vt:lpstr>
      <vt:lpstr>空间/时间折衷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3186</cp:revision>
  <cp:lastPrinted>1601-01-01T00:00:00Z</cp:lastPrinted>
  <dcterms:created xsi:type="dcterms:W3CDTF">1601-01-01T00:00:00Z</dcterms:created>
  <dcterms:modified xsi:type="dcterms:W3CDTF">2016-01-15T07:29:55Z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