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9" r:id="rId3"/>
    <p:sldId id="279" r:id="rId4"/>
    <p:sldId id="280" r:id="rId5"/>
    <p:sldId id="281" r:id="rId6"/>
    <p:sldId id="285" r:id="rId7"/>
    <p:sldId id="282" r:id="rId8"/>
    <p:sldId id="290" r:id="rId9"/>
    <p:sldId id="267" r:id="rId10"/>
    <p:sldId id="287" r:id="rId11"/>
    <p:sldId id="265" r:id="rId12"/>
    <p:sldId id="268" r:id="rId13"/>
    <p:sldId id="291" r:id="rId14"/>
    <p:sldId id="269" r:id="rId15"/>
    <p:sldId id="292" r:id="rId16"/>
    <p:sldId id="294" r:id="rId17"/>
    <p:sldId id="295" r:id="rId18"/>
    <p:sldId id="296" r:id="rId19"/>
    <p:sldId id="297" r:id="rId20"/>
    <p:sldId id="298" r:id="rId21"/>
    <p:sldId id="299" r:id="rId22"/>
    <p:sldId id="307" r:id="rId23"/>
    <p:sldId id="301" r:id="rId24"/>
    <p:sldId id="304" r:id="rId25"/>
    <p:sldId id="305" r:id="rId26"/>
    <p:sldId id="306" r:id="rId27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FDCA7F"/>
    <a:srgbClr val="088638"/>
    <a:srgbClr val="0F7330"/>
    <a:srgbClr val="7FE982"/>
    <a:srgbClr val="006600"/>
    <a:srgbClr val="FFFFA7"/>
    <a:srgbClr val="000099"/>
    <a:srgbClr val="AC6600"/>
    <a:srgbClr val="96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0690" autoAdjust="0"/>
  </p:normalViewPr>
  <p:slideViewPr>
    <p:cSldViewPr>
      <p:cViewPr>
        <p:scale>
          <a:sx n="70" d="100"/>
          <a:sy n="70" d="100"/>
        </p:scale>
        <p:origin x="-606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CDB4B-B099-441F-A459-55E533D2E928}" type="datetimeFigureOut">
              <a:rPr lang="zh-CN" altLang="en-US" smtClean="0"/>
              <a:pPr/>
              <a:t>2016/2/1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84B2D-B2CC-4D5B-9EA2-FD74C41BEC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84B2D-B2CC-4D5B-9EA2-FD74C41BEC0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84B2D-B2CC-4D5B-9EA2-FD74C41BEC0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84B2D-B2CC-4D5B-9EA2-FD74C41BEC03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84B2D-B2CC-4D5B-9EA2-FD74C41BEC03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7F271D-7EFE-455F-93C7-2DFEA7BAABE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18867C-4448-4BC7-A7B8-47544F68220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021DB1-77F4-45A8-BECA-9C0E1FC686B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60E7D2C-6EC1-4494-9555-5E91693A84B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6BDE2B-C195-4C3B-BBE2-7B3F46E10FF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B5E3CD-1C22-42E6-AB94-05A01309D04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7133D4-7D5B-4E95-968C-6B788E2C797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07F5D6-CE74-4C42-9CA1-CCB6CA9F268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8CFFE6-7CA1-4CB4-8850-876547307A4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3C74CE-4492-4433-B664-6425CA0D858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9A3A9E-4D6B-483A-9B03-78C481D2218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6A008A-A2BA-4A3D-8E04-ED52DD1B45E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fld id="{DE38A65F-48A1-497A-AEC4-5381CF561E3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0" y="1773238"/>
            <a:ext cx="9144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6000" b="1" dirty="0">
                <a:solidFill>
                  <a:srgbClr val="5959D5"/>
                </a:solidFill>
                <a:ea typeface="楷体_GB2312" pitchFamily="49" charset="-122"/>
              </a:rPr>
              <a:t>第</a:t>
            </a:r>
            <a:r>
              <a:rPr kumimoji="1" lang="en-US" altLang="zh-CN" sz="6000" b="1" dirty="0">
                <a:solidFill>
                  <a:srgbClr val="5959D5"/>
                </a:solidFill>
                <a:ea typeface="楷体_GB2312" pitchFamily="49" charset="-122"/>
              </a:rPr>
              <a:t>2</a:t>
            </a:r>
            <a:r>
              <a:rPr kumimoji="1" lang="zh-CN" altLang="en-US" sz="6000" b="1" dirty="0">
                <a:solidFill>
                  <a:srgbClr val="5959D5"/>
                </a:solidFill>
                <a:ea typeface="楷体_GB2312" pitchFamily="49" charset="-122"/>
              </a:rPr>
              <a:t>章 线性表</a:t>
            </a:r>
          </a:p>
          <a:p>
            <a:pPr algn="ctr"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400" dirty="0">
                <a:solidFill>
                  <a:srgbClr val="292929"/>
                </a:solidFill>
                <a:latin typeface="+mj-lt"/>
              </a:rPr>
              <a:t>第</a:t>
            </a:r>
            <a:r>
              <a:rPr kumimoji="1" lang="en-US" altLang="zh-CN" sz="4400" dirty="0">
                <a:solidFill>
                  <a:srgbClr val="292929"/>
                </a:solidFill>
                <a:latin typeface="+mj-lt"/>
              </a:rPr>
              <a:t>5</a:t>
            </a:r>
            <a:r>
              <a:rPr kumimoji="1" lang="zh-CN" altLang="en-US" sz="4400" dirty="0">
                <a:solidFill>
                  <a:srgbClr val="292929"/>
                </a:solidFill>
                <a:latin typeface="+mj-lt"/>
              </a:rPr>
              <a:t>讲：线性表</a:t>
            </a:r>
            <a:r>
              <a:rPr kumimoji="1" lang="zh-CN" altLang="en-US" sz="4400" dirty="0" smtClean="0">
                <a:solidFill>
                  <a:srgbClr val="292929"/>
                </a:solidFill>
                <a:latin typeface="+mj-lt"/>
              </a:rPr>
              <a:t>举例 </a:t>
            </a:r>
            <a:r>
              <a:rPr kumimoji="1" lang="en-US" altLang="zh-CN" sz="4400" dirty="0" smtClean="0">
                <a:solidFill>
                  <a:srgbClr val="292929"/>
                </a:solidFill>
                <a:latin typeface="+mj-lt"/>
              </a:rPr>
              <a:t>--Josephus</a:t>
            </a:r>
            <a:r>
              <a:rPr kumimoji="1" lang="zh-CN" altLang="en-US" sz="4400" dirty="0">
                <a:solidFill>
                  <a:srgbClr val="292929"/>
                </a:solidFill>
                <a:latin typeface="+mj-lt"/>
              </a:rPr>
              <a:t>问题</a:t>
            </a: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928688" y="188913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0067B4"/>
                </a:solidFill>
                <a:latin typeface="黑体" pitchFamily="2" charset="-122"/>
              </a:rPr>
              <a:t>河海大学计算机与信息学院</a:t>
            </a:r>
          </a:p>
        </p:txBody>
      </p:sp>
      <p:pic>
        <p:nvPicPr>
          <p:cNvPr id="4103" name="Picture 7" descr="河海校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381000" y="609600"/>
            <a:ext cx="9144000" cy="5029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08000">
              <a:lnSpc>
                <a:spcPct val="106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void </a:t>
            </a:r>
            <a:r>
              <a:rPr lang="en-US" altLang="zh-CN" sz="3200" dirty="0" err="1"/>
              <a:t>josephus_seq</a:t>
            </a:r>
            <a:r>
              <a:rPr lang="en-US" altLang="zh-CN" sz="3200" dirty="0"/>
              <a:t>(</a:t>
            </a:r>
            <a:r>
              <a:rPr lang="en-US" altLang="zh-CN" sz="3200" dirty="0" err="1"/>
              <a:t>PSeqList</a:t>
            </a:r>
            <a:r>
              <a:rPr lang="en-US" altLang="zh-CN" sz="3200" dirty="0"/>
              <a:t> </a:t>
            </a:r>
            <a:r>
              <a:rPr lang="en-US" altLang="zh-CN" sz="3200" dirty="0" err="1"/>
              <a:t>palist</a:t>
            </a:r>
            <a:r>
              <a:rPr lang="en-US" altLang="zh-CN" sz="3200" dirty="0"/>
              <a:t>, </a:t>
            </a:r>
            <a:r>
              <a:rPr lang="en-US" altLang="zh-CN" sz="3200" dirty="0" err="1"/>
              <a:t>int</a:t>
            </a:r>
            <a:r>
              <a:rPr lang="en-US" altLang="zh-CN" sz="3200" dirty="0"/>
              <a:t> s, </a:t>
            </a:r>
            <a:r>
              <a:rPr lang="en-US" altLang="zh-CN" sz="3200" dirty="0" err="1"/>
              <a:t>int</a:t>
            </a:r>
            <a:r>
              <a:rPr lang="en-US" altLang="zh-CN" sz="3200" dirty="0"/>
              <a:t> m</a:t>
            </a:r>
            <a:r>
              <a:rPr lang="en-US" altLang="zh-CN" sz="3200" dirty="0" smtClean="0"/>
              <a:t>)</a:t>
            </a:r>
          </a:p>
          <a:p>
            <a:pPr marL="108000">
              <a:lnSpc>
                <a:spcPct val="106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{ </a:t>
            </a:r>
            <a:r>
              <a:rPr lang="en-US" altLang="zh-CN" sz="3200" dirty="0" err="1" smtClean="0"/>
              <a:t>int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, t, w, s1=s-1</a:t>
            </a:r>
            <a:r>
              <a:rPr lang="en-US" altLang="zh-CN" sz="3200" dirty="0" smtClean="0"/>
              <a:t>;</a:t>
            </a:r>
          </a:p>
          <a:p>
            <a:pPr marL="108000">
              <a:lnSpc>
                <a:spcPct val="106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 </a:t>
            </a:r>
            <a:r>
              <a:rPr lang="en-US" altLang="zh-CN" sz="3200" dirty="0" smtClean="0"/>
              <a:t> for(</a:t>
            </a:r>
            <a:r>
              <a:rPr lang="en-US" altLang="zh-CN" sz="3200" dirty="0" err="1" smtClean="0">
                <a:solidFill>
                  <a:srgbClr val="C00000"/>
                </a:solidFill>
              </a:rPr>
              <a:t>i</a:t>
            </a:r>
            <a:r>
              <a:rPr lang="en-US" altLang="zh-CN" sz="3200" dirty="0" smtClean="0">
                <a:solidFill>
                  <a:srgbClr val="C00000"/>
                </a:solidFill>
              </a:rPr>
              <a:t>=</a:t>
            </a:r>
            <a:r>
              <a:rPr lang="en-US" altLang="zh-CN" sz="3200" dirty="0" err="1" smtClean="0">
                <a:solidFill>
                  <a:srgbClr val="C00000"/>
                </a:solidFill>
              </a:rPr>
              <a:t>palist</a:t>
            </a:r>
            <a:r>
              <a:rPr lang="en-US" altLang="zh-CN" sz="3200" dirty="0" smtClean="0">
                <a:solidFill>
                  <a:srgbClr val="C00000"/>
                </a:solidFill>
              </a:rPr>
              <a:t>-</a:t>
            </a:r>
            <a:r>
              <a:rPr lang="en-US" altLang="zh-CN" sz="3200" dirty="0" smtClean="0">
                <a:solidFill>
                  <a:srgbClr val="C00000"/>
                </a:solidFill>
              </a:rPr>
              <a:t>&gt;n</a:t>
            </a:r>
            <a:r>
              <a:rPr lang="en-US" altLang="zh-CN" sz="3200" dirty="0" smtClean="0"/>
              <a:t>;  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&gt;0; </a:t>
            </a:r>
            <a:r>
              <a:rPr lang="en-US" altLang="zh-CN" sz="3200" dirty="0" err="1" smtClean="0">
                <a:solidFill>
                  <a:srgbClr val="C00000"/>
                </a:solidFill>
              </a:rPr>
              <a:t>i</a:t>
            </a:r>
            <a:r>
              <a:rPr lang="en-US" altLang="zh-CN" sz="3200" dirty="0" smtClean="0">
                <a:solidFill>
                  <a:srgbClr val="C00000"/>
                </a:solidFill>
              </a:rPr>
              <a:t>--</a:t>
            </a:r>
            <a:r>
              <a:rPr lang="en-US" altLang="zh-CN" sz="3200" dirty="0" smtClean="0"/>
              <a:t>)</a:t>
            </a:r>
          </a:p>
          <a:p>
            <a:pPr marL="108000" algn="just">
              <a:lnSpc>
                <a:spcPct val="106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      { t= (s1+m-1)%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; </a:t>
            </a:r>
            <a:endParaRPr lang="en-US" altLang="zh-CN" sz="3200" dirty="0" smtClean="0"/>
          </a:p>
          <a:p>
            <a:pPr marL="108000">
              <a:lnSpc>
                <a:spcPct val="106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6600"/>
                </a:solidFill>
              </a:rPr>
              <a:t> </a:t>
            </a:r>
            <a:r>
              <a:rPr lang="en-US" altLang="zh-CN" sz="3200" dirty="0" smtClean="0">
                <a:solidFill>
                  <a:srgbClr val="006600"/>
                </a:solidFill>
              </a:rPr>
              <a:t>       </a:t>
            </a:r>
            <a:r>
              <a:rPr lang="en-US" altLang="zh-CN" sz="3200" dirty="0" smtClean="0"/>
              <a:t>w = </a:t>
            </a:r>
            <a:r>
              <a:rPr lang="en-US" altLang="zh-CN" sz="3200" dirty="0" err="1" smtClean="0"/>
              <a:t>palist</a:t>
            </a:r>
            <a:r>
              <a:rPr lang="en-US" altLang="zh-CN" sz="3200" dirty="0" smtClean="0"/>
              <a:t>-&gt;element[t]; </a:t>
            </a:r>
            <a:endParaRPr lang="en-US" altLang="zh-CN" sz="3200" dirty="0" smtClean="0">
              <a:solidFill>
                <a:srgbClr val="006600"/>
              </a:solidFill>
            </a:endParaRPr>
          </a:p>
          <a:p>
            <a:pPr marL="108000" algn="just">
              <a:lnSpc>
                <a:spcPct val="106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        </a:t>
            </a:r>
            <a:r>
              <a:rPr lang="en-US" altLang="zh-CN" sz="3200" dirty="0" err="1" smtClean="0"/>
              <a:t>printf</a:t>
            </a:r>
            <a:r>
              <a:rPr lang="en-US" altLang="zh-CN" sz="3200" dirty="0" smtClean="0"/>
              <a:t>(“output </a:t>
            </a:r>
            <a:r>
              <a:rPr lang="en-US" altLang="zh-CN" sz="3200" dirty="0" smtClean="0"/>
              <a:t>element %d \</a:t>
            </a:r>
            <a:r>
              <a:rPr lang="en-US" altLang="zh-CN" sz="3200" dirty="0" err="1" smtClean="0"/>
              <a:t>n”,w</a:t>
            </a:r>
            <a:r>
              <a:rPr lang="en-US" altLang="zh-CN" sz="3200" dirty="0" smtClean="0"/>
              <a:t>);</a:t>
            </a:r>
          </a:p>
          <a:p>
            <a:pPr marL="108000">
              <a:lnSpc>
                <a:spcPct val="106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 </a:t>
            </a:r>
            <a:r>
              <a:rPr lang="en-US" altLang="zh-CN" sz="3200" dirty="0" smtClean="0"/>
              <a:t>       </a:t>
            </a:r>
            <a:r>
              <a:rPr lang="en-US" altLang="zh-CN" sz="3200" dirty="0" err="1" smtClean="0"/>
              <a:t>delete_seq</a:t>
            </a:r>
            <a:r>
              <a:rPr lang="en-US" altLang="zh-CN" sz="3200" dirty="0" smtClean="0"/>
              <a:t>(</a:t>
            </a:r>
            <a:r>
              <a:rPr lang="en-US" altLang="zh-CN" sz="3200" dirty="0" err="1" smtClean="0"/>
              <a:t>palist</a:t>
            </a:r>
            <a:r>
              <a:rPr lang="en-US" altLang="zh-CN" sz="3200" dirty="0" smtClean="0"/>
              <a:t>, t</a:t>
            </a:r>
            <a:r>
              <a:rPr lang="en-US" altLang="zh-CN" sz="3200" dirty="0" smtClean="0"/>
              <a:t>);</a:t>
            </a:r>
          </a:p>
          <a:p>
            <a:pPr marL="108000">
              <a:lnSpc>
                <a:spcPct val="106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</a:t>
            </a:r>
            <a:r>
              <a:rPr lang="en-US" altLang="zh-CN" sz="3200" dirty="0" smtClean="0"/>
              <a:t>       </a:t>
            </a:r>
            <a:r>
              <a:rPr lang="en-US" altLang="zh-CN" sz="3200" dirty="0" smtClean="0"/>
              <a:t>s1= t</a:t>
            </a:r>
            <a:r>
              <a:rPr lang="en-US" altLang="zh-CN" sz="3200" dirty="0" smtClean="0"/>
              <a:t>;</a:t>
            </a:r>
          </a:p>
          <a:p>
            <a:pPr marL="108000">
              <a:lnSpc>
                <a:spcPct val="6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</a:t>
            </a:r>
            <a:r>
              <a:rPr lang="en-US" altLang="zh-CN" sz="3200" dirty="0" smtClean="0"/>
              <a:t>}</a:t>
            </a:r>
          </a:p>
          <a:p>
            <a:pPr marL="108000" algn="just">
              <a:lnSpc>
                <a:spcPct val="6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} </a:t>
            </a:r>
          </a:p>
        </p:txBody>
      </p:sp>
      <p:sp>
        <p:nvSpPr>
          <p:cNvPr id="10" name="矩形 9"/>
          <p:cNvSpPr/>
          <p:nvPr/>
        </p:nvSpPr>
        <p:spPr>
          <a:xfrm>
            <a:off x="3787358" y="1186291"/>
            <a:ext cx="4503156" cy="566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8000" algn="just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>
                <a:solidFill>
                  <a:srgbClr val="006600"/>
                </a:solidFill>
              </a:rPr>
              <a:t>//s1: </a:t>
            </a:r>
            <a:r>
              <a:rPr lang="zh-CN" altLang="en-US" dirty="0" smtClean="0">
                <a:solidFill>
                  <a:srgbClr val="006600"/>
                </a:solidFill>
              </a:rPr>
              <a:t>第</a:t>
            </a:r>
            <a:r>
              <a:rPr lang="en-US" altLang="zh-CN" dirty="0" smtClean="0">
                <a:solidFill>
                  <a:srgbClr val="006600"/>
                </a:solidFill>
              </a:rPr>
              <a:t>1</a:t>
            </a:r>
            <a:r>
              <a:rPr lang="zh-CN" altLang="en-US" dirty="0" smtClean="0">
                <a:solidFill>
                  <a:srgbClr val="006600"/>
                </a:solidFill>
              </a:rPr>
              <a:t>次数数的起始下标</a:t>
            </a:r>
            <a:endParaRPr lang="en-US" altLang="zh-CN" dirty="0">
              <a:solidFill>
                <a:srgbClr val="0066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91000" y="2232000"/>
            <a:ext cx="4114800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6600"/>
                </a:solidFill>
              </a:rPr>
              <a:t>//</a:t>
            </a:r>
            <a:r>
              <a:rPr lang="zh-CN" altLang="en-US" dirty="0" smtClean="0">
                <a:solidFill>
                  <a:srgbClr val="006600"/>
                </a:solidFill>
              </a:rPr>
              <a:t>出列元素的下标</a:t>
            </a:r>
            <a:r>
              <a:rPr lang="en-US" altLang="zh-CN" dirty="0" smtClean="0">
                <a:solidFill>
                  <a:srgbClr val="006600"/>
                </a:solidFill>
              </a:rPr>
              <a:t>t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490033" y="2743200"/>
            <a:ext cx="3044367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6600"/>
                </a:solidFill>
              </a:rPr>
              <a:t>//</a:t>
            </a:r>
            <a:r>
              <a:rPr lang="zh-CN" altLang="en-US" dirty="0" smtClean="0">
                <a:solidFill>
                  <a:srgbClr val="006600"/>
                </a:solidFill>
              </a:rPr>
              <a:t>打印出列元素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181600" y="3780000"/>
            <a:ext cx="2896947" cy="566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6600"/>
                </a:solidFill>
              </a:rPr>
              <a:t>//</a:t>
            </a:r>
            <a:r>
              <a:rPr lang="zh-CN" altLang="en-US" dirty="0" smtClean="0">
                <a:solidFill>
                  <a:srgbClr val="006600"/>
                </a:solidFill>
              </a:rPr>
              <a:t>删除出列的元素</a:t>
            </a:r>
            <a:endParaRPr lang="zh-CN" altLang="en-US" dirty="0"/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5029200" y="1676400"/>
            <a:ext cx="3352800" cy="533400"/>
          </a:xfrm>
          <a:prstGeom prst="rect">
            <a:avLst/>
          </a:prstGeom>
          <a:solidFill>
            <a:srgbClr val="FFFFA7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60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solidFill>
                  <a:srgbClr val="037743"/>
                </a:solidFill>
                <a:latin typeface="+mj-lt"/>
              </a:rPr>
              <a:t>// </a:t>
            </a:r>
            <a:r>
              <a:rPr lang="en-US" altLang="zh-CN" dirty="0" err="1" smtClean="0">
                <a:solidFill>
                  <a:srgbClr val="037743"/>
                </a:solidFill>
                <a:latin typeface="+mj-lt"/>
              </a:rPr>
              <a:t>i</a:t>
            </a:r>
            <a:r>
              <a:rPr lang="zh-CN" altLang="en-US" dirty="0" smtClean="0">
                <a:solidFill>
                  <a:srgbClr val="037743"/>
                </a:solidFill>
                <a:latin typeface="+mj-lt"/>
              </a:rPr>
              <a:t>模拟表长的变化</a:t>
            </a:r>
            <a:endParaRPr lang="en-US" altLang="zh-CN" dirty="0">
              <a:solidFill>
                <a:srgbClr val="037743"/>
              </a:solidFill>
              <a:latin typeface="+mj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23519" y="4267200"/>
            <a:ext cx="4463081" cy="566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8000" algn="just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>
                <a:solidFill>
                  <a:srgbClr val="006600"/>
                </a:solidFill>
              </a:rPr>
              <a:t>//</a:t>
            </a:r>
            <a:r>
              <a:rPr lang="zh-CN" altLang="en-US" dirty="0" smtClean="0">
                <a:solidFill>
                  <a:srgbClr val="006600"/>
                </a:solidFill>
              </a:rPr>
              <a:t>下一轮数数的起始下标</a:t>
            </a:r>
            <a:r>
              <a:rPr lang="en-US" altLang="zh-CN" dirty="0" smtClean="0">
                <a:solidFill>
                  <a:srgbClr val="006600"/>
                </a:solidFill>
              </a:rPr>
              <a:t>s1</a:t>
            </a:r>
            <a:endParaRPr lang="zh-CN" altLang="en-US" dirty="0">
              <a:solidFill>
                <a:srgbClr val="006600"/>
              </a:solidFill>
            </a:endParaRPr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1371600" y="3810000"/>
            <a:ext cx="3810000" cy="457200"/>
          </a:xfrm>
          <a:prstGeom prst="rect">
            <a:avLst/>
          </a:prstGeom>
          <a:solidFill>
            <a:srgbClr val="FFCC99">
              <a:alpha val="11000"/>
            </a:srgbClr>
          </a:solidFill>
          <a:ln w="25400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1447800" y="4876800"/>
            <a:ext cx="7772400" cy="1676400"/>
          </a:xfrm>
          <a:prstGeom prst="rect">
            <a:avLst/>
          </a:prstGeom>
          <a:solidFill>
            <a:srgbClr val="FFFF93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600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 smtClean="0">
                <a:solidFill>
                  <a:srgbClr val="003399"/>
                </a:solidFill>
                <a:ea typeface="宋体" pitchFamily="2" charset="-122"/>
              </a:rPr>
              <a:t>for(</a:t>
            </a:r>
            <a:r>
              <a:rPr lang="en-US" altLang="zh-CN" sz="3000" dirty="0" err="1" smtClean="0">
                <a:solidFill>
                  <a:srgbClr val="003399"/>
                </a:solidFill>
                <a:ea typeface="宋体" pitchFamily="2" charset="-122"/>
              </a:rPr>
              <a:t>int</a:t>
            </a:r>
            <a:r>
              <a:rPr lang="en-US" altLang="zh-CN" sz="3000" dirty="0" smtClean="0">
                <a:solidFill>
                  <a:srgbClr val="003399"/>
                </a:solidFill>
                <a:ea typeface="宋体" pitchFamily="2" charset="-122"/>
              </a:rPr>
              <a:t> q=t; q&lt;</a:t>
            </a:r>
            <a:r>
              <a:rPr lang="en-US" altLang="zh-CN" sz="3000" dirty="0" err="1" smtClean="0">
                <a:solidFill>
                  <a:srgbClr val="003399"/>
                </a:solidFill>
                <a:ea typeface="宋体" pitchFamily="2" charset="-122"/>
              </a:rPr>
              <a:t>palist</a:t>
            </a:r>
            <a:r>
              <a:rPr lang="en-US" altLang="zh-CN" sz="3000" dirty="0" smtClean="0">
                <a:solidFill>
                  <a:srgbClr val="003399"/>
                </a:solidFill>
                <a:ea typeface="宋体" pitchFamily="2" charset="-122"/>
              </a:rPr>
              <a:t>-&gt;n-1; q++) </a:t>
            </a:r>
            <a:r>
              <a:rPr lang="en-US" altLang="zh-CN" dirty="0" smtClean="0">
                <a:solidFill>
                  <a:srgbClr val="006600"/>
                </a:solidFill>
              </a:rPr>
              <a:t>//p36</a:t>
            </a:r>
            <a:endParaRPr lang="en-US" altLang="zh-CN" dirty="0" smtClean="0">
              <a:solidFill>
                <a:srgbClr val="003399"/>
              </a:solidFill>
              <a:ea typeface="宋体" pitchFamily="2" charset="-122"/>
            </a:endParaRPr>
          </a:p>
          <a:p>
            <a:pPr marL="3600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 smtClean="0">
                <a:solidFill>
                  <a:srgbClr val="003399"/>
                </a:solidFill>
                <a:ea typeface="宋体" pitchFamily="2" charset="-122"/>
              </a:rPr>
              <a:t>     </a:t>
            </a:r>
            <a:r>
              <a:rPr lang="en-US" altLang="zh-CN" sz="3000" dirty="0" err="1" smtClean="0">
                <a:solidFill>
                  <a:srgbClr val="003399"/>
                </a:solidFill>
                <a:ea typeface="宋体" pitchFamily="2" charset="-122"/>
              </a:rPr>
              <a:t>palist</a:t>
            </a:r>
            <a:r>
              <a:rPr lang="en-US" altLang="zh-CN" sz="3000" dirty="0" smtClean="0">
                <a:solidFill>
                  <a:srgbClr val="003399"/>
                </a:solidFill>
                <a:ea typeface="宋体" pitchFamily="2" charset="-122"/>
              </a:rPr>
              <a:t>-&gt;element[q]=</a:t>
            </a:r>
            <a:r>
              <a:rPr lang="en-US" altLang="zh-CN" sz="3000" dirty="0" err="1" smtClean="0">
                <a:solidFill>
                  <a:srgbClr val="003399"/>
                </a:solidFill>
                <a:ea typeface="宋体" pitchFamily="2" charset="-122"/>
              </a:rPr>
              <a:t>palist</a:t>
            </a:r>
            <a:r>
              <a:rPr lang="en-US" altLang="zh-CN" sz="3000" dirty="0" smtClean="0">
                <a:solidFill>
                  <a:srgbClr val="003399"/>
                </a:solidFill>
                <a:ea typeface="宋体" pitchFamily="2" charset="-122"/>
              </a:rPr>
              <a:t>-&gt;element[q+1];</a:t>
            </a:r>
          </a:p>
          <a:p>
            <a:pPr marL="3600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 err="1" smtClean="0">
                <a:solidFill>
                  <a:srgbClr val="003399"/>
                </a:solidFill>
                <a:ea typeface="宋体" pitchFamily="2" charset="-122"/>
              </a:rPr>
              <a:t>palist</a:t>
            </a:r>
            <a:r>
              <a:rPr lang="en-US" altLang="zh-CN" sz="3000" dirty="0" smtClean="0">
                <a:solidFill>
                  <a:srgbClr val="003399"/>
                </a:solidFill>
                <a:ea typeface="宋体" pitchFamily="2" charset="-122"/>
              </a:rPr>
              <a:t>-&gt;n=</a:t>
            </a:r>
            <a:r>
              <a:rPr lang="en-US" altLang="zh-CN" sz="3000" dirty="0" err="1" smtClean="0">
                <a:solidFill>
                  <a:srgbClr val="003399"/>
                </a:solidFill>
                <a:ea typeface="宋体" pitchFamily="2" charset="-122"/>
              </a:rPr>
              <a:t>palist</a:t>
            </a:r>
            <a:r>
              <a:rPr lang="en-US" altLang="zh-CN" sz="3000" dirty="0" smtClean="0">
                <a:solidFill>
                  <a:srgbClr val="003399"/>
                </a:solidFill>
                <a:ea typeface="宋体" pitchFamily="2" charset="-122"/>
              </a:rPr>
              <a:t>-&gt;n-1;</a:t>
            </a:r>
            <a:endParaRPr lang="en-US" altLang="zh-CN" sz="3000" dirty="0">
              <a:solidFill>
                <a:srgbClr val="003399"/>
              </a:solidFill>
              <a:ea typeface="宋体" pitchFamily="2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 bwMode="auto">
          <a:xfrm rot="16200000" flipH="1">
            <a:off x="2400300" y="4533900"/>
            <a:ext cx="609600" cy="76200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000099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81000" y="4419600"/>
            <a:ext cx="8915400" cy="2057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smtClean="0">
                <a:solidFill>
                  <a:schemeClr val="tx2"/>
                </a:solidFill>
              </a:rPr>
              <a:t>        free(</a:t>
            </a:r>
            <a:r>
              <a:rPr lang="en-US" altLang="zh-CN" sz="3000" dirty="0" err="1" smtClean="0">
                <a:solidFill>
                  <a:schemeClr val="tx2"/>
                </a:solidFill>
              </a:rPr>
              <a:t>jos_alist</a:t>
            </a:r>
            <a:r>
              <a:rPr lang="en-US" altLang="zh-CN" sz="3000" dirty="0" smtClean="0">
                <a:solidFill>
                  <a:schemeClr val="tx2"/>
                </a:solidFill>
              </a:rPr>
              <a:t>-&gt;element); 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smtClean="0">
                <a:solidFill>
                  <a:schemeClr val="tx2"/>
                </a:solidFill>
              </a:rPr>
              <a:t>        free(</a:t>
            </a:r>
            <a:r>
              <a:rPr lang="en-US" altLang="zh-CN" sz="3000" dirty="0" err="1" smtClean="0">
                <a:solidFill>
                  <a:schemeClr val="tx2"/>
                </a:solidFill>
              </a:rPr>
              <a:t>jos_alist</a:t>
            </a:r>
            <a:r>
              <a:rPr lang="en-US" altLang="zh-CN" sz="3000" dirty="0" smtClean="0">
                <a:solidFill>
                  <a:schemeClr val="tx2"/>
                </a:solidFill>
              </a:rPr>
              <a:t>); </a:t>
            </a:r>
          </a:p>
          <a:p>
            <a:pPr marL="342900" indent="-342900">
              <a:lnSpc>
                <a:spcPct val="60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smtClean="0">
                <a:solidFill>
                  <a:schemeClr val="tx2"/>
                </a:solidFill>
              </a:rPr>
              <a:t>      }</a:t>
            </a:r>
          </a:p>
          <a:p>
            <a:pPr marL="342900" indent="-342900">
              <a:lnSpc>
                <a:spcPct val="60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smtClean="0"/>
              <a:t>}  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Tx/>
              <a:buNone/>
            </a:pPr>
            <a:endParaRPr lang="en-US" altLang="zh-CN" sz="3000" dirty="0"/>
          </a:p>
        </p:txBody>
      </p:sp>
      <p:sp>
        <p:nvSpPr>
          <p:cNvPr id="158729" name="Rectangle 9"/>
          <p:cNvSpPr>
            <a:spLocks noChangeArrowheads="1"/>
          </p:cNvSpPr>
          <p:nvPr/>
        </p:nvSpPr>
        <p:spPr bwMode="auto">
          <a:xfrm>
            <a:off x="381000" y="533400"/>
            <a:ext cx="8915400" cy="1447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/>
              <a:t>main( )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smtClean="0"/>
              <a:t>{ </a:t>
            </a:r>
            <a:r>
              <a:rPr lang="en-US" altLang="zh-CN" sz="3000" dirty="0" err="1" smtClean="0"/>
              <a:t>PSeqList</a:t>
            </a:r>
            <a:r>
              <a:rPr lang="en-US" altLang="zh-CN" sz="3000" dirty="0" smtClean="0"/>
              <a:t> </a:t>
            </a:r>
            <a:r>
              <a:rPr lang="en-US" altLang="zh-CN" sz="3000" dirty="0" err="1"/>
              <a:t>jos_alist</a:t>
            </a:r>
            <a:r>
              <a:rPr lang="en-US" altLang="zh-CN" sz="3000" dirty="0" smtClean="0"/>
              <a:t>;    </a:t>
            </a:r>
            <a:r>
              <a:rPr lang="en-US" altLang="zh-CN" sz="3000" dirty="0" err="1" smtClean="0"/>
              <a:t>int</a:t>
            </a:r>
            <a:r>
              <a:rPr lang="en-US" altLang="zh-CN" sz="3000" dirty="0" smtClean="0"/>
              <a:t> </a:t>
            </a:r>
            <a:r>
              <a:rPr lang="en-US" altLang="zh-CN" sz="3000" dirty="0" err="1"/>
              <a:t>i</a:t>
            </a:r>
            <a:r>
              <a:rPr lang="en-US" altLang="zh-CN" sz="3000" dirty="0"/>
              <a:t>, k, </a:t>
            </a:r>
            <a:r>
              <a:rPr lang="en-US" altLang="zh-CN" sz="3000" dirty="0" smtClean="0"/>
              <a:t>n</a:t>
            </a:r>
            <a:r>
              <a:rPr lang="en-US" altLang="zh-CN" sz="3000" dirty="0"/>
              <a:t>, s, m</a:t>
            </a:r>
            <a:r>
              <a:rPr lang="en-US" altLang="zh-CN" sz="3000" dirty="0" smtClean="0"/>
              <a:t>;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smtClean="0">
                <a:solidFill>
                  <a:srgbClr val="006600"/>
                </a:solidFill>
              </a:rPr>
              <a:t>  </a:t>
            </a:r>
            <a:r>
              <a:rPr lang="en-US" altLang="zh-CN" dirty="0" smtClean="0">
                <a:solidFill>
                  <a:srgbClr val="006600"/>
                </a:solidFill>
              </a:rPr>
              <a:t>//…</a:t>
            </a:r>
            <a:r>
              <a:rPr lang="en-US" altLang="zh-CN" dirty="0" err="1" smtClean="0">
                <a:solidFill>
                  <a:srgbClr val="006600"/>
                </a:solidFill>
              </a:rPr>
              <a:t>scanf</a:t>
            </a:r>
            <a:r>
              <a:rPr lang="zh-CN" altLang="en-US" dirty="0" smtClean="0">
                <a:solidFill>
                  <a:srgbClr val="006600"/>
                </a:solidFill>
              </a:rPr>
              <a:t>语句 </a:t>
            </a:r>
            <a:r>
              <a:rPr lang="en-US" altLang="zh-CN" dirty="0" smtClean="0">
                <a:solidFill>
                  <a:srgbClr val="006600"/>
                </a:solidFill>
              </a:rPr>
              <a:t>--</a:t>
            </a:r>
            <a:r>
              <a:rPr lang="zh-CN" altLang="en-US" dirty="0" smtClean="0">
                <a:solidFill>
                  <a:srgbClr val="006600"/>
                </a:solidFill>
              </a:rPr>
              <a:t>输入表长</a:t>
            </a:r>
            <a:r>
              <a:rPr lang="en-US" altLang="zh-CN" dirty="0" smtClean="0">
                <a:solidFill>
                  <a:srgbClr val="006600"/>
                </a:solidFill>
              </a:rPr>
              <a:t>n, </a:t>
            </a:r>
            <a:r>
              <a:rPr lang="zh-CN" altLang="en-US" dirty="0" smtClean="0">
                <a:solidFill>
                  <a:srgbClr val="006600"/>
                </a:solidFill>
              </a:rPr>
              <a:t>起始</a:t>
            </a:r>
            <a:r>
              <a:rPr lang="en-US" altLang="zh-CN" dirty="0" smtClean="0">
                <a:solidFill>
                  <a:srgbClr val="006600"/>
                </a:solidFill>
              </a:rPr>
              <a:t>s, </a:t>
            </a:r>
            <a:r>
              <a:rPr lang="zh-CN" altLang="en-US" dirty="0" smtClean="0">
                <a:solidFill>
                  <a:srgbClr val="006600"/>
                </a:solidFill>
              </a:rPr>
              <a:t>步长</a:t>
            </a:r>
            <a:r>
              <a:rPr lang="en-US" altLang="zh-CN" dirty="0" smtClean="0">
                <a:solidFill>
                  <a:srgbClr val="006600"/>
                </a:solidFill>
              </a:rPr>
              <a:t>m;</a:t>
            </a: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381000" y="1905000"/>
            <a:ext cx="8915400" cy="533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smtClean="0"/>
              <a:t>  </a:t>
            </a:r>
            <a:r>
              <a:rPr lang="en-US" altLang="zh-CN" sz="3000" dirty="0" err="1" smtClean="0"/>
              <a:t>jos_alist</a:t>
            </a:r>
            <a:r>
              <a:rPr lang="en-US" altLang="zh-CN" sz="3000" dirty="0" smtClean="0"/>
              <a:t> = </a:t>
            </a:r>
            <a:r>
              <a:rPr lang="en-US" altLang="zh-CN" sz="3000" dirty="0" err="1" smtClean="0"/>
              <a:t>createNullList_seq</a:t>
            </a:r>
            <a:r>
              <a:rPr lang="en-US" altLang="zh-CN" sz="3000" dirty="0" smtClean="0"/>
              <a:t>(n); </a:t>
            </a:r>
            <a:endParaRPr lang="en-US" altLang="zh-CN" sz="3000" dirty="0" smtClean="0">
              <a:solidFill>
                <a:srgbClr val="006600"/>
              </a:solidFill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81000" y="2438400"/>
            <a:ext cx="8915400" cy="533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smtClean="0"/>
              <a:t>  if (</a:t>
            </a:r>
            <a:r>
              <a:rPr lang="en-US" altLang="zh-CN" sz="3000" dirty="0" err="1" smtClean="0"/>
              <a:t>jos_alist</a:t>
            </a:r>
            <a:r>
              <a:rPr lang="en-US" altLang="zh-CN" sz="3000" dirty="0" smtClean="0"/>
              <a:t> != NULL)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81000" y="2895600"/>
            <a:ext cx="8915400" cy="1143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smtClean="0"/>
              <a:t>      { for(</a:t>
            </a:r>
            <a:r>
              <a:rPr lang="en-US" altLang="zh-CN" sz="3000" dirty="0" err="1" smtClean="0"/>
              <a:t>i</a:t>
            </a:r>
            <a:r>
              <a:rPr lang="en-US" altLang="zh-CN" sz="3000" dirty="0" smtClean="0"/>
              <a:t>=0; </a:t>
            </a:r>
            <a:r>
              <a:rPr lang="en-US" altLang="zh-CN" sz="3000" dirty="0" err="1" smtClean="0"/>
              <a:t>i</a:t>
            </a:r>
            <a:r>
              <a:rPr lang="en-US" altLang="zh-CN" sz="3000" dirty="0" smtClean="0"/>
              <a:t>&lt;n; </a:t>
            </a:r>
            <a:r>
              <a:rPr lang="en-US" altLang="zh-CN" sz="3000" dirty="0" err="1" smtClean="0"/>
              <a:t>i</a:t>
            </a:r>
            <a:r>
              <a:rPr lang="en-US" altLang="zh-CN" sz="3000" dirty="0" smtClean="0"/>
              <a:t>++)</a:t>
            </a:r>
            <a:endParaRPr lang="zh-CN" altLang="en-US" sz="3000" dirty="0" smtClean="0">
              <a:solidFill>
                <a:srgbClr val="006600"/>
              </a:solidFill>
            </a:endParaRP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zh-CN" altLang="en-US" sz="3000" dirty="0" smtClean="0"/>
              <a:t>             </a:t>
            </a:r>
            <a:r>
              <a:rPr lang="en-US" altLang="zh-CN" sz="3000" dirty="0" smtClean="0"/>
              <a:t>k=</a:t>
            </a:r>
            <a:r>
              <a:rPr lang="en-US" altLang="zh-CN" sz="3000" dirty="0" err="1" smtClean="0"/>
              <a:t>insert_seq</a:t>
            </a:r>
            <a:r>
              <a:rPr lang="en-US" altLang="zh-CN" sz="3000" dirty="0" smtClean="0"/>
              <a:t>(</a:t>
            </a:r>
            <a:r>
              <a:rPr lang="en-US" altLang="zh-CN" sz="3000" dirty="0" err="1" smtClean="0"/>
              <a:t>jos_alist</a:t>
            </a:r>
            <a:r>
              <a:rPr lang="en-US" altLang="zh-CN" sz="3000" dirty="0" smtClean="0"/>
              <a:t>, </a:t>
            </a:r>
            <a:r>
              <a:rPr lang="en-US" altLang="zh-CN" sz="3000" dirty="0" err="1" smtClean="0"/>
              <a:t>i</a:t>
            </a:r>
            <a:r>
              <a:rPr lang="en-US" altLang="zh-CN" sz="3000" dirty="0" smtClean="0"/>
              <a:t>, i+1); </a:t>
            </a:r>
            <a:endParaRPr lang="zh-CN" altLang="en-US" sz="3000" dirty="0" smtClean="0">
              <a:solidFill>
                <a:srgbClr val="006600"/>
              </a:solidFill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381000" y="3886200"/>
            <a:ext cx="89154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smtClean="0">
                <a:solidFill>
                  <a:schemeClr val="tx2"/>
                </a:solidFill>
              </a:rPr>
              <a:t>        </a:t>
            </a:r>
            <a:r>
              <a:rPr lang="en-US" altLang="zh-CN" sz="3000" dirty="0" err="1" smtClean="0">
                <a:solidFill>
                  <a:schemeClr val="tx2"/>
                </a:solidFill>
              </a:rPr>
              <a:t>josephus_seq</a:t>
            </a:r>
            <a:r>
              <a:rPr lang="en-US" altLang="zh-CN" sz="3000" dirty="0" smtClean="0">
                <a:solidFill>
                  <a:schemeClr val="tx2"/>
                </a:solidFill>
              </a:rPr>
              <a:t>(</a:t>
            </a:r>
            <a:r>
              <a:rPr lang="en-US" altLang="zh-CN" sz="3000" dirty="0" err="1" smtClean="0">
                <a:solidFill>
                  <a:schemeClr val="tx2"/>
                </a:solidFill>
              </a:rPr>
              <a:t>jos_alist</a:t>
            </a:r>
            <a:r>
              <a:rPr lang="en-US" altLang="zh-CN" sz="3000" dirty="0" smtClean="0">
                <a:solidFill>
                  <a:schemeClr val="tx2"/>
                </a:solidFill>
              </a:rPr>
              <a:t>, s, m); </a:t>
            </a:r>
            <a:endParaRPr lang="zh-CN" altLang="en-US" sz="3000" dirty="0" smtClean="0">
              <a:solidFill>
                <a:srgbClr val="0066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00800" y="1991380"/>
            <a:ext cx="20617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>
                <a:solidFill>
                  <a:srgbClr val="006600"/>
                </a:solidFill>
              </a:rPr>
              <a:t>//</a:t>
            </a:r>
            <a:r>
              <a:rPr lang="zh-CN" altLang="en-US" dirty="0" smtClean="0">
                <a:solidFill>
                  <a:srgbClr val="006600"/>
                </a:solidFill>
              </a:rPr>
              <a:t>建空表</a:t>
            </a:r>
            <a:r>
              <a:rPr lang="en-US" altLang="zh-CN" dirty="0" smtClean="0">
                <a:solidFill>
                  <a:srgbClr val="006600"/>
                </a:solidFill>
              </a:rPr>
              <a:t>p33</a:t>
            </a:r>
          </a:p>
        </p:txBody>
      </p:sp>
      <p:sp>
        <p:nvSpPr>
          <p:cNvPr id="10" name="矩形 9"/>
          <p:cNvSpPr/>
          <p:nvPr/>
        </p:nvSpPr>
        <p:spPr>
          <a:xfrm>
            <a:off x="4191000" y="2873514"/>
            <a:ext cx="253787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6600"/>
                </a:solidFill>
              </a:rPr>
              <a:t>//</a:t>
            </a:r>
            <a:r>
              <a:rPr lang="zh-CN" altLang="en-US" dirty="0" smtClean="0">
                <a:solidFill>
                  <a:srgbClr val="006600"/>
                </a:solidFill>
              </a:rPr>
              <a:t>给顺序表赋值</a:t>
            </a:r>
            <a:endParaRPr lang="zh-CN" altLang="en-US" dirty="0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4038600" y="4953000"/>
            <a:ext cx="5105400" cy="1524000"/>
          </a:xfrm>
          <a:prstGeom prst="rect">
            <a:avLst/>
          </a:prstGeom>
          <a:solidFill>
            <a:srgbClr val="FFFF93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6000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solidFill>
                  <a:srgbClr val="0F7330"/>
                </a:solidFill>
                <a:latin typeface="+mj-lt"/>
                <a:ea typeface="黑体" pitchFamily="49" charset="-122"/>
              </a:rPr>
              <a:t>//</a:t>
            </a:r>
            <a:r>
              <a:rPr lang="zh-CN" altLang="en-US" dirty="0" smtClean="0">
                <a:solidFill>
                  <a:srgbClr val="0F7330"/>
                </a:solidFill>
                <a:latin typeface="+mj-lt"/>
                <a:ea typeface="黑体" pitchFamily="49" charset="-122"/>
              </a:rPr>
              <a:t>在下标</a:t>
            </a:r>
            <a:r>
              <a:rPr lang="en-US" altLang="zh-CN" dirty="0" err="1" smtClean="0">
                <a:solidFill>
                  <a:srgbClr val="0F7330"/>
                </a:solidFill>
                <a:latin typeface="+mj-lt"/>
                <a:ea typeface="黑体" pitchFamily="49" charset="-122"/>
              </a:rPr>
              <a:t>i</a:t>
            </a:r>
            <a:r>
              <a:rPr lang="zh-CN" altLang="en-US" dirty="0" smtClean="0">
                <a:solidFill>
                  <a:srgbClr val="0F7330"/>
                </a:solidFill>
                <a:latin typeface="+mj-lt"/>
                <a:ea typeface="黑体" pitchFamily="49" charset="-122"/>
              </a:rPr>
              <a:t>处插入元素</a:t>
            </a:r>
            <a:r>
              <a:rPr lang="en-US" altLang="zh-CN" dirty="0" smtClean="0">
                <a:solidFill>
                  <a:srgbClr val="0F7330"/>
                </a:solidFill>
                <a:latin typeface="+mj-lt"/>
                <a:ea typeface="黑体" pitchFamily="49" charset="-122"/>
              </a:rPr>
              <a:t>i+1, </a:t>
            </a:r>
          </a:p>
          <a:p>
            <a:pPr marL="36000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dirty="0" err="1" smtClean="0">
                <a:solidFill>
                  <a:srgbClr val="003399"/>
                </a:solidFill>
                <a:latin typeface="+mj-lt"/>
                <a:ea typeface="黑体" pitchFamily="49" charset="-122"/>
              </a:rPr>
              <a:t>jos_alist</a:t>
            </a:r>
            <a:r>
              <a:rPr lang="en-US" altLang="zh-CN" dirty="0" smtClean="0">
                <a:solidFill>
                  <a:srgbClr val="003399"/>
                </a:solidFill>
                <a:latin typeface="+mj-lt"/>
                <a:ea typeface="黑体" pitchFamily="49" charset="-122"/>
              </a:rPr>
              <a:t>-&gt;element[</a:t>
            </a:r>
            <a:r>
              <a:rPr lang="en-US" altLang="zh-CN" dirty="0" err="1" smtClean="0">
                <a:solidFill>
                  <a:srgbClr val="003399"/>
                </a:solidFill>
                <a:latin typeface="+mj-lt"/>
                <a:ea typeface="黑体" pitchFamily="49" charset="-122"/>
              </a:rPr>
              <a:t>i</a:t>
            </a:r>
            <a:r>
              <a:rPr lang="en-US" altLang="zh-CN" dirty="0" smtClean="0">
                <a:solidFill>
                  <a:srgbClr val="003399"/>
                </a:solidFill>
                <a:latin typeface="+mj-lt"/>
                <a:ea typeface="黑体" pitchFamily="49" charset="-122"/>
              </a:rPr>
              <a:t>] = i+1;</a:t>
            </a:r>
          </a:p>
          <a:p>
            <a:pPr marL="36000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dirty="0" err="1" smtClean="0">
                <a:solidFill>
                  <a:srgbClr val="003399"/>
                </a:solidFill>
                <a:latin typeface="+mj-lt"/>
                <a:ea typeface="黑体" pitchFamily="49" charset="-122"/>
              </a:rPr>
              <a:t>jos_alist</a:t>
            </a:r>
            <a:r>
              <a:rPr lang="en-US" altLang="zh-CN" dirty="0" smtClean="0">
                <a:solidFill>
                  <a:srgbClr val="003399"/>
                </a:solidFill>
                <a:latin typeface="+mj-lt"/>
                <a:ea typeface="黑体" pitchFamily="49" charset="-122"/>
              </a:rPr>
              <a:t>-&gt;n = </a:t>
            </a:r>
            <a:r>
              <a:rPr lang="en-US" altLang="zh-CN" dirty="0" err="1" smtClean="0">
                <a:solidFill>
                  <a:srgbClr val="003399"/>
                </a:solidFill>
                <a:latin typeface="+mj-lt"/>
                <a:ea typeface="黑体" pitchFamily="49" charset="-122"/>
              </a:rPr>
              <a:t>jos_alist</a:t>
            </a:r>
            <a:r>
              <a:rPr lang="en-US" altLang="zh-CN" dirty="0" smtClean="0">
                <a:solidFill>
                  <a:srgbClr val="003399"/>
                </a:solidFill>
                <a:latin typeface="+mj-lt"/>
                <a:ea typeface="黑体" pitchFamily="49" charset="-122"/>
              </a:rPr>
              <a:t>-&gt;n+1;</a:t>
            </a:r>
            <a:endParaRPr lang="en-US" altLang="zh-CN" dirty="0">
              <a:solidFill>
                <a:srgbClr val="003399"/>
              </a:solidFill>
              <a:latin typeface="+mj-lt"/>
              <a:ea typeface="黑体" pitchFamily="49" charset="-122"/>
            </a:endParaRPr>
          </a:p>
        </p:txBody>
      </p:sp>
      <p:cxnSp>
        <p:nvCxnSpPr>
          <p:cNvPr id="14" name="直接箭头连接符 13"/>
          <p:cNvCxnSpPr>
            <a:endCxn id="12" idx="0"/>
          </p:cNvCxnSpPr>
          <p:nvPr/>
        </p:nvCxnSpPr>
        <p:spPr bwMode="auto">
          <a:xfrm rot="5400000">
            <a:off x="6419850" y="4133850"/>
            <a:ext cx="990600" cy="647700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1752600" y="3429000"/>
            <a:ext cx="5486400" cy="533400"/>
          </a:xfrm>
          <a:prstGeom prst="rect">
            <a:avLst/>
          </a:prstGeom>
          <a:solidFill>
            <a:srgbClr val="FFCC99">
              <a:alpha val="11000"/>
            </a:srgbClr>
          </a:solidFill>
          <a:ln w="25400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324600" y="4038600"/>
            <a:ext cx="26420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>
                <a:solidFill>
                  <a:srgbClr val="006600"/>
                </a:solidFill>
              </a:rPr>
              <a:t>//Josephus</a:t>
            </a:r>
            <a:r>
              <a:rPr lang="zh-CN" altLang="en-US" dirty="0" smtClean="0">
                <a:solidFill>
                  <a:srgbClr val="006600"/>
                </a:solidFill>
              </a:rPr>
              <a:t>算法</a:t>
            </a:r>
            <a:endParaRPr lang="en-US" altLang="zh-CN" dirty="0" smtClean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  <p:bldP spid="5" grpId="0" animBg="1"/>
      <p:bldP spid="6" grpId="0" animBg="1"/>
      <p:bldP spid="7" grpId="0" animBg="1"/>
      <p:bldP spid="12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en-US" altLang="zh-CN" dirty="0" smtClean="0">
                <a:ea typeface="黑体" pitchFamily="2" charset="-122"/>
              </a:rPr>
              <a:t>Josephus</a:t>
            </a:r>
            <a:r>
              <a:rPr lang="zh-CN" altLang="en-US" dirty="0" smtClean="0">
                <a:ea typeface="黑体" pitchFamily="2" charset="-122"/>
              </a:rPr>
              <a:t>问题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381000" y="2027237"/>
            <a:ext cx="8763000" cy="639763"/>
          </a:xfrm>
          <a:prstGeom prst="rect">
            <a:avLst/>
          </a:prstGeom>
          <a:solidFill>
            <a:srgbClr val="FFFFB3"/>
          </a:solidFill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顺序表：</a:t>
            </a: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按序号随机存取，</a:t>
            </a:r>
            <a:r>
              <a:rPr kumimoji="0" lang="en-US" altLang="zh-CN" sz="32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O</a:t>
            </a:r>
            <a:r>
              <a:rPr kumimoji="0" lang="en-US" altLang="zh-CN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(1)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1000" y="3475038"/>
            <a:ext cx="8763000" cy="63976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zh-CN" altLang="en-US" sz="3200" dirty="0">
                <a:solidFill>
                  <a:srgbClr val="003399"/>
                </a:solidFill>
                <a:latin typeface="+mj-lt"/>
              </a:rPr>
              <a:t>链表</a:t>
            </a:r>
            <a:r>
              <a:rPr lang="zh-CN" altLang="en-US" sz="3200" dirty="0" smtClean="0">
                <a:solidFill>
                  <a:srgbClr val="003399"/>
                </a:solidFill>
                <a:latin typeface="+mj-lt"/>
              </a:rPr>
              <a:t>：</a:t>
            </a:r>
            <a:r>
              <a:rPr lang="zh-CN" altLang="en-US" sz="3200" dirty="0" smtClean="0">
                <a:latin typeface="+mj-lt"/>
              </a:rPr>
              <a:t>按序号查找 </a:t>
            </a:r>
            <a:r>
              <a:rPr lang="en-US" altLang="zh-CN" sz="3200" dirty="0" smtClean="0">
                <a:latin typeface="+mj-lt"/>
              </a:rPr>
              <a:t>-- </a:t>
            </a:r>
            <a:r>
              <a:rPr lang="zh-CN" altLang="en-US" sz="3200" dirty="0" smtClean="0">
                <a:latin typeface="+mj-lt"/>
              </a:rPr>
              <a:t>从</a:t>
            </a:r>
            <a:r>
              <a:rPr lang="zh-CN" altLang="en-US" sz="3200" dirty="0">
                <a:latin typeface="+mj-lt"/>
              </a:rPr>
              <a:t>链首开始</a:t>
            </a:r>
            <a:r>
              <a:rPr lang="zh-CN" altLang="en-US" sz="3200" dirty="0" smtClean="0">
                <a:latin typeface="+mj-lt"/>
              </a:rPr>
              <a:t>遍历，</a:t>
            </a:r>
            <a:r>
              <a:rPr lang="en-US" altLang="zh-CN" sz="3200" i="1" dirty="0" smtClean="0">
                <a:latin typeface="+mj-lt"/>
              </a:rPr>
              <a:t>O</a:t>
            </a:r>
            <a:r>
              <a:rPr lang="en-US" altLang="zh-CN" sz="3200" dirty="0" smtClean="0">
                <a:latin typeface="+mj-lt"/>
              </a:rPr>
              <a:t>(n)</a:t>
            </a:r>
            <a:endParaRPr lang="zh-CN" altLang="en-US" sz="3200" dirty="0">
              <a:latin typeface="+mj-lt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381000" y="1066800"/>
            <a:ext cx="777240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 typeface="Wingdings" pitchFamily="2" charset="2"/>
              <a:buChar char="p"/>
            </a:pPr>
            <a:r>
              <a:rPr lang="zh-CN" altLang="en-GB" sz="3200" dirty="0" smtClean="0">
                <a:latin typeface="+mj-lt"/>
              </a:rPr>
              <a:t> 在</a:t>
            </a:r>
            <a:r>
              <a:rPr lang="zh-CN" altLang="en-GB" sz="3200" dirty="0">
                <a:latin typeface="+mj-lt"/>
              </a:rPr>
              <a:t>线性表上，</a:t>
            </a:r>
            <a:r>
              <a:rPr lang="zh-CN" altLang="en-GB" sz="3200" dirty="0" smtClean="0">
                <a:solidFill>
                  <a:srgbClr val="003399"/>
                </a:solidFill>
                <a:latin typeface="+mj-lt"/>
              </a:rPr>
              <a:t>按序号 多次</a:t>
            </a:r>
            <a:r>
              <a:rPr lang="zh-CN" altLang="en-GB" sz="3200" dirty="0">
                <a:solidFill>
                  <a:srgbClr val="003399"/>
                </a:solidFill>
                <a:latin typeface="+mj-lt"/>
              </a:rPr>
              <a:t>删除</a:t>
            </a:r>
            <a:r>
              <a:rPr lang="zh-CN" altLang="en-GB" sz="3200" dirty="0">
                <a:latin typeface="+mj-lt"/>
              </a:rPr>
              <a:t>的问题；</a:t>
            </a:r>
          </a:p>
        </p:txBody>
      </p:sp>
      <p:sp>
        <p:nvSpPr>
          <p:cNvPr id="15" name="Rectangle 4"/>
          <p:cNvSpPr txBox="1">
            <a:spLocks noChangeArrowheads="1"/>
          </p:cNvSpPr>
          <p:nvPr/>
        </p:nvSpPr>
        <p:spPr bwMode="auto">
          <a:xfrm>
            <a:off x="381000" y="2667000"/>
            <a:ext cx="8763000" cy="685800"/>
          </a:xfrm>
          <a:prstGeom prst="rect">
            <a:avLst/>
          </a:prstGeom>
          <a:solidFill>
            <a:srgbClr val="FFFFB3"/>
          </a:solidFill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           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删除结点，需移动其后续元素，</a:t>
            </a:r>
            <a:r>
              <a:rPr kumimoji="0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O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(n)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381000" y="4114800"/>
            <a:ext cx="87630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zh-CN" altLang="en-US" sz="3200" dirty="0" smtClean="0">
                <a:latin typeface="+mj-lt"/>
              </a:rPr>
              <a:t>           删除结点，只需修改指针，</a:t>
            </a:r>
            <a:r>
              <a:rPr lang="en-US" altLang="zh-CN" sz="3200" i="1" dirty="0" smtClean="0"/>
              <a:t>O</a:t>
            </a:r>
            <a:r>
              <a:rPr lang="en-US" altLang="zh-CN" sz="3200" dirty="0" smtClean="0"/>
              <a:t>(1)</a:t>
            </a:r>
            <a:endParaRPr lang="zh-CN" altLang="en-US" sz="3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3"/>
          <p:cNvSpPr>
            <a:spLocks noChangeArrowheads="1"/>
          </p:cNvSpPr>
          <p:nvPr/>
        </p:nvSpPr>
        <p:spPr bwMode="auto">
          <a:xfrm>
            <a:off x="381000" y="914400"/>
            <a:ext cx="777240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 typeface="Wingdings" pitchFamily="2" charset="2"/>
              <a:buChar char="p"/>
            </a:pPr>
            <a:r>
              <a:rPr lang="zh-CN" altLang="en-GB" sz="3200" dirty="0" smtClean="0">
                <a:latin typeface="+mj-lt"/>
              </a:rPr>
              <a:t> 在</a:t>
            </a:r>
            <a:r>
              <a:rPr lang="zh-CN" altLang="en-GB" sz="3200" dirty="0">
                <a:latin typeface="+mj-lt"/>
              </a:rPr>
              <a:t>线性表上，</a:t>
            </a:r>
            <a:r>
              <a:rPr lang="zh-CN" altLang="en-GB" sz="3200" dirty="0" smtClean="0">
                <a:solidFill>
                  <a:srgbClr val="003399"/>
                </a:solidFill>
                <a:latin typeface="+mj-lt"/>
              </a:rPr>
              <a:t>按序号多次删除</a:t>
            </a:r>
            <a:r>
              <a:rPr lang="zh-CN" altLang="en-GB" sz="3200" dirty="0" smtClean="0">
                <a:latin typeface="+mj-lt"/>
              </a:rPr>
              <a:t>；</a:t>
            </a:r>
            <a:endParaRPr lang="zh-CN" altLang="en-GB" sz="3200" dirty="0">
              <a:latin typeface="+mj-lt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zh-CN" altLang="en-US" dirty="0" smtClean="0">
                <a:ea typeface="黑体" pitchFamily="2" charset="-122"/>
              </a:rPr>
              <a:t>循环单链表解决</a:t>
            </a:r>
            <a:r>
              <a:rPr lang="en-US" altLang="zh-CN" dirty="0" smtClean="0">
                <a:ea typeface="黑体" pitchFamily="2" charset="-122"/>
              </a:rPr>
              <a:t>Josephus</a:t>
            </a:r>
            <a:r>
              <a:rPr lang="zh-CN" altLang="en-US" dirty="0" smtClean="0">
                <a:ea typeface="黑体" pitchFamily="2" charset="-122"/>
              </a:rPr>
              <a:t>问题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39"/>
          <p:cNvSpPr>
            <a:spLocks noChangeArrowheads="1"/>
          </p:cNvSpPr>
          <p:nvPr/>
        </p:nvSpPr>
        <p:spPr bwMode="auto">
          <a:xfrm>
            <a:off x="2117725" y="38004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40"/>
          <p:cNvSpPr>
            <a:spLocks noChangeArrowheads="1"/>
          </p:cNvSpPr>
          <p:nvPr/>
        </p:nvSpPr>
        <p:spPr bwMode="auto">
          <a:xfrm>
            <a:off x="1676400" y="3800475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1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1" name="Rectangle 59"/>
          <p:cNvSpPr>
            <a:spLocks noChangeArrowheads="1"/>
          </p:cNvSpPr>
          <p:nvPr/>
        </p:nvSpPr>
        <p:spPr bwMode="auto">
          <a:xfrm>
            <a:off x="3413125" y="38004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Rectangle 60"/>
          <p:cNvSpPr>
            <a:spLocks noChangeArrowheads="1"/>
          </p:cNvSpPr>
          <p:nvPr/>
        </p:nvSpPr>
        <p:spPr bwMode="auto">
          <a:xfrm>
            <a:off x="2971800" y="3800475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5" name="Rectangle 62"/>
          <p:cNvSpPr>
            <a:spLocks noChangeArrowheads="1"/>
          </p:cNvSpPr>
          <p:nvPr/>
        </p:nvSpPr>
        <p:spPr bwMode="auto">
          <a:xfrm>
            <a:off x="4708525" y="38052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Rectangle 63"/>
          <p:cNvSpPr>
            <a:spLocks noChangeArrowheads="1"/>
          </p:cNvSpPr>
          <p:nvPr/>
        </p:nvSpPr>
        <p:spPr bwMode="auto">
          <a:xfrm>
            <a:off x="4267200" y="380523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7" name="Rectangle 65"/>
          <p:cNvSpPr>
            <a:spLocks noChangeArrowheads="1"/>
          </p:cNvSpPr>
          <p:nvPr/>
        </p:nvSpPr>
        <p:spPr bwMode="auto">
          <a:xfrm>
            <a:off x="6003925" y="38052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Rectangle 66"/>
          <p:cNvSpPr>
            <a:spLocks noChangeArrowheads="1"/>
          </p:cNvSpPr>
          <p:nvPr/>
        </p:nvSpPr>
        <p:spPr bwMode="auto">
          <a:xfrm>
            <a:off x="5562600" y="380523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9" name="Rectangle 68"/>
          <p:cNvSpPr>
            <a:spLocks noChangeArrowheads="1"/>
          </p:cNvSpPr>
          <p:nvPr/>
        </p:nvSpPr>
        <p:spPr bwMode="auto">
          <a:xfrm>
            <a:off x="7299325" y="38052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</a:t>
            </a:r>
          </a:p>
        </p:txBody>
      </p:sp>
      <p:sp>
        <p:nvSpPr>
          <p:cNvPr id="20" name="Rectangle 69"/>
          <p:cNvSpPr>
            <a:spLocks noChangeArrowheads="1"/>
          </p:cNvSpPr>
          <p:nvPr/>
        </p:nvSpPr>
        <p:spPr bwMode="auto">
          <a:xfrm>
            <a:off x="6858000" y="380523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21" name="直接箭头连接符 20"/>
          <p:cNvCxnSpPr>
            <a:endCxn id="20" idx="1"/>
          </p:cNvCxnSpPr>
          <p:nvPr/>
        </p:nvCxnSpPr>
        <p:spPr bwMode="auto">
          <a:xfrm>
            <a:off x="6324600" y="4105275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直接箭头连接符 21"/>
          <p:cNvCxnSpPr>
            <a:endCxn id="18" idx="1"/>
          </p:cNvCxnSpPr>
          <p:nvPr/>
        </p:nvCxnSpPr>
        <p:spPr bwMode="auto">
          <a:xfrm>
            <a:off x="5029200" y="4105275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直接箭头连接符 22"/>
          <p:cNvCxnSpPr/>
          <p:nvPr/>
        </p:nvCxnSpPr>
        <p:spPr bwMode="auto">
          <a:xfrm>
            <a:off x="3733800" y="4105275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直接箭头连接符 23"/>
          <p:cNvCxnSpPr>
            <a:endCxn id="14" idx="1"/>
          </p:cNvCxnSpPr>
          <p:nvPr/>
        </p:nvCxnSpPr>
        <p:spPr bwMode="auto">
          <a:xfrm>
            <a:off x="2438400" y="4105275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39"/>
          <p:cNvSpPr>
            <a:spLocks noChangeArrowheads="1"/>
          </p:cNvSpPr>
          <p:nvPr/>
        </p:nvSpPr>
        <p:spPr bwMode="auto">
          <a:xfrm>
            <a:off x="822325" y="38004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 bwMode="auto">
          <a:xfrm>
            <a:off x="1143000" y="4105275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39"/>
          <p:cNvSpPr>
            <a:spLocks noChangeArrowheads="1"/>
          </p:cNvSpPr>
          <p:nvPr/>
        </p:nvSpPr>
        <p:spPr bwMode="auto">
          <a:xfrm>
            <a:off x="228600" y="3043237"/>
            <a:ext cx="6254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latin typeface="+mj-lt"/>
                <a:ea typeface="宋体" pitchFamily="2" charset="-122"/>
              </a:rPr>
              <a:t>clist</a:t>
            </a: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 bwMode="auto">
          <a:xfrm rot="16200000" flipH="1">
            <a:off x="445294" y="3672681"/>
            <a:ext cx="238126" cy="46039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40"/>
          <p:cNvSpPr>
            <a:spLocks noChangeArrowheads="1"/>
          </p:cNvSpPr>
          <p:nvPr/>
        </p:nvSpPr>
        <p:spPr bwMode="auto">
          <a:xfrm>
            <a:off x="365125" y="37998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31" name="椭圆 30"/>
          <p:cNvSpPr/>
          <p:nvPr/>
        </p:nvSpPr>
        <p:spPr bwMode="auto">
          <a:xfrm>
            <a:off x="6629400" y="1295400"/>
            <a:ext cx="1800000" cy="18000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2" name="Rectangle 39"/>
          <p:cNvSpPr>
            <a:spLocks noChangeArrowheads="1"/>
          </p:cNvSpPr>
          <p:nvPr/>
        </p:nvSpPr>
        <p:spPr bwMode="auto">
          <a:xfrm>
            <a:off x="8382000" y="1905000"/>
            <a:ext cx="4572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3</a:t>
            </a:r>
            <a:endParaRPr lang="zh-CN" altLang="zh-CN" sz="36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33" name="Rectangle 39"/>
          <p:cNvSpPr>
            <a:spLocks noChangeArrowheads="1"/>
          </p:cNvSpPr>
          <p:nvPr/>
        </p:nvSpPr>
        <p:spPr bwMode="auto">
          <a:xfrm>
            <a:off x="7239000" y="914400"/>
            <a:ext cx="4572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1</a:t>
            </a:r>
            <a:endParaRPr lang="zh-CN" altLang="zh-CN" sz="36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34" name="Rectangle 39"/>
          <p:cNvSpPr>
            <a:spLocks noChangeArrowheads="1"/>
          </p:cNvSpPr>
          <p:nvPr/>
        </p:nvSpPr>
        <p:spPr bwMode="auto">
          <a:xfrm>
            <a:off x="8077200" y="1143000"/>
            <a:ext cx="4572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2</a:t>
            </a:r>
            <a:endParaRPr lang="zh-CN" altLang="zh-CN" sz="36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7315200" y="3124200"/>
            <a:ext cx="4572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5</a:t>
            </a:r>
            <a:endParaRPr lang="zh-CN" altLang="zh-CN" sz="36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36" name="Rectangle 39"/>
          <p:cNvSpPr>
            <a:spLocks noChangeArrowheads="1"/>
          </p:cNvSpPr>
          <p:nvPr/>
        </p:nvSpPr>
        <p:spPr bwMode="auto">
          <a:xfrm>
            <a:off x="6248400" y="1981200"/>
            <a:ext cx="4572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7</a:t>
            </a:r>
            <a:endParaRPr lang="zh-CN" altLang="zh-CN" sz="36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37" name="Rectangle 39"/>
          <p:cNvSpPr>
            <a:spLocks noChangeArrowheads="1"/>
          </p:cNvSpPr>
          <p:nvPr/>
        </p:nvSpPr>
        <p:spPr bwMode="auto">
          <a:xfrm>
            <a:off x="8077200" y="2743200"/>
            <a:ext cx="4572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4</a:t>
            </a:r>
            <a:endParaRPr lang="zh-CN" altLang="zh-CN" sz="36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38" name="Rectangle 39"/>
          <p:cNvSpPr>
            <a:spLocks noChangeArrowheads="1"/>
          </p:cNvSpPr>
          <p:nvPr/>
        </p:nvSpPr>
        <p:spPr bwMode="auto">
          <a:xfrm>
            <a:off x="6477000" y="2743200"/>
            <a:ext cx="4572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6</a:t>
            </a:r>
            <a:endParaRPr lang="zh-CN" altLang="zh-CN" sz="36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39" name="Rectangle 39"/>
          <p:cNvSpPr>
            <a:spLocks noChangeArrowheads="1"/>
          </p:cNvSpPr>
          <p:nvPr/>
        </p:nvSpPr>
        <p:spPr bwMode="auto">
          <a:xfrm>
            <a:off x="6477000" y="1295400"/>
            <a:ext cx="4572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8</a:t>
            </a:r>
            <a:endParaRPr lang="zh-CN" altLang="zh-CN" sz="36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41" name="Rectangle 68"/>
          <p:cNvSpPr>
            <a:spLocks noChangeArrowheads="1"/>
          </p:cNvSpPr>
          <p:nvPr/>
        </p:nvSpPr>
        <p:spPr bwMode="auto">
          <a:xfrm>
            <a:off x="8442325" y="47196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</a:t>
            </a:r>
          </a:p>
        </p:txBody>
      </p:sp>
      <p:sp>
        <p:nvSpPr>
          <p:cNvPr id="42" name="Rectangle 69"/>
          <p:cNvSpPr>
            <a:spLocks noChangeArrowheads="1"/>
          </p:cNvSpPr>
          <p:nvPr/>
        </p:nvSpPr>
        <p:spPr bwMode="auto">
          <a:xfrm>
            <a:off x="8001000" y="471963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7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 bwMode="auto">
          <a:xfrm rot="5400000">
            <a:off x="8535194" y="4495006"/>
            <a:ext cx="457200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Rectangle 68"/>
          <p:cNvSpPr>
            <a:spLocks noChangeArrowheads="1"/>
          </p:cNvSpPr>
          <p:nvPr/>
        </p:nvSpPr>
        <p:spPr bwMode="auto">
          <a:xfrm>
            <a:off x="8442325" y="38052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</a:t>
            </a:r>
          </a:p>
        </p:txBody>
      </p:sp>
      <p:sp>
        <p:nvSpPr>
          <p:cNvPr id="46" name="Rectangle 69"/>
          <p:cNvSpPr>
            <a:spLocks noChangeArrowheads="1"/>
          </p:cNvSpPr>
          <p:nvPr/>
        </p:nvSpPr>
        <p:spPr bwMode="auto">
          <a:xfrm>
            <a:off x="8001000" y="380523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6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47" name="直接箭头连接符 46"/>
          <p:cNvCxnSpPr>
            <a:endCxn id="46" idx="1"/>
          </p:cNvCxnSpPr>
          <p:nvPr/>
        </p:nvCxnSpPr>
        <p:spPr bwMode="auto">
          <a:xfrm>
            <a:off x="7467600" y="4105275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肘形连接符 59"/>
          <p:cNvCxnSpPr>
            <a:endCxn id="30" idx="2"/>
          </p:cNvCxnSpPr>
          <p:nvPr/>
        </p:nvCxnSpPr>
        <p:spPr bwMode="auto">
          <a:xfrm rot="10800000">
            <a:off x="631826" y="4414164"/>
            <a:ext cx="8054975" cy="1605637"/>
          </a:xfrm>
          <a:prstGeom prst="bentConnector2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直接连接符 77"/>
          <p:cNvCxnSpPr/>
          <p:nvPr/>
        </p:nvCxnSpPr>
        <p:spPr bwMode="auto">
          <a:xfrm rot="5400000">
            <a:off x="8192294" y="5524500"/>
            <a:ext cx="989806" cy="794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Rectangle 18"/>
          <p:cNvSpPr>
            <a:spLocks noChangeArrowheads="1"/>
          </p:cNvSpPr>
          <p:nvPr/>
        </p:nvSpPr>
        <p:spPr bwMode="auto">
          <a:xfrm>
            <a:off x="5410200" y="990600"/>
            <a:ext cx="914400" cy="609600"/>
          </a:xfrm>
          <a:prstGeom prst="rect">
            <a:avLst/>
          </a:prstGeom>
          <a:solidFill>
            <a:srgbClr val="FFCC99">
              <a:alpha val="11000"/>
            </a:srgbClr>
          </a:solidFill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Rectangle 3"/>
          <p:cNvSpPr>
            <a:spLocks noChangeArrowheads="1"/>
          </p:cNvSpPr>
          <p:nvPr/>
        </p:nvSpPr>
        <p:spPr bwMode="auto">
          <a:xfrm>
            <a:off x="457200" y="2362200"/>
            <a:ext cx="5638800" cy="685800"/>
          </a:xfrm>
          <a:prstGeom prst="rect">
            <a:avLst/>
          </a:prstGeom>
          <a:solidFill>
            <a:srgbClr val="C2FFA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zh-CN" altLang="en-US" sz="3200" dirty="0" smtClean="0">
                <a:latin typeface="+mj-lt"/>
              </a:rPr>
              <a:t>例：</a:t>
            </a:r>
            <a:r>
              <a:rPr lang="en-US" altLang="zh-CN" sz="3200" dirty="0" smtClean="0">
                <a:latin typeface="+mj-lt"/>
              </a:rPr>
              <a:t>n=8, </a:t>
            </a:r>
            <a:r>
              <a:rPr lang="zh-CN" altLang="en-US" sz="3200" dirty="0" smtClean="0">
                <a:latin typeface="+mj-lt"/>
              </a:rPr>
              <a:t>起点</a:t>
            </a:r>
            <a:r>
              <a:rPr lang="en-US" altLang="zh-CN" sz="3200" dirty="0" smtClean="0">
                <a:latin typeface="+mj-lt"/>
              </a:rPr>
              <a:t>s=1, </a:t>
            </a:r>
            <a:r>
              <a:rPr lang="zh-CN" altLang="en-US" sz="3200" dirty="0" smtClean="0">
                <a:latin typeface="+mj-lt"/>
              </a:rPr>
              <a:t>步长</a:t>
            </a:r>
            <a:r>
              <a:rPr lang="en-US" altLang="zh-CN" sz="3200" dirty="0" smtClean="0">
                <a:latin typeface="+mj-lt"/>
              </a:rPr>
              <a:t>m=4</a:t>
            </a:r>
          </a:p>
        </p:txBody>
      </p:sp>
      <p:sp>
        <p:nvSpPr>
          <p:cNvPr id="84" name="Rectangle 3"/>
          <p:cNvSpPr>
            <a:spLocks noChangeArrowheads="1"/>
          </p:cNvSpPr>
          <p:nvPr/>
        </p:nvSpPr>
        <p:spPr bwMode="auto">
          <a:xfrm>
            <a:off x="1219200" y="1752600"/>
            <a:ext cx="48768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 smtClean="0">
                <a:latin typeface="+mj-lt"/>
                <a:sym typeface="Wingdings" pitchFamily="2" charset="2"/>
              </a:rPr>
              <a:t> </a:t>
            </a:r>
            <a:r>
              <a:rPr lang="zh-CN" altLang="en-US" sz="3200" dirty="0" smtClean="0">
                <a:latin typeface="+mj-lt"/>
                <a:sym typeface="Wingdings" pitchFamily="2" charset="2"/>
              </a:rPr>
              <a:t>需知道被删除结点的前驱</a:t>
            </a:r>
            <a:endParaRPr lang="en-US" altLang="zh-CN" sz="3200" dirty="0" smtClean="0">
              <a:latin typeface="+mj-lt"/>
            </a:endParaRPr>
          </a:p>
        </p:txBody>
      </p:sp>
      <p:cxnSp>
        <p:nvCxnSpPr>
          <p:cNvPr id="86" name="直接箭头连接符 85"/>
          <p:cNvCxnSpPr>
            <a:stCxn id="82" idx="2"/>
          </p:cNvCxnSpPr>
          <p:nvPr/>
        </p:nvCxnSpPr>
        <p:spPr bwMode="auto">
          <a:xfrm rot="5400000">
            <a:off x="5600700" y="1638300"/>
            <a:ext cx="304800" cy="2286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2" name="Rectangle 39"/>
          <p:cNvSpPr>
            <a:spLocks noChangeArrowheads="1"/>
          </p:cNvSpPr>
          <p:nvPr/>
        </p:nvSpPr>
        <p:spPr bwMode="auto">
          <a:xfrm>
            <a:off x="7391400" y="5481637"/>
            <a:ext cx="6254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pre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93" name="直接箭头连接符 92"/>
          <p:cNvCxnSpPr>
            <a:endCxn id="42" idx="2"/>
          </p:cNvCxnSpPr>
          <p:nvPr/>
        </p:nvCxnSpPr>
        <p:spPr bwMode="auto">
          <a:xfrm flipV="1">
            <a:off x="7924800" y="5334000"/>
            <a:ext cx="342900" cy="3048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0" name="Rectangle 39"/>
          <p:cNvSpPr>
            <a:spLocks noChangeArrowheads="1"/>
          </p:cNvSpPr>
          <p:nvPr/>
        </p:nvSpPr>
        <p:spPr bwMode="auto">
          <a:xfrm>
            <a:off x="838200" y="3043237"/>
            <a:ext cx="6254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101" name="直接箭头连接符 100"/>
          <p:cNvCxnSpPr/>
          <p:nvPr/>
        </p:nvCxnSpPr>
        <p:spPr bwMode="auto">
          <a:xfrm rot="5400000">
            <a:off x="800103" y="3543301"/>
            <a:ext cx="304799" cy="228597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3" name="Rectangle 39"/>
          <p:cNvSpPr>
            <a:spLocks noChangeArrowheads="1"/>
          </p:cNvSpPr>
          <p:nvPr/>
        </p:nvSpPr>
        <p:spPr bwMode="auto">
          <a:xfrm>
            <a:off x="1981200" y="3043237"/>
            <a:ext cx="6254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104" name="直接箭头连接符 103"/>
          <p:cNvCxnSpPr/>
          <p:nvPr/>
        </p:nvCxnSpPr>
        <p:spPr bwMode="auto">
          <a:xfrm rot="5400000">
            <a:off x="1894683" y="3575845"/>
            <a:ext cx="309560" cy="168274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5" name="Rectangle 39"/>
          <p:cNvSpPr>
            <a:spLocks noChangeArrowheads="1"/>
          </p:cNvSpPr>
          <p:nvPr/>
        </p:nvSpPr>
        <p:spPr bwMode="auto">
          <a:xfrm>
            <a:off x="685800" y="4643437"/>
            <a:ext cx="6254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pre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106" name="直接箭头连接符 105"/>
          <p:cNvCxnSpPr/>
          <p:nvPr/>
        </p:nvCxnSpPr>
        <p:spPr bwMode="auto">
          <a:xfrm rot="16200000" flipV="1">
            <a:off x="628650" y="4591050"/>
            <a:ext cx="381000" cy="381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9" name="Rectangle 39"/>
          <p:cNvSpPr>
            <a:spLocks noChangeArrowheads="1"/>
          </p:cNvSpPr>
          <p:nvPr/>
        </p:nvSpPr>
        <p:spPr bwMode="auto">
          <a:xfrm>
            <a:off x="3200400" y="3043237"/>
            <a:ext cx="6254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110" name="直接箭头连接符 109"/>
          <p:cNvCxnSpPr/>
          <p:nvPr/>
        </p:nvCxnSpPr>
        <p:spPr bwMode="auto">
          <a:xfrm rot="5400000">
            <a:off x="3113883" y="3575845"/>
            <a:ext cx="309560" cy="168274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1" name="Rectangle 39"/>
          <p:cNvSpPr>
            <a:spLocks noChangeArrowheads="1"/>
          </p:cNvSpPr>
          <p:nvPr/>
        </p:nvSpPr>
        <p:spPr bwMode="auto">
          <a:xfrm>
            <a:off x="1905000" y="4643437"/>
            <a:ext cx="6254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pre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112" name="直接箭头连接符 111"/>
          <p:cNvCxnSpPr/>
          <p:nvPr/>
        </p:nvCxnSpPr>
        <p:spPr bwMode="auto">
          <a:xfrm rot="16200000" flipV="1">
            <a:off x="1847850" y="4591050"/>
            <a:ext cx="381000" cy="381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3" name="Rectangle 39"/>
          <p:cNvSpPr>
            <a:spLocks noChangeArrowheads="1"/>
          </p:cNvSpPr>
          <p:nvPr/>
        </p:nvSpPr>
        <p:spPr bwMode="auto">
          <a:xfrm>
            <a:off x="4495800" y="3043237"/>
            <a:ext cx="6254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114" name="直接箭头连接符 113"/>
          <p:cNvCxnSpPr/>
          <p:nvPr/>
        </p:nvCxnSpPr>
        <p:spPr bwMode="auto">
          <a:xfrm rot="5400000">
            <a:off x="4409283" y="3575845"/>
            <a:ext cx="309560" cy="168274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5" name="Rectangle 39"/>
          <p:cNvSpPr>
            <a:spLocks noChangeArrowheads="1"/>
          </p:cNvSpPr>
          <p:nvPr/>
        </p:nvSpPr>
        <p:spPr bwMode="auto">
          <a:xfrm>
            <a:off x="3200400" y="4643437"/>
            <a:ext cx="6254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pre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116" name="直接箭头连接符 115"/>
          <p:cNvCxnSpPr/>
          <p:nvPr/>
        </p:nvCxnSpPr>
        <p:spPr bwMode="auto">
          <a:xfrm rot="16200000" flipV="1">
            <a:off x="3143250" y="4591050"/>
            <a:ext cx="381000" cy="381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8" name="肘形连接符 117"/>
          <p:cNvCxnSpPr>
            <a:endCxn id="18" idx="2"/>
          </p:cNvCxnSpPr>
          <p:nvPr/>
        </p:nvCxnSpPr>
        <p:spPr bwMode="auto">
          <a:xfrm>
            <a:off x="3657600" y="4191000"/>
            <a:ext cx="2171700" cy="228600"/>
          </a:xfrm>
          <a:prstGeom prst="bentConnector4">
            <a:avLst>
              <a:gd name="adj1" fmla="val 498"/>
              <a:gd name="adj2" fmla="val 176119"/>
            </a:avLst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3" name="Rectangle 3"/>
          <p:cNvSpPr>
            <a:spLocks noChangeArrowheads="1"/>
          </p:cNvSpPr>
          <p:nvPr/>
        </p:nvSpPr>
        <p:spPr bwMode="auto">
          <a:xfrm>
            <a:off x="685800" y="5257800"/>
            <a:ext cx="7315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 smtClean="0">
                <a:latin typeface="+mj-lt"/>
                <a:sym typeface="Wingdings" pitchFamily="2" charset="2"/>
              </a:rPr>
              <a:t> pre-&gt;link=p-&gt;link; free(p); p=pre-&gt;link;</a:t>
            </a:r>
            <a:endParaRPr lang="en-US" altLang="zh-CN" sz="32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88529E-7 L 0.13924 0.00462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" y="2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0629E-6 L 0.12586 -0.00023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15" grpId="0" animBg="1"/>
      <p:bldP spid="16" grpId="0" animBg="1"/>
      <p:bldP spid="82" grpId="0" animBg="1"/>
      <p:bldP spid="83" grpId="0" animBg="1"/>
      <p:bldP spid="84" grpId="0" animBg="1"/>
      <p:bldP spid="92" grpId="0" animBg="1"/>
      <p:bldP spid="92" grpId="1" animBg="1"/>
      <p:bldP spid="100" grpId="0" animBg="1"/>
      <p:bldP spid="100" grpId="1" animBg="1"/>
      <p:bldP spid="103" grpId="0" animBg="1"/>
      <p:bldP spid="103" grpId="1" animBg="1"/>
      <p:bldP spid="105" grpId="0" animBg="1"/>
      <p:bldP spid="105" grpId="1" animBg="1"/>
      <p:bldP spid="109" grpId="0" animBg="1"/>
      <p:bldP spid="109" grpId="1" animBg="1"/>
      <p:bldP spid="111" grpId="0" animBg="1"/>
      <p:bldP spid="111" grpId="1" animBg="1"/>
      <p:bldP spid="113" grpId="0" animBg="1"/>
      <p:bldP spid="113" grpId="1" animBg="1"/>
      <p:bldP spid="115" grpId="0" animBg="1"/>
      <p:bldP spid="1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" y="990600"/>
            <a:ext cx="8915400" cy="685800"/>
          </a:xfrm>
          <a:prstGeom prst="rect">
            <a:avLst/>
          </a:prstGeom>
          <a:solidFill>
            <a:srgbClr val="C3F8B6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Tx/>
              <a:buNone/>
            </a:pPr>
            <a:r>
              <a:rPr lang="en-GB" altLang="zh-CN" sz="3200" dirty="0"/>
              <a:t>1) </a:t>
            </a:r>
            <a:r>
              <a:rPr lang="zh-CN" altLang="en-US" sz="3200" dirty="0" smtClean="0"/>
              <a:t>建立</a:t>
            </a:r>
            <a:r>
              <a:rPr lang="en-US" altLang="zh-CN" sz="3200" dirty="0" smtClean="0"/>
              <a:t>, </a:t>
            </a:r>
            <a:r>
              <a:rPr lang="zh-CN" altLang="en-US" sz="3200" dirty="0" smtClean="0"/>
              <a:t>并初始化循环单链表</a:t>
            </a:r>
            <a:r>
              <a:rPr lang="en-GB" altLang="zh-CN" sz="3200" dirty="0" err="1" smtClean="0"/>
              <a:t>clist</a:t>
            </a:r>
            <a:r>
              <a:rPr lang="en-US" altLang="zh-CN" sz="3200" dirty="0" smtClean="0"/>
              <a:t>;</a:t>
            </a:r>
            <a:endParaRPr lang="zh-CN" altLang="en-GB" sz="3200" dirty="0"/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04800" y="1600200"/>
            <a:ext cx="8915400" cy="762000"/>
          </a:xfrm>
          <a:prstGeom prst="rect">
            <a:avLst/>
          </a:prstGeom>
          <a:solidFill>
            <a:srgbClr val="C3F8B6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Tx/>
              <a:buNone/>
            </a:pPr>
            <a:r>
              <a:rPr lang="en-GB" altLang="zh-CN" sz="3200" dirty="0"/>
              <a:t>2) </a:t>
            </a:r>
            <a:r>
              <a:rPr lang="zh-CN" altLang="en-US" sz="3200" dirty="0" smtClean="0"/>
              <a:t>依据</a:t>
            </a:r>
            <a:r>
              <a:rPr lang="en-US" altLang="zh-CN" sz="3200" dirty="0" smtClean="0"/>
              <a:t>s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”</a:t>
            </a:r>
            <a:r>
              <a:rPr lang="zh-CN" altLang="en-US" sz="3200" dirty="0" smtClean="0"/>
              <a:t>计数查找</a:t>
            </a:r>
            <a:r>
              <a:rPr lang="en-US" altLang="zh-CN" sz="3200" dirty="0" smtClean="0"/>
              <a:t>”</a:t>
            </a:r>
            <a:r>
              <a:rPr lang="zh-CN" altLang="en-US" sz="3200" dirty="0" smtClean="0"/>
              <a:t> </a:t>
            </a:r>
            <a:r>
              <a:rPr lang="zh-CN" altLang="en-GB" sz="3200" dirty="0" smtClean="0"/>
              <a:t>起始</a:t>
            </a:r>
            <a:r>
              <a:rPr lang="zh-CN" altLang="en-GB" sz="3200" dirty="0"/>
              <a:t>结点</a:t>
            </a:r>
            <a:r>
              <a:rPr lang="en-GB" altLang="zh-CN" sz="3200" dirty="0" smtClean="0"/>
              <a:t>p</a:t>
            </a:r>
            <a:r>
              <a:rPr lang="zh-CN" altLang="en-GB" sz="3200" dirty="0" smtClean="0"/>
              <a:t>及其</a:t>
            </a:r>
            <a:r>
              <a:rPr lang="zh-CN" altLang="en-GB" sz="3200" dirty="0"/>
              <a:t>前驱</a:t>
            </a:r>
            <a:r>
              <a:rPr lang="en-GB" altLang="zh-CN" sz="3200" dirty="0" smtClean="0"/>
              <a:t>pre</a:t>
            </a:r>
            <a:r>
              <a:rPr lang="en-US" altLang="zh-CN" sz="3200" dirty="0" smtClean="0"/>
              <a:t>;</a:t>
            </a:r>
            <a:endParaRPr lang="zh-CN" altLang="en-GB" sz="3200" dirty="0"/>
          </a:p>
        </p:txBody>
      </p:sp>
      <p:sp>
        <p:nvSpPr>
          <p:cNvPr id="12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zh-CN" altLang="en-US" dirty="0" smtClean="0">
                <a:ea typeface="黑体" pitchFamily="2" charset="-122"/>
              </a:rPr>
              <a:t>循环单链表解决</a:t>
            </a:r>
            <a:r>
              <a:rPr lang="en-US" altLang="zh-CN" dirty="0" smtClean="0">
                <a:ea typeface="黑体" pitchFamily="2" charset="-122"/>
              </a:rPr>
              <a:t>Josephus</a:t>
            </a:r>
            <a:r>
              <a:rPr lang="zh-CN" altLang="en-US" dirty="0" smtClean="0">
                <a:ea typeface="黑体" pitchFamily="2" charset="-122"/>
              </a:rPr>
              <a:t>问题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04800" y="3657600"/>
            <a:ext cx="9144000" cy="762000"/>
          </a:xfrm>
          <a:prstGeom prst="rect">
            <a:avLst/>
          </a:prstGeom>
          <a:solidFill>
            <a:srgbClr val="FFFFA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Tx/>
              <a:buNone/>
            </a:pPr>
            <a:r>
              <a:rPr lang="en-GB" altLang="zh-CN" sz="3200" dirty="0">
                <a:solidFill>
                  <a:srgbClr val="003399"/>
                </a:solidFill>
              </a:rPr>
              <a:t>4</a:t>
            </a:r>
            <a:r>
              <a:rPr lang="en-GB" altLang="zh-CN" sz="3200" dirty="0" smtClean="0">
                <a:solidFill>
                  <a:srgbClr val="003399"/>
                </a:solidFill>
              </a:rPr>
              <a:t>) </a:t>
            </a:r>
            <a:r>
              <a:rPr lang="zh-CN" altLang="en-US" sz="3200" dirty="0" smtClean="0"/>
              <a:t>从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开始</a:t>
            </a:r>
            <a:r>
              <a:rPr lang="en-US" altLang="zh-CN" sz="3200" dirty="0" smtClean="0"/>
              <a:t>, “</a:t>
            </a:r>
            <a:r>
              <a:rPr lang="zh-CN" altLang="en-US" sz="3200" dirty="0" smtClean="0"/>
              <a:t>计数查找</a:t>
            </a:r>
            <a:r>
              <a:rPr lang="en-US" altLang="zh-CN" sz="3200" dirty="0" smtClean="0"/>
              <a:t>”</a:t>
            </a:r>
            <a:r>
              <a:rPr lang="zh-CN" altLang="en-US" sz="3200" dirty="0" smtClean="0"/>
              <a:t>第</a:t>
            </a:r>
            <a:r>
              <a:rPr lang="en-US" altLang="zh-CN" sz="3200" dirty="0" smtClean="0"/>
              <a:t>m</a:t>
            </a:r>
            <a:r>
              <a:rPr lang="zh-CN" altLang="en-US" sz="3200" dirty="0" smtClean="0"/>
              <a:t>个结点</a:t>
            </a:r>
            <a:r>
              <a:rPr lang="en-US" altLang="zh-CN" sz="3200" dirty="0" smtClean="0">
                <a:solidFill>
                  <a:srgbClr val="004D86"/>
                </a:solidFill>
              </a:rPr>
              <a:t>p</a:t>
            </a:r>
            <a:r>
              <a:rPr lang="zh-CN" altLang="en-US" sz="3200" dirty="0" smtClean="0">
                <a:solidFill>
                  <a:srgbClr val="004D86"/>
                </a:solidFill>
              </a:rPr>
              <a:t>及其前驱</a:t>
            </a:r>
            <a:r>
              <a:rPr lang="en-US" altLang="zh-CN" sz="3200" dirty="0" smtClean="0">
                <a:solidFill>
                  <a:srgbClr val="004D86"/>
                </a:solidFill>
              </a:rPr>
              <a:t>pre;</a:t>
            </a:r>
            <a:endParaRPr lang="zh-CN" altLang="en-GB" sz="3200" dirty="0">
              <a:solidFill>
                <a:srgbClr val="004D86"/>
              </a:solidFill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04800" y="4419600"/>
            <a:ext cx="9144000" cy="1295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FontTx/>
              <a:buNone/>
            </a:pPr>
            <a:r>
              <a:rPr lang="en-GB" altLang="zh-CN" sz="3200" dirty="0" smtClean="0">
                <a:solidFill>
                  <a:srgbClr val="003399"/>
                </a:solidFill>
              </a:rPr>
              <a:t>5) </a:t>
            </a:r>
            <a:r>
              <a:rPr lang="zh-CN" altLang="en-US" sz="3200" dirty="0" smtClean="0"/>
              <a:t>从链表中删除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指向的结点，</a:t>
            </a:r>
            <a:endParaRPr lang="en-US" altLang="zh-CN" sz="3200" dirty="0" smtClean="0"/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FontTx/>
              <a:buNone/>
            </a:pPr>
            <a:r>
              <a:rPr lang="en-US" altLang="zh-CN" sz="3200" dirty="0" smtClean="0"/>
              <a:t>    p</a:t>
            </a:r>
            <a:r>
              <a:rPr lang="zh-CN" altLang="en-US" sz="3200" dirty="0" smtClean="0"/>
              <a:t>指向被删结点的下一个结点；返回</a:t>
            </a:r>
            <a:r>
              <a:rPr lang="en-US" altLang="zh-CN" sz="3200" dirty="0" smtClean="0"/>
              <a:t>3)</a:t>
            </a:r>
            <a:r>
              <a:rPr lang="zh-CN" altLang="en-US" sz="3200" dirty="0" smtClean="0"/>
              <a:t>继续，</a:t>
            </a:r>
            <a:endParaRPr lang="zh-CN" altLang="en-GB" sz="3200" dirty="0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304800" y="2362200"/>
            <a:ext cx="8915400" cy="1295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FontTx/>
              <a:buNone/>
            </a:pPr>
            <a:r>
              <a:rPr lang="en-GB" altLang="zh-CN" sz="3200" dirty="0" smtClean="0">
                <a:solidFill>
                  <a:srgbClr val="003399"/>
                </a:solidFill>
              </a:rPr>
              <a:t>3)</a:t>
            </a:r>
            <a:r>
              <a:rPr lang="en-GB" altLang="zh-CN" sz="3200" dirty="0" smtClean="0"/>
              <a:t> </a:t>
            </a:r>
            <a:r>
              <a:rPr lang="zh-CN" altLang="en-US" sz="3200" dirty="0" smtClean="0">
                <a:solidFill>
                  <a:srgbClr val="C00000"/>
                </a:solidFill>
              </a:rPr>
              <a:t>链表中是否仅剩</a:t>
            </a:r>
            <a:r>
              <a:rPr lang="en-US" altLang="zh-CN" sz="3200" dirty="0" smtClean="0">
                <a:solidFill>
                  <a:srgbClr val="C00000"/>
                </a:solidFill>
              </a:rPr>
              <a:t>1</a:t>
            </a:r>
            <a:r>
              <a:rPr lang="zh-CN" altLang="en-US" sz="3200" dirty="0" smtClean="0">
                <a:solidFill>
                  <a:srgbClr val="C00000"/>
                </a:solidFill>
              </a:rPr>
              <a:t>个结点</a:t>
            </a:r>
            <a:r>
              <a:rPr lang="en-US" altLang="zh-CN" sz="3200" dirty="0" smtClean="0">
                <a:solidFill>
                  <a:srgbClr val="C00000"/>
                </a:solidFill>
              </a:rPr>
              <a:t>?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FontTx/>
              <a:buNone/>
            </a:pPr>
            <a:r>
              <a:rPr lang="en-US" altLang="zh-CN" sz="3200" dirty="0" smtClean="0"/>
              <a:t>     </a:t>
            </a:r>
            <a:r>
              <a:rPr lang="zh-CN" altLang="en-US" sz="3200" dirty="0" smtClean="0"/>
              <a:t>是，则删除该结点，退出</a:t>
            </a:r>
            <a:r>
              <a:rPr lang="en-US" altLang="zh-CN" sz="3200" dirty="0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287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76350" y="266700"/>
            <a:ext cx="459105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6019800" y="1447800"/>
            <a:ext cx="3124200" cy="1219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004D86"/>
                </a:solidFill>
              </a:rPr>
              <a:t>2) </a:t>
            </a:r>
            <a:r>
              <a:rPr lang="zh-CN" altLang="en-US" sz="3000" dirty="0" smtClean="0"/>
              <a:t>起始结点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及其前驱</a:t>
            </a:r>
            <a:r>
              <a:rPr lang="en-US" altLang="zh-CN" sz="3000" dirty="0" smtClean="0"/>
              <a:t>pre</a:t>
            </a:r>
            <a:r>
              <a:rPr lang="zh-CN" altLang="en-US" sz="3000" dirty="0" smtClean="0"/>
              <a:t>；</a:t>
            </a:r>
            <a:endParaRPr lang="en-US" altLang="zh-CN" sz="3000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6019800" y="3581400"/>
            <a:ext cx="3124200" cy="1219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004D86"/>
                </a:solidFill>
              </a:rPr>
              <a:t>4) </a:t>
            </a:r>
            <a:r>
              <a:rPr lang="zh-CN" altLang="en-US" sz="3000" dirty="0" smtClean="0"/>
              <a:t>寻找第</a:t>
            </a:r>
            <a:r>
              <a:rPr lang="en-US" altLang="zh-CN" sz="3000" dirty="0"/>
              <a:t>m</a:t>
            </a:r>
            <a:r>
              <a:rPr lang="zh-CN" altLang="en-US" sz="3000" dirty="0"/>
              <a:t>个</a:t>
            </a:r>
            <a:r>
              <a:rPr lang="zh-CN" altLang="en-US" sz="3000" dirty="0" smtClean="0"/>
              <a:t>结点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及其前驱</a:t>
            </a:r>
            <a:r>
              <a:rPr lang="en-US" altLang="zh-CN" sz="3000" dirty="0" smtClean="0"/>
              <a:t>pre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6019800" y="4800600"/>
            <a:ext cx="3124200" cy="121920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5) </a:t>
            </a:r>
            <a:r>
              <a:rPr lang="zh-CN" altLang="en-US" sz="3000" dirty="0" smtClean="0"/>
              <a:t>删除结点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，</a:t>
            </a:r>
            <a:r>
              <a:rPr lang="zh-CN" altLang="en-US" sz="3000" dirty="0"/>
              <a:t>更新起始</a:t>
            </a:r>
            <a:r>
              <a:rPr lang="zh-CN" altLang="en-US" sz="3000" dirty="0" smtClean="0"/>
              <a:t>结点</a:t>
            </a:r>
            <a:r>
              <a:rPr lang="en-US" altLang="zh-CN" sz="3000" dirty="0" smtClean="0"/>
              <a:t>p</a:t>
            </a:r>
            <a:endParaRPr lang="en-US" altLang="zh-CN" sz="3000" dirty="0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019800" y="381000"/>
            <a:ext cx="3124200" cy="685800"/>
          </a:xfrm>
          <a:prstGeom prst="rect">
            <a:avLst/>
          </a:prstGeom>
          <a:solidFill>
            <a:srgbClr val="C3F8B6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1) </a:t>
            </a:r>
            <a:r>
              <a:rPr lang="zh-CN" altLang="en-US" sz="3000" dirty="0" smtClean="0"/>
              <a:t>初始化链表</a:t>
            </a:r>
            <a:endParaRPr lang="en-US" altLang="zh-CN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304800" y="2971800"/>
            <a:ext cx="4419600" cy="30480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 swap(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a,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108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temp=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a;</a:t>
            </a:r>
            <a:endParaRPr kumimoji="0" lang="en-US" altLang="zh-CN" sz="32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8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n-lt"/>
                <a:ea typeface="+mn-ea"/>
              </a:rPr>
              <a:t>  </a:t>
            </a:r>
            <a:r>
              <a:rPr lang="zh-CN" altLang="en-US" sz="3200" kern="0" dirty="0" smtClean="0">
                <a:latin typeface="+mn-lt"/>
                <a:ea typeface="+mn-ea"/>
              </a:rPr>
              <a:t>*</a:t>
            </a:r>
            <a:r>
              <a:rPr lang="en-US" altLang="zh-CN" sz="3200" kern="0" dirty="0" smtClean="0">
                <a:latin typeface="+mn-lt"/>
                <a:ea typeface="+mn-ea"/>
              </a:rPr>
              <a:t>a =</a:t>
            </a:r>
            <a:r>
              <a:rPr lang="zh-CN" altLang="en-US" sz="3200" kern="0" dirty="0" smtClean="0">
                <a:latin typeface="+mn-lt"/>
                <a:ea typeface="+mn-ea"/>
              </a:rPr>
              <a:t>*</a:t>
            </a:r>
            <a:r>
              <a:rPr lang="en-US" altLang="zh-CN" sz="3200" kern="0" dirty="0" smtClean="0">
                <a:latin typeface="+mn-lt"/>
                <a:ea typeface="+mn-ea"/>
              </a:rPr>
              <a:t>b;</a:t>
            </a:r>
          </a:p>
          <a:p>
            <a:pPr marL="108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n-lt"/>
                <a:ea typeface="+mn-ea"/>
              </a:rPr>
              <a:t>  </a:t>
            </a:r>
            <a:r>
              <a:rPr lang="zh-CN" altLang="en-US" sz="3200" kern="0" dirty="0" smtClean="0">
                <a:latin typeface="+mn-lt"/>
                <a:ea typeface="+mn-ea"/>
              </a:rPr>
              <a:t>*</a:t>
            </a:r>
            <a:r>
              <a:rPr lang="en-US" altLang="zh-CN" sz="3200" kern="0" dirty="0" smtClean="0">
                <a:latin typeface="+mn-lt"/>
                <a:ea typeface="+mn-ea"/>
              </a:rPr>
              <a:t>b =temp;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8000" marR="0" lvl="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1295400" y="609600"/>
            <a:ext cx="7848600" cy="838200"/>
          </a:xfrm>
          <a:prstGeom prst="rect">
            <a:avLst/>
          </a:prstGeom>
          <a:solidFill>
            <a:srgbClr val="FFFFB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0" indent="-51435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AutoNum type="arabicPeriod"/>
              <a:tabLst/>
              <a:defRPr/>
            </a:pPr>
            <a:r>
              <a:rPr lang="zh-CN" altLang="en-US" sz="3200" kern="0" dirty="0" smtClean="0">
                <a:latin typeface="+mj-lt"/>
              </a:rPr>
              <a:t>修改指针</a:t>
            </a:r>
            <a:r>
              <a:rPr lang="en-US" altLang="zh-CN" sz="3200" kern="0" dirty="0" smtClean="0">
                <a:latin typeface="+mj-lt"/>
              </a:rPr>
              <a:t>p</a:t>
            </a:r>
            <a:r>
              <a:rPr lang="zh-CN" altLang="en-US" sz="3200" kern="0" dirty="0" smtClean="0">
                <a:latin typeface="+mj-lt"/>
              </a:rPr>
              <a:t>指向的单元的内容 </a:t>
            </a:r>
            <a:r>
              <a:rPr lang="en-US" altLang="zh-CN" sz="3200" kern="0" dirty="0" smtClean="0">
                <a:latin typeface="+mj-lt"/>
              </a:rPr>
              <a:t>(</a:t>
            </a:r>
            <a:r>
              <a:rPr lang="zh-CN" altLang="en-US" sz="3200" kern="0" dirty="0" smtClean="0">
                <a:latin typeface="+mj-lt"/>
              </a:rPr>
              <a:t>变量</a:t>
            </a:r>
            <a:r>
              <a:rPr lang="en-US" altLang="zh-CN" sz="3200" kern="0" dirty="0" smtClean="0">
                <a:latin typeface="+mj-lt"/>
              </a:rPr>
              <a:t>a)</a:t>
            </a:r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 bwMode="auto">
          <a:xfrm>
            <a:off x="1295400" y="1752600"/>
            <a:ext cx="78486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0" indent="-51435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latin typeface="+mj-lt"/>
              </a:rPr>
              <a:t>2. </a:t>
            </a:r>
            <a:r>
              <a:rPr lang="zh-CN" altLang="en-US" sz="3200" kern="0" dirty="0" smtClean="0">
                <a:latin typeface="+mj-lt"/>
              </a:rPr>
              <a:t>修改指针</a:t>
            </a:r>
            <a:r>
              <a:rPr lang="en-US" altLang="zh-CN" sz="3200" kern="0" dirty="0" smtClean="0">
                <a:latin typeface="+mj-lt"/>
              </a:rPr>
              <a:t>p</a:t>
            </a:r>
            <a:r>
              <a:rPr lang="zh-CN" altLang="en-US" sz="3200" kern="0" dirty="0" smtClean="0">
                <a:latin typeface="+mj-lt"/>
              </a:rPr>
              <a:t>的指向 </a:t>
            </a:r>
            <a:r>
              <a:rPr lang="en-US" altLang="zh-CN" sz="3200" kern="0" dirty="0" smtClean="0">
                <a:latin typeface="+mj-lt"/>
              </a:rPr>
              <a:t>(</a:t>
            </a:r>
            <a:r>
              <a:rPr lang="zh-CN" altLang="en-US" sz="3200" kern="0" dirty="0" smtClean="0">
                <a:latin typeface="+mj-lt"/>
              </a:rPr>
              <a:t>指针变量</a:t>
            </a:r>
            <a:r>
              <a:rPr lang="en-US" altLang="zh-CN" sz="3200" kern="0" dirty="0" smtClean="0">
                <a:latin typeface="+mj-lt"/>
              </a:rPr>
              <a:t>p</a:t>
            </a:r>
            <a:r>
              <a:rPr lang="zh-CN" altLang="en-US" sz="3200" kern="0" dirty="0" smtClean="0">
                <a:latin typeface="+mj-lt"/>
              </a:rPr>
              <a:t>的值</a:t>
            </a:r>
            <a:r>
              <a:rPr lang="en-US" altLang="zh-CN" sz="3200" kern="0" dirty="0" smtClean="0">
                <a:latin typeface="+mj-lt"/>
              </a:rPr>
              <a:t>)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 bwMode="auto">
          <a:xfrm>
            <a:off x="1295400" y="1143000"/>
            <a:ext cx="7848600" cy="609600"/>
          </a:xfrm>
          <a:prstGeom prst="rect">
            <a:avLst/>
          </a:prstGeom>
          <a:solidFill>
            <a:srgbClr val="FFFFB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rgbClr val="004D74"/>
                </a:solidFill>
                <a:latin typeface="+mj-lt"/>
                <a:sym typeface="Wingdings" pitchFamily="2" charset="2"/>
              </a:rPr>
              <a:t>     </a:t>
            </a:r>
            <a:r>
              <a:rPr lang="zh-CN" altLang="en-US" sz="3200" kern="0" dirty="0" smtClean="0">
                <a:solidFill>
                  <a:srgbClr val="004D74"/>
                </a:solidFill>
                <a:latin typeface="+mj-lt"/>
                <a:sym typeface="Wingdings" pitchFamily="2" charset="2"/>
              </a:rPr>
              <a:t>传递指针</a:t>
            </a:r>
            <a:r>
              <a:rPr lang="en-US" altLang="zh-CN" sz="3200" kern="0" dirty="0" smtClean="0">
                <a:solidFill>
                  <a:srgbClr val="004D74"/>
                </a:solidFill>
                <a:latin typeface="+mj-lt"/>
                <a:sym typeface="Wingdings" pitchFamily="2" charset="2"/>
              </a:rPr>
              <a:t>p </a:t>
            </a:r>
            <a:r>
              <a:rPr lang="en-US" altLang="zh-CN" sz="3200" kern="0" dirty="0" smtClean="0">
                <a:solidFill>
                  <a:srgbClr val="004D74"/>
                </a:solidFill>
                <a:sym typeface="Wingdings" pitchFamily="2" charset="2"/>
              </a:rPr>
              <a:t>(</a:t>
            </a:r>
            <a:r>
              <a:rPr lang="zh-CN" altLang="en-US" sz="3200" kern="0" dirty="0" smtClean="0">
                <a:solidFill>
                  <a:srgbClr val="004D74"/>
                </a:solidFill>
                <a:sym typeface="Wingdings" pitchFamily="2" charset="2"/>
              </a:rPr>
              <a:t>变量</a:t>
            </a:r>
            <a:r>
              <a:rPr lang="en-US" altLang="zh-CN" sz="3200" kern="0" dirty="0" smtClean="0">
                <a:solidFill>
                  <a:srgbClr val="004D74"/>
                </a:solidFill>
                <a:sym typeface="Wingdings" pitchFamily="2" charset="2"/>
              </a:rPr>
              <a:t>a</a:t>
            </a:r>
            <a:r>
              <a:rPr lang="zh-CN" altLang="en-US" sz="3200" kern="0" dirty="0" smtClean="0">
                <a:solidFill>
                  <a:srgbClr val="004D74"/>
                </a:solidFill>
                <a:sym typeface="Wingdings" pitchFamily="2" charset="2"/>
              </a:rPr>
              <a:t>的地址</a:t>
            </a:r>
            <a:r>
              <a:rPr lang="en-US" altLang="zh-CN" sz="3200" kern="0" dirty="0" smtClean="0">
                <a:solidFill>
                  <a:srgbClr val="004D74"/>
                </a:solidFill>
                <a:sym typeface="Wingdings" pitchFamily="2" charset="2"/>
              </a:rPr>
              <a:t>)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4D74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0" name="Rectangle 7"/>
          <p:cNvSpPr txBox="1">
            <a:spLocks noChangeArrowheads="1"/>
          </p:cNvSpPr>
          <p:nvPr/>
        </p:nvSpPr>
        <p:spPr bwMode="auto">
          <a:xfrm>
            <a:off x="1295400" y="2286000"/>
            <a:ext cx="78486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0" indent="-51435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solidFill>
                  <a:srgbClr val="C00000"/>
                </a:solidFill>
                <a:latin typeface="+mj-lt"/>
                <a:sym typeface="Wingdings" pitchFamily="2" charset="2"/>
              </a:rPr>
              <a:t>     </a:t>
            </a:r>
            <a:r>
              <a:rPr lang="zh-CN" altLang="en-US" sz="3200" kern="0" dirty="0" smtClean="0">
                <a:solidFill>
                  <a:srgbClr val="C00000"/>
                </a:solidFill>
                <a:latin typeface="+mj-lt"/>
                <a:sym typeface="Wingdings" pitchFamily="2" charset="2"/>
              </a:rPr>
              <a:t>传递指向</a:t>
            </a:r>
            <a:r>
              <a:rPr lang="en-US" altLang="zh-CN" sz="3200" kern="0" dirty="0" smtClean="0">
                <a:solidFill>
                  <a:srgbClr val="C00000"/>
                </a:solidFill>
                <a:latin typeface="+mj-lt"/>
                <a:sym typeface="Wingdings" pitchFamily="2" charset="2"/>
              </a:rPr>
              <a:t>p</a:t>
            </a:r>
            <a:r>
              <a:rPr lang="zh-CN" altLang="en-US" sz="3200" kern="0" dirty="0" smtClean="0">
                <a:solidFill>
                  <a:srgbClr val="C00000"/>
                </a:solidFill>
                <a:latin typeface="+mj-lt"/>
                <a:sym typeface="Wingdings" pitchFamily="2" charset="2"/>
              </a:rPr>
              <a:t>的指针</a:t>
            </a:r>
            <a:r>
              <a:rPr lang="en-US" altLang="zh-CN" sz="3200" kern="0" dirty="0" smtClean="0">
                <a:solidFill>
                  <a:srgbClr val="C00000"/>
                </a:solidFill>
                <a:latin typeface="+mj-lt"/>
                <a:sym typeface="Wingdings" pitchFamily="2" charset="2"/>
              </a:rPr>
              <a:t>(</a:t>
            </a:r>
            <a:r>
              <a:rPr lang="zh-CN" altLang="en-US" sz="3200" kern="0" dirty="0" smtClean="0">
                <a:solidFill>
                  <a:srgbClr val="C00000"/>
                </a:solidFill>
                <a:latin typeface="+mj-lt"/>
                <a:sym typeface="Wingdings" pitchFamily="2" charset="2"/>
              </a:rPr>
              <a:t>二级指针</a:t>
            </a:r>
            <a:r>
              <a:rPr lang="en-US" altLang="zh-CN" sz="3200" kern="0" dirty="0" smtClean="0">
                <a:solidFill>
                  <a:srgbClr val="C00000"/>
                </a:solidFill>
                <a:latin typeface="+mj-lt"/>
                <a:sym typeface="Wingdings" pitchFamily="2" charset="2"/>
              </a:rPr>
              <a:t>)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5800" y="609600"/>
            <a:ext cx="609600" cy="2285999"/>
          </a:xfrm>
          <a:prstGeom prst="rect">
            <a:avLst/>
          </a:prstGeom>
          <a:solidFill>
            <a:srgbClr val="2D875A"/>
          </a:solidFill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传址调用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3" name="Rectangle 6"/>
          <p:cNvSpPr txBox="1">
            <a:spLocks noChangeArrowheads="1"/>
          </p:cNvSpPr>
          <p:nvPr/>
        </p:nvSpPr>
        <p:spPr bwMode="auto">
          <a:xfrm>
            <a:off x="4648200" y="2971800"/>
            <a:ext cx="4572000" cy="381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void main()</a:t>
            </a:r>
          </a:p>
          <a:p>
            <a:pPr marL="108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{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x=2,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y=4;</a:t>
            </a:r>
          </a:p>
          <a:p>
            <a:pPr marL="108000" lvl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kern="0" dirty="0" smtClean="0"/>
              <a:t>  swap(&amp;x, &amp;y);</a:t>
            </a:r>
            <a:endParaRPr kumimoji="0" lang="en-US" altLang="zh-CN" sz="32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108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j-lt"/>
              </a:rPr>
              <a:t>  </a:t>
            </a:r>
            <a:r>
              <a:rPr lang="en-US" altLang="zh-CN" sz="3200" kern="0" dirty="0" smtClean="0">
                <a:solidFill>
                  <a:srgbClr val="0A8C3F"/>
                </a:solidFill>
                <a:latin typeface="+mj-lt"/>
              </a:rPr>
              <a:t>// </a:t>
            </a:r>
            <a:r>
              <a:rPr lang="en-US" altLang="zh-CN" sz="3200" kern="0" dirty="0" err="1" smtClean="0">
                <a:solidFill>
                  <a:srgbClr val="0A8C3F"/>
                </a:solidFill>
                <a:latin typeface="+mj-lt"/>
              </a:rPr>
              <a:t>int</a:t>
            </a:r>
            <a:r>
              <a:rPr lang="en-US" altLang="zh-CN" sz="3200" kern="0" dirty="0" smtClean="0">
                <a:solidFill>
                  <a:srgbClr val="0A8C3F"/>
                </a:solidFill>
                <a:latin typeface="+mj-lt"/>
              </a:rPr>
              <a:t> *p=&amp;x, *q=&amp;y;  </a:t>
            </a:r>
          </a:p>
          <a:p>
            <a:pPr marL="108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j-lt"/>
              </a:rPr>
              <a:t>  </a:t>
            </a:r>
            <a:r>
              <a:rPr lang="en-US" altLang="zh-CN" sz="3200" kern="0" dirty="0" smtClean="0">
                <a:solidFill>
                  <a:srgbClr val="0A8C3F"/>
                </a:solidFill>
                <a:latin typeface="+mj-lt"/>
              </a:rPr>
              <a:t>//</a:t>
            </a:r>
            <a:r>
              <a:rPr lang="zh-CN" altLang="en-US" sz="3200" kern="0" dirty="0" smtClean="0">
                <a:solidFill>
                  <a:srgbClr val="0A8C3F"/>
                </a:solidFill>
                <a:latin typeface="+mj-lt"/>
              </a:rPr>
              <a:t> </a:t>
            </a:r>
            <a:r>
              <a:rPr lang="en-US" altLang="zh-CN" sz="3200" kern="0" dirty="0" smtClean="0">
                <a:solidFill>
                  <a:srgbClr val="0A8C3F"/>
                </a:solidFill>
                <a:latin typeface="+mj-lt"/>
              </a:rPr>
              <a:t>swap(p, q);</a:t>
            </a:r>
          </a:p>
          <a:p>
            <a:pPr marL="108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</a:t>
            </a:r>
            <a:r>
              <a:rPr kumimoji="0" lang="en-US" altLang="zh-CN" sz="32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printf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(“%d, %d”, x, </a:t>
            </a:r>
            <a:r>
              <a:rPr lang="en-US" altLang="zh-CN" sz="3200" kern="0" dirty="0" smtClean="0">
                <a:latin typeface="+mj-lt"/>
              </a:rPr>
              <a:t>y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);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108000" marR="0" lvl="0" algn="l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3"/>
          <p:cNvSpPr>
            <a:spLocks noChangeArrowheads="1"/>
          </p:cNvSpPr>
          <p:nvPr/>
        </p:nvSpPr>
        <p:spPr bwMode="auto">
          <a:xfrm>
            <a:off x="2057400" y="5105399"/>
            <a:ext cx="5943600" cy="6905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zh-CN" altLang="en-US" dirty="0" smtClean="0">
                <a:latin typeface="+mj-lt"/>
                <a:sym typeface="Wingdings" pitchFamily="2" charset="2"/>
              </a:rPr>
              <a:t>则，头</a:t>
            </a:r>
            <a:r>
              <a:rPr lang="zh-CN" altLang="en-US" dirty="0" smtClean="0">
                <a:latin typeface="+mj-lt"/>
                <a:sym typeface="Wingdings" pitchFamily="2" charset="2"/>
              </a:rPr>
              <a:t>指针</a:t>
            </a:r>
            <a:r>
              <a:rPr lang="en-US" altLang="zh-CN" dirty="0" err="1" smtClean="0">
                <a:latin typeface="+mj-lt"/>
                <a:sym typeface="Wingdings" pitchFamily="2" charset="2"/>
              </a:rPr>
              <a:t>clist</a:t>
            </a:r>
            <a:r>
              <a:rPr lang="zh-CN" altLang="en-US" dirty="0" smtClean="0">
                <a:latin typeface="+mj-lt"/>
                <a:sym typeface="Wingdings" pitchFamily="2" charset="2"/>
              </a:rPr>
              <a:t>应先移动</a:t>
            </a:r>
            <a:r>
              <a:rPr lang="zh-CN" altLang="en-US" dirty="0" smtClean="0">
                <a:latin typeface="+mj-lt"/>
                <a:sym typeface="Wingdings" pitchFamily="2" charset="2"/>
              </a:rPr>
              <a:t>到下一结点，</a:t>
            </a:r>
            <a:endParaRPr lang="en-US" altLang="zh-CN" dirty="0" smtClean="0">
              <a:latin typeface="+mj-lt"/>
            </a:endParaRPr>
          </a:p>
        </p:txBody>
      </p:sp>
      <p:sp>
        <p:nvSpPr>
          <p:cNvPr id="59" name="Rectangle 3"/>
          <p:cNvSpPr>
            <a:spLocks noChangeArrowheads="1"/>
          </p:cNvSpPr>
          <p:nvPr/>
        </p:nvSpPr>
        <p:spPr bwMode="auto">
          <a:xfrm>
            <a:off x="2057400" y="4576763"/>
            <a:ext cx="5943600" cy="60483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zh-CN" altLang="en-US" dirty="0" smtClean="0">
                <a:latin typeface="+mj-lt"/>
              </a:rPr>
              <a:t>无头结点链表，若要删除第</a:t>
            </a:r>
            <a:r>
              <a:rPr lang="en-US" altLang="zh-CN" dirty="0" smtClean="0">
                <a:latin typeface="+mj-lt"/>
              </a:rPr>
              <a:t>1</a:t>
            </a:r>
            <a:r>
              <a:rPr lang="zh-CN" altLang="en-US" dirty="0" smtClean="0">
                <a:latin typeface="+mj-lt"/>
              </a:rPr>
              <a:t>个结点，</a:t>
            </a:r>
            <a:endParaRPr lang="en-US" altLang="zh-CN" dirty="0" smtClean="0">
              <a:latin typeface="+mj-lt"/>
            </a:endParaRPr>
          </a:p>
        </p:txBody>
      </p:sp>
      <p:sp>
        <p:nvSpPr>
          <p:cNvPr id="42" name="Rectangle 6"/>
          <p:cNvSpPr>
            <a:spLocks noChangeArrowheads="1"/>
          </p:cNvSpPr>
          <p:nvPr/>
        </p:nvSpPr>
        <p:spPr bwMode="auto">
          <a:xfrm>
            <a:off x="2057400" y="5715000"/>
            <a:ext cx="59436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dirty="0" smtClean="0"/>
              <a:t>即头指针</a:t>
            </a:r>
            <a:r>
              <a:rPr lang="en-US" altLang="zh-CN" dirty="0" err="1" smtClean="0"/>
              <a:t>clist</a:t>
            </a:r>
            <a:r>
              <a:rPr lang="zh-CN" altLang="en-US" dirty="0" smtClean="0"/>
              <a:t>的值</a:t>
            </a:r>
            <a:r>
              <a:rPr lang="en-US" altLang="zh-CN" dirty="0" smtClean="0"/>
              <a:t>(</a:t>
            </a:r>
            <a:r>
              <a:rPr lang="zh-CN" altLang="en-US" dirty="0" smtClean="0"/>
              <a:t>指向</a:t>
            </a:r>
            <a:r>
              <a:rPr lang="en-US" altLang="zh-CN" dirty="0" smtClean="0"/>
              <a:t>)</a:t>
            </a:r>
            <a:r>
              <a:rPr lang="zh-CN" altLang="en-US" dirty="0" smtClean="0"/>
              <a:t>先改变。</a:t>
            </a:r>
            <a:endParaRPr lang="en-US" altLang="zh-CN" dirty="0"/>
          </a:p>
        </p:txBody>
      </p:sp>
      <p:sp>
        <p:nvSpPr>
          <p:cNvPr id="14" name="Rectangle 39"/>
          <p:cNvSpPr>
            <a:spLocks noChangeArrowheads="1"/>
          </p:cNvSpPr>
          <p:nvPr/>
        </p:nvSpPr>
        <p:spPr bwMode="auto">
          <a:xfrm>
            <a:off x="2117725" y="3729038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Rectangle 40"/>
          <p:cNvSpPr>
            <a:spLocks noChangeArrowheads="1"/>
          </p:cNvSpPr>
          <p:nvPr/>
        </p:nvSpPr>
        <p:spPr bwMode="auto">
          <a:xfrm>
            <a:off x="1676400" y="3729038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1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6" name="Rectangle 59"/>
          <p:cNvSpPr>
            <a:spLocks noChangeArrowheads="1"/>
          </p:cNvSpPr>
          <p:nvPr/>
        </p:nvSpPr>
        <p:spPr bwMode="auto">
          <a:xfrm>
            <a:off x="3413125" y="3729038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Rectangle 60"/>
          <p:cNvSpPr>
            <a:spLocks noChangeArrowheads="1"/>
          </p:cNvSpPr>
          <p:nvPr/>
        </p:nvSpPr>
        <p:spPr bwMode="auto">
          <a:xfrm>
            <a:off x="2971800" y="3729038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8" name="Rectangle 62"/>
          <p:cNvSpPr>
            <a:spLocks noChangeArrowheads="1"/>
          </p:cNvSpPr>
          <p:nvPr/>
        </p:nvSpPr>
        <p:spPr bwMode="auto">
          <a:xfrm>
            <a:off x="4708525" y="3733801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Rectangle 63"/>
          <p:cNvSpPr>
            <a:spLocks noChangeArrowheads="1"/>
          </p:cNvSpPr>
          <p:nvPr/>
        </p:nvSpPr>
        <p:spPr bwMode="auto">
          <a:xfrm>
            <a:off x="4267200" y="3733801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0" name="Rectangle 65"/>
          <p:cNvSpPr>
            <a:spLocks noChangeArrowheads="1"/>
          </p:cNvSpPr>
          <p:nvPr/>
        </p:nvSpPr>
        <p:spPr bwMode="auto">
          <a:xfrm>
            <a:off x="6003925" y="3733801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Rectangle 66"/>
          <p:cNvSpPr>
            <a:spLocks noChangeArrowheads="1"/>
          </p:cNvSpPr>
          <p:nvPr/>
        </p:nvSpPr>
        <p:spPr bwMode="auto">
          <a:xfrm>
            <a:off x="5562600" y="3733801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2" name="Rectangle 68"/>
          <p:cNvSpPr>
            <a:spLocks noChangeArrowheads="1"/>
          </p:cNvSpPr>
          <p:nvPr/>
        </p:nvSpPr>
        <p:spPr bwMode="auto">
          <a:xfrm>
            <a:off x="7299325" y="3733801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</a:t>
            </a:r>
          </a:p>
        </p:txBody>
      </p:sp>
      <p:sp>
        <p:nvSpPr>
          <p:cNvPr id="23" name="Rectangle 69"/>
          <p:cNvSpPr>
            <a:spLocks noChangeArrowheads="1"/>
          </p:cNvSpPr>
          <p:nvPr/>
        </p:nvSpPr>
        <p:spPr bwMode="auto">
          <a:xfrm>
            <a:off x="6858000" y="3733801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24" name="直接箭头连接符 23"/>
          <p:cNvCxnSpPr>
            <a:endCxn id="23" idx="1"/>
          </p:cNvCxnSpPr>
          <p:nvPr/>
        </p:nvCxnSpPr>
        <p:spPr bwMode="auto">
          <a:xfrm>
            <a:off x="6324600" y="4033838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直接箭头连接符 24"/>
          <p:cNvCxnSpPr>
            <a:endCxn id="21" idx="1"/>
          </p:cNvCxnSpPr>
          <p:nvPr/>
        </p:nvCxnSpPr>
        <p:spPr bwMode="auto">
          <a:xfrm>
            <a:off x="5029200" y="4033838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直接箭头连接符 25"/>
          <p:cNvCxnSpPr/>
          <p:nvPr/>
        </p:nvCxnSpPr>
        <p:spPr bwMode="auto">
          <a:xfrm>
            <a:off x="3733800" y="4033838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直接箭头连接符 26"/>
          <p:cNvCxnSpPr>
            <a:endCxn id="17" idx="1"/>
          </p:cNvCxnSpPr>
          <p:nvPr/>
        </p:nvCxnSpPr>
        <p:spPr bwMode="auto">
          <a:xfrm>
            <a:off x="2438400" y="4033838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Rectangle 39"/>
          <p:cNvSpPr>
            <a:spLocks noChangeArrowheads="1"/>
          </p:cNvSpPr>
          <p:nvPr/>
        </p:nvSpPr>
        <p:spPr bwMode="auto">
          <a:xfrm>
            <a:off x="822325" y="3729038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 bwMode="auto">
          <a:xfrm>
            <a:off x="1143000" y="4033838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39"/>
          <p:cNvSpPr>
            <a:spLocks noChangeArrowheads="1"/>
          </p:cNvSpPr>
          <p:nvPr/>
        </p:nvSpPr>
        <p:spPr bwMode="auto">
          <a:xfrm>
            <a:off x="228600" y="2967037"/>
            <a:ext cx="2209800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latin typeface="+mj-lt"/>
              </a:rPr>
              <a:t>clist</a:t>
            </a:r>
            <a:r>
              <a:rPr lang="en-US" altLang="zh-CN" sz="3200" dirty="0" smtClean="0">
                <a:latin typeface="+mj-lt"/>
              </a:rPr>
              <a:t>: </a:t>
            </a:r>
            <a:r>
              <a:rPr lang="zh-CN" altLang="en-US" sz="3200" dirty="0" smtClean="0">
                <a:latin typeface="+mj-lt"/>
              </a:rPr>
              <a:t>头指针</a:t>
            </a:r>
            <a:endParaRPr lang="zh-CN" altLang="zh-CN" sz="3200" dirty="0">
              <a:latin typeface="+mj-lt"/>
            </a:endParaRPr>
          </a:p>
        </p:txBody>
      </p:sp>
      <p:cxnSp>
        <p:nvCxnSpPr>
          <p:cNvPr id="31" name="直接箭头连接符 30"/>
          <p:cNvCxnSpPr/>
          <p:nvPr/>
        </p:nvCxnSpPr>
        <p:spPr bwMode="auto">
          <a:xfrm rot="5400000">
            <a:off x="438945" y="3577433"/>
            <a:ext cx="319089" cy="22223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Rectangle 40"/>
          <p:cNvSpPr>
            <a:spLocks noChangeArrowheads="1"/>
          </p:cNvSpPr>
          <p:nvPr/>
        </p:nvSpPr>
        <p:spPr bwMode="auto">
          <a:xfrm>
            <a:off x="365125" y="3728363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34" name="Rectangle 68"/>
          <p:cNvSpPr>
            <a:spLocks noChangeArrowheads="1"/>
          </p:cNvSpPr>
          <p:nvPr/>
        </p:nvSpPr>
        <p:spPr bwMode="auto">
          <a:xfrm>
            <a:off x="8442325" y="4648201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</a:t>
            </a:r>
          </a:p>
        </p:txBody>
      </p:sp>
      <p:sp>
        <p:nvSpPr>
          <p:cNvPr id="35" name="Rectangle 69"/>
          <p:cNvSpPr>
            <a:spLocks noChangeArrowheads="1"/>
          </p:cNvSpPr>
          <p:nvPr/>
        </p:nvSpPr>
        <p:spPr bwMode="auto">
          <a:xfrm>
            <a:off x="8001000" y="4648201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7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36" name="直接箭头连接符 35"/>
          <p:cNvCxnSpPr/>
          <p:nvPr/>
        </p:nvCxnSpPr>
        <p:spPr bwMode="auto">
          <a:xfrm rot="5400000">
            <a:off x="8535194" y="4423569"/>
            <a:ext cx="457200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68"/>
          <p:cNvSpPr>
            <a:spLocks noChangeArrowheads="1"/>
          </p:cNvSpPr>
          <p:nvPr/>
        </p:nvSpPr>
        <p:spPr bwMode="auto">
          <a:xfrm>
            <a:off x="8442325" y="3733801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</a:t>
            </a:r>
          </a:p>
        </p:txBody>
      </p:sp>
      <p:sp>
        <p:nvSpPr>
          <p:cNvPr id="38" name="Rectangle 69"/>
          <p:cNvSpPr>
            <a:spLocks noChangeArrowheads="1"/>
          </p:cNvSpPr>
          <p:nvPr/>
        </p:nvSpPr>
        <p:spPr bwMode="auto">
          <a:xfrm>
            <a:off x="8001000" y="3733801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6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39" name="直接箭头连接符 38"/>
          <p:cNvCxnSpPr>
            <a:endCxn id="38" idx="1"/>
          </p:cNvCxnSpPr>
          <p:nvPr/>
        </p:nvCxnSpPr>
        <p:spPr bwMode="auto">
          <a:xfrm>
            <a:off x="7467600" y="4033838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肘形连接符 59"/>
          <p:cNvCxnSpPr>
            <a:endCxn id="32" idx="2"/>
          </p:cNvCxnSpPr>
          <p:nvPr/>
        </p:nvCxnSpPr>
        <p:spPr bwMode="auto">
          <a:xfrm rot="10800000">
            <a:off x="631826" y="4342726"/>
            <a:ext cx="8054975" cy="1372274"/>
          </a:xfrm>
          <a:prstGeom prst="bentConnector2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直接连接符 40"/>
          <p:cNvCxnSpPr/>
          <p:nvPr/>
        </p:nvCxnSpPr>
        <p:spPr bwMode="auto">
          <a:xfrm rot="5400000">
            <a:off x="8308976" y="5336381"/>
            <a:ext cx="756443" cy="794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肘形连接符 59"/>
          <p:cNvCxnSpPr>
            <a:endCxn id="15" idx="2"/>
          </p:cNvCxnSpPr>
          <p:nvPr/>
        </p:nvCxnSpPr>
        <p:spPr bwMode="auto">
          <a:xfrm rot="10800000">
            <a:off x="1943100" y="4343402"/>
            <a:ext cx="6743700" cy="1371599"/>
          </a:xfrm>
          <a:prstGeom prst="bentConnector2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Rectangle 7"/>
          <p:cNvSpPr txBox="1">
            <a:spLocks noChangeArrowheads="1"/>
          </p:cNvSpPr>
          <p:nvPr/>
        </p:nvSpPr>
        <p:spPr bwMode="auto">
          <a:xfrm>
            <a:off x="1295400" y="609600"/>
            <a:ext cx="7848600" cy="838200"/>
          </a:xfrm>
          <a:prstGeom prst="rect">
            <a:avLst/>
          </a:prstGeom>
          <a:solidFill>
            <a:srgbClr val="FFFFB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0" indent="-51435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AutoNum type="arabicPeriod"/>
              <a:tabLst/>
              <a:defRPr/>
            </a:pPr>
            <a:r>
              <a:rPr lang="zh-CN" altLang="en-US" sz="3200" kern="0" dirty="0" smtClean="0">
                <a:latin typeface="+mj-lt"/>
              </a:rPr>
              <a:t>修改指针</a:t>
            </a:r>
            <a:r>
              <a:rPr lang="en-US" altLang="zh-CN" sz="3200" kern="0" dirty="0" smtClean="0">
                <a:latin typeface="+mj-lt"/>
              </a:rPr>
              <a:t>p</a:t>
            </a:r>
            <a:r>
              <a:rPr lang="zh-CN" altLang="en-US" sz="3200" kern="0" dirty="0" smtClean="0">
                <a:latin typeface="+mj-lt"/>
              </a:rPr>
              <a:t>指向的单元的内容 </a:t>
            </a:r>
            <a:r>
              <a:rPr lang="en-US" altLang="zh-CN" sz="3200" kern="0" dirty="0" smtClean="0">
                <a:latin typeface="+mj-lt"/>
              </a:rPr>
              <a:t>(</a:t>
            </a:r>
            <a:r>
              <a:rPr lang="zh-CN" altLang="en-US" sz="3200" kern="0" dirty="0" smtClean="0">
                <a:latin typeface="+mj-lt"/>
              </a:rPr>
              <a:t>变量</a:t>
            </a:r>
            <a:r>
              <a:rPr lang="en-US" altLang="zh-CN" sz="3200" kern="0" dirty="0" smtClean="0">
                <a:latin typeface="+mj-lt"/>
              </a:rPr>
              <a:t>a)</a:t>
            </a:r>
          </a:p>
        </p:txBody>
      </p:sp>
      <p:sp>
        <p:nvSpPr>
          <p:cNvPr id="44" name="Rectangle 7"/>
          <p:cNvSpPr txBox="1">
            <a:spLocks noChangeArrowheads="1"/>
          </p:cNvSpPr>
          <p:nvPr/>
        </p:nvSpPr>
        <p:spPr bwMode="auto">
          <a:xfrm>
            <a:off x="1295400" y="1752600"/>
            <a:ext cx="78486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0" indent="-51435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latin typeface="+mj-lt"/>
              </a:rPr>
              <a:t>2. </a:t>
            </a:r>
            <a:r>
              <a:rPr lang="zh-CN" altLang="en-US" sz="3200" kern="0" dirty="0" smtClean="0">
                <a:latin typeface="+mj-lt"/>
              </a:rPr>
              <a:t>修改指针</a:t>
            </a:r>
            <a:r>
              <a:rPr lang="en-US" altLang="zh-CN" sz="3200" kern="0" dirty="0" smtClean="0">
                <a:latin typeface="+mj-lt"/>
              </a:rPr>
              <a:t>p</a:t>
            </a:r>
            <a:r>
              <a:rPr lang="zh-CN" altLang="en-US" sz="3200" kern="0" dirty="0" smtClean="0">
                <a:latin typeface="+mj-lt"/>
              </a:rPr>
              <a:t>的指向 </a:t>
            </a:r>
            <a:r>
              <a:rPr lang="en-US" altLang="zh-CN" sz="3200" kern="0" dirty="0" smtClean="0">
                <a:latin typeface="+mj-lt"/>
              </a:rPr>
              <a:t>(</a:t>
            </a:r>
            <a:r>
              <a:rPr lang="zh-CN" altLang="en-US" sz="3200" kern="0" dirty="0" smtClean="0">
                <a:latin typeface="+mj-lt"/>
              </a:rPr>
              <a:t>指针变量</a:t>
            </a:r>
            <a:r>
              <a:rPr lang="en-US" altLang="zh-CN" sz="3200" kern="0" dirty="0" smtClean="0">
                <a:latin typeface="+mj-lt"/>
              </a:rPr>
              <a:t>p</a:t>
            </a:r>
            <a:r>
              <a:rPr lang="zh-CN" altLang="en-US" sz="3200" kern="0" dirty="0" smtClean="0">
                <a:latin typeface="+mj-lt"/>
              </a:rPr>
              <a:t>的值</a:t>
            </a:r>
            <a:r>
              <a:rPr lang="en-US" altLang="zh-CN" sz="3200" kern="0" dirty="0" smtClean="0">
                <a:latin typeface="+mj-lt"/>
              </a:rPr>
              <a:t>)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p:sp>
        <p:nvSpPr>
          <p:cNvPr id="45" name="Rectangle 7"/>
          <p:cNvSpPr txBox="1">
            <a:spLocks noChangeArrowheads="1"/>
          </p:cNvSpPr>
          <p:nvPr/>
        </p:nvSpPr>
        <p:spPr bwMode="auto">
          <a:xfrm>
            <a:off x="1295400" y="1143000"/>
            <a:ext cx="7848600" cy="609600"/>
          </a:xfrm>
          <a:prstGeom prst="rect">
            <a:avLst/>
          </a:prstGeom>
          <a:solidFill>
            <a:srgbClr val="FFFFB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rgbClr val="004D74"/>
                </a:solidFill>
                <a:latin typeface="+mj-lt"/>
                <a:sym typeface="Wingdings" pitchFamily="2" charset="2"/>
              </a:rPr>
              <a:t>     </a:t>
            </a:r>
            <a:r>
              <a:rPr lang="zh-CN" altLang="en-US" sz="3200" kern="0" dirty="0" smtClean="0">
                <a:solidFill>
                  <a:srgbClr val="004D74"/>
                </a:solidFill>
                <a:latin typeface="+mj-lt"/>
                <a:sym typeface="Wingdings" pitchFamily="2" charset="2"/>
              </a:rPr>
              <a:t>传递指针</a:t>
            </a:r>
            <a:r>
              <a:rPr lang="en-US" altLang="zh-CN" sz="3200" kern="0" dirty="0" smtClean="0">
                <a:solidFill>
                  <a:srgbClr val="004D74"/>
                </a:solidFill>
                <a:latin typeface="+mj-lt"/>
                <a:sym typeface="Wingdings" pitchFamily="2" charset="2"/>
              </a:rPr>
              <a:t>p </a:t>
            </a:r>
            <a:r>
              <a:rPr lang="en-US" altLang="zh-CN" sz="3200" kern="0" dirty="0" smtClean="0">
                <a:solidFill>
                  <a:srgbClr val="004D74"/>
                </a:solidFill>
                <a:sym typeface="Wingdings" pitchFamily="2" charset="2"/>
              </a:rPr>
              <a:t>(</a:t>
            </a:r>
            <a:r>
              <a:rPr lang="zh-CN" altLang="en-US" sz="3200" kern="0" dirty="0" smtClean="0">
                <a:solidFill>
                  <a:srgbClr val="004D74"/>
                </a:solidFill>
                <a:sym typeface="Wingdings" pitchFamily="2" charset="2"/>
              </a:rPr>
              <a:t>变量</a:t>
            </a:r>
            <a:r>
              <a:rPr lang="en-US" altLang="zh-CN" sz="3200" kern="0" dirty="0" smtClean="0">
                <a:solidFill>
                  <a:srgbClr val="004D74"/>
                </a:solidFill>
                <a:sym typeface="Wingdings" pitchFamily="2" charset="2"/>
              </a:rPr>
              <a:t>a</a:t>
            </a:r>
            <a:r>
              <a:rPr lang="zh-CN" altLang="en-US" sz="3200" kern="0" dirty="0" smtClean="0">
                <a:solidFill>
                  <a:srgbClr val="004D74"/>
                </a:solidFill>
                <a:sym typeface="Wingdings" pitchFamily="2" charset="2"/>
              </a:rPr>
              <a:t>的地址</a:t>
            </a:r>
            <a:r>
              <a:rPr lang="en-US" altLang="zh-CN" sz="3200" kern="0" dirty="0" smtClean="0">
                <a:solidFill>
                  <a:srgbClr val="004D74"/>
                </a:solidFill>
                <a:sym typeface="Wingdings" pitchFamily="2" charset="2"/>
              </a:rPr>
              <a:t>)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4D74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46" name="Rectangle 7"/>
          <p:cNvSpPr txBox="1">
            <a:spLocks noChangeArrowheads="1"/>
          </p:cNvSpPr>
          <p:nvPr/>
        </p:nvSpPr>
        <p:spPr bwMode="auto">
          <a:xfrm>
            <a:off x="1295400" y="2286000"/>
            <a:ext cx="78486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0" indent="-51435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solidFill>
                  <a:srgbClr val="C00000"/>
                </a:solidFill>
                <a:latin typeface="+mj-lt"/>
                <a:sym typeface="Wingdings" pitchFamily="2" charset="2"/>
              </a:rPr>
              <a:t>     </a:t>
            </a:r>
            <a:r>
              <a:rPr lang="zh-CN" altLang="en-US" sz="3200" kern="0" dirty="0" smtClean="0">
                <a:solidFill>
                  <a:srgbClr val="C00000"/>
                </a:solidFill>
                <a:latin typeface="+mj-lt"/>
                <a:sym typeface="Wingdings" pitchFamily="2" charset="2"/>
              </a:rPr>
              <a:t>传递指向</a:t>
            </a:r>
            <a:r>
              <a:rPr lang="en-US" altLang="zh-CN" sz="3200" kern="0" dirty="0" smtClean="0">
                <a:solidFill>
                  <a:srgbClr val="C00000"/>
                </a:solidFill>
                <a:latin typeface="+mj-lt"/>
                <a:sym typeface="Wingdings" pitchFamily="2" charset="2"/>
              </a:rPr>
              <a:t>p</a:t>
            </a:r>
            <a:r>
              <a:rPr lang="zh-CN" altLang="en-US" sz="3200" kern="0" dirty="0" smtClean="0">
                <a:solidFill>
                  <a:srgbClr val="C00000"/>
                </a:solidFill>
                <a:latin typeface="+mj-lt"/>
                <a:sym typeface="Wingdings" pitchFamily="2" charset="2"/>
              </a:rPr>
              <a:t>的指针</a:t>
            </a:r>
            <a:r>
              <a:rPr lang="en-US" altLang="zh-CN" sz="3200" kern="0" dirty="0" smtClean="0">
                <a:solidFill>
                  <a:srgbClr val="C00000"/>
                </a:solidFill>
                <a:latin typeface="+mj-lt"/>
                <a:sym typeface="Wingdings" pitchFamily="2" charset="2"/>
              </a:rPr>
              <a:t>(</a:t>
            </a:r>
            <a:r>
              <a:rPr lang="zh-CN" altLang="en-US" sz="3200" kern="0" dirty="0" smtClean="0">
                <a:solidFill>
                  <a:srgbClr val="C00000"/>
                </a:solidFill>
                <a:latin typeface="+mj-lt"/>
                <a:sym typeface="Wingdings" pitchFamily="2" charset="2"/>
              </a:rPr>
              <a:t>二级指针</a:t>
            </a:r>
            <a:r>
              <a:rPr lang="en-US" altLang="zh-CN" sz="3200" kern="0" dirty="0" smtClean="0">
                <a:solidFill>
                  <a:srgbClr val="C00000"/>
                </a:solidFill>
                <a:latin typeface="+mj-lt"/>
                <a:sym typeface="Wingdings" pitchFamily="2" charset="2"/>
              </a:rPr>
              <a:t>)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85800" y="609600"/>
            <a:ext cx="609600" cy="2285999"/>
          </a:xfrm>
          <a:prstGeom prst="rect">
            <a:avLst/>
          </a:prstGeom>
          <a:solidFill>
            <a:srgbClr val="2D875A"/>
          </a:solidFill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传址调用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14524E-7 L 0.15122 0.003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" y="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3247E-6 L 0.14584 -0.0002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59" grpId="0" animBg="1"/>
      <p:bldP spid="42" grpId="0" animBg="1"/>
      <p:bldP spid="28" grpId="0" animBg="1"/>
      <p:bldP spid="30" grpId="0" animBg="1"/>
      <p:bldP spid="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9"/>
          <p:cNvSpPr>
            <a:spLocks noChangeArrowheads="1"/>
          </p:cNvSpPr>
          <p:nvPr/>
        </p:nvSpPr>
        <p:spPr bwMode="auto">
          <a:xfrm>
            <a:off x="2117725" y="2509838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Rectangle 40"/>
          <p:cNvSpPr>
            <a:spLocks noChangeArrowheads="1"/>
          </p:cNvSpPr>
          <p:nvPr/>
        </p:nvSpPr>
        <p:spPr bwMode="auto">
          <a:xfrm>
            <a:off x="1676400" y="2509838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0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6" name="Rectangle 59"/>
          <p:cNvSpPr>
            <a:spLocks noChangeArrowheads="1"/>
          </p:cNvSpPr>
          <p:nvPr/>
        </p:nvSpPr>
        <p:spPr bwMode="auto">
          <a:xfrm>
            <a:off x="3413125" y="2509838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Rectangle 60"/>
          <p:cNvSpPr>
            <a:spLocks noChangeArrowheads="1"/>
          </p:cNvSpPr>
          <p:nvPr/>
        </p:nvSpPr>
        <p:spPr bwMode="auto">
          <a:xfrm>
            <a:off x="2971800" y="2509838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1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8" name="Rectangle 62"/>
          <p:cNvSpPr>
            <a:spLocks noChangeArrowheads="1"/>
          </p:cNvSpPr>
          <p:nvPr/>
        </p:nvSpPr>
        <p:spPr bwMode="auto">
          <a:xfrm>
            <a:off x="4708525" y="2514601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Rectangle 63"/>
          <p:cNvSpPr>
            <a:spLocks noChangeArrowheads="1"/>
          </p:cNvSpPr>
          <p:nvPr/>
        </p:nvSpPr>
        <p:spPr bwMode="auto">
          <a:xfrm>
            <a:off x="4267200" y="2514601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0" name="Rectangle 65"/>
          <p:cNvSpPr>
            <a:spLocks noChangeArrowheads="1"/>
          </p:cNvSpPr>
          <p:nvPr/>
        </p:nvSpPr>
        <p:spPr bwMode="auto">
          <a:xfrm>
            <a:off x="6003925" y="2514601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Rectangle 66"/>
          <p:cNvSpPr>
            <a:spLocks noChangeArrowheads="1"/>
          </p:cNvSpPr>
          <p:nvPr/>
        </p:nvSpPr>
        <p:spPr bwMode="auto">
          <a:xfrm>
            <a:off x="5562600" y="2514601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2" name="Rectangle 68"/>
          <p:cNvSpPr>
            <a:spLocks noChangeArrowheads="1"/>
          </p:cNvSpPr>
          <p:nvPr/>
        </p:nvSpPr>
        <p:spPr bwMode="auto">
          <a:xfrm>
            <a:off x="7299325" y="2514601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</a:t>
            </a:r>
          </a:p>
        </p:txBody>
      </p:sp>
      <p:sp>
        <p:nvSpPr>
          <p:cNvPr id="23" name="Rectangle 69"/>
          <p:cNvSpPr>
            <a:spLocks noChangeArrowheads="1"/>
          </p:cNvSpPr>
          <p:nvPr/>
        </p:nvSpPr>
        <p:spPr bwMode="auto">
          <a:xfrm>
            <a:off x="6858000" y="2514601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24" name="直接箭头连接符 23"/>
          <p:cNvCxnSpPr>
            <a:endCxn id="23" idx="1"/>
          </p:cNvCxnSpPr>
          <p:nvPr/>
        </p:nvCxnSpPr>
        <p:spPr bwMode="auto">
          <a:xfrm>
            <a:off x="6324600" y="2814638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直接箭头连接符 24"/>
          <p:cNvCxnSpPr>
            <a:endCxn id="21" idx="1"/>
          </p:cNvCxnSpPr>
          <p:nvPr/>
        </p:nvCxnSpPr>
        <p:spPr bwMode="auto">
          <a:xfrm>
            <a:off x="5029200" y="2814638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直接箭头连接符 25"/>
          <p:cNvCxnSpPr/>
          <p:nvPr/>
        </p:nvCxnSpPr>
        <p:spPr bwMode="auto">
          <a:xfrm>
            <a:off x="3733800" y="2814638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直接箭头连接符 26"/>
          <p:cNvCxnSpPr>
            <a:endCxn id="17" idx="1"/>
          </p:cNvCxnSpPr>
          <p:nvPr/>
        </p:nvCxnSpPr>
        <p:spPr bwMode="auto">
          <a:xfrm>
            <a:off x="2438400" y="2814638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Rectangle 39"/>
          <p:cNvSpPr>
            <a:spLocks noChangeArrowheads="1"/>
          </p:cNvSpPr>
          <p:nvPr/>
        </p:nvSpPr>
        <p:spPr bwMode="auto">
          <a:xfrm>
            <a:off x="822325" y="2509838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 bwMode="auto">
          <a:xfrm>
            <a:off x="1143000" y="2814638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直接箭头连接符 30"/>
          <p:cNvCxnSpPr/>
          <p:nvPr/>
        </p:nvCxnSpPr>
        <p:spPr bwMode="auto">
          <a:xfrm rot="5400000">
            <a:off x="405607" y="2324895"/>
            <a:ext cx="385763" cy="2222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68"/>
          <p:cNvSpPr>
            <a:spLocks noChangeArrowheads="1"/>
          </p:cNvSpPr>
          <p:nvPr/>
        </p:nvSpPr>
        <p:spPr bwMode="auto">
          <a:xfrm>
            <a:off x="8442325" y="3429001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</a:t>
            </a:r>
          </a:p>
        </p:txBody>
      </p:sp>
      <p:sp>
        <p:nvSpPr>
          <p:cNvPr id="35" name="Rectangle 69"/>
          <p:cNvSpPr>
            <a:spLocks noChangeArrowheads="1"/>
          </p:cNvSpPr>
          <p:nvPr/>
        </p:nvSpPr>
        <p:spPr bwMode="auto">
          <a:xfrm>
            <a:off x="8001000" y="3429001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6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36" name="直接箭头连接符 35"/>
          <p:cNvCxnSpPr/>
          <p:nvPr/>
        </p:nvCxnSpPr>
        <p:spPr bwMode="auto">
          <a:xfrm rot="5400000">
            <a:off x="8535194" y="3204369"/>
            <a:ext cx="457200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68"/>
          <p:cNvSpPr>
            <a:spLocks noChangeArrowheads="1"/>
          </p:cNvSpPr>
          <p:nvPr/>
        </p:nvSpPr>
        <p:spPr bwMode="auto">
          <a:xfrm>
            <a:off x="8442325" y="2514601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</a:t>
            </a:r>
          </a:p>
        </p:txBody>
      </p:sp>
      <p:sp>
        <p:nvSpPr>
          <p:cNvPr id="38" name="Rectangle 69"/>
          <p:cNvSpPr>
            <a:spLocks noChangeArrowheads="1"/>
          </p:cNvSpPr>
          <p:nvPr/>
        </p:nvSpPr>
        <p:spPr bwMode="auto">
          <a:xfrm>
            <a:off x="8001000" y="2514601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39" name="直接箭头连接符 38"/>
          <p:cNvCxnSpPr>
            <a:endCxn id="38" idx="1"/>
          </p:cNvCxnSpPr>
          <p:nvPr/>
        </p:nvCxnSpPr>
        <p:spPr bwMode="auto">
          <a:xfrm>
            <a:off x="7467600" y="2814638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肘形连接符 59"/>
          <p:cNvCxnSpPr>
            <a:endCxn id="42" idx="2"/>
          </p:cNvCxnSpPr>
          <p:nvPr/>
        </p:nvCxnSpPr>
        <p:spPr bwMode="auto">
          <a:xfrm rot="10800000">
            <a:off x="647700" y="3124200"/>
            <a:ext cx="8039100" cy="1219200"/>
          </a:xfrm>
          <a:prstGeom prst="bentConnector2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直接连接符 40"/>
          <p:cNvCxnSpPr/>
          <p:nvPr/>
        </p:nvCxnSpPr>
        <p:spPr bwMode="auto">
          <a:xfrm rot="5400000">
            <a:off x="8385176" y="4040981"/>
            <a:ext cx="604043" cy="794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Rectangle 3"/>
          <p:cNvSpPr>
            <a:spLocks noChangeArrowheads="1"/>
          </p:cNvSpPr>
          <p:nvPr/>
        </p:nvSpPr>
        <p:spPr bwMode="auto">
          <a:xfrm>
            <a:off x="1219200" y="4495800"/>
            <a:ext cx="7924800" cy="60483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zh-CN" altLang="en-US" sz="3200" dirty="0" smtClean="0">
                <a:latin typeface="+mj-lt"/>
              </a:rPr>
              <a:t>带头结点链表中，若删除第</a:t>
            </a:r>
            <a:r>
              <a:rPr lang="en-US" altLang="zh-CN" sz="3200" dirty="0" smtClean="0">
                <a:latin typeface="+mj-lt"/>
              </a:rPr>
              <a:t>1</a:t>
            </a:r>
            <a:r>
              <a:rPr lang="zh-CN" altLang="en-US" sz="3200" dirty="0" smtClean="0">
                <a:latin typeface="+mj-lt"/>
              </a:rPr>
              <a:t>个</a:t>
            </a:r>
            <a:r>
              <a:rPr lang="zh-CN" altLang="en-US" sz="3200" dirty="0" smtClean="0">
                <a:latin typeface="+mj-lt"/>
              </a:rPr>
              <a:t>结点？</a:t>
            </a:r>
            <a:endParaRPr lang="en-US" altLang="zh-CN" sz="3200" dirty="0" smtClean="0">
              <a:latin typeface="+mj-lt"/>
            </a:endParaRPr>
          </a:p>
        </p:txBody>
      </p:sp>
      <p:sp>
        <p:nvSpPr>
          <p:cNvPr id="64" name="Rectangle 3"/>
          <p:cNvSpPr>
            <a:spLocks noChangeArrowheads="1"/>
          </p:cNvSpPr>
          <p:nvPr/>
        </p:nvSpPr>
        <p:spPr bwMode="auto">
          <a:xfrm>
            <a:off x="1219200" y="5024436"/>
            <a:ext cx="7924800" cy="6905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 smtClean="0">
                <a:latin typeface="+mj-lt"/>
                <a:sym typeface="Wingdings" pitchFamily="2" charset="2"/>
              </a:rPr>
              <a:t> </a:t>
            </a:r>
            <a:r>
              <a:rPr lang="en-US" altLang="zh-CN" sz="3200" dirty="0" err="1" smtClean="0">
                <a:latin typeface="+mj-lt"/>
                <a:sym typeface="Wingdings" pitchFamily="2" charset="2"/>
              </a:rPr>
              <a:t>clist</a:t>
            </a:r>
            <a:r>
              <a:rPr lang="en-US" altLang="zh-CN" sz="3200" dirty="0" smtClean="0">
                <a:latin typeface="+mj-lt"/>
                <a:sym typeface="Wingdings" pitchFamily="2" charset="2"/>
              </a:rPr>
              <a:t> </a:t>
            </a:r>
            <a:r>
              <a:rPr lang="zh-CN" altLang="en-US" sz="3200" dirty="0" smtClean="0">
                <a:latin typeface="+mj-lt"/>
                <a:sym typeface="Wingdings" pitchFamily="2" charset="2"/>
              </a:rPr>
              <a:t>仍指向头</a:t>
            </a:r>
            <a:r>
              <a:rPr lang="zh-CN" altLang="en-US" sz="3200" dirty="0" smtClean="0">
                <a:latin typeface="+mj-lt"/>
                <a:sym typeface="Wingdings" pitchFamily="2" charset="2"/>
              </a:rPr>
              <a:t>结点，不需改变</a:t>
            </a:r>
            <a:r>
              <a:rPr lang="en-US" altLang="zh-CN" sz="3200" dirty="0" err="1" smtClean="0">
                <a:latin typeface="+mj-lt"/>
                <a:sym typeface="Wingdings" pitchFamily="2" charset="2"/>
              </a:rPr>
              <a:t>clist</a:t>
            </a:r>
            <a:r>
              <a:rPr lang="zh-CN" altLang="en-US" sz="3200" dirty="0" smtClean="0">
                <a:latin typeface="+mj-lt"/>
                <a:sym typeface="Wingdings" pitchFamily="2" charset="2"/>
              </a:rPr>
              <a:t>的值</a:t>
            </a:r>
            <a:r>
              <a:rPr lang="en-US" altLang="zh-CN" sz="3200" dirty="0" smtClean="0">
                <a:latin typeface="+mj-lt"/>
                <a:sym typeface="Wingdings" pitchFamily="2" charset="2"/>
              </a:rPr>
              <a:t> </a:t>
            </a:r>
            <a:endParaRPr lang="en-US" altLang="zh-CN" sz="3200" dirty="0" smtClean="0">
              <a:latin typeface="+mj-lt"/>
            </a:endParaRPr>
          </a:p>
        </p:txBody>
      </p:sp>
      <p:sp>
        <p:nvSpPr>
          <p:cNvPr id="42" name="Rectangle 44" descr="浅色上对角线"/>
          <p:cNvSpPr>
            <a:spLocks noChangeArrowheads="1"/>
          </p:cNvSpPr>
          <p:nvPr/>
        </p:nvSpPr>
        <p:spPr bwMode="auto">
          <a:xfrm>
            <a:off x="381000" y="2509837"/>
            <a:ext cx="533400" cy="614363"/>
          </a:xfrm>
          <a:prstGeom prst="rect">
            <a:avLst/>
          </a:prstGeom>
          <a:pattFill prst="ltUpDiag">
            <a:fgClr>
              <a:srgbClr val="003399"/>
            </a:fgClr>
            <a:bgClr>
              <a:schemeClr val="bg1"/>
            </a:bgClr>
          </a:patt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3" name="Rectangle 39"/>
          <p:cNvSpPr>
            <a:spLocks noChangeArrowheads="1"/>
          </p:cNvSpPr>
          <p:nvPr/>
        </p:nvSpPr>
        <p:spPr bwMode="auto">
          <a:xfrm>
            <a:off x="228600" y="1676400"/>
            <a:ext cx="2209800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latin typeface="+mj-lt"/>
              </a:rPr>
              <a:t>clist</a:t>
            </a:r>
            <a:r>
              <a:rPr lang="en-US" altLang="zh-CN" sz="3200" dirty="0" smtClean="0">
                <a:latin typeface="+mj-lt"/>
              </a:rPr>
              <a:t>: </a:t>
            </a:r>
            <a:r>
              <a:rPr lang="zh-CN" altLang="en-US" sz="3200" dirty="0" smtClean="0">
                <a:latin typeface="+mj-lt"/>
              </a:rPr>
              <a:t>头指针</a:t>
            </a:r>
            <a:endParaRPr lang="zh-CN" altLang="zh-CN" sz="3200" dirty="0">
              <a:latin typeface="+mj-lt"/>
            </a:endParaRPr>
          </a:p>
        </p:txBody>
      </p:sp>
      <p:cxnSp>
        <p:nvCxnSpPr>
          <p:cNvPr id="45" name="肘形连接符 44"/>
          <p:cNvCxnSpPr>
            <a:endCxn id="17" idx="2"/>
          </p:cNvCxnSpPr>
          <p:nvPr/>
        </p:nvCxnSpPr>
        <p:spPr bwMode="auto">
          <a:xfrm>
            <a:off x="1066800" y="2819400"/>
            <a:ext cx="2171700" cy="304801"/>
          </a:xfrm>
          <a:prstGeom prst="bentConnector4">
            <a:avLst>
              <a:gd name="adj1" fmla="val -131"/>
              <a:gd name="adj2" fmla="val 210821"/>
            </a:avLst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6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57200" y="762000"/>
            <a:ext cx="4495800" cy="1828800"/>
          </a:xfrm>
          <a:prstGeom prst="rect">
            <a:avLst/>
          </a:prstGeom>
          <a:solidFill>
            <a:srgbClr val="D6FACE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0800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ea typeface="宋体" pitchFamily="2" charset="-122"/>
              </a:rPr>
              <a:t>#</a:t>
            </a:r>
            <a:r>
              <a:rPr lang="en-US" altLang="zh-CN" sz="3200" dirty="0">
                <a:ea typeface="宋体" pitchFamily="2" charset="-122"/>
              </a:rPr>
              <a:t>define FALSE 0;</a:t>
            </a:r>
          </a:p>
          <a:p>
            <a:pPr marL="10800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ea typeface="宋体" pitchFamily="2" charset="-122"/>
              </a:rPr>
              <a:t>#define TRUE 1;</a:t>
            </a:r>
          </a:p>
          <a:p>
            <a:pPr marL="10800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>
                <a:ea typeface="宋体" pitchFamily="2" charset="-122"/>
              </a:rPr>
              <a:t>typedef</a:t>
            </a:r>
            <a:r>
              <a:rPr lang="en-US" altLang="zh-CN" sz="3200" dirty="0">
                <a:ea typeface="宋体" pitchFamily="2" charset="-122"/>
              </a:rPr>
              <a:t> </a:t>
            </a:r>
            <a:r>
              <a:rPr lang="en-US" altLang="zh-CN" sz="3200" dirty="0" err="1">
                <a:ea typeface="宋体" pitchFamily="2" charset="-122"/>
              </a:rPr>
              <a:t>int</a:t>
            </a:r>
            <a:r>
              <a:rPr lang="en-US" altLang="zh-CN" sz="3200" dirty="0">
                <a:ea typeface="宋体" pitchFamily="2" charset="-122"/>
              </a:rPr>
              <a:t> </a:t>
            </a:r>
            <a:r>
              <a:rPr lang="en-US" altLang="zh-CN" sz="3200" dirty="0" err="1">
                <a:ea typeface="宋体" pitchFamily="2" charset="-122"/>
              </a:rPr>
              <a:t>DataType</a:t>
            </a:r>
            <a:r>
              <a:rPr lang="en-US" altLang="zh-CN" sz="3200" dirty="0">
                <a:ea typeface="宋体" pitchFamily="2" charset="-122"/>
              </a:rPr>
              <a:t>;</a:t>
            </a:r>
          </a:p>
        </p:txBody>
      </p:sp>
      <p:sp>
        <p:nvSpPr>
          <p:cNvPr id="168966" name="Rectangle 6"/>
          <p:cNvSpPr>
            <a:spLocks noChangeArrowheads="1"/>
          </p:cNvSpPr>
          <p:nvPr/>
        </p:nvSpPr>
        <p:spPr bwMode="auto">
          <a:xfrm>
            <a:off x="457200" y="2590800"/>
            <a:ext cx="8382000" cy="3657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0800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 smtClean="0"/>
              <a:t>struct</a:t>
            </a:r>
            <a:r>
              <a:rPr lang="en-US" altLang="zh-CN" sz="3200" dirty="0" smtClean="0"/>
              <a:t> </a:t>
            </a:r>
            <a:r>
              <a:rPr lang="en-US" altLang="zh-CN" sz="3200" dirty="0"/>
              <a:t>Node;</a:t>
            </a:r>
          </a:p>
          <a:p>
            <a:pPr marL="10800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/>
              <a:t>typedef</a:t>
            </a:r>
            <a:r>
              <a:rPr lang="en-US" altLang="zh-CN" sz="3200" dirty="0"/>
              <a:t> </a:t>
            </a:r>
            <a:r>
              <a:rPr lang="en-US" altLang="zh-CN" sz="3200" dirty="0" err="1"/>
              <a:t>struct</a:t>
            </a:r>
            <a:r>
              <a:rPr lang="en-US" altLang="zh-CN" sz="3200" dirty="0"/>
              <a:t> Node *</a:t>
            </a:r>
            <a:r>
              <a:rPr lang="en-US" altLang="zh-CN" sz="3200" dirty="0" err="1"/>
              <a:t>PNode</a:t>
            </a:r>
            <a:r>
              <a:rPr lang="en-US" altLang="zh-CN" sz="3200" dirty="0"/>
              <a:t>; </a:t>
            </a:r>
          </a:p>
          <a:p>
            <a:pPr marL="10800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/>
              <a:t>struct</a:t>
            </a:r>
            <a:r>
              <a:rPr lang="en-US" altLang="zh-CN" sz="3200" dirty="0"/>
              <a:t> Node</a:t>
            </a:r>
          </a:p>
          <a:p>
            <a:pPr marL="10800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{ </a:t>
            </a:r>
            <a:r>
              <a:rPr lang="en-US" altLang="zh-CN" sz="3200" dirty="0" err="1"/>
              <a:t>DataType</a:t>
            </a:r>
            <a:r>
              <a:rPr lang="en-US" altLang="zh-CN" sz="3200" dirty="0"/>
              <a:t> info ;</a:t>
            </a:r>
          </a:p>
          <a:p>
            <a:pPr marL="108000"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  </a:t>
            </a:r>
            <a:r>
              <a:rPr lang="en-US" altLang="zh-CN" sz="3200" dirty="0" err="1" smtClean="0"/>
              <a:t>PNode</a:t>
            </a:r>
            <a:r>
              <a:rPr lang="en-US" altLang="zh-CN" sz="3200" dirty="0" smtClean="0"/>
              <a:t> </a:t>
            </a:r>
            <a:r>
              <a:rPr lang="en-US" altLang="zh-CN" sz="3200" dirty="0"/>
              <a:t>link</a:t>
            </a:r>
            <a:r>
              <a:rPr lang="en-US" altLang="zh-CN" sz="3200" dirty="0" smtClean="0"/>
              <a:t>; };</a:t>
            </a:r>
            <a:endParaRPr lang="en-US" altLang="zh-CN" sz="3200" dirty="0"/>
          </a:p>
          <a:p>
            <a:pPr marL="108000"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/>
              <a:t>typedef</a:t>
            </a:r>
            <a:r>
              <a:rPr lang="en-US" altLang="zh-CN" sz="3200" dirty="0"/>
              <a:t>  </a:t>
            </a:r>
            <a:r>
              <a:rPr lang="en-US" altLang="zh-CN" sz="3200" dirty="0" err="1"/>
              <a:t>struct</a:t>
            </a:r>
            <a:r>
              <a:rPr lang="en-US" altLang="zh-CN" sz="3200" dirty="0"/>
              <a:t> Node *</a:t>
            </a:r>
            <a:r>
              <a:rPr lang="en-US" altLang="zh-CN" sz="3200" dirty="0" err="1"/>
              <a:t>LinkList</a:t>
            </a:r>
            <a:r>
              <a:rPr lang="en-US" altLang="zh-CN" sz="3200" dirty="0"/>
              <a:t>; </a:t>
            </a:r>
          </a:p>
        </p:txBody>
      </p:sp>
      <p:sp>
        <p:nvSpPr>
          <p:cNvPr id="168970" name="Text Box 10"/>
          <p:cNvSpPr txBox="1">
            <a:spLocks noChangeArrowheads="1"/>
          </p:cNvSpPr>
          <p:nvPr/>
        </p:nvSpPr>
        <p:spPr bwMode="auto">
          <a:xfrm>
            <a:off x="5791200" y="3329869"/>
            <a:ext cx="304800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None/>
            </a:pPr>
            <a:r>
              <a:rPr lang="en-US" altLang="zh-CN" dirty="0">
                <a:solidFill>
                  <a:srgbClr val="088638"/>
                </a:solidFill>
              </a:rPr>
              <a:t>//</a:t>
            </a:r>
            <a:r>
              <a:rPr lang="zh-CN" altLang="en-US" dirty="0">
                <a:solidFill>
                  <a:srgbClr val="088638"/>
                </a:solidFill>
              </a:rPr>
              <a:t>结点指针类型</a:t>
            </a: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6019800" y="5692069"/>
            <a:ext cx="304800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None/>
            </a:pPr>
            <a:r>
              <a:rPr lang="en-US" altLang="zh-CN" dirty="0">
                <a:solidFill>
                  <a:srgbClr val="088638"/>
                </a:solidFill>
              </a:rPr>
              <a:t>//</a:t>
            </a:r>
            <a:r>
              <a:rPr lang="zh-CN" altLang="en-US" dirty="0">
                <a:solidFill>
                  <a:srgbClr val="088638"/>
                </a:solidFill>
              </a:rPr>
              <a:t>结点指针类型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6" grpId="0" animBg="1"/>
      <p:bldP spid="168970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zh-CN" altLang="en-US" dirty="0">
                <a:latin typeface="黑体" pitchFamily="2" charset="-122"/>
                <a:ea typeface="黑体" pitchFamily="2" charset="-122"/>
              </a:rPr>
              <a:t>回顾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228600" y="990601"/>
            <a:ext cx="868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Char char="p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线性表：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有限个、类型相同的元素组成的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          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有序序列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14" name="Oval 11"/>
          <p:cNvSpPr>
            <a:spLocks noChangeArrowheads="1"/>
          </p:cNvSpPr>
          <p:nvPr/>
        </p:nvSpPr>
        <p:spPr bwMode="auto">
          <a:xfrm>
            <a:off x="1524000" y="2209800"/>
            <a:ext cx="649288" cy="648000"/>
          </a:xfrm>
          <a:prstGeom prst="ellipse">
            <a:avLst/>
          </a:prstGeom>
          <a:solidFill>
            <a:srgbClr val="00578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latin typeface="+mj-lt"/>
              </a:rPr>
              <a:t>0</a:t>
            </a:r>
          </a:p>
        </p:txBody>
      </p:sp>
      <p:sp>
        <p:nvSpPr>
          <p:cNvPr id="15" name="Oval 12"/>
          <p:cNvSpPr>
            <a:spLocks noChangeArrowheads="1"/>
          </p:cNvSpPr>
          <p:nvPr/>
        </p:nvSpPr>
        <p:spPr bwMode="auto">
          <a:xfrm>
            <a:off x="2781000" y="2210400"/>
            <a:ext cx="648000" cy="648000"/>
          </a:xfrm>
          <a:prstGeom prst="ellipse">
            <a:avLst/>
          </a:prstGeom>
          <a:solidFill>
            <a:srgbClr val="00578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16" name="Oval 13"/>
          <p:cNvSpPr>
            <a:spLocks noChangeArrowheads="1"/>
          </p:cNvSpPr>
          <p:nvPr/>
        </p:nvSpPr>
        <p:spPr bwMode="auto">
          <a:xfrm>
            <a:off x="4159250" y="2210400"/>
            <a:ext cx="648000" cy="648000"/>
          </a:xfrm>
          <a:prstGeom prst="ellipse">
            <a:avLst/>
          </a:prstGeom>
          <a:solidFill>
            <a:srgbClr val="00578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17" name="Oval 14"/>
          <p:cNvSpPr>
            <a:spLocks noChangeArrowheads="1"/>
          </p:cNvSpPr>
          <p:nvPr/>
        </p:nvSpPr>
        <p:spPr bwMode="auto">
          <a:xfrm>
            <a:off x="5486400" y="2210400"/>
            <a:ext cx="648000" cy="648000"/>
          </a:xfrm>
          <a:prstGeom prst="ellipse">
            <a:avLst/>
          </a:prstGeom>
          <a:solidFill>
            <a:srgbClr val="00578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6823075" y="2210400"/>
            <a:ext cx="648000" cy="648000"/>
          </a:xfrm>
          <a:prstGeom prst="ellipse">
            <a:avLst/>
          </a:prstGeom>
          <a:solidFill>
            <a:srgbClr val="00578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latin typeface="+mj-lt"/>
              </a:rPr>
              <a:t>4</a:t>
            </a:r>
          </a:p>
        </p:txBody>
      </p:sp>
      <p:cxnSp>
        <p:nvCxnSpPr>
          <p:cNvPr id="19" name="直接连接符 18"/>
          <p:cNvCxnSpPr>
            <a:stCxn id="14" idx="6"/>
            <a:endCxn id="15" idx="2"/>
          </p:cNvCxnSpPr>
          <p:nvPr/>
        </p:nvCxnSpPr>
        <p:spPr bwMode="auto">
          <a:xfrm>
            <a:off x="2173288" y="2533800"/>
            <a:ext cx="607712" cy="600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直接连接符 19"/>
          <p:cNvCxnSpPr>
            <a:stCxn id="15" idx="6"/>
            <a:endCxn id="16" idx="2"/>
          </p:cNvCxnSpPr>
          <p:nvPr/>
        </p:nvCxnSpPr>
        <p:spPr bwMode="auto">
          <a:xfrm>
            <a:off x="3429000" y="2534400"/>
            <a:ext cx="730250" cy="1588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连接符 20"/>
          <p:cNvCxnSpPr>
            <a:stCxn id="16" idx="6"/>
            <a:endCxn id="17" idx="2"/>
          </p:cNvCxnSpPr>
          <p:nvPr/>
        </p:nvCxnSpPr>
        <p:spPr bwMode="auto">
          <a:xfrm>
            <a:off x="4807250" y="2534400"/>
            <a:ext cx="679150" cy="1588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直接连接符 21"/>
          <p:cNvCxnSpPr>
            <a:stCxn id="17" idx="6"/>
            <a:endCxn id="18" idx="2"/>
          </p:cNvCxnSpPr>
          <p:nvPr/>
        </p:nvCxnSpPr>
        <p:spPr bwMode="auto">
          <a:xfrm>
            <a:off x="6134400" y="2534400"/>
            <a:ext cx="688675" cy="1588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609600" y="3181800"/>
            <a:ext cx="8077200" cy="1237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 smtClean="0">
                <a:solidFill>
                  <a:srgbClr val="003399"/>
                </a:solidFill>
                <a:latin typeface="+mj-lt"/>
                <a:sym typeface="Wingdings" pitchFamily="2" charset="2"/>
              </a:rPr>
              <a:t>-- </a:t>
            </a:r>
            <a:r>
              <a:rPr lang="zh-CN" altLang="en-US" sz="3200" dirty="0" smtClean="0">
                <a:solidFill>
                  <a:srgbClr val="003399"/>
                </a:solidFill>
                <a:latin typeface="+mj-lt"/>
                <a:sym typeface="Wingdings" pitchFamily="2" charset="2"/>
              </a:rPr>
              <a:t>顺序</a:t>
            </a:r>
            <a:r>
              <a:rPr lang="zh-CN" altLang="en-US" sz="3200" dirty="0" smtClean="0">
                <a:solidFill>
                  <a:srgbClr val="003399"/>
                </a:solidFill>
                <a:latin typeface="黑体" pitchFamily="2" charset="-122"/>
                <a:sym typeface="Wingdings" pitchFamily="2" charset="2"/>
              </a:rPr>
              <a:t>表</a:t>
            </a:r>
            <a:endParaRPr lang="en-US" altLang="zh-CN" sz="3200" dirty="0" smtClean="0">
              <a:solidFill>
                <a:srgbClr val="003399"/>
              </a:solidFill>
              <a:latin typeface="黑体" pitchFamily="2" charset="-122"/>
              <a:sym typeface="Wingdings" pitchFamily="2" charset="2"/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 smtClean="0">
                <a:solidFill>
                  <a:srgbClr val="003399"/>
                </a:solidFill>
                <a:latin typeface="黑体" pitchFamily="2" charset="-122"/>
                <a:sym typeface="Wingdings" pitchFamily="2" charset="2"/>
              </a:rPr>
              <a:t>  </a:t>
            </a:r>
            <a:r>
              <a:rPr lang="zh-CN" altLang="en-US" sz="3200" dirty="0" smtClean="0">
                <a:latin typeface="黑体" pitchFamily="2" charset="-122"/>
                <a:sym typeface="Wingdings" pitchFamily="2" charset="2"/>
              </a:rPr>
              <a:t>便于</a:t>
            </a:r>
            <a:r>
              <a:rPr lang="zh-CN" altLang="en-US" sz="3200" dirty="0">
                <a:latin typeface="黑体" pitchFamily="2" charset="-122"/>
                <a:sym typeface="Wingdings" pitchFamily="2" charset="2"/>
              </a:rPr>
              <a:t>按序号</a:t>
            </a:r>
            <a:r>
              <a:rPr lang="zh-CN" altLang="en-US" sz="3200" dirty="0" smtClean="0">
                <a:latin typeface="黑体" pitchFamily="2" charset="-122"/>
                <a:sym typeface="Wingdings" pitchFamily="2" charset="2"/>
              </a:rPr>
              <a:t>随机访问；存储密度</a:t>
            </a:r>
            <a:r>
              <a:rPr lang="zh-CN" altLang="en-US" sz="3200" dirty="0">
                <a:latin typeface="黑体" pitchFamily="2" charset="-122"/>
                <a:sym typeface="Wingdings" pitchFamily="2" charset="2"/>
              </a:rPr>
              <a:t>大</a:t>
            </a:r>
            <a:r>
              <a:rPr lang="zh-CN" altLang="en-US" sz="3200" dirty="0" smtClean="0">
                <a:latin typeface="黑体" pitchFamily="2" charset="-122"/>
                <a:sym typeface="Wingdings" pitchFamily="2" charset="2"/>
              </a:rPr>
              <a:t>；</a:t>
            </a:r>
            <a:endParaRPr lang="zh-CN" altLang="en-US" sz="3200" dirty="0">
              <a:latin typeface="黑体" pitchFamily="2" charset="-122"/>
              <a:sym typeface="Wingdings" pitchFamily="2" charset="2"/>
            </a:endParaRP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609600" y="4464000"/>
            <a:ext cx="8077200" cy="1219200"/>
          </a:xfrm>
          <a:prstGeom prst="rect">
            <a:avLst/>
          </a:prstGeom>
          <a:solidFill>
            <a:srgbClr val="C2FFA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 smtClean="0">
                <a:solidFill>
                  <a:srgbClr val="003399"/>
                </a:solidFill>
                <a:latin typeface="+mj-lt"/>
                <a:sym typeface="Wingdings" pitchFamily="2" charset="2"/>
              </a:rPr>
              <a:t>-- </a:t>
            </a:r>
            <a:r>
              <a:rPr lang="zh-CN" altLang="en-US" sz="3200" dirty="0" smtClean="0">
                <a:solidFill>
                  <a:srgbClr val="003399"/>
                </a:solidFill>
                <a:latin typeface="+mj-lt"/>
                <a:sym typeface="Wingdings" pitchFamily="2" charset="2"/>
              </a:rPr>
              <a:t>链表</a:t>
            </a:r>
            <a:endParaRPr lang="en-US" altLang="zh-CN" sz="3200" dirty="0" smtClean="0">
              <a:solidFill>
                <a:srgbClr val="003399"/>
              </a:solidFill>
              <a:latin typeface="+mj-lt"/>
              <a:sym typeface="Wingdings" pitchFamily="2" charset="2"/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 smtClean="0">
                <a:solidFill>
                  <a:srgbClr val="003399"/>
                </a:solidFill>
                <a:latin typeface="+mj-lt"/>
                <a:sym typeface="Wingdings" pitchFamily="2" charset="2"/>
              </a:rPr>
              <a:t>   </a:t>
            </a:r>
            <a:r>
              <a:rPr lang="zh-CN" altLang="en-US" sz="3200" dirty="0" smtClean="0">
                <a:latin typeface="+mj-lt"/>
                <a:sym typeface="Wingdings" pitchFamily="2" charset="2"/>
              </a:rPr>
              <a:t>方便</a:t>
            </a:r>
            <a:r>
              <a:rPr lang="zh-CN" altLang="en-US" sz="3200" dirty="0">
                <a:latin typeface="+mj-lt"/>
                <a:sym typeface="Wingdings" pitchFamily="2" charset="2"/>
              </a:rPr>
              <a:t>插入、</a:t>
            </a:r>
            <a:r>
              <a:rPr lang="zh-CN" altLang="en-US" sz="3200" dirty="0" smtClean="0">
                <a:latin typeface="+mj-lt"/>
                <a:sym typeface="Wingdings" pitchFamily="2" charset="2"/>
              </a:rPr>
              <a:t>删除结点；无</a:t>
            </a:r>
            <a:r>
              <a:rPr lang="zh-CN" altLang="en-US" sz="3200" dirty="0">
                <a:latin typeface="+mj-lt"/>
                <a:sym typeface="Wingdings" pitchFamily="2" charset="2"/>
              </a:rPr>
              <a:t>惧表长变化；</a:t>
            </a:r>
            <a:endParaRPr lang="zh-CN" altLang="en-US" sz="3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9"/>
          <p:cNvSpPr>
            <a:spLocks noChangeArrowheads="1"/>
          </p:cNvSpPr>
          <p:nvPr/>
        </p:nvSpPr>
        <p:spPr bwMode="auto">
          <a:xfrm>
            <a:off x="2117725" y="4491038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Rectangle 40"/>
          <p:cNvSpPr>
            <a:spLocks noChangeArrowheads="1"/>
          </p:cNvSpPr>
          <p:nvPr/>
        </p:nvSpPr>
        <p:spPr bwMode="auto">
          <a:xfrm>
            <a:off x="1676400" y="4491038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1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6" name="Rectangle 59"/>
          <p:cNvSpPr>
            <a:spLocks noChangeArrowheads="1"/>
          </p:cNvSpPr>
          <p:nvPr/>
        </p:nvSpPr>
        <p:spPr bwMode="auto">
          <a:xfrm>
            <a:off x="3413125" y="4491038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Rectangle 60"/>
          <p:cNvSpPr>
            <a:spLocks noChangeArrowheads="1"/>
          </p:cNvSpPr>
          <p:nvPr/>
        </p:nvSpPr>
        <p:spPr bwMode="auto">
          <a:xfrm>
            <a:off x="2971800" y="4491038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8" name="Rectangle 62"/>
          <p:cNvSpPr>
            <a:spLocks noChangeArrowheads="1"/>
          </p:cNvSpPr>
          <p:nvPr/>
        </p:nvSpPr>
        <p:spPr bwMode="auto">
          <a:xfrm>
            <a:off x="4708525" y="4495801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Rectangle 63"/>
          <p:cNvSpPr>
            <a:spLocks noChangeArrowheads="1"/>
          </p:cNvSpPr>
          <p:nvPr/>
        </p:nvSpPr>
        <p:spPr bwMode="auto">
          <a:xfrm>
            <a:off x="4267200" y="4495801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0" name="Rectangle 65"/>
          <p:cNvSpPr>
            <a:spLocks noChangeArrowheads="1"/>
          </p:cNvSpPr>
          <p:nvPr/>
        </p:nvSpPr>
        <p:spPr bwMode="auto">
          <a:xfrm>
            <a:off x="6003925" y="4495801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Rectangle 66"/>
          <p:cNvSpPr>
            <a:spLocks noChangeArrowheads="1"/>
          </p:cNvSpPr>
          <p:nvPr/>
        </p:nvSpPr>
        <p:spPr bwMode="auto">
          <a:xfrm>
            <a:off x="5562600" y="4495801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2" name="Rectangle 68"/>
          <p:cNvSpPr>
            <a:spLocks noChangeArrowheads="1"/>
          </p:cNvSpPr>
          <p:nvPr/>
        </p:nvSpPr>
        <p:spPr bwMode="auto">
          <a:xfrm>
            <a:off x="7299325" y="4495801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</a:t>
            </a:r>
          </a:p>
        </p:txBody>
      </p:sp>
      <p:sp>
        <p:nvSpPr>
          <p:cNvPr id="23" name="Rectangle 69"/>
          <p:cNvSpPr>
            <a:spLocks noChangeArrowheads="1"/>
          </p:cNvSpPr>
          <p:nvPr/>
        </p:nvSpPr>
        <p:spPr bwMode="auto">
          <a:xfrm>
            <a:off x="6858000" y="4495801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24" name="直接箭头连接符 23"/>
          <p:cNvCxnSpPr>
            <a:endCxn id="23" idx="1"/>
          </p:cNvCxnSpPr>
          <p:nvPr/>
        </p:nvCxnSpPr>
        <p:spPr bwMode="auto">
          <a:xfrm>
            <a:off x="6324600" y="4795838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直接箭头连接符 24"/>
          <p:cNvCxnSpPr>
            <a:endCxn id="21" idx="1"/>
          </p:cNvCxnSpPr>
          <p:nvPr/>
        </p:nvCxnSpPr>
        <p:spPr bwMode="auto">
          <a:xfrm>
            <a:off x="5029200" y="4795838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直接箭头连接符 25"/>
          <p:cNvCxnSpPr/>
          <p:nvPr/>
        </p:nvCxnSpPr>
        <p:spPr bwMode="auto">
          <a:xfrm>
            <a:off x="3733800" y="4795838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直接箭头连接符 26"/>
          <p:cNvCxnSpPr>
            <a:endCxn id="17" idx="1"/>
          </p:cNvCxnSpPr>
          <p:nvPr/>
        </p:nvCxnSpPr>
        <p:spPr bwMode="auto">
          <a:xfrm>
            <a:off x="2438400" y="4795838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Rectangle 39"/>
          <p:cNvSpPr>
            <a:spLocks noChangeArrowheads="1"/>
          </p:cNvSpPr>
          <p:nvPr/>
        </p:nvSpPr>
        <p:spPr bwMode="auto">
          <a:xfrm>
            <a:off x="822325" y="4491038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 bwMode="auto">
          <a:xfrm>
            <a:off x="1143000" y="4795838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39"/>
          <p:cNvSpPr>
            <a:spLocks noChangeArrowheads="1"/>
          </p:cNvSpPr>
          <p:nvPr/>
        </p:nvSpPr>
        <p:spPr bwMode="auto">
          <a:xfrm>
            <a:off x="228600" y="3657600"/>
            <a:ext cx="1143000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latin typeface="+mj-lt"/>
              </a:rPr>
              <a:t>clist</a:t>
            </a:r>
            <a:endParaRPr lang="zh-CN" altLang="zh-CN" sz="3200" dirty="0">
              <a:latin typeface="+mj-lt"/>
            </a:endParaRPr>
          </a:p>
        </p:txBody>
      </p:sp>
      <p:cxnSp>
        <p:nvCxnSpPr>
          <p:cNvPr id="31" name="直接箭头连接符 30"/>
          <p:cNvCxnSpPr/>
          <p:nvPr/>
        </p:nvCxnSpPr>
        <p:spPr bwMode="auto">
          <a:xfrm rot="5400000">
            <a:off x="405607" y="4306095"/>
            <a:ext cx="385763" cy="2222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Rectangle 40"/>
          <p:cNvSpPr>
            <a:spLocks noChangeArrowheads="1"/>
          </p:cNvSpPr>
          <p:nvPr/>
        </p:nvSpPr>
        <p:spPr bwMode="auto">
          <a:xfrm>
            <a:off x="365125" y="4490363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37" name="Rectangle 68"/>
          <p:cNvSpPr>
            <a:spLocks noChangeArrowheads="1"/>
          </p:cNvSpPr>
          <p:nvPr/>
        </p:nvSpPr>
        <p:spPr bwMode="auto">
          <a:xfrm>
            <a:off x="8442325" y="4495801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</a:t>
            </a:r>
          </a:p>
        </p:txBody>
      </p:sp>
      <p:sp>
        <p:nvSpPr>
          <p:cNvPr id="38" name="Rectangle 69"/>
          <p:cNvSpPr>
            <a:spLocks noChangeArrowheads="1"/>
          </p:cNvSpPr>
          <p:nvPr/>
        </p:nvSpPr>
        <p:spPr bwMode="auto">
          <a:xfrm>
            <a:off x="8001000" y="4495801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6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39" name="直接箭头连接符 38"/>
          <p:cNvCxnSpPr>
            <a:endCxn id="38" idx="1"/>
          </p:cNvCxnSpPr>
          <p:nvPr/>
        </p:nvCxnSpPr>
        <p:spPr bwMode="auto">
          <a:xfrm>
            <a:off x="7467600" y="4795838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肘形连接符 59"/>
          <p:cNvCxnSpPr/>
          <p:nvPr/>
        </p:nvCxnSpPr>
        <p:spPr bwMode="auto">
          <a:xfrm rot="10800000">
            <a:off x="631826" y="5104725"/>
            <a:ext cx="8054975" cy="381674"/>
          </a:xfrm>
          <a:prstGeom prst="bentConnector2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直接连接符 40"/>
          <p:cNvCxnSpPr/>
          <p:nvPr/>
        </p:nvCxnSpPr>
        <p:spPr bwMode="auto">
          <a:xfrm rot="5400000">
            <a:off x="8347076" y="5140325"/>
            <a:ext cx="680243" cy="794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Rectangle 6"/>
          <p:cNvSpPr>
            <a:spLocks noChangeArrowheads="1"/>
          </p:cNvSpPr>
          <p:nvPr/>
        </p:nvSpPr>
        <p:spPr bwMode="auto">
          <a:xfrm>
            <a:off x="381000" y="1752600"/>
            <a:ext cx="86868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08000" algn="just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 smtClean="0"/>
              <a:t>typedef</a:t>
            </a:r>
            <a:r>
              <a:rPr lang="en-US" altLang="zh-CN" sz="3200" dirty="0" smtClean="0"/>
              <a:t>  </a:t>
            </a:r>
            <a:r>
              <a:rPr lang="en-US" altLang="zh-CN" sz="3200" dirty="0" err="1"/>
              <a:t>LinkList</a:t>
            </a:r>
            <a:r>
              <a:rPr lang="en-US" altLang="zh-CN" sz="3200" dirty="0"/>
              <a:t> </a:t>
            </a:r>
            <a:r>
              <a:rPr lang="en-US" altLang="zh-CN" sz="3200" dirty="0" smtClean="0"/>
              <a:t>* </a:t>
            </a:r>
            <a:r>
              <a:rPr lang="en-US" altLang="zh-CN" sz="3200" dirty="0" err="1" smtClean="0"/>
              <a:t>PLinkList</a:t>
            </a:r>
            <a:r>
              <a:rPr lang="en-US" altLang="zh-CN" sz="3200" dirty="0"/>
              <a:t>; </a:t>
            </a:r>
          </a:p>
          <a:p>
            <a:pPr marL="108000" algn="just">
              <a:lnSpc>
                <a:spcPct val="110000"/>
              </a:lnSpc>
              <a:spcBef>
                <a:spcPts val="0"/>
              </a:spcBef>
              <a:buFontTx/>
              <a:buNone/>
            </a:pPr>
            <a:endParaRPr lang="en-US" altLang="zh-CN" sz="3200" dirty="0"/>
          </a:p>
        </p:txBody>
      </p: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381000" y="533400"/>
            <a:ext cx="8686800" cy="609600"/>
          </a:xfrm>
          <a:prstGeom prst="rect">
            <a:avLst/>
          </a:prstGeom>
          <a:solidFill>
            <a:srgbClr val="FFFFCD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08000" algn="just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 smtClean="0"/>
              <a:t>typedef</a:t>
            </a:r>
            <a:r>
              <a:rPr lang="en-US" altLang="zh-CN" sz="3200" dirty="0" smtClean="0"/>
              <a:t>  </a:t>
            </a:r>
            <a:r>
              <a:rPr lang="en-US" altLang="zh-CN" sz="3200" dirty="0" err="1"/>
              <a:t>struct</a:t>
            </a:r>
            <a:r>
              <a:rPr lang="en-US" altLang="zh-CN" sz="3200" dirty="0"/>
              <a:t> Node </a:t>
            </a:r>
            <a:r>
              <a:rPr lang="en-US" altLang="zh-CN" sz="3200" dirty="0" smtClean="0"/>
              <a:t>* </a:t>
            </a:r>
            <a:r>
              <a:rPr lang="en-US" altLang="zh-CN" sz="3200" dirty="0" err="1" smtClean="0"/>
              <a:t>LinkList</a:t>
            </a:r>
            <a:r>
              <a:rPr lang="en-US" altLang="zh-CN" sz="3200" dirty="0"/>
              <a:t>; </a:t>
            </a:r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381000" y="2362200"/>
            <a:ext cx="86868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08000"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 smtClean="0"/>
              <a:t>PLinkList</a:t>
            </a:r>
            <a:r>
              <a:rPr lang="en-US" altLang="zh-CN" sz="3200" dirty="0" smtClean="0"/>
              <a:t>  </a:t>
            </a:r>
            <a:r>
              <a:rPr lang="en-US" altLang="zh-CN" sz="3200" dirty="0" err="1" smtClean="0"/>
              <a:t>pclist</a:t>
            </a:r>
            <a:r>
              <a:rPr lang="en-US" altLang="zh-CN" sz="3200" dirty="0" smtClean="0"/>
              <a:t>;     </a:t>
            </a:r>
          </a:p>
        </p:txBody>
      </p:sp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1600200" y="3657600"/>
            <a:ext cx="1143000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C00000"/>
                </a:solidFill>
                <a:latin typeface="+mj-lt"/>
              </a:rPr>
              <a:t>pclist</a:t>
            </a:r>
            <a:endParaRPr lang="zh-CN" altLang="zh-CN" sz="3200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48" name="直接箭头连接符 47"/>
          <p:cNvCxnSpPr/>
          <p:nvPr/>
        </p:nvCxnSpPr>
        <p:spPr bwMode="auto">
          <a:xfrm rot="10800000">
            <a:off x="1219200" y="3962400"/>
            <a:ext cx="533400" cy="762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Rectangle 12"/>
          <p:cNvSpPr>
            <a:spLocks noChangeArrowheads="1"/>
          </p:cNvSpPr>
          <p:nvPr/>
        </p:nvSpPr>
        <p:spPr bwMode="auto">
          <a:xfrm>
            <a:off x="3505200" y="2514600"/>
            <a:ext cx="441960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None/>
            </a:pPr>
            <a:r>
              <a:rPr lang="en-US" altLang="zh-CN" dirty="0" smtClean="0">
                <a:solidFill>
                  <a:srgbClr val="088638"/>
                </a:solidFill>
                <a:latin typeface="+mj-lt"/>
              </a:rPr>
              <a:t>//</a:t>
            </a:r>
            <a:r>
              <a:rPr lang="en-US" altLang="zh-CN" dirty="0" err="1" smtClean="0">
                <a:solidFill>
                  <a:srgbClr val="088638"/>
                </a:solidFill>
                <a:latin typeface="+mj-lt"/>
              </a:rPr>
              <a:t>pclist</a:t>
            </a:r>
            <a:r>
              <a:rPr lang="en-US" altLang="zh-CN" dirty="0" smtClean="0">
                <a:solidFill>
                  <a:srgbClr val="088638"/>
                </a:solidFill>
                <a:latin typeface="+mj-lt"/>
              </a:rPr>
              <a:t>: </a:t>
            </a:r>
            <a:r>
              <a:rPr lang="zh-CN" altLang="en-US" dirty="0" smtClean="0">
                <a:solidFill>
                  <a:srgbClr val="088638"/>
                </a:solidFill>
                <a:latin typeface="+mj-lt"/>
              </a:rPr>
              <a:t>指针</a:t>
            </a:r>
            <a:r>
              <a:rPr lang="zh-CN" altLang="en-US" dirty="0">
                <a:solidFill>
                  <a:srgbClr val="088638"/>
                </a:solidFill>
                <a:latin typeface="+mj-lt"/>
              </a:rPr>
              <a:t>的</a:t>
            </a:r>
            <a:r>
              <a:rPr lang="zh-CN" altLang="en-US" dirty="0" smtClean="0">
                <a:solidFill>
                  <a:srgbClr val="088638"/>
                </a:solidFill>
                <a:latin typeface="+mj-lt"/>
              </a:rPr>
              <a:t>指针</a:t>
            </a:r>
            <a:r>
              <a:rPr lang="en-US" altLang="zh-CN" dirty="0" smtClean="0">
                <a:solidFill>
                  <a:srgbClr val="088638"/>
                </a:solidFill>
                <a:latin typeface="+mj-lt"/>
              </a:rPr>
              <a:t>, </a:t>
            </a:r>
            <a:r>
              <a:rPr lang="zh-CN" altLang="en-US" dirty="0" smtClean="0">
                <a:solidFill>
                  <a:srgbClr val="088638"/>
                </a:solidFill>
                <a:latin typeface="+mj-lt"/>
              </a:rPr>
              <a:t>何用</a:t>
            </a:r>
            <a:r>
              <a:rPr lang="en-US" altLang="zh-CN" dirty="0" smtClean="0">
                <a:solidFill>
                  <a:srgbClr val="088638"/>
                </a:solidFill>
                <a:latin typeface="+mj-lt"/>
              </a:rPr>
              <a:t>?</a:t>
            </a:r>
            <a:endParaRPr lang="en-US" altLang="zh-CN" dirty="0">
              <a:solidFill>
                <a:srgbClr val="088638"/>
              </a:solidFill>
              <a:latin typeface="+mj-lt"/>
            </a:endParaRPr>
          </a:p>
        </p:txBody>
      </p:sp>
      <p:sp>
        <p:nvSpPr>
          <p:cNvPr id="55" name="Rectangle 6"/>
          <p:cNvSpPr>
            <a:spLocks noChangeArrowheads="1"/>
          </p:cNvSpPr>
          <p:nvPr/>
        </p:nvSpPr>
        <p:spPr bwMode="auto">
          <a:xfrm>
            <a:off x="381000" y="1143000"/>
            <a:ext cx="8686800" cy="609600"/>
          </a:xfrm>
          <a:prstGeom prst="rect">
            <a:avLst/>
          </a:prstGeom>
          <a:solidFill>
            <a:srgbClr val="FFFFCD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08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err="1" smtClean="0"/>
              <a:t>LinkList</a:t>
            </a:r>
            <a:r>
              <a:rPr lang="en-US" altLang="zh-CN" sz="3200" dirty="0" smtClean="0"/>
              <a:t>  </a:t>
            </a:r>
            <a:r>
              <a:rPr lang="en-US" altLang="zh-CN" sz="3200" dirty="0" err="1" smtClean="0"/>
              <a:t>clist</a:t>
            </a:r>
            <a:r>
              <a:rPr lang="en-US" altLang="zh-CN" sz="3200" dirty="0" smtClean="0"/>
              <a:t>; </a:t>
            </a:r>
            <a:r>
              <a:rPr lang="en-US" altLang="zh-CN" dirty="0" smtClean="0">
                <a:solidFill>
                  <a:srgbClr val="088638"/>
                </a:solidFill>
              </a:rPr>
              <a:t>//</a:t>
            </a:r>
            <a:r>
              <a:rPr lang="zh-CN" altLang="en-US" dirty="0" smtClean="0">
                <a:solidFill>
                  <a:srgbClr val="088638"/>
                </a:solidFill>
              </a:rPr>
              <a:t>链表头指针</a:t>
            </a:r>
            <a:r>
              <a:rPr lang="en-US" altLang="zh-CN" dirty="0" smtClean="0">
                <a:solidFill>
                  <a:srgbClr val="088638"/>
                </a:solidFill>
              </a:rPr>
              <a:t>(</a:t>
            </a:r>
            <a:r>
              <a:rPr lang="zh-CN" altLang="en-US" dirty="0" smtClean="0">
                <a:solidFill>
                  <a:srgbClr val="088638"/>
                </a:solidFill>
              </a:rPr>
              <a:t>指向第</a:t>
            </a:r>
            <a:r>
              <a:rPr lang="en-US" altLang="zh-CN" dirty="0" smtClean="0">
                <a:solidFill>
                  <a:srgbClr val="088638"/>
                </a:solidFill>
              </a:rPr>
              <a:t>1</a:t>
            </a:r>
            <a:r>
              <a:rPr lang="zh-CN" altLang="en-US" dirty="0" smtClean="0">
                <a:solidFill>
                  <a:srgbClr val="088638"/>
                </a:solidFill>
              </a:rPr>
              <a:t>个结点</a:t>
            </a:r>
            <a:r>
              <a:rPr lang="en-US" altLang="zh-CN" dirty="0" smtClean="0">
                <a:solidFill>
                  <a:srgbClr val="088638"/>
                </a:solidFill>
              </a:rPr>
              <a:t>/</a:t>
            </a:r>
            <a:r>
              <a:rPr lang="zh-CN" altLang="en-US" dirty="0" smtClean="0">
                <a:solidFill>
                  <a:srgbClr val="088638"/>
                </a:solidFill>
              </a:rPr>
              <a:t>头结点</a:t>
            </a:r>
            <a:r>
              <a:rPr lang="en-US" altLang="zh-CN" dirty="0" smtClean="0">
                <a:solidFill>
                  <a:srgbClr val="088638"/>
                </a:solidFill>
              </a:rPr>
              <a:t>) </a:t>
            </a:r>
            <a:endParaRPr lang="en-US" altLang="zh-CN" dirty="0">
              <a:solidFill>
                <a:srgbClr val="088638"/>
              </a:solidFill>
            </a:endParaRPr>
          </a:p>
        </p:txBody>
      </p:sp>
      <p:sp>
        <p:nvSpPr>
          <p:cNvPr id="56" name="Rectangle 6"/>
          <p:cNvSpPr>
            <a:spLocks noChangeArrowheads="1"/>
          </p:cNvSpPr>
          <p:nvPr/>
        </p:nvSpPr>
        <p:spPr bwMode="auto">
          <a:xfrm>
            <a:off x="381000" y="2971800"/>
            <a:ext cx="86868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08000"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 smtClean="0"/>
              <a:t>pclist</a:t>
            </a:r>
            <a:r>
              <a:rPr lang="en-US" altLang="zh-CN" sz="3200" dirty="0" smtClean="0"/>
              <a:t> = &amp;</a:t>
            </a:r>
            <a:r>
              <a:rPr lang="en-US" altLang="zh-CN" sz="3200" dirty="0" err="1" smtClean="0"/>
              <a:t>clist</a:t>
            </a:r>
            <a:r>
              <a:rPr lang="en-US" altLang="zh-CN" sz="3200" dirty="0" smtClean="0"/>
              <a:t>;    </a:t>
            </a:r>
            <a:endParaRPr lang="en-US" altLang="zh-CN" sz="3200" dirty="0"/>
          </a:p>
          <a:p>
            <a:pPr marL="108000"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endParaRPr lang="en-US" altLang="zh-CN" sz="3200" dirty="0"/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2438400" y="5562600"/>
            <a:ext cx="6248400" cy="1066800"/>
          </a:xfrm>
          <a:prstGeom prst="rect">
            <a:avLst/>
          </a:prstGeom>
          <a:solidFill>
            <a:srgbClr val="2B894A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08000"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对比 </a:t>
            </a:r>
            <a:r>
              <a:rPr lang="en-US" altLang="zh-CN" dirty="0" smtClean="0">
                <a:solidFill>
                  <a:schemeClr val="bg1"/>
                </a:solidFill>
              </a:rPr>
              <a:t>p41– 43 </a:t>
            </a:r>
            <a:r>
              <a:rPr lang="zh-CN" altLang="en-US" dirty="0" smtClean="0">
                <a:solidFill>
                  <a:schemeClr val="bg1"/>
                </a:solidFill>
              </a:rPr>
              <a:t>算法</a:t>
            </a:r>
            <a:r>
              <a:rPr lang="en-US" altLang="zh-CN" dirty="0" smtClean="0">
                <a:solidFill>
                  <a:schemeClr val="bg1"/>
                </a:solidFill>
              </a:rPr>
              <a:t>2.6, 2.9,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2.11</a:t>
            </a:r>
          </a:p>
          <a:p>
            <a:pPr marL="108000"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（带头结点单链表的操作）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5" name="Text Box 10"/>
          <p:cNvSpPr txBox="1">
            <a:spLocks noChangeArrowheads="1"/>
          </p:cNvSpPr>
          <p:nvPr/>
        </p:nvSpPr>
        <p:spPr bwMode="auto">
          <a:xfrm>
            <a:off x="6096000" y="607469"/>
            <a:ext cx="304800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None/>
            </a:pPr>
            <a:r>
              <a:rPr lang="en-US" altLang="zh-CN" dirty="0">
                <a:solidFill>
                  <a:srgbClr val="088638"/>
                </a:solidFill>
              </a:rPr>
              <a:t>//</a:t>
            </a:r>
            <a:r>
              <a:rPr lang="zh-CN" altLang="en-US" dirty="0">
                <a:solidFill>
                  <a:srgbClr val="088638"/>
                </a:solidFill>
              </a:rPr>
              <a:t>结点指针类型</a:t>
            </a:r>
          </a:p>
        </p:txBody>
      </p:sp>
      <p:sp>
        <p:nvSpPr>
          <p:cNvPr id="36" name="Text Box 10"/>
          <p:cNvSpPr txBox="1">
            <a:spLocks noChangeArrowheads="1"/>
          </p:cNvSpPr>
          <p:nvPr/>
        </p:nvSpPr>
        <p:spPr bwMode="auto">
          <a:xfrm>
            <a:off x="5715000" y="1882069"/>
            <a:ext cx="304800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None/>
            </a:pPr>
            <a:r>
              <a:rPr lang="en-US" altLang="zh-CN" dirty="0" smtClean="0">
                <a:solidFill>
                  <a:srgbClr val="088638"/>
                </a:solidFill>
              </a:rPr>
              <a:t>//</a:t>
            </a:r>
            <a:r>
              <a:rPr lang="zh-CN" altLang="en-US" dirty="0" smtClean="0">
                <a:solidFill>
                  <a:srgbClr val="088638"/>
                </a:solidFill>
              </a:rPr>
              <a:t>二级指针</a:t>
            </a:r>
            <a:r>
              <a:rPr lang="zh-CN" altLang="en-US" dirty="0">
                <a:solidFill>
                  <a:srgbClr val="088638"/>
                </a:solidFill>
              </a:rPr>
              <a:t>类型</a:t>
            </a:r>
          </a:p>
        </p:txBody>
      </p: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3124200" y="3200400"/>
            <a:ext cx="6019800" cy="1066800"/>
          </a:xfrm>
          <a:prstGeom prst="rect">
            <a:avLst/>
          </a:prstGeom>
          <a:solidFill>
            <a:srgbClr val="2B894A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无头结点链表，用于修改</a:t>
            </a:r>
            <a:r>
              <a:rPr lang="en-US" altLang="zh-CN" dirty="0" err="1" smtClean="0">
                <a:solidFill>
                  <a:schemeClr val="bg1"/>
                </a:solidFill>
              </a:rPr>
              <a:t>clist</a:t>
            </a:r>
            <a:r>
              <a:rPr lang="zh-CN" altLang="en-US" dirty="0" smtClean="0">
                <a:solidFill>
                  <a:schemeClr val="bg1"/>
                </a:solidFill>
              </a:rPr>
              <a:t>的指向：当删除</a:t>
            </a:r>
            <a:r>
              <a:rPr lang="en-US" altLang="zh-CN" dirty="0" smtClean="0">
                <a:solidFill>
                  <a:schemeClr val="bg1"/>
                </a:solidFill>
              </a:rPr>
              <a:t>k</a:t>
            </a:r>
            <a:r>
              <a:rPr lang="en-US" altLang="zh-CN" baseline="-25000" dirty="0" smtClean="0">
                <a:solidFill>
                  <a:schemeClr val="bg1"/>
                </a:solidFill>
              </a:rPr>
              <a:t>0</a:t>
            </a:r>
            <a:r>
              <a:rPr lang="zh-CN" altLang="en-US" dirty="0" smtClean="0">
                <a:solidFill>
                  <a:schemeClr val="bg1"/>
                </a:solidFill>
              </a:rPr>
              <a:t>时，不用</a:t>
            </a:r>
            <a:r>
              <a:rPr lang="en-US" altLang="zh-CN" dirty="0" smtClean="0">
                <a:solidFill>
                  <a:schemeClr val="bg1"/>
                </a:solidFill>
              </a:rPr>
              <a:t>return </a:t>
            </a:r>
            <a:r>
              <a:rPr lang="en-US" altLang="zh-CN" dirty="0" err="1" smtClean="0">
                <a:solidFill>
                  <a:schemeClr val="bg1"/>
                </a:solidFill>
              </a:rPr>
              <a:t>clist</a:t>
            </a:r>
            <a:r>
              <a:rPr lang="zh-CN" altLang="en-US" dirty="0" smtClean="0">
                <a:solidFill>
                  <a:schemeClr val="bg1"/>
                </a:solidFill>
              </a:rPr>
              <a:t>；</a:t>
            </a:r>
            <a:endParaRPr lang="en-US" altLang="zh-CN" dirty="0">
              <a:solidFill>
                <a:schemeClr val="bg1"/>
              </a:solidFill>
            </a:endParaRPr>
          </a:p>
        </p:txBody>
      </p:sp>
      <p:cxnSp>
        <p:nvCxnSpPr>
          <p:cNvPr id="46" name="直接箭头连接符 45"/>
          <p:cNvCxnSpPr/>
          <p:nvPr/>
        </p:nvCxnSpPr>
        <p:spPr bwMode="auto">
          <a:xfrm>
            <a:off x="4419600" y="2895600"/>
            <a:ext cx="609600" cy="3048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4" grpId="0" animBg="1"/>
      <p:bldP spid="47" grpId="0" animBg="1"/>
      <p:bldP spid="54" grpId="0"/>
      <p:bldP spid="56" grpId="0" animBg="1"/>
      <p:bldP spid="57" grpId="0" animBg="1"/>
      <p:bldP spid="36" grpId="0"/>
      <p:bldP spid="4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685800" y="1293268"/>
            <a:ext cx="8458200" cy="48027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PNode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p, q;         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q = (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PNode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malloc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sizeof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Node));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if (q==NULL)    return FALSE; 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  <a:ea typeface="+mn-ea"/>
              </a:rPr>
              <a:t> </a:t>
            </a:r>
            <a:r>
              <a:rPr lang="en-US" altLang="zh-CN" sz="3200" kern="0" dirty="0" smtClean="0">
                <a:latin typeface="+mn-lt"/>
                <a:ea typeface="+mn-ea"/>
              </a:rPr>
              <a:t> </a:t>
            </a:r>
            <a:r>
              <a:rPr lang="en-US" altLang="zh-CN" sz="3200" kern="0" dirty="0" smtClean="0"/>
              <a:t>q-</a:t>
            </a:r>
            <a:r>
              <a:rPr lang="en-US" altLang="zh-CN" sz="3200" kern="0" dirty="0" smtClean="0"/>
              <a:t>&gt;info =1</a:t>
            </a:r>
            <a:r>
              <a:rPr lang="en-US" altLang="zh-CN" sz="3200" kern="0" dirty="0" smtClean="0"/>
              <a:t>;</a:t>
            </a:r>
          </a:p>
          <a:p>
            <a:pPr marL="342900" lvl="0" indent="-34290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altLang="zh-CN" sz="3200" kern="0" dirty="0" smtClean="0"/>
              <a:t>*</a:t>
            </a:r>
            <a:r>
              <a:rPr lang="en-US" altLang="zh-CN" sz="3200" kern="0" dirty="0" err="1" smtClean="0"/>
              <a:t>pclist</a:t>
            </a:r>
            <a:r>
              <a:rPr lang="en-US" altLang="zh-CN" sz="3200" kern="0" dirty="0" smtClean="0"/>
              <a:t> = q;  </a:t>
            </a:r>
            <a:endParaRPr lang="en-US" altLang="zh-CN" sz="3200" kern="0" dirty="0" smtClean="0"/>
          </a:p>
          <a:p>
            <a:pPr marL="342900" indent="-34290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</a:t>
            </a:r>
            <a:r>
              <a:rPr lang="en-US" altLang="zh-CN" sz="3200" kern="0" dirty="0" smtClean="0"/>
              <a:t> </a:t>
            </a:r>
            <a:r>
              <a:rPr lang="en-US" altLang="zh-CN" sz="3200" kern="0" dirty="0" smtClean="0"/>
              <a:t>q-&gt;link  = q</a:t>
            </a:r>
            <a:r>
              <a:rPr lang="en-US" altLang="zh-CN" sz="3200" kern="0" dirty="0" smtClean="0"/>
              <a:t>;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</a:t>
            </a:r>
            <a:r>
              <a:rPr lang="en-US" altLang="zh-CN" sz="3200" kern="0" dirty="0" smtClean="0"/>
              <a:t>if(n==1) </a:t>
            </a:r>
            <a:r>
              <a:rPr lang="en-US" altLang="zh-CN" sz="3200" kern="0" dirty="0" smtClean="0"/>
              <a:t>   </a:t>
            </a:r>
            <a:r>
              <a:rPr lang="en-US" altLang="zh-CN" sz="3200" kern="0" dirty="0" smtClean="0"/>
              <a:t>return TRUE;</a:t>
            </a:r>
            <a:r>
              <a:rPr lang="en-US" altLang="zh-CN" sz="3200" kern="0" dirty="0" smtClean="0"/>
              <a:t> </a:t>
            </a:r>
          </a:p>
          <a:p>
            <a:pPr marL="342900" indent="-34290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</a:t>
            </a:r>
            <a:r>
              <a:rPr lang="en-US" altLang="zh-CN" sz="3200" kern="0" dirty="0" smtClean="0"/>
              <a:t> </a:t>
            </a:r>
            <a:r>
              <a:rPr lang="en-US" altLang="zh-CN" sz="3200" dirty="0" smtClean="0">
                <a:solidFill>
                  <a:srgbClr val="088638"/>
                </a:solidFill>
              </a:rPr>
              <a:t>//</a:t>
            </a:r>
            <a:r>
              <a:rPr lang="zh-CN" altLang="en-US" sz="3200" dirty="0" smtClean="0">
                <a:solidFill>
                  <a:srgbClr val="088638"/>
                </a:solidFill>
              </a:rPr>
              <a:t>若表长</a:t>
            </a:r>
            <a:r>
              <a:rPr lang="en-US" altLang="zh-CN" sz="3200" dirty="0" smtClean="0">
                <a:solidFill>
                  <a:srgbClr val="088638"/>
                </a:solidFill>
              </a:rPr>
              <a:t>&gt;1, </a:t>
            </a:r>
            <a:r>
              <a:rPr lang="en-US" altLang="zh-CN" sz="3200" dirty="0" smtClean="0">
                <a:solidFill>
                  <a:srgbClr val="088638"/>
                </a:solidFill>
              </a:rPr>
              <a:t>……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3669"/>
            <a:ext cx="8458200" cy="685800"/>
          </a:xfrm>
          <a:solidFill>
            <a:schemeClr val="bg2">
              <a:lumMod val="20000"/>
              <a:lumOff val="80000"/>
            </a:schemeClr>
          </a:solidFill>
          <a:ln/>
        </p:spPr>
        <p:txBody>
          <a:bodyPr/>
          <a:lstStyle/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 smtClean="0"/>
              <a:t>init_clist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rgbClr val="004D86"/>
                </a:solidFill>
              </a:rPr>
              <a:t>PLinkList</a:t>
            </a:r>
            <a:r>
              <a:rPr lang="en-US" altLang="zh-CN" dirty="0" smtClean="0">
                <a:solidFill>
                  <a:srgbClr val="004D86"/>
                </a:solidFill>
              </a:rPr>
              <a:t> </a:t>
            </a:r>
            <a:r>
              <a:rPr lang="en-US" altLang="zh-CN" dirty="0" err="1"/>
              <a:t>pclist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n</a:t>
            </a:r>
            <a:r>
              <a:rPr lang="en-US" altLang="zh-CN" dirty="0" smtClean="0"/>
              <a:t>)  </a:t>
            </a:r>
            <a:endParaRPr lang="en-US" altLang="zh-CN" dirty="0"/>
          </a:p>
        </p:txBody>
      </p:sp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6705600" y="815269"/>
            <a:ext cx="243840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None/>
            </a:pPr>
            <a:r>
              <a:rPr lang="en-US" altLang="zh-CN" dirty="0" smtClean="0">
                <a:solidFill>
                  <a:srgbClr val="088638"/>
                </a:solidFill>
              </a:rPr>
              <a:t>//</a:t>
            </a:r>
            <a:r>
              <a:rPr lang="zh-CN" altLang="en-US" dirty="0" smtClean="0">
                <a:solidFill>
                  <a:srgbClr val="088638"/>
                </a:solidFill>
              </a:rPr>
              <a:t>初始化链表</a:t>
            </a:r>
            <a:endParaRPr lang="zh-CN" altLang="en-US" dirty="0">
              <a:solidFill>
                <a:srgbClr val="088638"/>
              </a:solidFill>
            </a:endParaRPr>
          </a:p>
        </p:txBody>
      </p:sp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3048000" y="4244269"/>
            <a:ext cx="365760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None/>
            </a:pPr>
            <a:r>
              <a:rPr lang="en-US" altLang="zh-CN" dirty="0" smtClean="0">
                <a:solidFill>
                  <a:srgbClr val="088638"/>
                </a:solidFill>
              </a:rPr>
              <a:t>//</a:t>
            </a:r>
            <a:r>
              <a:rPr lang="zh-CN" altLang="en-US" dirty="0" smtClean="0">
                <a:solidFill>
                  <a:srgbClr val="088638"/>
                </a:solidFill>
              </a:rPr>
              <a:t>第</a:t>
            </a:r>
            <a:r>
              <a:rPr lang="en-US" altLang="zh-CN" dirty="0" smtClean="0">
                <a:solidFill>
                  <a:srgbClr val="088638"/>
                </a:solidFill>
              </a:rPr>
              <a:t>1</a:t>
            </a:r>
            <a:r>
              <a:rPr lang="zh-CN" altLang="en-US" dirty="0" smtClean="0">
                <a:solidFill>
                  <a:srgbClr val="088638"/>
                </a:solidFill>
              </a:rPr>
              <a:t>个结点自成环</a:t>
            </a:r>
            <a:endParaRPr lang="zh-CN" altLang="en-US" dirty="0">
              <a:solidFill>
                <a:srgbClr val="088638"/>
              </a:solidFill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971800" y="3657600"/>
            <a:ext cx="609600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CN" dirty="0" smtClean="0">
                <a:solidFill>
                  <a:srgbClr val="088638"/>
                </a:solidFill>
              </a:rPr>
              <a:t>//</a:t>
            </a:r>
            <a:r>
              <a:rPr lang="zh-CN" altLang="en-US" dirty="0" smtClean="0">
                <a:solidFill>
                  <a:srgbClr val="088638"/>
                </a:solidFill>
              </a:rPr>
              <a:t>头指针</a:t>
            </a:r>
            <a:r>
              <a:rPr lang="en-US" altLang="zh-CN" dirty="0" smtClean="0">
                <a:solidFill>
                  <a:srgbClr val="088638"/>
                </a:solidFill>
              </a:rPr>
              <a:t>(*</a:t>
            </a:r>
            <a:r>
              <a:rPr lang="en-US" altLang="zh-CN" dirty="0" err="1" smtClean="0">
                <a:solidFill>
                  <a:srgbClr val="088638"/>
                </a:solidFill>
              </a:rPr>
              <a:t>pclist</a:t>
            </a:r>
            <a:r>
              <a:rPr lang="en-US" altLang="zh-CN" dirty="0" smtClean="0">
                <a:solidFill>
                  <a:srgbClr val="088638"/>
                </a:solidFill>
              </a:rPr>
              <a:t>)</a:t>
            </a:r>
            <a:r>
              <a:rPr lang="zh-CN" altLang="en-US" dirty="0" smtClean="0">
                <a:solidFill>
                  <a:srgbClr val="088638"/>
                </a:solidFill>
              </a:rPr>
              <a:t>指向第</a:t>
            </a:r>
            <a:r>
              <a:rPr lang="en-US" altLang="zh-CN" dirty="0" smtClean="0">
                <a:solidFill>
                  <a:srgbClr val="088638"/>
                </a:solidFill>
              </a:rPr>
              <a:t>1</a:t>
            </a:r>
            <a:r>
              <a:rPr lang="zh-CN" altLang="en-US" dirty="0" smtClean="0">
                <a:solidFill>
                  <a:srgbClr val="088638"/>
                </a:solidFill>
              </a:rPr>
              <a:t>个结点</a:t>
            </a:r>
            <a:endParaRPr lang="zh-CN" altLang="en-US" dirty="0">
              <a:solidFill>
                <a:srgbClr val="088638"/>
              </a:solidFill>
            </a:endParaRPr>
          </a:p>
        </p:txBody>
      </p:sp>
      <p:sp>
        <p:nvSpPr>
          <p:cNvPr id="19" name="Rectangle 39"/>
          <p:cNvSpPr>
            <a:spLocks noChangeArrowheads="1"/>
          </p:cNvSpPr>
          <p:nvPr/>
        </p:nvSpPr>
        <p:spPr bwMode="auto">
          <a:xfrm>
            <a:off x="7086600" y="48672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Rectangle 39"/>
          <p:cNvSpPr>
            <a:spLocks noChangeArrowheads="1"/>
          </p:cNvSpPr>
          <p:nvPr/>
        </p:nvSpPr>
        <p:spPr bwMode="auto">
          <a:xfrm>
            <a:off x="7162800" y="4110037"/>
            <a:ext cx="1219200" cy="61436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C00000"/>
                </a:solidFill>
                <a:latin typeface="+mj-lt"/>
              </a:rPr>
              <a:t>pclist</a:t>
            </a:r>
            <a:endParaRPr lang="zh-CN" altLang="zh-CN" sz="32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2" name="Rectangle 40"/>
          <p:cNvSpPr>
            <a:spLocks noChangeArrowheads="1"/>
          </p:cNvSpPr>
          <p:nvPr/>
        </p:nvSpPr>
        <p:spPr bwMode="auto">
          <a:xfrm>
            <a:off x="6629400" y="48666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3" name="Rectangle 39"/>
          <p:cNvSpPr>
            <a:spLocks noChangeArrowheads="1"/>
          </p:cNvSpPr>
          <p:nvPr/>
        </p:nvSpPr>
        <p:spPr bwMode="auto">
          <a:xfrm>
            <a:off x="5959475" y="5334000"/>
            <a:ext cx="6254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latin typeface="+mj-lt"/>
                <a:ea typeface="宋体" pitchFamily="2" charset="-122"/>
              </a:rPr>
              <a:t>q</a:t>
            </a: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cxnSp>
        <p:nvCxnSpPr>
          <p:cNvPr id="24" name="直接箭头连接符 23"/>
          <p:cNvCxnSpPr>
            <a:endCxn id="27" idx="1"/>
          </p:cNvCxnSpPr>
          <p:nvPr/>
        </p:nvCxnSpPr>
        <p:spPr bwMode="auto">
          <a:xfrm rot="5400000" flipH="1" flipV="1">
            <a:off x="6303566" y="5297091"/>
            <a:ext cx="378618" cy="1524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39"/>
          <p:cNvSpPr>
            <a:spLocks noChangeArrowheads="1"/>
          </p:cNvSpPr>
          <p:nvPr/>
        </p:nvSpPr>
        <p:spPr bwMode="auto">
          <a:xfrm>
            <a:off x="7162800" y="4186237"/>
            <a:ext cx="1524000" cy="614363"/>
          </a:xfrm>
          <a:prstGeom prst="rect">
            <a:avLst/>
          </a:prstGeom>
          <a:solidFill>
            <a:srgbClr val="E6E6E6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+mj-lt"/>
              </a:rPr>
              <a:t>(*</a:t>
            </a:r>
            <a:r>
              <a:rPr lang="en-US" altLang="zh-CN" sz="3200" dirty="0" err="1" smtClean="0">
                <a:solidFill>
                  <a:srgbClr val="C00000"/>
                </a:solidFill>
                <a:latin typeface="+mj-lt"/>
              </a:rPr>
              <a:t>pclist</a:t>
            </a:r>
            <a:r>
              <a:rPr lang="en-US" altLang="zh-CN" sz="3200" dirty="0" smtClean="0">
                <a:solidFill>
                  <a:srgbClr val="C00000"/>
                </a:solidFill>
                <a:latin typeface="+mj-lt"/>
              </a:rPr>
              <a:t>)</a:t>
            </a:r>
            <a:endParaRPr lang="zh-CN" altLang="zh-CN" sz="32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7" name="Rectangle 39"/>
          <p:cNvSpPr>
            <a:spLocks noChangeArrowheads="1"/>
          </p:cNvSpPr>
          <p:nvPr/>
        </p:nvSpPr>
        <p:spPr bwMode="auto">
          <a:xfrm>
            <a:off x="6569075" y="4876800"/>
            <a:ext cx="6254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latin typeface="+mj-lt"/>
                <a:ea typeface="宋体" pitchFamily="2" charset="-122"/>
              </a:rPr>
              <a:t>1</a:t>
            </a:r>
            <a:endParaRPr lang="zh-CN" altLang="zh-CN" sz="3200" dirty="0">
              <a:solidFill>
                <a:schemeClr val="bg1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29" name="肘形连接符 28"/>
          <p:cNvCxnSpPr>
            <a:endCxn id="27" idx="2"/>
          </p:cNvCxnSpPr>
          <p:nvPr/>
        </p:nvCxnSpPr>
        <p:spPr bwMode="auto">
          <a:xfrm rot="10800000" flipV="1">
            <a:off x="6881813" y="5257799"/>
            <a:ext cx="449262" cy="233363"/>
          </a:xfrm>
          <a:prstGeom prst="bentConnector4">
            <a:avLst>
              <a:gd name="adj1" fmla="val 5"/>
              <a:gd name="adj2" fmla="val 273987"/>
            </a:avLst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Rectangle 39"/>
          <p:cNvSpPr>
            <a:spLocks noChangeArrowheads="1"/>
          </p:cNvSpPr>
          <p:nvPr/>
        </p:nvSpPr>
        <p:spPr bwMode="auto">
          <a:xfrm>
            <a:off x="4556125" y="5410200"/>
            <a:ext cx="10064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pclist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 bwMode="auto">
          <a:xfrm>
            <a:off x="5578475" y="5719762"/>
            <a:ext cx="533402" cy="1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2971800" y="3101269"/>
            <a:ext cx="365760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None/>
            </a:pPr>
            <a:r>
              <a:rPr lang="en-US" altLang="zh-CN" dirty="0" smtClean="0">
                <a:solidFill>
                  <a:srgbClr val="088638"/>
                </a:solidFill>
              </a:rPr>
              <a:t>//</a:t>
            </a:r>
            <a:r>
              <a:rPr lang="zh-CN" altLang="en-US" dirty="0" smtClean="0">
                <a:solidFill>
                  <a:srgbClr val="088638"/>
                </a:solidFill>
              </a:rPr>
              <a:t>建立第</a:t>
            </a:r>
            <a:r>
              <a:rPr lang="en-US" altLang="zh-CN" dirty="0" smtClean="0">
                <a:solidFill>
                  <a:srgbClr val="088638"/>
                </a:solidFill>
              </a:rPr>
              <a:t>1</a:t>
            </a:r>
            <a:r>
              <a:rPr lang="zh-CN" altLang="en-US" dirty="0" smtClean="0">
                <a:solidFill>
                  <a:srgbClr val="088638"/>
                </a:solidFill>
              </a:rPr>
              <a:t>个</a:t>
            </a:r>
            <a:r>
              <a:rPr lang="zh-CN" altLang="en-US" dirty="0" smtClean="0">
                <a:solidFill>
                  <a:srgbClr val="088638"/>
                </a:solidFill>
              </a:rPr>
              <a:t>结点</a:t>
            </a:r>
            <a:endParaRPr lang="zh-CN" altLang="en-US" dirty="0">
              <a:solidFill>
                <a:srgbClr val="088638"/>
              </a:solidFill>
            </a:endParaRPr>
          </a:p>
        </p:txBody>
      </p:sp>
      <p:cxnSp>
        <p:nvCxnSpPr>
          <p:cNvPr id="21" name="直接箭头连接符 20"/>
          <p:cNvCxnSpPr>
            <a:endCxn id="22" idx="0"/>
          </p:cNvCxnSpPr>
          <p:nvPr/>
        </p:nvCxnSpPr>
        <p:spPr bwMode="auto">
          <a:xfrm rot="5400000">
            <a:off x="6854370" y="4542294"/>
            <a:ext cx="366037" cy="28257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9" grpId="0"/>
      <p:bldP spid="15" grpId="0"/>
      <p:bldP spid="19" grpId="0" animBg="1"/>
      <p:bldP spid="22" grpId="0" animBg="1"/>
      <p:bldP spid="23" grpId="0" animBg="1"/>
      <p:bldP spid="25" grpId="0" animBg="1"/>
      <p:bldP spid="27" grpId="0" animBg="1"/>
      <p:bldP spid="26" grpId="0" animBg="1"/>
      <p:bldP spid="3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609600" y="681037"/>
            <a:ext cx="8382000" cy="5381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for ( i=2; i&lt;n+1; i++)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609600" y="1214437"/>
            <a:ext cx="8382000" cy="34337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{ p= (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PNode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malloc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sizeof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Node));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p-&gt;info =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  <a:ea typeface="+mn-ea"/>
              </a:rPr>
              <a:t>         </a:t>
            </a:r>
            <a:r>
              <a:rPr lang="en-US" altLang="zh-CN" sz="3200" kern="0" dirty="0" smtClean="0"/>
              <a:t>p-&gt;link  = q-&gt;link ; 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   q-&gt;link = p 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   q = p; }</a:t>
            </a:r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return TRUE;</a:t>
            </a:r>
          </a:p>
          <a:p>
            <a:pPr marL="342900" lvl="0" indent="-342900">
              <a:lnSpc>
                <a:spcPct val="6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}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5029200" y="2286000"/>
            <a:ext cx="396240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CN" dirty="0" smtClean="0">
                <a:solidFill>
                  <a:srgbClr val="088638"/>
                </a:solidFill>
              </a:rPr>
              <a:t>//</a:t>
            </a:r>
            <a:r>
              <a:rPr lang="zh-CN" altLang="en-US" dirty="0" smtClean="0">
                <a:solidFill>
                  <a:srgbClr val="088638"/>
                </a:solidFill>
              </a:rPr>
              <a:t>在表</a:t>
            </a:r>
            <a:r>
              <a:rPr lang="zh-CN" altLang="en-US" dirty="0">
                <a:solidFill>
                  <a:srgbClr val="088638"/>
                </a:solidFill>
              </a:rPr>
              <a:t>尾</a:t>
            </a:r>
            <a:r>
              <a:rPr lang="zh-CN" altLang="en-US" dirty="0" smtClean="0">
                <a:solidFill>
                  <a:srgbClr val="088638"/>
                </a:solidFill>
              </a:rPr>
              <a:t>插入新结点</a:t>
            </a:r>
            <a:endParaRPr lang="zh-CN" altLang="en-US" dirty="0">
              <a:solidFill>
                <a:srgbClr val="088638"/>
              </a:solidFill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971800" y="3276600"/>
            <a:ext cx="365760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None/>
            </a:pPr>
            <a:r>
              <a:rPr lang="en-US" altLang="zh-CN" dirty="0">
                <a:solidFill>
                  <a:srgbClr val="088638"/>
                </a:solidFill>
              </a:rPr>
              <a:t>// </a:t>
            </a:r>
            <a:r>
              <a:rPr lang="en-US" altLang="zh-CN" dirty="0" smtClean="0">
                <a:solidFill>
                  <a:srgbClr val="088638"/>
                </a:solidFill>
              </a:rPr>
              <a:t>q</a:t>
            </a:r>
            <a:r>
              <a:rPr lang="zh-CN" altLang="en-US" dirty="0" smtClean="0">
                <a:solidFill>
                  <a:srgbClr val="088638"/>
                </a:solidFill>
              </a:rPr>
              <a:t>：记住表</a:t>
            </a:r>
            <a:r>
              <a:rPr lang="zh-CN" altLang="en-US" dirty="0">
                <a:solidFill>
                  <a:srgbClr val="088638"/>
                </a:solidFill>
              </a:rPr>
              <a:t>尾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572000" y="762000"/>
            <a:ext cx="457200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CN" dirty="0" smtClean="0">
                <a:solidFill>
                  <a:srgbClr val="088638"/>
                </a:solidFill>
              </a:rPr>
              <a:t>//</a:t>
            </a:r>
            <a:r>
              <a:rPr lang="zh-CN" altLang="en-US" dirty="0" smtClean="0">
                <a:solidFill>
                  <a:srgbClr val="088638"/>
                </a:solidFill>
              </a:rPr>
              <a:t>依次在表</a:t>
            </a:r>
            <a:r>
              <a:rPr lang="zh-CN" altLang="en-US" dirty="0">
                <a:solidFill>
                  <a:srgbClr val="088638"/>
                </a:solidFill>
              </a:rPr>
              <a:t>尾</a:t>
            </a:r>
            <a:r>
              <a:rPr lang="zh-CN" altLang="en-US" dirty="0" smtClean="0">
                <a:solidFill>
                  <a:srgbClr val="088638"/>
                </a:solidFill>
              </a:rPr>
              <a:t>插入各结点</a:t>
            </a:r>
            <a:endParaRPr lang="zh-CN" altLang="en-US" dirty="0">
              <a:solidFill>
                <a:srgbClr val="088638"/>
              </a:solidFill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733800" y="1752600"/>
            <a:ext cx="281940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CN" dirty="0" smtClean="0">
                <a:solidFill>
                  <a:srgbClr val="088638"/>
                </a:solidFill>
              </a:rPr>
              <a:t>//</a:t>
            </a:r>
            <a:r>
              <a:rPr lang="zh-CN" altLang="en-US" dirty="0" smtClean="0">
                <a:solidFill>
                  <a:srgbClr val="088638"/>
                </a:solidFill>
              </a:rPr>
              <a:t>设置新结点</a:t>
            </a:r>
            <a:endParaRPr lang="zh-CN" altLang="en-US" dirty="0">
              <a:solidFill>
                <a:srgbClr val="088638"/>
              </a:solidFill>
            </a:endParaRPr>
          </a:p>
        </p:txBody>
      </p:sp>
      <p:sp>
        <p:nvSpPr>
          <p:cNvPr id="9" name="Rectangle 39"/>
          <p:cNvSpPr>
            <a:spLocks noChangeArrowheads="1"/>
          </p:cNvSpPr>
          <p:nvPr/>
        </p:nvSpPr>
        <p:spPr bwMode="auto">
          <a:xfrm>
            <a:off x="2193925" y="4862512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40"/>
          <p:cNvSpPr>
            <a:spLocks noChangeArrowheads="1"/>
          </p:cNvSpPr>
          <p:nvPr/>
        </p:nvSpPr>
        <p:spPr bwMode="auto">
          <a:xfrm>
            <a:off x="1889125" y="4862512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1" name="Rectangle 59"/>
          <p:cNvSpPr>
            <a:spLocks noChangeArrowheads="1"/>
          </p:cNvSpPr>
          <p:nvPr/>
        </p:nvSpPr>
        <p:spPr bwMode="auto">
          <a:xfrm>
            <a:off x="3260725" y="4862512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Rectangle 60"/>
          <p:cNvSpPr>
            <a:spLocks noChangeArrowheads="1"/>
          </p:cNvSpPr>
          <p:nvPr/>
        </p:nvSpPr>
        <p:spPr bwMode="auto">
          <a:xfrm>
            <a:off x="2955925" y="4862512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3" name="Rectangle 62"/>
          <p:cNvSpPr>
            <a:spLocks noChangeArrowheads="1"/>
          </p:cNvSpPr>
          <p:nvPr/>
        </p:nvSpPr>
        <p:spPr bwMode="auto">
          <a:xfrm>
            <a:off x="4327525" y="4867275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Rectangle 63"/>
          <p:cNvSpPr>
            <a:spLocks noChangeArrowheads="1"/>
          </p:cNvSpPr>
          <p:nvPr/>
        </p:nvSpPr>
        <p:spPr bwMode="auto">
          <a:xfrm>
            <a:off x="4022725" y="4867275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5" name="Rectangle 65"/>
          <p:cNvSpPr>
            <a:spLocks noChangeArrowheads="1"/>
          </p:cNvSpPr>
          <p:nvPr/>
        </p:nvSpPr>
        <p:spPr bwMode="auto">
          <a:xfrm>
            <a:off x="5394325" y="4867275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Rectangle 66"/>
          <p:cNvSpPr>
            <a:spLocks noChangeArrowheads="1"/>
          </p:cNvSpPr>
          <p:nvPr/>
        </p:nvSpPr>
        <p:spPr bwMode="auto">
          <a:xfrm>
            <a:off x="5089525" y="4867275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7" name="Rectangle 68"/>
          <p:cNvSpPr>
            <a:spLocks noChangeArrowheads="1"/>
          </p:cNvSpPr>
          <p:nvPr/>
        </p:nvSpPr>
        <p:spPr bwMode="auto">
          <a:xfrm>
            <a:off x="6461125" y="4867275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</a:t>
            </a:r>
          </a:p>
        </p:txBody>
      </p:sp>
      <p:sp>
        <p:nvSpPr>
          <p:cNvPr id="18" name="Rectangle 69"/>
          <p:cNvSpPr>
            <a:spLocks noChangeArrowheads="1"/>
          </p:cNvSpPr>
          <p:nvPr/>
        </p:nvSpPr>
        <p:spPr bwMode="auto">
          <a:xfrm>
            <a:off x="6156325" y="4867275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6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9" name="直接箭头连接符 18"/>
          <p:cNvCxnSpPr>
            <a:endCxn id="18" idx="1"/>
          </p:cNvCxnSpPr>
          <p:nvPr/>
        </p:nvCxnSpPr>
        <p:spPr bwMode="auto">
          <a:xfrm>
            <a:off x="5699125" y="5167312"/>
            <a:ext cx="457200" cy="7144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直接箭头连接符 19"/>
          <p:cNvCxnSpPr>
            <a:endCxn id="16" idx="1"/>
          </p:cNvCxnSpPr>
          <p:nvPr/>
        </p:nvCxnSpPr>
        <p:spPr bwMode="auto">
          <a:xfrm>
            <a:off x="4632325" y="5167312"/>
            <a:ext cx="457200" cy="7144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直接箭头连接符 20"/>
          <p:cNvCxnSpPr>
            <a:endCxn id="14" idx="1"/>
          </p:cNvCxnSpPr>
          <p:nvPr/>
        </p:nvCxnSpPr>
        <p:spPr bwMode="auto">
          <a:xfrm>
            <a:off x="3565525" y="5167312"/>
            <a:ext cx="457200" cy="7144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直接箭头连接符 21"/>
          <p:cNvCxnSpPr>
            <a:endCxn id="10" idx="1"/>
          </p:cNvCxnSpPr>
          <p:nvPr/>
        </p:nvCxnSpPr>
        <p:spPr bwMode="auto">
          <a:xfrm>
            <a:off x="1431925" y="5167312"/>
            <a:ext cx="4572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Rectangle 39"/>
          <p:cNvSpPr>
            <a:spLocks noChangeArrowheads="1"/>
          </p:cNvSpPr>
          <p:nvPr/>
        </p:nvSpPr>
        <p:spPr bwMode="auto">
          <a:xfrm>
            <a:off x="1203325" y="4186237"/>
            <a:ext cx="1676400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+mj-lt"/>
              </a:rPr>
              <a:t>(*</a:t>
            </a:r>
            <a:r>
              <a:rPr lang="en-US" altLang="zh-CN" sz="3200" dirty="0" err="1" smtClean="0">
                <a:solidFill>
                  <a:srgbClr val="C00000"/>
                </a:solidFill>
                <a:latin typeface="+mj-lt"/>
              </a:rPr>
              <a:t>pclist</a:t>
            </a:r>
            <a:r>
              <a:rPr lang="en-US" altLang="zh-CN" sz="3200" dirty="0" smtClean="0">
                <a:solidFill>
                  <a:srgbClr val="C00000"/>
                </a:solidFill>
                <a:latin typeface="+mj-lt"/>
              </a:rPr>
              <a:t>)</a:t>
            </a:r>
            <a:endParaRPr lang="zh-CN" altLang="zh-CN" sz="3200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24" name="直接箭头连接符 23"/>
          <p:cNvCxnSpPr/>
          <p:nvPr/>
        </p:nvCxnSpPr>
        <p:spPr bwMode="auto">
          <a:xfrm rot="5400000">
            <a:off x="1031420" y="4537531"/>
            <a:ext cx="366037" cy="28257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68"/>
          <p:cNvSpPr>
            <a:spLocks noChangeArrowheads="1"/>
          </p:cNvSpPr>
          <p:nvPr/>
        </p:nvSpPr>
        <p:spPr bwMode="auto">
          <a:xfrm>
            <a:off x="8518525" y="4872037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</a:t>
            </a:r>
          </a:p>
        </p:txBody>
      </p:sp>
      <p:sp>
        <p:nvSpPr>
          <p:cNvPr id="26" name="Rectangle 69"/>
          <p:cNvSpPr>
            <a:spLocks noChangeArrowheads="1"/>
          </p:cNvSpPr>
          <p:nvPr/>
        </p:nvSpPr>
        <p:spPr bwMode="auto">
          <a:xfrm>
            <a:off x="8213725" y="4872037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8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27" name="直接箭头连接符 26"/>
          <p:cNvCxnSpPr>
            <a:endCxn id="26" idx="1"/>
          </p:cNvCxnSpPr>
          <p:nvPr/>
        </p:nvCxnSpPr>
        <p:spPr bwMode="auto">
          <a:xfrm>
            <a:off x="7832725" y="5176837"/>
            <a:ext cx="381000" cy="2381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7527925" y="4867275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7223125" y="4867275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7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30" name="直接箭头连接符 29"/>
          <p:cNvCxnSpPr>
            <a:endCxn id="29" idx="1"/>
          </p:cNvCxnSpPr>
          <p:nvPr/>
        </p:nvCxnSpPr>
        <p:spPr bwMode="auto">
          <a:xfrm flipV="1">
            <a:off x="6765925" y="5174456"/>
            <a:ext cx="457200" cy="2381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肘形连接符 59"/>
          <p:cNvCxnSpPr>
            <a:endCxn id="39" idx="2"/>
          </p:cNvCxnSpPr>
          <p:nvPr/>
        </p:nvCxnSpPr>
        <p:spPr bwMode="auto">
          <a:xfrm rot="10800000">
            <a:off x="1058863" y="5491161"/>
            <a:ext cx="7840664" cy="605512"/>
          </a:xfrm>
          <a:prstGeom prst="bentConnector2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直接连接符 33"/>
          <p:cNvCxnSpPr/>
          <p:nvPr/>
        </p:nvCxnSpPr>
        <p:spPr bwMode="auto">
          <a:xfrm rot="16200000" flipH="1">
            <a:off x="8442324" y="5634038"/>
            <a:ext cx="914400" cy="2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111250" y="4867273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6" name="Rectangle 40"/>
          <p:cNvSpPr>
            <a:spLocks noChangeArrowheads="1"/>
          </p:cNvSpPr>
          <p:nvPr/>
        </p:nvSpPr>
        <p:spPr bwMode="auto">
          <a:xfrm>
            <a:off x="806450" y="4866598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7" name="Rectangle 39"/>
          <p:cNvSpPr>
            <a:spLocks noChangeArrowheads="1"/>
          </p:cNvSpPr>
          <p:nvPr/>
        </p:nvSpPr>
        <p:spPr bwMode="auto">
          <a:xfrm>
            <a:off x="441325" y="5786437"/>
            <a:ext cx="6254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q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38" name="直接箭头连接符 37"/>
          <p:cNvCxnSpPr/>
          <p:nvPr/>
        </p:nvCxnSpPr>
        <p:spPr bwMode="auto">
          <a:xfrm rot="5400000" flipH="1" flipV="1">
            <a:off x="623889" y="5608640"/>
            <a:ext cx="457199" cy="212723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Rectangle 39"/>
          <p:cNvSpPr>
            <a:spLocks noChangeArrowheads="1"/>
          </p:cNvSpPr>
          <p:nvPr/>
        </p:nvSpPr>
        <p:spPr bwMode="auto">
          <a:xfrm>
            <a:off x="746125" y="4876798"/>
            <a:ext cx="6254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latin typeface="+mj-lt"/>
                <a:ea typeface="宋体" pitchFamily="2" charset="-122"/>
              </a:rPr>
              <a:t>1</a:t>
            </a:r>
            <a:endParaRPr lang="zh-CN" altLang="zh-CN" sz="3200" dirty="0">
              <a:solidFill>
                <a:schemeClr val="bg1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40" name="肘形连接符 28"/>
          <p:cNvCxnSpPr>
            <a:endCxn id="39" idx="2"/>
          </p:cNvCxnSpPr>
          <p:nvPr/>
        </p:nvCxnSpPr>
        <p:spPr bwMode="auto">
          <a:xfrm rot="10800000" flipV="1">
            <a:off x="1058863" y="5257797"/>
            <a:ext cx="449262" cy="233363"/>
          </a:xfrm>
          <a:prstGeom prst="bentConnector4">
            <a:avLst>
              <a:gd name="adj1" fmla="val 5"/>
              <a:gd name="adj2" fmla="val 273987"/>
            </a:avLst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Rectangle 39"/>
          <p:cNvSpPr>
            <a:spLocks noChangeArrowheads="1"/>
          </p:cNvSpPr>
          <p:nvPr/>
        </p:nvSpPr>
        <p:spPr bwMode="auto">
          <a:xfrm>
            <a:off x="2330450" y="5786435"/>
            <a:ext cx="6254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42" name="直接箭头连接符 41"/>
          <p:cNvCxnSpPr/>
          <p:nvPr/>
        </p:nvCxnSpPr>
        <p:spPr bwMode="auto">
          <a:xfrm rot="16200000" flipV="1">
            <a:off x="2254251" y="5622926"/>
            <a:ext cx="457198" cy="1841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肘形连接符 28"/>
          <p:cNvCxnSpPr>
            <a:endCxn id="39" idx="2"/>
          </p:cNvCxnSpPr>
          <p:nvPr/>
        </p:nvCxnSpPr>
        <p:spPr bwMode="auto">
          <a:xfrm rot="10800000" flipV="1">
            <a:off x="1058863" y="5176837"/>
            <a:ext cx="1439862" cy="314324"/>
          </a:xfrm>
          <a:prstGeom prst="bentConnector4">
            <a:avLst>
              <a:gd name="adj1" fmla="val -1618"/>
              <a:gd name="adj2" fmla="val 172728"/>
            </a:avLst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39"/>
          <p:cNvSpPr>
            <a:spLocks noChangeArrowheads="1"/>
          </p:cNvSpPr>
          <p:nvPr/>
        </p:nvSpPr>
        <p:spPr bwMode="auto">
          <a:xfrm>
            <a:off x="7680325" y="5634037"/>
            <a:ext cx="6254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q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45" name="直接箭头连接符 44"/>
          <p:cNvCxnSpPr>
            <a:endCxn id="26" idx="2"/>
          </p:cNvCxnSpPr>
          <p:nvPr/>
        </p:nvCxnSpPr>
        <p:spPr bwMode="auto">
          <a:xfrm rot="5400000" flipH="1" flipV="1">
            <a:off x="8311356" y="5617368"/>
            <a:ext cx="300038" cy="381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Rectangle 39"/>
          <p:cNvSpPr>
            <a:spLocks noChangeArrowheads="1"/>
          </p:cNvSpPr>
          <p:nvPr/>
        </p:nvSpPr>
        <p:spPr bwMode="auto">
          <a:xfrm>
            <a:off x="8137525" y="5634037"/>
            <a:ext cx="6254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47" name="直接箭头连接符 46"/>
          <p:cNvCxnSpPr/>
          <p:nvPr/>
        </p:nvCxnSpPr>
        <p:spPr bwMode="auto">
          <a:xfrm flipV="1">
            <a:off x="7985125" y="5557837"/>
            <a:ext cx="304800" cy="235744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直接箭头连接符 47"/>
          <p:cNvCxnSpPr>
            <a:endCxn id="12" idx="1"/>
          </p:cNvCxnSpPr>
          <p:nvPr/>
        </p:nvCxnSpPr>
        <p:spPr bwMode="auto">
          <a:xfrm flipV="1">
            <a:off x="2498725" y="5169694"/>
            <a:ext cx="457200" cy="1190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Rectangle 39"/>
          <p:cNvSpPr>
            <a:spLocks noChangeArrowheads="1"/>
          </p:cNvSpPr>
          <p:nvPr/>
        </p:nvSpPr>
        <p:spPr bwMode="auto">
          <a:xfrm>
            <a:off x="1676400" y="5786435"/>
            <a:ext cx="6254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q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50" name="直接箭头连接符 49"/>
          <p:cNvCxnSpPr/>
          <p:nvPr/>
        </p:nvCxnSpPr>
        <p:spPr bwMode="auto">
          <a:xfrm rot="5400000" flipH="1" flipV="1">
            <a:off x="1858964" y="5608638"/>
            <a:ext cx="457199" cy="212723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5" grpId="0" animBg="1"/>
      <p:bldP spid="26" grpId="0" animBg="1"/>
      <p:bldP spid="28" grpId="0" animBg="1"/>
      <p:bldP spid="29" grpId="0" animBg="1"/>
      <p:bldP spid="37" grpId="0" animBg="1"/>
      <p:bldP spid="41" grpId="0" animBg="1"/>
      <p:bldP spid="41" grpId="1" animBg="1"/>
      <p:bldP spid="44" grpId="0" animBg="1"/>
      <p:bldP spid="46" grpId="0" animBg="1"/>
      <p:bldP spid="49" grpId="0" animBg="1"/>
      <p:bldP spid="49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07988" y="685800"/>
            <a:ext cx="8904287" cy="5638800"/>
          </a:xfrm>
          <a:solidFill>
            <a:schemeClr val="bg2">
              <a:lumMod val="20000"/>
              <a:lumOff val="80000"/>
            </a:schemeClr>
          </a:solidFill>
          <a:ln/>
        </p:spPr>
        <p:txBody>
          <a:bodyPr/>
          <a:lstStyle/>
          <a:p>
            <a:pPr>
              <a:spcBef>
                <a:spcPts val="0"/>
              </a:spcBef>
              <a:buFontTx/>
              <a:buNone/>
            </a:pPr>
            <a:r>
              <a:rPr lang="en-US" altLang="zh-CN" dirty="0"/>
              <a:t>void </a:t>
            </a:r>
            <a:r>
              <a:rPr lang="en-US" altLang="zh-CN" dirty="0" err="1" smtClean="0"/>
              <a:t>josephus_clist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PLinkList</a:t>
            </a:r>
            <a:r>
              <a:rPr lang="en-US" altLang="zh-CN" dirty="0" smtClean="0"/>
              <a:t> </a:t>
            </a:r>
            <a:r>
              <a:rPr lang="en-US" altLang="zh-CN" dirty="0" err="1"/>
              <a:t>pclist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s, </a:t>
            </a:r>
            <a:r>
              <a:rPr lang="en-US" altLang="zh-CN" dirty="0" err="1"/>
              <a:t>int</a:t>
            </a:r>
            <a:r>
              <a:rPr lang="en-US" altLang="zh-CN" dirty="0"/>
              <a:t> m</a:t>
            </a:r>
            <a:r>
              <a:rPr lang="en-US" altLang="zh-CN" dirty="0" smtClean="0"/>
              <a:t>)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US" altLang="zh-CN" dirty="0" smtClean="0"/>
              <a:t>{ </a:t>
            </a:r>
            <a:r>
              <a:rPr lang="en-US" altLang="zh-CN" dirty="0" err="1" smtClean="0"/>
              <a:t>PNode</a:t>
            </a:r>
            <a:r>
              <a:rPr lang="en-US" altLang="zh-CN" dirty="0" smtClean="0"/>
              <a:t> p, pre;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US" altLang="zh-CN" dirty="0" smtClean="0"/>
              <a:t>  p = *</a:t>
            </a:r>
            <a:r>
              <a:rPr lang="en-US" altLang="zh-CN" dirty="0" err="1" smtClean="0"/>
              <a:t>pclist</a:t>
            </a:r>
            <a:r>
              <a:rPr lang="en-US" altLang="zh-CN" dirty="0" smtClean="0"/>
              <a:t>;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US" altLang="zh-CN" dirty="0" smtClean="0">
                <a:solidFill>
                  <a:srgbClr val="003399"/>
                </a:solidFill>
              </a:rPr>
              <a:t> </a:t>
            </a:r>
            <a:r>
              <a:rPr lang="en-US" altLang="zh-CN" dirty="0" smtClean="0">
                <a:solidFill>
                  <a:srgbClr val="003399"/>
                </a:solidFill>
              </a:rPr>
              <a:t> if </a:t>
            </a:r>
            <a:r>
              <a:rPr lang="en-US" altLang="zh-CN" dirty="0" smtClean="0">
                <a:solidFill>
                  <a:srgbClr val="003399"/>
                </a:solidFill>
              </a:rPr>
              <a:t>(s==1</a:t>
            </a:r>
            <a:r>
              <a:rPr lang="en-US" altLang="zh-CN" dirty="0" smtClean="0">
                <a:solidFill>
                  <a:srgbClr val="003399"/>
                </a:solidFill>
              </a:rPr>
              <a:t>)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US" altLang="zh-CN" dirty="0" smtClean="0"/>
              <a:t> </a:t>
            </a:r>
            <a:r>
              <a:rPr lang="en-US" altLang="zh-CN" dirty="0" smtClean="0"/>
              <a:t> { pre=p;    </a:t>
            </a:r>
            <a:r>
              <a:rPr lang="en-US" altLang="zh-CN" dirty="0" smtClean="0"/>
              <a:t>p=p-</a:t>
            </a:r>
            <a:r>
              <a:rPr lang="en-US" altLang="zh-CN" dirty="0" smtClean="0"/>
              <a:t>&gt;link;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US" altLang="zh-CN" dirty="0" smtClean="0"/>
              <a:t>    </a:t>
            </a:r>
            <a:r>
              <a:rPr lang="en-US" altLang="zh-CN" dirty="0" smtClean="0"/>
              <a:t>while(p</a:t>
            </a:r>
            <a:r>
              <a:rPr lang="en-US" altLang="zh-CN" dirty="0" smtClean="0"/>
              <a:t>!= *</a:t>
            </a:r>
            <a:r>
              <a:rPr lang="en-US" altLang="zh-CN" dirty="0" err="1" smtClean="0"/>
              <a:t>pclist</a:t>
            </a:r>
            <a:r>
              <a:rPr lang="en-US" altLang="zh-CN" dirty="0" smtClean="0"/>
              <a:t>)   { pre=p;  </a:t>
            </a:r>
            <a:r>
              <a:rPr lang="en-US" altLang="zh-CN" dirty="0" smtClean="0"/>
              <a:t>p=p-</a:t>
            </a:r>
            <a:r>
              <a:rPr lang="en-US" altLang="zh-CN" dirty="0" smtClean="0"/>
              <a:t>&gt;link; </a:t>
            </a:r>
            <a:r>
              <a:rPr lang="en-US" altLang="zh-CN" dirty="0" smtClean="0"/>
              <a:t>} }</a:t>
            </a:r>
            <a:endParaRPr lang="en-US" altLang="zh-CN" dirty="0" smtClean="0"/>
          </a:p>
        </p:txBody>
      </p: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396875" y="3733800"/>
            <a:ext cx="121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else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14" name="Rectangle 39"/>
          <p:cNvSpPr>
            <a:spLocks noChangeArrowheads="1"/>
          </p:cNvSpPr>
          <p:nvPr/>
        </p:nvSpPr>
        <p:spPr bwMode="auto">
          <a:xfrm>
            <a:off x="2133600" y="5162547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Rectangle 40"/>
          <p:cNvSpPr>
            <a:spLocks noChangeArrowheads="1"/>
          </p:cNvSpPr>
          <p:nvPr/>
        </p:nvSpPr>
        <p:spPr bwMode="auto">
          <a:xfrm>
            <a:off x="1828800" y="5162547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6" name="Rectangle 59"/>
          <p:cNvSpPr>
            <a:spLocks noChangeArrowheads="1"/>
          </p:cNvSpPr>
          <p:nvPr/>
        </p:nvSpPr>
        <p:spPr bwMode="auto">
          <a:xfrm>
            <a:off x="3200400" y="5162547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Rectangle 60"/>
          <p:cNvSpPr>
            <a:spLocks noChangeArrowheads="1"/>
          </p:cNvSpPr>
          <p:nvPr/>
        </p:nvSpPr>
        <p:spPr bwMode="auto">
          <a:xfrm>
            <a:off x="2895600" y="5162547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8" name="Rectangle 62"/>
          <p:cNvSpPr>
            <a:spLocks noChangeArrowheads="1"/>
          </p:cNvSpPr>
          <p:nvPr/>
        </p:nvSpPr>
        <p:spPr bwMode="auto">
          <a:xfrm>
            <a:off x="4267200" y="5167310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Rectangle 63"/>
          <p:cNvSpPr>
            <a:spLocks noChangeArrowheads="1"/>
          </p:cNvSpPr>
          <p:nvPr/>
        </p:nvSpPr>
        <p:spPr bwMode="auto">
          <a:xfrm>
            <a:off x="3962400" y="5167310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0" name="Rectangle 65"/>
          <p:cNvSpPr>
            <a:spLocks noChangeArrowheads="1"/>
          </p:cNvSpPr>
          <p:nvPr/>
        </p:nvSpPr>
        <p:spPr bwMode="auto">
          <a:xfrm>
            <a:off x="5334000" y="5167310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Rectangle 66"/>
          <p:cNvSpPr>
            <a:spLocks noChangeArrowheads="1"/>
          </p:cNvSpPr>
          <p:nvPr/>
        </p:nvSpPr>
        <p:spPr bwMode="auto">
          <a:xfrm>
            <a:off x="5029200" y="5167310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2" name="Rectangle 68"/>
          <p:cNvSpPr>
            <a:spLocks noChangeArrowheads="1"/>
          </p:cNvSpPr>
          <p:nvPr/>
        </p:nvSpPr>
        <p:spPr bwMode="auto">
          <a:xfrm>
            <a:off x="6400800" y="5167310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</a:t>
            </a:r>
          </a:p>
        </p:txBody>
      </p:sp>
      <p:sp>
        <p:nvSpPr>
          <p:cNvPr id="23" name="Rectangle 69"/>
          <p:cNvSpPr>
            <a:spLocks noChangeArrowheads="1"/>
          </p:cNvSpPr>
          <p:nvPr/>
        </p:nvSpPr>
        <p:spPr bwMode="auto">
          <a:xfrm>
            <a:off x="6096000" y="5167310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6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24" name="直接箭头连接符 23"/>
          <p:cNvCxnSpPr>
            <a:endCxn id="23" idx="1"/>
          </p:cNvCxnSpPr>
          <p:nvPr/>
        </p:nvCxnSpPr>
        <p:spPr bwMode="auto">
          <a:xfrm>
            <a:off x="5638800" y="5467347"/>
            <a:ext cx="457200" cy="7144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直接箭头连接符 24"/>
          <p:cNvCxnSpPr>
            <a:endCxn id="21" idx="1"/>
          </p:cNvCxnSpPr>
          <p:nvPr/>
        </p:nvCxnSpPr>
        <p:spPr bwMode="auto">
          <a:xfrm>
            <a:off x="4572000" y="5467347"/>
            <a:ext cx="457200" cy="7144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直接箭头连接符 25"/>
          <p:cNvCxnSpPr>
            <a:endCxn id="19" idx="1"/>
          </p:cNvCxnSpPr>
          <p:nvPr/>
        </p:nvCxnSpPr>
        <p:spPr bwMode="auto">
          <a:xfrm>
            <a:off x="3505200" y="5467347"/>
            <a:ext cx="457200" cy="7144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直接箭头连接符 26"/>
          <p:cNvCxnSpPr>
            <a:endCxn id="15" idx="1"/>
          </p:cNvCxnSpPr>
          <p:nvPr/>
        </p:nvCxnSpPr>
        <p:spPr bwMode="auto">
          <a:xfrm>
            <a:off x="1371600" y="5467347"/>
            <a:ext cx="4572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8534400" y="5176836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8229600" y="5176836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8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1" name="Rectangle 68"/>
          <p:cNvSpPr>
            <a:spLocks noChangeArrowheads="1"/>
          </p:cNvSpPr>
          <p:nvPr/>
        </p:nvSpPr>
        <p:spPr bwMode="auto">
          <a:xfrm>
            <a:off x="7467600" y="5167310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</a:t>
            </a:r>
          </a:p>
        </p:txBody>
      </p:sp>
      <p:sp>
        <p:nvSpPr>
          <p:cNvPr id="32" name="Rectangle 69"/>
          <p:cNvSpPr>
            <a:spLocks noChangeArrowheads="1"/>
          </p:cNvSpPr>
          <p:nvPr/>
        </p:nvSpPr>
        <p:spPr bwMode="auto">
          <a:xfrm>
            <a:off x="7162800" y="5167310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7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33" name="直接箭头连接符 32"/>
          <p:cNvCxnSpPr>
            <a:endCxn id="32" idx="1"/>
          </p:cNvCxnSpPr>
          <p:nvPr/>
        </p:nvCxnSpPr>
        <p:spPr bwMode="auto">
          <a:xfrm>
            <a:off x="6705600" y="5467347"/>
            <a:ext cx="457200" cy="7144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肘形连接符 59"/>
          <p:cNvCxnSpPr/>
          <p:nvPr/>
        </p:nvCxnSpPr>
        <p:spPr bwMode="auto">
          <a:xfrm rot="10800000">
            <a:off x="1089040" y="5776246"/>
            <a:ext cx="7826361" cy="319755"/>
          </a:xfrm>
          <a:prstGeom prst="bentConnector3">
            <a:avLst>
              <a:gd name="adj1" fmla="val 100048"/>
            </a:avLst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直接连接符 34"/>
          <p:cNvCxnSpPr/>
          <p:nvPr/>
        </p:nvCxnSpPr>
        <p:spPr bwMode="auto">
          <a:xfrm rot="5400000">
            <a:off x="8610997" y="5790801"/>
            <a:ext cx="609602" cy="796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Rectangle 39"/>
          <p:cNvSpPr>
            <a:spLocks noChangeArrowheads="1"/>
          </p:cNvSpPr>
          <p:nvPr/>
        </p:nvSpPr>
        <p:spPr bwMode="auto">
          <a:xfrm>
            <a:off x="1066800" y="5167308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7" name="Rectangle 40"/>
          <p:cNvSpPr>
            <a:spLocks noChangeArrowheads="1"/>
          </p:cNvSpPr>
          <p:nvPr/>
        </p:nvSpPr>
        <p:spPr bwMode="auto">
          <a:xfrm>
            <a:off x="746125" y="5166633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685800" y="5176833"/>
            <a:ext cx="6254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latin typeface="+mj-lt"/>
                <a:ea typeface="宋体" pitchFamily="2" charset="-122"/>
              </a:rPr>
              <a:t>1</a:t>
            </a:r>
            <a:endParaRPr lang="zh-CN" altLang="zh-CN" sz="3200" dirty="0">
              <a:solidFill>
                <a:schemeClr val="bg1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49" name="直接箭头连接符 48"/>
          <p:cNvCxnSpPr>
            <a:endCxn id="17" idx="1"/>
          </p:cNvCxnSpPr>
          <p:nvPr/>
        </p:nvCxnSpPr>
        <p:spPr bwMode="auto">
          <a:xfrm flipV="1">
            <a:off x="2438400" y="5469729"/>
            <a:ext cx="4572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直接箭头连接符 65"/>
          <p:cNvCxnSpPr>
            <a:endCxn id="29" idx="1"/>
          </p:cNvCxnSpPr>
          <p:nvPr/>
        </p:nvCxnSpPr>
        <p:spPr bwMode="auto">
          <a:xfrm flipV="1">
            <a:off x="7772400" y="5484017"/>
            <a:ext cx="457200" cy="2381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7" name="Rectangle 39"/>
          <p:cNvSpPr>
            <a:spLocks noChangeArrowheads="1"/>
          </p:cNvSpPr>
          <p:nvPr/>
        </p:nvSpPr>
        <p:spPr bwMode="auto">
          <a:xfrm>
            <a:off x="762000" y="4486274"/>
            <a:ext cx="1676400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+mj-lt"/>
              </a:rPr>
              <a:t>(*</a:t>
            </a:r>
            <a:r>
              <a:rPr lang="en-US" altLang="zh-CN" sz="3200" dirty="0" err="1" smtClean="0">
                <a:solidFill>
                  <a:srgbClr val="C00000"/>
                </a:solidFill>
                <a:latin typeface="+mj-lt"/>
              </a:rPr>
              <a:t>pclist</a:t>
            </a:r>
            <a:r>
              <a:rPr lang="en-US" altLang="zh-CN" sz="3200" dirty="0" smtClean="0">
                <a:solidFill>
                  <a:srgbClr val="C00000"/>
                </a:solidFill>
                <a:latin typeface="+mj-lt"/>
              </a:rPr>
              <a:t>)</a:t>
            </a:r>
            <a:endParaRPr lang="zh-CN" altLang="zh-CN" sz="3200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78" name="直接箭头连接符 77"/>
          <p:cNvCxnSpPr/>
          <p:nvPr/>
        </p:nvCxnSpPr>
        <p:spPr bwMode="auto">
          <a:xfrm rot="5400000">
            <a:off x="722315" y="4992685"/>
            <a:ext cx="300033" cy="6826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6" name="Rectangle 5"/>
          <p:cNvSpPr txBox="1">
            <a:spLocks noChangeArrowheads="1"/>
          </p:cNvSpPr>
          <p:nvPr/>
        </p:nvSpPr>
        <p:spPr bwMode="auto">
          <a:xfrm>
            <a:off x="1539875" y="3751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for (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=1;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&lt;s;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++)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{ pre = p;   p = p-&gt;link; }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cxnSp>
        <p:nvCxnSpPr>
          <p:cNvPr id="38" name="直接箭头连接符 37"/>
          <p:cNvCxnSpPr/>
          <p:nvPr/>
        </p:nvCxnSpPr>
        <p:spPr bwMode="auto">
          <a:xfrm flipV="1">
            <a:off x="8229600" y="5791201"/>
            <a:ext cx="250825" cy="22383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Rectangle 39"/>
          <p:cNvSpPr>
            <a:spLocks noChangeArrowheads="1"/>
          </p:cNvSpPr>
          <p:nvPr/>
        </p:nvSpPr>
        <p:spPr bwMode="auto">
          <a:xfrm>
            <a:off x="7604125" y="5705474"/>
            <a:ext cx="6254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pre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 bwMode="auto">
          <a:xfrm rot="16200000" flipV="1">
            <a:off x="1219201" y="5786438"/>
            <a:ext cx="228600" cy="22859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Rectangle 39"/>
          <p:cNvSpPr>
            <a:spLocks noChangeArrowheads="1"/>
          </p:cNvSpPr>
          <p:nvPr/>
        </p:nvSpPr>
        <p:spPr bwMode="auto">
          <a:xfrm>
            <a:off x="1279525" y="5710237"/>
            <a:ext cx="6254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2286000" y="2304000"/>
            <a:ext cx="716280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CN" dirty="0" smtClean="0">
                <a:solidFill>
                  <a:srgbClr val="088638"/>
                </a:solidFill>
              </a:rPr>
              <a:t>//</a:t>
            </a:r>
            <a:r>
              <a:rPr lang="zh-CN" altLang="en-US" dirty="0" smtClean="0">
                <a:solidFill>
                  <a:srgbClr val="088638"/>
                </a:solidFill>
              </a:rPr>
              <a:t>找第</a:t>
            </a:r>
            <a:r>
              <a:rPr lang="en-US" altLang="zh-CN" dirty="0" smtClean="0">
                <a:solidFill>
                  <a:srgbClr val="088638"/>
                </a:solidFill>
              </a:rPr>
              <a:t>1</a:t>
            </a:r>
            <a:r>
              <a:rPr lang="zh-CN" altLang="en-US" dirty="0" smtClean="0">
                <a:solidFill>
                  <a:srgbClr val="088638"/>
                </a:solidFill>
              </a:rPr>
              <a:t>次起始数数的结点</a:t>
            </a:r>
            <a:r>
              <a:rPr lang="en-US" altLang="zh-CN" dirty="0" smtClean="0">
                <a:solidFill>
                  <a:srgbClr val="088638"/>
                </a:solidFill>
              </a:rPr>
              <a:t>(</a:t>
            </a:r>
            <a:r>
              <a:rPr lang="zh-CN" altLang="en-US" dirty="0" smtClean="0">
                <a:solidFill>
                  <a:srgbClr val="088638"/>
                </a:solidFill>
              </a:rPr>
              <a:t>第</a:t>
            </a:r>
            <a:r>
              <a:rPr lang="en-US" altLang="zh-CN" dirty="0" smtClean="0">
                <a:solidFill>
                  <a:srgbClr val="088638"/>
                </a:solidFill>
              </a:rPr>
              <a:t>s</a:t>
            </a:r>
            <a:r>
              <a:rPr lang="zh-CN" altLang="en-US" dirty="0" smtClean="0">
                <a:solidFill>
                  <a:srgbClr val="088638"/>
                </a:solidFill>
              </a:rPr>
              <a:t>个</a:t>
            </a:r>
            <a:r>
              <a:rPr lang="en-US" altLang="zh-CN" dirty="0" smtClean="0">
                <a:solidFill>
                  <a:srgbClr val="088638"/>
                </a:solidFill>
              </a:rPr>
              <a:t>)</a:t>
            </a:r>
            <a:r>
              <a:rPr lang="zh-CN" altLang="en-US" dirty="0" smtClean="0">
                <a:solidFill>
                  <a:srgbClr val="088638"/>
                </a:solidFill>
              </a:rPr>
              <a:t>及其前驱</a:t>
            </a:r>
            <a:endParaRPr lang="en-US" altLang="zh-CN" dirty="0">
              <a:solidFill>
                <a:srgbClr val="088638"/>
              </a:solidFill>
            </a:endParaRPr>
          </a:p>
        </p:txBody>
      </p:sp>
      <p:cxnSp>
        <p:nvCxnSpPr>
          <p:cNvPr id="44" name="直接箭头连接符 43"/>
          <p:cNvCxnSpPr/>
          <p:nvPr/>
        </p:nvCxnSpPr>
        <p:spPr bwMode="auto">
          <a:xfrm rot="5400000" flipH="1" flipV="1">
            <a:off x="800102" y="5829302"/>
            <a:ext cx="228599" cy="152399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Rectangle 39"/>
          <p:cNvSpPr>
            <a:spLocks noChangeArrowheads="1"/>
          </p:cNvSpPr>
          <p:nvPr/>
        </p:nvSpPr>
        <p:spPr bwMode="auto">
          <a:xfrm>
            <a:off x="517523" y="5862637"/>
            <a:ext cx="6254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6" grpId="0"/>
      <p:bldP spid="39" grpId="0" animBg="1"/>
      <p:bldP spid="42" grpId="0" animBg="1"/>
      <p:bldP spid="45" grpId="0" animBg="1"/>
      <p:bldP spid="45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09600"/>
            <a:ext cx="8839200" cy="5791200"/>
          </a:xfrm>
          <a:solidFill>
            <a:schemeClr val="bg2">
              <a:lumMod val="20000"/>
              <a:lumOff val="80000"/>
            </a:schemeClr>
          </a:solidFill>
          <a:ln/>
        </p:spPr>
        <p:txBody>
          <a:bodyPr/>
          <a:lstStyle/>
          <a:p>
            <a:pPr marL="72000" indent="0">
              <a:lnSpc>
                <a:spcPct val="105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/>
              <a:t>  </a:t>
            </a:r>
            <a:r>
              <a:rPr lang="en-US" altLang="zh-CN" sz="3000" dirty="0" smtClean="0">
                <a:solidFill>
                  <a:srgbClr val="003399"/>
                </a:solidFill>
              </a:rPr>
              <a:t>while(p!=p-</a:t>
            </a:r>
            <a:r>
              <a:rPr lang="en-US" altLang="zh-CN" sz="3000" dirty="0">
                <a:solidFill>
                  <a:srgbClr val="003399"/>
                </a:solidFill>
              </a:rPr>
              <a:t>&gt;</a:t>
            </a:r>
            <a:r>
              <a:rPr lang="en-US" altLang="zh-CN" sz="3000" dirty="0" smtClean="0">
                <a:solidFill>
                  <a:srgbClr val="003399"/>
                </a:solidFill>
              </a:rPr>
              <a:t>link)</a:t>
            </a:r>
          </a:p>
          <a:p>
            <a:pPr marL="72000" lvl="0" indent="0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 </a:t>
            </a:r>
            <a:r>
              <a:rPr lang="en-US" altLang="zh-CN" sz="3000" dirty="0" smtClean="0"/>
              <a:t>    </a:t>
            </a:r>
            <a:r>
              <a:rPr lang="en-US" altLang="zh-CN" sz="3000" dirty="0" smtClean="0"/>
              <a:t> { for(</a:t>
            </a:r>
            <a:r>
              <a:rPr lang="en-US" altLang="zh-CN" sz="3000" dirty="0" err="1" smtClean="0"/>
              <a:t>i</a:t>
            </a:r>
            <a:r>
              <a:rPr lang="en-US" altLang="zh-CN" sz="3000" dirty="0" smtClean="0"/>
              <a:t>=1; </a:t>
            </a:r>
            <a:r>
              <a:rPr lang="en-US" altLang="zh-CN" sz="3000" dirty="0" err="1" smtClean="0"/>
              <a:t>i</a:t>
            </a:r>
            <a:r>
              <a:rPr lang="en-US" altLang="zh-CN" sz="3000" dirty="0" smtClean="0"/>
              <a:t>&lt;m; </a:t>
            </a:r>
            <a:r>
              <a:rPr lang="en-US" altLang="zh-CN" sz="3000" dirty="0" err="1" smtClean="0"/>
              <a:t>i</a:t>
            </a:r>
            <a:r>
              <a:rPr lang="en-US" altLang="zh-CN" sz="3000" dirty="0" smtClean="0"/>
              <a:t>++) </a:t>
            </a:r>
          </a:p>
          <a:p>
            <a:pPr marL="72000" lvl="0" indent="0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              { pre= p;  p= p-&gt;link; </a:t>
            </a:r>
            <a:r>
              <a:rPr lang="en-US" altLang="zh-CN" sz="3000" dirty="0" smtClean="0"/>
              <a:t>}</a:t>
            </a:r>
          </a:p>
          <a:p>
            <a:pPr marL="72000" indent="0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 </a:t>
            </a:r>
            <a:r>
              <a:rPr lang="en-US" altLang="zh-CN" sz="3000" dirty="0" smtClean="0"/>
              <a:t>       </a:t>
            </a:r>
            <a:r>
              <a:rPr lang="en-US" altLang="zh-CN" sz="3000" dirty="0" err="1" smtClean="0"/>
              <a:t>printf</a:t>
            </a:r>
            <a:r>
              <a:rPr lang="en-US" altLang="zh-CN" sz="3000" dirty="0" smtClean="0"/>
              <a:t>(“out element:%d\n”, p-&gt;info</a:t>
            </a:r>
            <a:r>
              <a:rPr lang="en-US" altLang="zh-CN" sz="3000" dirty="0" smtClean="0"/>
              <a:t>);</a:t>
            </a:r>
          </a:p>
          <a:p>
            <a:pPr marL="72000" lvl="0" indent="0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 </a:t>
            </a:r>
            <a:r>
              <a:rPr lang="en-US" altLang="zh-CN" sz="3000" dirty="0" smtClean="0"/>
              <a:t>       </a:t>
            </a:r>
            <a:r>
              <a:rPr lang="en-US" altLang="zh-CN" sz="3000" dirty="0" smtClean="0">
                <a:solidFill>
                  <a:srgbClr val="003399"/>
                </a:solidFill>
              </a:rPr>
              <a:t>if (*</a:t>
            </a:r>
            <a:r>
              <a:rPr lang="en-US" altLang="zh-CN" sz="3000" dirty="0" err="1" smtClean="0">
                <a:solidFill>
                  <a:srgbClr val="003399"/>
                </a:solidFill>
              </a:rPr>
              <a:t>pclist</a:t>
            </a:r>
            <a:r>
              <a:rPr lang="en-US" altLang="zh-CN" sz="3000" dirty="0" smtClean="0">
                <a:solidFill>
                  <a:srgbClr val="003399"/>
                </a:solidFill>
              </a:rPr>
              <a:t> == p)</a:t>
            </a:r>
          </a:p>
          <a:p>
            <a:pPr marL="72000" lvl="0" indent="0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             *</a:t>
            </a:r>
            <a:r>
              <a:rPr lang="en-US" altLang="zh-CN" sz="3000" dirty="0" err="1" smtClean="0"/>
              <a:t>pclist</a:t>
            </a:r>
            <a:r>
              <a:rPr lang="en-US" altLang="zh-CN" sz="3000" dirty="0" smtClean="0"/>
              <a:t> = p-&gt;link</a:t>
            </a:r>
            <a:r>
              <a:rPr lang="en-US" altLang="zh-CN" sz="3000" dirty="0" smtClean="0"/>
              <a:t>;</a:t>
            </a:r>
            <a:r>
              <a:rPr lang="en-US" altLang="zh-CN" sz="3000" dirty="0" smtClean="0"/>
              <a:t>  </a:t>
            </a:r>
          </a:p>
          <a:p>
            <a:pPr marL="72000" lvl="0" indent="0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 </a:t>
            </a:r>
            <a:r>
              <a:rPr lang="en-US" altLang="zh-CN" sz="3000" dirty="0" smtClean="0"/>
              <a:t>       pre-</a:t>
            </a:r>
            <a:r>
              <a:rPr lang="en-US" altLang="zh-CN" sz="3000" dirty="0" smtClean="0"/>
              <a:t>&gt;link = p-&gt;link;  free( p);  p= pre-&gt;link;</a:t>
            </a:r>
          </a:p>
          <a:p>
            <a:pPr marL="72000" lvl="0" indent="0">
              <a:lnSpc>
                <a:spcPct val="6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     </a:t>
            </a:r>
            <a:r>
              <a:rPr lang="en-US" altLang="zh-CN" sz="3000" dirty="0" smtClean="0"/>
              <a:t> }</a:t>
            </a:r>
          </a:p>
          <a:p>
            <a:pPr marL="72000" lvl="0" indent="0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 </a:t>
            </a:r>
            <a:r>
              <a:rPr lang="en-US" altLang="zh-CN" sz="3000" dirty="0" smtClean="0"/>
              <a:t> </a:t>
            </a:r>
            <a:r>
              <a:rPr lang="en-US" altLang="zh-CN" sz="3000" dirty="0" err="1" smtClean="0"/>
              <a:t>printf</a:t>
            </a:r>
            <a:r>
              <a:rPr lang="en-US" altLang="zh-CN" sz="3000" dirty="0" smtClean="0"/>
              <a:t>(“out element:%d \n”, p-&gt;info);</a:t>
            </a:r>
          </a:p>
          <a:p>
            <a:pPr marL="72000" lvl="0" indent="0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  *</a:t>
            </a:r>
            <a:r>
              <a:rPr lang="en-US" altLang="zh-CN" sz="3000" dirty="0" err="1" smtClean="0"/>
              <a:t>pclist</a:t>
            </a:r>
            <a:r>
              <a:rPr lang="en-US" altLang="zh-CN" sz="3000" dirty="0" smtClean="0"/>
              <a:t> = NULL; </a:t>
            </a:r>
          </a:p>
          <a:p>
            <a:pPr marL="72000" lvl="0" indent="0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  free (p);</a:t>
            </a:r>
          </a:p>
          <a:p>
            <a:pPr marL="72000" lvl="0" indent="0">
              <a:lnSpc>
                <a:spcPct val="6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}</a:t>
            </a:r>
          </a:p>
          <a:p>
            <a:pPr marL="72000" lvl="0" indent="0">
              <a:lnSpc>
                <a:spcPct val="105000"/>
              </a:lnSpc>
              <a:spcBef>
                <a:spcPts val="0"/>
              </a:spcBef>
              <a:buNone/>
              <a:defRPr/>
            </a:pPr>
            <a:endParaRPr lang="en-US" altLang="zh-CN" sz="3000" dirty="0"/>
          </a:p>
        </p:txBody>
      </p:sp>
      <p:cxnSp>
        <p:nvCxnSpPr>
          <p:cNvPr id="86" name="直接箭头连接符 85"/>
          <p:cNvCxnSpPr/>
          <p:nvPr/>
        </p:nvCxnSpPr>
        <p:spPr bwMode="auto">
          <a:xfrm>
            <a:off x="3810000" y="5400678"/>
            <a:ext cx="1440000" cy="2286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Rectangle 39"/>
          <p:cNvSpPr>
            <a:spLocks noChangeArrowheads="1"/>
          </p:cNvSpPr>
          <p:nvPr/>
        </p:nvSpPr>
        <p:spPr bwMode="auto">
          <a:xfrm>
            <a:off x="3352800" y="5019678"/>
            <a:ext cx="6254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3429000" y="662869"/>
            <a:ext cx="624840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CN" dirty="0" smtClean="0">
                <a:solidFill>
                  <a:srgbClr val="088638"/>
                </a:solidFill>
              </a:rPr>
              <a:t>// </a:t>
            </a:r>
            <a:r>
              <a:rPr lang="zh-CN" altLang="en-US" dirty="0" smtClean="0">
                <a:solidFill>
                  <a:srgbClr val="088638"/>
                </a:solidFill>
              </a:rPr>
              <a:t>&gt;</a:t>
            </a:r>
            <a:r>
              <a:rPr lang="en-US" altLang="zh-CN" dirty="0" smtClean="0">
                <a:solidFill>
                  <a:srgbClr val="088638"/>
                </a:solidFill>
              </a:rPr>
              <a:t>1</a:t>
            </a:r>
            <a:r>
              <a:rPr lang="zh-CN" altLang="en-US" dirty="0" smtClean="0">
                <a:solidFill>
                  <a:srgbClr val="088638"/>
                </a:solidFill>
              </a:rPr>
              <a:t>个</a:t>
            </a:r>
            <a:r>
              <a:rPr lang="zh-CN" altLang="en-US" dirty="0" smtClean="0">
                <a:solidFill>
                  <a:srgbClr val="088638"/>
                </a:solidFill>
              </a:rPr>
              <a:t>结点</a:t>
            </a:r>
            <a:r>
              <a:rPr lang="en-US" altLang="zh-CN" dirty="0" smtClean="0">
                <a:solidFill>
                  <a:srgbClr val="088638"/>
                </a:solidFill>
              </a:rPr>
              <a:t>, </a:t>
            </a:r>
            <a:r>
              <a:rPr lang="zh-CN" altLang="en-US" dirty="0" smtClean="0">
                <a:solidFill>
                  <a:srgbClr val="088638"/>
                </a:solidFill>
              </a:rPr>
              <a:t>此时</a:t>
            </a:r>
            <a:r>
              <a:rPr lang="en-US" altLang="zh-CN" dirty="0" smtClean="0">
                <a:solidFill>
                  <a:srgbClr val="088638"/>
                </a:solidFill>
              </a:rPr>
              <a:t>p</a:t>
            </a:r>
            <a:r>
              <a:rPr lang="zh-CN" altLang="en-US" dirty="0" smtClean="0">
                <a:solidFill>
                  <a:srgbClr val="088638"/>
                </a:solidFill>
              </a:rPr>
              <a:t>指向起始数数结点</a:t>
            </a:r>
            <a:endParaRPr lang="en-US" altLang="zh-CN" dirty="0">
              <a:solidFill>
                <a:srgbClr val="088638"/>
              </a:solidFill>
            </a:endParaRP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4114800" y="1170000"/>
            <a:ext cx="480060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None/>
            </a:pPr>
            <a:r>
              <a:rPr lang="en-US" altLang="zh-CN" dirty="0" smtClean="0">
                <a:solidFill>
                  <a:srgbClr val="088638"/>
                </a:solidFill>
              </a:rPr>
              <a:t>//</a:t>
            </a:r>
            <a:r>
              <a:rPr lang="zh-CN" altLang="en-US" dirty="0" smtClean="0">
                <a:solidFill>
                  <a:srgbClr val="088638"/>
                </a:solidFill>
              </a:rPr>
              <a:t>找第</a:t>
            </a:r>
            <a:r>
              <a:rPr lang="en-US" altLang="zh-CN" dirty="0" smtClean="0">
                <a:solidFill>
                  <a:srgbClr val="088638"/>
                </a:solidFill>
              </a:rPr>
              <a:t>m</a:t>
            </a:r>
            <a:r>
              <a:rPr lang="zh-CN" altLang="en-US" dirty="0" smtClean="0">
                <a:solidFill>
                  <a:srgbClr val="088638"/>
                </a:solidFill>
              </a:rPr>
              <a:t>个结点，用</a:t>
            </a:r>
            <a:r>
              <a:rPr lang="en-US" altLang="zh-CN" dirty="0" smtClean="0">
                <a:solidFill>
                  <a:srgbClr val="088638"/>
                </a:solidFill>
              </a:rPr>
              <a:t>p</a:t>
            </a:r>
            <a:r>
              <a:rPr lang="zh-CN" altLang="en-US" dirty="0" smtClean="0">
                <a:solidFill>
                  <a:srgbClr val="088638"/>
                </a:solidFill>
              </a:rPr>
              <a:t>指向它</a:t>
            </a:r>
            <a:endParaRPr lang="en-US" altLang="zh-CN" dirty="0">
              <a:solidFill>
                <a:srgbClr val="088638"/>
              </a:solidFill>
            </a:endParaRP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7086600" y="2142000"/>
            <a:ext cx="220980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CN" dirty="0" smtClean="0">
                <a:solidFill>
                  <a:srgbClr val="088638"/>
                </a:solidFill>
              </a:rPr>
              <a:t>//</a:t>
            </a:r>
            <a:r>
              <a:rPr lang="zh-CN" altLang="en-US" dirty="0" smtClean="0">
                <a:solidFill>
                  <a:srgbClr val="088638"/>
                </a:solidFill>
              </a:rPr>
              <a:t>准备删除</a:t>
            </a:r>
            <a:endParaRPr lang="en-US" altLang="zh-CN" dirty="0">
              <a:solidFill>
                <a:srgbClr val="088638"/>
              </a:solidFill>
            </a:endParaRP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3733800" y="2628000"/>
            <a:ext cx="533400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CN" dirty="0" smtClean="0">
                <a:solidFill>
                  <a:srgbClr val="088638"/>
                </a:solidFill>
              </a:rPr>
              <a:t>//</a:t>
            </a:r>
            <a:r>
              <a:rPr lang="zh-CN" altLang="en-US" dirty="0" smtClean="0">
                <a:solidFill>
                  <a:srgbClr val="088638"/>
                </a:solidFill>
              </a:rPr>
              <a:t>若删第</a:t>
            </a:r>
            <a:r>
              <a:rPr lang="en-US" altLang="zh-CN" dirty="0" smtClean="0">
                <a:solidFill>
                  <a:srgbClr val="088638"/>
                </a:solidFill>
              </a:rPr>
              <a:t>1</a:t>
            </a:r>
            <a:r>
              <a:rPr lang="zh-CN" altLang="en-US" dirty="0" smtClean="0">
                <a:solidFill>
                  <a:srgbClr val="088638"/>
                </a:solidFill>
              </a:rPr>
              <a:t>个结点</a:t>
            </a:r>
            <a:r>
              <a:rPr lang="en-US" altLang="zh-CN" dirty="0" smtClean="0">
                <a:solidFill>
                  <a:srgbClr val="088638"/>
                </a:solidFill>
              </a:rPr>
              <a:t>, </a:t>
            </a:r>
            <a:r>
              <a:rPr lang="zh-CN" altLang="en-US" dirty="0" smtClean="0">
                <a:solidFill>
                  <a:srgbClr val="088638"/>
                </a:solidFill>
              </a:rPr>
              <a:t>特殊处理</a:t>
            </a:r>
            <a:endParaRPr lang="en-US" altLang="zh-CN" dirty="0">
              <a:solidFill>
                <a:srgbClr val="088638"/>
              </a:solidFill>
            </a:endParaRPr>
          </a:p>
        </p:txBody>
      </p:sp>
      <p:sp>
        <p:nvSpPr>
          <p:cNvPr id="26" name="Rectangle 39"/>
          <p:cNvSpPr>
            <a:spLocks noChangeArrowheads="1"/>
          </p:cNvSpPr>
          <p:nvPr/>
        </p:nvSpPr>
        <p:spPr bwMode="auto">
          <a:xfrm>
            <a:off x="5622925" y="5619751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7" name="Rectangle 40"/>
          <p:cNvSpPr>
            <a:spLocks noChangeArrowheads="1"/>
          </p:cNvSpPr>
          <p:nvPr/>
        </p:nvSpPr>
        <p:spPr bwMode="auto">
          <a:xfrm>
            <a:off x="5318125" y="5619751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8" name="Rectangle 59"/>
          <p:cNvSpPr>
            <a:spLocks noChangeArrowheads="1"/>
          </p:cNvSpPr>
          <p:nvPr/>
        </p:nvSpPr>
        <p:spPr bwMode="auto">
          <a:xfrm>
            <a:off x="6689725" y="5619751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Rectangle 60"/>
          <p:cNvSpPr>
            <a:spLocks noChangeArrowheads="1"/>
          </p:cNvSpPr>
          <p:nvPr/>
        </p:nvSpPr>
        <p:spPr bwMode="auto">
          <a:xfrm>
            <a:off x="6384925" y="5619751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6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0" name="Rectangle 62"/>
          <p:cNvSpPr>
            <a:spLocks noChangeArrowheads="1"/>
          </p:cNvSpPr>
          <p:nvPr/>
        </p:nvSpPr>
        <p:spPr bwMode="auto">
          <a:xfrm>
            <a:off x="7756525" y="5624514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" name="Rectangle 63"/>
          <p:cNvSpPr>
            <a:spLocks noChangeArrowheads="1"/>
          </p:cNvSpPr>
          <p:nvPr/>
        </p:nvSpPr>
        <p:spPr bwMode="auto">
          <a:xfrm>
            <a:off x="7451725" y="5624514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7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38" name="直接箭头连接符 37"/>
          <p:cNvCxnSpPr>
            <a:endCxn id="31" idx="1"/>
          </p:cNvCxnSpPr>
          <p:nvPr/>
        </p:nvCxnSpPr>
        <p:spPr bwMode="auto">
          <a:xfrm>
            <a:off x="6994525" y="5924551"/>
            <a:ext cx="457200" cy="7144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直接箭头连接符 38"/>
          <p:cNvCxnSpPr>
            <a:endCxn id="27" idx="1"/>
          </p:cNvCxnSpPr>
          <p:nvPr/>
        </p:nvCxnSpPr>
        <p:spPr bwMode="auto">
          <a:xfrm>
            <a:off x="4860925" y="5924551"/>
            <a:ext cx="4572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肘形连接符 59"/>
          <p:cNvCxnSpPr/>
          <p:nvPr/>
        </p:nvCxnSpPr>
        <p:spPr bwMode="auto">
          <a:xfrm rot="10800000" flipV="1">
            <a:off x="4495800" y="5400678"/>
            <a:ext cx="3600000" cy="218396"/>
          </a:xfrm>
          <a:prstGeom prst="bentConnector2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直接连接符 45"/>
          <p:cNvCxnSpPr/>
          <p:nvPr/>
        </p:nvCxnSpPr>
        <p:spPr bwMode="auto">
          <a:xfrm rot="5400000">
            <a:off x="7772797" y="5705081"/>
            <a:ext cx="609602" cy="796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556125" y="5624512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8" name="Rectangle 40"/>
          <p:cNvSpPr>
            <a:spLocks noChangeArrowheads="1"/>
          </p:cNvSpPr>
          <p:nvPr/>
        </p:nvSpPr>
        <p:spPr bwMode="auto">
          <a:xfrm>
            <a:off x="4235450" y="5623837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9" name="Rectangle 39"/>
          <p:cNvSpPr>
            <a:spLocks noChangeArrowheads="1"/>
          </p:cNvSpPr>
          <p:nvPr/>
        </p:nvSpPr>
        <p:spPr bwMode="auto">
          <a:xfrm>
            <a:off x="4175125" y="5634037"/>
            <a:ext cx="6254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latin typeface="+mj-lt"/>
                <a:ea typeface="宋体" pitchFamily="2" charset="-122"/>
              </a:rPr>
              <a:t>1</a:t>
            </a:r>
            <a:endParaRPr lang="zh-CN" altLang="zh-CN" sz="3200" dirty="0">
              <a:solidFill>
                <a:schemeClr val="bg1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50" name="直接箭头连接符 49"/>
          <p:cNvCxnSpPr>
            <a:endCxn id="29" idx="1"/>
          </p:cNvCxnSpPr>
          <p:nvPr/>
        </p:nvCxnSpPr>
        <p:spPr bwMode="auto">
          <a:xfrm flipV="1">
            <a:off x="5927725" y="5926933"/>
            <a:ext cx="4572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Rectangle 39"/>
          <p:cNvSpPr>
            <a:spLocks noChangeArrowheads="1"/>
          </p:cNvSpPr>
          <p:nvPr/>
        </p:nvSpPr>
        <p:spPr bwMode="auto">
          <a:xfrm>
            <a:off x="3429000" y="4714878"/>
            <a:ext cx="1676400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 smtClean="0">
                <a:solidFill>
                  <a:srgbClr val="C00000"/>
                </a:solidFill>
                <a:latin typeface="+mj-lt"/>
              </a:rPr>
              <a:t>(*</a:t>
            </a:r>
            <a:r>
              <a:rPr lang="en-US" altLang="zh-CN" sz="3000" dirty="0" err="1" smtClean="0">
                <a:solidFill>
                  <a:srgbClr val="C00000"/>
                </a:solidFill>
                <a:latin typeface="+mj-lt"/>
              </a:rPr>
              <a:t>pclist</a:t>
            </a:r>
            <a:r>
              <a:rPr lang="en-US" altLang="zh-CN" sz="3000" dirty="0" smtClean="0">
                <a:solidFill>
                  <a:srgbClr val="C00000"/>
                </a:solidFill>
                <a:latin typeface="+mj-lt"/>
              </a:rPr>
              <a:t>)</a:t>
            </a:r>
            <a:endParaRPr lang="zh-CN" altLang="zh-CN" sz="3000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53" name="直接箭头连接符 52"/>
          <p:cNvCxnSpPr/>
          <p:nvPr/>
        </p:nvCxnSpPr>
        <p:spPr bwMode="auto">
          <a:xfrm rot="5400000">
            <a:off x="4152109" y="5443542"/>
            <a:ext cx="381791" cy="793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直接箭头连接符 53"/>
          <p:cNvCxnSpPr>
            <a:stCxn id="55" idx="1"/>
            <a:endCxn id="31" idx="0"/>
          </p:cNvCxnSpPr>
          <p:nvPr/>
        </p:nvCxnSpPr>
        <p:spPr bwMode="auto">
          <a:xfrm rot="10800000" flipV="1">
            <a:off x="7718426" y="5398296"/>
            <a:ext cx="587375" cy="226217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8305800" y="5091115"/>
            <a:ext cx="6254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pre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56" name="直接箭头连接符 55"/>
          <p:cNvCxnSpPr/>
          <p:nvPr/>
        </p:nvCxnSpPr>
        <p:spPr bwMode="auto">
          <a:xfrm>
            <a:off x="3810000" y="5400678"/>
            <a:ext cx="457200" cy="2286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3" name="肘形连接符 59"/>
          <p:cNvCxnSpPr/>
          <p:nvPr/>
        </p:nvCxnSpPr>
        <p:spPr bwMode="auto">
          <a:xfrm rot="10800000" flipV="1">
            <a:off x="5541600" y="5400678"/>
            <a:ext cx="2520000" cy="218396"/>
          </a:xfrm>
          <a:prstGeom prst="bentConnector3">
            <a:avLst>
              <a:gd name="adj1" fmla="val 100031"/>
            </a:avLst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Text Box 3"/>
          <p:cNvSpPr txBox="1">
            <a:spLocks noChangeArrowheads="1"/>
          </p:cNvSpPr>
          <p:nvPr/>
        </p:nvSpPr>
        <p:spPr bwMode="auto">
          <a:xfrm>
            <a:off x="4495800" y="3101269"/>
            <a:ext cx="464820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CN" dirty="0" smtClean="0">
                <a:solidFill>
                  <a:srgbClr val="088638"/>
                </a:solidFill>
              </a:rPr>
              <a:t>//</a:t>
            </a:r>
            <a:r>
              <a:rPr lang="zh-CN" altLang="en-US" dirty="0" smtClean="0">
                <a:solidFill>
                  <a:srgbClr val="088638"/>
                </a:solidFill>
              </a:rPr>
              <a:t>保证</a:t>
            </a:r>
            <a:r>
              <a:rPr lang="en-US" altLang="zh-CN" dirty="0" smtClean="0">
                <a:solidFill>
                  <a:srgbClr val="088638"/>
                </a:solidFill>
              </a:rPr>
              <a:t>*</a:t>
            </a:r>
            <a:r>
              <a:rPr lang="en-US" altLang="zh-CN" dirty="0" err="1" smtClean="0">
                <a:solidFill>
                  <a:srgbClr val="088638"/>
                </a:solidFill>
              </a:rPr>
              <a:t>pclist</a:t>
            </a:r>
            <a:r>
              <a:rPr lang="zh-CN" altLang="en-US" dirty="0" smtClean="0">
                <a:solidFill>
                  <a:srgbClr val="088638"/>
                </a:solidFill>
              </a:rPr>
              <a:t> 指向第</a:t>
            </a:r>
            <a:r>
              <a:rPr lang="en-US" altLang="zh-CN" dirty="0" smtClean="0">
                <a:solidFill>
                  <a:srgbClr val="088638"/>
                </a:solidFill>
              </a:rPr>
              <a:t>1</a:t>
            </a:r>
            <a:r>
              <a:rPr lang="zh-CN" altLang="en-US" dirty="0" smtClean="0">
                <a:solidFill>
                  <a:srgbClr val="088638"/>
                </a:solidFill>
              </a:rPr>
              <a:t>个结点</a:t>
            </a:r>
            <a:endParaRPr lang="en-US" altLang="zh-CN" dirty="0">
              <a:solidFill>
                <a:srgbClr val="088638"/>
              </a:solidFill>
            </a:endParaRPr>
          </a:p>
        </p:txBody>
      </p:sp>
      <p:sp>
        <p:nvSpPr>
          <p:cNvPr id="59" name="Text Box 3"/>
          <p:cNvSpPr txBox="1">
            <a:spLocks noChangeArrowheads="1"/>
          </p:cNvSpPr>
          <p:nvPr/>
        </p:nvSpPr>
        <p:spPr bwMode="auto">
          <a:xfrm>
            <a:off x="6553200" y="4343400"/>
            <a:ext cx="281940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CN" dirty="0" smtClean="0">
                <a:solidFill>
                  <a:srgbClr val="088638"/>
                </a:solidFill>
              </a:rPr>
              <a:t>//</a:t>
            </a:r>
            <a:r>
              <a:rPr lang="zh-CN" altLang="en-US" dirty="0" smtClean="0">
                <a:solidFill>
                  <a:srgbClr val="088638"/>
                </a:solidFill>
              </a:rPr>
              <a:t>删除唯一结点</a:t>
            </a:r>
            <a:endParaRPr lang="en-US" altLang="zh-CN" dirty="0">
              <a:solidFill>
                <a:srgbClr val="08863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8.88067E-7 L 0.15 0.0048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" y="2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 2.95097E-6 L 0.15 -0.00023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18" grpId="0"/>
      <p:bldP spid="19" grpId="0"/>
      <p:bldP spid="20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2" grpId="0" animBg="1"/>
      <p:bldP spid="52" grpId="1" animBg="1"/>
      <p:bldP spid="55" grpId="0" animBg="1"/>
      <p:bldP spid="5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09600" y="3581400"/>
            <a:ext cx="8534400" cy="2438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(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init_clist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jos_clist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n) )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josephus_clist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jos_clist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s, m);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else   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(“ out of space! \n”);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609600"/>
            <a:ext cx="8534400" cy="1828800"/>
          </a:xfrm>
          <a:solidFill>
            <a:schemeClr val="bg2">
              <a:lumMod val="20000"/>
              <a:lumOff val="80000"/>
            </a:schemeClr>
          </a:solidFill>
          <a:ln/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/>
              <a:t>main( 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/>
              <a:t>{ </a:t>
            </a:r>
            <a:r>
              <a:rPr lang="en-US" altLang="zh-CN" dirty="0" err="1" smtClean="0"/>
              <a:t>LinkList</a:t>
            </a:r>
            <a:r>
              <a:rPr lang="en-US" altLang="zh-CN" dirty="0" smtClean="0"/>
              <a:t>  </a:t>
            </a:r>
            <a:r>
              <a:rPr lang="en-US" altLang="zh-CN" dirty="0" err="1"/>
              <a:t>jos_clist</a:t>
            </a:r>
            <a:r>
              <a:rPr lang="en-US" altLang="zh-CN" dirty="0"/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smtClean="0"/>
              <a:t> n</a:t>
            </a:r>
            <a:r>
              <a:rPr lang="en-US" altLang="zh-CN" dirty="0" smtClean="0"/>
              <a:t>, s, m;</a:t>
            </a:r>
            <a:endParaRPr lang="en-US" altLang="zh-CN" dirty="0"/>
          </a:p>
        </p:txBody>
      </p:sp>
      <p:sp>
        <p:nvSpPr>
          <p:cNvPr id="174084" name="Text Box 4"/>
          <p:cNvSpPr txBox="1">
            <a:spLocks noChangeArrowheads="1"/>
          </p:cNvSpPr>
          <p:nvPr/>
        </p:nvSpPr>
        <p:spPr bwMode="auto">
          <a:xfrm>
            <a:off x="4191000" y="1348669"/>
            <a:ext cx="480060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None/>
            </a:pPr>
            <a:r>
              <a:rPr lang="en-US" altLang="zh-CN" dirty="0">
                <a:solidFill>
                  <a:srgbClr val="088638"/>
                </a:solidFill>
              </a:rPr>
              <a:t>//</a:t>
            </a:r>
            <a:r>
              <a:rPr lang="en-US" altLang="zh-CN" dirty="0" err="1">
                <a:solidFill>
                  <a:srgbClr val="088638"/>
                </a:solidFill>
              </a:rPr>
              <a:t>jos_clist</a:t>
            </a:r>
            <a:r>
              <a:rPr lang="zh-CN" altLang="en-US" dirty="0">
                <a:solidFill>
                  <a:srgbClr val="088638"/>
                </a:solidFill>
              </a:rPr>
              <a:t>为链表头指针</a:t>
            </a:r>
          </a:p>
        </p:txBody>
      </p:sp>
      <p:sp>
        <p:nvSpPr>
          <p:cNvPr id="174086" name="Text Box 6"/>
          <p:cNvSpPr txBox="1">
            <a:spLocks noChangeArrowheads="1"/>
          </p:cNvSpPr>
          <p:nvPr/>
        </p:nvSpPr>
        <p:spPr bwMode="auto">
          <a:xfrm>
            <a:off x="5715000" y="5486400"/>
            <a:ext cx="3429000" cy="4801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//</a:t>
            </a:r>
            <a:r>
              <a:rPr lang="zh-CN" altLang="en-US" dirty="0" smtClean="0">
                <a:solidFill>
                  <a:schemeClr val="bg1"/>
                </a:solidFill>
              </a:rPr>
              <a:t>传址</a:t>
            </a:r>
            <a:r>
              <a:rPr lang="zh-CN" altLang="en-US" dirty="0" smtClean="0">
                <a:solidFill>
                  <a:schemeClr val="bg1"/>
                </a:solidFill>
              </a:rPr>
              <a:t>调用，为何？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09600" y="2362200"/>
            <a:ext cx="8534400" cy="1219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(“\n please input the value of n, s, m); 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scanf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(“%d,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%d, %d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”, &amp;n, &amp;s, &amp;m);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791200" y="3733800"/>
            <a:ext cx="243840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None/>
            </a:pPr>
            <a:r>
              <a:rPr lang="en-US" altLang="zh-CN" dirty="0" smtClean="0">
                <a:solidFill>
                  <a:srgbClr val="088638"/>
                </a:solidFill>
              </a:rPr>
              <a:t>//</a:t>
            </a:r>
            <a:r>
              <a:rPr lang="zh-CN" altLang="en-US" dirty="0" smtClean="0">
                <a:solidFill>
                  <a:srgbClr val="088638"/>
                </a:solidFill>
              </a:rPr>
              <a:t>初始化链表</a:t>
            </a:r>
            <a:endParaRPr lang="zh-CN" altLang="en-US" dirty="0">
              <a:solidFill>
                <a:srgbClr val="088638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7239000" y="4320469"/>
            <a:ext cx="236220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None/>
            </a:pPr>
            <a:r>
              <a:rPr lang="en-US" altLang="zh-CN" dirty="0" smtClean="0">
                <a:solidFill>
                  <a:srgbClr val="088638"/>
                </a:solidFill>
              </a:rPr>
              <a:t>//</a:t>
            </a:r>
            <a:r>
              <a:rPr lang="zh-CN" altLang="en-US" dirty="0" smtClean="0">
                <a:solidFill>
                  <a:srgbClr val="088638"/>
                </a:solidFill>
              </a:rPr>
              <a:t>核心算法</a:t>
            </a:r>
            <a:endParaRPr lang="zh-CN" altLang="en-US" dirty="0">
              <a:solidFill>
                <a:srgbClr val="08863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4086" grpId="0" animBg="1"/>
      <p:bldP spid="7" grpId="0" animBg="1"/>
      <p:bldP spid="9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zh-CN" altLang="en-US" dirty="0" smtClean="0">
                <a:ea typeface="黑体" pitchFamily="2" charset="-122"/>
              </a:rPr>
              <a:t>代价分析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133600" y="1828801"/>
          <a:ext cx="6705600" cy="914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/>
                <a:gridCol w="3124200"/>
              </a:tblGrid>
              <a:tr h="9143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3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O</a:t>
                      </a:r>
                      <a:r>
                        <a:rPr kumimoji="0" lang="en-US" altLang="zh-CN" sz="3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(n)</a:t>
                      </a:r>
                      <a:endParaRPr kumimoji="0" lang="zh-CN" altLang="en-US" sz="3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3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O</a:t>
                      </a:r>
                      <a:r>
                        <a:rPr kumimoji="0" lang="en-US" altLang="zh-CN" sz="3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(n)</a:t>
                      </a:r>
                      <a:endParaRPr kumimoji="0" lang="zh-CN" altLang="en-US" sz="3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133600" y="2743200"/>
          <a:ext cx="6705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/>
                <a:gridCol w="3124200"/>
              </a:tblGrid>
              <a:tr h="1371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3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O</a:t>
                      </a:r>
                      <a:r>
                        <a:rPr kumimoji="0" lang="en-US" altLang="zh-CN" sz="3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(1)*n</a:t>
                      </a:r>
                      <a:r>
                        <a:rPr kumimoji="0" lang="zh-CN" altLang="en-US" sz="3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次寻找</a:t>
                      </a:r>
                      <a:endParaRPr kumimoji="0" lang="en-US" altLang="zh-CN" sz="3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à"/>
                        <a:tabLst/>
                        <a:defRPr/>
                      </a:pPr>
                      <a:r>
                        <a:rPr kumimoji="0" lang="en-US" altLang="zh-CN" sz="3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  <a:sym typeface="Wingdings" pitchFamily="2" charset="2"/>
                        </a:rPr>
                        <a:t>O</a:t>
                      </a:r>
                      <a:r>
                        <a:rPr kumimoji="0" lang="en-US" altLang="zh-CN" sz="3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  <a:sym typeface="Wingdings" pitchFamily="2" charset="2"/>
                        </a:rPr>
                        <a:t>(n)</a:t>
                      </a:r>
                      <a:endParaRPr kumimoji="0" lang="zh-CN" altLang="en-US" sz="3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3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O</a:t>
                      </a:r>
                      <a:r>
                        <a:rPr kumimoji="0" lang="en-US" altLang="zh-CN" sz="3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(m)*n</a:t>
                      </a:r>
                      <a:r>
                        <a:rPr kumimoji="0" lang="zh-CN" altLang="en-US" sz="3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次寻找</a:t>
                      </a:r>
                      <a:endParaRPr kumimoji="0" lang="en-US" altLang="zh-CN" sz="3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à"/>
                        <a:tabLst/>
                        <a:defRPr/>
                      </a:pPr>
                      <a:r>
                        <a:rPr kumimoji="0" lang="en-US" altLang="zh-CN" sz="3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  <a:sym typeface="Wingdings" pitchFamily="2" charset="2"/>
                        </a:rPr>
                        <a:t>O</a:t>
                      </a:r>
                      <a:r>
                        <a:rPr kumimoji="0" lang="en-US" altLang="zh-CN" sz="3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  <a:sym typeface="Wingdings" pitchFamily="2" charset="2"/>
                        </a:rPr>
                        <a:t>(m*n)</a:t>
                      </a:r>
                      <a:endParaRPr kumimoji="0" lang="zh-CN" altLang="en-US" sz="3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304800" y="1828800"/>
          <a:ext cx="1828800" cy="3875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</a:tblGrid>
              <a:tr h="914400">
                <a:tc>
                  <a:txBody>
                    <a:bodyPr/>
                    <a:lstStyle/>
                    <a:p>
                      <a:r>
                        <a:rPr lang="zh-CN" altLang="en-US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初始化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84698">
                <a:tc>
                  <a:txBody>
                    <a:bodyPr/>
                    <a:lstStyle/>
                    <a:p>
                      <a:r>
                        <a:rPr lang="zh-CN" altLang="en-US" sz="320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找第</a:t>
                      </a: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m</a:t>
                      </a:r>
                      <a:r>
                        <a:rPr lang="zh-CN" altLang="en-US" sz="320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个结点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76186">
                <a:tc>
                  <a:txBody>
                    <a:bodyPr/>
                    <a:lstStyle/>
                    <a:p>
                      <a:r>
                        <a:rPr lang="zh-CN" altLang="en-US" sz="320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删除结点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2133600" y="4114800"/>
          <a:ext cx="67056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/>
                <a:gridCol w="3124200"/>
              </a:tblGrid>
              <a:tr h="1600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3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最多：</a:t>
                      </a:r>
                      <a:endParaRPr kumimoji="0" lang="en-US" altLang="zh-CN" sz="3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黑体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3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(n-1)+(n-2)+…1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3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=</a:t>
                      </a:r>
                      <a:r>
                        <a:rPr kumimoji="0" lang="en-US" altLang="zh-CN" sz="3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O</a:t>
                      </a:r>
                      <a:r>
                        <a:rPr kumimoji="0" lang="en-US" altLang="zh-CN" sz="3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(n</a:t>
                      </a:r>
                      <a:r>
                        <a:rPr kumimoji="0" lang="en-US" altLang="zh-CN" sz="3200" b="0" i="0" u="none" strike="noStrike" kern="1200" cap="none" normalizeH="0" baseline="3000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2</a:t>
                      </a:r>
                      <a:r>
                        <a:rPr kumimoji="0" lang="en-US" altLang="zh-CN" sz="3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)</a:t>
                      </a:r>
                      <a:endParaRPr kumimoji="0" lang="zh-CN" altLang="en-US" sz="3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O</a:t>
                      </a:r>
                      <a:r>
                        <a:rPr kumimoji="0" lang="en-US" altLang="zh-CN" sz="3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(1)*n</a:t>
                      </a:r>
                      <a:r>
                        <a:rPr kumimoji="0" lang="zh-CN" altLang="en-US" sz="3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次删除</a:t>
                      </a:r>
                      <a:endParaRPr kumimoji="0" lang="en-US" altLang="zh-CN" sz="3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à"/>
                        <a:tabLst/>
                      </a:pPr>
                      <a:r>
                        <a:rPr kumimoji="0" lang="en-US" altLang="zh-CN" sz="3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  <a:sym typeface="Wingdings" pitchFamily="2" charset="2"/>
                        </a:rPr>
                        <a:t>O</a:t>
                      </a:r>
                      <a:r>
                        <a:rPr kumimoji="0" lang="en-US" altLang="zh-CN" sz="3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  <a:sym typeface="Wingdings" pitchFamily="2" charset="2"/>
                        </a:rPr>
                        <a:t>(n)</a:t>
                      </a:r>
                      <a:endParaRPr kumimoji="0" lang="en-US" altLang="zh-CN" sz="3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304799" y="1143000"/>
          <a:ext cx="8534401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1"/>
                <a:gridCol w="3581400"/>
                <a:gridCol w="31242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3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步骤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3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顺序表代价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链表代价</a:t>
                      </a:r>
                      <a:endParaRPr kumimoji="0" lang="en-US" altLang="zh-CN" sz="3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4343400" y="1219200"/>
            <a:ext cx="1295400" cy="533400"/>
          </a:xfrm>
          <a:prstGeom prst="rect">
            <a:avLst/>
          </a:prstGeom>
          <a:solidFill>
            <a:srgbClr val="960000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08000" algn="just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200" i="1" dirty="0" smtClean="0">
                <a:solidFill>
                  <a:schemeClr val="bg1"/>
                </a:solidFill>
              </a:rPr>
              <a:t>O</a:t>
            </a:r>
            <a:r>
              <a:rPr lang="en-US" altLang="zh-CN" sz="3200" dirty="0" smtClean="0">
                <a:solidFill>
                  <a:schemeClr val="bg1"/>
                </a:solidFill>
              </a:rPr>
              <a:t>(n</a:t>
            </a:r>
            <a:r>
              <a:rPr lang="en-US" altLang="zh-CN" sz="3200" baseline="30000" dirty="0" smtClean="0">
                <a:solidFill>
                  <a:schemeClr val="bg1"/>
                </a:solidFill>
              </a:rPr>
              <a:t>2</a:t>
            </a:r>
            <a:r>
              <a:rPr lang="en-US" altLang="zh-CN" sz="3200" dirty="0" smtClean="0">
                <a:solidFill>
                  <a:schemeClr val="bg1"/>
                </a:solidFill>
              </a:rPr>
              <a:t>)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7467600" y="1219200"/>
            <a:ext cx="1676400" cy="533400"/>
          </a:xfrm>
          <a:prstGeom prst="rect">
            <a:avLst/>
          </a:prstGeom>
          <a:solidFill>
            <a:srgbClr val="2B894A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08000" algn="just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200" i="1" dirty="0" smtClean="0">
                <a:solidFill>
                  <a:schemeClr val="bg1"/>
                </a:solidFill>
              </a:rPr>
              <a:t>O</a:t>
            </a:r>
            <a:r>
              <a:rPr lang="en-US" altLang="zh-CN" sz="3200" dirty="0" smtClean="0">
                <a:solidFill>
                  <a:schemeClr val="bg1"/>
                </a:solidFill>
              </a:rPr>
              <a:t>(m*n)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8600" y="990600"/>
            <a:ext cx="6172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40000"/>
              </a:lnSpc>
              <a:spcBef>
                <a:spcPts val="0"/>
              </a:spcBef>
              <a:buSzPct val="100000"/>
              <a:buNone/>
            </a:pPr>
            <a:r>
              <a:rPr lang="en-GB" altLang="zh-CN" sz="3200" dirty="0" smtClean="0"/>
              <a:t>1)  n</a:t>
            </a:r>
            <a:r>
              <a:rPr lang="zh-CN" altLang="en-GB" sz="3200" dirty="0"/>
              <a:t>个人围坐在一个圆桌</a:t>
            </a:r>
            <a:r>
              <a:rPr lang="zh-CN" altLang="en-GB" sz="3200" dirty="0" smtClean="0"/>
              <a:t>周围</a:t>
            </a:r>
            <a:r>
              <a:rPr lang="zh-CN" altLang="en-US" sz="3200" dirty="0" smtClean="0"/>
              <a:t>，</a:t>
            </a:r>
            <a:endParaRPr lang="en-GB" altLang="zh-CN" sz="3200" dirty="0"/>
          </a:p>
        </p:txBody>
      </p:sp>
      <p:sp>
        <p:nvSpPr>
          <p:cNvPr id="9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en-US" altLang="zh-CN" dirty="0" smtClean="0">
                <a:ea typeface="黑体" pitchFamily="2" charset="-122"/>
              </a:rPr>
              <a:t>Josephus</a:t>
            </a:r>
            <a:r>
              <a:rPr lang="zh-CN" altLang="en-US" dirty="0" smtClean="0">
                <a:ea typeface="黑体" pitchFamily="2" charset="-122"/>
              </a:rPr>
              <a:t>问题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228600" y="4953000"/>
            <a:ext cx="3962400" cy="685800"/>
          </a:xfrm>
          <a:prstGeom prst="rect">
            <a:avLst/>
          </a:prstGeom>
          <a:solidFill>
            <a:srgbClr val="C2FFA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zh-CN" altLang="en-US" sz="3200" dirty="0" smtClean="0">
                <a:latin typeface="+mj-lt"/>
              </a:rPr>
              <a:t>例：</a:t>
            </a:r>
            <a:r>
              <a:rPr lang="en-US" altLang="zh-CN" sz="3200" dirty="0" smtClean="0">
                <a:latin typeface="+mj-lt"/>
              </a:rPr>
              <a:t>n=8, s=1, m=4</a:t>
            </a: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228600" y="1752600"/>
            <a:ext cx="6172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>
              <a:lnSpc>
                <a:spcPct val="110000"/>
              </a:lnSpc>
              <a:spcBef>
                <a:spcPts val="0"/>
              </a:spcBef>
              <a:buSzPct val="100000"/>
              <a:buAutoNum type="arabicParenR" startAt="2"/>
            </a:pPr>
            <a:r>
              <a:rPr lang="zh-CN" altLang="en-GB" sz="3200" dirty="0" smtClean="0"/>
              <a:t>第</a:t>
            </a:r>
            <a:r>
              <a:rPr lang="en-GB" altLang="zh-CN" sz="3200" dirty="0"/>
              <a:t>s</a:t>
            </a:r>
            <a:r>
              <a:rPr lang="zh-CN" altLang="en-GB" sz="3200" dirty="0" smtClean="0"/>
              <a:t>个</a:t>
            </a:r>
            <a:r>
              <a:rPr lang="zh-CN" altLang="en-US" sz="3200" dirty="0" smtClean="0"/>
              <a:t>人</a:t>
            </a:r>
            <a:r>
              <a:rPr lang="zh-CN" altLang="en-GB" sz="3200" dirty="0" smtClean="0"/>
              <a:t>报</a:t>
            </a:r>
            <a:r>
              <a:rPr lang="en-US" altLang="zh-CN" sz="3200" dirty="0" smtClean="0"/>
              <a:t>1</a:t>
            </a:r>
            <a:r>
              <a:rPr lang="zh-CN" altLang="en-GB" sz="3200" dirty="0" smtClean="0"/>
              <a:t>，</a:t>
            </a:r>
            <a:r>
              <a:rPr lang="zh-CN" altLang="en-US" sz="3200" dirty="0" smtClean="0"/>
              <a:t>依次报数，</a:t>
            </a:r>
            <a:endParaRPr lang="en-US" altLang="zh-CN" sz="3200" dirty="0" smtClean="0"/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buSzPct val="100000"/>
              <a:buNone/>
            </a:pPr>
            <a:r>
              <a:rPr lang="en-US" altLang="zh-CN" sz="3200" dirty="0"/>
              <a:t> </a:t>
            </a:r>
            <a:r>
              <a:rPr lang="en-US" altLang="zh-CN" sz="3200" dirty="0" smtClean="0"/>
              <a:t>    </a:t>
            </a:r>
            <a:r>
              <a:rPr lang="zh-CN" altLang="en-GB" sz="3200" dirty="0" smtClean="0"/>
              <a:t>数</a:t>
            </a:r>
            <a:r>
              <a:rPr lang="zh-CN" altLang="en-GB" sz="3200" dirty="0"/>
              <a:t>到</a:t>
            </a:r>
            <a:r>
              <a:rPr lang="en-GB" altLang="zh-CN" sz="3200" dirty="0"/>
              <a:t>m</a:t>
            </a:r>
            <a:r>
              <a:rPr lang="zh-CN" altLang="en-GB" sz="3200" dirty="0"/>
              <a:t>的人出列</a:t>
            </a:r>
            <a:r>
              <a:rPr lang="zh-CN" altLang="en-GB" sz="3200" dirty="0" smtClean="0"/>
              <a:t>，</a:t>
            </a:r>
            <a:endParaRPr lang="zh-CN" altLang="en-US" sz="3200" dirty="0"/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228600" y="2971800"/>
            <a:ext cx="6172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>
              <a:lnSpc>
                <a:spcPct val="110000"/>
              </a:lnSpc>
              <a:spcBef>
                <a:spcPts val="0"/>
              </a:spcBef>
              <a:buSzPct val="100000"/>
              <a:buAutoNum type="arabicParenR" startAt="3"/>
            </a:pPr>
            <a:r>
              <a:rPr lang="zh-CN" altLang="en-GB" sz="3200" dirty="0" smtClean="0"/>
              <a:t>出列</a:t>
            </a:r>
            <a:r>
              <a:rPr lang="zh-CN" altLang="en-US" sz="3200" dirty="0" smtClean="0"/>
              <a:t>者</a:t>
            </a:r>
            <a:r>
              <a:rPr lang="zh-CN" altLang="en-GB" sz="3200" dirty="0" smtClean="0"/>
              <a:t>的</a:t>
            </a:r>
            <a:r>
              <a:rPr lang="zh-CN" altLang="en-US" sz="3200" dirty="0" smtClean="0"/>
              <a:t>下</a:t>
            </a:r>
            <a:r>
              <a:rPr lang="zh-CN" altLang="en-GB" sz="3200" dirty="0" smtClean="0"/>
              <a:t>一位报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，</a:t>
            </a:r>
            <a:endParaRPr lang="en-US" altLang="zh-CN" sz="3200" dirty="0" smtClean="0"/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buSzPct val="100000"/>
              <a:buNone/>
            </a:pPr>
            <a:r>
              <a:rPr lang="en-US" altLang="zh-CN" sz="3200" dirty="0" smtClean="0"/>
              <a:t>     </a:t>
            </a:r>
            <a:r>
              <a:rPr lang="zh-CN" altLang="en-US" sz="3200" dirty="0" smtClean="0"/>
              <a:t>同理，</a:t>
            </a:r>
            <a:r>
              <a:rPr lang="zh-CN" altLang="en-GB" sz="3200" dirty="0" smtClean="0"/>
              <a:t>数</a:t>
            </a:r>
            <a:r>
              <a:rPr lang="zh-CN" altLang="en-GB" sz="3200" dirty="0"/>
              <a:t>到</a:t>
            </a:r>
            <a:r>
              <a:rPr lang="en-GB" altLang="zh-CN" sz="3200" dirty="0"/>
              <a:t>m</a:t>
            </a:r>
            <a:r>
              <a:rPr lang="zh-CN" altLang="en-GB" sz="3200" dirty="0"/>
              <a:t>的人出列</a:t>
            </a:r>
            <a:r>
              <a:rPr lang="zh-CN" altLang="en-GB" sz="3200" dirty="0" smtClean="0"/>
              <a:t>，</a:t>
            </a:r>
            <a:endParaRPr lang="zh-CN" altLang="en-US" sz="3200" dirty="0"/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228600" y="4114800"/>
            <a:ext cx="6172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SzPct val="100000"/>
              <a:buNone/>
            </a:pPr>
            <a:r>
              <a:rPr lang="en-US" altLang="zh-CN" sz="3200" dirty="0" smtClean="0"/>
              <a:t>4)  </a:t>
            </a:r>
            <a:r>
              <a:rPr lang="zh-CN" altLang="en-US" sz="3200" dirty="0" smtClean="0"/>
              <a:t>重复</a:t>
            </a:r>
            <a:r>
              <a:rPr lang="en-US" altLang="zh-CN" sz="3200" dirty="0" smtClean="0"/>
              <a:t>3)</a:t>
            </a:r>
            <a:r>
              <a:rPr lang="zh-CN" altLang="en-GB" sz="3200" dirty="0" smtClean="0"/>
              <a:t>，</a:t>
            </a:r>
            <a:r>
              <a:rPr lang="zh-CN" altLang="en-GB" sz="3200" dirty="0"/>
              <a:t>直到</a:t>
            </a:r>
            <a:r>
              <a:rPr lang="zh-CN" altLang="en-GB" sz="3200" dirty="0" smtClean="0"/>
              <a:t>所有人</a:t>
            </a:r>
            <a:r>
              <a:rPr lang="zh-CN" altLang="en-US" sz="3200" dirty="0" smtClean="0"/>
              <a:t>都</a:t>
            </a:r>
            <a:r>
              <a:rPr lang="zh-CN" altLang="en-GB" sz="3200" dirty="0" smtClean="0"/>
              <a:t>出列</a:t>
            </a:r>
            <a:r>
              <a:rPr lang="zh-CN" altLang="en-GB" sz="3200" dirty="0"/>
              <a:t>；</a:t>
            </a:r>
            <a:endParaRPr lang="zh-CN" altLang="en-US" sz="3200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0" y="1752600"/>
            <a:ext cx="1800000" cy="18000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2" name="Rectangle 39"/>
          <p:cNvSpPr>
            <a:spLocks noChangeArrowheads="1"/>
          </p:cNvSpPr>
          <p:nvPr/>
        </p:nvSpPr>
        <p:spPr bwMode="auto">
          <a:xfrm>
            <a:off x="7848600" y="2362200"/>
            <a:ext cx="4572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rgbClr val="009900"/>
                </a:solidFill>
                <a:latin typeface="+mj-lt"/>
                <a:ea typeface="宋体" pitchFamily="2" charset="-122"/>
              </a:rPr>
              <a:t>3</a:t>
            </a:r>
            <a:endParaRPr lang="zh-CN" altLang="zh-CN" sz="3600" dirty="0">
              <a:solidFill>
                <a:srgbClr val="0099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23" name="Rectangle 39"/>
          <p:cNvSpPr>
            <a:spLocks noChangeArrowheads="1"/>
          </p:cNvSpPr>
          <p:nvPr/>
        </p:nvSpPr>
        <p:spPr bwMode="auto">
          <a:xfrm>
            <a:off x="6705600" y="1371600"/>
            <a:ext cx="4572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rgbClr val="009900"/>
                </a:solidFill>
                <a:latin typeface="+mj-lt"/>
                <a:ea typeface="宋体" pitchFamily="2" charset="-122"/>
              </a:rPr>
              <a:t>1</a:t>
            </a:r>
            <a:endParaRPr lang="zh-CN" altLang="zh-CN" sz="3600" dirty="0">
              <a:solidFill>
                <a:srgbClr val="0099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24" name="Rectangle 39"/>
          <p:cNvSpPr>
            <a:spLocks noChangeArrowheads="1"/>
          </p:cNvSpPr>
          <p:nvPr/>
        </p:nvSpPr>
        <p:spPr bwMode="auto">
          <a:xfrm>
            <a:off x="7467600" y="1600200"/>
            <a:ext cx="4572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rgbClr val="009900"/>
                </a:solidFill>
                <a:latin typeface="+mj-lt"/>
                <a:ea typeface="宋体" pitchFamily="2" charset="-122"/>
              </a:rPr>
              <a:t>2</a:t>
            </a:r>
            <a:endParaRPr lang="zh-CN" altLang="zh-CN" sz="3600" dirty="0">
              <a:solidFill>
                <a:srgbClr val="0099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25" name="Rectangle 39"/>
          <p:cNvSpPr>
            <a:spLocks noChangeArrowheads="1"/>
          </p:cNvSpPr>
          <p:nvPr/>
        </p:nvSpPr>
        <p:spPr bwMode="auto">
          <a:xfrm>
            <a:off x="6781800" y="3581400"/>
            <a:ext cx="4572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rgbClr val="009900"/>
                </a:solidFill>
                <a:latin typeface="+mj-lt"/>
                <a:ea typeface="宋体" pitchFamily="2" charset="-122"/>
              </a:rPr>
              <a:t>5</a:t>
            </a:r>
            <a:endParaRPr lang="zh-CN" altLang="zh-CN" sz="3600" dirty="0">
              <a:solidFill>
                <a:srgbClr val="0099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26" name="Rectangle 39"/>
          <p:cNvSpPr>
            <a:spLocks noChangeArrowheads="1"/>
          </p:cNvSpPr>
          <p:nvPr/>
        </p:nvSpPr>
        <p:spPr bwMode="auto">
          <a:xfrm>
            <a:off x="5715000" y="2438400"/>
            <a:ext cx="4572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rgbClr val="009900"/>
                </a:solidFill>
                <a:latin typeface="+mj-lt"/>
                <a:ea typeface="宋体" pitchFamily="2" charset="-122"/>
              </a:rPr>
              <a:t>7</a:t>
            </a:r>
            <a:endParaRPr lang="zh-CN" altLang="zh-CN" sz="3600" dirty="0">
              <a:solidFill>
                <a:srgbClr val="0099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27" name="Rectangle 39"/>
          <p:cNvSpPr>
            <a:spLocks noChangeArrowheads="1"/>
          </p:cNvSpPr>
          <p:nvPr/>
        </p:nvSpPr>
        <p:spPr bwMode="auto">
          <a:xfrm>
            <a:off x="7543800" y="3200400"/>
            <a:ext cx="4572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rgbClr val="009900"/>
                </a:solidFill>
                <a:latin typeface="+mj-lt"/>
                <a:ea typeface="宋体" pitchFamily="2" charset="-122"/>
              </a:rPr>
              <a:t>4</a:t>
            </a:r>
            <a:endParaRPr lang="zh-CN" altLang="zh-CN" sz="3600" dirty="0">
              <a:solidFill>
                <a:srgbClr val="0099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28" name="Rectangle 39"/>
          <p:cNvSpPr>
            <a:spLocks noChangeArrowheads="1"/>
          </p:cNvSpPr>
          <p:nvPr/>
        </p:nvSpPr>
        <p:spPr bwMode="auto">
          <a:xfrm>
            <a:off x="5943600" y="3200400"/>
            <a:ext cx="4572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rgbClr val="009900"/>
                </a:solidFill>
                <a:latin typeface="+mj-lt"/>
                <a:ea typeface="宋体" pitchFamily="2" charset="-122"/>
              </a:rPr>
              <a:t>6</a:t>
            </a:r>
            <a:endParaRPr lang="zh-CN" altLang="zh-CN" sz="3600" dirty="0">
              <a:solidFill>
                <a:srgbClr val="0099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29" name="Rectangle 39"/>
          <p:cNvSpPr>
            <a:spLocks noChangeArrowheads="1"/>
          </p:cNvSpPr>
          <p:nvPr/>
        </p:nvSpPr>
        <p:spPr bwMode="auto">
          <a:xfrm>
            <a:off x="5943600" y="1752600"/>
            <a:ext cx="4572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rgbClr val="009900"/>
                </a:solidFill>
                <a:latin typeface="+mj-lt"/>
                <a:ea typeface="宋体" pitchFamily="2" charset="-122"/>
              </a:rPr>
              <a:t>8</a:t>
            </a:r>
            <a:endParaRPr lang="zh-CN" altLang="zh-CN" sz="3600" dirty="0">
              <a:solidFill>
                <a:srgbClr val="0099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38" name="直接箭头连接符 37"/>
          <p:cNvCxnSpPr/>
          <p:nvPr/>
        </p:nvCxnSpPr>
        <p:spPr bwMode="auto">
          <a:xfrm rot="10800000">
            <a:off x="7162800" y="3810000"/>
            <a:ext cx="457200" cy="2286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直接箭头连接符 43"/>
          <p:cNvCxnSpPr/>
          <p:nvPr/>
        </p:nvCxnSpPr>
        <p:spPr bwMode="auto">
          <a:xfrm>
            <a:off x="6324600" y="1447800"/>
            <a:ext cx="457200" cy="1588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直接箭头连接符 46"/>
          <p:cNvCxnSpPr/>
          <p:nvPr/>
        </p:nvCxnSpPr>
        <p:spPr bwMode="auto">
          <a:xfrm flipV="1">
            <a:off x="5713412" y="3429000"/>
            <a:ext cx="306388" cy="2286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直接箭头连接符 51"/>
          <p:cNvCxnSpPr/>
          <p:nvPr/>
        </p:nvCxnSpPr>
        <p:spPr bwMode="auto">
          <a:xfrm rot="10800000" flipV="1">
            <a:off x="8153400" y="2438400"/>
            <a:ext cx="533400" cy="762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直接箭头连接符 52"/>
          <p:cNvCxnSpPr/>
          <p:nvPr/>
        </p:nvCxnSpPr>
        <p:spPr bwMode="auto">
          <a:xfrm rot="16200000" flipH="1">
            <a:off x="6591300" y="1181100"/>
            <a:ext cx="381000" cy="1524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直接箭头连接符 56"/>
          <p:cNvCxnSpPr/>
          <p:nvPr/>
        </p:nvCxnSpPr>
        <p:spPr bwMode="auto">
          <a:xfrm rot="10800000">
            <a:off x="8229600" y="2667000"/>
            <a:ext cx="533400" cy="762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直接箭头连接符 59"/>
          <p:cNvCxnSpPr/>
          <p:nvPr/>
        </p:nvCxnSpPr>
        <p:spPr bwMode="auto">
          <a:xfrm rot="5400000" flipH="1" flipV="1">
            <a:off x="5715000" y="3657600"/>
            <a:ext cx="45720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直接箭头连接符 63"/>
          <p:cNvCxnSpPr>
            <a:endCxn id="28" idx="2"/>
          </p:cNvCxnSpPr>
          <p:nvPr/>
        </p:nvCxnSpPr>
        <p:spPr bwMode="auto">
          <a:xfrm rot="5400000" flipH="1" flipV="1">
            <a:off x="5867400" y="3886200"/>
            <a:ext cx="533400" cy="762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椭圆 65"/>
          <p:cNvSpPr/>
          <p:nvPr/>
        </p:nvSpPr>
        <p:spPr bwMode="auto">
          <a:xfrm>
            <a:off x="7605000" y="3200400"/>
            <a:ext cx="396000" cy="396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7" name="椭圆 66"/>
          <p:cNvSpPr/>
          <p:nvPr/>
        </p:nvSpPr>
        <p:spPr bwMode="auto">
          <a:xfrm>
            <a:off x="5943600" y="1752600"/>
            <a:ext cx="396000" cy="396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8" name="椭圆 67"/>
          <p:cNvSpPr/>
          <p:nvPr/>
        </p:nvSpPr>
        <p:spPr bwMode="auto">
          <a:xfrm>
            <a:off x="6781800" y="3566400"/>
            <a:ext cx="396000" cy="396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9" name="椭圆 68"/>
          <p:cNvSpPr/>
          <p:nvPr/>
        </p:nvSpPr>
        <p:spPr bwMode="auto">
          <a:xfrm>
            <a:off x="7467600" y="1600200"/>
            <a:ext cx="396000" cy="396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0" name="椭圆 69"/>
          <p:cNvSpPr/>
          <p:nvPr/>
        </p:nvSpPr>
        <p:spPr bwMode="auto">
          <a:xfrm>
            <a:off x="6705600" y="1371600"/>
            <a:ext cx="396000" cy="396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1" name="椭圆 70"/>
          <p:cNvSpPr/>
          <p:nvPr/>
        </p:nvSpPr>
        <p:spPr bwMode="auto">
          <a:xfrm>
            <a:off x="7848600" y="2347200"/>
            <a:ext cx="396000" cy="396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2" name="椭圆 71"/>
          <p:cNvSpPr/>
          <p:nvPr/>
        </p:nvSpPr>
        <p:spPr bwMode="auto">
          <a:xfrm>
            <a:off x="5715000" y="2438400"/>
            <a:ext cx="396000" cy="396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7" name="椭圆 76"/>
          <p:cNvSpPr/>
          <p:nvPr/>
        </p:nvSpPr>
        <p:spPr bwMode="auto">
          <a:xfrm>
            <a:off x="5943600" y="3200400"/>
            <a:ext cx="396000" cy="396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4038600" y="4953000"/>
            <a:ext cx="49530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 smtClean="0">
                <a:latin typeface="+mj-lt"/>
                <a:sym typeface="Wingdings" pitchFamily="2" charset="2"/>
              </a:rPr>
              <a:t> </a:t>
            </a:r>
            <a:r>
              <a:rPr lang="en-US" altLang="zh-CN" sz="3200" dirty="0" smtClean="0">
                <a:latin typeface="+mj-lt"/>
              </a:rPr>
              <a:t>4, </a:t>
            </a:r>
          </a:p>
        </p:txBody>
      </p:sp>
      <p:sp>
        <p:nvSpPr>
          <p:cNvPr id="36" name="矩形 35"/>
          <p:cNvSpPr/>
          <p:nvPr/>
        </p:nvSpPr>
        <p:spPr>
          <a:xfrm>
            <a:off x="5029200" y="4953000"/>
            <a:ext cx="5261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8,</a:t>
            </a:r>
            <a:endParaRPr lang="zh-CN" altLang="en-US" sz="3200" dirty="0"/>
          </a:p>
        </p:txBody>
      </p:sp>
      <p:sp>
        <p:nvSpPr>
          <p:cNvPr id="37" name="矩形 36"/>
          <p:cNvSpPr/>
          <p:nvPr/>
        </p:nvSpPr>
        <p:spPr>
          <a:xfrm>
            <a:off x="5493694" y="4953000"/>
            <a:ext cx="5261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5,</a:t>
            </a:r>
            <a:endParaRPr lang="zh-CN" altLang="en-US" sz="3200" dirty="0"/>
          </a:p>
        </p:txBody>
      </p:sp>
      <p:sp>
        <p:nvSpPr>
          <p:cNvPr id="39" name="矩形 38"/>
          <p:cNvSpPr/>
          <p:nvPr/>
        </p:nvSpPr>
        <p:spPr>
          <a:xfrm>
            <a:off x="5950894" y="4953000"/>
            <a:ext cx="5261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2,</a:t>
            </a:r>
            <a:endParaRPr lang="zh-CN" altLang="en-US" sz="3200" dirty="0"/>
          </a:p>
        </p:txBody>
      </p:sp>
      <p:sp>
        <p:nvSpPr>
          <p:cNvPr id="40" name="矩形 39"/>
          <p:cNvSpPr/>
          <p:nvPr/>
        </p:nvSpPr>
        <p:spPr>
          <a:xfrm>
            <a:off x="6408094" y="4953000"/>
            <a:ext cx="5261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1,</a:t>
            </a:r>
            <a:endParaRPr lang="zh-CN" altLang="en-US" sz="3200" dirty="0"/>
          </a:p>
        </p:txBody>
      </p:sp>
      <p:sp>
        <p:nvSpPr>
          <p:cNvPr id="41" name="矩形 40"/>
          <p:cNvSpPr/>
          <p:nvPr/>
        </p:nvSpPr>
        <p:spPr>
          <a:xfrm>
            <a:off x="6865294" y="4953000"/>
            <a:ext cx="5261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3,</a:t>
            </a:r>
            <a:endParaRPr lang="zh-CN" altLang="en-US" sz="3200" dirty="0"/>
          </a:p>
        </p:txBody>
      </p:sp>
      <p:sp>
        <p:nvSpPr>
          <p:cNvPr id="42" name="矩形 41"/>
          <p:cNvSpPr/>
          <p:nvPr/>
        </p:nvSpPr>
        <p:spPr>
          <a:xfrm>
            <a:off x="7322494" y="4953000"/>
            <a:ext cx="5261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7,</a:t>
            </a:r>
            <a:endParaRPr lang="zh-CN" altLang="en-US" sz="3200" dirty="0"/>
          </a:p>
        </p:txBody>
      </p:sp>
      <p:sp>
        <p:nvSpPr>
          <p:cNvPr id="43" name="矩形 42"/>
          <p:cNvSpPr/>
          <p:nvPr/>
        </p:nvSpPr>
        <p:spPr>
          <a:xfrm>
            <a:off x="7779694" y="4953000"/>
            <a:ext cx="41229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/>
      <p:bldP spid="20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7" grpId="0" animBg="1"/>
      <p:bldP spid="77" grpId="1" animBg="1"/>
      <p:bldP spid="78" grpId="0" animBg="1"/>
      <p:bldP spid="36" grpId="0"/>
      <p:bldP spid="37" grpId="0"/>
      <p:bldP spid="39" grpId="0"/>
      <p:bldP spid="40" grpId="0"/>
      <p:bldP spid="41" grpId="0"/>
      <p:bldP spid="42" grpId="0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en-US" altLang="zh-CN" dirty="0" smtClean="0">
                <a:ea typeface="黑体" pitchFamily="2" charset="-122"/>
              </a:rPr>
              <a:t>Josephus</a:t>
            </a:r>
            <a:r>
              <a:rPr lang="zh-CN" altLang="en-US" dirty="0" smtClean="0">
                <a:ea typeface="黑体" pitchFamily="2" charset="-122"/>
              </a:rPr>
              <a:t>问题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381000" y="990600"/>
            <a:ext cx="8763000" cy="7191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4000"/>
              </a:lnSpc>
              <a:spcBef>
                <a:spcPts val="0"/>
              </a:spcBef>
              <a:buSzPct val="70000"/>
              <a:buFontTx/>
              <a:buNone/>
            </a:pPr>
            <a:r>
              <a:rPr lang="en-GB" altLang="zh-CN" sz="3200" dirty="0">
                <a:latin typeface="+mj-lt"/>
              </a:rPr>
              <a:t>1) </a:t>
            </a:r>
            <a:r>
              <a:rPr lang="zh-CN" altLang="en-GB" sz="3200" dirty="0" smtClean="0">
                <a:latin typeface="+mj-lt"/>
              </a:rPr>
              <a:t>以</a:t>
            </a:r>
            <a:r>
              <a:rPr lang="zh-CN" altLang="en-US" sz="3200" dirty="0" smtClean="0">
                <a:latin typeface="+mj-lt"/>
              </a:rPr>
              <a:t>“单</a:t>
            </a:r>
            <a:r>
              <a:rPr lang="zh-CN" altLang="en-GB" sz="3200" dirty="0" smtClean="0">
                <a:latin typeface="+mj-lt"/>
              </a:rPr>
              <a:t>个人</a:t>
            </a:r>
            <a:r>
              <a:rPr lang="zh-CN" altLang="en-US" sz="3200" dirty="0" smtClean="0">
                <a:latin typeface="+mj-lt"/>
              </a:rPr>
              <a:t>”</a:t>
            </a:r>
            <a:r>
              <a:rPr lang="zh-CN" altLang="en-GB" sz="3200" dirty="0" smtClean="0">
                <a:latin typeface="+mj-lt"/>
              </a:rPr>
              <a:t>为结点</a:t>
            </a:r>
            <a:r>
              <a:rPr lang="zh-CN" altLang="en-US" sz="3200" dirty="0" smtClean="0">
                <a:latin typeface="+mj-lt"/>
              </a:rPr>
              <a:t>，</a:t>
            </a:r>
            <a:r>
              <a:rPr lang="zh-CN" altLang="en-GB" sz="3200" dirty="0" smtClean="0">
                <a:solidFill>
                  <a:srgbClr val="003399"/>
                </a:solidFill>
                <a:latin typeface="+mj-lt"/>
              </a:rPr>
              <a:t>建线性表</a:t>
            </a:r>
            <a:endParaRPr lang="zh-CN" altLang="en-GB" sz="3200" dirty="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381000" y="3886200"/>
            <a:ext cx="87630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4000"/>
              </a:lnSpc>
              <a:spcBef>
                <a:spcPts val="0"/>
              </a:spcBef>
              <a:buSzPct val="70000"/>
              <a:buFontTx/>
              <a:buNone/>
            </a:pPr>
            <a:r>
              <a:rPr lang="en-GB" altLang="zh-CN" sz="3200" dirty="0" smtClean="0">
                <a:latin typeface="+mj-lt"/>
              </a:rPr>
              <a:t>4) </a:t>
            </a:r>
            <a:r>
              <a:rPr lang="zh-CN" altLang="en-US" sz="3200" dirty="0" smtClean="0">
                <a:latin typeface="+mj-lt"/>
              </a:rPr>
              <a:t>重复</a:t>
            </a:r>
            <a:r>
              <a:rPr lang="en-US" altLang="zh-CN" sz="3200" dirty="0" smtClean="0">
                <a:latin typeface="+mj-lt"/>
              </a:rPr>
              <a:t>3)</a:t>
            </a:r>
            <a:r>
              <a:rPr lang="zh-CN" altLang="en-US" sz="3200" dirty="0" smtClean="0">
                <a:latin typeface="+mj-lt"/>
              </a:rPr>
              <a:t>，直到</a:t>
            </a:r>
            <a:r>
              <a:rPr lang="zh-CN" altLang="en-US" sz="3200" dirty="0" smtClean="0">
                <a:solidFill>
                  <a:srgbClr val="003399"/>
                </a:solidFill>
                <a:latin typeface="+mj-lt"/>
              </a:rPr>
              <a:t>表</a:t>
            </a:r>
            <a:r>
              <a:rPr lang="zh-CN" altLang="en-US" sz="3200" dirty="0" smtClean="0">
                <a:solidFill>
                  <a:srgbClr val="003399"/>
                </a:solidFill>
                <a:latin typeface="+mj-lt"/>
              </a:rPr>
              <a:t>空。</a:t>
            </a:r>
            <a:endParaRPr lang="zh-CN" altLang="en-GB" sz="3200" dirty="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381000" y="2743200"/>
            <a:ext cx="8763000" cy="1219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4000"/>
              </a:lnSpc>
              <a:spcBef>
                <a:spcPts val="0"/>
              </a:spcBef>
              <a:buSzPct val="70000"/>
              <a:buFontTx/>
              <a:buNone/>
            </a:pPr>
            <a:r>
              <a:rPr lang="en-GB" altLang="zh-CN" sz="3200" dirty="0">
                <a:latin typeface="+mj-lt"/>
              </a:rPr>
              <a:t>3) </a:t>
            </a:r>
            <a:r>
              <a:rPr lang="zh-CN" altLang="en-US" sz="3200" dirty="0">
                <a:latin typeface="+mj-lt"/>
              </a:rPr>
              <a:t>以</a:t>
            </a:r>
            <a:r>
              <a:rPr lang="en-GB" altLang="zh-CN" sz="3200" dirty="0" smtClean="0">
                <a:latin typeface="+mj-lt"/>
              </a:rPr>
              <a:t>temp</a:t>
            </a:r>
            <a:r>
              <a:rPr lang="zh-CN" altLang="en-GB" sz="3200" dirty="0" smtClean="0">
                <a:latin typeface="+mj-lt"/>
              </a:rPr>
              <a:t>的下一个</a:t>
            </a:r>
            <a:r>
              <a:rPr lang="zh-CN" altLang="en-US" sz="3200" dirty="0" smtClean="0">
                <a:latin typeface="+mj-lt"/>
              </a:rPr>
              <a:t>为起点</a:t>
            </a:r>
            <a:r>
              <a:rPr lang="zh-CN" altLang="en-GB" sz="3200" dirty="0" smtClean="0">
                <a:latin typeface="+mj-lt"/>
              </a:rPr>
              <a:t>，</a:t>
            </a:r>
            <a:endParaRPr lang="en-US" altLang="zh-CN" sz="3200" dirty="0" smtClean="0">
              <a:latin typeface="+mj-lt"/>
            </a:endParaRPr>
          </a:p>
          <a:p>
            <a:pPr marL="342900" indent="-342900">
              <a:lnSpc>
                <a:spcPct val="114000"/>
              </a:lnSpc>
              <a:spcBef>
                <a:spcPts val="0"/>
              </a:spcBef>
              <a:buSzPct val="70000"/>
              <a:buFontTx/>
              <a:buNone/>
            </a:pPr>
            <a:r>
              <a:rPr lang="en-US" altLang="zh-CN" sz="3200" dirty="0">
                <a:latin typeface="+mj-lt"/>
              </a:rPr>
              <a:t> </a:t>
            </a:r>
            <a:r>
              <a:rPr lang="en-US" altLang="zh-CN" sz="3200" dirty="0" smtClean="0">
                <a:latin typeface="+mj-lt"/>
              </a:rPr>
              <a:t>   </a:t>
            </a:r>
            <a:r>
              <a:rPr lang="zh-CN" altLang="en-GB" sz="3200" dirty="0" smtClean="0">
                <a:solidFill>
                  <a:srgbClr val="003399"/>
                </a:solidFill>
              </a:rPr>
              <a:t>删除</a:t>
            </a:r>
            <a:r>
              <a:rPr lang="zh-CN" altLang="en-US" sz="3200" dirty="0" smtClean="0">
                <a:solidFill>
                  <a:srgbClr val="003399"/>
                </a:solidFill>
              </a:rPr>
              <a:t>其后</a:t>
            </a:r>
            <a:r>
              <a:rPr lang="zh-CN" altLang="en-GB" sz="3200" dirty="0" smtClean="0">
                <a:solidFill>
                  <a:srgbClr val="003399"/>
                </a:solidFill>
              </a:rPr>
              <a:t>第</a:t>
            </a:r>
            <a:r>
              <a:rPr lang="en-GB" altLang="zh-CN" sz="3200" dirty="0" smtClean="0">
                <a:solidFill>
                  <a:srgbClr val="003399"/>
                </a:solidFill>
              </a:rPr>
              <a:t>m</a:t>
            </a:r>
            <a:r>
              <a:rPr lang="en-US" altLang="zh-CN" sz="3200" dirty="0" smtClean="0">
                <a:solidFill>
                  <a:srgbClr val="003399"/>
                </a:solidFill>
              </a:rPr>
              <a:t>-1</a:t>
            </a:r>
            <a:r>
              <a:rPr lang="zh-CN" altLang="en-GB" sz="3200" dirty="0" smtClean="0">
                <a:solidFill>
                  <a:srgbClr val="003399"/>
                </a:solidFill>
              </a:rPr>
              <a:t>个结点</a:t>
            </a:r>
            <a:r>
              <a:rPr lang="en-GB" altLang="zh-CN" sz="3200" dirty="0" smtClean="0"/>
              <a:t>(</a:t>
            </a:r>
            <a:r>
              <a:rPr lang="zh-CN" altLang="en-GB" sz="3200" dirty="0" smtClean="0"/>
              <a:t>记其为</a:t>
            </a:r>
            <a:r>
              <a:rPr lang="zh-CN" altLang="en-US" sz="3200" dirty="0" smtClean="0"/>
              <a:t>新的</a:t>
            </a:r>
            <a:r>
              <a:rPr lang="en-GB" altLang="zh-CN" sz="3200" dirty="0" smtClean="0"/>
              <a:t>temp)</a:t>
            </a:r>
            <a:endParaRPr lang="zh-CN" altLang="en-GB" sz="3200" dirty="0"/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381000" y="1600200"/>
            <a:ext cx="8763000" cy="1219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4000"/>
              </a:lnSpc>
              <a:spcBef>
                <a:spcPts val="0"/>
              </a:spcBef>
              <a:buSzPct val="70000"/>
              <a:buFontTx/>
              <a:buNone/>
            </a:pPr>
            <a:r>
              <a:rPr lang="en-GB" altLang="zh-CN" sz="3200" dirty="0">
                <a:latin typeface="+mj-lt"/>
              </a:rPr>
              <a:t>2</a:t>
            </a:r>
            <a:r>
              <a:rPr lang="en-GB" altLang="zh-CN" sz="3200" dirty="0" smtClean="0">
                <a:latin typeface="+mj-lt"/>
              </a:rPr>
              <a:t>) </a:t>
            </a:r>
            <a:r>
              <a:rPr lang="zh-CN" altLang="en-US" sz="3200" dirty="0" smtClean="0">
                <a:latin typeface="+mj-lt"/>
              </a:rPr>
              <a:t>以</a:t>
            </a:r>
            <a:r>
              <a:rPr lang="zh-CN" altLang="en-GB" sz="3200" dirty="0" smtClean="0"/>
              <a:t>第</a:t>
            </a:r>
            <a:r>
              <a:rPr lang="en-GB" altLang="zh-CN" sz="3200" dirty="0"/>
              <a:t>s</a:t>
            </a:r>
            <a:r>
              <a:rPr lang="zh-CN" altLang="en-GB" sz="3200" dirty="0" smtClean="0"/>
              <a:t>个</a:t>
            </a:r>
            <a:r>
              <a:rPr lang="zh-CN" altLang="en-US" sz="3200" dirty="0" smtClean="0"/>
              <a:t>为</a:t>
            </a:r>
            <a:r>
              <a:rPr lang="zh-CN" altLang="en-US" sz="3200" dirty="0" smtClean="0"/>
              <a:t>起点</a:t>
            </a:r>
            <a:r>
              <a:rPr lang="en-US" altLang="zh-CN" sz="3200" dirty="0" smtClean="0"/>
              <a:t>, </a:t>
            </a:r>
          </a:p>
          <a:p>
            <a:pPr marL="342900" indent="-342900">
              <a:lnSpc>
                <a:spcPct val="114000"/>
              </a:lnSpc>
              <a:spcBef>
                <a:spcPts val="0"/>
              </a:spcBef>
              <a:buSzPct val="70000"/>
              <a:buFontTx/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    </a:t>
            </a:r>
            <a:r>
              <a:rPr lang="zh-CN" altLang="en-GB" sz="3200" dirty="0" smtClean="0">
                <a:solidFill>
                  <a:srgbClr val="003399"/>
                </a:solidFill>
              </a:rPr>
              <a:t>删除</a:t>
            </a:r>
            <a:r>
              <a:rPr lang="zh-CN" altLang="en-US" sz="3200" dirty="0" smtClean="0">
                <a:solidFill>
                  <a:srgbClr val="003399"/>
                </a:solidFill>
              </a:rPr>
              <a:t>其后</a:t>
            </a:r>
            <a:r>
              <a:rPr lang="zh-CN" altLang="en-GB" sz="3200" dirty="0" smtClean="0">
                <a:solidFill>
                  <a:srgbClr val="003399"/>
                </a:solidFill>
              </a:rPr>
              <a:t>第</a:t>
            </a:r>
            <a:r>
              <a:rPr lang="en-GB" altLang="zh-CN" sz="3200" dirty="0" smtClean="0">
                <a:solidFill>
                  <a:srgbClr val="003399"/>
                </a:solidFill>
              </a:rPr>
              <a:t>m</a:t>
            </a:r>
            <a:r>
              <a:rPr lang="en-US" altLang="zh-CN" sz="3200" dirty="0" smtClean="0">
                <a:solidFill>
                  <a:srgbClr val="003399"/>
                </a:solidFill>
              </a:rPr>
              <a:t>-1</a:t>
            </a:r>
            <a:r>
              <a:rPr lang="zh-CN" altLang="en-GB" sz="3200" dirty="0" smtClean="0">
                <a:solidFill>
                  <a:srgbClr val="003399"/>
                </a:solidFill>
              </a:rPr>
              <a:t>个结点</a:t>
            </a:r>
            <a:r>
              <a:rPr lang="en-GB" altLang="zh-CN" sz="3200" dirty="0"/>
              <a:t>(</a:t>
            </a:r>
            <a:r>
              <a:rPr lang="zh-CN" altLang="en-GB" sz="3200" dirty="0" smtClean="0"/>
              <a:t>记为</a:t>
            </a:r>
            <a:r>
              <a:rPr lang="en-GB" altLang="zh-CN" sz="3200" dirty="0"/>
              <a:t>temp)</a:t>
            </a:r>
            <a:endParaRPr lang="zh-CN" altLang="en-GB" sz="3200" dirty="0">
              <a:latin typeface="+mj-lt"/>
            </a:endParaRP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3505200" y="4419600"/>
            <a:ext cx="3657600" cy="803731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F733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buFontTx/>
              <a:buNone/>
            </a:pPr>
            <a:r>
              <a:rPr lang="zh-CN" altLang="en-US" sz="3200" dirty="0">
                <a:solidFill>
                  <a:schemeClr val="bg1"/>
                </a:solidFill>
                <a:latin typeface="+mj-lt"/>
              </a:rPr>
              <a:t>转化为</a:t>
            </a:r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762000" y="5181600"/>
            <a:ext cx="77724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 typeface="Wingdings" pitchFamily="2" charset="2"/>
              <a:buChar char="p"/>
            </a:pPr>
            <a:r>
              <a:rPr lang="zh-CN" altLang="en-GB" sz="3200" dirty="0" smtClean="0">
                <a:latin typeface="+mj-lt"/>
              </a:rPr>
              <a:t> 在</a:t>
            </a:r>
            <a:r>
              <a:rPr lang="zh-CN" altLang="en-GB" sz="3200" dirty="0">
                <a:latin typeface="+mj-lt"/>
              </a:rPr>
              <a:t>线性表上，</a:t>
            </a:r>
            <a:r>
              <a:rPr lang="zh-CN" altLang="en-GB" sz="3200" b="1" dirty="0" smtClean="0">
                <a:solidFill>
                  <a:srgbClr val="006600"/>
                </a:solidFill>
                <a:latin typeface="+mj-lt"/>
              </a:rPr>
              <a:t>按序号 多次删除 </a:t>
            </a:r>
            <a:r>
              <a:rPr lang="zh-CN" altLang="en-GB" sz="3200" dirty="0" smtClean="0">
                <a:latin typeface="+mj-lt"/>
              </a:rPr>
              <a:t>的</a:t>
            </a:r>
            <a:r>
              <a:rPr lang="zh-CN" altLang="en-GB" sz="3200" dirty="0">
                <a:latin typeface="+mj-lt"/>
              </a:rPr>
              <a:t>问题；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2027237"/>
            <a:ext cx="8763000" cy="639763"/>
          </a:xfrm>
          <a:solidFill>
            <a:srgbClr val="FFFFB3"/>
          </a:solidFill>
          <a:ln w="25400">
            <a:noFill/>
          </a:ln>
        </p:spPr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zh-CN" altLang="en-US" dirty="0" smtClean="0">
                <a:latin typeface="+mj-lt"/>
                <a:ea typeface="黑体" pitchFamily="2" charset="-122"/>
              </a:rPr>
              <a:t>               按</a:t>
            </a:r>
            <a:r>
              <a:rPr lang="zh-CN" altLang="en-US" dirty="0">
                <a:latin typeface="+mj-lt"/>
                <a:ea typeface="黑体" pitchFamily="2" charset="-122"/>
              </a:rPr>
              <a:t>序号</a:t>
            </a:r>
            <a:r>
              <a:rPr lang="zh-CN" altLang="en-US" dirty="0" smtClean="0">
                <a:latin typeface="+mj-lt"/>
                <a:ea typeface="黑体" pitchFamily="2" charset="-122"/>
              </a:rPr>
              <a:t>随机存取，</a:t>
            </a:r>
            <a:r>
              <a:rPr lang="en-US" altLang="zh-CN" i="1" dirty="0" smtClean="0">
                <a:ea typeface="黑体" pitchFamily="2" charset="-122"/>
              </a:rPr>
              <a:t>O</a:t>
            </a:r>
            <a:r>
              <a:rPr lang="en-US" altLang="zh-CN" dirty="0" smtClean="0">
                <a:ea typeface="黑体" pitchFamily="2" charset="-122"/>
              </a:rPr>
              <a:t>(1)</a:t>
            </a:r>
            <a:endParaRPr lang="zh-CN" altLang="en-US" dirty="0">
              <a:latin typeface="+mj-lt"/>
              <a:ea typeface="黑体" pitchFamily="2" charset="-122"/>
            </a:endParaRPr>
          </a:p>
        </p:txBody>
      </p:sp>
      <p:sp>
        <p:nvSpPr>
          <p:cNvPr id="155657" name="Rectangle 9"/>
          <p:cNvSpPr>
            <a:spLocks noChangeArrowheads="1"/>
          </p:cNvSpPr>
          <p:nvPr/>
        </p:nvSpPr>
        <p:spPr bwMode="auto">
          <a:xfrm>
            <a:off x="381000" y="3475038"/>
            <a:ext cx="8763000" cy="63976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zh-CN" altLang="en-US" sz="3200" dirty="0" smtClean="0">
                <a:latin typeface="+mj-lt"/>
              </a:rPr>
              <a:t>           按序号</a:t>
            </a:r>
            <a:r>
              <a:rPr lang="en-US" altLang="zh-CN" sz="3200" dirty="0" smtClean="0">
                <a:latin typeface="+mj-lt"/>
              </a:rPr>
              <a:t>m</a:t>
            </a:r>
            <a:r>
              <a:rPr lang="zh-CN" altLang="en-US" sz="3200" dirty="0" smtClean="0">
                <a:latin typeface="+mj-lt"/>
              </a:rPr>
              <a:t>查找 </a:t>
            </a:r>
            <a:r>
              <a:rPr lang="en-US" altLang="zh-CN" sz="3200" dirty="0" smtClean="0">
                <a:latin typeface="+mj-lt"/>
              </a:rPr>
              <a:t>-- </a:t>
            </a:r>
            <a:r>
              <a:rPr lang="zh-CN" altLang="en-US" sz="3200" dirty="0" smtClean="0">
                <a:latin typeface="+mj-lt"/>
              </a:rPr>
              <a:t>从</a:t>
            </a:r>
            <a:r>
              <a:rPr lang="zh-CN" altLang="en-US" sz="3200" dirty="0">
                <a:latin typeface="+mj-lt"/>
              </a:rPr>
              <a:t>链首开始</a:t>
            </a:r>
            <a:r>
              <a:rPr lang="zh-CN" altLang="en-US" sz="3200" dirty="0" smtClean="0">
                <a:latin typeface="+mj-lt"/>
              </a:rPr>
              <a:t>遍历，</a:t>
            </a:r>
            <a:r>
              <a:rPr lang="en-US" altLang="zh-CN" sz="3200" i="1" dirty="0" smtClean="0">
                <a:latin typeface="+mj-lt"/>
              </a:rPr>
              <a:t>O</a:t>
            </a:r>
            <a:r>
              <a:rPr lang="en-US" altLang="zh-CN" sz="3200" dirty="0" smtClean="0">
                <a:latin typeface="+mj-lt"/>
              </a:rPr>
              <a:t>(m)</a:t>
            </a:r>
            <a:endParaRPr lang="zh-CN" altLang="en-US" sz="3200" dirty="0">
              <a:latin typeface="+mj-lt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zh-CN" altLang="en-US" dirty="0" smtClean="0">
                <a:ea typeface="黑体" pitchFamily="2" charset="-122"/>
              </a:rPr>
              <a:t>复杂度估计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81000" y="1066800"/>
            <a:ext cx="777240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 typeface="Wingdings" pitchFamily="2" charset="2"/>
              <a:buChar char="p"/>
            </a:pPr>
            <a:r>
              <a:rPr lang="zh-CN" altLang="en-GB" sz="3200" dirty="0" smtClean="0">
                <a:latin typeface="+mj-lt"/>
              </a:rPr>
              <a:t> 在</a:t>
            </a:r>
            <a:r>
              <a:rPr lang="zh-CN" altLang="en-GB" sz="3200" dirty="0">
                <a:latin typeface="+mj-lt"/>
              </a:rPr>
              <a:t>线性表上，</a:t>
            </a:r>
            <a:r>
              <a:rPr lang="zh-CN" altLang="en-GB" sz="3200" dirty="0" smtClean="0">
                <a:solidFill>
                  <a:srgbClr val="003399"/>
                </a:solidFill>
                <a:latin typeface="+mj-lt"/>
              </a:rPr>
              <a:t>按序号 多次</a:t>
            </a:r>
            <a:r>
              <a:rPr lang="zh-CN" altLang="en-GB" sz="3200" dirty="0">
                <a:solidFill>
                  <a:srgbClr val="003399"/>
                </a:solidFill>
                <a:latin typeface="+mj-lt"/>
              </a:rPr>
              <a:t>删除</a:t>
            </a:r>
            <a:r>
              <a:rPr lang="zh-CN" altLang="en-GB" sz="3200" dirty="0">
                <a:latin typeface="+mj-lt"/>
              </a:rPr>
              <a:t>的问题；</a:t>
            </a: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381000" y="2667000"/>
            <a:ext cx="8763000" cy="685800"/>
          </a:xfrm>
          <a:prstGeom prst="rect">
            <a:avLst/>
          </a:prstGeom>
          <a:solidFill>
            <a:srgbClr val="FFFFB3"/>
          </a:solidFill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           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删除结点，需移动其后续元素，</a:t>
            </a:r>
            <a:r>
              <a:rPr kumimoji="0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O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(n)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1000" y="4114800"/>
            <a:ext cx="87630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zh-CN" altLang="en-US" sz="3200" dirty="0" smtClean="0">
                <a:latin typeface="+mj-lt"/>
              </a:rPr>
              <a:t>           删除结点，只需修改指针，</a:t>
            </a:r>
            <a:r>
              <a:rPr lang="en-US" altLang="zh-CN" sz="3200" i="1" dirty="0" smtClean="0"/>
              <a:t>O</a:t>
            </a:r>
            <a:r>
              <a:rPr lang="en-US" altLang="zh-CN" sz="3200" dirty="0" smtClean="0"/>
              <a:t>(1)</a:t>
            </a:r>
            <a:endParaRPr lang="zh-CN" altLang="en-US" sz="3200" dirty="0">
              <a:latin typeface="+mj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1000" y="3471739"/>
            <a:ext cx="1415772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200" dirty="0" smtClean="0">
                <a:solidFill>
                  <a:srgbClr val="003399"/>
                </a:solidFill>
              </a:rPr>
              <a:t>链表：</a:t>
            </a:r>
            <a:endParaRPr lang="zh-CN" altLang="en-US" sz="3200" dirty="0"/>
          </a:p>
        </p:txBody>
      </p:sp>
      <p:sp>
        <p:nvSpPr>
          <p:cNvPr id="14" name="矩形 13"/>
          <p:cNvSpPr/>
          <p:nvPr/>
        </p:nvSpPr>
        <p:spPr>
          <a:xfrm>
            <a:off x="381000" y="2023939"/>
            <a:ext cx="1826141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200" dirty="0" smtClean="0">
                <a:solidFill>
                  <a:srgbClr val="003399"/>
                </a:solidFill>
              </a:rPr>
              <a:t>顺序表：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2" grpId="0" uiExpand="1" build="p" animBg="1"/>
      <p:bldP spid="155657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zh-CN" altLang="en-US" dirty="0" smtClean="0">
                <a:ea typeface="黑体" pitchFamily="2" charset="-122"/>
              </a:rPr>
              <a:t>顺序表模拟</a:t>
            </a:r>
            <a:r>
              <a:rPr lang="en-US" altLang="zh-CN" dirty="0" smtClean="0">
                <a:ea typeface="黑体" pitchFamily="2" charset="-122"/>
              </a:rPr>
              <a:t>Josephus</a:t>
            </a:r>
            <a:r>
              <a:rPr lang="zh-CN" altLang="en-US" dirty="0" smtClean="0">
                <a:ea typeface="黑体" pitchFamily="2" charset="-122"/>
              </a:rPr>
              <a:t>问题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20"/>
          <p:cNvSpPr>
            <a:spLocks noChangeArrowheads="1"/>
          </p:cNvSpPr>
          <p:nvPr/>
        </p:nvSpPr>
        <p:spPr bwMode="auto">
          <a:xfrm>
            <a:off x="664050" y="4591052"/>
            <a:ext cx="790575" cy="757237"/>
          </a:xfrm>
          <a:prstGeom prst="rect">
            <a:avLst/>
          </a:prstGeom>
          <a:solidFill>
            <a:srgbClr val="00589A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1" name="Rectangle 31"/>
          <p:cNvSpPr>
            <a:spLocks noChangeArrowheads="1"/>
          </p:cNvSpPr>
          <p:nvPr/>
        </p:nvSpPr>
        <p:spPr bwMode="auto">
          <a:xfrm>
            <a:off x="1426050" y="4586289"/>
            <a:ext cx="790575" cy="757238"/>
          </a:xfrm>
          <a:prstGeom prst="rect">
            <a:avLst/>
          </a:prstGeom>
          <a:solidFill>
            <a:srgbClr val="00589A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Rectangle 32"/>
          <p:cNvSpPr>
            <a:spLocks noChangeArrowheads="1"/>
          </p:cNvSpPr>
          <p:nvPr/>
        </p:nvSpPr>
        <p:spPr bwMode="auto">
          <a:xfrm>
            <a:off x="2188050" y="4586289"/>
            <a:ext cx="790575" cy="757238"/>
          </a:xfrm>
          <a:prstGeom prst="rect">
            <a:avLst/>
          </a:prstGeom>
          <a:solidFill>
            <a:srgbClr val="00589A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5" name="Rectangle 33"/>
          <p:cNvSpPr>
            <a:spLocks noChangeArrowheads="1"/>
          </p:cNvSpPr>
          <p:nvPr/>
        </p:nvSpPr>
        <p:spPr bwMode="auto">
          <a:xfrm>
            <a:off x="2979225" y="4586289"/>
            <a:ext cx="790575" cy="757238"/>
          </a:xfrm>
          <a:prstGeom prst="rect">
            <a:avLst/>
          </a:prstGeom>
          <a:solidFill>
            <a:srgbClr val="00589A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6" name="Rectangle 34"/>
          <p:cNvSpPr>
            <a:spLocks noChangeArrowheads="1"/>
          </p:cNvSpPr>
          <p:nvPr/>
        </p:nvSpPr>
        <p:spPr bwMode="auto">
          <a:xfrm>
            <a:off x="3767625" y="4586289"/>
            <a:ext cx="790575" cy="757238"/>
          </a:xfrm>
          <a:prstGeom prst="rect">
            <a:avLst/>
          </a:prstGeom>
          <a:solidFill>
            <a:srgbClr val="00589A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7" name="Rectangle 32"/>
          <p:cNvSpPr>
            <a:spLocks noChangeArrowheads="1"/>
          </p:cNvSpPr>
          <p:nvPr/>
        </p:nvSpPr>
        <p:spPr bwMode="auto">
          <a:xfrm>
            <a:off x="4559625" y="4586289"/>
            <a:ext cx="790575" cy="757238"/>
          </a:xfrm>
          <a:prstGeom prst="rect">
            <a:avLst/>
          </a:prstGeom>
          <a:solidFill>
            <a:srgbClr val="00589A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</a:rPr>
              <a:t>5</a:t>
            </a:r>
            <a:endParaRPr lang="en-US" altLang="zh-CN" sz="3600" baseline="-25000" dirty="0">
              <a:solidFill>
                <a:schemeClr val="bg1"/>
              </a:solidFill>
            </a:endParaRPr>
          </a:p>
        </p:txBody>
      </p:sp>
      <p:sp>
        <p:nvSpPr>
          <p:cNvPr id="18" name="Rectangle 33"/>
          <p:cNvSpPr>
            <a:spLocks noChangeArrowheads="1"/>
          </p:cNvSpPr>
          <p:nvPr/>
        </p:nvSpPr>
        <p:spPr bwMode="auto">
          <a:xfrm>
            <a:off x="5355225" y="4586289"/>
            <a:ext cx="790575" cy="757238"/>
          </a:xfrm>
          <a:prstGeom prst="rect">
            <a:avLst/>
          </a:prstGeom>
          <a:solidFill>
            <a:srgbClr val="00589A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</a:rPr>
              <a:t>6</a:t>
            </a:r>
            <a:endParaRPr lang="en-US" altLang="zh-CN" sz="3600" baseline="-25000" dirty="0">
              <a:solidFill>
                <a:schemeClr val="bg1"/>
              </a:solidFill>
            </a:endParaRPr>
          </a:p>
        </p:txBody>
      </p:sp>
      <p:sp>
        <p:nvSpPr>
          <p:cNvPr id="19" name="Rectangle 34"/>
          <p:cNvSpPr>
            <a:spLocks noChangeArrowheads="1"/>
          </p:cNvSpPr>
          <p:nvPr/>
        </p:nvSpPr>
        <p:spPr bwMode="auto">
          <a:xfrm>
            <a:off x="6143625" y="4586289"/>
            <a:ext cx="790575" cy="757238"/>
          </a:xfrm>
          <a:prstGeom prst="rect">
            <a:avLst/>
          </a:prstGeom>
          <a:solidFill>
            <a:srgbClr val="00589A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</a:rPr>
              <a:t>7</a:t>
            </a:r>
            <a:endParaRPr lang="en-US" altLang="zh-CN" sz="3600" baseline="-25000" dirty="0">
              <a:solidFill>
                <a:schemeClr val="bg1"/>
              </a:solidFill>
            </a:endParaRPr>
          </a:p>
        </p:txBody>
      </p:sp>
      <p:sp>
        <p:nvSpPr>
          <p:cNvPr id="46" name="Text Box 26"/>
          <p:cNvSpPr txBox="1">
            <a:spLocks noChangeArrowheads="1"/>
          </p:cNvSpPr>
          <p:nvPr/>
        </p:nvSpPr>
        <p:spPr bwMode="auto">
          <a:xfrm>
            <a:off x="228600" y="990600"/>
            <a:ext cx="64770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SzPct val="75000"/>
              <a:buFont typeface="Wingdings" pitchFamily="2" charset="2"/>
              <a:buChar char="p"/>
            </a:pPr>
            <a:r>
              <a:rPr lang="zh-CN" altLang="en-US" sz="3200" dirty="0" smtClean="0">
                <a:latin typeface="+mj-lt"/>
              </a:rPr>
              <a:t>  顺序表如何模拟“围坐一圈”</a:t>
            </a:r>
            <a:r>
              <a:rPr lang="en-US" altLang="zh-CN" sz="3200" dirty="0" smtClean="0">
                <a:latin typeface="+mj-lt"/>
              </a:rPr>
              <a:t>?</a:t>
            </a:r>
            <a:endParaRPr lang="zh-CN" altLang="en-US" sz="3200" dirty="0">
              <a:latin typeface="+mj-lt"/>
            </a:endParaRPr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auto">
          <a:xfrm>
            <a:off x="304800" y="1630800"/>
            <a:ext cx="7391400" cy="685800"/>
          </a:xfrm>
          <a:prstGeom prst="rect">
            <a:avLst/>
          </a:prstGeom>
          <a:solidFill>
            <a:srgbClr val="C2FFA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buSzPct val="70000"/>
              <a:buFontTx/>
              <a:buNone/>
            </a:pPr>
            <a:r>
              <a:rPr lang="en-US" altLang="zh-CN" sz="3200" dirty="0" smtClean="0"/>
              <a:t>1. </a:t>
            </a:r>
            <a:r>
              <a:rPr lang="zh-CN" altLang="en-US" sz="3200" dirty="0" smtClean="0"/>
              <a:t>最后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个与第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个元素“逻辑相邻”</a:t>
            </a:r>
            <a:endParaRPr lang="en-GB" altLang="zh-CN" sz="3200" dirty="0"/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304800" y="2362200"/>
            <a:ext cx="7391400" cy="1219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FontTx/>
              <a:buNone/>
            </a:pPr>
            <a:r>
              <a:rPr lang="en-US" altLang="zh-CN" sz="3200" dirty="0" smtClean="0">
                <a:latin typeface="+mj-lt"/>
              </a:rPr>
              <a:t>2. </a:t>
            </a:r>
            <a:r>
              <a:rPr lang="zh-CN" altLang="en-US" sz="3200" dirty="0" smtClean="0">
                <a:latin typeface="+mj-lt"/>
              </a:rPr>
              <a:t>游历下标</a:t>
            </a:r>
            <a:r>
              <a:rPr lang="en-US" altLang="zh-CN" sz="3200" dirty="0" smtClean="0">
                <a:latin typeface="+mj-lt"/>
              </a:rPr>
              <a:t>j</a:t>
            </a:r>
            <a:r>
              <a:rPr lang="zh-CN" altLang="en-US" sz="3200" dirty="0" smtClean="0">
                <a:latin typeface="+mj-lt"/>
              </a:rPr>
              <a:t>对数组长度取余，</a:t>
            </a:r>
            <a:endParaRPr lang="en-US" altLang="zh-CN" sz="3200" dirty="0" smtClean="0">
              <a:latin typeface="+mj-lt"/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None/>
            </a:pPr>
            <a:r>
              <a:rPr lang="zh-CN" altLang="en-US" sz="3200" dirty="0" smtClean="0">
                <a:latin typeface="+mj-lt"/>
              </a:rPr>
              <a:t>    即</a:t>
            </a:r>
            <a:r>
              <a:rPr lang="en-US" altLang="zh-CN" sz="3200" dirty="0" smtClean="0">
                <a:solidFill>
                  <a:srgbClr val="00518E"/>
                </a:solidFill>
                <a:latin typeface="+mj-lt"/>
              </a:rPr>
              <a:t>j=(j+1)%n</a:t>
            </a:r>
            <a:r>
              <a:rPr lang="zh-CN" altLang="en-US" sz="3200" dirty="0" smtClean="0">
                <a:solidFill>
                  <a:srgbClr val="00518E"/>
                </a:solidFill>
                <a:latin typeface="+mj-lt"/>
              </a:rPr>
              <a:t>，</a:t>
            </a:r>
            <a:r>
              <a:rPr lang="zh-CN" altLang="en-US" sz="3200" dirty="0" smtClean="0">
                <a:latin typeface="+mj-lt"/>
              </a:rPr>
              <a:t>实现循环遍历。</a:t>
            </a:r>
            <a:endParaRPr lang="zh-CN" altLang="zh-CN" sz="3200" dirty="0" smtClean="0">
              <a:latin typeface="+mj-lt"/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FontTx/>
              <a:buNone/>
            </a:pPr>
            <a:endParaRPr lang="en-GB" altLang="zh-CN" sz="3200" dirty="0">
              <a:latin typeface="+mj-lt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6934200" y="2057400"/>
            <a:ext cx="1800000" cy="18000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1" name="Rectangle 39"/>
          <p:cNvSpPr>
            <a:spLocks noChangeArrowheads="1"/>
          </p:cNvSpPr>
          <p:nvPr/>
        </p:nvSpPr>
        <p:spPr bwMode="auto">
          <a:xfrm>
            <a:off x="8686800" y="2667000"/>
            <a:ext cx="4572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3</a:t>
            </a:r>
            <a:endParaRPr lang="zh-CN" altLang="zh-CN" sz="36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32" name="Rectangle 39"/>
          <p:cNvSpPr>
            <a:spLocks noChangeArrowheads="1"/>
          </p:cNvSpPr>
          <p:nvPr/>
        </p:nvSpPr>
        <p:spPr bwMode="auto">
          <a:xfrm>
            <a:off x="7543800" y="1676400"/>
            <a:ext cx="4572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1</a:t>
            </a:r>
            <a:endParaRPr lang="zh-CN" altLang="zh-CN" sz="36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33" name="Rectangle 39"/>
          <p:cNvSpPr>
            <a:spLocks noChangeArrowheads="1"/>
          </p:cNvSpPr>
          <p:nvPr/>
        </p:nvSpPr>
        <p:spPr bwMode="auto">
          <a:xfrm>
            <a:off x="8382000" y="1905000"/>
            <a:ext cx="4572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2</a:t>
            </a:r>
            <a:endParaRPr lang="zh-CN" altLang="zh-CN" sz="36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34" name="Rectangle 39"/>
          <p:cNvSpPr>
            <a:spLocks noChangeArrowheads="1"/>
          </p:cNvSpPr>
          <p:nvPr/>
        </p:nvSpPr>
        <p:spPr bwMode="auto">
          <a:xfrm>
            <a:off x="7620000" y="3886200"/>
            <a:ext cx="4572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5</a:t>
            </a:r>
            <a:endParaRPr lang="zh-CN" altLang="zh-CN" sz="36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6553200" y="2743200"/>
            <a:ext cx="4572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7</a:t>
            </a:r>
            <a:endParaRPr lang="zh-CN" altLang="zh-CN" sz="36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36" name="Rectangle 39"/>
          <p:cNvSpPr>
            <a:spLocks noChangeArrowheads="1"/>
          </p:cNvSpPr>
          <p:nvPr/>
        </p:nvSpPr>
        <p:spPr bwMode="auto">
          <a:xfrm>
            <a:off x="8382000" y="3505200"/>
            <a:ext cx="4572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4</a:t>
            </a:r>
            <a:endParaRPr lang="zh-CN" altLang="zh-CN" sz="36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37" name="Rectangle 39"/>
          <p:cNvSpPr>
            <a:spLocks noChangeArrowheads="1"/>
          </p:cNvSpPr>
          <p:nvPr/>
        </p:nvSpPr>
        <p:spPr bwMode="auto">
          <a:xfrm>
            <a:off x="6781800" y="3505200"/>
            <a:ext cx="4572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6</a:t>
            </a:r>
            <a:endParaRPr lang="zh-CN" altLang="zh-CN" sz="36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38" name="Rectangle 39"/>
          <p:cNvSpPr>
            <a:spLocks noChangeArrowheads="1"/>
          </p:cNvSpPr>
          <p:nvPr/>
        </p:nvSpPr>
        <p:spPr bwMode="auto">
          <a:xfrm>
            <a:off x="6781800" y="2057400"/>
            <a:ext cx="4572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8</a:t>
            </a:r>
            <a:endParaRPr lang="zh-CN" altLang="zh-CN" sz="36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39" name="Rectangle 39"/>
          <p:cNvSpPr>
            <a:spLocks noChangeArrowheads="1"/>
          </p:cNvSpPr>
          <p:nvPr/>
        </p:nvSpPr>
        <p:spPr bwMode="auto">
          <a:xfrm>
            <a:off x="587850" y="38100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j=0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40" name="直接箭头连接符 39"/>
          <p:cNvCxnSpPr>
            <a:endCxn id="9" idx="0"/>
          </p:cNvCxnSpPr>
          <p:nvPr/>
        </p:nvCxnSpPr>
        <p:spPr bwMode="auto">
          <a:xfrm rot="16200000" flipH="1">
            <a:off x="816450" y="4348163"/>
            <a:ext cx="319089" cy="1666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8" name="Rectangle 39"/>
          <p:cNvSpPr>
            <a:spLocks noChangeArrowheads="1"/>
          </p:cNvSpPr>
          <p:nvPr/>
        </p:nvSpPr>
        <p:spPr bwMode="auto">
          <a:xfrm>
            <a:off x="1333975" y="3814763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j=1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49" name="直接箭头连接符 48"/>
          <p:cNvCxnSpPr/>
          <p:nvPr/>
        </p:nvCxnSpPr>
        <p:spPr bwMode="auto">
          <a:xfrm rot="16200000" flipH="1">
            <a:off x="1562575" y="4352926"/>
            <a:ext cx="319089" cy="1666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Rectangle 39"/>
          <p:cNvSpPr>
            <a:spLocks noChangeArrowheads="1"/>
          </p:cNvSpPr>
          <p:nvPr/>
        </p:nvSpPr>
        <p:spPr bwMode="auto">
          <a:xfrm>
            <a:off x="2095975" y="3814763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j=2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51" name="直接箭头连接符 50"/>
          <p:cNvCxnSpPr/>
          <p:nvPr/>
        </p:nvCxnSpPr>
        <p:spPr bwMode="auto">
          <a:xfrm rot="16200000" flipH="1">
            <a:off x="2324575" y="4352926"/>
            <a:ext cx="319089" cy="1666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Rectangle 39"/>
          <p:cNvSpPr>
            <a:spLocks noChangeArrowheads="1"/>
          </p:cNvSpPr>
          <p:nvPr/>
        </p:nvSpPr>
        <p:spPr bwMode="auto">
          <a:xfrm>
            <a:off x="2934175" y="3814763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j=3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53" name="直接箭头连接符 52"/>
          <p:cNvCxnSpPr/>
          <p:nvPr/>
        </p:nvCxnSpPr>
        <p:spPr bwMode="auto">
          <a:xfrm rot="16200000" flipH="1">
            <a:off x="3162775" y="4352926"/>
            <a:ext cx="319089" cy="1666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6058375" y="3814763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j=7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55" name="直接箭头连接符 54"/>
          <p:cNvCxnSpPr/>
          <p:nvPr/>
        </p:nvCxnSpPr>
        <p:spPr bwMode="auto">
          <a:xfrm rot="16200000" flipH="1">
            <a:off x="6286975" y="4352926"/>
            <a:ext cx="319089" cy="1666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Rectangle 39"/>
          <p:cNvSpPr>
            <a:spLocks noChangeArrowheads="1"/>
          </p:cNvSpPr>
          <p:nvPr/>
        </p:nvSpPr>
        <p:spPr bwMode="auto">
          <a:xfrm>
            <a:off x="664050" y="5334000"/>
            <a:ext cx="6270150" cy="76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latin typeface="+mj-lt"/>
                <a:ea typeface="黑体" pitchFamily="49" charset="-122"/>
              </a:rPr>
              <a:t>下标</a:t>
            </a:r>
            <a:r>
              <a:rPr lang="en-US" altLang="zh-CN" sz="3200" dirty="0" smtClean="0">
                <a:latin typeface="+mj-lt"/>
                <a:ea typeface="黑体" pitchFamily="49" charset="-122"/>
              </a:rPr>
              <a:t>j</a:t>
            </a:r>
            <a:r>
              <a:rPr lang="zh-CN" altLang="en-US" sz="3200" dirty="0" smtClean="0">
                <a:latin typeface="+mj-lt"/>
                <a:ea typeface="黑体" pitchFamily="49" charset="-122"/>
              </a:rPr>
              <a:t>的游历过程：</a:t>
            </a:r>
            <a:r>
              <a:rPr lang="en-US" altLang="zh-CN" sz="3200" dirty="0" smtClean="0">
                <a:latin typeface="+mj-lt"/>
                <a:ea typeface="黑体" pitchFamily="49" charset="-122"/>
              </a:rPr>
              <a:t>j=(j+1)%8</a:t>
            </a:r>
            <a:endParaRPr lang="zh-CN" altLang="zh-CN" sz="3200" dirty="0">
              <a:latin typeface="+mj-lt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29" grpId="0" animBg="1"/>
      <p:bldP spid="39" grpId="0" animBg="1"/>
      <p:bldP spid="48" grpId="0" animBg="1"/>
      <p:bldP spid="50" grpId="0" animBg="1"/>
      <p:bldP spid="52" grpId="0" animBg="1"/>
      <p:bldP spid="54" grpId="0" animBg="1"/>
      <p:bldP spid="5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04800" y="2819400"/>
            <a:ext cx="8839200" cy="64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SzPct val="70000"/>
              <a:buFontTx/>
              <a:buNone/>
            </a:pPr>
            <a:r>
              <a:rPr lang="en-GB" altLang="zh-CN" sz="3200" dirty="0"/>
              <a:t>3) </a:t>
            </a:r>
            <a:r>
              <a:rPr lang="zh-CN" altLang="en-US" sz="3200" dirty="0" smtClean="0"/>
              <a:t>删除</a:t>
            </a:r>
            <a:r>
              <a:rPr lang="en-US" altLang="zh-CN" sz="3200" dirty="0" smtClean="0"/>
              <a:t>temp </a:t>
            </a:r>
            <a:r>
              <a:rPr lang="en-US" altLang="zh-CN" sz="3200" dirty="0" smtClean="0">
                <a:sym typeface="Wingdings" pitchFamily="2" charset="2"/>
              </a:rPr>
              <a:t></a:t>
            </a:r>
            <a:r>
              <a:rPr lang="zh-CN" altLang="en-US" sz="3200" dirty="0" smtClean="0"/>
              <a:t>新的顺序表，</a:t>
            </a:r>
            <a:r>
              <a:rPr lang="zh-CN" altLang="en-US" sz="3200" dirty="0" smtClean="0">
                <a:sym typeface="Wingdings" pitchFamily="2" charset="2"/>
              </a:rPr>
              <a:t>新表长          ，</a:t>
            </a:r>
            <a:endParaRPr lang="zh-CN" altLang="en-GB" sz="32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" y="990600"/>
            <a:ext cx="8839200" cy="1143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>
              <a:lnSpc>
                <a:spcPct val="11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 smtClean="0"/>
              <a:t>1) </a:t>
            </a:r>
            <a:r>
              <a:rPr lang="zh-CN" altLang="en-US" sz="3200" dirty="0" smtClean="0"/>
              <a:t>初始化</a:t>
            </a:r>
            <a:r>
              <a:rPr lang="zh-CN" altLang="en-GB" sz="3200" dirty="0" smtClean="0"/>
              <a:t>顺序表</a:t>
            </a:r>
            <a:r>
              <a:rPr lang="zh-CN" altLang="en-US" sz="3200" dirty="0" smtClean="0"/>
              <a:t>：</a:t>
            </a:r>
            <a:r>
              <a:rPr lang="zh-CN" altLang="en-GB" sz="3200" dirty="0" smtClean="0"/>
              <a:t>建</a:t>
            </a:r>
            <a:r>
              <a:rPr lang="zh-CN" altLang="en-GB" sz="3200" dirty="0"/>
              <a:t>空</a:t>
            </a:r>
            <a:r>
              <a:rPr lang="zh-CN" altLang="en-GB" sz="3200" dirty="0" smtClean="0"/>
              <a:t>表</a:t>
            </a:r>
            <a:r>
              <a:rPr lang="zh-CN" altLang="en-US" sz="3200" dirty="0" smtClean="0"/>
              <a:t>，并</a:t>
            </a:r>
            <a:r>
              <a:rPr lang="zh-CN" altLang="en-GB" sz="3200" dirty="0" smtClean="0"/>
              <a:t>插入</a:t>
            </a:r>
            <a:r>
              <a:rPr lang="en-US" altLang="zh-CN" sz="3200" dirty="0" smtClean="0"/>
              <a:t>n</a:t>
            </a:r>
            <a:r>
              <a:rPr lang="zh-CN" altLang="en-US" sz="3200" dirty="0" smtClean="0"/>
              <a:t>个</a:t>
            </a:r>
            <a:r>
              <a:rPr lang="zh-CN" altLang="en-GB" sz="3200" dirty="0" smtClean="0"/>
              <a:t>结点</a:t>
            </a:r>
            <a:r>
              <a:rPr lang="zh-CN" altLang="en-US" sz="3200" dirty="0" smtClean="0"/>
              <a:t>；</a:t>
            </a:r>
            <a:endParaRPr lang="en-US" altLang="zh-CN" sz="3200" dirty="0" smtClean="0"/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buSzPct val="70000"/>
              <a:buNone/>
            </a:pPr>
            <a:r>
              <a:rPr lang="zh-CN" altLang="en-GB" sz="3200" dirty="0" smtClean="0"/>
              <a:t>    表长</a:t>
            </a:r>
            <a:r>
              <a:rPr lang="en-GB" altLang="zh-CN" sz="3200" dirty="0" smtClean="0"/>
              <a:t>n</a:t>
            </a:r>
            <a:r>
              <a:rPr lang="zh-CN" altLang="en-GB" sz="3200" dirty="0" smtClean="0"/>
              <a:t>、</a:t>
            </a:r>
            <a:r>
              <a:rPr lang="zh-CN" altLang="en-US" sz="3200" dirty="0" smtClean="0"/>
              <a:t>起始数数的</a:t>
            </a:r>
            <a:r>
              <a:rPr lang="zh-CN" altLang="en-GB" sz="3200" dirty="0" smtClean="0"/>
              <a:t>下标             、步长</a:t>
            </a:r>
            <a:r>
              <a:rPr lang="en-GB" altLang="zh-CN" sz="3200" dirty="0" smtClean="0"/>
              <a:t>m</a:t>
            </a:r>
            <a:r>
              <a:rPr lang="zh-CN" altLang="en-US" sz="3200" dirty="0" smtClean="0"/>
              <a:t>；</a:t>
            </a:r>
            <a:endParaRPr lang="zh-CN" altLang="en-GB" sz="3200" dirty="0"/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04800" y="2152800"/>
            <a:ext cx="8839200" cy="64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SzPct val="70000"/>
              <a:buFontTx/>
              <a:buNone/>
            </a:pPr>
            <a:r>
              <a:rPr lang="en-GB" altLang="zh-CN" sz="3200" dirty="0"/>
              <a:t>2</a:t>
            </a:r>
            <a:r>
              <a:rPr lang="en-GB" altLang="zh-CN" sz="3200" dirty="0" smtClean="0"/>
              <a:t>)</a:t>
            </a:r>
            <a:r>
              <a:rPr lang="en-US" altLang="zh-CN" sz="3200" dirty="0" smtClean="0"/>
              <a:t> </a:t>
            </a:r>
            <a:r>
              <a:rPr lang="zh-CN" altLang="en-US" sz="3200" dirty="0" smtClean="0"/>
              <a:t>将要</a:t>
            </a:r>
            <a:r>
              <a:rPr lang="zh-CN" altLang="en-US" sz="3200" dirty="0" smtClean="0">
                <a:sym typeface="Wingdings" pitchFamily="2" charset="2"/>
              </a:rPr>
              <a:t>出列元素</a:t>
            </a:r>
            <a:r>
              <a:rPr lang="en-US" altLang="zh-CN" sz="3200" dirty="0" smtClean="0">
                <a:sym typeface="Wingdings" pitchFamily="2" charset="2"/>
              </a:rPr>
              <a:t>temp</a:t>
            </a:r>
            <a:r>
              <a:rPr lang="zh-CN" altLang="en-US" sz="3200" dirty="0" smtClean="0">
                <a:sym typeface="Wingdings" pitchFamily="2" charset="2"/>
              </a:rPr>
              <a:t>的</a:t>
            </a:r>
            <a:r>
              <a:rPr lang="zh-CN" altLang="en-GB" sz="3200" dirty="0" smtClean="0"/>
              <a:t>下标</a:t>
            </a:r>
            <a:r>
              <a:rPr lang="zh-CN" altLang="en-US" sz="3200" dirty="0" smtClean="0"/>
              <a:t>：</a:t>
            </a:r>
            <a:r>
              <a:rPr lang="zh-CN" altLang="en-GB" sz="3200" dirty="0" smtClean="0"/>
              <a:t>                       ；</a:t>
            </a:r>
            <a:endParaRPr lang="zh-CN" altLang="en-GB" sz="320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04800" y="3505200"/>
            <a:ext cx="8839200" cy="1143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SzPct val="70000"/>
              <a:buFontTx/>
              <a:buNone/>
            </a:pPr>
            <a:r>
              <a:rPr lang="en-GB" altLang="zh-CN" sz="3200" dirty="0"/>
              <a:t>4) </a:t>
            </a:r>
            <a:r>
              <a:rPr lang="zh-CN" altLang="en-GB" sz="3200" dirty="0" smtClean="0"/>
              <a:t>新</a:t>
            </a:r>
            <a:r>
              <a:rPr lang="zh-CN" altLang="en-GB" sz="3200" dirty="0"/>
              <a:t>表是否为</a:t>
            </a:r>
            <a:r>
              <a:rPr lang="zh-CN" altLang="en-GB" sz="3200" dirty="0" smtClean="0"/>
              <a:t>空</a:t>
            </a:r>
            <a:r>
              <a:rPr lang="en-US" altLang="zh-CN" sz="3200" dirty="0" smtClean="0"/>
              <a:t>?  </a:t>
            </a:r>
            <a:r>
              <a:rPr lang="zh-CN" altLang="en-GB" sz="3200" dirty="0" smtClean="0"/>
              <a:t>是则</a:t>
            </a:r>
            <a:r>
              <a:rPr lang="zh-CN" altLang="en-US" sz="3200" dirty="0" smtClean="0"/>
              <a:t>完成</a:t>
            </a:r>
            <a:r>
              <a:rPr lang="zh-CN" altLang="en-GB" sz="3200" dirty="0" smtClean="0"/>
              <a:t>；</a:t>
            </a:r>
            <a:endParaRPr lang="en-US" altLang="zh-CN" sz="3200" dirty="0" smtClean="0"/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 smtClean="0"/>
              <a:t>    </a:t>
            </a:r>
            <a:r>
              <a:rPr lang="zh-CN" altLang="en-GB" sz="3200" dirty="0" smtClean="0"/>
              <a:t>否则</a:t>
            </a:r>
            <a:r>
              <a:rPr lang="zh-CN" altLang="en-US" sz="3200" dirty="0" smtClean="0"/>
              <a:t>，</a:t>
            </a:r>
            <a:r>
              <a:rPr lang="zh-CN" altLang="en-US" sz="3200" dirty="0" smtClean="0">
                <a:sym typeface="Wingdings" pitchFamily="2" charset="2"/>
              </a:rPr>
              <a:t>新的起始数数下标          </a:t>
            </a:r>
            <a:r>
              <a:rPr lang="en-GB" altLang="zh-CN" sz="3200" dirty="0" smtClean="0">
                <a:solidFill>
                  <a:srgbClr val="C00000"/>
                </a:solidFill>
              </a:rPr>
              <a:t>;</a:t>
            </a:r>
            <a:r>
              <a:rPr lang="zh-CN" altLang="en-US" sz="3200" dirty="0" smtClean="0">
                <a:solidFill>
                  <a:srgbClr val="C00000"/>
                </a:solidFill>
              </a:rPr>
              <a:t>   </a:t>
            </a:r>
            <a:r>
              <a:rPr lang="zh-CN" altLang="en-GB" sz="3200" dirty="0" smtClean="0"/>
              <a:t>返回</a:t>
            </a:r>
            <a:r>
              <a:rPr lang="en-GB" altLang="zh-CN" sz="3200" dirty="0" smtClean="0"/>
              <a:t>2)</a:t>
            </a:r>
            <a:r>
              <a:rPr lang="zh-CN" altLang="en-GB" sz="3200" dirty="0" smtClean="0"/>
              <a:t>；</a:t>
            </a:r>
            <a:endParaRPr lang="zh-CN" altLang="en-GB" sz="3200" dirty="0"/>
          </a:p>
        </p:txBody>
      </p:sp>
      <p:sp>
        <p:nvSpPr>
          <p:cNvPr id="12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zh-CN" altLang="en-US" dirty="0" smtClean="0">
                <a:ea typeface="黑体" pitchFamily="2" charset="-122"/>
              </a:rPr>
              <a:t>顺序表解决</a:t>
            </a:r>
            <a:r>
              <a:rPr lang="en-US" altLang="zh-CN" dirty="0" smtClean="0">
                <a:ea typeface="黑体" pitchFamily="2" charset="-122"/>
              </a:rPr>
              <a:t>Josephus</a:t>
            </a:r>
            <a:r>
              <a:rPr lang="zh-CN" altLang="en-US" dirty="0" smtClean="0">
                <a:ea typeface="黑体" pitchFamily="2" charset="-122"/>
              </a:rPr>
              <a:t>问题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1349850" y="5348289"/>
            <a:ext cx="790575" cy="757237"/>
          </a:xfrm>
          <a:prstGeom prst="rect">
            <a:avLst/>
          </a:prstGeom>
          <a:solidFill>
            <a:srgbClr val="00589A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1" name="Rectangle 31"/>
          <p:cNvSpPr>
            <a:spLocks noChangeArrowheads="1"/>
          </p:cNvSpPr>
          <p:nvPr/>
        </p:nvSpPr>
        <p:spPr bwMode="auto">
          <a:xfrm>
            <a:off x="2111850" y="5343526"/>
            <a:ext cx="790575" cy="757238"/>
          </a:xfrm>
          <a:prstGeom prst="rect">
            <a:avLst/>
          </a:prstGeom>
          <a:solidFill>
            <a:srgbClr val="00589A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Rectangle 32"/>
          <p:cNvSpPr>
            <a:spLocks noChangeArrowheads="1"/>
          </p:cNvSpPr>
          <p:nvPr/>
        </p:nvSpPr>
        <p:spPr bwMode="auto">
          <a:xfrm>
            <a:off x="2873850" y="5343526"/>
            <a:ext cx="790575" cy="757238"/>
          </a:xfrm>
          <a:prstGeom prst="rect">
            <a:avLst/>
          </a:prstGeom>
          <a:solidFill>
            <a:srgbClr val="00589A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5" name="Rectangle 33"/>
          <p:cNvSpPr>
            <a:spLocks noChangeArrowheads="1"/>
          </p:cNvSpPr>
          <p:nvPr/>
        </p:nvSpPr>
        <p:spPr bwMode="auto">
          <a:xfrm>
            <a:off x="3665025" y="5343526"/>
            <a:ext cx="790575" cy="757238"/>
          </a:xfrm>
          <a:prstGeom prst="rect">
            <a:avLst/>
          </a:prstGeom>
          <a:solidFill>
            <a:srgbClr val="00589A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6" name="Rectangle 34"/>
          <p:cNvSpPr>
            <a:spLocks noChangeArrowheads="1"/>
          </p:cNvSpPr>
          <p:nvPr/>
        </p:nvSpPr>
        <p:spPr bwMode="auto">
          <a:xfrm>
            <a:off x="4453425" y="5343526"/>
            <a:ext cx="790575" cy="757238"/>
          </a:xfrm>
          <a:prstGeom prst="rect">
            <a:avLst/>
          </a:prstGeom>
          <a:solidFill>
            <a:srgbClr val="00589A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7" name="Rectangle 32"/>
          <p:cNvSpPr>
            <a:spLocks noChangeArrowheads="1"/>
          </p:cNvSpPr>
          <p:nvPr/>
        </p:nvSpPr>
        <p:spPr bwMode="auto">
          <a:xfrm>
            <a:off x="5245425" y="5343526"/>
            <a:ext cx="790575" cy="757238"/>
          </a:xfrm>
          <a:prstGeom prst="rect">
            <a:avLst/>
          </a:prstGeom>
          <a:solidFill>
            <a:srgbClr val="00589A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</a:rPr>
              <a:t>5</a:t>
            </a:r>
            <a:endParaRPr lang="en-US" altLang="zh-CN" sz="3600" baseline="-25000" dirty="0">
              <a:solidFill>
                <a:schemeClr val="bg1"/>
              </a:solidFill>
            </a:endParaRPr>
          </a:p>
        </p:txBody>
      </p:sp>
      <p:sp>
        <p:nvSpPr>
          <p:cNvPr id="18" name="Rectangle 33"/>
          <p:cNvSpPr>
            <a:spLocks noChangeArrowheads="1"/>
          </p:cNvSpPr>
          <p:nvPr/>
        </p:nvSpPr>
        <p:spPr bwMode="auto">
          <a:xfrm>
            <a:off x="6041025" y="5343526"/>
            <a:ext cx="790575" cy="757238"/>
          </a:xfrm>
          <a:prstGeom prst="rect">
            <a:avLst/>
          </a:prstGeom>
          <a:solidFill>
            <a:srgbClr val="00589A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</a:rPr>
              <a:t>6</a:t>
            </a:r>
            <a:endParaRPr lang="en-US" altLang="zh-CN" sz="3600" baseline="-25000" dirty="0">
              <a:solidFill>
                <a:schemeClr val="bg1"/>
              </a:solidFill>
            </a:endParaRPr>
          </a:p>
        </p:txBody>
      </p:sp>
      <p:sp>
        <p:nvSpPr>
          <p:cNvPr id="19" name="Rectangle 34"/>
          <p:cNvSpPr>
            <a:spLocks noChangeArrowheads="1"/>
          </p:cNvSpPr>
          <p:nvPr/>
        </p:nvSpPr>
        <p:spPr bwMode="auto">
          <a:xfrm>
            <a:off x="6829425" y="5343526"/>
            <a:ext cx="790575" cy="757238"/>
          </a:xfrm>
          <a:prstGeom prst="rect">
            <a:avLst/>
          </a:prstGeom>
          <a:solidFill>
            <a:srgbClr val="00589A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</a:rPr>
              <a:t>7</a:t>
            </a:r>
            <a:endParaRPr lang="en-US" altLang="zh-CN" sz="3600" baseline="-25000" dirty="0">
              <a:solidFill>
                <a:schemeClr val="bg1"/>
              </a:solidFill>
            </a:endParaRPr>
          </a:p>
        </p:txBody>
      </p:sp>
      <p:sp>
        <p:nvSpPr>
          <p:cNvPr id="20" name="Rectangle 39"/>
          <p:cNvSpPr>
            <a:spLocks noChangeArrowheads="1"/>
          </p:cNvSpPr>
          <p:nvPr/>
        </p:nvSpPr>
        <p:spPr bwMode="auto">
          <a:xfrm>
            <a:off x="3565525" y="4652963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t=3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 bwMode="auto">
          <a:xfrm rot="16200000" flipH="1">
            <a:off x="3794125" y="5119689"/>
            <a:ext cx="319089" cy="1666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矩形 21"/>
          <p:cNvSpPr/>
          <p:nvPr/>
        </p:nvSpPr>
        <p:spPr>
          <a:xfrm>
            <a:off x="5181600" y="1486179"/>
            <a:ext cx="142699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sz="3200" dirty="0" smtClean="0">
                <a:solidFill>
                  <a:srgbClr val="C00000"/>
                </a:solidFill>
              </a:rPr>
              <a:t>s1=s-1</a:t>
            </a:r>
            <a:endParaRPr lang="zh-CN" altLang="en-US" sz="3200" dirty="0"/>
          </a:p>
        </p:txBody>
      </p:sp>
      <p:sp>
        <p:nvSpPr>
          <p:cNvPr id="23" name="矩形 22"/>
          <p:cNvSpPr/>
          <p:nvPr/>
        </p:nvSpPr>
        <p:spPr>
          <a:xfrm>
            <a:off x="5675066" y="2133600"/>
            <a:ext cx="21900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sz="3200" dirty="0" smtClean="0">
                <a:solidFill>
                  <a:srgbClr val="C00000"/>
                </a:solidFill>
              </a:rPr>
              <a:t>t=(s1+m-1)</a:t>
            </a:r>
            <a:endParaRPr lang="zh-CN" altLang="en-US" sz="3200" dirty="0"/>
          </a:p>
        </p:txBody>
      </p:sp>
      <p:sp>
        <p:nvSpPr>
          <p:cNvPr id="24" name="矩形 23"/>
          <p:cNvSpPr/>
          <p:nvPr/>
        </p:nvSpPr>
        <p:spPr>
          <a:xfrm>
            <a:off x="6705600" y="2781579"/>
            <a:ext cx="1244251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C00000"/>
                </a:solidFill>
                <a:sym typeface="Wingdings" pitchFamily="2" charset="2"/>
              </a:rPr>
              <a:t>n=n-1</a:t>
            </a:r>
            <a:endParaRPr lang="zh-CN" altLang="en-US" sz="3200" dirty="0"/>
          </a:p>
        </p:txBody>
      </p:sp>
      <p:sp>
        <p:nvSpPr>
          <p:cNvPr id="25" name="矩形 24"/>
          <p:cNvSpPr/>
          <p:nvPr/>
        </p:nvSpPr>
        <p:spPr>
          <a:xfrm>
            <a:off x="5334000" y="4000779"/>
            <a:ext cx="108555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sz="3200" dirty="0" smtClean="0">
                <a:solidFill>
                  <a:srgbClr val="C00000"/>
                </a:solidFill>
              </a:rPr>
              <a:t>s1= t</a:t>
            </a:r>
            <a:endParaRPr lang="zh-CN" altLang="en-US" sz="3200" dirty="0"/>
          </a:p>
        </p:txBody>
      </p:sp>
      <p:sp>
        <p:nvSpPr>
          <p:cNvPr id="26" name="矩形 25"/>
          <p:cNvSpPr/>
          <p:nvPr/>
        </p:nvSpPr>
        <p:spPr>
          <a:xfrm>
            <a:off x="7680423" y="2133600"/>
            <a:ext cx="7777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sz="3200" dirty="0" smtClean="0">
                <a:solidFill>
                  <a:srgbClr val="003399"/>
                </a:solidFill>
              </a:rPr>
              <a:t>%n</a:t>
            </a:r>
            <a:endParaRPr lang="zh-CN" altLang="en-US" sz="3200" dirty="0">
              <a:solidFill>
                <a:srgbClr val="003399"/>
              </a:solidFill>
            </a:endParaRP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5181600" y="4729163"/>
            <a:ext cx="3962400" cy="60960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zh-CN" altLang="en-US" sz="3200" dirty="0" smtClean="0">
                <a:latin typeface="+mj-lt"/>
              </a:rPr>
              <a:t>例：</a:t>
            </a:r>
            <a:r>
              <a:rPr lang="en-US" altLang="zh-CN" sz="3200" dirty="0" smtClean="0">
                <a:latin typeface="+mj-lt"/>
              </a:rPr>
              <a:t>n=8, s=1, m=4</a:t>
            </a:r>
          </a:p>
        </p:txBody>
      </p:sp>
      <p:sp>
        <p:nvSpPr>
          <p:cNvPr id="28" name="Rectangle 39"/>
          <p:cNvSpPr>
            <a:spLocks noChangeArrowheads="1"/>
          </p:cNvSpPr>
          <p:nvPr/>
        </p:nvSpPr>
        <p:spPr bwMode="auto">
          <a:xfrm>
            <a:off x="990600" y="4652963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s1=0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 bwMode="auto">
          <a:xfrm rot="16200000" flipH="1">
            <a:off x="1371600" y="5119689"/>
            <a:ext cx="319089" cy="1666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39"/>
          <p:cNvSpPr>
            <a:spLocks noChangeArrowheads="1"/>
          </p:cNvSpPr>
          <p:nvPr/>
        </p:nvSpPr>
        <p:spPr bwMode="auto">
          <a:xfrm>
            <a:off x="2590800" y="46482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s1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 bwMode="auto">
          <a:xfrm>
            <a:off x="3124200" y="4957763"/>
            <a:ext cx="762002" cy="38100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67 -1.57262E-6 L -0.08507 -0.0009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49 -0.00046 L -0.08663 -0.00092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1.57262E-6 L -0.0816 -0.0004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7 -1.57262E-6 L -0.09461 -0.0004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  <p:bldP spid="5" grpId="0" animBg="1"/>
      <p:bldP spid="15" grpId="1" animBg="1"/>
      <p:bldP spid="16" grpId="1" animBg="1"/>
      <p:bldP spid="17" grpId="1" animBg="1"/>
      <p:bldP spid="18" grpId="1" animBg="1"/>
      <p:bldP spid="19" grpId="1" animBg="1"/>
      <p:bldP spid="20" grpId="0" animBg="1"/>
      <p:bldP spid="22" grpId="0"/>
      <p:bldP spid="23" grpId="0"/>
      <p:bldP spid="24" grpId="0"/>
      <p:bldP spid="25" grpId="0"/>
      <p:bldP spid="26" grpId="0"/>
      <p:bldP spid="28" grpId="0" animBg="1"/>
      <p:bldP spid="28" grpId="1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313" y="333375"/>
            <a:ext cx="6429375" cy="644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18"/>
          <p:cNvSpPr>
            <a:spLocks noChangeArrowheads="1"/>
          </p:cNvSpPr>
          <p:nvPr/>
        </p:nvSpPr>
        <p:spPr bwMode="auto">
          <a:xfrm>
            <a:off x="1219200" y="2643187"/>
            <a:ext cx="6796087" cy="3352799"/>
          </a:xfrm>
          <a:prstGeom prst="rect">
            <a:avLst/>
          </a:prstGeom>
          <a:solidFill>
            <a:srgbClr val="FFCC99">
              <a:alpha val="11000"/>
            </a:srgbClr>
          </a:solidFill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7" name="Rectangle 9"/>
          <p:cNvSpPr>
            <a:spLocks noChangeArrowheads="1"/>
          </p:cNvSpPr>
          <p:nvPr/>
        </p:nvSpPr>
        <p:spPr bwMode="auto">
          <a:xfrm>
            <a:off x="1219200" y="685800"/>
            <a:ext cx="7162800" cy="2209800"/>
          </a:xfrm>
          <a:prstGeom prst="rect">
            <a:avLst/>
          </a:prstGeom>
          <a:solidFill>
            <a:srgbClr val="FFFFC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0800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ea typeface="宋体" pitchFamily="2" charset="-122"/>
              </a:rPr>
              <a:t>#define </a:t>
            </a:r>
            <a:r>
              <a:rPr lang="en-US" altLang="zh-CN" sz="3200" dirty="0">
                <a:ea typeface="宋体" pitchFamily="2" charset="-122"/>
              </a:rPr>
              <a:t>M 100;</a:t>
            </a:r>
          </a:p>
          <a:p>
            <a:pPr marL="10800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ea typeface="宋体" pitchFamily="2" charset="-122"/>
              </a:rPr>
              <a:t>#define FALSE 0;</a:t>
            </a:r>
          </a:p>
          <a:p>
            <a:pPr marL="10800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ea typeface="宋体" pitchFamily="2" charset="-122"/>
              </a:rPr>
              <a:t>#define TRUE 1;</a:t>
            </a:r>
          </a:p>
          <a:p>
            <a:pPr marL="10800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>
                <a:ea typeface="宋体" pitchFamily="2" charset="-122"/>
              </a:rPr>
              <a:t>typedef</a:t>
            </a:r>
            <a:r>
              <a:rPr lang="en-US" altLang="zh-CN" sz="3200" dirty="0">
                <a:ea typeface="宋体" pitchFamily="2" charset="-122"/>
              </a:rPr>
              <a:t> </a:t>
            </a:r>
            <a:r>
              <a:rPr lang="en-US" altLang="zh-CN" sz="3200" dirty="0" err="1">
                <a:ea typeface="宋体" pitchFamily="2" charset="-122"/>
              </a:rPr>
              <a:t>int</a:t>
            </a:r>
            <a:r>
              <a:rPr lang="en-US" altLang="zh-CN" sz="3200" dirty="0">
                <a:ea typeface="宋体" pitchFamily="2" charset="-122"/>
              </a:rPr>
              <a:t> </a:t>
            </a:r>
            <a:r>
              <a:rPr lang="en-US" altLang="zh-CN" sz="3200" dirty="0" err="1">
                <a:ea typeface="宋体" pitchFamily="2" charset="-122"/>
              </a:rPr>
              <a:t>DataType</a:t>
            </a:r>
            <a:r>
              <a:rPr lang="en-US" altLang="zh-CN" sz="3200" dirty="0">
                <a:ea typeface="宋体" pitchFamily="2" charset="-122"/>
              </a:rPr>
              <a:t>;</a:t>
            </a:r>
          </a:p>
        </p:txBody>
      </p:sp>
      <p:sp>
        <p:nvSpPr>
          <p:cNvPr id="160778" name="Rectangle 10"/>
          <p:cNvSpPr>
            <a:spLocks noChangeArrowheads="1"/>
          </p:cNvSpPr>
          <p:nvPr/>
        </p:nvSpPr>
        <p:spPr bwMode="auto">
          <a:xfrm>
            <a:off x="1219200" y="2929800"/>
            <a:ext cx="7162800" cy="3352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10800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/>
              <a:t>struct</a:t>
            </a:r>
            <a:r>
              <a:rPr lang="en-US" altLang="zh-CN" sz="3200" dirty="0"/>
              <a:t> </a:t>
            </a:r>
            <a:r>
              <a:rPr lang="en-US" altLang="zh-CN" sz="3200" dirty="0" err="1"/>
              <a:t>SeqList</a:t>
            </a:r>
            <a:r>
              <a:rPr lang="en-US" altLang="zh-CN" sz="3200" dirty="0"/>
              <a:t>  </a:t>
            </a:r>
            <a:r>
              <a:rPr lang="en-US" altLang="zh-CN" dirty="0" smtClean="0">
                <a:solidFill>
                  <a:srgbClr val="006600"/>
                </a:solidFill>
              </a:rPr>
              <a:t>//</a:t>
            </a:r>
            <a:r>
              <a:rPr lang="zh-CN" altLang="en-US" dirty="0" smtClean="0">
                <a:solidFill>
                  <a:srgbClr val="006600"/>
                </a:solidFill>
              </a:rPr>
              <a:t>顺序表结构</a:t>
            </a:r>
            <a:endParaRPr lang="en-US" altLang="zh-CN" dirty="0">
              <a:solidFill>
                <a:srgbClr val="006600"/>
              </a:solidFill>
            </a:endParaRPr>
          </a:p>
          <a:p>
            <a:pPr marL="10800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{ </a:t>
            </a:r>
            <a:r>
              <a:rPr lang="en-US" altLang="zh-CN" sz="3200" dirty="0" err="1"/>
              <a:t>int</a:t>
            </a:r>
            <a:r>
              <a:rPr lang="en-US" altLang="zh-CN" sz="3200" dirty="0"/>
              <a:t> </a:t>
            </a:r>
            <a:r>
              <a:rPr lang="en-US" altLang="zh-CN" sz="3200" dirty="0" err="1"/>
              <a:t>MaxNum</a:t>
            </a:r>
            <a:r>
              <a:rPr lang="en-US" altLang="zh-CN" sz="3200" dirty="0"/>
              <a:t>;</a:t>
            </a:r>
          </a:p>
          <a:p>
            <a:pPr marL="10800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  </a:t>
            </a:r>
            <a:r>
              <a:rPr lang="en-US" altLang="zh-CN" sz="3200" dirty="0" err="1"/>
              <a:t>int</a:t>
            </a:r>
            <a:r>
              <a:rPr lang="en-US" altLang="zh-CN" sz="3200" dirty="0"/>
              <a:t> n; </a:t>
            </a:r>
          </a:p>
          <a:p>
            <a:pPr marL="10800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  </a:t>
            </a:r>
            <a:r>
              <a:rPr lang="en-US" altLang="zh-CN" sz="3200" dirty="0" err="1"/>
              <a:t>DataType</a:t>
            </a:r>
            <a:r>
              <a:rPr lang="en-US" altLang="zh-CN" sz="3200" dirty="0"/>
              <a:t> *element ;};  </a:t>
            </a:r>
          </a:p>
          <a:p>
            <a:pPr marL="10800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/>
              <a:t>typedef</a:t>
            </a:r>
            <a:r>
              <a:rPr lang="en-US" altLang="zh-CN" sz="3200" dirty="0"/>
              <a:t> </a:t>
            </a:r>
            <a:r>
              <a:rPr lang="en-US" altLang="zh-CN" sz="3200" dirty="0" err="1"/>
              <a:t>struct</a:t>
            </a:r>
            <a:r>
              <a:rPr lang="en-US" altLang="zh-CN" sz="3200" dirty="0"/>
              <a:t> </a:t>
            </a:r>
            <a:r>
              <a:rPr lang="en-US" altLang="zh-CN" sz="3200" dirty="0" err="1"/>
              <a:t>SeqList</a:t>
            </a:r>
            <a:r>
              <a:rPr lang="en-US" altLang="zh-CN" sz="3200" dirty="0"/>
              <a:t> * 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>
                <a:solidFill>
                  <a:srgbClr val="003399"/>
                </a:solidFill>
              </a:rPr>
              <a:t>PSeqList</a:t>
            </a:r>
            <a:r>
              <a:rPr lang="en-US" altLang="zh-CN" sz="3200" dirty="0" smtClean="0">
                <a:solidFill>
                  <a:srgbClr val="003399"/>
                </a:solidFill>
              </a:rPr>
              <a:t>;</a:t>
            </a:r>
          </a:p>
          <a:p>
            <a:pPr marL="10800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003399"/>
                </a:solidFill>
              </a:rPr>
              <a:t>PSeqList</a:t>
            </a:r>
            <a:r>
              <a:rPr lang="en-US" altLang="zh-CN" sz="3200" dirty="0" smtClean="0">
                <a:solidFill>
                  <a:srgbClr val="003399"/>
                </a:solidFill>
              </a:rPr>
              <a:t> 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palist</a:t>
            </a:r>
            <a:r>
              <a:rPr lang="en-US" altLang="zh-CN" sz="3200" dirty="0" smtClean="0"/>
              <a:t>; </a:t>
            </a:r>
            <a:r>
              <a:rPr lang="en-US" altLang="zh-CN" dirty="0" smtClean="0">
                <a:solidFill>
                  <a:srgbClr val="006600"/>
                </a:solidFill>
              </a:rPr>
              <a:t>//</a:t>
            </a:r>
            <a:r>
              <a:rPr lang="zh-CN" altLang="en-US" dirty="0" smtClean="0">
                <a:solidFill>
                  <a:srgbClr val="006600"/>
                </a:solidFill>
              </a:rPr>
              <a:t>指向顺序表的指针</a:t>
            </a:r>
            <a:endParaRPr lang="en-US" altLang="zh-CN" dirty="0" smtClean="0">
              <a:solidFill>
                <a:srgbClr val="0066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34000" y="2321404"/>
            <a:ext cx="1819729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6600"/>
                </a:solidFill>
              </a:rPr>
              <a:t>//</a:t>
            </a:r>
            <a:r>
              <a:rPr lang="zh-CN" altLang="en-US" dirty="0" smtClean="0">
                <a:solidFill>
                  <a:srgbClr val="006600"/>
                </a:solidFill>
              </a:rPr>
              <a:t>类型定义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8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5357</TotalTime>
  <Words>2128</Words>
  <Application>Microsoft Office PowerPoint</Application>
  <PresentationFormat>全屏显示(4:3)</PresentationFormat>
  <Paragraphs>423</Paragraphs>
  <Slides>26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默认设计模板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yanfang</cp:lastModifiedBy>
  <cp:revision>947</cp:revision>
  <cp:lastPrinted>1601-01-01T00:00:00Z</cp:lastPrinted>
  <dcterms:created xsi:type="dcterms:W3CDTF">1601-01-01T00:00:00Z</dcterms:created>
  <dcterms:modified xsi:type="dcterms:W3CDTF">2016-02-01T13:18:54Z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