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94" r:id="rId4"/>
    <p:sldId id="295" r:id="rId5"/>
    <p:sldId id="296" r:id="rId6"/>
    <p:sldId id="298" r:id="rId7"/>
    <p:sldId id="299" r:id="rId8"/>
    <p:sldId id="280" r:id="rId9"/>
    <p:sldId id="300" r:id="rId10"/>
    <p:sldId id="308" r:id="rId11"/>
    <p:sldId id="334" r:id="rId12"/>
    <p:sldId id="302" r:id="rId13"/>
    <p:sldId id="303" r:id="rId14"/>
    <p:sldId id="313" r:id="rId15"/>
    <p:sldId id="314" r:id="rId16"/>
    <p:sldId id="336" r:id="rId17"/>
    <p:sldId id="339" r:id="rId18"/>
    <p:sldId id="340" r:id="rId19"/>
    <p:sldId id="316" r:id="rId20"/>
    <p:sldId id="317" r:id="rId21"/>
    <p:sldId id="319" r:id="rId22"/>
    <p:sldId id="320" r:id="rId23"/>
    <p:sldId id="321" r:id="rId24"/>
    <p:sldId id="322" r:id="rId25"/>
    <p:sldId id="289" r:id="rId26"/>
    <p:sldId id="324" r:id="rId27"/>
    <p:sldId id="325" r:id="rId28"/>
    <p:sldId id="326" r:id="rId29"/>
    <p:sldId id="327" r:id="rId30"/>
    <p:sldId id="328" r:id="rId31"/>
    <p:sldId id="331" r:id="rId32"/>
    <p:sldId id="330" r:id="rId33"/>
    <p:sldId id="332" r:id="rId34"/>
    <p:sldId id="333" r:id="rId3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A0"/>
    <a:srgbClr val="FFFFB3"/>
    <a:srgbClr val="038325"/>
    <a:srgbClr val="CFFFB7"/>
    <a:srgbClr val="FFFF79"/>
    <a:srgbClr val="026A1D"/>
    <a:srgbClr val="FFFF9B"/>
    <a:srgbClr val="E6E6E6"/>
    <a:srgbClr val="003399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9726E-B2BC-40F8-9329-C65BF56064FD}" type="datetimeFigureOut">
              <a:rPr lang="zh-CN" altLang="en-US" smtClean="0"/>
              <a:pPr/>
              <a:t>2016/2/4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2E249-3999-4EC5-A0FB-CA2345087C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2E249-3999-4EC5-A0FB-CA2345087CB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2E249-3999-4EC5-A0FB-CA2345087CB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3685-19E1-42CA-A86A-24A51EE858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2D1D5-5C0E-4215-B8AE-EB0BF26586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C29EF-C2C8-4BEB-BD16-C819C3F28B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4B07-3843-4590-AD94-92DCC62BF3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C96B4-1F38-4187-8D4F-4B18788E26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4A9B3-E2BE-47E6-9A76-C57B29AB81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DD148-B205-4E9C-B7EF-5AC39CEA3F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F6B32-2E0D-4F0F-8B7F-96586017D4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5DABB-E096-4E7F-B481-691E09712A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CE9BB-AA57-47A4-ABED-1DD82403C1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BF5AF-843F-427C-A911-7D5F58341F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5929180E-8C9C-4679-BC58-6EFEE11D78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6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讲：线性表的操作实例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就地逆置单链表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16002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1588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28956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24542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41910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37496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54864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50450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45116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32162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1920875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930275" y="2519363"/>
            <a:ext cx="228600" cy="22622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457200" y="1981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 flipH="1" flipV="1">
            <a:off x="11398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54075" y="3205163"/>
            <a:ext cx="609600" cy="4619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228600" y="975605"/>
            <a:ext cx="8839200" cy="117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顺着原链表，依次取出每个结点，</a:t>
            </a:r>
            <a:endParaRPr lang="en-US" altLang="zh-CN" sz="32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按照头插法，插入到新链表中</a:t>
            </a:r>
            <a:endParaRPr lang="zh-CN" altLang="en-GB" sz="3200" dirty="0"/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5486400" y="3886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5045075" y="3886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 flipH="1" flipV="1">
            <a:off x="2457450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133600" y="3205164"/>
            <a:ext cx="625476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37687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3444875" y="3281363"/>
            <a:ext cx="609600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5400000" flipH="1" flipV="1">
            <a:off x="50641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4740275" y="3205163"/>
            <a:ext cx="609599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03" name="Rectangle 62"/>
          <p:cNvSpPr>
            <a:spLocks noChangeArrowheads="1"/>
          </p:cNvSpPr>
          <p:nvPr/>
        </p:nvSpPr>
        <p:spPr bwMode="auto">
          <a:xfrm>
            <a:off x="4191000" y="38862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" name="Rectangle 63"/>
          <p:cNvSpPr>
            <a:spLocks noChangeArrowheads="1"/>
          </p:cNvSpPr>
          <p:nvPr/>
        </p:nvSpPr>
        <p:spPr bwMode="auto">
          <a:xfrm>
            <a:off x="3749675" y="38862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511675" y="41862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3521075" y="4729163"/>
            <a:ext cx="6096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 flipH="1" flipV="1">
            <a:off x="3844925" y="4629150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28956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24542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32162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39"/>
          <p:cNvSpPr>
            <a:spLocks noChangeArrowheads="1"/>
          </p:cNvSpPr>
          <p:nvPr/>
        </p:nvSpPr>
        <p:spPr bwMode="auto">
          <a:xfrm>
            <a:off x="22256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25" name="直接箭头连接符 124"/>
          <p:cNvCxnSpPr/>
          <p:nvPr/>
        </p:nvCxnSpPr>
        <p:spPr bwMode="auto">
          <a:xfrm rot="5400000" flipH="1" flipV="1">
            <a:off x="25495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16002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Rectangle 63"/>
          <p:cNvSpPr>
            <a:spLocks noChangeArrowheads="1"/>
          </p:cNvSpPr>
          <p:nvPr/>
        </p:nvSpPr>
        <p:spPr bwMode="auto">
          <a:xfrm>
            <a:off x="11588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19208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9302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 bwMode="auto">
          <a:xfrm rot="5400000" flipH="1" flipV="1">
            <a:off x="12541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1" name="Rectangle 3"/>
          <p:cNvSpPr>
            <a:spLocks noChangeArrowheads="1"/>
          </p:cNvSpPr>
          <p:nvPr/>
        </p:nvSpPr>
        <p:spPr bwMode="auto">
          <a:xfrm>
            <a:off x="838200" y="5262563"/>
            <a:ext cx="5105400" cy="1138238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q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指向原链表的头，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P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指向逆置后链表的头。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4740275" y="4729163"/>
            <a:ext cx="549275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018087" y="4603751"/>
            <a:ext cx="381000" cy="1746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16200000" flipV="1">
            <a:off x="5466559" y="4536284"/>
            <a:ext cx="223836" cy="1523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5273675" y="4567237"/>
            <a:ext cx="777875" cy="6905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77000" y="1066800"/>
            <a:ext cx="2667000" cy="181588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第</a:t>
            </a:r>
            <a:r>
              <a:rPr lang="en-US" altLang="zh-CN" dirty="0" smtClean="0">
                <a:solidFill>
                  <a:srgbClr val="038325"/>
                </a:solidFill>
              </a:rPr>
              <a:t>1</a:t>
            </a:r>
            <a:r>
              <a:rPr lang="zh-CN" altLang="en-US" dirty="0" smtClean="0">
                <a:solidFill>
                  <a:srgbClr val="038325"/>
                </a:solidFill>
              </a:rPr>
              <a:t>个结点：</a:t>
            </a:r>
            <a:r>
              <a:rPr lang="en-US" altLang="zh-CN" dirty="0" smtClean="0"/>
              <a:t>p=q;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q=q-&gt;link;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p-&gt;link=Null;</a:t>
            </a:r>
          </a:p>
        </p:txBody>
      </p:sp>
      <p:sp>
        <p:nvSpPr>
          <p:cNvPr id="69" name="矩形 68"/>
          <p:cNvSpPr/>
          <p:nvPr/>
        </p:nvSpPr>
        <p:spPr>
          <a:xfrm>
            <a:off x="6096000" y="2895600"/>
            <a:ext cx="3048000" cy="19082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后续结点：</a:t>
            </a:r>
            <a:endParaRPr lang="en-US" altLang="zh-CN" dirty="0" smtClean="0">
              <a:solidFill>
                <a:srgbClr val="0383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while(q!=null)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{r=q;  q=q-&gt;link;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r-&gt;link=p;  p=r;}</a:t>
            </a:r>
          </a:p>
        </p:txBody>
      </p:sp>
      <p:cxnSp>
        <p:nvCxnSpPr>
          <p:cNvPr id="76" name="直接箭头连接符 75"/>
          <p:cNvCxnSpPr/>
          <p:nvPr/>
        </p:nvCxnSpPr>
        <p:spPr bwMode="auto">
          <a:xfrm rot="5400000" flipH="1" flipV="1">
            <a:off x="876301" y="4305301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517525" y="4343400"/>
            <a:ext cx="777875" cy="6905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96000" y="4800600"/>
            <a:ext cx="3048000" cy="1508105"/>
          </a:xfrm>
          <a:prstGeom prst="rect">
            <a:avLst/>
          </a:prstGeom>
          <a:solidFill>
            <a:srgbClr val="FFFF7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或</a:t>
            </a:r>
            <a:r>
              <a:rPr lang="en-US" altLang="zh-CN" dirty="0" smtClean="0">
                <a:solidFill>
                  <a:srgbClr val="038325"/>
                </a:solidFill>
              </a:rPr>
              <a:t> </a:t>
            </a:r>
            <a:r>
              <a:rPr lang="en-US" altLang="zh-CN" sz="3000" dirty="0" smtClean="0"/>
              <a:t>{ r=q-&gt;link;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q-&gt;link=p;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p=q; q=r;}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  <p:bldP spid="54" grpId="0" animBg="1"/>
      <p:bldP spid="54" grpId="1" animBg="1"/>
      <p:bldP spid="66" grpId="0" animBg="1"/>
      <p:bldP spid="67" grpId="0" animBg="1"/>
      <p:bldP spid="97" grpId="1" animBg="1"/>
      <p:bldP spid="97" grpId="2" animBg="1"/>
      <p:bldP spid="99" grpId="0" animBg="1"/>
      <p:bldP spid="99" grpId="1" animBg="1"/>
      <p:bldP spid="101" grpId="1" animBg="1"/>
      <p:bldP spid="103" grpId="0" animBg="1"/>
      <p:bldP spid="104" grpId="0" animBg="1"/>
      <p:bldP spid="106" grpId="0" animBg="1"/>
      <p:bldP spid="106" grpId="1" animBg="1"/>
      <p:bldP spid="108" grpId="0" animBg="1"/>
      <p:bldP spid="109" grpId="0" animBg="1"/>
      <p:bldP spid="124" grpId="0" animBg="1"/>
      <p:bldP spid="124" grpId="1" animBg="1"/>
      <p:bldP spid="126" grpId="0" animBg="1"/>
      <p:bldP spid="127" grpId="0" animBg="1"/>
      <p:bldP spid="129" grpId="0" animBg="1"/>
      <p:bldP spid="131" grpId="0" animBg="1"/>
      <p:bldP spid="70" grpId="0" animBg="1"/>
      <p:bldP spid="70" grpId="1" animBg="1"/>
      <p:bldP spid="70" grpId="3" animBg="1"/>
      <p:bldP spid="74" grpId="0" animBg="1"/>
      <p:bldP spid="74" grpId="1" animBg="1"/>
      <p:bldP spid="63" grpId="0" animBg="1"/>
      <p:bldP spid="69" grpId="0" animBg="1"/>
      <p:bldP spid="77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就地逆置单链表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16002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1588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28956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24542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41910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37496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54864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50450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45116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32162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1920875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 flipH="1" flipV="1">
            <a:off x="11398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54075" y="3205163"/>
            <a:ext cx="609600" cy="4619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5486400" y="3886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5045075" y="3886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 flipH="1" flipV="1">
            <a:off x="2457450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133600" y="3205164"/>
            <a:ext cx="625476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37687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3444875" y="3281363"/>
            <a:ext cx="609600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5400000" flipH="1" flipV="1">
            <a:off x="50641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4740275" y="3205163"/>
            <a:ext cx="609599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03" name="Rectangle 62"/>
          <p:cNvSpPr>
            <a:spLocks noChangeArrowheads="1"/>
          </p:cNvSpPr>
          <p:nvPr/>
        </p:nvSpPr>
        <p:spPr bwMode="auto">
          <a:xfrm>
            <a:off x="4191000" y="38862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" name="Rectangle 63"/>
          <p:cNvSpPr>
            <a:spLocks noChangeArrowheads="1"/>
          </p:cNvSpPr>
          <p:nvPr/>
        </p:nvSpPr>
        <p:spPr bwMode="auto">
          <a:xfrm>
            <a:off x="3749675" y="38862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511675" y="41862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3521075" y="4729163"/>
            <a:ext cx="6096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 flipH="1" flipV="1">
            <a:off x="3844925" y="4629150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28956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24542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32162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39"/>
          <p:cNvSpPr>
            <a:spLocks noChangeArrowheads="1"/>
          </p:cNvSpPr>
          <p:nvPr/>
        </p:nvSpPr>
        <p:spPr bwMode="auto">
          <a:xfrm>
            <a:off x="22256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25" name="直接箭头连接符 124"/>
          <p:cNvCxnSpPr/>
          <p:nvPr/>
        </p:nvCxnSpPr>
        <p:spPr bwMode="auto">
          <a:xfrm rot="5400000" flipH="1" flipV="1">
            <a:off x="25495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16002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Rectangle 63"/>
          <p:cNvSpPr>
            <a:spLocks noChangeArrowheads="1"/>
          </p:cNvSpPr>
          <p:nvPr/>
        </p:nvSpPr>
        <p:spPr bwMode="auto">
          <a:xfrm>
            <a:off x="11588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19208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9302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 bwMode="auto">
          <a:xfrm rot="5400000" flipH="1" flipV="1">
            <a:off x="12541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4740275" y="4729163"/>
            <a:ext cx="549275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018087" y="4603751"/>
            <a:ext cx="381000" cy="1746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6248400" y="2193191"/>
            <a:ext cx="2895600" cy="32932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或，全部结点：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p=null;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while(q!=null)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{r=q;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q=q-&gt;link;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r-&gt;link=p;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p=r;}</a:t>
            </a:r>
            <a:endParaRPr lang="en-US" altLang="zh-CN" sz="3000" dirty="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838200" y="5262563"/>
            <a:ext cx="5105400" cy="1138238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q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指向原链表的头，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P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指向逆置后链表的头。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79" name="Text Box 14"/>
          <p:cNvSpPr txBox="1">
            <a:spLocks noChangeArrowheads="1"/>
          </p:cNvSpPr>
          <p:nvPr/>
        </p:nvSpPr>
        <p:spPr bwMode="auto">
          <a:xfrm>
            <a:off x="228600" y="975605"/>
            <a:ext cx="8839200" cy="117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顺着原链表，依次取出每个结点，</a:t>
            </a:r>
            <a:endParaRPr lang="en-US" altLang="zh-CN" sz="32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按照头插法，插入到新链表中</a:t>
            </a:r>
            <a:endParaRPr lang="zh-CN" alt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就地逆置单链表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en-GB" altLang="zh-CN" sz="3200" dirty="0" smtClean="0"/>
              <a:t>q</a:t>
            </a:r>
            <a:r>
              <a:rPr lang="zh-CN" altLang="en-GB" sz="3200" dirty="0"/>
              <a:t>指向原</a:t>
            </a:r>
            <a:r>
              <a:rPr lang="zh-CN" altLang="en-GB" sz="3200" dirty="0" smtClean="0"/>
              <a:t>链</a:t>
            </a:r>
            <a:r>
              <a:rPr lang="zh-CN" altLang="en-US" sz="3200" dirty="0" smtClean="0"/>
              <a:t>，</a:t>
            </a:r>
            <a:r>
              <a:rPr lang="en-GB" altLang="zh-CN" sz="3200" dirty="0" smtClean="0"/>
              <a:t> p</a:t>
            </a:r>
            <a:r>
              <a:rPr lang="zh-CN" altLang="en-GB" sz="3200" dirty="0" smtClean="0"/>
              <a:t>指向逆置链</a:t>
            </a:r>
            <a:r>
              <a:rPr lang="zh-CN" altLang="en-US" sz="3200" dirty="0" smtClean="0"/>
              <a:t>：</a:t>
            </a:r>
            <a:endParaRPr lang="zh-CN" altLang="en-GB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828800"/>
            <a:ext cx="79248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选取</a:t>
            </a:r>
            <a:r>
              <a:rPr lang="en-GB" altLang="zh-CN" sz="3200" dirty="0" smtClean="0"/>
              <a:t>q</a:t>
            </a:r>
            <a:r>
              <a:rPr lang="zh-CN" altLang="en-GB" sz="3200" dirty="0"/>
              <a:t>链的第</a:t>
            </a:r>
            <a:r>
              <a:rPr lang="en-GB" altLang="zh-CN" sz="3200" dirty="0"/>
              <a:t>1</a:t>
            </a:r>
            <a:r>
              <a:rPr lang="zh-CN" altLang="en-GB" sz="3200" dirty="0"/>
              <a:t>个结点，插入</a:t>
            </a:r>
            <a:r>
              <a:rPr lang="en-GB" altLang="zh-CN" sz="3200" dirty="0" smtClean="0"/>
              <a:t>p</a:t>
            </a:r>
            <a:r>
              <a:rPr lang="zh-CN" altLang="en-US" sz="3200" dirty="0" smtClean="0"/>
              <a:t>链</a:t>
            </a:r>
            <a:r>
              <a:rPr lang="zh-CN" altLang="en-GB" sz="3200" dirty="0" smtClean="0"/>
              <a:t>的头部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zh-CN" altLang="en-GB" sz="3200" dirty="0" smtClean="0"/>
              <a:t>     </a:t>
            </a:r>
            <a:r>
              <a:rPr lang="zh-CN" altLang="en-US" sz="3200" dirty="0" smtClean="0"/>
              <a:t>即，该结点脱离</a:t>
            </a:r>
            <a:r>
              <a:rPr lang="en-US" altLang="zh-CN" sz="3200" dirty="0" smtClean="0"/>
              <a:t>q</a:t>
            </a:r>
            <a:r>
              <a:rPr lang="zh-CN" altLang="en-US" sz="3200" dirty="0" smtClean="0"/>
              <a:t>链；</a:t>
            </a:r>
            <a:endParaRPr lang="zh-CN" altLang="en-GB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200400"/>
            <a:ext cx="79248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2) </a:t>
            </a:r>
            <a:r>
              <a:rPr lang="zh-CN" altLang="en-US" sz="3200" dirty="0" smtClean="0"/>
              <a:t>重复</a:t>
            </a:r>
            <a:r>
              <a:rPr lang="zh-CN" altLang="en-GB" sz="3200" dirty="0" smtClean="0"/>
              <a:t>执行</a:t>
            </a:r>
            <a:r>
              <a:rPr lang="en-GB" altLang="zh-CN" sz="3200" dirty="0"/>
              <a:t>1)</a:t>
            </a:r>
            <a:r>
              <a:rPr lang="zh-CN" altLang="en-GB" sz="3200" dirty="0"/>
              <a:t>，直到</a:t>
            </a:r>
            <a:r>
              <a:rPr lang="en-GB" altLang="zh-CN" sz="3200" dirty="0"/>
              <a:t>q</a:t>
            </a:r>
            <a:r>
              <a:rPr lang="zh-CN" altLang="en-GB" sz="3200" dirty="0"/>
              <a:t>为空；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40386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3) </a:t>
            </a:r>
            <a:r>
              <a:rPr lang="zh-CN" altLang="en-GB" sz="3200" dirty="0" smtClean="0"/>
              <a:t>设置</a:t>
            </a:r>
            <a:r>
              <a:rPr lang="zh-CN" altLang="en-US" sz="3200" dirty="0" smtClean="0"/>
              <a:t>所得</a:t>
            </a:r>
            <a:r>
              <a:rPr lang="zh-CN" altLang="en-GB" sz="3200" dirty="0" smtClean="0"/>
              <a:t>链表</a:t>
            </a:r>
            <a:r>
              <a:rPr lang="zh-CN" altLang="en-US" sz="3200" dirty="0" smtClean="0"/>
              <a:t>的</a:t>
            </a:r>
            <a:r>
              <a:rPr lang="zh-CN" altLang="en-GB" sz="3200" dirty="0" smtClean="0"/>
              <a:t>头</a:t>
            </a:r>
            <a:r>
              <a:rPr lang="zh-CN" altLang="en-GB" sz="3200" dirty="0"/>
              <a:t>指针</a:t>
            </a:r>
            <a:r>
              <a:rPr lang="en-GB" altLang="zh-CN" sz="3200" dirty="0"/>
              <a:t>list</a:t>
            </a:r>
            <a:r>
              <a:rPr lang="zh-CN" altLang="en-GB" sz="3200" dirty="0" smtClean="0"/>
              <a:t>，</a:t>
            </a:r>
            <a:r>
              <a:rPr lang="zh-CN" altLang="en-US" sz="3200" dirty="0" smtClean="0"/>
              <a:t>结束。</a:t>
            </a:r>
            <a:endParaRPr lang="zh-CN" alt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09600" y="609600"/>
            <a:ext cx="8534400" cy="563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ea typeface="宋体" pitchFamily="2" charset="-122"/>
              </a:rPr>
              <a:t>LinkList</a:t>
            </a:r>
            <a:r>
              <a:rPr lang="en-US" altLang="zh-CN" sz="3000" dirty="0">
                <a:ea typeface="宋体" pitchFamily="2" charset="-122"/>
              </a:rPr>
              <a:t> reverse(</a:t>
            </a:r>
            <a:r>
              <a:rPr lang="en-US" altLang="zh-CN" sz="3000" dirty="0" err="1">
                <a:ea typeface="宋体" pitchFamily="2" charset="-122"/>
              </a:rPr>
              <a:t>LinkList</a:t>
            </a:r>
            <a:r>
              <a:rPr lang="en-US" altLang="zh-CN" sz="3000" dirty="0">
                <a:ea typeface="宋体" pitchFamily="2" charset="-122"/>
              </a:rPr>
              <a:t> list</a:t>
            </a:r>
            <a:r>
              <a:rPr lang="en-US" altLang="zh-CN" sz="3000" dirty="0" smtClean="0">
                <a:ea typeface="宋体" pitchFamily="2" charset="-122"/>
              </a:rPr>
              <a:t>)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{ </a:t>
            </a:r>
            <a:r>
              <a:rPr lang="en-US" altLang="zh-CN" sz="3000" dirty="0" err="1" smtClean="0">
                <a:ea typeface="宋体" pitchFamily="2" charset="-122"/>
              </a:rPr>
              <a:t>PNode</a:t>
            </a:r>
            <a:r>
              <a:rPr lang="en-US" altLang="zh-CN" sz="3000" dirty="0" smtClean="0">
                <a:ea typeface="宋体" pitchFamily="2" charset="-122"/>
              </a:rPr>
              <a:t> p, q=list, r;   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  if (q==NULL || q-&gt;link==NULL)  return list;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宋体" pitchFamily="2" charset="-122"/>
              </a:rPr>
              <a:t>  p=q;  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宋体" pitchFamily="2" charset="-122"/>
              </a:rPr>
              <a:t>  q=q-&gt;link;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宋体" pitchFamily="2" charset="-122"/>
              </a:rPr>
              <a:t>  p-&gt;link=NULL;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  while(q!=NULL)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            { r=q-&gt;link;  q-&gt;link=p;  p=q;  q=r; }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  list=p;   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  </a:t>
            </a:r>
            <a:r>
              <a:rPr lang="en-US" altLang="zh-CN" sz="3000" dirty="0" smtClean="0">
                <a:solidFill>
                  <a:srgbClr val="C00000"/>
                </a:solidFill>
                <a:ea typeface="宋体" pitchFamily="2" charset="-122"/>
              </a:rPr>
              <a:t>return list;</a:t>
            </a:r>
          </a:p>
          <a:p>
            <a:pPr marL="342900" indent="-34290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};  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981200" y="2209800"/>
            <a:ext cx="632897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第</a:t>
            </a:r>
            <a:r>
              <a:rPr lang="en-US" altLang="zh-CN" dirty="0" smtClean="0">
                <a:solidFill>
                  <a:srgbClr val="038325"/>
                </a:solidFill>
              </a:rPr>
              <a:t>1</a:t>
            </a:r>
            <a:r>
              <a:rPr lang="zh-CN" altLang="en-US" dirty="0" smtClean="0">
                <a:solidFill>
                  <a:srgbClr val="038325"/>
                </a:solidFill>
              </a:rPr>
              <a:t>个结点脱离原链表，进入逆置链表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657600" y="3667780"/>
            <a:ext cx="5791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头插法，将剩余结点插入逆置链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38800" y="685800"/>
            <a:ext cx="333617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无头结点单链表</a:t>
            </a:r>
            <a:r>
              <a:rPr lang="en-US" altLang="zh-CN" dirty="0" smtClean="0">
                <a:solidFill>
                  <a:srgbClr val="038325"/>
                </a:solidFill>
              </a:rPr>
              <a:t>list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62400" y="1219200"/>
            <a:ext cx="48926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若只有</a:t>
            </a:r>
            <a:r>
              <a:rPr lang="en-US" altLang="zh-CN" dirty="0" smtClean="0">
                <a:solidFill>
                  <a:srgbClr val="038325"/>
                </a:solidFill>
              </a:rPr>
              <a:t>1</a:t>
            </a:r>
            <a:r>
              <a:rPr lang="zh-CN" altLang="en-US" dirty="0" smtClean="0">
                <a:solidFill>
                  <a:srgbClr val="038325"/>
                </a:solidFill>
              </a:rPr>
              <a:t>个结点，则不用逆置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981200" y="4800600"/>
            <a:ext cx="624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设置链表头指针</a:t>
            </a:r>
            <a:r>
              <a:rPr lang="en-US" altLang="zh-CN" dirty="0" smtClean="0">
                <a:solidFill>
                  <a:srgbClr val="038325"/>
                </a:solidFill>
              </a:rPr>
              <a:t>list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09600" y="609600"/>
            <a:ext cx="85344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ea typeface="宋体" pitchFamily="2" charset="-122"/>
              </a:rPr>
              <a:t>LinkList</a:t>
            </a:r>
            <a:r>
              <a:rPr lang="en-US" altLang="zh-CN" sz="3200" dirty="0">
                <a:ea typeface="宋体" pitchFamily="2" charset="-122"/>
              </a:rPr>
              <a:t> reverse(</a:t>
            </a:r>
            <a:r>
              <a:rPr lang="en-US" altLang="zh-CN" sz="3200" dirty="0" err="1">
                <a:ea typeface="宋体" pitchFamily="2" charset="-122"/>
              </a:rPr>
              <a:t>LinkList</a:t>
            </a:r>
            <a:r>
              <a:rPr lang="en-US" altLang="zh-CN" sz="3200" dirty="0">
                <a:ea typeface="宋体" pitchFamily="2" charset="-122"/>
              </a:rPr>
              <a:t> list</a:t>
            </a:r>
            <a:r>
              <a:rPr lang="en-US" altLang="zh-CN" sz="3200" dirty="0" smtClean="0">
                <a:ea typeface="宋体" pitchFamily="2" charset="-122"/>
              </a:rPr>
              <a:t>)</a:t>
            </a:r>
            <a:endParaRPr lang="zh-CN" altLang="en-US" sz="3200" dirty="0">
              <a:solidFill>
                <a:srgbClr val="006600"/>
              </a:solidFill>
              <a:latin typeface="黑体" pitchFamily="2" charset="-122"/>
            </a:endParaRP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{ </a:t>
            </a:r>
            <a:r>
              <a:rPr lang="en-US" altLang="zh-CN" sz="3200" dirty="0" err="1" smtClean="0">
                <a:ea typeface="宋体" pitchFamily="2" charset="-122"/>
              </a:rPr>
              <a:t>PNode</a:t>
            </a:r>
            <a:r>
              <a:rPr lang="en-US" altLang="zh-CN" sz="3200" dirty="0" smtClean="0">
                <a:ea typeface="宋体" pitchFamily="2" charset="-122"/>
              </a:rPr>
              <a:t> p, r, q=list;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ea typeface="宋体" pitchFamily="2" charset="-122"/>
              </a:rPr>
              <a:t>  if (q==NULL || q-&gt;link==NULL)  return list;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ea typeface="宋体" pitchFamily="2" charset="-122"/>
              </a:rPr>
              <a:t>  p=NULL;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  while(q!=NULL)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       { r=q;  q=q-&gt;link;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         r-&gt;link = p;  p=r; }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  list =p;  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return list;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}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667000" y="2438400"/>
            <a:ext cx="5791200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头插法：统一处理所有结点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31630" y="762000"/>
            <a:ext cx="333617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无头结点单链表</a:t>
            </a:r>
            <a:r>
              <a:rPr lang="en-US" altLang="zh-CN" dirty="0" smtClean="0">
                <a:solidFill>
                  <a:srgbClr val="038325"/>
                </a:solidFill>
              </a:rPr>
              <a:t>list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120841" y="1305580"/>
            <a:ext cx="48926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若只有</a:t>
            </a:r>
            <a:r>
              <a:rPr lang="en-US" altLang="zh-CN" dirty="0" smtClean="0">
                <a:solidFill>
                  <a:srgbClr val="038325"/>
                </a:solidFill>
              </a:rPr>
              <a:t>1</a:t>
            </a:r>
            <a:r>
              <a:rPr lang="zh-CN" altLang="en-US" dirty="0" smtClean="0">
                <a:solidFill>
                  <a:srgbClr val="038325"/>
                </a:solidFill>
              </a:rPr>
              <a:t>个结点，则不用逆置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133600" y="4724400"/>
            <a:ext cx="624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设置链表头指针</a:t>
            </a:r>
            <a:r>
              <a:rPr lang="en-US" altLang="zh-CN" dirty="0" smtClean="0">
                <a:solidFill>
                  <a:srgbClr val="038325"/>
                </a:solidFill>
              </a:rPr>
              <a:t>list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574925" y="23987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2133600" y="2398713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3794125" y="23987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3352800" y="2398713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5013325" y="24034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4572000" y="2403476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6232525" y="24034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5791200" y="2403476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7451725" y="24034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7010400" y="2403476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1066800" y="2294217"/>
            <a:ext cx="6858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list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/>
              <a:t>有序单链表</a:t>
            </a:r>
            <a:r>
              <a:rPr lang="en-GB" altLang="zh-CN" sz="3200" dirty="0"/>
              <a:t>list: </a:t>
            </a:r>
            <a:r>
              <a:rPr lang="en-GB" altLang="zh-CN" sz="3200" dirty="0" err="1"/>
              <a:t>k</a:t>
            </a:r>
            <a:r>
              <a:rPr lang="en-GB" altLang="zh-CN" sz="3200" baseline="-25000" dirty="0" err="1"/>
              <a:t>i</a:t>
            </a:r>
            <a:r>
              <a:rPr lang="en-GB" altLang="zh-CN" sz="3200" dirty="0"/>
              <a:t>&lt;=k</a:t>
            </a:r>
            <a:r>
              <a:rPr lang="en-GB" altLang="zh-CN" sz="3200" baseline="-25000" dirty="0"/>
              <a:t>i+1</a:t>
            </a:r>
            <a:r>
              <a:rPr lang="zh-CN" altLang="en-GB" sz="3200" baseline="-25000" dirty="0"/>
              <a:t>，</a:t>
            </a:r>
            <a:r>
              <a:rPr lang="zh-CN" altLang="en-US" sz="3200" dirty="0" smtClean="0"/>
              <a:t>删除值</a:t>
            </a:r>
            <a:r>
              <a:rPr lang="en-US" altLang="zh-CN" sz="3200" dirty="0" smtClean="0"/>
              <a:t>&gt;m</a:t>
            </a:r>
            <a:r>
              <a:rPr lang="zh-CN" altLang="en-US" sz="3200" dirty="0" smtClean="0"/>
              <a:t>且</a:t>
            </a:r>
            <a:r>
              <a:rPr lang="en-US" altLang="zh-CN" sz="3200" dirty="0" smtClean="0"/>
              <a:t>&lt;M</a:t>
            </a:r>
            <a:r>
              <a:rPr lang="zh-CN" altLang="en-US" sz="3200" dirty="0"/>
              <a:t>的结点</a:t>
            </a:r>
            <a:endParaRPr lang="zh-CN" altLang="en-GB" sz="3200" dirty="0"/>
          </a:p>
        </p:txBody>
      </p:sp>
      <p:sp>
        <p:nvSpPr>
          <p:cNvPr id="178197" name="Text Box 21"/>
          <p:cNvSpPr txBox="1">
            <a:spLocks noChangeArrowheads="1"/>
          </p:cNvSpPr>
          <p:nvPr/>
        </p:nvSpPr>
        <p:spPr bwMode="auto">
          <a:xfrm>
            <a:off x="2003380" y="3060701"/>
            <a:ext cx="11208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6600"/>
                </a:solidFill>
                <a:ea typeface="宋体" pitchFamily="2" charset="-122"/>
              </a:rPr>
              <a:t> &lt;=m</a:t>
            </a: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5791200" y="3063876"/>
            <a:ext cx="998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6600"/>
                </a:solidFill>
                <a:ea typeface="宋体" pitchFamily="2" charset="-122"/>
              </a:rPr>
              <a:t>&gt;=M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1897062" y="1524000"/>
            <a:ext cx="769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3399"/>
                </a:solidFill>
                <a:ea typeface="宋体" pitchFamily="2" charset="-122"/>
              </a:rPr>
              <a:t>pre</a:t>
            </a:r>
            <a:endParaRPr kumimoji="1" lang="en-US" altLang="zh-CN" sz="2400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3400425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3399"/>
                </a:solidFill>
                <a:ea typeface="宋体" pitchFamily="2" charset="-122"/>
              </a:rPr>
              <a:t>q</a:t>
            </a:r>
            <a:endParaRPr kumimoji="1" lang="en-US" altLang="zh-CN" sz="2400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3352800" y="3060701"/>
            <a:ext cx="8803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ea typeface="宋体" pitchFamily="2" charset="-12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ea typeface="宋体" pitchFamily="2" charset="-122"/>
              </a:rPr>
              <a:t>&gt;m</a:t>
            </a:r>
            <a:endParaRPr kumimoji="1" lang="en-US" altLang="zh-CN" sz="3200" dirty="0">
              <a:ea typeface="宋体" pitchFamily="2" charset="-122"/>
            </a:endParaRP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4648200" y="3063876"/>
            <a:ext cx="760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FF0000"/>
                </a:solidFill>
                <a:ea typeface="宋体" pitchFamily="2" charset="-122"/>
              </a:rPr>
              <a:t>&lt;M</a:t>
            </a:r>
            <a:endParaRPr kumimoji="1" lang="en-US" altLang="zh-CN" sz="3200" dirty="0">
              <a:ea typeface="宋体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733800"/>
            <a:ext cx="838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1) </a:t>
            </a:r>
            <a:r>
              <a:rPr lang="zh-CN" altLang="en-US" sz="3200" dirty="0" smtClean="0"/>
              <a:t>删除从</a:t>
            </a:r>
            <a:r>
              <a:rPr lang="en-US" altLang="zh-CN" sz="3200" dirty="0" smtClean="0"/>
              <a:t>q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之前的结点：</a:t>
            </a:r>
            <a:endParaRPr lang="en-GB" altLang="zh-CN" sz="3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4343400"/>
            <a:ext cx="8382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en-GB" altLang="zh-CN" sz="3200" dirty="0"/>
              <a:t>2) </a:t>
            </a:r>
            <a:r>
              <a:rPr lang="zh-CN" altLang="en-GB" sz="3200" dirty="0" smtClean="0"/>
              <a:t>释放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选择性删除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1676400" y="2713038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>
            <a:endCxn id="178184" idx="1"/>
          </p:cNvCxnSpPr>
          <p:nvPr/>
        </p:nvCxnSpPr>
        <p:spPr bwMode="auto">
          <a:xfrm flipV="1">
            <a:off x="2819400" y="270589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178187" idx="1"/>
          </p:cNvCxnSpPr>
          <p:nvPr/>
        </p:nvCxnSpPr>
        <p:spPr bwMode="auto">
          <a:xfrm flipV="1">
            <a:off x="4038600" y="2710657"/>
            <a:ext cx="5334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endCxn id="178190" idx="1"/>
          </p:cNvCxnSpPr>
          <p:nvPr/>
        </p:nvCxnSpPr>
        <p:spPr bwMode="auto">
          <a:xfrm flipV="1">
            <a:off x="5257800" y="2710657"/>
            <a:ext cx="533400" cy="476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endCxn id="178193" idx="1"/>
          </p:cNvCxnSpPr>
          <p:nvPr/>
        </p:nvCxnSpPr>
        <p:spPr bwMode="auto">
          <a:xfrm flipV="1">
            <a:off x="6477000" y="2710657"/>
            <a:ext cx="533400" cy="476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endCxn id="178190" idx="0"/>
          </p:cNvCxnSpPr>
          <p:nvPr/>
        </p:nvCxnSpPr>
        <p:spPr bwMode="auto">
          <a:xfrm flipV="1">
            <a:off x="2819400" y="2403476"/>
            <a:ext cx="3238500" cy="309562"/>
          </a:xfrm>
          <a:prstGeom prst="bentConnector4">
            <a:avLst>
              <a:gd name="adj1" fmla="val 622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178181" idx="0"/>
          </p:cNvCxnSpPr>
          <p:nvPr/>
        </p:nvCxnSpPr>
        <p:spPr bwMode="auto">
          <a:xfrm rot="16200000" flipH="1">
            <a:off x="2195513" y="2193925"/>
            <a:ext cx="371475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5988508" y="1533525"/>
            <a:ext cx="3209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r</a:t>
            </a:r>
            <a:endParaRPr kumimoji="1"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6200000" flipH="1">
            <a:off x="6013451" y="2203450"/>
            <a:ext cx="371475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6200000" flipH="1">
            <a:off x="3452812" y="2193926"/>
            <a:ext cx="371475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5334000" y="3733800"/>
            <a:ext cx="2691763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 smtClean="0"/>
              <a:t>pre-&gt;link = r; </a:t>
            </a:r>
            <a:endParaRPr lang="en-GB" altLang="zh-CN" sz="3200" dirty="0"/>
          </a:p>
        </p:txBody>
      </p:sp>
      <p:sp>
        <p:nvSpPr>
          <p:cNvPr id="35" name="矩形 34"/>
          <p:cNvSpPr/>
          <p:nvPr/>
        </p:nvSpPr>
        <p:spPr>
          <a:xfrm>
            <a:off x="2819400" y="4387800"/>
            <a:ext cx="6172200" cy="113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200" dirty="0" smtClean="0"/>
              <a:t>while(q!=r)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200" dirty="0" smtClean="0"/>
              <a:t>        {s=q-&gt;link;  free(q);  q=s; }</a:t>
            </a:r>
            <a:endParaRPr lang="zh-CN" altLang="en-GB" sz="3200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381000" y="5638800"/>
            <a:ext cx="8077200" cy="604838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特殊情况：如果未找到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pre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或者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r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结点？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  <p:bldP spid="178184" grpId="0" animBg="1"/>
      <p:bldP spid="178186" grpId="0" animBg="1"/>
      <p:bldP spid="178187" grpId="0" animBg="1"/>
      <p:bldP spid="178200" grpId="0"/>
      <p:bldP spid="178202" grpId="0"/>
      <p:bldP spid="178202" grpId="1"/>
      <p:bldP spid="2" grpId="0" animBg="1"/>
      <p:bldP spid="3" grpId="0" animBg="1"/>
      <p:bldP spid="60" grpId="0"/>
      <p:bldP spid="34" grpId="0"/>
      <p:bldP spid="35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217222"/>
            <a:ext cx="8915400" cy="2895600"/>
          </a:xfrm>
          <a:prstGeom prst="rect">
            <a:avLst/>
          </a:prstGeom>
          <a:solidFill>
            <a:srgbClr val="FFFFB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1. (2,4)</a:t>
            </a:r>
            <a:r>
              <a:rPr lang="zh-CN" altLang="en-US" dirty="0" smtClean="0"/>
              <a:t>对应：</a:t>
            </a:r>
            <a:endParaRPr lang="en-US" altLang="zh-CN" dirty="0" smtClean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2. (2,8)</a:t>
            </a:r>
            <a:r>
              <a:rPr lang="zh-CN" altLang="en-US" dirty="0" smtClean="0"/>
              <a:t>对应：</a:t>
            </a:r>
            <a:endParaRPr lang="en-US" altLang="zh-CN" dirty="0" smtClean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/>
              <a:t>3. (8,13)</a:t>
            </a:r>
            <a:r>
              <a:rPr lang="zh-CN" altLang="en-US" dirty="0" smtClean="0"/>
              <a:t>对应：</a:t>
            </a:r>
            <a:endParaRPr lang="en-US" altLang="zh-CN" dirty="0" smtClean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4. (8,17)</a:t>
            </a:r>
            <a:r>
              <a:rPr lang="zh-CN" altLang="en-US" dirty="0" smtClean="0"/>
              <a:t>对应：</a:t>
            </a:r>
            <a:endParaRPr lang="en-US" altLang="zh-CN" dirty="0" smtClean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5. (17,20)</a:t>
            </a:r>
            <a:r>
              <a:rPr lang="zh-CN" altLang="en-US" dirty="0" smtClean="0"/>
              <a:t>对应：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3505200" y="5562600"/>
            <a:ext cx="5181599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946525" y="4981296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3565525" y="4981296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5013325" y="4981296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4632325" y="4981296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6080125" y="49860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5699125" y="49860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7146925" y="49860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6765925" y="49860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8213725" y="49860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7832725" y="49860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2803525" y="5160258"/>
            <a:ext cx="6858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/>
              <a:t>list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3874005" y="5796537"/>
            <a:ext cx="7056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pre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5301816" y="5796537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3108325" y="5295621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flipV="1">
            <a:off x="4098925" y="5257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178187" idx="1"/>
          </p:cNvCxnSpPr>
          <p:nvPr/>
        </p:nvCxnSpPr>
        <p:spPr bwMode="auto">
          <a:xfrm flipV="1">
            <a:off x="5165725" y="52551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endCxn id="178190" idx="1"/>
          </p:cNvCxnSpPr>
          <p:nvPr/>
        </p:nvCxnSpPr>
        <p:spPr bwMode="auto">
          <a:xfrm flipV="1">
            <a:off x="6232525" y="52551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endCxn id="178193" idx="1"/>
          </p:cNvCxnSpPr>
          <p:nvPr/>
        </p:nvCxnSpPr>
        <p:spPr bwMode="auto">
          <a:xfrm flipV="1">
            <a:off x="7299325" y="52551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7782385" y="5791200"/>
            <a:ext cx="304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 smtClean="0">
                <a:solidFill>
                  <a:srgbClr val="003399"/>
                </a:solidFill>
                <a:ea typeface="宋体" pitchFamily="2" charset="-122"/>
              </a:rPr>
              <a:t>r</a:t>
            </a:r>
            <a:endParaRPr kumimoji="1" lang="en-US" altLang="zh-CN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3667585" y="5506959"/>
            <a:ext cx="1003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6600"/>
                </a:solidFill>
                <a:ea typeface="宋体" pitchFamily="2" charset="-122"/>
              </a:rPr>
              <a:t> &lt;=m</a:t>
            </a: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7477585" y="5510134"/>
            <a:ext cx="904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6600"/>
                </a:solidFill>
                <a:ea typeface="宋体" pitchFamily="2" charset="-122"/>
              </a:rPr>
              <a:t>&gt;=M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4997016" y="5506959"/>
            <a:ext cx="7938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&gt;m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6334585" y="5510134"/>
            <a:ext cx="694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&lt;M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304800" y="693222"/>
            <a:ext cx="89154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zh-CN" altLang="en-US" dirty="0" smtClean="0"/>
              <a:t>例：删除开区间</a:t>
            </a:r>
            <a:r>
              <a:rPr lang="en-US" altLang="zh-CN" dirty="0" smtClean="0">
                <a:solidFill>
                  <a:srgbClr val="C00000"/>
                </a:solidFill>
              </a:rPr>
              <a:t>(2,4)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(2,8)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/>
              <a:t>(8,10)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2850A0"/>
                </a:solidFill>
              </a:rPr>
              <a:t>(8,15)</a:t>
            </a:r>
            <a:r>
              <a:rPr lang="zh-CN" altLang="en-US" dirty="0" smtClean="0">
                <a:solidFill>
                  <a:srgbClr val="2850A0"/>
                </a:solidFill>
              </a:rPr>
              <a:t>、</a:t>
            </a:r>
            <a:r>
              <a:rPr lang="en-US" altLang="zh-CN" dirty="0" smtClean="0">
                <a:solidFill>
                  <a:srgbClr val="2850A0"/>
                </a:solidFill>
              </a:rPr>
              <a:t>(15,20) </a:t>
            </a:r>
            <a:r>
              <a:rPr lang="zh-CN" altLang="en-US" dirty="0" smtClean="0"/>
              <a:t>内的结点。指针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游历，</a:t>
            </a:r>
            <a:r>
              <a:rPr lang="en-US" altLang="zh-CN" dirty="0" smtClean="0"/>
              <a:t>pre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&lt;=m</a:t>
            </a:r>
            <a:r>
              <a:rPr lang="zh-CN" altLang="en-US" dirty="0" smtClean="0"/>
              <a:t>的最后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个结点；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q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&gt;m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个结点；</a:t>
            </a:r>
            <a:r>
              <a:rPr lang="en-US" altLang="zh-CN" dirty="0" smtClean="0"/>
              <a:t>r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&gt;=M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个结点。</a:t>
            </a:r>
            <a:endParaRPr lang="en-US" altLang="zh-CN" dirty="0" smtClean="0"/>
          </a:p>
        </p:txBody>
      </p:sp>
      <p:sp>
        <p:nvSpPr>
          <p:cNvPr id="58" name="矩形 57"/>
          <p:cNvSpPr/>
          <p:nvPr/>
        </p:nvSpPr>
        <p:spPr>
          <a:xfrm>
            <a:off x="2438400" y="2217222"/>
            <a:ext cx="670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   pre=null</a:t>
            </a:r>
            <a:r>
              <a:rPr lang="zh-CN" altLang="en-US" dirty="0" smtClean="0"/>
              <a:t>，      </a:t>
            </a:r>
            <a:r>
              <a:rPr lang="en-US" altLang="zh-CN" dirty="0" smtClean="0"/>
              <a:t> q=list</a:t>
            </a:r>
            <a:r>
              <a:rPr lang="zh-CN" altLang="en-US" dirty="0" smtClean="0"/>
              <a:t>，        </a:t>
            </a:r>
            <a:r>
              <a:rPr lang="en-US" altLang="zh-CN" dirty="0" smtClean="0"/>
              <a:t>r=list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438400" y="2750622"/>
            <a:ext cx="678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   pre=null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     q=list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      r=‘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9’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590800" y="3284022"/>
            <a:ext cx="7086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  pre=‘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7’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q=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9’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r=‘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14’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590800" y="3817422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  pre=‘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7’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q=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9’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r=null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43200" y="4394113"/>
            <a:ext cx="66294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/>
              <a:t>pre=‘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14’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q=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      </a:t>
            </a:r>
            <a:r>
              <a:rPr lang="en-US" altLang="zh-CN" dirty="0" smtClean="0"/>
              <a:t>r=null</a:t>
            </a:r>
            <a:r>
              <a:rPr lang="zh-CN" altLang="en-US" dirty="0" smtClean="0"/>
              <a:t>；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304800" y="2819400"/>
            <a:ext cx="8839200" cy="1600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3832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直接箭头连接符 66"/>
          <p:cNvCxnSpPr>
            <a:endCxn id="70" idx="0"/>
          </p:cNvCxnSpPr>
          <p:nvPr/>
        </p:nvCxnSpPr>
        <p:spPr bwMode="auto">
          <a:xfrm rot="5400000">
            <a:off x="1619250" y="4438650"/>
            <a:ext cx="1219200" cy="1181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26A1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矩形 69"/>
          <p:cNvSpPr/>
          <p:nvPr/>
        </p:nvSpPr>
        <p:spPr>
          <a:xfrm>
            <a:off x="304800" y="5638800"/>
            <a:ext cx="2667000" cy="574196"/>
          </a:xfrm>
          <a:prstGeom prst="rect">
            <a:avLst/>
          </a:prstGeom>
          <a:solidFill>
            <a:srgbClr val="026A1D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有待删除结点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3" grpId="0"/>
      <p:bldP spid="64" grpId="0"/>
      <p:bldP spid="65" grpId="0"/>
      <p:bldP spid="66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381000" y="507587"/>
            <a:ext cx="8991600" cy="49321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err="1" smtClean="0"/>
              <a:t>LinkList</a:t>
            </a:r>
            <a:r>
              <a:rPr kumimoji="1" lang="en-US" altLang="zh-CN" sz="3000" dirty="0" smtClean="0"/>
              <a:t> delete(</a:t>
            </a:r>
            <a:r>
              <a:rPr kumimoji="1" lang="en-US" altLang="zh-CN" sz="3000" dirty="0" err="1" smtClean="0"/>
              <a:t>LinkList</a:t>
            </a:r>
            <a:r>
              <a:rPr kumimoji="1" lang="en-US" altLang="zh-CN" sz="3000" dirty="0" smtClean="0"/>
              <a:t> </a:t>
            </a:r>
            <a:r>
              <a:rPr kumimoji="1" lang="en-US" altLang="zh-CN" sz="3000" dirty="0"/>
              <a:t>list, </a:t>
            </a:r>
            <a:r>
              <a:rPr kumimoji="1" lang="en-US" altLang="zh-CN" sz="3000" dirty="0" err="1"/>
              <a:t>int</a:t>
            </a:r>
            <a:r>
              <a:rPr kumimoji="1" lang="en-US" altLang="zh-CN" sz="3000" dirty="0"/>
              <a:t> m, </a:t>
            </a:r>
            <a:r>
              <a:rPr kumimoji="1" lang="en-US" altLang="zh-CN" sz="3000" dirty="0" err="1"/>
              <a:t>int</a:t>
            </a:r>
            <a:r>
              <a:rPr kumimoji="1" lang="en-US" altLang="zh-CN" sz="3000" dirty="0"/>
              <a:t> M</a:t>
            </a:r>
            <a:r>
              <a:rPr kumimoji="1" lang="en-US" altLang="zh-CN" sz="3000" dirty="0" smtClean="0"/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{ </a:t>
            </a:r>
            <a:r>
              <a:rPr kumimoji="1" lang="en-US" altLang="zh-CN" sz="3000" dirty="0" err="1" smtClean="0"/>
              <a:t>PNode</a:t>
            </a:r>
            <a:r>
              <a:rPr kumimoji="1" lang="en-US" altLang="zh-CN" sz="3000" dirty="0" smtClean="0"/>
              <a:t> pre=null, q=null, r=null, p=list;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while(p!=null &amp;&amp; p-&gt;data&lt;=m)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        {pre=p;  p=p-&gt;link;}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if(p==null)      return list;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if(pre==null)   q=list;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else               q=pre-&gt;link;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while(p!=null &amp;&amp; p-&gt;data&lt;M)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         p=p-&gt;link;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r=p;      </a:t>
            </a:r>
          </a:p>
        </p:txBody>
      </p: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5715000" y="1524000"/>
            <a:ext cx="3733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 smtClean="0">
                <a:solidFill>
                  <a:srgbClr val="037120"/>
                </a:solidFill>
              </a:rPr>
              <a:t>//</a:t>
            </a:r>
            <a:r>
              <a:rPr kumimoji="1" lang="zh-CN" altLang="zh-CN" dirty="0" smtClean="0">
                <a:solidFill>
                  <a:srgbClr val="037120"/>
                </a:solidFill>
              </a:rPr>
              <a:t>找第</a:t>
            </a:r>
            <a:r>
              <a:rPr kumimoji="1" lang="en-US" altLang="zh-CN" dirty="0" smtClean="0">
                <a:solidFill>
                  <a:srgbClr val="037120"/>
                </a:solidFill>
              </a:rPr>
              <a:t>1</a:t>
            </a:r>
            <a:r>
              <a:rPr kumimoji="1" lang="zh-CN" altLang="zh-CN" dirty="0" smtClean="0">
                <a:solidFill>
                  <a:srgbClr val="037120"/>
                </a:solidFill>
              </a:rPr>
              <a:t>个&gt;</a:t>
            </a:r>
            <a:r>
              <a:rPr kumimoji="1" lang="en-US" altLang="zh-CN" dirty="0">
                <a:solidFill>
                  <a:srgbClr val="037120"/>
                </a:solidFill>
              </a:rPr>
              <a:t>m</a:t>
            </a:r>
            <a:r>
              <a:rPr kumimoji="1" lang="zh-CN" altLang="zh-CN" dirty="0" smtClean="0">
                <a:solidFill>
                  <a:srgbClr val="037120"/>
                </a:solidFill>
              </a:rPr>
              <a:t>的结点</a:t>
            </a:r>
            <a:r>
              <a:rPr kumimoji="1" lang="en-US" altLang="zh-CN" dirty="0" smtClean="0">
                <a:solidFill>
                  <a:srgbClr val="037120"/>
                </a:solidFill>
              </a:rPr>
              <a:t>q</a:t>
            </a:r>
            <a:endParaRPr kumimoji="1" lang="zh-CN" altLang="en-US" dirty="0">
              <a:solidFill>
                <a:srgbClr val="037120"/>
              </a:solidFill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7010400" y="593967"/>
            <a:ext cx="181972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 smtClean="0">
                <a:solidFill>
                  <a:srgbClr val="037120"/>
                </a:solidFill>
              </a:rPr>
              <a:t>//</a:t>
            </a:r>
            <a:r>
              <a:rPr kumimoji="1" lang="zh-CN" altLang="en-US" dirty="0" smtClean="0">
                <a:solidFill>
                  <a:srgbClr val="037120"/>
                </a:solidFill>
              </a:rPr>
              <a:t>无头结点</a:t>
            </a:r>
            <a:endParaRPr kumimoji="1" lang="zh-CN" altLang="en-US" dirty="0">
              <a:solidFill>
                <a:srgbClr val="037120"/>
              </a:solidFill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4684066" y="2438400"/>
            <a:ext cx="401584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 smtClean="0">
                <a:solidFill>
                  <a:srgbClr val="2850A0"/>
                </a:solidFill>
              </a:rPr>
              <a:t>//</a:t>
            </a:r>
            <a:r>
              <a:rPr kumimoji="1" lang="zh-CN" altLang="en-US" dirty="0" smtClean="0">
                <a:solidFill>
                  <a:srgbClr val="2850A0"/>
                </a:solidFill>
              </a:rPr>
              <a:t>所有结点都</a:t>
            </a:r>
            <a:r>
              <a:rPr kumimoji="1" lang="en-US" altLang="zh-CN" dirty="0" smtClean="0">
                <a:solidFill>
                  <a:srgbClr val="2850A0"/>
                </a:solidFill>
              </a:rPr>
              <a:t>&lt;=m, </a:t>
            </a:r>
            <a:r>
              <a:rPr kumimoji="1" lang="zh-CN" altLang="en-US" dirty="0" smtClean="0">
                <a:solidFill>
                  <a:srgbClr val="2850A0"/>
                </a:solidFill>
              </a:rPr>
              <a:t>情况</a:t>
            </a:r>
            <a:r>
              <a:rPr kumimoji="1" lang="en-US" altLang="zh-CN" dirty="0" smtClean="0">
                <a:solidFill>
                  <a:srgbClr val="2850A0"/>
                </a:solidFill>
              </a:rPr>
              <a:t>5</a:t>
            </a:r>
            <a:endParaRPr kumimoji="1" lang="zh-CN" altLang="en-US" dirty="0">
              <a:solidFill>
                <a:srgbClr val="2850A0"/>
              </a:solidFill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410200" y="4813848"/>
            <a:ext cx="26789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 smtClean="0">
                <a:solidFill>
                  <a:srgbClr val="2850A0"/>
                </a:solidFill>
              </a:rPr>
              <a:t>//</a:t>
            </a:r>
            <a:r>
              <a:rPr kumimoji="1" lang="zh-CN" altLang="en-US" dirty="0" smtClean="0">
                <a:solidFill>
                  <a:srgbClr val="2850A0"/>
                </a:solidFill>
              </a:rPr>
              <a:t>都 </a:t>
            </a:r>
            <a:r>
              <a:rPr kumimoji="1" lang="en-US" altLang="zh-CN" dirty="0" smtClean="0">
                <a:solidFill>
                  <a:srgbClr val="2850A0"/>
                </a:solidFill>
              </a:rPr>
              <a:t>&gt;=M, </a:t>
            </a:r>
            <a:r>
              <a:rPr kumimoji="1" lang="zh-CN" altLang="en-US" dirty="0" smtClean="0">
                <a:solidFill>
                  <a:srgbClr val="2850A0"/>
                </a:solidFill>
              </a:rPr>
              <a:t>情况</a:t>
            </a:r>
            <a:r>
              <a:rPr kumimoji="1" lang="en-US" altLang="zh-CN" dirty="0" smtClean="0">
                <a:solidFill>
                  <a:srgbClr val="2850A0"/>
                </a:solidFill>
              </a:rPr>
              <a:t>1</a:t>
            </a:r>
            <a:endParaRPr kumimoji="1" lang="zh-CN" altLang="en-US" dirty="0">
              <a:solidFill>
                <a:srgbClr val="2850A0"/>
              </a:solidFill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4038600" y="2895600"/>
            <a:ext cx="13516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 smtClean="0">
                <a:solidFill>
                  <a:srgbClr val="2850A0"/>
                </a:solidFill>
              </a:rPr>
              <a:t>//</a:t>
            </a:r>
            <a:r>
              <a:rPr kumimoji="1" lang="zh-CN" altLang="en-US" dirty="0" smtClean="0">
                <a:solidFill>
                  <a:srgbClr val="2850A0"/>
                </a:solidFill>
              </a:rPr>
              <a:t>都 </a:t>
            </a:r>
            <a:r>
              <a:rPr kumimoji="1" lang="en-US" altLang="zh-CN" dirty="0" smtClean="0">
                <a:solidFill>
                  <a:srgbClr val="2850A0"/>
                </a:solidFill>
              </a:rPr>
              <a:t>&gt;m</a:t>
            </a:r>
            <a:endParaRPr kumimoji="1" lang="zh-CN" altLang="en-US" dirty="0">
              <a:solidFill>
                <a:srgbClr val="2850A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81600" y="5623323"/>
            <a:ext cx="351991" cy="437138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876799" y="5623323"/>
            <a:ext cx="396875" cy="437138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03925" y="5623323"/>
            <a:ext cx="351991" cy="437138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699124" y="5623323"/>
            <a:ext cx="396875" cy="437138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842125" y="5628085"/>
            <a:ext cx="351991" cy="437137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537324" y="5628085"/>
            <a:ext cx="396875" cy="437137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7680325" y="5628085"/>
            <a:ext cx="351991" cy="437137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7375524" y="5628085"/>
            <a:ext cx="396875" cy="437137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518525" y="5628085"/>
            <a:ext cx="351991" cy="437137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/>
              <a:t> ∧</a:t>
            </a:r>
            <a:endParaRPr lang="en-US" altLang="zh-CN" sz="2600" b="1" dirty="0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213724" y="5628085"/>
            <a:ext cx="396875" cy="437137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008499" y="6213157"/>
            <a:ext cx="6671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3399"/>
                </a:solidFill>
                <a:ea typeface="宋体" pitchFamily="2" charset="-122"/>
              </a:rPr>
              <a:t>pre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905381" y="6167972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3399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27" name="直接箭头连接符 26"/>
          <p:cNvCxnSpPr>
            <a:endCxn id="16" idx="1"/>
          </p:cNvCxnSpPr>
          <p:nvPr/>
        </p:nvCxnSpPr>
        <p:spPr bwMode="auto">
          <a:xfrm flipV="1">
            <a:off x="5334000" y="5841892"/>
            <a:ext cx="365124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>
            <a:endCxn id="18" idx="1"/>
          </p:cNvCxnSpPr>
          <p:nvPr/>
        </p:nvCxnSpPr>
        <p:spPr bwMode="auto">
          <a:xfrm flipV="1">
            <a:off x="6156325" y="5846654"/>
            <a:ext cx="380999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endCxn id="20" idx="1"/>
          </p:cNvCxnSpPr>
          <p:nvPr/>
        </p:nvCxnSpPr>
        <p:spPr bwMode="auto">
          <a:xfrm flipV="1">
            <a:off x="6994525" y="5846654"/>
            <a:ext cx="380999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>
            <a:endCxn id="22" idx="1"/>
          </p:cNvCxnSpPr>
          <p:nvPr/>
        </p:nvCxnSpPr>
        <p:spPr bwMode="auto">
          <a:xfrm flipV="1">
            <a:off x="7832725" y="5846654"/>
            <a:ext cx="380999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8419981" y="6167972"/>
            <a:ext cx="2952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 smtClean="0">
                <a:solidFill>
                  <a:srgbClr val="003399"/>
                </a:solidFill>
                <a:ea typeface="宋体" pitchFamily="2" charset="-122"/>
              </a:rPr>
              <a:t>r</a:t>
            </a:r>
            <a:endParaRPr kumimoji="1" lang="en-US" altLang="zh-CN" sz="2600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800600" y="5989022"/>
            <a:ext cx="9428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6600"/>
                </a:solidFill>
                <a:ea typeface="宋体" pitchFamily="2" charset="-122"/>
              </a:rPr>
              <a:t> &lt;=m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8191381" y="5992197"/>
            <a:ext cx="8499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6600"/>
                </a:solidFill>
                <a:ea typeface="宋体" pitchFamily="2" charset="-122"/>
              </a:rPr>
              <a:t>&gt;=M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752981" y="5989022"/>
            <a:ext cx="7489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ea typeface="宋体" pitchFamily="2" charset="-122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ea typeface="宋体" pitchFamily="2" charset="-122"/>
              </a:rPr>
              <a:t>&gt;m</a:t>
            </a:r>
            <a:endParaRPr kumimoji="1" lang="en-US" altLang="zh-CN" sz="2600" dirty="0">
              <a:ea typeface="宋体" pitchFamily="2" charset="-122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048381" y="5992197"/>
            <a:ext cx="65594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FF0000"/>
                </a:solidFill>
                <a:ea typeface="宋体" pitchFamily="2" charset="-122"/>
              </a:rPr>
              <a:t>&lt;M</a:t>
            </a:r>
            <a:endParaRPr kumimoji="1" lang="en-US" altLang="zh-CN" sz="2600" dirty="0">
              <a:ea typeface="宋体" pitchFamily="2" charset="-122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5410200" y="3852000"/>
            <a:ext cx="359425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 smtClean="0">
                <a:solidFill>
                  <a:srgbClr val="037120"/>
                </a:solidFill>
              </a:rPr>
              <a:t>//</a:t>
            </a:r>
            <a:r>
              <a:rPr kumimoji="1" lang="zh-CN" altLang="en-US" dirty="0" smtClean="0">
                <a:solidFill>
                  <a:srgbClr val="037120"/>
                </a:solidFill>
              </a:rPr>
              <a:t>找第</a:t>
            </a:r>
            <a:r>
              <a:rPr kumimoji="1" lang="en-US" altLang="zh-CN" dirty="0" smtClean="0">
                <a:solidFill>
                  <a:srgbClr val="037120"/>
                </a:solidFill>
              </a:rPr>
              <a:t>1</a:t>
            </a:r>
            <a:r>
              <a:rPr kumimoji="1" lang="zh-CN" altLang="en-US" dirty="0" smtClean="0">
                <a:solidFill>
                  <a:srgbClr val="037120"/>
                </a:solidFill>
              </a:rPr>
              <a:t>个值≥</a:t>
            </a:r>
            <a:r>
              <a:rPr kumimoji="1" lang="en-US" altLang="zh-CN" dirty="0" smtClean="0">
                <a:solidFill>
                  <a:srgbClr val="037120"/>
                </a:solidFill>
              </a:rPr>
              <a:t>M</a:t>
            </a:r>
            <a:r>
              <a:rPr kumimoji="1" lang="zh-CN" altLang="en-US" dirty="0" smtClean="0">
                <a:solidFill>
                  <a:srgbClr val="037120"/>
                </a:solidFill>
              </a:rPr>
              <a:t>的</a:t>
            </a:r>
            <a:r>
              <a:rPr kumimoji="1" lang="zh-CN" altLang="en-US" dirty="0">
                <a:solidFill>
                  <a:srgbClr val="037120"/>
                </a:solidFill>
              </a:rPr>
              <a:t>结点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4267200" y="5351130"/>
            <a:ext cx="762000" cy="5924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600" dirty="0"/>
              <a:t>list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4419600" y="5836622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381000" y="5257800"/>
            <a:ext cx="3610284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smtClean="0">
                <a:solidFill>
                  <a:srgbClr val="038325"/>
                </a:solidFill>
              </a:rPr>
              <a:t>//</a:t>
            </a:r>
            <a:r>
              <a:rPr kumimoji="1" lang="zh-CN" altLang="en-US" dirty="0" smtClean="0">
                <a:solidFill>
                  <a:srgbClr val="038325"/>
                </a:solidFill>
              </a:rPr>
              <a:t>若</a:t>
            </a:r>
            <a:r>
              <a:rPr kumimoji="1" lang="en-US" altLang="zh-CN" dirty="0" smtClean="0">
                <a:solidFill>
                  <a:srgbClr val="038325"/>
                </a:solidFill>
              </a:rPr>
              <a:t>p==</a:t>
            </a:r>
            <a:r>
              <a:rPr kumimoji="1" lang="en-US" altLang="zh-CN" dirty="0" smtClean="0">
                <a:solidFill>
                  <a:srgbClr val="038325"/>
                </a:solidFill>
              </a:rPr>
              <a:t>null</a:t>
            </a:r>
            <a:r>
              <a:rPr kumimoji="1" lang="zh-CN" altLang="en-US" dirty="0" smtClean="0">
                <a:solidFill>
                  <a:srgbClr val="038325"/>
                </a:solidFill>
              </a:rPr>
              <a:t>，即都</a:t>
            </a:r>
            <a:r>
              <a:rPr kumimoji="1" lang="en-US" altLang="zh-CN" dirty="0" smtClean="0">
                <a:solidFill>
                  <a:srgbClr val="038325"/>
                </a:solidFill>
              </a:rPr>
              <a:t>&lt;M,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smtClean="0">
                <a:solidFill>
                  <a:srgbClr val="038325"/>
                </a:solidFill>
              </a:rPr>
              <a:t>  </a:t>
            </a:r>
            <a:r>
              <a:rPr kumimoji="1" lang="zh-CN" altLang="en-US" dirty="0" smtClean="0">
                <a:solidFill>
                  <a:srgbClr val="038325"/>
                </a:solidFill>
              </a:rPr>
              <a:t>则</a:t>
            </a:r>
            <a:r>
              <a:rPr kumimoji="1" lang="en-US" altLang="zh-CN" dirty="0" smtClean="0">
                <a:solidFill>
                  <a:srgbClr val="038325"/>
                </a:solidFill>
              </a:rPr>
              <a:t>r</a:t>
            </a:r>
            <a:r>
              <a:rPr kumimoji="1" lang="zh-CN" altLang="en-US" dirty="0" smtClean="0">
                <a:solidFill>
                  <a:srgbClr val="038325"/>
                </a:solidFill>
              </a:rPr>
              <a:t>为</a:t>
            </a:r>
            <a:r>
              <a:rPr kumimoji="1" lang="en-US" altLang="zh-CN" dirty="0" smtClean="0">
                <a:solidFill>
                  <a:srgbClr val="038325"/>
                </a:solidFill>
              </a:rPr>
              <a:t>null</a:t>
            </a:r>
            <a:r>
              <a:rPr kumimoji="1" lang="zh-CN" altLang="en-US" dirty="0" smtClean="0">
                <a:solidFill>
                  <a:srgbClr val="038325"/>
                </a:solidFill>
              </a:rPr>
              <a:t>，不表</a:t>
            </a:r>
            <a:endParaRPr kumimoji="1" lang="zh-CN" altLang="en-US" dirty="0">
              <a:solidFill>
                <a:srgbClr val="038325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03368" y="4724400"/>
            <a:ext cx="3583032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sz="3000" dirty="0" smtClean="0"/>
              <a:t>if(r==list)  return list;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381000" y="507587"/>
            <a:ext cx="8991600" cy="34532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>
                <a:solidFill>
                  <a:srgbClr val="038325"/>
                </a:solidFill>
              </a:rPr>
              <a:t>//</a:t>
            </a:r>
            <a:r>
              <a:rPr kumimoji="1" lang="zh-CN" altLang="en-US" sz="3000" dirty="0" smtClean="0">
                <a:solidFill>
                  <a:srgbClr val="038325"/>
                </a:solidFill>
              </a:rPr>
              <a:t>删除从</a:t>
            </a:r>
            <a:r>
              <a:rPr kumimoji="1" lang="en-US" altLang="zh-CN" sz="3000" dirty="0" smtClean="0">
                <a:solidFill>
                  <a:srgbClr val="038325"/>
                </a:solidFill>
              </a:rPr>
              <a:t>q</a:t>
            </a:r>
            <a:r>
              <a:rPr kumimoji="1" lang="zh-CN" altLang="en-US" sz="3000" dirty="0" smtClean="0">
                <a:solidFill>
                  <a:srgbClr val="038325"/>
                </a:solidFill>
              </a:rPr>
              <a:t>开始到</a:t>
            </a:r>
            <a:r>
              <a:rPr kumimoji="1" lang="en-US" altLang="zh-CN" sz="3000" dirty="0" smtClean="0">
                <a:solidFill>
                  <a:srgbClr val="038325"/>
                </a:solidFill>
              </a:rPr>
              <a:t>r</a:t>
            </a:r>
            <a:r>
              <a:rPr kumimoji="1" lang="zh-CN" altLang="en-US" sz="3000" dirty="0" smtClean="0">
                <a:solidFill>
                  <a:srgbClr val="038325"/>
                </a:solidFill>
              </a:rPr>
              <a:t>之前的所有结点</a:t>
            </a:r>
            <a:endParaRPr kumimoji="1" lang="en-US" altLang="zh-CN" sz="3000" dirty="0" smtClean="0">
              <a:solidFill>
                <a:srgbClr val="038325"/>
              </a:solidFill>
            </a:endParaRP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if(pre==null) </a:t>
            </a:r>
            <a:r>
              <a:rPr kumimoji="1" lang="en-US" altLang="zh-CN" sz="3000" dirty="0" smtClean="0"/>
              <a:t> </a:t>
            </a:r>
            <a:r>
              <a:rPr kumimoji="1" lang="en-US" altLang="zh-CN" sz="3000" dirty="0" smtClean="0"/>
              <a:t>list=r;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else              </a:t>
            </a:r>
            <a:r>
              <a:rPr kumimoji="1" lang="en-US" altLang="zh-CN" sz="3000" dirty="0" smtClean="0"/>
              <a:t>pre-</a:t>
            </a:r>
            <a:r>
              <a:rPr kumimoji="1" lang="en-US" altLang="zh-CN" sz="3000" dirty="0" smtClean="0"/>
              <a:t>&gt;link=r;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while(q!=r) 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        {s=q-&gt;link;  free(q);  q=s; }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  return list;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smtClean="0"/>
              <a:t>}</a:t>
            </a:r>
          </a:p>
        </p:txBody>
      </p:sp>
      <p:sp>
        <p:nvSpPr>
          <p:cNvPr id="128" name="矩形 127"/>
          <p:cNvSpPr/>
          <p:nvPr/>
        </p:nvSpPr>
        <p:spPr>
          <a:xfrm>
            <a:off x="685800" y="3581400"/>
            <a:ext cx="8458200" cy="1298817"/>
          </a:xfrm>
          <a:prstGeom prst="rect">
            <a:avLst/>
          </a:prstGeom>
          <a:solidFill>
            <a:srgbClr val="FFFF9B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开区间</a:t>
            </a:r>
            <a:r>
              <a:rPr lang="en-US" altLang="zh-CN" dirty="0" smtClean="0"/>
              <a:t>(2,8)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685800" y="4880217"/>
            <a:ext cx="8458200" cy="12988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开区间</a:t>
            </a:r>
            <a:r>
              <a:rPr lang="en-US" altLang="zh-CN" dirty="0" smtClean="0"/>
              <a:t>(8,13)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04006" y="5213313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3823006" y="5213313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5270806" y="5213313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4889806" y="5213313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6337606" y="5218076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5956606" y="5218076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7404406" y="5218076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7023406" y="5218076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3" name="Rectangle 16"/>
          <p:cNvSpPr>
            <a:spLocks noChangeArrowheads="1"/>
          </p:cNvSpPr>
          <p:nvPr/>
        </p:nvSpPr>
        <p:spPr bwMode="auto">
          <a:xfrm>
            <a:off x="8471206" y="5218076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8090206" y="5218076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" name="Text Box 19"/>
          <p:cNvSpPr txBox="1">
            <a:spLocks noChangeArrowheads="1"/>
          </p:cNvSpPr>
          <p:nvPr/>
        </p:nvSpPr>
        <p:spPr bwMode="auto">
          <a:xfrm>
            <a:off x="3061006" y="5032617"/>
            <a:ext cx="6858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/>
              <a:t>list</a:t>
            </a:r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3365806" y="5527638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endCxn id="98" idx="1"/>
          </p:cNvCxnSpPr>
          <p:nvPr/>
        </p:nvCxnSpPr>
        <p:spPr bwMode="auto">
          <a:xfrm flipV="1">
            <a:off x="4356406" y="548239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直接箭头连接符 109"/>
          <p:cNvCxnSpPr>
            <a:endCxn id="100" idx="1"/>
          </p:cNvCxnSpPr>
          <p:nvPr/>
        </p:nvCxnSpPr>
        <p:spPr bwMode="auto">
          <a:xfrm flipV="1">
            <a:off x="5423206" y="54871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直接箭头连接符 110"/>
          <p:cNvCxnSpPr>
            <a:endCxn id="102" idx="1"/>
          </p:cNvCxnSpPr>
          <p:nvPr/>
        </p:nvCxnSpPr>
        <p:spPr bwMode="auto">
          <a:xfrm flipV="1">
            <a:off x="6490006" y="54871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endCxn id="104" idx="1"/>
          </p:cNvCxnSpPr>
          <p:nvPr/>
        </p:nvCxnSpPr>
        <p:spPr bwMode="auto">
          <a:xfrm flipV="1">
            <a:off x="7556806" y="54871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 Box 21"/>
          <p:cNvSpPr txBox="1">
            <a:spLocks noChangeArrowheads="1"/>
          </p:cNvSpPr>
          <p:nvPr/>
        </p:nvSpPr>
        <p:spPr bwMode="auto">
          <a:xfrm>
            <a:off x="4740079" y="5718417"/>
            <a:ext cx="1003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6600"/>
                </a:solidFill>
                <a:ea typeface="宋体" pitchFamily="2" charset="-122"/>
              </a:rPr>
              <a:t> &lt;=m</a:t>
            </a:r>
          </a:p>
        </p:txBody>
      </p:sp>
      <p:sp>
        <p:nvSpPr>
          <p:cNvPr id="115" name="Text Box 22"/>
          <p:cNvSpPr txBox="1">
            <a:spLocks noChangeArrowheads="1"/>
          </p:cNvSpPr>
          <p:nvPr/>
        </p:nvSpPr>
        <p:spPr bwMode="auto">
          <a:xfrm>
            <a:off x="8039865" y="5721592"/>
            <a:ext cx="904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6600"/>
                </a:solidFill>
                <a:ea typeface="宋体" pitchFamily="2" charset="-122"/>
              </a:rPr>
              <a:t>&gt;=M</a:t>
            </a:r>
          </a:p>
        </p:txBody>
      </p:sp>
      <p:sp>
        <p:nvSpPr>
          <p:cNvPr id="116" name="Text Box 29"/>
          <p:cNvSpPr txBox="1">
            <a:spLocks noChangeArrowheads="1"/>
          </p:cNvSpPr>
          <p:nvPr/>
        </p:nvSpPr>
        <p:spPr bwMode="auto">
          <a:xfrm>
            <a:off x="5940673" y="5718417"/>
            <a:ext cx="7938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&gt;m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7106859" y="5721592"/>
            <a:ext cx="694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&lt;M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auto">
          <a:xfrm>
            <a:off x="4669142" y="4576072"/>
            <a:ext cx="7056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pre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015758" y="4576072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120" name="直接箭头连接符 119"/>
          <p:cNvCxnSpPr/>
          <p:nvPr/>
        </p:nvCxnSpPr>
        <p:spPr bwMode="auto">
          <a:xfrm rot="16200000" flipH="1">
            <a:off x="4921754" y="5056627"/>
            <a:ext cx="274637" cy="7421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8001000" y="4585597"/>
            <a:ext cx="304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 smtClean="0">
                <a:solidFill>
                  <a:srgbClr val="003399"/>
                </a:solidFill>
                <a:ea typeface="宋体" pitchFamily="2" charset="-122"/>
              </a:rPr>
              <a:t>r</a:t>
            </a:r>
            <a:endParaRPr kumimoji="1" lang="en-US" altLang="zh-CN" dirty="0">
              <a:solidFill>
                <a:srgbClr val="003399"/>
              </a:solidFill>
              <a:ea typeface="宋体" pitchFamily="2" charset="-122"/>
            </a:endParaRPr>
          </a:p>
        </p:txBody>
      </p:sp>
      <p:cxnSp>
        <p:nvCxnSpPr>
          <p:cNvPr id="122" name="直接箭头连接符 121"/>
          <p:cNvCxnSpPr/>
          <p:nvPr/>
        </p:nvCxnSpPr>
        <p:spPr bwMode="auto">
          <a:xfrm rot="16200000" flipH="1">
            <a:off x="8143728" y="5055093"/>
            <a:ext cx="274637" cy="7728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 rot="16200000" flipH="1">
            <a:off x="6043700" y="5073676"/>
            <a:ext cx="274638" cy="4012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4204006" y="3914496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3823006" y="3914496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Rectangle 7"/>
          <p:cNvSpPr>
            <a:spLocks noChangeArrowheads="1"/>
          </p:cNvSpPr>
          <p:nvPr/>
        </p:nvSpPr>
        <p:spPr bwMode="auto">
          <a:xfrm>
            <a:off x="5270806" y="3914496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2" name="Rectangle 8"/>
          <p:cNvSpPr>
            <a:spLocks noChangeArrowheads="1"/>
          </p:cNvSpPr>
          <p:nvPr/>
        </p:nvSpPr>
        <p:spPr bwMode="auto">
          <a:xfrm>
            <a:off x="4889806" y="3914496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337606" y="39192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Rectangle 11"/>
          <p:cNvSpPr>
            <a:spLocks noChangeArrowheads="1"/>
          </p:cNvSpPr>
          <p:nvPr/>
        </p:nvSpPr>
        <p:spPr bwMode="auto">
          <a:xfrm>
            <a:off x="5956606" y="39192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5" name="Rectangle 13"/>
          <p:cNvSpPr>
            <a:spLocks noChangeArrowheads="1"/>
          </p:cNvSpPr>
          <p:nvPr/>
        </p:nvSpPr>
        <p:spPr bwMode="auto">
          <a:xfrm>
            <a:off x="7404406" y="39192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7023406" y="39192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16"/>
          <p:cNvSpPr>
            <a:spLocks noChangeArrowheads="1"/>
          </p:cNvSpPr>
          <p:nvPr/>
        </p:nvSpPr>
        <p:spPr bwMode="auto">
          <a:xfrm>
            <a:off x="8471206" y="39192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138" name="Rectangle 17"/>
          <p:cNvSpPr>
            <a:spLocks noChangeArrowheads="1"/>
          </p:cNvSpPr>
          <p:nvPr/>
        </p:nvSpPr>
        <p:spPr bwMode="auto">
          <a:xfrm>
            <a:off x="8090206" y="39192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9" name="Text Box 19"/>
          <p:cNvSpPr txBox="1">
            <a:spLocks noChangeArrowheads="1"/>
          </p:cNvSpPr>
          <p:nvPr/>
        </p:nvSpPr>
        <p:spPr bwMode="auto">
          <a:xfrm>
            <a:off x="3061006" y="3733800"/>
            <a:ext cx="6858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/>
              <a:t>list</a:t>
            </a:r>
          </a:p>
        </p:txBody>
      </p:sp>
      <p:cxnSp>
        <p:nvCxnSpPr>
          <p:cNvPr id="140" name="直接箭头连接符 139"/>
          <p:cNvCxnSpPr/>
          <p:nvPr/>
        </p:nvCxnSpPr>
        <p:spPr bwMode="auto">
          <a:xfrm>
            <a:off x="3365806" y="4228821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>
            <a:endCxn id="132" idx="1"/>
          </p:cNvCxnSpPr>
          <p:nvPr/>
        </p:nvCxnSpPr>
        <p:spPr bwMode="auto">
          <a:xfrm flipV="1">
            <a:off x="4356406" y="418357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接箭头连接符 141"/>
          <p:cNvCxnSpPr>
            <a:endCxn id="134" idx="1"/>
          </p:cNvCxnSpPr>
          <p:nvPr/>
        </p:nvCxnSpPr>
        <p:spPr bwMode="auto">
          <a:xfrm flipV="1">
            <a:off x="5423206" y="41883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>
            <a:endCxn id="136" idx="1"/>
          </p:cNvCxnSpPr>
          <p:nvPr/>
        </p:nvCxnSpPr>
        <p:spPr bwMode="auto">
          <a:xfrm flipV="1">
            <a:off x="6490006" y="41883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直接箭头连接符 143"/>
          <p:cNvCxnSpPr>
            <a:endCxn id="138" idx="1"/>
          </p:cNvCxnSpPr>
          <p:nvPr/>
        </p:nvCxnSpPr>
        <p:spPr bwMode="auto">
          <a:xfrm flipV="1">
            <a:off x="7556806" y="41883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9" name="Text Box 24"/>
          <p:cNvSpPr txBox="1">
            <a:spLocks noChangeArrowheads="1"/>
          </p:cNvSpPr>
          <p:nvPr/>
        </p:nvSpPr>
        <p:spPr bwMode="auto">
          <a:xfrm>
            <a:off x="751720" y="4038600"/>
            <a:ext cx="16866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 smtClean="0">
                <a:solidFill>
                  <a:srgbClr val="003399"/>
                </a:solidFill>
                <a:ea typeface="宋体" pitchFamily="2" charset="-122"/>
              </a:rPr>
              <a:t>pre==null</a:t>
            </a:r>
            <a:endParaRPr kumimoji="1" lang="en-US" altLang="zh-CN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150" name="Text Box 26"/>
          <p:cNvSpPr txBox="1">
            <a:spLocks noChangeArrowheads="1"/>
          </p:cNvSpPr>
          <p:nvPr/>
        </p:nvSpPr>
        <p:spPr bwMode="auto">
          <a:xfrm>
            <a:off x="3958358" y="3350038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q</a:t>
            </a:r>
          </a:p>
        </p:txBody>
      </p:sp>
      <p:sp>
        <p:nvSpPr>
          <p:cNvPr id="152" name="Text Box 24"/>
          <p:cNvSpPr txBox="1">
            <a:spLocks noChangeArrowheads="1"/>
          </p:cNvSpPr>
          <p:nvPr/>
        </p:nvSpPr>
        <p:spPr bwMode="auto">
          <a:xfrm>
            <a:off x="5867400" y="3359563"/>
            <a:ext cx="304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 smtClean="0">
                <a:solidFill>
                  <a:srgbClr val="003399"/>
                </a:solidFill>
                <a:ea typeface="宋体" pitchFamily="2" charset="-122"/>
              </a:rPr>
              <a:t>r</a:t>
            </a:r>
            <a:endParaRPr kumimoji="1" lang="en-US" altLang="zh-CN" dirty="0">
              <a:solidFill>
                <a:srgbClr val="003399"/>
              </a:solidFill>
              <a:ea typeface="宋体" pitchFamily="2" charset="-122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 rot="16200000" flipH="1">
            <a:off x="6010128" y="3756276"/>
            <a:ext cx="274637" cy="7728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直接箭头连接符 153"/>
          <p:cNvCxnSpPr/>
          <p:nvPr/>
        </p:nvCxnSpPr>
        <p:spPr bwMode="auto">
          <a:xfrm rot="16200000" flipH="1">
            <a:off x="3910100" y="3774859"/>
            <a:ext cx="274638" cy="4012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形状 154"/>
          <p:cNvCxnSpPr/>
          <p:nvPr/>
        </p:nvCxnSpPr>
        <p:spPr bwMode="auto">
          <a:xfrm>
            <a:off x="5486400" y="4724400"/>
            <a:ext cx="2895600" cy="533400"/>
          </a:xfrm>
          <a:prstGeom prst="bentConnector3">
            <a:avLst>
              <a:gd name="adj1" fmla="val 9996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直接连接符 166"/>
          <p:cNvCxnSpPr/>
          <p:nvPr/>
        </p:nvCxnSpPr>
        <p:spPr bwMode="auto">
          <a:xfrm rot="5400000">
            <a:off x="5180808" y="5029202"/>
            <a:ext cx="610392" cy="793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 Box 19"/>
          <p:cNvSpPr txBox="1">
            <a:spLocks noChangeArrowheads="1"/>
          </p:cNvSpPr>
          <p:nvPr/>
        </p:nvSpPr>
        <p:spPr bwMode="auto">
          <a:xfrm>
            <a:off x="5181600" y="3086379"/>
            <a:ext cx="6858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list</a:t>
            </a:r>
          </a:p>
        </p:txBody>
      </p:sp>
      <p:cxnSp>
        <p:nvCxnSpPr>
          <p:cNvPr id="175" name="直接箭头连接符 174"/>
          <p:cNvCxnSpPr/>
          <p:nvPr/>
        </p:nvCxnSpPr>
        <p:spPr bwMode="auto">
          <a:xfrm>
            <a:off x="5486400" y="35814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2" name="Rectangle 20"/>
          <p:cNvSpPr>
            <a:spLocks noChangeArrowheads="1"/>
          </p:cNvSpPr>
          <p:nvPr/>
        </p:nvSpPr>
        <p:spPr bwMode="auto">
          <a:xfrm>
            <a:off x="2590800" y="1981200"/>
            <a:ext cx="181972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 smtClean="0">
                <a:solidFill>
                  <a:srgbClr val="037120"/>
                </a:solidFill>
              </a:rPr>
              <a:t>//</a:t>
            </a:r>
            <a:r>
              <a:rPr kumimoji="1" lang="zh-CN" altLang="en-US" dirty="0" smtClean="0">
                <a:solidFill>
                  <a:srgbClr val="037120"/>
                </a:solidFill>
              </a:rPr>
              <a:t>释放空间</a:t>
            </a:r>
            <a:endParaRPr kumimoji="1" lang="zh-CN" altLang="en-US" dirty="0">
              <a:solidFill>
                <a:srgbClr val="037120"/>
              </a:solidFill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6172201" y="533400"/>
            <a:ext cx="2971799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 smtClean="0">
                <a:solidFill>
                  <a:srgbClr val="FFFFB3"/>
                </a:solidFill>
              </a:rPr>
              <a:t>//</a:t>
            </a:r>
            <a:r>
              <a:rPr kumimoji="1" lang="zh-CN" altLang="en-US" dirty="0" smtClean="0">
                <a:solidFill>
                  <a:srgbClr val="FFFFB3"/>
                </a:solidFill>
              </a:rPr>
              <a:t>特殊</a:t>
            </a:r>
            <a:r>
              <a:rPr kumimoji="1" lang="zh-CN" altLang="en-US" dirty="0" smtClean="0">
                <a:solidFill>
                  <a:srgbClr val="FFFFB3"/>
                </a:solidFill>
              </a:rPr>
              <a:t>情况</a:t>
            </a:r>
            <a:r>
              <a:rPr kumimoji="1" lang="en-US" altLang="zh-CN" dirty="0" smtClean="0">
                <a:solidFill>
                  <a:srgbClr val="FFFFB3"/>
                </a:solidFill>
              </a:rPr>
              <a:t>: </a:t>
            </a:r>
            <a:r>
              <a:rPr kumimoji="1" lang="zh-CN" altLang="en-US" dirty="0" smtClean="0">
                <a:solidFill>
                  <a:srgbClr val="FFFFB3"/>
                </a:solidFill>
              </a:rPr>
              <a:t>删除</a:t>
            </a:r>
            <a:r>
              <a:rPr kumimoji="1" lang="en-US" altLang="zh-CN" dirty="0" smtClean="0">
                <a:solidFill>
                  <a:srgbClr val="FFFFB3"/>
                </a:solidFill>
              </a:rPr>
              <a:t>list</a:t>
            </a:r>
            <a:r>
              <a:rPr kumimoji="1" lang="zh-CN" altLang="en-US" dirty="0" smtClean="0">
                <a:solidFill>
                  <a:srgbClr val="FFFFB3"/>
                </a:solidFill>
              </a:rPr>
              <a:t>指向的结点</a:t>
            </a:r>
            <a:endParaRPr kumimoji="1" lang="zh-CN" altLang="en-US" dirty="0">
              <a:solidFill>
                <a:srgbClr val="FFFFB3"/>
              </a:solidFill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0000" y="990600"/>
            <a:ext cx="22220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 smtClean="0">
                <a:solidFill>
                  <a:srgbClr val="2850A0"/>
                </a:solidFill>
              </a:rPr>
              <a:t>//</a:t>
            </a:r>
            <a:r>
              <a:rPr kumimoji="1" lang="zh-CN" altLang="en-US" dirty="0" smtClean="0">
                <a:solidFill>
                  <a:srgbClr val="2850A0"/>
                </a:solidFill>
              </a:rPr>
              <a:t>或</a:t>
            </a:r>
            <a:r>
              <a:rPr kumimoji="1" lang="en-US" altLang="zh-CN" dirty="0" smtClean="0">
                <a:solidFill>
                  <a:srgbClr val="2850A0"/>
                </a:solidFill>
              </a:rPr>
              <a:t>if(q==list)</a:t>
            </a:r>
            <a:endParaRPr kumimoji="1" lang="zh-CN" altLang="en-US" dirty="0">
              <a:solidFill>
                <a:srgbClr val="285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19" grpId="0"/>
      <p:bldP spid="129" grpId="0" animBg="1"/>
      <p:bldP spid="130" grpId="0" animBg="1"/>
      <p:bldP spid="131" grpId="0" animBg="1"/>
      <p:bldP spid="132" grpId="0" animBg="1"/>
      <p:bldP spid="139" grpId="0"/>
      <p:bldP spid="150" grpId="0"/>
      <p:bldP spid="174" grpId="0"/>
      <p:bldP spid="182" grpId="0"/>
      <p:bldP spid="57" grpId="0" animBg="1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9906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若链表中多个结点的数值域相同，</a:t>
            </a:r>
            <a:endParaRPr lang="en-US" altLang="zh-CN" sz="3200" dirty="0" smtClean="0"/>
          </a:p>
        </p:txBody>
      </p:sp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删除重复结点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1082675" y="3876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641350" y="3876675"/>
            <a:ext cx="533400" cy="614363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>
            <a:off x="2346325" y="3876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1905000" y="3876675"/>
            <a:ext cx="533400" cy="614363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3609975" y="38814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3168650" y="38814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4873625" y="38814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6"/>
          <p:cNvSpPr>
            <a:spLocks noChangeArrowheads="1"/>
          </p:cNvSpPr>
          <p:nvPr/>
        </p:nvSpPr>
        <p:spPr bwMode="auto">
          <a:xfrm>
            <a:off x="4432300" y="3881438"/>
            <a:ext cx="533400" cy="614362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9" name="直接箭头连接符 48"/>
          <p:cNvCxnSpPr>
            <a:endCxn id="47" idx="1"/>
          </p:cNvCxnSpPr>
          <p:nvPr/>
        </p:nvCxnSpPr>
        <p:spPr bwMode="auto">
          <a:xfrm>
            <a:off x="3898900" y="41814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2635250" y="41814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endCxn id="40" idx="1"/>
          </p:cNvCxnSpPr>
          <p:nvPr/>
        </p:nvCxnSpPr>
        <p:spPr bwMode="auto">
          <a:xfrm>
            <a:off x="1371600" y="41814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endCxn id="35" idx="0"/>
          </p:cNvCxnSpPr>
          <p:nvPr/>
        </p:nvCxnSpPr>
        <p:spPr bwMode="auto">
          <a:xfrm rot="5400000">
            <a:off x="763588" y="3725862"/>
            <a:ext cx="295275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33400" y="3124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60928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66"/>
          <p:cNvSpPr>
            <a:spLocks noChangeArrowheads="1"/>
          </p:cNvSpPr>
          <p:nvPr/>
        </p:nvSpPr>
        <p:spPr bwMode="auto">
          <a:xfrm>
            <a:off x="5651500" y="388620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3" name="直接箭头连接符 62"/>
          <p:cNvCxnSpPr>
            <a:endCxn id="59" idx="1"/>
          </p:cNvCxnSpPr>
          <p:nvPr/>
        </p:nvCxnSpPr>
        <p:spPr bwMode="auto">
          <a:xfrm>
            <a:off x="51181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72993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6858000" y="3886200"/>
            <a:ext cx="533400" cy="614362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6" name="直接箭头连接符 65"/>
          <p:cNvCxnSpPr>
            <a:endCxn id="65" idx="1"/>
          </p:cNvCxnSpPr>
          <p:nvPr/>
        </p:nvCxnSpPr>
        <p:spPr bwMode="auto">
          <a:xfrm>
            <a:off x="63246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85185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8077200" y="388620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9" name="直接箭头连接符 68"/>
          <p:cNvCxnSpPr>
            <a:endCxn id="68" idx="1"/>
          </p:cNvCxnSpPr>
          <p:nvPr/>
        </p:nvCxnSpPr>
        <p:spPr bwMode="auto">
          <a:xfrm>
            <a:off x="75438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57200" y="16002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zh-CN" altLang="en-US" sz="3200" dirty="0" smtClean="0"/>
              <a:t>   则仅保留重复结点中的第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个，而删除其他，</a:t>
            </a:r>
            <a:endParaRPr lang="zh-CN" altLang="en-GB" sz="3200" dirty="0"/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57200" y="22098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zh-CN" altLang="en-US" sz="3200" dirty="0" smtClean="0"/>
              <a:t>   </a:t>
            </a:r>
            <a:r>
              <a:rPr lang="zh-CN" altLang="en-US" sz="3200" dirty="0" smtClean="0"/>
              <a:t>使得结果</a:t>
            </a:r>
            <a:r>
              <a:rPr lang="zh-CN" altLang="en-US" sz="3200" dirty="0" smtClean="0"/>
              <a:t>链中，各</a:t>
            </a:r>
            <a:r>
              <a:rPr lang="zh-CN" altLang="en-US" sz="3200" dirty="0" smtClean="0"/>
              <a:t>结点不同</a:t>
            </a:r>
            <a:r>
              <a:rPr lang="zh-CN" altLang="en-US" sz="3200" dirty="0" smtClean="0"/>
              <a:t>。</a:t>
            </a:r>
            <a:endParaRPr lang="zh-CN" altLang="en-GB" sz="3200" dirty="0"/>
          </a:p>
        </p:txBody>
      </p:sp>
      <p:cxnSp>
        <p:nvCxnSpPr>
          <p:cNvPr id="72" name="形状 71"/>
          <p:cNvCxnSpPr>
            <a:endCxn id="59" idx="0"/>
          </p:cNvCxnSpPr>
          <p:nvPr/>
        </p:nvCxnSpPr>
        <p:spPr bwMode="auto">
          <a:xfrm flipV="1">
            <a:off x="3848100" y="3886200"/>
            <a:ext cx="2070100" cy="309562"/>
          </a:xfrm>
          <a:prstGeom prst="bentConnector4">
            <a:avLst>
              <a:gd name="adj1" fmla="val 685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形状 74"/>
          <p:cNvCxnSpPr>
            <a:endCxn id="68" idx="0"/>
          </p:cNvCxnSpPr>
          <p:nvPr/>
        </p:nvCxnSpPr>
        <p:spPr bwMode="auto">
          <a:xfrm flipV="1">
            <a:off x="6324600" y="3886200"/>
            <a:ext cx="2019300" cy="309562"/>
          </a:xfrm>
          <a:prstGeom prst="bentConnector4">
            <a:avLst>
              <a:gd name="adj1" fmla="val 777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64" grpId="0" animBg="1"/>
      <p:bldP spid="65" grpId="0" animBg="1"/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3400" y="1219200"/>
            <a:ext cx="5105400" cy="88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600" dirty="0" smtClean="0">
                <a:solidFill>
                  <a:srgbClr val="003399"/>
                </a:solidFill>
                <a:latin typeface="+mj-lt"/>
              </a:rPr>
              <a:t> 基本语句</a:t>
            </a:r>
            <a:endParaRPr lang="zh-CN" altLang="en-US" sz="36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线性表练习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3400" y="2438400"/>
            <a:ext cx="5105400" cy="88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600" dirty="0" smtClean="0">
                <a:solidFill>
                  <a:srgbClr val="003399"/>
                </a:solidFill>
                <a:latin typeface="+mj-lt"/>
              </a:rPr>
              <a:t> 应用实例</a:t>
            </a:r>
            <a:endParaRPr lang="zh-CN" altLang="en-US" sz="3600" dirty="0">
              <a:solidFill>
                <a:srgbClr val="0033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仅保留重复结点中的第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</a:t>
            </a:r>
            <a:endParaRPr lang="en-US" altLang="zh-CN" sz="3200" dirty="0" smtClean="0"/>
          </a:p>
        </p:txBody>
      </p:sp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删除重复结点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 flipH="1" flipV="1">
            <a:off x="754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09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5400000" flipH="1" flipV="1">
            <a:off x="20494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19050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rot="5400000" flipH="1" flipV="1">
            <a:off x="32686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31242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rot="5400000" flipH="1" flipV="1">
            <a:off x="45640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44196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 rot="5400000" flipH="1" flipV="1">
            <a:off x="57832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56388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 rot="5400000" flipH="1" flipV="1">
            <a:off x="70024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8580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1158875" y="2128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" name="Rectangle 40"/>
          <p:cNvSpPr>
            <a:spLocks noChangeArrowheads="1"/>
          </p:cNvSpPr>
          <p:nvPr/>
        </p:nvSpPr>
        <p:spPr bwMode="auto">
          <a:xfrm>
            <a:off x="717550" y="2128838"/>
            <a:ext cx="533400" cy="614363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9" name="Rectangle 59"/>
          <p:cNvSpPr>
            <a:spLocks noChangeArrowheads="1"/>
          </p:cNvSpPr>
          <p:nvPr/>
        </p:nvSpPr>
        <p:spPr bwMode="auto">
          <a:xfrm>
            <a:off x="2422525" y="2128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60"/>
          <p:cNvSpPr>
            <a:spLocks noChangeArrowheads="1"/>
          </p:cNvSpPr>
          <p:nvPr/>
        </p:nvSpPr>
        <p:spPr bwMode="auto">
          <a:xfrm>
            <a:off x="1981200" y="2128838"/>
            <a:ext cx="533400" cy="614363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3686175" y="2133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63"/>
          <p:cNvSpPr>
            <a:spLocks noChangeArrowheads="1"/>
          </p:cNvSpPr>
          <p:nvPr/>
        </p:nvSpPr>
        <p:spPr bwMode="auto">
          <a:xfrm>
            <a:off x="3244850" y="2133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65"/>
          <p:cNvSpPr>
            <a:spLocks noChangeArrowheads="1"/>
          </p:cNvSpPr>
          <p:nvPr/>
        </p:nvSpPr>
        <p:spPr bwMode="auto">
          <a:xfrm>
            <a:off x="4949825" y="2133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66"/>
          <p:cNvSpPr>
            <a:spLocks noChangeArrowheads="1"/>
          </p:cNvSpPr>
          <p:nvPr/>
        </p:nvSpPr>
        <p:spPr bwMode="auto">
          <a:xfrm>
            <a:off x="4508500" y="2133601"/>
            <a:ext cx="533400" cy="614362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5" name="直接箭头连接符 84"/>
          <p:cNvCxnSpPr>
            <a:endCxn id="84" idx="1"/>
          </p:cNvCxnSpPr>
          <p:nvPr/>
        </p:nvCxnSpPr>
        <p:spPr bwMode="auto">
          <a:xfrm>
            <a:off x="3975100" y="2433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2711450" y="2433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>
            <a:endCxn id="80" idx="1"/>
          </p:cNvCxnSpPr>
          <p:nvPr/>
        </p:nvCxnSpPr>
        <p:spPr bwMode="auto">
          <a:xfrm>
            <a:off x="1447800" y="2433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10800000" flipV="1">
            <a:off x="831850" y="1909763"/>
            <a:ext cx="311150" cy="2190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1066800" y="1600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61690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5727700" y="21383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2" name="直接箭头连接符 91"/>
          <p:cNvCxnSpPr>
            <a:endCxn id="91" idx="1"/>
          </p:cNvCxnSpPr>
          <p:nvPr/>
        </p:nvCxnSpPr>
        <p:spPr bwMode="auto">
          <a:xfrm>
            <a:off x="51943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73755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6934200" y="2138363"/>
            <a:ext cx="533400" cy="614362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5" name="直接箭头连接符 94"/>
          <p:cNvCxnSpPr>
            <a:endCxn id="94" idx="1"/>
          </p:cNvCxnSpPr>
          <p:nvPr/>
        </p:nvCxnSpPr>
        <p:spPr bwMode="auto">
          <a:xfrm>
            <a:off x="64008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85947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66"/>
          <p:cNvSpPr>
            <a:spLocks noChangeArrowheads="1"/>
          </p:cNvSpPr>
          <p:nvPr/>
        </p:nvSpPr>
        <p:spPr bwMode="auto">
          <a:xfrm>
            <a:off x="8153400" y="21383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8" name="直接箭头连接符 97"/>
          <p:cNvCxnSpPr>
            <a:endCxn id="97" idx="1"/>
          </p:cNvCxnSpPr>
          <p:nvPr/>
        </p:nvCxnSpPr>
        <p:spPr bwMode="auto">
          <a:xfrm>
            <a:off x="76200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形状 98"/>
          <p:cNvCxnSpPr>
            <a:endCxn id="91" idx="0"/>
          </p:cNvCxnSpPr>
          <p:nvPr/>
        </p:nvCxnSpPr>
        <p:spPr bwMode="auto">
          <a:xfrm flipV="1">
            <a:off x="3924300" y="2138363"/>
            <a:ext cx="2070100" cy="309562"/>
          </a:xfrm>
          <a:prstGeom prst="bentConnector4">
            <a:avLst>
              <a:gd name="adj1" fmla="val 685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形状 99"/>
          <p:cNvCxnSpPr>
            <a:endCxn id="97" idx="0"/>
          </p:cNvCxnSpPr>
          <p:nvPr/>
        </p:nvCxnSpPr>
        <p:spPr bwMode="auto">
          <a:xfrm flipV="1">
            <a:off x="6400800" y="2138363"/>
            <a:ext cx="2019300" cy="309562"/>
          </a:xfrm>
          <a:prstGeom prst="bentConnector4">
            <a:avLst>
              <a:gd name="adj1" fmla="val 777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rot="5400000" flipH="1" flipV="1">
            <a:off x="81454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80010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rot="5400000" flipH="1" flipV="1">
            <a:off x="1897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1752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5400000" flipH="1" flipV="1">
            <a:off x="31162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29718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 flipH="1" flipV="1">
            <a:off x="56308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54864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5400000" flipH="1" flipV="1">
            <a:off x="8374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8229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52400" y="3505200"/>
            <a:ext cx="9067800" cy="289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-- </a:t>
            </a:r>
            <a:r>
              <a:rPr lang="zh-CN" altLang="en-US" dirty="0" smtClean="0">
                <a:solidFill>
                  <a:srgbClr val="2850A0"/>
                </a:solidFill>
              </a:rPr>
              <a:t>两个游历指针，执行两层循环：</a:t>
            </a:r>
            <a:endParaRPr lang="en-US" altLang="zh-CN" dirty="0" smtClean="0">
              <a:solidFill>
                <a:srgbClr val="2850A0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 smtClean="0"/>
              <a:t>   p</a:t>
            </a:r>
            <a:r>
              <a:rPr lang="zh-CN" altLang="en-US" dirty="0" smtClean="0"/>
              <a:t>指向第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个结点，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游历</a:t>
            </a:r>
            <a:r>
              <a:rPr lang="en-US" altLang="zh-CN" dirty="0" smtClean="0"/>
              <a:t>p</a:t>
            </a:r>
            <a:r>
              <a:rPr lang="zh-CN" altLang="en-US" dirty="0" smtClean="0"/>
              <a:t>之后的所有结点，删除重复；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 smtClean="0"/>
              <a:t>   p</a:t>
            </a:r>
            <a:r>
              <a:rPr lang="zh-CN" altLang="en-US" dirty="0" smtClean="0"/>
              <a:t>指向第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个结点，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游历</a:t>
            </a:r>
            <a:r>
              <a:rPr lang="en-US" altLang="zh-CN" dirty="0" smtClean="0"/>
              <a:t>p</a:t>
            </a:r>
            <a:r>
              <a:rPr lang="zh-CN" altLang="en-US" dirty="0" smtClean="0"/>
              <a:t>之后的所有结点，删除重复；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… …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直到，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指向倒数第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个结点，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向后游历，删除重复。</a:t>
            </a:r>
            <a:endParaRPr lang="zh-CN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8" grpId="0" animBg="1"/>
      <p:bldP spid="48" grpId="1" animBg="1"/>
      <p:bldP spid="55" grpId="0" animBg="1"/>
      <p:bldP spid="55" grpId="1" animBg="1"/>
      <p:bldP spid="55" grpId="2" animBg="1"/>
      <p:bldP spid="55" grpId="3" animBg="1"/>
      <p:bldP spid="57" grpId="0" animBg="1"/>
      <p:bldP spid="57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76" grpId="0" animBg="1"/>
      <p:bldP spid="76" grpId="1" animBg="1"/>
      <p:bldP spid="76" grpId="2" animBg="1"/>
      <p:bldP spid="76" grpId="3" animBg="1"/>
      <p:bldP spid="83" grpId="0" animBg="1"/>
      <p:bldP spid="84" grpId="0" animBg="1"/>
      <p:bldP spid="93" grpId="0" animBg="1"/>
      <p:bldP spid="94" grpId="0" animBg="1"/>
      <p:bldP spid="102" grpId="0" animBg="1"/>
      <p:bldP spid="102" grpId="1" animBg="1"/>
      <p:bldP spid="102" grpId="2" animBg="1"/>
      <p:bldP spid="102" grpId="3" animBg="1"/>
      <p:bldP spid="102" grpId="5" animBg="1"/>
      <p:bldP spid="102" grpId="6" animBg="1"/>
      <p:bldP spid="104" grpId="0" animBg="1"/>
      <p:bldP spid="104" grpId="1" animBg="1"/>
      <p:bldP spid="106" grpId="0" animBg="1"/>
      <p:bldP spid="106" grpId="1" animBg="1"/>
      <p:bldP spid="108" grpId="0" animBg="1"/>
      <p:bldP spid="1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610600" cy="57912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ea typeface="黑体" pitchFamily="2" charset="-122"/>
              </a:rPr>
              <a:t>LinkList</a:t>
            </a:r>
            <a:r>
              <a:rPr lang="en-US" altLang="zh-CN" sz="3000" dirty="0" smtClean="0">
                <a:ea typeface="黑体" pitchFamily="2" charset="-122"/>
              </a:rPr>
              <a:t>  </a:t>
            </a:r>
            <a:r>
              <a:rPr lang="en-US" altLang="zh-CN" sz="3000" dirty="0" err="1">
                <a:ea typeface="黑体" pitchFamily="2" charset="-122"/>
              </a:rPr>
              <a:t>deleteSame</a:t>
            </a:r>
            <a:r>
              <a:rPr lang="en-US" altLang="zh-CN" sz="3000" dirty="0">
                <a:ea typeface="黑体" pitchFamily="2" charset="-122"/>
              </a:rPr>
              <a:t>(</a:t>
            </a: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list</a:t>
            </a:r>
            <a:r>
              <a:rPr lang="en-US" altLang="zh-CN" sz="3000" dirty="0" smtClean="0">
                <a:ea typeface="黑体" pitchFamily="2" charset="-122"/>
              </a:rPr>
              <a:t>) </a:t>
            </a:r>
            <a:r>
              <a:rPr lang="en-US" altLang="zh-CN" sz="2800" dirty="0">
                <a:solidFill>
                  <a:srgbClr val="038325"/>
                </a:solidFill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038325"/>
                </a:solidFill>
                <a:ea typeface="黑体" pitchFamily="2" charset="-122"/>
              </a:rPr>
              <a:t>无头</a:t>
            </a:r>
            <a:r>
              <a:rPr lang="zh-CN" altLang="en-US" sz="2800" dirty="0" smtClean="0">
                <a:solidFill>
                  <a:srgbClr val="038325"/>
                </a:solidFill>
                <a:ea typeface="黑体" pitchFamily="2" charset="-122"/>
              </a:rPr>
              <a:t>结点</a:t>
            </a:r>
            <a:endParaRPr lang="en-US" altLang="zh-CN" sz="2800" dirty="0" smtClean="0">
              <a:solidFill>
                <a:srgbClr val="038325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{ </a:t>
            </a:r>
            <a:r>
              <a:rPr lang="en-US" altLang="zh-CN" sz="3000" dirty="0" err="1" smtClean="0">
                <a:ea typeface="黑体" pitchFamily="2" charset="-122"/>
              </a:rPr>
              <a:t>PNode</a:t>
            </a:r>
            <a:r>
              <a:rPr lang="en-US" altLang="zh-CN" sz="3000" dirty="0" smtClean="0">
                <a:ea typeface="黑体" pitchFamily="2" charset="-122"/>
              </a:rPr>
              <a:t>  p=list, q, pre, r; 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while(p-&gt;link!=null)</a:t>
            </a:r>
          </a:p>
          <a:p>
            <a:pPr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       pre=p;  q=p-&gt;link;</a:t>
            </a:r>
          </a:p>
          <a:p>
            <a:pPr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       while(q!=null)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               if( p-&gt;info==q-&gt;info)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                 </a:t>
            </a:r>
            <a:r>
              <a:rPr lang="en-US" altLang="zh-CN" sz="3000" dirty="0" smtClean="0">
                <a:solidFill>
                  <a:srgbClr val="7030A0"/>
                </a:solidFill>
                <a:ea typeface="黑体" pitchFamily="2" charset="-122"/>
              </a:rPr>
              <a:t>{</a:t>
            </a:r>
            <a:r>
              <a:rPr lang="en-US" altLang="zh-CN" sz="3000" dirty="0" smtClean="0">
                <a:solidFill>
                  <a:schemeClr val="hlink"/>
                </a:solidFill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r=q;  q=q-&gt;link; 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                   pre-&gt;link=q;  </a:t>
            </a:r>
            <a:r>
              <a:rPr lang="en-US" altLang="zh-CN" sz="3000" dirty="0" smtClean="0"/>
              <a:t>free(r);</a:t>
            </a:r>
            <a:r>
              <a:rPr lang="en-US" altLang="zh-CN" sz="3000" dirty="0" smtClean="0">
                <a:solidFill>
                  <a:srgbClr val="7030A0"/>
                </a:solidFill>
                <a:ea typeface="黑体" pitchFamily="2" charset="-122"/>
              </a:rPr>
              <a:t>}</a:t>
            </a:r>
          </a:p>
          <a:p>
            <a:pPr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7030A0"/>
                </a:solidFill>
                <a:ea typeface="黑体" pitchFamily="2" charset="-122"/>
              </a:rPr>
              <a:t>               </a:t>
            </a:r>
            <a:r>
              <a:rPr lang="en-US" altLang="zh-CN" sz="3000" dirty="0" smtClean="0">
                <a:solidFill>
                  <a:schemeClr val="tx2"/>
                </a:solidFill>
                <a:ea typeface="黑体" pitchFamily="2" charset="-122"/>
              </a:rPr>
              <a:t>else  {pre=q;  q=q-&gt;link;}</a:t>
            </a:r>
            <a:endParaRPr lang="en-US" altLang="zh-CN" sz="3000" dirty="0" smtClean="0">
              <a:solidFill>
                <a:srgbClr val="2850A0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2850A0"/>
                </a:solidFill>
                <a:ea typeface="黑体" pitchFamily="2" charset="-122"/>
              </a:rPr>
              <a:t>        </a:t>
            </a:r>
            <a:r>
              <a:rPr lang="en-US" altLang="zh-CN" sz="3000" dirty="0" smtClean="0">
                <a:ea typeface="黑体" pitchFamily="2" charset="-122"/>
              </a:rPr>
              <a:t>p=p-&gt;link; </a:t>
            </a:r>
            <a:endParaRPr lang="en-US" altLang="zh-CN" sz="3000" dirty="0" smtClean="0">
              <a:solidFill>
                <a:srgbClr val="C00000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solidFill>
                  <a:srgbClr val="A50021"/>
                </a:solidFill>
                <a:ea typeface="黑体" pitchFamily="2" charset="-122"/>
              </a:rPr>
              <a:t>  </a:t>
            </a:r>
            <a:r>
              <a:rPr lang="en-US" altLang="zh-CN" sz="3000" dirty="0" smtClean="0">
                <a:ea typeface="黑体" pitchFamily="2" charset="-122"/>
              </a:rPr>
              <a:t> return list;</a:t>
            </a:r>
          </a:p>
          <a:p>
            <a:pPr lvl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}</a:t>
            </a:r>
            <a:r>
              <a:rPr lang="en-US" altLang="zh-CN" sz="3000" dirty="0" smtClean="0"/>
              <a:t>  </a:t>
            </a:r>
            <a:endParaRPr lang="en-US" altLang="zh-CN" sz="3000" dirty="0" smtClean="0">
              <a:solidFill>
                <a:srgbClr val="A50021"/>
              </a:solidFill>
              <a:ea typeface="黑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038600" y="1524000"/>
            <a:ext cx="4800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外层</a:t>
            </a:r>
            <a:r>
              <a:rPr lang="zh-CN" altLang="en-US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循环</a:t>
            </a:r>
            <a:r>
              <a:rPr lang="zh-CN" altLang="en-US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，游历指针</a:t>
            </a:r>
            <a:r>
              <a:rPr lang="en-US" altLang="zh-CN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p</a:t>
            </a:r>
            <a:endParaRPr lang="zh-CN" altLang="en-US" dirty="0">
              <a:solidFill>
                <a:srgbClr val="038325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886200" y="2514600"/>
            <a:ext cx="586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内层循环</a:t>
            </a:r>
            <a:r>
              <a:rPr lang="en-US" altLang="zh-CN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: q</a:t>
            </a:r>
            <a:r>
              <a:rPr lang="zh-CN" altLang="en-US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游历</a:t>
            </a:r>
            <a:r>
              <a:rPr lang="en-US" altLang="zh-CN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之后的结点</a:t>
            </a:r>
            <a:endParaRPr lang="zh-CN" altLang="en-US" dirty="0">
              <a:solidFill>
                <a:srgbClr val="038325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572000" y="2034000"/>
            <a:ext cx="5105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//pre</a:t>
            </a:r>
            <a:r>
              <a:rPr lang="zh-CN" altLang="en-US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为</a:t>
            </a: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的前驱</a:t>
            </a: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方便删除</a:t>
            </a: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q</a:t>
            </a:r>
            <a:endParaRPr lang="zh-CN" altLang="en-US" dirty="0">
              <a:solidFill>
                <a:srgbClr val="2850A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791200" y="3024000"/>
            <a:ext cx="3581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若相同</a:t>
            </a: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则删除</a:t>
            </a: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q</a:t>
            </a:r>
            <a:endParaRPr lang="zh-CN" altLang="en-US" dirty="0">
              <a:solidFill>
                <a:srgbClr val="2850A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0" y="1944000"/>
            <a:ext cx="550151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{ </a:t>
            </a:r>
            <a:endParaRPr lang="zh-CN" altLang="en-US" sz="3000" dirty="0"/>
          </a:p>
        </p:txBody>
      </p:sp>
      <p:sp>
        <p:nvSpPr>
          <p:cNvPr id="29" name="矩形 28"/>
          <p:cNvSpPr/>
          <p:nvPr/>
        </p:nvSpPr>
        <p:spPr>
          <a:xfrm>
            <a:off x="3124200" y="4873732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} </a:t>
            </a:r>
            <a:endParaRPr lang="zh-CN" altLang="en-US" sz="3000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6400800" y="4464000"/>
            <a:ext cx="30480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不同</a:t>
            </a:r>
            <a:r>
              <a:rPr lang="en-US" altLang="zh-CN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继续游历</a:t>
            </a:r>
            <a:endParaRPr lang="zh-CN" altLang="en-US" dirty="0">
              <a:solidFill>
                <a:srgbClr val="2850A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3600" y="2880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2850A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6400800" y="3870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2850A0"/>
                </a:solidFill>
              </a:rPr>
              <a:t>}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合并有序线性表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457200" y="935605"/>
            <a:ext cx="85344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将两个</a:t>
            </a:r>
            <a:r>
              <a:rPr lang="zh-CN" altLang="en-US" sz="3200" dirty="0">
                <a:solidFill>
                  <a:srgbClr val="003399"/>
                </a:solidFill>
              </a:rPr>
              <a:t>非递减</a:t>
            </a:r>
            <a:r>
              <a:rPr lang="zh-CN" altLang="en-US" sz="3200" dirty="0"/>
              <a:t>有序的</a:t>
            </a:r>
            <a:r>
              <a:rPr lang="zh-CN" altLang="en-US" sz="3200" dirty="0" smtClean="0"/>
              <a:t>有序线性表合并为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>
                <a:solidFill>
                  <a:srgbClr val="003399"/>
                </a:solidFill>
              </a:rPr>
              <a:t>非</a:t>
            </a:r>
            <a:r>
              <a:rPr lang="zh-CN" altLang="en-US" sz="3200" dirty="0">
                <a:solidFill>
                  <a:srgbClr val="003399"/>
                </a:solidFill>
              </a:rPr>
              <a:t>递增</a:t>
            </a:r>
            <a:r>
              <a:rPr lang="zh-CN" altLang="en-US" sz="3200" dirty="0"/>
              <a:t>的有序</a:t>
            </a:r>
            <a:r>
              <a:rPr lang="zh-CN" altLang="en-US" sz="3200" dirty="0" smtClean="0"/>
              <a:t>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利用</a:t>
            </a:r>
            <a:r>
              <a:rPr lang="zh-CN" altLang="en-US" sz="3200" dirty="0"/>
              <a:t>原表</a:t>
            </a:r>
            <a:r>
              <a:rPr lang="zh-CN" altLang="en-US" sz="3200" dirty="0" smtClean="0"/>
              <a:t>结点、就地合并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54" name="Rectangle 91"/>
          <p:cNvSpPr>
            <a:spLocks noChangeArrowheads="1"/>
          </p:cNvSpPr>
          <p:nvPr/>
        </p:nvSpPr>
        <p:spPr bwMode="auto">
          <a:xfrm>
            <a:off x="3413125" y="2428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Rectangle 92"/>
          <p:cNvSpPr>
            <a:spLocks noChangeArrowheads="1"/>
          </p:cNvSpPr>
          <p:nvPr/>
        </p:nvSpPr>
        <p:spPr bwMode="auto">
          <a:xfrm>
            <a:off x="2971800" y="2428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Rectangle 94"/>
          <p:cNvSpPr>
            <a:spLocks noChangeArrowheads="1"/>
          </p:cNvSpPr>
          <p:nvPr/>
        </p:nvSpPr>
        <p:spPr bwMode="auto">
          <a:xfrm>
            <a:off x="4708525" y="2428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Rectangle 95"/>
          <p:cNvSpPr>
            <a:spLocks noChangeArrowheads="1"/>
          </p:cNvSpPr>
          <p:nvPr/>
        </p:nvSpPr>
        <p:spPr bwMode="auto">
          <a:xfrm>
            <a:off x="4267200" y="2428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103"/>
          <p:cNvSpPr>
            <a:spLocks noChangeArrowheads="1"/>
          </p:cNvSpPr>
          <p:nvPr/>
        </p:nvSpPr>
        <p:spPr bwMode="auto">
          <a:xfrm>
            <a:off x="6003925" y="2433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67" name="Rectangle 104"/>
          <p:cNvSpPr>
            <a:spLocks noChangeArrowheads="1"/>
          </p:cNvSpPr>
          <p:nvPr/>
        </p:nvSpPr>
        <p:spPr bwMode="auto">
          <a:xfrm>
            <a:off x="5562600" y="24336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8" name="Text Box 106"/>
          <p:cNvSpPr txBox="1">
            <a:spLocks noChangeArrowheads="1"/>
          </p:cNvSpPr>
          <p:nvPr/>
        </p:nvSpPr>
        <p:spPr bwMode="auto">
          <a:xfrm>
            <a:off x="1981200" y="2362200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la</a:t>
            </a:r>
          </a:p>
        </p:txBody>
      </p:sp>
      <p:sp>
        <p:nvSpPr>
          <p:cNvPr id="69" name="Rectangle 107"/>
          <p:cNvSpPr>
            <a:spLocks noChangeArrowheads="1"/>
          </p:cNvSpPr>
          <p:nvPr/>
        </p:nvSpPr>
        <p:spPr bwMode="auto">
          <a:xfrm>
            <a:off x="3413125" y="3190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108"/>
          <p:cNvSpPr>
            <a:spLocks noChangeArrowheads="1"/>
          </p:cNvSpPr>
          <p:nvPr/>
        </p:nvSpPr>
        <p:spPr bwMode="auto">
          <a:xfrm>
            <a:off x="2971800" y="3190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110"/>
          <p:cNvSpPr>
            <a:spLocks noChangeArrowheads="1"/>
          </p:cNvSpPr>
          <p:nvPr/>
        </p:nvSpPr>
        <p:spPr bwMode="auto">
          <a:xfrm>
            <a:off x="4708525" y="3190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11"/>
          <p:cNvSpPr>
            <a:spLocks noChangeArrowheads="1"/>
          </p:cNvSpPr>
          <p:nvPr/>
        </p:nvSpPr>
        <p:spPr bwMode="auto">
          <a:xfrm>
            <a:off x="4267200" y="3190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6003925" y="3195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5562600" y="31956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4" name="Text Box 122"/>
          <p:cNvSpPr txBox="1">
            <a:spLocks noChangeArrowheads="1"/>
          </p:cNvSpPr>
          <p:nvPr/>
        </p:nvSpPr>
        <p:spPr bwMode="auto">
          <a:xfrm>
            <a:off x="1981200" y="3102114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lb</a:t>
            </a:r>
          </a:p>
        </p:txBody>
      </p:sp>
      <p:sp>
        <p:nvSpPr>
          <p:cNvPr id="115" name="Rectangle 123"/>
          <p:cNvSpPr>
            <a:spLocks noChangeArrowheads="1"/>
          </p:cNvSpPr>
          <p:nvPr/>
        </p:nvSpPr>
        <p:spPr bwMode="auto">
          <a:xfrm>
            <a:off x="1812925" y="46927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124"/>
          <p:cNvSpPr>
            <a:spLocks noChangeArrowheads="1"/>
          </p:cNvSpPr>
          <p:nvPr/>
        </p:nvSpPr>
        <p:spPr bwMode="auto">
          <a:xfrm>
            <a:off x="1371600" y="46927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8" name="Rectangle 126"/>
          <p:cNvSpPr>
            <a:spLocks noChangeArrowheads="1"/>
          </p:cNvSpPr>
          <p:nvPr/>
        </p:nvSpPr>
        <p:spPr bwMode="auto">
          <a:xfrm>
            <a:off x="3108325" y="46927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9" name="Rectangle 127"/>
          <p:cNvSpPr>
            <a:spLocks noChangeArrowheads="1"/>
          </p:cNvSpPr>
          <p:nvPr/>
        </p:nvSpPr>
        <p:spPr bwMode="auto">
          <a:xfrm>
            <a:off x="2667000" y="46927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129"/>
          <p:cNvSpPr>
            <a:spLocks noChangeArrowheads="1"/>
          </p:cNvSpPr>
          <p:nvPr/>
        </p:nvSpPr>
        <p:spPr bwMode="auto">
          <a:xfrm>
            <a:off x="44037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Rectangle 130"/>
          <p:cNvSpPr>
            <a:spLocks noChangeArrowheads="1"/>
          </p:cNvSpPr>
          <p:nvPr/>
        </p:nvSpPr>
        <p:spPr bwMode="auto">
          <a:xfrm>
            <a:off x="39624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132"/>
          <p:cNvSpPr>
            <a:spLocks noChangeArrowheads="1"/>
          </p:cNvSpPr>
          <p:nvPr/>
        </p:nvSpPr>
        <p:spPr bwMode="auto">
          <a:xfrm>
            <a:off x="56991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" name="Rectangle 133"/>
          <p:cNvSpPr>
            <a:spLocks noChangeArrowheads="1"/>
          </p:cNvSpPr>
          <p:nvPr/>
        </p:nvSpPr>
        <p:spPr bwMode="auto">
          <a:xfrm>
            <a:off x="52578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7" name="Rectangle 135"/>
          <p:cNvSpPr>
            <a:spLocks noChangeArrowheads="1"/>
          </p:cNvSpPr>
          <p:nvPr/>
        </p:nvSpPr>
        <p:spPr bwMode="auto">
          <a:xfrm>
            <a:off x="69945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</a:t>
            </a:r>
          </a:p>
        </p:txBody>
      </p:sp>
      <p:sp>
        <p:nvSpPr>
          <p:cNvPr id="128" name="Rectangle 136"/>
          <p:cNvSpPr>
            <a:spLocks noChangeArrowheads="1"/>
          </p:cNvSpPr>
          <p:nvPr/>
        </p:nvSpPr>
        <p:spPr bwMode="auto">
          <a:xfrm>
            <a:off x="65532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0" name="Text Box 138"/>
          <p:cNvSpPr txBox="1">
            <a:spLocks noChangeArrowheads="1"/>
          </p:cNvSpPr>
          <p:nvPr/>
        </p:nvSpPr>
        <p:spPr bwMode="auto">
          <a:xfrm>
            <a:off x="609600" y="4626114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sp>
        <p:nvSpPr>
          <p:cNvPr id="131" name="Rectangle 139"/>
          <p:cNvSpPr>
            <a:spLocks noChangeArrowheads="1"/>
          </p:cNvSpPr>
          <p:nvPr/>
        </p:nvSpPr>
        <p:spPr bwMode="auto">
          <a:xfrm>
            <a:off x="8289925" y="470231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132" name="Rectangle 140"/>
          <p:cNvSpPr>
            <a:spLocks noChangeArrowheads="1"/>
          </p:cNvSpPr>
          <p:nvPr/>
        </p:nvSpPr>
        <p:spPr bwMode="auto">
          <a:xfrm>
            <a:off x="7848600" y="4702314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AutoShape 142"/>
          <p:cNvSpPr>
            <a:spLocks noChangeArrowheads="1"/>
          </p:cNvSpPr>
          <p:nvPr/>
        </p:nvSpPr>
        <p:spPr bwMode="auto">
          <a:xfrm>
            <a:off x="3657600" y="3975239"/>
            <a:ext cx="2209800" cy="612000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200" dirty="0"/>
              <a:t>合并</a:t>
            </a:r>
          </a:p>
        </p:txBody>
      </p:sp>
      <p:cxnSp>
        <p:nvCxnSpPr>
          <p:cNvPr id="135" name="直接箭头连接符 134"/>
          <p:cNvCxnSpPr>
            <a:endCxn id="58" idx="1"/>
          </p:cNvCxnSpPr>
          <p:nvPr/>
        </p:nvCxnSpPr>
        <p:spPr bwMode="auto">
          <a:xfrm flipV="1">
            <a:off x="2438400" y="27360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3733800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8" name="直接箭头连接符 137"/>
          <p:cNvCxnSpPr/>
          <p:nvPr/>
        </p:nvCxnSpPr>
        <p:spPr bwMode="auto">
          <a:xfrm>
            <a:off x="5029200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直接箭头连接符 138"/>
          <p:cNvCxnSpPr/>
          <p:nvPr/>
        </p:nvCxnSpPr>
        <p:spPr bwMode="auto">
          <a:xfrm flipV="1">
            <a:off x="2438400" y="3495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>
            <a:off x="3733800" y="350281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>
            <a:off x="5029200" y="350281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接箭头连接符 141"/>
          <p:cNvCxnSpPr/>
          <p:nvPr/>
        </p:nvCxnSpPr>
        <p:spPr bwMode="auto">
          <a:xfrm flipV="1">
            <a:off x="1066800" y="5002351"/>
            <a:ext cx="304800" cy="2684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2133600" y="500949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3429000" y="500949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 flipV="1">
            <a:off x="4724400" y="501187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直接箭头连接符 145"/>
          <p:cNvCxnSpPr/>
          <p:nvPr/>
        </p:nvCxnSpPr>
        <p:spPr bwMode="auto">
          <a:xfrm>
            <a:off x="6019800" y="501901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>
            <a:off x="7315200" y="501901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1" grpId="0" animBg="1"/>
      <p:bldP spid="122" grpId="0" animBg="1"/>
      <p:bldP spid="124" grpId="0" animBg="1"/>
      <p:bldP spid="125" grpId="0" animBg="1"/>
      <p:bldP spid="127" grpId="0" animBg="1"/>
      <p:bldP spid="128" grpId="0" animBg="1"/>
      <p:bldP spid="130" grpId="0"/>
      <p:bldP spid="131" grpId="0" animBg="1"/>
      <p:bldP spid="132" grpId="0" animBg="1"/>
      <p:bldP spid="1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20674" y="786825"/>
            <a:ext cx="882332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1) </a:t>
            </a:r>
            <a:r>
              <a:rPr kumimoji="1" lang="zh-CN" altLang="en-US" sz="3200" dirty="0">
                <a:latin typeface="+mj-lt"/>
              </a:rPr>
              <a:t>建空表 </a:t>
            </a:r>
            <a:r>
              <a:rPr kumimoji="1" lang="en-US" altLang="zh-CN" sz="3200" dirty="0" err="1">
                <a:latin typeface="+mj-lt"/>
              </a:rPr>
              <a:t>lc</a:t>
            </a:r>
            <a:r>
              <a:rPr kumimoji="1" lang="en-US" altLang="zh-CN" sz="3200" dirty="0">
                <a:latin typeface="+mj-lt"/>
              </a:rPr>
              <a:t> (</a:t>
            </a:r>
            <a:r>
              <a:rPr kumimoji="1" lang="zh-CN" altLang="en-US" sz="3200" dirty="0">
                <a:latin typeface="+mj-lt"/>
              </a:rPr>
              <a:t>不带头结点</a:t>
            </a:r>
            <a:r>
              <a:rPr kumimoji="1" lang="en-US" altLang="zh-CN" sz="3200" dirty="0">
                <a:latin typeface="+mj-lt"/>
              </a:rPr>
              <a:t>);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04800" y="1385025"/>
            <a:ext cx="8839200" cy="11293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2) </a:t>
            </a:r>
            <a:r>
              <a:rPr kumimoji="1" lang="zh-CN" altLang="en-US" sz="3200" dirty="0">
                <a:latin typeface="+mj-lt"/>
              </a:rPr>
              <a:t>依次从 </a:t>
            </a:r>
            <a:r>
              <a:rPr kumimoji="1" lang="en-US" altLang="zh-CN" sz="3200" dirty="0">
                <a:latin typeface="+mj-lt"/>
              </a:rPr>
              <a:t>la </a:t>
            </a:r>
            <a:r>
              <a:rPr kumimoji="1" lang="zh-CN" altLang="en-US" sz="3200" dirty="0">
                <a:latin typeface="+mj-lt"/>
              </a:rPr>
              <a:t>或 </a:t>
            </a:r>
            <a:r>
              <a:rPr kumimoji="1" lang="en-US" altLang="zh-CN" sz="3200" dirty="0">
                <a:latin typeface="+mj-lt"/>
              </a:rPr>
              <a:t>lb </a:t>
            </a:r>
            <a:r>
              <a:rPr kumimoji="1" lang="zh-CN" altLang="en-US" sz="3200" dirty="0">
                <a:latin typeface="+mj-lt"/>
              </a:rPr>
              <a:t>中“摘取”元素值较小的</a:t>
            </a:r>
            <a:r>
              <a:rPr kumimoji="1" lang="zh-CN" altLang="en-US" sz="3200" dirty="0" smtClean="0">
                <a:latin typeface="+mj-lt"/>
              </a:rPr>
              <a:t>结点</a:t>
            </a:r>
            <a:endParaRPr kumimoji="1" lang="en-US" altLang="zh-CN" sz="3200" dirty="0" smtClean="0">
              <a:latin typeface="+mj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 smtClean="0">
                <a:latin typeface="+mj-lt"/>
              </a:rPr>
              <a:t>    </a:t>
            </a:r>
            <a:r>
              <a:rPr kumimoji="1" lang="zh-CN" altLang="en-US" sz="3200" dirty="0" smtClean="0">
                <a:latin typeface="+mj-lt"/>
              </a:rPr>
              <a:t>插入</a:t>
            </a:r>
            <a:r>
              <a:rPr kumimoji="1" lang="zh-CN" altLang="en-US" sz="3200" dirty="0">
                <a:latin typeface="+mj-lt"/>
              </a:rPr>
              <a:t>到 </a:t>
            </a:r>
            <a:r>
              <a:rPr kumimoji="1" lang="en-US" altLang="zh-CN" sz="3200" dirty="0" err="1">
                <a:latin typeface="+mj-lt"/>
              </a:rPr>
              <a:t>lc</a:t>
            </a:r>
            <a:r>
              <a:rPr kumimoji="1" lang="en-US" altLang="zh-CN" sz="3200" dirty="0">
                <a:latin typeface="+mj-lt"/>
              </a:rPr>
              <a:t> </a:t>
            </a:r>
            <a:r>
              <a:rPr kumimoji="1" lang="zh-CN" altLang="en-US" sz="3200" dirty="0" smtClean="0">
                <a:latin typeface="+mj-lt"/>
              </a:rPr>
              <a:t>的</a:t>
            </a:r>
            <a:r>
              <a:rPr kumimoji="1" lang="zh-CN" altLang="en-US" sz="3200" dirty="0">
                <a:latin typeface="+mj-lt"/>
              </a:rPr>
              <a:t>头部，直至</a:t>
            </a:r>
            <a:r>
              <a:rPr kumimoji="1" lang="en-US" altLang="zh-CN" sz="3200" dirty="0">
                <a:latin typeface="+mj-lt"/>
              </a:rPr>
              <a:t>la</a:t>
            </a:r>
            <a:r>
              <a:rPr kumimoji="1" lang="zh-CN" altLang="en-US" sz="3200" dirty="0">
                <a:latin typeface="+mj-lt"/>
              </a:rPr>
              <a:t>或</a:t>
            </a:r>
            <a:r>
              <a:rPr kumimoji="1" lang="en-US" altLang="zh-CN" sz="3200" dirty="0">
                <a:latin typeface="+mj-lt"/>
              </a:rPr>
              <a:t>lb</a:t>
            </a:r>
            <a:r>
              <a:rPr kumimoji="1" lang="zh-CN" altLang="en-US" sz="3200" dirty="0">
                <a:latin typeface="+mj-lt"/>
              </a:rPr>
              <a:t>变空为止</a:t>
            </a:r>
            <a:r>
              <a:rPr kumimoji="1" lang="en-US" altLang="zh-CN" sz="3200" dirty="0">
                <a:latin typeface="+mj-lt"/>
              </a:rPr>
              <a:t>;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320675" y="2528025"/>
            <a:ext cx="8823325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3) </a:t>
            </a:r>
            <a:r>
              <a:rPr kumimoji="1" lang="zh-CN" altLang="en-US" sz="3200" dirty="0" smtClean="0">
                <a:latin typeface="+mj-lt"/>
              </a:rPr>
              <a:t>将剩余的</a:t>
            </a:r>
            <a:r>
              <a:rPr kumimoji="1" lang="en-US" altLang="zh-CN" sz="3200" dirty="0" smtClean="0">
                <a:latin typeface="+mj-lt"/>
              </a:rPr>
              <a:t>1</a:t>
            </a:r>
            <a:r>
              <a:rPr kumimoji="1" lang="zh-CN" altLang="en-US" sz="3200" dirty="0" smtClean="0">
                <a:latin typeface="+mj-lt"/>
              </a:rPr>
              <a:t>个链上的结点依次插入</a:t>
            </a:r>
            <a:r>
              <a:rPr kumimoji="1" lang="zh-CN" altLang="en-US" sz="3200" dirty="0">
                <a:latin typeface="+mj-lt"/>
              </a:rPr>
              <a:t>到 </a:t>
            </a:r>
            <a:r>
              <a:rPr kumimoji="1" lang="en-US" altLang="zh-CN" sz="3200" dirty="0" err="1" smtClean="0">
                <a:latin typeface="+mj-lt"/>
              </a:rPr>
              <a:t>lc</a:t>
            </a:r>
            <a:r>
              <a:rPr kumimoji="1" lang="zh-CN" altLang="en-US" sz="3200" dirty="0" smtClean="0">
                <a:latin typeface="+mj-lt"/>
              </a:rPr>
              <a:t>的头部。</a:t>
            </a:r>
            <a:endParaRPr kumimoji="1" lang="en-US" altLang="zh-CN" sz="3200" dirty="0" smtClean="0">
              <a:latin typeface="+mj-lt"/>
            </a:endParaRPr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1660525" y="33681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1219200" y="3368100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0" name="Rectangle 94"/>
          <p:cNvSpPr>
            <a:spLocks noChangeArrowheads="1"/>
          </p:cNvSpPr>
          <p:nvPr/>
        </p:nvSpPr>
        <p:spPr bwMode="auto">
          <a:xfrm>
            <a:off x="2803525" y="33681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95"/>
          <p:cNvSpPr>
            <a:spLocks noChangeArrowheads="1"/>
          </p:cNvSpPr>
          <p:nvPr/>
        </p:nvSpPr>
        <p:spPr bwMode="auto">
          <a:xfrm>
            <a:off x="2362200" y="3368100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Rectangle 103"/>
          <p:cNvSpPr>
            <a:spLocks noChangeArrowheads="1"/>
          </p:cNvSpPr>
          <p:nvPr/>
        </p:nvSpPr>
        <p:spPr bwMode="auto">
          <a:xfrm>
            <a:off x="3946525" y="33728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auto">
          <a:xfrm>
            <a:off x="3505200" y="33728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457200" y="3301425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la</a:t>
            </a:r>
          </a:p>
        </p:txBody>
      </p:sp>
      <p:sp>
        <p:nvSpPr>
          <p:cNvPr id="57" name="Rectangle 107"/>
          <p:cNvSpPr>
            <a:spLocks noChangeArrowheads="1"/>
          </p:cNvSpPr>
          <p:nvPr/>
        </p:nvSpPr>
        <p:spPr bwMode="auto">
          <a:xfrm>
            <a:off x="5851525" y="339018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108"/>
          <p:cNvSpPr>
            <a:spLocks noChangeArrowheads="1"/>
          </p:cNvSpPr>
          <p:nvPr/>
        </p:nvSpPr>
        <p:spPr bwMode="auto">
          <a:xfrm>
            <a:off x="5410200" y="3390186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110"/>
          <p:cNvSpPr>
            <a:spLocks noChangeArrowheads="1"/>
          </p:cNvSpPr>
          <p:nvPr/>
        </p:nvSpPr>
        <p:spPr bwMode="auto">
          <a:xfrm>
            <a:off x="6994525" y="339018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111"/>
          <p:cNvSpPr>
            <a:spLocks noChangeArrowheads="1"/>
          </p:cNvSpPr>
          <p:nvPr/>
        </p:nvSpPr>
        <p:spPr bwMode="auto">
          <a:xfrm>
            <a:off x="6553200" y="3390186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Rectangle 119"/>
          <p:cNvSpPr>
            <a:spLocks noChangeArrowheads="1"/>
          </p:cNvSpPr>
          <p:nvPr/>
        </p:nvSpPr>
        <p:spPr bwMode="auto">
          <a:xfrm>
            <a:off x="8137525" y="339494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65" name="Rectangle 120"/>
          <p:cNvSpPr>
            <a:spLocks noChangeArrowheads="1"/>
          </p:cNvSpPr>
          <p:nvPr/>
        </p:nvSpPr>
        <p:spPr bwMode="auto">
          <a:xfrm>
            <a:off x="7696200" y="339494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Text Box 122"/>
          <p:cNvSpPr txBox="1">
            <a:spLocks noChangeArrowheads="1"/>
          </p:cNvSpPr>
          <p:nvPr/>
        </p:nvSpPr>
        <p:spPr bwMode="auto">
          <a:xfrm>
            <a:off x="4724400" y="3431739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lb</a:t>
            </a:r>
          </a:p>
        </p:txBody>
      </p:sp>
      <p:sp>
        <p:nvSpPr>
          <p:cNvPr id="74" name="Rectangle 123"/>
          <p:cNvSpPr>
            <a:spLocks noChangeArrowheads="1"/>
          </p:cNvSpPr>
          <p:nvPr/>
        </p:nvSpPr>
        <p:spPr bwMode="auto">
          <a:xfrm>
            <a:off x="1660525" y="467302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124"/>
          <p:cNvSpPr>
            <a:spLocks noChangeArrowheads="1"/>
          </p:cNvSpPr>
          <p:nvPr/>
        </p:nvSpPr>
        <p:spPr bwMode="auto">
          <a:xfrm>
            <a:off x="1219200" y="467302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Rectangle 126"/>
          <p:cNvSpPr>
            <a:spLocks noChangeArrowheads="1"/>
          </p:cNvSpPr>
          <p:nvPr/>
        </p:nvSpPr>
        <p:spPr bwMode="auto">
          <a:xfrm>
            <a:off x="2955925" y="467302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2514600" y="467302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Rectangle 129"/>
          <p:cNvSpPr>
            <a:spLocks noChangeArrowheads="1"/>
          </p:cNvSpPr>
          <p:nvPr/>
        </p:nvSpPr>
        <p:spPr bwMode="auto">
          <a:xfrm>
            <a:off x="42513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130"/>
          <p:cNvSpPr>
            <a:spLocks noChangeArrowheads="1"/>
          </p:cNvSpPr>
          <p:nvPr/>
        </p:nvSpPr>
        <p:spPr bwMode="auto">
          <a:xfrm>
            <a:off x="38100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0" name="Rectangle 132"/>
          <p:cNvSpPr>
            <a:spLocks noChangeArrowheads="1"/>
          </p:cNvSpPr>
          <p:nvPr/>
        </p:nvSpPr>
        <p:spPr bwMode="auto">
          <a:xfrm>
            <a:off x="55467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Rectangle 133"/>
          <p:cNvSpPr>
            <a:spLocks noChangeArrowheads="1"/>
          </p:cNvSpPr>
          <p:nvPr/>
        </p:nvSpPr>
        <p:spPr bwMode="auto">
          <a:xfrm>
            <a:off x="51054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2" name="Rectangle 135"/>
          <p:cNvSpPr>
            <a:spLocks noChangeArrowheads="1"/>
          </p:cNvSpPr>
          <p:nvPr/>
        </p:nvSpPr>
        <p:spPr bwMode="auto">
          <a:xfrm>
            <a:off x="68421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</a:t>
            </a:r>
          </a:p>
        </p:txBody>
      </p:sp>
      <p:sp>
        <p:nvSpPr>
          <p:cNvPr id="83" name="Rectangle 136"/>
          <p:cNvSpPr>
            <a:spLocks noChangeArrowheads="1"/>
          </p:cNvSpPr>
          <p:nvPr/>
        </p:nvSpPr>
        <p:spPr bwMode="auto">
          <a:xfrm>
            <a:off x="64008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Text Box 138"/>
          <p:cNvSpPr txBox="1">
            <a:spLocks noChangeArrowheads="1"/>
          </p:cNvSpPr>
          <p:nvPr/>
        </p:nvSpPr>
        <p:spPr bwMode="auto">
          <a:xfrm>
            <a:off x="7543800" y="53588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sp>
        <p:nvSpPr>
          <p:cNvPr id="85" name="Rectangle 139"/>
          <p:cNvSpPr>
            <a:spLocks noChangeArrowheads="1"/>
          </p:cNvSpPr>
          <p:nvPr/>
        </p:nvSpPr>
        <p:spPr bwMode="auto">
          <a:xfrm>
            <a:off x="8137525" y="468255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86" name="Rectangle 140"/>
          <p:cNvSpPr>
            <a:spLocks noChangeArrowheads="1"/>
          </p:cNvSpPr>
          <p:nvPr/>
        </p:nvSpPr>
        <p:spPr bwMode="auto">
          <a:xfrm>
            <a:off x="7696200" y="4682550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8" name="直接箭头连接符 87"/>
          <p:cNvCxnSpPr>
            <a:endCxn id="49" idx="1"/>
          </p:cNvCxnSpPr>
          <p:nvPr/>
        </p:nvCxnSpPr>
        <p:spPr bwMode="auto">
          <a:xfrm flipV="1">
            <a:off x="838200" y="3675282"/>
            <a:ext cx="381000" cy="71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1828800" y="36824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2971800" y="36824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5105400" y="3682425"/>
            <a:ext cx="304800" cy="1256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6019800" y="370212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7162800" y="370212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 flipH="1" flipV="1">
            <a:off x="7817645" y="5404070"/>
            <a:ext cx="290512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>
            <a:off x="1981200" y="498973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>
            <a:off x="3276600" y="498973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/>
          <p:nvPr/>
        </p:nvCxnSpPr>
        <p:spPr bwMode="auto">
          <a:xfrm flipV="1">
            <a:off x="4572000" y="499211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直接箭头连接符 97"/>
          <p:cNvCxnSpPr/>
          <p:nvPr/>
        </p:nvCxnSpPr>
        <p:spPr bwMode="auto">
          <a:xfrm>
            <a:off x="5867400" y="499925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>
            <a:off x="7162800" y="499925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rot="16200000" flipV="1">
            <a:off x="5559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5257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 bwMode="auto">
          <a:xfrm rot="16200000" flipV="1">
            <a:off x="1287463" y="4131688"/>
            <a:ext cx="314324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9906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 bwMode="auto">
          <a:xfrm rot="16200000" flipV="1">
            <a:off x="2511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2209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26" name="Text Box 138"/>
          <p:cNvSpPr txBox="1">
            <a:spLocks noChangeArrowheads="1"/>
          </p:cNvSpPr>
          <p:nvPr/>
        </p:nvSpPr>
        <p:spPr bwMode="auto">
          <a:xfrm>
            <a:off x="62484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29" name="直接箭头连接符 128"/>
          <p:cNvCxnSpPr/>
          <p:nvPr/>
        </p:nvCxnSpPr>
        <p:spPr bwMode="auto">
          <a:xfrm rot="5400000" flipH="1" flipV="1">
            <a:off x="65532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 rot="16200000" flipV="1">
            <a:off x="3654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352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48" name="Text Box 138"/>
          <p:cNvSpPr txBox="1">
            <a:spLocks noChangeArrowheads="1"/>
          </p:cNvSpPr>
          <p:nvPr/>
        </p:nvSpPr>
        <p:spPr bwMode="auto">
          <a:xfrm>
            <a:off x="49530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49" name="直接箭头连接符 148"/>
          <p:cNvCxnSpPr/>
          <p:nvPr/>
        </p:nvCxnSpPr>
        <p:spPr bwMode="auto">
          <a:xfrm rot="5400000" flipH="1" flipV="1">
            <a:off x="52578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直接箭头连接符 149"/>
          <p:cNvCxnSpPr/>
          <p:nvPr/>
        </p:nvCxnSpPr>
        <p:spPr bwMode="auto">
          <a:xfrm rot="16200000" flipV="1">
            <a:off x="6702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6400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52" name="Text Box 138"/>
          <p:cNvSpPr txBox="1">
            <a:spLocks noChangeArrowheads="1"/>
          </p:cNvSpPr>
          <p:nvPr/>
        </p:nvSpPr>
        <p:spPr bwMode="auto">
          <a:xfrm>
            <a:off x="36576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3" name="直接箭头连接符 152"/>
          <p:cNvCxnSpPr/>
          <p:nvPr/>
        </p:nvCxnSpPr>
        <p:spPr bwMode="auto">
          <a:xfrm rot="5400000" flipH="1" flipV="1">
            <a:off x="39624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4" name="Text Box 138"/>
          <p:cNvSpPr txBox="1">
            <a:spLocks noChangeArrowheads="1"/>
          </p:cNvSpPr>
          <p:nvPr/>
        </p:nvSpPr>
        <p:spPr bwMode="auto">
          <a:xfrm>
            <a:off x="2362200" y="5307450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5" name="直接箭头连接符 154"/>
          <p:cNvCxnSpPr/>
          <p:nvPr/>
        </p:nvCxnSpPr>
        <p:spPr bwMode="auto">
          <a:xfrm rot="5400000" flipH="1" flipV="1">
            <a:off x="2667002" y="5358827"/>
            <a:ext cx="228598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6" name="直接箭头连接符 155"/>
          <p:cNvCxnSpPr/>
          <p:nvPr/>
        </p:nvCxnSpPr>
        <p:spPr bwMode="auto">
          <a:xfrm rot="16200000" flipV="1">
            <a:off x="7845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Rectangle 39"/>
          <p:cNvSpPr>
            <a:spLocks noChangeArrowheads="1"/>
          </p:cNvSpPr>
          <p:nvPr/>
        </p:nvSpPr>
        <p:spPr bwMode="auto">
          <a:xfrm>
            <a:off x="7543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58" name="Text Box 138"/>
          <p:cNvSpPr txBox="1">
            <a:spLocks noChangeArrowheads="1"/>
          </p:cNvSpPr>
          <p:nvPr/>
        </p:nvSpPr>
        <p:spPr bwMode="auto">
          <a:xfrm>
            <a:off x="10668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9" name="直接箭头连接符 158"/>
          <p:cNvCxnSpPr/>
          <p:nvPr/>
        </p:nvCxnSpPr>
        <p:spPr bwMode="auto">
          <a:xfrm rot="5400000" flipH="1" flipV="1">
            <a:off x="13716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/>
      <p:bldP spid="57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71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4" grpId="1"/>
      <p:bldP spid="84" grpId="2"/>
      <p:bldP spid="85" grpId="0" animBg="1"/>
      <p:bldP spid="86" grpId="0" animBg="1"/>
      <p:bldP spid="110" grpId="0" animBg="1"/>
      <p:bldP spid="110" grpId="1" animBg="1"/>
      <p:bldP spid="117" grpId="1" animBg="1"/>
      <p:bldP spid="117" grpId="2" animBg="1"/>
      <p:bldP spid="123" grpId="0" animBg="1"/>
      <p:bldP spid="123" grpId="1" animBg="1"/>
      <p:bldP spid="126" grpId="0"/>
      <p:bldP spid="126" grpId="1"/>
      <p:bldP spid="136" grpId="0" animBg="1"/>
      <p:bldP spid="136" grpId="1" animBg="1"/>
      <p:bldP spid="148" grpId="0"/>
      <p:bldP spid="148" grpId="1"/>
      <p:bldP spid="151" grpId="0" animBg="1"/>
      <p:bldP spid="151" grpId="1" animBg="1"/>
      <p:bldP spid="152" grpId="0"/>
      <p:bldP spid="152" grpId="1"/>
      <p:bldP spid="154" grpId="0"/>
      <p:bldP spid="154" grpId="1"/>
      <p:bldP spid="157" grpId="0" animBg="1"/>
      <p:bldP spid="157" grpId="1" animBg="1"/>
      <p:bldP spid="1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686800" cy="58674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08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 Merge(</a:t>
            </a:r>
            <a:r>
              <a:rPr lang="en-US" altLang="zh-CN" sz="3000" dirty="0" err="1" smtClean="0">
                <a:ea typeface="黑体" pitchFamily="2" charset="-122"/>
              </a:rPr>
              <a:t>LinkList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>
                <a:ea typeface="黑体" pitchFamily="2" charset="-122"/>
              </a:rPr>
              <a:t>la, </a:t>
            </a: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lb</a:t>
            </a:r>
            <a:r>
              <a:rPr lang="en-US" altLang="zh-CN" sz="3000" dirty="0" smtClean="0">
                <a:ea typeface="黑体" pitchFamily="2" charset="-122"/>
              </a:rPr>
              <a:t>)</a:t>
            </a:r>
            <a:endParaRPr lang="en-US" altLang="zh-CN" sz="3000" dirty="0" smtClean="0">
              <a:solidFill>
                <a:srgbClr val="006600"/>
              </a:solidFill>
              <a:ea typeface="黑体" pitchFamily="2" charset="-122"/>
            </a:endParaRP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{ </a:t>
            </a:r>
            <a:r>
              <a:rPr lang="en-US" altLang="zh-CN" sz="3000" dirty="0" err="1" smtClean="0">
                <a:ea typeface="黑体" pitchFamily="2" charset="-122"/>
              </a:rPr>
              <a:t>PNode</a:t>
            </a:r>
            <a:r>
              <a:rPr lang="en-US" altLang="zh-CN" sz="3000" dirty="0" smtClean="0">
                <a:ea typeface="黑体" pitchFamily="2" charset="-122"/>
              </a:rPr>
              <a:t> pa=la, 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=lb, p, q;</a:t>
            </a: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</a:t>
            </a:r>
            <a:r>
              <a:rPr lang="en-US" altLang="zh-CN" sz="3000" dirty="0" err="1" smtClean="0">
                <a:ea typeface="黑体" pitchFamily="2" charset="-122"/>
              </a:rPr>
              <a:t>LinkList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err="1" smtClean="0">
                <a:ea typeface="黑体" pitchFamily="2" charset="-122"/>
              </a:rPr>
              <a:t>lc</a:t>
            </a:r>
            <a:r>
              <a:rPr lang="en-US" altLang="zh-CN" sz="3000" dirty="0" smtClean="0">
                <a:ea typeface="黑体" pitchFamily="2" charset="-122"/>
              </a:rPr>
              <a:t>=NULL</a:t>
            </a:r>
            <a:r>
              <a:rPr lang="en-US" altLang="zh-CN" sz="3000" dirty="0" smtClean="0">
                <a:ea typeface="黑体" pitchFamily="2" charset="-122"/>
              </a:rPr>
              <a:t>;  </a:t>
            </a:r>
            <a:endParaRPr lang="en-US" altLang="zh-CN" sz="3000" dirty="0" smtClean="0">
              <a:ea typeface="黑体" pitchFamily="2" charset="-122"/>
            </a:endParaRP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while(pa!=NULL &amp;&amp; 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!=NULL) </a:t>
            </a:r>
            <a:endParaRPr lang="en-US" altLang="zh-CN" sz="3000" dirty="0" smtClean="0">
              <a:ea typeface="黑体" pitchFamily="2" charset="-122"/>
            </a:endParaRP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     </a:t>
            </a: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{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</a:t>
            </a: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      </a:t>
            </a:r>
            <a:r>
              <a:rPr lang="en-US" altLang="zh-CN" sz="3000" dirty="0" smtClean="0">
                <a:ea typeface="黑体" pitchFamily="2" charset="-122"/>
              </a:rPr>
              <a:t>else                               {</a:t>
            </a:r>
            <a:r>
              <a:rPr lang="en-US" altLang="zh-CN" sz="3000" dirty="0" smtClean="0">
                <a:ea typeface="黑体" pitchFamily="2" charset="-122"/>
              </a:rPr>
              <a:t>q=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;  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=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-&gt;link</a:t>
            </a:r>
            <a:r>
              <a:rPr lang="en-US" altLang="zh-CN" sz="3000" dirty="0" smtClean="0">
                <a:ea typeface="黑体" pitchFamily="2" charset="-122"/>
              </a:rPr>
              <a:t>;}</a:t>
            </a: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</a:t>
            </a: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</a:t>
            </a: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      </a:t>
            </a:r>
            <a:r>
              <a:rPr lang="en-US" altLang="zh-CN" sz="3000" dirty="0" smtClean="0">
                <a:ea typeface="黑体" pitchFamily="2" charset="-122"/>
              </a:rPr>
              <a:t>q-</a:t>
            </a:r>
            <a:r>
              <a:rPr lang="en-US" altLang="zh-CN" sz="3000" dirty="0" smtClean="0">
                <a:ea typeface="黑体" pitchFamily="2" charset="-122"/>
              </a:rPr>
              <a:t>&gt;link=</a:t>
            </a:r>
            <a:r>
              <a:rPr lang="en-US" altLang="zh-CN" sz="3000" dirty="0" err="1" smtClean="0">
                <a:ea typeface="黑体" pitchFamily="2" charset="-122"/>
              </a:rPr>
              <a:t>lc</a:t>
            </a:r>
            <a:r>
              <a:rPr lang="en-US" altLang="zh-CN" sz="3000" dirty="0" smtClean="0">
                <a:ea typeface="黑体" pitchFamily="2" charset="-122"/>
              </a:rPr>
              <a:t>;  </a:t>
            </a:r>
            <a:r>
              <a:rPr lang="en-US" altLang="zh-CN" sz="3000" dirty="0" err="1" smtClean="0">
                <a:ea typeface="黑体" pitchFamily="2" charset="-122"/>
              </a:rPr>
              <a:t>lc</a:t>
            </a:r>
            <a:r>
              <a:rPr lang="en-US" altLang="zh-CN" sz="3000" dirty="0" smtClean="0">
                <a:ea typeface="黑体" pitchFamily="2" charset="-122"/>
              </a:rPr>
              <a:t>=q; </a:t>
            </a:r>
            <a:endParaRPr lang="en-US" altLang="zh-CN" sz="3000" dirty="0" smtClean="0">
              <a:ea typeface="黑体" pitchFamily="2" charset="-122"/>
            </a:endParaRP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if </a:t>
            </a:r>
            <a:r>
              <a:rPr lang="en-US" altLang="zh-CN" sz="3000" dirty="0" smtClean="0">
                <a:ea typeface="黑体" pitchFamily="2" charset="-122"/>
              </a:rPr>
              <a:t>(pa==null</a:t>
            </a:r>
            <a:r>
              <a:rPr lang="en-US" altLang="zh-CN" sz="3000" dirty="0" smtClean="0">
                <a:ea typeface="黑体" pitchFamily="2" charset="-122"/>
              </a:rPr>
              <a:t>) p=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; </a:t>
            </a:r>
            <a:r>
              <a:rPr lang="en-US" altLang="zh-CN" sz="3000" dirty="0" smtClean="0">
                <a:ea typeface="黑体" pitchFamily="2" charset="-122"/>
              </a:rPr>
              <a:t>  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else</a:t>
            </a:r>
            <a:r>
              <a:rPr lang="en-US" altLang="zh-CN" sz="3000" dirty="0" smtClean="0">
                <a:ea typeface="黑体" pitchFamily="2" charset="-122"/>
              </a:rPr>
              <a:t> p=pa</a:t>
            </a:r>
            <a:r>
              <a:rPr lang="en-US" altLang="zh-CN" sz="3000" dirty="0" smtClean="0">
                <a:ea typeface="黑体" pitchFamily="2" charset="-122"/>
              </a:rPr>
              <a:t>;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while( p!=NULL ) 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          { q=p;  p=p-&gt;link;  q-&gt;link=</a:t>
            </a:r>
            <a:r>
              <a:rPr lang="en-US" altLang="zh-CN" sz="3000" dirty="0" err="1" smtClean="0">
                <a:ea typeface="黑体" pitchFamily="2" charset="-122"/>
              </a:rPr>
              <a:t>lc</a:t>
            </a:r>
            <a:r>
              <a:rPr lang="en-US" altLang="zh-CN" sz="3000" dirty="0" smtClean="0">
                <a:ea typeface="黑体" pitchFamily="2" charset="-122"/>
              </a:rPr>
              <a:t>;  </a:t>
            </a:r>
            <a:r>
              <a:rPr lang="en-US" altLang="zh-CN" sz="3000" dirty="0" err="1" smtClean="0">
                <a:ea typeface="黑体" pitchFamily="2" charset="-122"/>
              </a:rPr>
              <a:t>lc</a:t>
            </a:r>
            <a:r>
              <a:rPr lang="en-US" altLang="zh-CN" sz="3000" dirty="0" smtClean="0">
                <a:ea typeface="黑体" pitchFamily="2" charset="-122"/>
              </a:rPr>
              <a:t>=q</a:t>
            </a:r>
            <a:r>
              <a:rPr lang="en-US" altLang="zh-CN" sz="3000" dirty="0" smtClean="0">
                <a:ea typeface="黑体" pitchFamily="2" charset="-122"/>
              </a:rPr>
              <a:t>;}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return </a:t>
            </a:r>
            <a:r>
              <a:rPr lang="en-US" altLang="zh-CN" sz="3000" dirty="0" err="1" smtClean="0">
                <a:ea typeface="黑体" pitchFamily="2" charset="-122"/>
              </a:rPr>
              <a:t>lc</a:t>
            </a:r>
            <a:r>
              <a:rPr lang="en-US" altLang="zh-CN" sz="3000" dirty="0" smtClean="0">
                <a:ea typeface="黑体" pitchFamily="2" charset="-122"/>
              </a:rPr>
              <a:t>; </a:t>
            </a:r>
          </a:p>
          <a:p>
            <a:pPr lvl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}</a:t>
            </a:r>
            <a:endParaRPr lang="en-US" altLang="zh-CN" sz="3000" dirty="0" smtClean="0">
              <a:ea typeface="黑体" pitchFamily="2" charset="-122"/>
            </a:endParaRPr>
          </a:p>
        </p:txBody>
      </p:sp>
      <p:sp>
        <p:nvSpPr>
          <p:cNvPr id="2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295400" y="25146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if(pa-&gt;info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&lt;=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-&gt;info)</a:t>
            </a:r>
          </a:p>
        </p:txBody>
      </p:sp>
      <p:sp>
        <p:nvSpPr>
          <p:cNvPr id="29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114800" y="35052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3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0" y="2514600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{q=pa; pa=pa-&gt;link;} 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343400" y="3483858"/>
            <a:ext cx="4156907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en-US" altLang="zh-CN" dirty="0" smtClean="0">
                <a:solidFill>
                  <a:srgbClr val="038325"/>
                </a:solidFill>
              </a:rPr>
              <a:t>pa, </a:t>
            </a:r>
            <a:r>
              <a:rPr lang="en-US" altLang="zh-CN" dirty="0" err="1" smtClean="0">
                <a:solidFill>
                  <a:srgbClr val="038325"/>
                </a:solidFill>
              </a:rPr>
              <a:t>pb</a:t>
            </a:r>
            <a:r>
              <a:rPr lang="zh-CN" altLang="en-US" dirty="0" smtClean="0">
                <a:solidFill>
                  <a:srgbClr val="038325"/>
                </a:solidFill>
              </a:rPr>
              <a:t>中的较小者</a:t>
            </a:r>
            <a:r>
              <a:rPr lang="zh-CN" altLang="en-US" dirty="0" smtClean="0">
                <a:solidFill>
                  <a:srgbClr val="038325"/>
                </a:solidFill>
              </a:rPr>
              <a:t>插入</a:t>
            </a:r>
            <a:r>
              <a:rPr lang="en-US" altLang="zh-CN" dirty="0" err="1" smtClean="0">
                <a:solidFill>
                  <a:srgbClr val="038325"/>
                </a:solidFill>
              </a:rPr>
              <a:t>lc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867400" y="4017258"/>
            <a:ext cx="329769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//p</a:t>
            </a:r>
            <a:r>
              <a:rPr lang="zh-CN" altLang="en-US" dirty="0">
                <a:solidFill>
                  <a:srgbClr val="038325"/>
                </a:solidFill>
              </a:rPr>
              <a:t>指向</a:t>
            </a:r>
            <a:r>
              <a:rPr lang="zh-CN" altLang="en-US" dirty="0" smtClean="0">
                <a:solidFill>
                  <a:srgbClr val="038325"/>
                </a:solidFill>
              </a:rPr>
              <a:t>剩余的</a:t>
            </a:r>
            <a:r>
              <a:rPr lang="en-US" altLang="zh-CN" dirty="0" smtClean="0">
                <a:solidFill>
                  <a:srgbClr val="038325"/>
                </a:solidFill>
              </a:rPr>
              <a:t>1</a:t>
            </a:r>
            <a:r>
              <a:rPr lang="zh-CN" altLang="en-US" dirty="0" smtClean="0">
                <a:solidFill>
                  <a:srgbClr val="038325"/>
                </a:solidFill>
              </a:rPr>
              <a:t>条链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3581400" y="4495800"/>
            <a:ext cx="4951997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剩余</a:t>
            </a:r>
            <a:r>
              <a:rPr lang="zh-CN" altLang="en-US" dirty="0" smtClean="0">
                <a:solidFill>
                  <a:srgbClr val="038325"/>
                </a:solidFill>
              </a:rPr>
              <a:t>链的结点依次</a:t>
            </a:r>
            <a:r>
              <a:rPr lang="zh-CN" altLang="en-US" dirty="0">
                <a:solidFill>
                  <a:srgbClr val="038325"/>
                </a:solidFill>
              </a:rPr>
              <a:t>插入</a:t>
            </a:r>
            <a:r>
              <a:rPr lang="en-US" altLang="zh-CN" dirty="0" err="1" smtClean="0">
                <a:solidFill>
                  <a:srgbClr val="038325"/>
                </a:solidFill>
              </a:rPr>
              <a:t>lc</a:t>
            </a:r>
            <a:r>
              <a:rPr lang="zh-CN" altLang="en-US" dirty="0" smtClean="0">
                <a:solidFill>
                  <a:srgbClr val="038325"/>
                </a:solidFill>
              </a:rPr>
              <a:t>头部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105400" y="990600"/>
            <a:ext cx="3179075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//pa, </a:t>
            </a:r>
            <a:r>
              <a:rPr lang="en-US" altLang="zh-CN" dirty="0" err="1" smtClean="0">
                <a:solidFill>
                  <a:srgbClr val="038325"/>
                </a:solidFill>
              </a:rPr>
              <a:t>pb</a:t>
            </a:r>
            <a:r>
              <a:rPr lang="zh-CN" altLang="en-US" dirty="0" smtClean="0">
                <a:solidFill>
                  <a:srgbClr val="038325"/>
                </a:solidFill>
              </a:rPr>
              <a:t>为游历</a:t>
            </a:r>
            <a:r>
              <a:rPr lang="zh-CN" altLang="en-US" dirty="0" smtClean="0">
                <a:solidFill>
                  <a:srgbClr val="038325"/>
                </a:solidFill>
              </a:rPr>
              <a:t>指针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34200" y="5334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无头结点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9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685800"/>
          </a:xfrm>
          <a:noFill/>
          <a:ln/>
        </p:spPr>
        <p:txBody>
          <a:bodyPr/>
          <a:lstStyle/>
          <a:p>
            <a:pPr>
              <a:buSzPct val="75000"/>
              <a:buFont typeface="Wingdings" pitchFamily="2" charset="2"/>
              <a:buChar char="p"/>
            </a:pPr>
            <a:r>
              <a:rPr lang="zh-CN" altLang="en-US" dirty="0" smtClean="0">
                <a:ea typeface="黑体" pitchFamily="2" charset="-122"/>
              </a:rPr>
              <a:t>多项式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(x) = 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 +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 + … +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endParaRPr lang="en-US" altLang="zh-CN" baseline="30000" dirty="0" smtClean="0"/>
          </a:p>
        </p:txBody>
      </p:sp>
      <p:sp>
        <p:nvSpPr>
          <p:cNvPr id="7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905000"/>
            <a:ext cx="838725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可以用一个线性表 </a:t>
            </a:r>
            <a:r>
              <a:rPr lang="en-US" altLang="zh-CN" sz="3200" kern="0" dirty="0" smtClean="0"/>
              <a:t>P=(p</a:t>
            </a:r>
            <a:r>
              <a:rPr lang="en-US" altLang="zh-CN" sz="3200" kern="0" baseline="-25000" dirty="0" smtClean="0"/>
              <a:t>0</a:t>
            </a:r>
            <a:r>
              <a:rPr lang="en-US" altLang="zh-CN" sz="3200" kern="0" dirty="0" smtClean="0"/>
              <a:t>, p</a:t>
            </a:r>
            <a:r>
              <a:rPr lang="en-US" altLang="zh-CN" sz="3200" kern="0" baseline="-25000" dirty="0" smtClean="0"/>
              <a:t>1</a:t>
            </a:r>
            <a:r>
              <a:rPr lang="en-US" altLang="zh-CN" sz="3200" kern="0" dirty="0" smtClean="0"/>
              <a:t>, …, </a:t>
            </a:r>
            <a:r>
              <a:rPr lang="en-US" altLang="zh-CN" sz="3200" kern="0" dirty="0" err="1" smtClean="0"/>
              <a:t>p</a:t>
            </a:r>
            <a:r>
              <a:rPr lang="en-US" altLang="zh-CN" sz="3200" kern="0" baseline="-25000" dirty="0" err="1" smtClean="0"/>
              <a:t>n</a:t>
            </a:r>
            <a:r>
              <a:rPr lang="en-US" altLang="zh-CN" sz="3200" kern="0" dirty="0" smtClean="0"/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来表示</a:t>
            </a:r>
            <a:r>
              <a:rPr lang="en-US" altLang="zh-CN" sz="3200" kern="0" dirty="0" smtClean="0">
                <a:latin typeface="+mn-lt"/>
              </a:rPr>
              <a:t>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2590800"/>
            <a:ext cx="838725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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空间代价：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(n)</a:t>
            </a:r>
          </a:p>
        </p:txBody>
      </p:sp>
      <p:sp>
        <p:nvSpPr>
          <p:cNvPr id="9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37338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但是，如</a:t>
            </a:r>
            <a:r>
              <a:rPr lang="en-US" altLang="zh-CN" sz="3200" dirty="0" smtClean="0"/>
              <a:t>S(x</a:t>
            </a:r>
            <a:r>
              <a:rPr lang="en-US" altLang="zh-CN" sz="3200" dirty="0"/>
              <a:t>) = 1 + 3x</a:t>
            </a:r>
            <a:r>
              <a:rPr lang="en-US" altLang="zh-CN" sz="3200" baseline="30000" dirty="0"/>
              <a:t>10000</a:t>
            </a:r>
            <a:r>
              <a:rPr lang="en-US" altLang="zh-CN" sz="3200" dirty="0"/>
              <a:t> – 2x</a:t>
            </a:r>
            <a:r>
              <a:rPr lang="en-US" altLang="zh-CN" sz="3200" baseline="30000" dirty="0"/>
              <a:t>20000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多项式</a:t>
            </a:r>
            <a:r>
              <a:rPr lang="en-US" altLang="zh-CN" sz="3200" dirty="0" smtClean="0"/>
              <a:t>? </a:t>
            </a:r>
            <a:endParaRPr lang="en-US" altLang="zh-CN" sz="3200" dirty="0"/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线性表用于多项式加法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线性表用于多项式加法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9906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2850A0"/>
                </a:solidFill>
              </a:rPr>
              <a:t> 仅考虑多项式中的非零项：</a:t>
            </a:r>
            <a:endParaRPr lang="zh-CN" altLang="en-US" sz="3200" dirty="0">
              <a:solidFill>
                <a:srgbClr val="2850A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4400" dirty="0" smtClean="0"/>
              <a:t>   </a:t>
            </a: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n</a:t>
            </a:r>
            <a:r>
              <a:rPr lang="en-US" altLang="zh-CN" sz="4000" dirty="0" smtClean="0"/>
              <a:t>(x</a:t>
            </a:r>
            <a:r>
              <a:rPr lang="en-US" altLang="zh-CN" sz="4000" dirty="0"/>
              <a:t>) = p</a:t>
            </a:r>
            <a:r>
              <a:rPr lang="en-US" altLang="zh-CN" sz="4000" baseline="-25000" dirty="0"/>
              <a:t>1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e1</a:t>
            </a:r>
            <a:r>
              <a:rPr lang="en-US" altLang="zh-CN" sz="4000" dirty="0"/>
              <a:t> + p</a:t>
            </a:r>
            <a:r>
              <a:rPr lang="en-US" altLang="zh-CN" sz="4000" baseline="-25000" dirty="0"/>
              <a:t>2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e2</a:t>
            </a:r>
            <a:r>
              <a:rPr lang="en-US" altLang="zh-CN" sz="4000" dirty="0"/>
              <a:t> + </a:t>
            </a:r>
            <a:r>
              <a:rPr lang="en-US" altLang="zh-CN" sz="4000" dirty="0" smtClean="0"/>
              <a:t>… + </a:t>
            </a: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m</a:t>
            </a:r>
            <a:r>
              <a:rPr lang="en-US" altLang="zh-CN" sz="4000" dirty="0" err="1" smtClean="0"/>
              <a:t>x</a:t>
            </a:r>
            <a:r>
              <a:rPr lang="en-US" altLang="zh-CN" sz="4000" baseline="30000" dirty="0" err="1" smtClean="0"/>
              <a:t>em</a:t>
            </a:r>
            <a:endParaRPr lang="en-US" altLang="zh-CN" sz="4000" baseline="30000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4419600" y="3657600"/>
            <a:ext cx="533400" cy="533400"/>
          </a:xfrm>
          <a:prstGeom prst="downArrow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8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04888" y="4267201"/>
            <a:ext cx="8139112" cy="6857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线性表结点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: {p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e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lang="en-US" altLang="zh-CN" sz="3200" kern="0" dirty="0" smtClean="0">
                <a:latin typeface="+mn-lt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{p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e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</a:t>
            </a:r>
            <a:r>
              <a:rPr lang="en-US" altLang="zh-CN" sz="3200" kern="0" dirty="0" smtClean="0">
                <a:latin typeface="+mn-lt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…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{p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</a:t>
            </a:r>
            <a:r>
              <a:rPr kumimoji="0" lang="en-US" altLang="zh-CN" sz="3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lang="en-US" altLang="zh-CN" sz="3200" kern="0" dirty="0" smtClean="0">
                <a:latin typeface="+mn-lt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6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23622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None/>
            </a:pPr>
            <a:r>
              <a:rPr lang="zh-CN" altLang="en-US" sz="3200" dirty="0" smtClean="0"/>
              <a:t>    其中</a:t>
            </a:r>
            <a:r>
              <a:rPr lang="zh-CN" altLang="en-US" sz="3200" dirty="0"/>
              <a:t>：</a:t>
            </a:r>
            <a:r>
              <a:rPr lang="en-US" altLang="zh-CN" sz="3200" dirty="0">
                <a:solidFill>
                  <a:srgbClr val="003399"/>
                </a:solidFill>
              </a:rPr>
              <a:t>p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是非</a:t>
            </a:r>
            <a:r>
              <a:rPr lang="zh-CN" altLang="en-US" sz="3200" dirty="0">
                <a:solidFill>
                  <a:srgbClr val="003399"/>
                </a:solidFill>
              </a:rPr>
              <a:t>零系数，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zh-CN" altLang="en-US" sz="3200" dirty="0"/>
              <a:t>           </a:t>
            </a:r>
            <a:r>
              <a:rPr lang="zh-CN" altLang="en-US" sz="3200" dirty="0" smtClean="0"/>
              <a:t>   指数 </a:t>
            </a:r>
            <a:r>
              <a:rPr lang="en-US" altLang="zh-CN" sz="3200" dirty="0"/>
              <a:t>0≤ e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&lt; e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&lt; </a:t>
            </a:r>
            <a:r>
              <a:rPr lang="en-US" altLang="zh-CN" sz="3200" dirty="0" smtClean="0"/>
              <a:t>… </a:t>
            </a:r>
            <a:r>
              <a:rPr lang="en-US" altLang="zh-CN" sz="3200" dirty="0"/>
              <a:t>&lt; </a:t>
            </a:r>
            <a:r>
              <a:rPr lang="en-US" altLang="zh-CN" sz="3200" dirty="0" err="1"/>
              <a:t>e</a:t>
            </a:r>
            <a:r>
              <a:rPr lang="en-US" altLang="zh-CN" sz="3200" baseline="-25000" dirty="0" err="1"/>
              <a:t>m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&lt;= </a:t>
            </a:r>
            <a:r>
              <a:rPr lang="en-US" altLang="zh-CN" sz="3200" dirty="0"/>
              <a:t>n</a:t>
            </a:r>
          </a:p>
        </p:txBody>
      </p:sp>
      <p:sp>
        <p:nvSpPr>
          <p:cNvPr id="17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90600" y="4953000"/>
            <a:ext cx="8152761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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空间代价：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线性表用于多项式加法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9906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仅考虑多项式中的非零项：</a:t>
            </a:r>
            <a:endParaRPr lang="en-US" altLang="zh-CN" sz="4000" baseline="30000" dirty="0"/>
          </a:p>
        </p:txBody>
      </p:sp>
      <p:sp>
        <p:nvSpPr>
          <p:cNvPr id="9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33488" y="1600200"/>
            <a:ext cx="79245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4400" dirty="0" smtClean="0"/>
              <a:t>P</a:t>
            </a:r>
            <a:r>
              <a:rPr lang="en-US" altLang="zh-CN" sz="4400" baseline="-25000" dirty="0" smtClean="0"/>
              <a:t>900</a:t>
            </a:r>
            <a:r>
              <a:rPr lang="en-US" altLang="zh-CN" sz="4400" dirty="0" smtClean="0"/>
              <a:t>(x</a:t>
            </a:r>
            <a:r>
              <a:rPr lang="en-US" altLang="zh-CN" sz="4400" dirty="0"/>
              <a:t>) = 7x</a:t>
            </a:r>
            <a:r>
              <a:rPr lang="en-US" altLang="zh-CN" sz="4400" baseline="30000" dirty="0"/>
              <a:t>3</a:t>
            </a:r>
            <a:r>
              <a:rPr lang="en-US" altLang="zh-CN" sz="4400" dirty="0"/>
              <a:t> - 2x</a:t>
            </a:r>
            <a:r>
              <a:rPr lang="en-US" altLang="zh-CN" sz="4400" baseline="30000" dirty="0"/>
              <a:t>12</a:t>
            </a:r>
            <a:r>
              <a:rPr lang="en-US" altLang="zh-CN" sz="4400" dirty="0"/>
              <a:t> - </a:t>
            </a:r>
            <a:r>
              <a:rPr lang="en-US" altLang="zh-CN" sz="4400" dirty="0" smtClean="0"/>
              <a:t>8x</a:t>
            </a:r>
            <a:r>
              <a:rPr lang="en-US" altLang="zh-CN" sz="4400" baseline="30000" dirty="0" smtClean="0"/>
              <a:t>900</a:t>
            </a:r>
            <a:endParaRPr lang="en-US" altLang="zh-CN" sz="4400" baseline="30000" dirty="0"/>
          </a:p>
        </p:txBody>
      </p:sp>
      <p:sp>
        <p:nvSpPr>
          <p:cNvPr id="10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371600" y="2590800"/>
            <a:ext cx="6386512" cy="6858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线性表 </a:t>
            </a:r>
            <a:r>
              <a:rPr lang="en-US" altLang="zh-CN" sz="3200" dirty="0">
                <a:solidFill>
                  <a:srgbClr val="C00000"/>
                </a:solidFill>
              </a:rPr>
              <a:t>(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{7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3}</a:t>
            </a:r>
            <a:r>
              <a:rPr lang="en-US" altLang="zh-CN" sz="3200" dirty="0" smtClean="0">
                <a:solidFill>
                  <a:srgbClr val="C00000"/>
                </a:solidFill>
              </a:rPr>
              <a:t>,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2, </a:t>
            </a:r>
            <a:r>
              <a:rPr lang="en-US" altLang="zh-CN" sz="3200" dirty="0" smtClean="0"/>
              <a:t>12}</a:t>
            </a:r>
            <a:r>
              <a:rPr lang="en-US" altLang="zh-CN" sz="3200" dirty="0" smtClean="0">
                <a:solidFill>
                  <a:srgbClr val="C00000"/>
                </a:solidFill>
              </a:rPr>
              <a:t>,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8, </a:t>
            </a:r>
            <a:r>
              <a:rPr lang="en-US" altLang="zh-CN" sz="3200" dirty="0" smtClean="0"/>
              <a:t>900} </a:t>
            </a:r>
            <a:r>
              <a:rPr lang="en-US" altLang="zh-CN" sz="3200" dirty="0" smtClean="0">
                <a:solidFill>
                  <a:srgbClr val="C00000"/>
                </a:solidFill>
              </a:rPr>
              <a:t>)</a:t>
            </a:r>
            <a:endParaRPr lang="en-US" altLang="zh-CN" sz="3200" baseline="30000" dirty="0">
              <a:solidFill>
                <a:srgbClr val="C00000"/>
              </a:solidFill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4267200" y="2286000"/>
            <a:ext cx="533400" cy="432000"/>
          </a:xfrm>
          <a:prstGeom prst="downArrow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1371600" y="3429000"/>
            <a:ext cx="6400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lang="en-US" altLang="zh-CN" sz="3200" kern="0" dirty="0" err="1" smtClean="0">
                <a:latin typeface="+mn-lt"/>
              </a:rPr>
              <a:t>cof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 smtClean="0">
                <a:solidFill>
                  <a:srgbClr val="038325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38325"/>
                </a:solidFill>
              </a:rPr>
              <a:t>系数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err="1" smtClean="0">
                <a:latin typeface="+mn-lt"/>
              </a:rPr>
              <a:t>DataType</a:t>
            </a:r>
            <a:r>
              <a:rPr lang="en-US" altLang="zh-CN" sz="3200" kern="0" dirty="0" smtClean="0">
                <a:latin typeface="+mn-lt"/>
              </a:rPr>
              <a:t> exp;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线性表用于多项式加法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76312" y="1143000"/>
            <a:ext cx="7481888" cy="9906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400" baseline="-30000" dirty="0">
                <a:latin typeface="Times New Roman" pitchFamily="18" charset="0"/>
                <a:ea typeface="宋体" pitchFamily="2" charset="-122"/>
              </a:rPr>
              <a:t>17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(x)=</a:t>
            </a: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8+3x+9x</a:t>
            </a:r>
            <a:r>
              <a:rPr lang="en-US" altLang="zh-CN" sz="4400" baseline="30000" dirty="0" smtClean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+5x</a:t>
            </a:r>
            <a:r>
              <a:rPr lang="en-US" altLang="zh-CN" sz="4400" baseline="30000" dirty="0" smtClean="0">
                <a:latin typeface="Times New Roman" pitchFamily="18" charset="0"/>
                <a:ea typeface="宋体" pitchFamily="2" charset="-122"/>
              </a:rPr>
              <a:t>17</a:t>
            </a: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+6x</a:t>
            </a:r>
            <a:r>
              <a:rPr lang="en-US" altLang="zh-CN" sz="4400" baseline="30000" dirty="0" smtClean="0">
                <a:latin typeface="Times New Roman" pitchFamily="18" charset="0"/>
                <a:ea typeface="宋体" pitchFamily="2" charset="-122"/>
              </a:rPr>
              <a:t>19</a:t>
            </a:r>
            <a:endParaRPr lang="en-US" altLang="zh-CN" sz="4400" baseline="30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23"/>
          <p:cNvSpPr>
            <a:spLocks noChangeArrowheads="1"/>
          </p:cNvSpPr>
          <p:nvPr/>
        </p:nvSpPr>
        <p:spPr bwMode="auto">
          <a:xfrm>
            <a:off x="2133600" y="2194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24"/>
          <p:cNvSpPr>
            <a:spLocks noChangeArrowheads="1"/>
          </p:cNvSpPr>
          <p:nvPr/>
        </p:nvSpPr>
        <p:spPr bwMode="auto">
          <a:xfrm>
            <a:off x="1219200" y="2194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Text Box 138"/>
          <p:cNvSpPr txBox="1">
            <a:spLocks noChangeArrowheads="1"/>
          </p:cNvSpPr>
          <p:nvPr/>
        </p:nvSpPr>
        <p:spPr bwMode="auto">
          <a:xfrm>
            <a:off x="457200" y="2127563"/>
            <a:ext cx="6096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838200" y="2503801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2" idx="1"/>
          </p:cNvCxnSpPr>
          <p:nvPr/>
        </p:nvCxnSpPr>
        <p:spPr bwMode="auto">
          <a:xfrm>
            <a:off x="2362200" y="25109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4"/>
          <p:cNvSpPr>
            <a:spLocks noChangeArrowheads="1"/>
          </p:cNvSpPr>
          <p:nvPr/>
        </p:nvSpPr>
        <p:spPr bwMode="auto">
          <a:xfrm>
            <a:off x="1752600" y="2192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123"/>
          <p:cNvSpPr>
            <a:spLocks noChangeArrowheads="1"/>
          </p:cNvSpPr>
          <p:nvPr/>
        </p:nvSpPr>
        <p:spPr bwMode="auto">
          <a:xfrm>
            <a:off x="3733800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124"/>
          <p:cNvSpPr>
            <a:spLocks noChangeArrowheads="1"/>
          </p:cNvSpPr>
          <p:nvPr/>
        </p:nvSpPr>
        <p:spPr bwMode="auto">
          <a:xfrm>
            <a:off x="28194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endCxn id="26" idx="1"/>
          </p:cNvCxnSpPr>
          <p:nvPr/>
        </p:nvCxnSpPr>
        <p:spPr bwMode="auto">
          <a:xfrm flipV="1">
            <a:off x="3962400" y="2512219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124"/>
          <p:cNvSpPr>
            <a:spLocks noChangeArrowheads="1"/>
          </p:cNvSpPr>
          <p:nvPr/>
        </p:nvSpPr>
        <p:spPr bwMode="auto">
          <a:xfrm>
            <a:off x="33528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5" name="Rectangle 123"/>
          <p:cNvSpPr>
            <a:spLocks noChangeArrowheads="1"/>
          </p:cNvSpPr>
          <p:nvPr/>
        </p:nvSpPr>
        <p:spPr bwMode="auto">
          <a:xfrm>
            <a:off x="5334000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124"/>
          <p:cNvSpPr>
            <a:spLocks noChangeArrowheads="1"/>
          </p:cNvSpPr>
          <p:nvPr/>
        </p:nvSpPr>
        <p:spPr bwMode="auto">
          <a:xfrm>
            <a:off x="44196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562600" y="25217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124"/>
          <p:cNvSpPr>
            <a:spLocks noChangeArrowheads="1"/>
          </p:cNvSpPr>
          <p:nvPr/>
        </p:nvSpPr>
        <p:spPr bwMode="auto">
          <a:xfrm>
            <a:off x="49530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" name="Rectangle 123"/>
          <p:cNvSpPr>
            <a:spLocks noChangeArrowheads="1"/>
          </p:cNvSpPr>
          <p:nvPr/>
        </p:nvSpPr>
        <p:spPr bwMode="auto">
          <a:xfrm>
            <a:off x="6994525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124"/>
          <p:cNvSpPr>
            <a:spLocks noChangeArrowheads="1"/>
          </p:cNvSpPr>
          <p:nvPr/>
        </p:nvSpPr>
        <p:spPr bwMode="auto">
          <a:xfrm>
            <a:off x="60198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124"/>
          <p:cNvSpPr>
            <a:spLocks noChangeArrowheads="1"/>
          </p:cNvSpPr>
          <p:nvPr/>
        </p:nvSpPr>
        <p:spPr bwMode="auto">
          <a:xfrm>
            <a:off x="65532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2" name="Rectangle 123"/>
          <p:cNvSpPr>
            <a:spLocks noChangeArrowheads="1"/>
          </p:cNvSpPr>
          <p:nvPr/>
        </p:nvSpPr>
        <p:spPr bwMode="auto">
          <a:xfrm>
            <a:off x="2667000" y="40290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124"/>
          <p:cNvSpPr>
            <a:spLocks noChangeArrowheads="1"/>
          </p:cNvSpPr>
          <p:nvPr/>
        </p:nvSpPr>
        <p:spPr bwMode="auto">
          <a:xfrm>
            <a:off x="1752600" y="40290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Text Box 138"/>
          <p:cNvSpPr txBox="1">
            <a:spLocks noChangeArrowheads="1"/>
          </p:cNvSpPr>
          <p:nvPr/>
        </p:nvSpPr>
        <p:spPr bwMode="auto">
          <a:xfrm>
            <a:off x="990600" y="3962400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1371600" y="4338638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endCxn id="39" idx="1"/>
          </p:cNvCxnSpPr>
          <p:nvPr/>
        </p:nvCxnSpPr>
        <p:spPr bwMode="auto">
          <a:xfrm>
            <a:off x="2971800" y="4345780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24"/>
          <p:cNvSpPr>
            <a:spLocks noChangeArrowheads="1"/>
          </p:cNvSpPr>
          <p:nvPr/>
        </p:nvSpPr>
        <p:spPr bwMode="auto">
          <a:xfrm>
            <a:off x="2286000" y="40278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Rectangle 123"/>
          <p:cNvSpPr>
            <a:spLocks noChangeArrowheads="1"/>
          </p:cNvSpPr>
          <p:nvPr/>
        </p:nvSpPr>
        <p:spPr bwMode="auto">
          <a:xfrm>
            <a:off x="4343400" y="40398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124"/>
          <p:cNvSpPr>
            <a:spLocks noChangeArrowheads="1"/>
          </p:cNvSpPr>
          <p:nvPr/>
        </p:nvSpPr>
        <p:spPr bwMode="auto">
          <a:xfrm>
            <a:off x="3429000" y="40398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Rectangle 124"/>
          <p:cNvSpPr>
            <a:spLocks noChangeArrowheads="1"/>
          </p:cNvSpPr>
          <p:nvPr/>
        </p:nvSpPr>
        <p:spPr bwMode="auto">
          <a:xfrm>
            <a:off x="3962400" y="40386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4648200" y="4356580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123"/>
          <p:cNvSpPr>
            <a:spLocks noChangeArrowheads="1"/>
          </p:cNvSpPr>
          <p:nvPr/>
        </p:nvSpPr>
        <p:spPr bwMode="auto">
          <a:xfrm>
            <a:off x="6080125" y="40398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124"/>
          <p:cNvSpPr>
            <a:spLocks noChangeArrowheads="1"/>
          </p:cNvSpPr>
          <p:nvPr/>
        </p:nvSpPr>
        <p:spPr bwMode="auto">
          <a:xfrm>
            <a:off x="5105400" y="40398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-9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5638800" y="40386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976312" y="2971800"/>
            <a:ext cx="7481888" cy="102076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4400" baseline="-30000" dirty="0" smtClean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(x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)=8x+14x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-9x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7162800" y="25217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3"/>
          <p:cNvSpPr>
            <a:spLocks noChangeArrowheads="1"/>
          </p:cNvSpPr>
          <p:nvPr/>
        </p:nvSpPr>
        <p:spPr bwMode="auto">
          <a:xfrm>
            <a:off x="8594725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4"/>
          <p:cNvSpPr>
            <a:spLocks noChangeArrowheads="1"/>
          </p:cNvSpPr>
          <p:nvPr/>
        </p:nvSpPr>
        <p:spPr bwMode="auto">
          <a:xfrm>
            <a:off x="76200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124"/>
          <p:cNvSpPr>
            <a:spLocks noChangeArrowheads="1"/>
          </p:cNvSpPr>
          <p:nvPr/>
        </p:nvSpPr>
        <p:spPr bwMode="auto">
          <a:xfrm>
            <a:off x="81534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23"/>
          <p:cNvSpPr>
            <a:spLocks noChangeArrowheads="1"/>
          </p:cNvSpPr>
          <p:nvPr/>
        </p:nvSpPr>
        <p:spPr bwMode="auto">
          <a:xfrm>
            <a:off x="2133600" y="9494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124"/>
          <p:cNvSpPr>
            <a:spLocks noChangeArrowheads="1"/>
          </p:cNvSpPr>
          <p:nvPr/>
        </p:nvSpPr>
        <p:spPr bwMode="auto">
          <a:xfrm>
            <a:off x="1219200" y="9494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Text Box 138"/>
          <p:cNvSpPr txBox="1">
            <a:spLocks noChangeArrowheads="1"/>
          </p:cNvSpPr>
          <p:nvPr/>
        </p:nvSpPr>
        <p:spPr bwMode="auto">
          <a:xfrm>
            <a:off x="457200" y="882788"/>
            <a:ext cx="6096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38200" y="1259026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>
            <a:endCxn id="53" idx="1"/>
          </p:cNvCxnSpPr>
          <p:nvPr/>
        </p:nvCxnSpPr>
        <p:spPr bwMode="auto">
          <a:xfrm>
            <a:off x="2362200" y="12661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124"/>
          <p:cNvSpPr>
            <a:spLocks noChangeArrowheads="1"/>
          </p:cNvSpPr>
          <p:nvPr/>
        </p:nvSpPr>
        <p:spPr bwMode="auto">
          <a:xfrm>
            <a:off x="1752600" y="9481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Rectangle 123"/>
          <p:cNvSpPr>
            <a:spLocks noChangeArrowheads="1"/>
          </p:cNvSpPr>
          <p:nvPr/>
        </p:nvSpPr>
        <p:spPr bwMode="auto">
          <a:xfrm>
            <a:off x="3733800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28194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4" name="直接箭头连接符 53"/>
          <p:cNvCxnSpPr>
            <a:endCxn id="57" idx="1"/>
          </p:cNvCxnSpPr>
          <p:nvPr/>
        </p:nvCxnSpPr>
        <p:spPr bwMode="auto">
          <a:xfrm flipV="1">
            <a:off x="3962400" y="1267444"/>
            <a:ext cx="457200" cy="95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124"/>
          <p:cNvSpPr>
            <a:spLocks noChangeArrowheads="1"/>
          </p:cNvSpPr>
          <p:nvPr/>
        </p:nvSpPr>
        <p:spPr bwMode="auto">
          <a:xfrm>
            <a:off x="33528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123"/>
          <p:cNvSpPr>
            <a:spLocks noChangeArrowheads="1"/>
          </p:cNvSpPr>
          <p:nvPr/>
        </p:nvSpPr>
        <p:spPr bwMode="auto">
          <a:xfrm>
            <a:off x="5334000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124"/>
          <p:cNvSpPr>
            <a:spLocks noChangeArrowheads="1"/>
          </p:cNvSpPr>
          <p:nvPr/>
        </p:nvSpPr>
        <p:spPr bwMode="auto">
          <a:xfrm>
            <a:off x="44196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5562600" y="12769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124"/>
          <p:cNvSpPr>
            <a:spLocks noChangeArrowheads="1"/>
          </p:cNvSpPr>
          <p:nvPr/>
        </p:nvSpPr>
        <p:spPr bwMode="auto">
          <a:xfrm>
            <a:off x="49530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123"/>
          <p:cNvSpPr>
            <a:spLocks noChangeArrowheads="1"/>
          </p:cNvSpPr>
          <p:nvPr/>
        </p:nvSpPr>
        <p:spPr bwMode="auto">
          <a:xfrm>
            <a:off x="6994525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124"/>
          <p:cNvSpPr>
            <a:spLocks noChangeArrowheads="1"/>
          </p:cNvSpPr>
          <p:nvPr/>
        </p:nvSpPr>
        <p:spPr bwMode="auto">
          <a:xfrm>
            <a:off x="60198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Rectangle 124"/>
          <p:cNvSpPr>
            <a:spLocks noChangeArrowheads="1"/>
          </p:cNvSpPr>
          <p:nvPr/>
        </p:nvSpPr>
        <p:spPr bwMode="auto">
          <a:xfrm>
            <a:off x="65532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123"/>
          <p:cNvSpPr>
            <a:spLocks noChangeArrowheads="1"/>
          </p:cNvSpPr>
          <p:nvPr/>
        </p:nvSpPr>
        <p:spPr bwMode="auto">
          <a:xfrm>
            <a:off x="2667000" y="19495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124"/>
          <p:cNvSpPr>
            <a:spLocks noChangeArrowheads="1"/>
          </p:cNvSpPr>
          <p:nvPr/>
        </p:nvSpPr>
        <p:spPr bwMode="auto">
          <a:xfrm>
            <a:off x="1752600" y="19495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5" name="Text Box 138"/>
          <p:cNvSpPr txBox="1">
            <a:spLocks noChangeArrowheads="1"/>
          </p:cNvSpPr>
          <p:nvPr/>
        </p:nvSpPr>
        <p:spPr bwMode="auto">
          <a:xfrm>
            <a:off x="990600" y="1882912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6" name="直接箭头连接符 65"/>
          <p:cNvCxnSpPr/>
          <p:nvPr/>
        </p:nvCxnSpPr>
        <p:spPr bwMode="auto">
          <a:xfrm flipV="1">
            <a:off x="1371600" y="2259150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endCxn id="70" idx="1"/>
          </p:cNvCxnSpPr>
          <p:nvPr/>
        </p:nvCxnSpPr>
        <p:spPr bwMode="auto">
          <a:xfrm>
            <a:off x="2971800" y="2266292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124"/>
          <p:cNvSpPr>
            <a:spLocks noChangeArrowheads="1"/>
          </p:cNvSpPr>
          <p:nvPr/>
        </p:nvSpPr>
        <p:spPr bwMode="auto">
          <a:xfrm>
            <a:off x="2286000" y="19483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9" name="Rectangle 123"/>
          <p:cNvSpPr>
            <a:spLocks noChangeArrowheads="1"/>
          </p:cNvSpPr>
          <p:nvPr/>
        </p:nvSpPr>
        <p:spPr bwMode="auto">
          <a:xfrm>
            <a:off x="4343400" y="19603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124"/>
          <p:cNvSpPr>
            <a:spLocks noChangeArrowheads="1"/>
          </p:cNvSpPr>
          <p:nvPr/>
        </p:nvSpPr>
        <p:spPr bwMode="auto">
          <a:xfrm>
            <a:off x="3429000" y="19603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Rectangle 124"/>
          <p:cNvSpPr>
            <a:spLocks noChangeArrowheads="1"/>
          </p:cNvSpPr>
          <p:nvPr/>
        </p:nvSpPr>
        <p:spPr bwMode="auto">
          <a:xfrm>
            <a:off x="3962400" y="19591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4648200" y="2277092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123"/>
          <p:cNvSpPr>
            <a:spLocks noChangeArrowheads="1"/>
          </p:cNvSpPr>
          <p:nvPr/>
        </p:nvSpPr>
        <p:spPr bwMode="auto">
          <a:xfrm>
            <a:off x="6080125" y="19603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Rectangle 124"/>
          <p:cNvSpPr>
            <a:spLocks noChangeArrowheads="1"/>
          </p:cNvSpPr>
          <p:nvPr/>
        </p:nvSpPr>
        <p:spPr bwMode="auto">
          <a:xfrm>
            <a:off x="5105400" y="19603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-9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5" name="Rectangle 124"/>
          <p:cNvSpPr>
            <a:spLocks noChangeArrowheads="1"/>
          </p:cNvSpPr>
          <p:nvPr/>
        </p:nvSpPr>
        <p:spPr bwMode="auto">
          <a:xfrm>
            <a:off x="5638800" y="19591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Rectangle 123"/>
          <p:cNvSpPr>
            <a:spLocks noChangeArrowheads="1"/>
          </p:cNvSpPr>
          <p:nvPr/>
        </p:nvSpPr>
        <p:spPr bwMode="auto">
          <a:xfrm>
            <a:off x="2057400" y="30163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124"/>
          <p:cNvSpPr>
            <a:spLocks noChangeArrowheads="1"/>
          </p:cNvSpPr>
          <p:nvPr/>
        </p:nvSpPr>
        <p:spPr bwMode="auto">
          <a:xfrm>
            <a:off x="1143000" y="30163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Text Box 138"/>
          <p:cNvSpPr txBox="1">
            <a:spLocks noChangeArrowheads="1"/>
          </p:cNvSpPr>
          <p:nvPr/>
        </p:nvSpPr>
        <p:spPr bwMode="auto">
          <a:xfrm>
            <a:off x="304800" y="2949714"/>
            <a:ext cx="16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762000" y="3325952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83" idx="1"/>
          </p:cNvCxnSpPr>
          <p:nvPr/>
        </p:nvCxnSpPr>
        <p:spPr bwMode="auto">
          <a:xfrm>
            <a:off x="2286000" y="3333094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124"/>
          <p:cNvSpPr>
            <a:spLocks noChangeArrowheads="1"/>
          </p:cNvSpPr>
          <p:nvPr/>
        </p:nvSpPr>
        <p:spPr bwMode="auto">
          <a:xfrm>
            <a:off x="1676400" y="3015114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2" name="Rectangle 123"/>
          <p:cNvSpPr>
            <a:spLocks noChangeArrowheads="1"/>
          </p:cNvSpPr>
          <p:nvPr/>
        </p:nvSpPr>
        <p:spPr bwMode="auto">
          <a:xfrm>
            <a:off x="3657600" y="30271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124"/>
          <p:cNvSpPr>
            <a:spLocks noChangeArrowheads="1"/>
          </p:cNvSpPr>
          <p:nvPr/>
        </p:nvSpPr>
        <p:spPr bwMode="auto">
          <a:xfrm>
            <a:off x="2743200" y="30271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124"/>
          <p:cNvSpPr>
            <a:spLocks noChangeArrowheads="1"/>
          </p:cNvSpPr>
          <p:nvPr/>
        </p:nvSpPr>
        <p:spPr bwMode="auto">
          <a:xfrm>
            <a:off x="3276600" y="3025914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9" name="直接箭头连接符 88"/>
          <p:cNvCxnSpPr>
            <a:endCxn id="91" idx="1"/>
          </p:cNvCxnSpPr>
          <p:nvPr/>
        </p:nvCxnSpPr>
        <p:spPr bwMode="auto">
          <a:xfrm flipV="1">
            <a:off x="3886200" y="3350419"/>
            <a:ext cx="457200" cy="95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123"/>
          <p:cNvSpPr>
            <a:spLocks noChangeArrowheads="1"/>
          </p:cNvSpPr>
          <p:nvPr/>
        </p:nvSpPr>
        <p:spPr bwMode="auto">
          <a:xfrm>
            <a:off x="5257800" y="3043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124"/>
          <p:cNvSpPr>
            <a:spLocks noChangeArrowheads="1"/>
          </p:cNvSpPr>
          <p:nvPr/>
        </p:nvSpPr>
        <p:spPr bwMode="auto">
          <a:xfrm>
            <a:off x="4343400" y="3043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>
            <a:off x="5486400" y="33599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4876800" y="3041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4" name="Rectangle 123"/>
          <p:cNvSpPr>
            <a:spLocks noChangeArrowheads="1"/>
          </p:cNvSpPr>
          <p:nvPr/>
        </p:nvSpPr>
        <p:spPr bwMode="auto">
          <a:xfrm>
            <a:off x="6918325" y="3043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Rectangle 124"/>
          <p:cNvSpPr>
            <a:spLocks noChangeArrowheads="1"/>
          </p:cNvSpPr>
          <p:nvPr/>
        </p:nvSpPr>
        <p:spPr bwMode="auto">
          <a:xfrm>
            <a:off x="5943600" y="3043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" name="Rectangle 124"/>
          <p:cNvSpPr>
            <a:spLocks noChangeArrowheads="1"/>
          </p:cNvSpPr>
          <p:nvPr/>
        </p:nvSpPr>
        <p:spPr bwMode="auto">
          <a:xfrm>
            <a:off x="6477000" y="3041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 bwMode="auto">
          <a:xfrm rot="16200000" flipV="1">
            <a:off x="1901825" y="274002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1600200" y="256871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6200000" flipV="1">
            <a:off x="1377950" y="1722576"/>
            <a:ext cx="314324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1066800" y="157811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 rot="16200000" flipV="1">
            <a:off x="2982913" y="171781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2667001" y="1568589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rot="16200000" flipV="1">
            <a:off x="4583113" y="171781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4267201" y="1568588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16200000" flipV="1">
            <a:off x="6259512" y="171781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5943600" y="1568588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16200000" flipV="1">
            <a:off x="3654425" y="274002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3352800" y="2568714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6200000" flipV="1">
            <a:off x="5330825" y="274002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5029200" y="2568714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11" name="Text Box 136"/>
          <p:cNvSpPr txBox="1">
            <a:spLocks noChangeArrowheads="1"/>
          </p:cNvSpPr>
          <p:nvPr/>
        </p:nvSpPr>
        <p:spPr bwMode="auto">
          <a:xfrm>
            <a:off x="304800" y="3733800"/>
            <a:ext cx="8839200" cy="6258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dirty="0" smtClean="0">
                <a:latin typeface="+mj-lt"/>
              </a:rPr>
              <a:t>若</a:t>
            </a:r>
            <a:r>
              <a:rPr kumimoji="1" lang="en-US" altLang="zh-CN" sz="3000" dirty="0" smtClean="0">
                <a:latin typeface="+mj-lt"/>
              </a:rPr>
              <a:t>pa-</a:t>
            </a:r>
            <a:r>
              <a:rPr kumimoji="1" lang="en-US" altLang="zh-CN" sz="3000" dirty="0">
                <a:latin typeface="+mj-lt"/>
              </a:rPr>
              <a:t>&gt;exp </a:t>
            </a:r>
            <a:r>
              <a:rPr kumimoji="1" lang="en-US" altLang="zh-CN" sz="3000" dirty="0">
                <a:solidFill>
                  <a:srgbClr val="C00000"/>
                </a:solidFill>
                <a:latin typeface="+mj-lt"/>
              </a:rPr>
              <a:t>&lt;</a:t>
            </a:r>
            <a:r>
              <a:rPr kumimoji="1" lang="en-US" altLang="zh-CN" sz="3000" dirty="0">
                <a:latin typeface="+mj-lt"/>
              </a:rPr>
              <a:t> 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en-US" altLang="zh-CN" sz="3000" dirty="0">
                <a:latin typeface="+mj-lt"/>
              </a:rPr>
              <a:t>-&gt;</a:t>
            </a:r>
            <a:r>
              <a:rPr kumimoji="1" lang="en-US" altLang="zh-CN" sz="3000" dirty="0" smtClean="0">
                <a:latin typeface="+mj-lt"/>
              </a:rPr>
              <a:t>exp, </a:t>
            </a:r>
            <a:r>
              <a:rPr kumimoji="1" lang="zh-CN" altLang="en-US" sz="3000" dirty="0" smtClean="0">
                <a:latin typeface="+mj-lt"/>
              </a:rPr>
              <a:t>将</a:t>
            </a:r>
            <a:r>
              <a:rPr kumimoji="1" lang="en-US" altLang="zh-CN" sz="3000" dirty="0">
                <a:latin typeface="+mj-lt"/>
              </a:rPr>
              <a:t>pa</a:t>
            </a:r>
            <a:r>
              <a:rPr kumimoji="1" lang="zh-CN" altLang="en-US" sz="3000" dirty="0">
                <a:latin typeface="+mj-lt"/>
              </a:rPr>
              <a:t>插入</a:t>
            </a:r>
            <a:r>
              <a:rPr kumimoji="1" lang="en-US" altLang="zh-CN" sz="3000" dirty="0">
                <a:latin typeface="+mj-lt"/>
              </a:rPr>
              <a:t>C</a:t>
            </a:r>
            <a:r>
              <a:rPr kumimoji="1" lang="zh-CN" altLang="en-US" sz="3000" dirty="0">
                <a:latin typeface="+mj-lt"/>
              </a:rPr>
              <a:t>链的尾部</a:t>
            </a:r>
            <a:r>
              <a:rPr kumimoji="1" lang="zh-CN" altLang="en-US" sz="3000" dirty="0" smtClean="0">
                <a:latin typeface="+mj-lt"/>
              </a:rPr>
              <a:t>；</a:t>
            </a:r>
            <a:endParaRPr kumimoji="1" lang="zh-CN" altLang="en-US" sz="3000" dirty="0">
              <a:latin typeface="+mj-lt"/>
            </a:endParaRPr>
          </a:p>
        </p:txBody>
      </p:sp>
      <p:sp>
        <p:nvSpPr>
          <p:cNvPr id="85" name="Text Box 136"/>
          <p:cNvSpPr txBox="1">
            <a:spLocks noChangeArrowheads="1"/>
          </p:cNvSpPr>
          <p:nvPr/>
        </p:nvSpPr>
        <p:spPr bwMode="auto">
          <a:xfrm>
            <a:off x="304800" y="43434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+mj-lt"/>
              </a:rPr>
              <a:t>                  </a:t>
            </a:r>
            <a:r>
              <a:rPr kumimoji="1" lang="en-US" altLang="zh-CN" sz="3000" dirty="0" smtClean="0">
                <a:solidFill>
                  <a:srgbClr val="C00000"/>
                </a:solidFill>
                <a:latin typeface="+mj-lt"/>
              </a:rPr>
              <a:t>&gt;</a:t>
            </a:r>
            <a:r>
              <a:rPr kumimoji="1" lang="en-US" altLang="zh-CN" sz="3000" dirty="0" smtClean="0">
                <a:latin typeface="+mj-lt"/>
              </a:rPr>
              <a:t>             , </a:t>
            </a:r>
            <a:r>
              <a:rPr kumimoji="1" lang="zh-CN" altLang="en-US" sz="3000" dirty="0" smtClean="0">
                <a:latin typeface="+mj-lt"/>
              </a:rPr>
              <a:t>将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zh-CN" altLang="en-US" sz="3000" dirty="0">
                <a:latin typeface="+mj-lt"/>
              </a:rPr>
              <a:t>插入</a:t>
            </a:r>
            <a:r>
              <a:rPr kumimoji="1" lang="en-US" altLang="zh-CN" sz="3000" dirty="0">
                <a:latin typeface="+mj-lt"/>
              </a:rPr>
              <a:t>C</a:t>
            </a:r>
            <a:r>
              <a:rPr kumimoji="1" lang="zh-CN" altLang="en-US" sz="3000" dirty="0">
                <a:latin typeface="+mj-lt"/>
              </a:rPr>
              <a:t>链的尾部</a:t>
            </a:r>
            <a:r>
              <a:rPr kumimoji="1" lang="zh-CN" altLang="en-US" sz="3000" dirty="0" smtClean="0">
                <a:latin typeface="+mj-lt"/>
              </a:rPr>
              <a:t>；</a:t>
            </a:r>
            <a:endParaRPr kumimoji="1" lang="zh-CN" altLang="en-US" sz="3000" dirty="0">
              <a:latin typeface="+mj-lt"/>
            </a:endParaRPr>
          </a:p>
        </p:txBody>
      </p:sp>
      <p:sp>
        <p:nvSpPr>
          <p:cNvPr id="86" name="Text Box 136"/>
          <p:cNvSpPr txBox="1">
            <a:spLocks noChangeArrowheads="1"/>
          </p:cNvSpPr>
          <p:nvPr/>
        </p:nvSpPr>
        <p:spPr bwMode="auto">
          <a:xfrm>
            <a:off x="304800" y="5026950"/>
            <a:ext cx="9144000" cy="114525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+mj-lt"/>
              </a:rPr>
              <a:t>                 </a:t>
            </a:r>
            <a:r>
              <a:rPr kumimoji="1" lang="en-US" altLang="zh-CN" sz="3000" dirty="0" smtClean="0">
                <a:solidFill>
                  <a:srgbClr val="C00000"/>
                </a:solidFill>
                <a:latin typeface="+mj-lt"/>
              </a:rPr>
              <a:t>==</a:t>
            </a:r>
            <a:r>
              <a:rPr kumimoji="1" lang="en-US" altLang="zh-CN" sz="3000" dirty="0" smtClean="0">
                <a:latin typeface="+mj-lt"/>
              </a:rPr>
              <a:t>            , </a:t>
            </a:r>
            <a:r>
              <a:rPr kumimoji="1" lang="zh-CN" altLang="en-US" sz="3000" dirty="0" smtClean="0">
                <a:latin typeface="+mj-lt"/>
              </a:rPr>
              <a:t>将</a:t>
            </a:r>
            <a:r>
              <a:rPr kumimoji="1" lang="en-US" altLang="zh-CN" sz="3000" dirty="0" smtClean="0">
                <a:latin typeface="+mj-lt"/>
              </a:rPr>
              <a:t>pa-</a:t>
            </a:r>
            <a:r>
              <a:rPr kumimoji="1" lang="en-US" altLang="zh-CN" sz="3000" dirty="0">
                <a:latin typeface="+mj-lt"/>
              </a:rPr>
              <a:t>&gt;</a:t>
            </a:r>
            <a:r>
              <a:rPr kumimoji="1" lang="en-US" altLang="zh-CN" sz="3000" dirty="0" err="1" smtClean="0">
                <a:latin typeface="+mj-lt"/>
              </a:rPr>
              <a:t>cof</a:t>
            </a:r>
            <a:r>
              <a:rPr kumimoji="1" lang="zh-CN" altLang="en-US" sz="3000" dirty="0">
                <a:latin typeface="+mj-lt"/>
              </a:rPr>
              <a:t>与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en-US" altLang="zh-CN" sz="3000" dirty="0">
                <a:latin typeface="+mj-lt"/>
              </a:rPr>
              <a:t>-&gt;</a:t>
            </a:r>
            <a:r>
              <a:rPr kumimoji="1" lang="en-US" altLang="zh-CN" sz="3000" dirty="0" err="1" smtClean="0">
                <a:latin typeface="+mj-lt"/>
              </a:rPr>
              <a:t>cof</a:t>
            </a:r>
            <a:r>
              <a:rPr kumimoji="1" lang="zh-CN" altLang="en-US" sz="3000" dirty="0" smtClean="0">
                <a:latin typeface="+mj-lt"/>
              </a:rPr>
              <a:t>相加</a:t>
            </a:r>
            <a:r>
              <a:rPr kumimoji="1" lang="zh-CN" altLang="en-US" sz="3000" dirty="0" smtClean="0">
                <a:latin typeface="+mj-lt"/>
              </a:rPr>
              <a:t>，</a:t>
            </a:r>
            <a:endParaRPr kumimoji="1" lang="en-US" altLang="zh-CN" sz="300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dirty="0" smtClean="0">
                <a:latin typeface="+mj-lt"/>
              </a:rPr>
              <a:t>若得到</a:t>
            </a:r>
            <a:r>
              <a:rPr kumimoji="1" lang="zh-CN" altLang="en-US" sz="3000" dirty="0" smtClean="0">
                <a:latin typeface="+mj-lt"/>
              </a:rPr>
              <a:t>有效</a:t>
            </a:r>
            <a:r>
              <a:rPr kumimoji="1" lang="zh-CN" altLang="en-US" sz="3000" dirty="0" smtClean="0">
                <a:latin typeface="+mj-lt"/>
              </a:rPr>
              <a:t>结点，插入</a:t>
            </a:r>
            <a:r>
              <a:rPr kumimoji="1" lang="en-US" altLang="zh-CN" sz="3000" dirty="0" smtClean="0">
                <a:latin typeface="+mj-lt"/>
              </a:rPr>
              <a:t>C</a:t>
            </a:r>
            <a:r>
              <a:rPr kumimoji="1" lang="zh-CN" altLang="en-US" sz="3000" dirty="0" smtClean="0">
                <a:latin typeface="+mj-lt"/>
              </a:rPr>
              <a:t>链的尾部；否则</a:t>
            </a:r>
            <a:r>
              <a:rPr kumimoji="1" lang="en-US" altLang="zh-CN" sz="3000" dirty="0" err="1" smtClean="0">
                <a:latin typeface="+mj-lt"/>
              </a:rPr>
              <a:t>pa,pb</a:t>
            </a:r>
            <a:r>
              <a:rPr kumimoji="1" lang="zh-CN" altLang="en-US" sz="3000" dirty="0" smtClean="0">
                <a:latin typeface="+mj-lt"/>
              </a:rPr>
              <a:t>后移。</a:t>
            </a:r>
            <a:endParaRPr kumimoji="1" lang="en-US" altLang="zh-CN" sz="3000" dirty="0" smtClean="0">
              <a:latin typeface="+mj-lt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7162800" y="12769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123"/>
          <p:cNvSpPr>
            <a:spLocks noChangeArrowheads="1"/>
          </p:cNvSpPr>
          <p:nvPr/>
        </p:nvSpPr>
        <p:spPr bwMode="auto">
          <a:xfrm>
            <a:off x="8594725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" name="Rectangle 124"/>
          <p:cNvSpPr>
            <a:spLocks noChangeArrowheads="1"/>
          </p:cNvSpPr>
          <p:nvPr/>
        </p:nvSpPr>
        <p:spPr bwMode="auto">
          <a:xfrm>
            <a:off x="76200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3" name="Rectangle 124"/>
          <p:cNvSpPr>
            <a:spLocks noChangeArrowheads="1"/>
          </p:cNvSpPr>
          <p:nvPr/>
        </p:nvSpPr>
        <p:spPr bwMode="auto">
          <a:xfrm>
            <a:off x="81534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7162800" y="3337857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123"/>
          <p:cNvSpPr>
            <a:spLocks noChangeArrowheads="1"/>
          </p:cNvSpPr>
          <p:nvPr/>
        </p:nvSpPr>
        <p:spPr bwMode="auto">
          <a:xfrm>
            <a:off x="8594725" y="302115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124"/>
          <p:cNvSpPr>
            <a:spLocks noChangeArrowheads="1"/>
          </p:cNvSpPr>
          <p:nvPr/>
        </p:nvSpPr>
        <p:spPr bwMode="auto">
          <a:xfrm>
            <a:off x="7620000" y="3021152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8153400" y="3019877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100" grpId="1" animBg="1"/>
      <p:bldP spid="102" grpId="0" animBg="1"/>
      <p:bldP spid="102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10" grpId="0" animBg="1"/>
      <p:bldP spid="110" grpId="1" animBg="1"/>
      <p:bldP spid="111" grpId="0" animBg="1"/>
      <p:bldP spid="85" grpId="0" animBg="1"/>
      <p:bldP spid="86" grpId="0" animBg="1"/>
      <p:bldP spid="88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基本语句练习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30480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606675" y="4333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43434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902075" y="4333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56388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1974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69342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64928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2296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7882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72548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7" idx="1"/>
          </p:cNvCxnSpPr>
          <p:nvPr/>
        </p:nvCxnSpPr>
        <p:spPr bwMode="auto">
          <a:xfrm>
            <a:off x="59594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46640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endCxn id="13" idx="1"/>
          </p:cNvCxnSpPr>
          <p:nvPr/>
        </p:nvCxnSpPr>
        <p:spPr bwMode="auto">
          <a:xfrm>
            <a:off x="3368675" y="4638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7526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2073275" y="4638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1371600" y="3657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>
            <a:off x="1378745" y="4112420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3946525" y="3581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3948908" y="41108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5013325" y="525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4572000" y="525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 bwMode="auto">
          <a:xfrm flipV="1">
            <a:off x="4114800" y="5564982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3581400" y="5257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09600" y="990600"/>
            <a:ext cx="8382000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 L</a:t>
            </a:r>
            <a:r>
              <a:rPr lang="zh-CN" altLang="en-GB" sz="3200" dirty="0" smtClean="0"/>
              <a:t>是</a:t>
            </a:r>
            <a:r>
              <a:rPr lang="zh-CN" altLang="en-US" sz="3200" dirty="0" smtClean="0"/>
              <a:t>带</a:t>
            </a:r>
            <a:r>
              <a:rPr lang="zh-CN" altLang="en-GB" sz="3200" dirty="0" smtClean="0"/>
              <a:t>头</a:t>
            </a:r>
            <a:r>
              <a:rPr lang="zh-CN" altLang="en-GB" sz="3200" dirty="0"/>
              <a:t>结点的单</a:t>
            </a:r>
            <a:r>
              <a:rPr lang="zh-CN" altLang="en-GB" sz="3200" dirty="0" smtClean="0"/>
              <a:t>链表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结点</a:t>
            </a:r>
            <a:r>
              <a:rPr lang="zh-CN" altLang="en-US" sz="3200" dirty="0" smtClean="0">
                <a:solidFill>
                  <a:srgbClr val="C00000"/>
                </a:solidFill>
              </a:rPr>
              <a:t>之后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3276600" y="2362200"/>
            <a:ext cx="3505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s-&gt;link = p-&gt;link;</a:t>
            </a:r>
            <a:endParaRPr lang="en-US" altLang="zh-CN" sz="3200" dirty="0"/>
          </a:p>
        </p:txBody>
      </p:sp>
      <p:sp>
        <p:nvSpPr>
          <p:cNvPr id="41" name="矩形 40"/>
          <p:cNvSpPr/>
          <p:nvPr/>
        </p:nvSpPr>
        <p:spPr>
          <a:xfrm>
            <a:off x="3276600" y="2951000"/>
            <a:ext cx="3505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p-&gt;link = s;</a:t>
            </a:r>
            <a:endParaRPr lang="en-US" altLang="zh-CN" sz="3200" dirty="0"/>
          </a:p>
        </p:txBody>
      </p:sp>
      <p:cxnSp>
        <p:nvCxnSpPr>
          <p:cNvPr id="42" name="直接箭头连接符 41"/>
          <p:cNvCxnSpPr>
            <a:endCxn id="15" idx="2"/>
          </p:cNvCxnSpPr>
          <p:nvPr/>
        </p:nvCxnSpPr>
        <p:spPr bwMode="auto">
          <a:xfrm rot="5400000" flipH="1" flipV="1">
            <a:off x="5053805" y="5156995"/>
            <a:ext cx="614364" cy="2063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endCxn id="33" idx="0"/>
          </p:cNvCxnSpPr>
          <p:nvPr/>
        </p:nvCxnSpPr>
        <p:spPr bwMode="auto">
          <a:xfrm rot="16200000" flipH="1">
            <a:off x="4441032" y="4860131"/>
            <a:ext cx="528637" cy="2667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4" descr="浅色上对角线"/>
          <p:cNvSpPr>
            <a:spLocks noChangeArrowheads="1"/>
          </p:cNvSpPr>
          <p:nvPr/>
        </p:nvSpPr>
        <p:spPr bwMode="auto">
          <a:xfrm>
            <a:off x="1371600" y="43344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36"/>
          <p:cNvSpPr txBox="1">
            <a:spLocks noChangeArrowheads="1"/>
          </p:cNvSpPr>
          <p:nvPr/>
        </p:nvSpPr>
        <p:spPr bwMode="auto">
          <a:xfrm>
            <a:off x="457200" y="1292750"/>
            <a:ext cx="883403" cy="604781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2. </a:t>
            </a:r>
          </a:p>
        </p:txBody>
      </p:sp>
      <p:sp>
        <p:nvSpPr>
          <p:cNvPr id="47" name="Text Box 138"/>
          <p:cNvSpPr txBox="1">
            <a:spLocks noChangeArrowheads="1"/>
          </p:cNvSpPr>
          <p:nvPr/>
        </p:nvSpPr>
        <p:spPr bwMode="auto">
          <a:xfrm>
            <a:off x="457200" y="695438"/>
            <a:ext cx="8686800" cy="6047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1. </a:t>
            </a:r>
            <a:r>
              <a:rPr kumimoji="1" lang="zh-CN" altLang="en-US" sz="3000" dirty="0" smtClean="0"/>
              <a:t>建</a:t>
            </a:r>
            <a:r>
              <a:rPr kumimoji="1" lang="zh-CN" altLang="en-US" sz="3000" dirty="0"/>
              <a:t>空</a:t>
            </a:r>
            <a:r>
              <a:rPr kumimoji="1" lang="zh-CN" altLang="en-US" sz="3000" dirty="0" smtClean="0"/>
              <a:t>链表</a:t>
            </a:r>
            <a:r>
              <a:rPr kumimoji="1" lang="en-US" altLang="zh-CN" sz="3000" dirty="0" smtClean="0"/>
              <a:t>C</a:t>
            </a:r>
            <a:r>
              <a:rPr kumimoji="1" lang="zh-CN" altLang="en-US" sz="3000" dirty="0" smtClean="0"/>
              <a:t>；</a:t>
            </a:r>
            <a:r>
              <a:rPr kumimoji="1" lang="en-US" altLang="zh-CN" sz="3000" dirty="0" smtClean="0"/>
              <a:t>  </a:t>
            </a:r>
            <a:r>
              <a:rPr kumimoji="1" lang="en-US" altLang="zh-CN" sz="3000" dirty="0" smtClean="0"/>
              <a:t>pa, </a:t>
            </a:r>
            <a:r>
              <a:rPr kumimoji="1" lang="en-US" altLang="zh-CN" sz="3000" dirty="0" err="1" smtClean="0"/>
              <a:t>pb</a:t>
            </a:r>
            <a:r>
              <a:rPr kumimoji="1" lang="zh-CN" altLang="en-US" sz="3000" dirty="0" smtClean="0"/>
              <a:t>指向</a:t>
            </a:r>
            <a:r>
              <a:rPr kumimoji="1" lang="en-US" altLang="zh-CN" sz="3000" dirty="0" smtClean="0"/>
              <a:t>A, B</a:t>
            </a:r>
            <a:r>
              <a:rPr kumimoji="1" lang="zh-CN" altLang="en-US" sz="3000" dirty="0" smtClean="0"/>
              <a:t>链的第</a:t>
            </a:r>
            <a:r>
              <a:rPr kumimoji="1" lang="en-US" altLang="zh-CN" sz="3000" dirty="0" smtClean="0"/>
              <a:t>1</a:t>
            </a:r>
            <a:r>
              <a:rPr kumimoji="1" lang="zh-CN" altLang="en-US" sz="3000" dirty="0" smtClean="0"/>
              <a:t>个</a:t>
            </a:r>
            <a:r>
              <a:rPr kumimoji="1" lang="zh-CN" altLang="en-US" sz="3000" dirty="0" smtClean="0"/>
              <a:t>结点；</a:t>
            </a:r>
            <a:endParaRPr kumimoji="1" lang="en-US" altLang="zh-CN" sz="3000" dirty="0"/>
          </a:p>
        </p:txBody>
      </p:sp>
      <p:sp>
        <p:nvSpPr>
          <p:cNvPr id="48" name="Text Box 139"/>
          <p:cNvSpPr txBox="1">
            <a:spLocks noChangeArrowheads="1"/>
          </p:cNvSpPr>
          <p:nvPr/>
        </p:nvSpPr>
        <p:spPr bwMode="auto">
          <a:xfrm>
            <a:off x="533401" y="5175862"/>
            <a:ext cx="8610599" cy="10725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3. </a:t>
            </a:r>
            <a:r>
              <a:rPr kumimoji="1" lang="zh-CN" altLang="en-US" sz="3000" dirty="0"/>
              <a:t>重复</a:t>
            </a:r>
            <a:r>
              <a:rPr kumimoji="1" lang="en-US" altLang="zh-CN" sz="3000" dirty="0" smtClean="0"/>
              <a:t>2</a:t>
            </a:r>
            <a:r>
              <a:rPr kumimoji="1" lang="zh-CN" altLang="en-US" sz="3000" dirty="0" smtClean="0"/>
              <a:t>，直到</a:t>
            </a:r>
            <a:r>
              <a:rPr kumimoji="1" lang="en-US" altLang="zh-CN" sz="3000" dirty="0" smtClean="0"/>
              <a:t>A</a:t>
            </a:r>
            <a:r>
              <a:rPr kumimoji="1" lang="zh-CN" altLang="en-US" sz="3000" dirty="0" smtClean="0"/>
              <a:t>或</a:t>
            </a:r>
            <a:r>
              <a:rPr kumimoji="1" lang="en-US" altLang="zh-CN" sz="3000" dirty="0" smtClean="0"/>
              <a:t>B</a:t>
            </a:r>
            <a:r>
              <a:rPr kumimoji="1" lang="zh-CN" altLang="en-US" sz="3000" dirty="0" smtClean="0"/>
              <a:t>链已被遍历完毕，</a:t>
            </a:r>
            <a:endParaRPr kumimoji="1" lang="en-US" altLang="zh-CN" sz="3000" dirty="0" smtClean="0"/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    </a:t>
            </a:r>
            <a:r>
              <a:rPr kumimoji="1" lang="zh-CN" altLang="en-US" sz="3000" dirty="0" smtClean="0"/>
              <a:t>将</a:t>
            </a:r>
            <a:r>
              <a:rPr kumimoji="1" lang="zh-CN" altLang="en-US" sz="3000" dirty="0"/>
              <a:t>剩余链</a:t>
            </a:r>
            <a:r>
              <a:rPr kumimoji="1" lang="zh-CN" altLang="en-US" sz="3000" dirty="0" smtClean="0"/>
              <a:t>直接连到</a:t>
            </a:r>
            <a:r>
              <a:rPr kumimoji="1" lang="en-US" altLang="zh-CN" sz="3000" dirty="0" smtClean="0"/>
              <a:t>C</a:t>
            </a:r>
            <a:r>
              <a:rPr kumimoji="1" lang="zh-CN" altLang="en-US" sz="3000" dirty="0"/>
              <a:t>链的</a:t>
            </a:r>
            <a:r>
              <a:rPr kumimoji="1" lang="zh-CN" altLang="en-US" sz="3000" dirty="0" smtClean="0"/>
              <a:t>尾部。</a:t>
            </a:r>
            <a:endParaRPr kumimoji="1" lang="en-US" altLang="zh-CN" sz="3000" dirty="0"/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914400" y="2367019"/>
            <a:ext cx="8229600" cy="604781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2) </a:t>
            </a:r>
            <a:r>
              <a:rPr kumimoji="1" lang="zh-CN" altLang="en-US" sz="3000" dirty="0" smtClean="0"/>
              <a:t>若</a:t>
            </a:r>
            <a:r>
              <a:rPr kumimoji="1" lang="en-US" altLang="zh-CN" sz="3000" dirty="0" smtClean="0">
                <a:solidFill>
                  <a:srgbClr val="C00000"/>
                </a:solidFill>
              </a:rPr>
              <a:t>&gt;</a:t>
            </a:r>
            <a:r>
              <a:rPr kumimoji="1" lang="zh-CN" altLang="en-US" sz="3000" dirty="0" smtClean="0"/>
              <a:t>，将</a:t>
            </a:r>
            <a:r>
              <a:rPr kumimoji="1" lang="en-US" altLang="zh-CN" sz="3000" dirty="0" err="1" smtClean="0"/>
              <a:t>pb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链的</a:t>
            </a:r>
            <a:r>
              <a:rPr kumimoji="1" lang="zh-CN" altLang="en-US" sz="3000" dirty="0" smtClean="0"/>
              <a:t>尾部</a:t>
            </a:r>
            <a:r>
              <a:rPr kumimoji="1" lang="zh-CN" altLang="en-US" sz="3000" dirty="0" smtClean="0"/>
              <a:t>，</a:t>
            </a:r>
            <a:r>
              <a:rPr kumimoji="1" lang="en-US" altLang="zh-CN" sz="3000" dirty="0" err="1" smtClean="0"/>
              <a:t>pb</a:t>
            </a:r>
            <a:r>
              <a:rPr kumimoji="1" lang="zh-CN" altLang="en-US" sz="3000" dirty="0" smtClean="0"/>
              <a:t>后移；</a:t>
            </a:r>
            <a:endParaRPr kumimoji="1" lang="zh-CN" altLang="en-US" sz="3000" dirty="0"/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914400" y="2921371"/>
            <a:ext cx="8229600" cy="604781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3) </a:t>
            </a:r>
            <a:r>
              <a:rPr kumimoji="1" lang="zh-CN" altLang="en-US" sz="3000" dirty="0" smtClean="0"/>
              <a:t>若</a:t>
            </a:r>
            <a:r>
              <a:rPr kumimoji="1" lang="en-US" altLang="zh-CN" sz="3000" dirty="0" smtClean="0">
                <a:solidFill>
                  <a:srgbClr val="C00000"/>
                </a:solidFill>
              </a:rPr>
              <a:t>==</a:t>
            </a:r>
            <a:r>
              <a:rPr kumimoji="1" lang="zh-CN" altLang="en-US" sz="3000" dirty="0" smtClean="0"/>
              <a:t>，令</a:t>
            </a:r>
            <a:r>
              <a:rPr kumimoji="1" lang="en-US" altLang="zh-CN" sz="3000" dirty="0" smtClean="0"/>
              <a:t>x=pa-</a:t>
            </a:r>
            <a:r>
              <a:rPr kumimoji="1" lang="en-US" altLang="zh-CN" sz="3000" dirty="0"/>
              <a:t>&gt;</a:t>
            </a:r>
            <a:r>
              <a:rPr kumimoji="1" lang="en-US" altLang="zh-CN" sz="3000" dirty="0" err="1" smtClean="0"/>
              <a:t>cof</a:t>
            </a:r>
            <a:r>
              <a:rPr kumimoji="1" lang="en-US" altLang="zh-CN" sz="3000" dirty="0" smtClean="0"/>
              <a:t> +</a:t>
            </a:r>
            <a:r>
              <a:rPr kumimoji="1" lang="en-US" altLang="zh-CN" sz="3000" dirty="0" err="1" smtClean="0"/>
              <a:t>pb</a:t>
            </a:r>
            <a:r>
              <a:rPr kumimoji="1" lang="en-US" altLang="zh-CN" sz="3000" dirty="0" smtClean="0"/>
              <a:t>-</a:t>
            </a:r>
            <a:r>
              <a:rPr kumimoji="1" lang="en-US" altLang="zh-CN" sz="3000" dirty="0"/>
              <a:t>&gt;</a:t>
            </a:r>
            <a:r>
              <a:rPr kumimoji="1" lang="en-US" altLang="zh-CN" sz="3000" dirty="0" err="1" smtClean="0"/>
              <a:t>cof</a:t>
            </a:r>
            <a:r>
              <a:rPr kumimoji="1" lang="en-US" altLang="zh-CN" sz="3000" dirty="0" smtClean="0"/>
              <a:t>, </a:t>
            </a:r>
          </a:p>
        </p:txBody>
      </p:sp>
      <p:sp>
        <p:nvSpPr>
          <p:cNvPr id="9" name="Text Box 136"/>
          <p:cNvSpPr txBox="1">
            <a:spLocks noChangeArrowheads="1"/>
          </p:cNvSpPr>
          <p:nvPr/>
        </p:nvSpPr>
        <p:spPr bwMode="auto">
          <a:xfrm>
            <a:off x="1447800" y="3504281"/>
            <a:ext cx="7696200" cy="111722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a) </a:t>
            </a:r>
            <a:r>
              <a:rPr kumimoji="1" lang="zh-CN" altLang="en-US" sz="3000" dirty="0" smtClean="0"/>
              <a:t>若</a:t>
            </a:r>
            <a:r>
              <a:rPr kumimoji="1" lang="en-US" altLang="zh-CN" sz="3000" dirty="0" smtClean="0"/>
              <a:t>x!=0</a:t>
            </a:r>
            <a:r>
              <a:rPr kumimoji="1" lang="zh-CN" altLang="en-US" sz="3000" dirty="0" smtClean="0"/>
              <a:t>，</a:t>
            </a:r>
            <a:r>
              <a:rPr kumimoji="1" lang="zh-CN" altLang="en-US" sz="3000" dirty="0" smtClean="0"/>
              <a:t>则新建节点</a:t>
            </a:r>
            <a:r>
              <a:rPr kumimoji="1" lang="en-US" altLang="zh-CN" sz="3000" dirty="0" smtClean="0"/>
              <a:t>pc</a:t>
            </a:r>
            <a:r>
              <a:rPr kumimoji="1" lang="zh-CN" altLang="en-US" sz="3000" dirty="0" smtClean="0"/>
              <a:t>，</a:t>
            </a:r>
            <a:r>
              <a:rPr kumimoji="1" lang="zh-CN" altLang="en-US" sz="3000" dirty="0" smtClean="0"/>
              <a:t>置</a:t>
            </a:r>
            <a:r>
              <a:rPr kumimoji="1" lang="en-US" altLang="zh-CN" sz="3000" dirty="0" smtClean="0"/>
              <a:t>pc-</a:t>
            </a:r>
            <a:r>
              <a:rPr kumimoji="1" lang="en-US" altLang="zh-CN" sz="3000" dirty="0" smtClean="0"/>
              <a:t>&gt;</a:t>
            </a:r>
            <a:r>
              <a:rPr kumimoji="1" lang="en-US" altLang="zh-CN" sz="3000" dirty="0" err="1" smtClean="0"/>
              <a:t>cof</a:t>
            </a:r>
            <a:r>
              <a:rPr kumimoji="1" lang="en-US" altLang="zh-CN" sz="3000" dirty="0" smtClean="0"/>
              <a:t>=x</a:t>
            </a:r>
            <a:r>
              <a:rPr kumimoji="1" lang="zh-CN" altLang="en-US" sz="3000" dirty="0" smtClean="0"/>
              <a:t>，</a:t>
            </a:r>
            <a:endParaRPr kumimoji="1" lang="en-US" altLang="zh-CN" sz="3000" dirty="0" smtClean="0"/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    pc-&gt;exp=pa-&gt;</a:t>
            </a:r>
            <a:r>
              <a:rPr kumimoji="1" lang="en-US" altLang="zh-CN" sz="3000" dirty="0" smtClean="0"/>
              <a:t>exp</a:t>
            </a:r>
            <a:r>
              <a:rPr kumimoji="1" lang="zh-CN" altLang="en-US" sz="3000" dirty="0" smtClean="0"/>
              <a:t>，将</a:t>
            </a:r>
            <a:r>
              <a:rPr kumimoji="1" lang="en-US" altLang="zh-CN" sz="3000" dirty="0" smtClean="0"/>
              <a:t>pc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 smtClean="0"/>
              <a:t>C</a:t>
            </a:r>
            <a:r>
              <a:rPr kumimoji="1" lang="zh-CN" altLang="en-US" sz="3000" dirty="0" smtClean="0"/>
              <a:t>链</a:t>
            </a:r>
            <a:r>
              <a:rPr kumimoji="1" lang="zh-CN" altLang="en-US" sz="3000" dirty="0" smtClean="0"/>
              <a:t>尾部</a:t>
            </a:r>
            <a:r>
              <a:rPr kumimoji="1" lang="zh-CN" altLang="en-US" sz="3000" dirty="0" smtClean="0"/>
              <a:t>；</a:t>
            </a:r>
            <a:endParaRPr kumimoji="1" lang="en-US" altLang="zh-CN" sz="3000" dirty="0" smtClean="0"/>
          </a:p>
        </p:txBody>
      </p:sp>
      <p:sp>
        <p:nvSpPr>
          <p:cNvPr id="13" name="Text Box 136"/>
          <p:cNvSpPr txBox="1">
            <a:spLocks noChangeArrowheads="1"/>
          </p:cNvSpPr>
          <p:nvPr/>
        </p:nvSpPr>
        <p:spPr bwMode="auto">
          <a:xfrm>
            <a:off x="1447800" y="4571081"/>
            <a:ext cx="7696200" cy="60478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pa, </a:t>
            </a:r>
            <a:r>
              <a:rPr kumimoji="1" lang="en-US" altLang="zh-CN" sz="3000" dirty="0" err="1" smtClean="0"/>
              <a:t>pb</a:t>
            </a:r>
            <a:r>
              <a:rPr kumimoji="1" lang="zh-CN" altLang="en-US" sz="3000" dirty="0" smtClean="0"/>
              <a:t>均后移；</a:t>
            </a:r>
            <a:endParaRPr kumimoji="1" lang="zh-CN" altLang="en-US" sz="3000" dirty="0"/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914400" y="1284907"/>
            <a:ext cx="8229600" cy="1117229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1) </a:t>
            </a:r>
            <a:r>
              <a:rPr kumimoji="1" lang="zh-CN" altLang="en-US" sz="3000" dirty="0" smtClean="0"/>
              <a:t>若</a:t>
            </a:r>
            <a:r>
              <a:rPr kumimoji="1" lang="en-US" altLang="zh-CN" sz="3000" dirty="0"/>
              <a:t>pa-&gt;exp </a:t>
            </a:r>
            <a:r>
              <a:rPr kumimoji="1" lang="en-US" altLang="zh-CN" sz="3000" dirty="0">
                <a:solidFill>
                  <a:srgbClr val="C00000"/>
                </a:solidFill>
              </a:rPr>
              <a:t>&lt;</a:t>
            </a:r>
            <a:r>
              <a:rPr kumimoji="1" lang="en-US" altLang="zh-CN" sz="3000" dirty="0"/>
              <a:t> </a:t>
            </a:r>
            <a:r>
              <a:rPr kumimoji="1" lang="en-US" altLang="zh-CN" sz="3000" dirty="0" err="1"/>
              <a:t>pb</a:t>
            </a:r>
            <a:r>
              <a:rPr kumimoji="1" lang="en-US" altLang="zh-CN" sz="3000" dirty="0"/>
              <a:t>-&gt;</a:t>
            </a:r>
            <a:r>
              <a:rPr kumimoji="1" lang="en-US" altLang="zh-CN" sz="3000" dirty="0" smtClean="0"/>
              <a:t>exp, </a:t>
            </a:r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     </a:t>
            </a:r>
            <a:r>
              <a:rPr kumimoji="1" lang="zh-CN" altLang="en-US" sz="3000" dirty="0" smtClean="0"/>
              <a:t>将</a:t>
            </a:r>
            <a:r>
              <a:rPr kumimoji="1" lang="en-US" altLang="zh-CN" sz="3000" dirty="0" smtClean="0"/>
              <a:t>pa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链的</a:t>
            </a:r>
            <a:r>
              <a:rPr kumimoji="1" lang="zh-CN" altLang="en-US" sz="3000" dirty="0" smtClean="0"/>
              <a:t>尾部，</a:t>
            </a:r>
            <a:r>
              <a:rPr kumimoji="1" lang="en-US" altLang="zh-CN" sz="3000" dirty="0" smtClean="0"/>
              <a:t>pa</a:t>
            </a:r>
            <a:r>
              <a:rPr kumimoji="1" lang="zh-CN" altLang="en-US" sz="3000" dirty="0" smtClean="0"/>
              <a:t>后移</a:t>
            </a:r>
            <a:r>
              <a:rPr kumimoji="1" lang="zh-CN" altLang="en-US" sz="3000" dirty="0" smtClean="0"/>
              <a:t>；</a:t>
            </a:r>
            <a:endParaRPr kumimoji="1"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6. </a:t>
            </a:r>
            <a:r>
              <a:rPr lang="zh-CN" altLang="en-US" dirty="0" smtClean="0">
                <a:ea typeface="黑体" pitchFamily="2" charset="-122"/>
              </a:rPr>
              <a:t>顺序表删除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删除</a:t>
            </a:r>
            <a:r>
              <a:rPr lang="zh-CN" altLang="en-US" sz="3200" dirty="0" smtClean="0">
                <a:solidFill>
                  <a:srgbClr val="C00000"/>
                </a:solidFill>
              </a:rPr>
              <a:t>顺序表</a:t>
            </a:r>
            <a:r>
              <a:rPr lang="zh-CN" altLang="en-US" sz="3200" dirty="0" smtClean="0"/>
              <a:t>中所有值为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的元素</a:t>
            </a:r>
            <a:endParaRPr lang="en-US" altLang="zh-CN" sz="4000" baseline="30000" dirty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379450" y="1681163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807825" y="175260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顺序表：</a:t>
            </a: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3141450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4713075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5503650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1295400" y="4020312"/>
            <a:ext cx="9144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ea typeface="宋体" pitchFamily="2" charset="-122"/>
              </a:rPr>
              <a:t>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95600" y="4020312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96000" y="3563112"/>
          <a:ext cx="1752600" cy="321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k0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k1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dirty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dirty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k4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baseline="0" dirty="0" smtClean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1981200" y="4325112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曲线连接符 19"/>
          <p:cNvCxnSpPr/>
          <p:nvPr/>
        </p:nvCxnSpPr>
        <p:spPr bwMode="auto">
          <a:xfrm rot="5400000" flipH="1" flipV="1">
            <a:off x="5077968" y="3992880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任意多边形 20"/>
          <p:cNvSpPr/>
          <p:nvPr/>
        </p:nvSpPr>
        <p:spPr bwMode="auto">
          <a:xfrm>
            <a:off x="4800600" y="4782312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6296025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2514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=0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276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=1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038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=2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8768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=3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951075" y="1681162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838200" y="2895600"/>
            <a:ext cx="8305800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</a:rPr>
              <a:t>注：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删除元素后，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游历下标</a:t>
            </a:r>
            <a:r>
              <a:rPr lang="en-US" altLang="zh-CN" sz="3200" dirty="0" err="1" smtClean="0">
                <a:solidFill>
                  <a:schemeClr val="bg1"/>
                </a:solidFill>
                <a:latin typeface="黑体" pitchFamily="2" charset="-122"/>
              </a:rPr>
              <a:t>i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不能立即后移。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46 L -0.08403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8681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 -0.00046 L -0.08664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81 0.00046 L -0.17014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-3.33333E-6 L -0.16997 -3.33333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23" grpId="0" animBg="1"/>
      <p:bldP spid="23" grpId="1" animBg="1"/>
      <p:bldP spid="23" grpId="2" animBg="1"/>
      <p:bldP spid="25" grpId="0" animBg="1"/>
      <p:bldP spid="29" grpId="0" animBg="1"/>
      <p:bldP spid="30" grpId="0" animBg="1"/>
      <p:bldP spid="33" grpId="0" animBg="1"/>
      <p:bldP spid="33" grpId="1" animBg="1"/>
      <p:bldP spid="34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609600"/>
            <a:ext cx="88392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delete_allx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list,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lang="en-US" altLang="zh-CN" sz="3200" kern="0" dirty="0" smtClean="0">
                <a:latin typeface="+mj-lt"/>
              </a:rPr>
              <a:t>j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  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if(list==NULL || list-&gt;n &lt;0)   return 0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;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tx2"/>
                </a:solidFill>
              </a:rPr>
              <a:t> 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  </a:t>
            </a:r>
            <a:r>
              <a:rPr lang="en-US" altLang="zh-CN" sz="3200" kern="0" dirty="0" smtClean="0"/>
              <a:t>for(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</a:t>
            </a:r>
            <a:r>
              <a:rPr lang="en-US" altLang="zh-CN" sz="3200" kern="0" dirty="0" smtClean="0"/>
              <a:t>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&lt;list-&gt;n;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       if </a:t>
            </a:r>
            <a:r>
              <a:rPr lang="en-US" altLang="zh-CN" sz="3200" kern="0" dirty="0" smtClean="0"/>
              <a:t>(list-&gt;element[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 ==x</a:t>
            </a:r>
            <a:r>
              <a:rPr lang="en-US" altLang="zh-CN" sz="3200" kern="0" dirty="0" smtClean="0"/>
              <a:t>)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</a:t>
            </a:r>
            <a:r>
              <a:rPr lang="en-US" altLang="zh-CN" sz="3200" kern="0" dirty="0" smtClean="0"/>
              <a:t>for</a:t>
            </a:r>
            <a:r>
              <a:rPr lang="en-US" altLang="zh-CN" sz="3200" kern="0" dirty="0" smtClean="0"/>
              <a:t>( j=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</a:t>
            </a:r>
            <a:r>
              <a:rPr lang="en-US" altLang="zh-CN" sz="3200" kern="0" dirty="0" smtClean="0">
                <a:solidFill>
                  <a:srgbClr val="2850A0"/>
                </a:solidFill>
              </a:rPr>
              <a:t>j&lt; list-&gt;n-1</a:t>
            </a:r>
            <a:r>
              <a:rPr lang="en-US" altLang="zh-CN" sz="3200" kern="0" dirty="0" smtClean="0"/>
              <a:t>; j++)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smtClean="0"/>
              <a:t>              list-</a:t>
            </a:r>
            <a:r>
              <a:rPr lang="en-US" altLang="zh-CN" sz="3200" kern="0" dirty="0" smtClean="0"/>
              <a:t>&gt;element[j]=list-&gt;element[j+1</a:t>
            </a:r>
            <a:r>
              <a:rPr lang="en-US" altLang="zh-CN" sz="3200" kern="0" dirty="0" smtClean="0"/>
              <a:t>];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list-</a:t>
            </a:r>
            <a:r>
              <a:rPr lang="en-US" altLang="zh-CN" sz="3200" kern="0" dirty="0" smtClean="0"/>
              <a:t>&gt;n = list-&gt;n-1</a:t>
            </a:r>
            <a:r>
              <a:rPr lang="en-US" altLang="zh-CN" sz="3200" kern="0" dirty="0" smtClean="0"/>
              <a:t>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en-US" altLang="zh-CN" sz="3200" kern="0" dirty="0" smtClean="0"/>
              <a:t>return 1;</a:t>
            </a:r>
          </a:p>
          <a:p>
            <a:pPr marL="342900" lvl="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}</a:t>
            </a:r>
            <a:endParaRPr lang="zh-CN" altLang="en-US" sz="320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3962400" y="2209800"/>
            <a:ext cx="838200" cy="50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76800" y="1219200"/>
            <a:ext cx="40386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如果连续出现两个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x ?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31242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9600" y="4876800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  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57200" y="45720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486400" y="2721858"/>
            <a:ext cx="235833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遇到</a:t>
            </a:r>
            <a:r>
              <a:rPr lang="en-US" altLang="zh-CN" dirty="0" smtClean="0">
                <a:solidFill>
                  <a:srgbClr val="038325"/>
                </a:solidFill>
              </a:rPr>
              <a:t>x</a:t>
            </a:r>
            <a:r>
              <a:rPr lang="zh-CN" altLang="en-US" dirty="0" smtClean="0">
                <a:solidFill>
                  <a:srgbClr val="038325"/>
                </a:solidFill>
              </a:rPr>
              <a:t>就删除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42672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//</a:t>
            </a:r>
            <a:r>
              <a:rPr lang="zh-CN" altLang="en-US" dirty="0" smtClean="0">
                <a:solidFill>
                  <a:srgbClr val="2850A0"/>
                </a:solidFill>
              </a:rPr>
              <a:t>更新</a:t>
            </a:r>
            <a:r>
              <a:rPr lang="zh-CN" altLang="en-US" dirty="0" smtClean="0">
                <a:solidFill>
                  <a:srgbClr val="2850A0"/>
                </a:solidFill>
              </a:rPr>
              <a:t>表长</a:t>
            </a:r>
            <a:endParaRPr lang="zh-CN" altLang="en-US" dirty="0">
              <a:solidFill>
                <a:srgbClr val="2850A0"/>
              </a:solidFill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876800" y="2188458"/>
            <a:ext cx="43434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遍历顺序表</a:t>
            </a:r>
            <a:endParaRPr lang="zh-CN" altLang="en-US" dirty="0">
              <a:solidFill>
                <a:srgbClr val="038325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4800600" y="1752600"/>
            <a:ext cx="914400" cy="685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75"/>
          <p:cNvSpPr txBox="1">
            <a:spLocks noChangeArrowheads="1"/>
          </p:cNvSpPr>
          <p:nvPr/>
        </p:nvSpPr>
        <p:spPr bwMode="auto">
          <a:xfrm>
            <a:off x="7696200" y="457200"/>
            <a:ext cx="762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981200" y="11430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游历下标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324600" y="32766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//</a:t>
            </a:r>
            <a:r>
              <a:rPr lang="zh-CN" altLang="en-US" dirty="0" smtClean="0">
                <a:solidFill>
                  <a:srgbClr val="2850A0"/>
                </a:solidFill>
              </a:rPr>
              <a:t>元素前移</a:t>
            </a:r>
            <a:endParaRPr lang="zh-CN" altLang="en-US" dirty="0">
              <a:solidFill>
                <a:srgbClr val="285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/>
      <p:bldP spid="15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609600"/>
            <a:ext cx="87630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delete_allx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list,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+mj-lt"/>
              </a:rPr>
              <a:t>=0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j;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  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if(list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==NULL || list-&gt;n &lt;0)   return 0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;</a:t>
            </a:r>
          </a:p>
          <a:p>
            <a:pPr marL="34290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while(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&lt; list-&gt;n) </a:t>
            </a: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      </a:t>
            </a:r>
            <a:r>
              <a:rPr lang="en-US" altLang="zh-CN" sz="3200" kern="0" dirty="0" smtClean="0"/>
              <a:t>if (list-&gt;</a:t>
            </a:r>
            <a:r>
              <a:rPr lang="en-US" altLang="zh-CN" sz="3200" kern="0" dirty="0" smtClean="0"/>
              <a:t>element[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 </a:t>
            </a:r>
            <a:r>
              <a:rPr lang="en-US" altLang="zh-CN" sz="3200" kern="0" dirty="0" smtClean="0"/>
              <a:t>==x</a:t>
            </a:r>
            <a:r>
              <a:rPr lang="en-US" altLang="zh-CN" sz="3200" kern="0" dirty="0" smtClean="0"/>
              <a:t>)</a:t>
            </a:r>
          </a:p>
          <a:p>
            <a:pPr marL="342900" lvl="0" indent="-342900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           for(j=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j&lt; </a:t>
            </a:r>
            <a:r>
              <a:rPr lang="en-US" altLang="zh-CN" sz="3200" kern="0" dirty="0" smtClean="0"/>
              <a:t>list-&gt;n-1; </a:t>
            </a:r>
            <a:r>
              <a:rPr lang="en-US" altLang="zh-CN" sz="3200" kern="0" dirty="0" smtClean="0"/>
              <a:t>j++)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smtClean="0"/>
              <a:t>             list-</a:t>
            </a:r>
            <a:r>
              <a:rPr lang="en-US" altLang="zh-CN" sz="3200" kern="0" dirty="0" smtClean="0"/>
              <a:t>&gt;</a:t>
            </a:r>
            <a:r>
              <a:rPr lang="en-US" altLang="zh-CN" sz="3200" kern="0" dirty="0" smtClean="0"/>
              <a:t>element[j]=</a:t>
            </a:r>
            <a:r>
              <a:rPr lang="en-US" altLang="zh-CN" sz="3200" kern="0" dirty="0" smtClean="0"/>
              <a:t>list-&gt;</a:t>
            </a:r>
            <a:r>
              <a:rPr lang="en-US" altLang="zh-CN" sz="3200" kern="0" dirty="0" smtClean="0"/>
              <a:t>element[j+1];</a:t>
            </a:r>
          </a:p>
          <a:p>
            <a:pPr marL="34290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           list-</a:t>
            </a:r>
            <a:r>
              <a:rPr lang="en-US" altLang="zh-CN" sz="3200" kern="0" dirty="0" smtClean="0"/>
              <a:t>&gt;n = list-&gt;n-1</a:t>
            </a:r>
            <a:r>
              <a:rPr lang="en-US" altLang="zh-CN" sz="3200" kern="0" dirty="0" smtClean="0"/>
              <a:t>; 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04000"/>
              </a:lnSpc>
              <a:spcBef>
                <a:spcPts val="180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else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++ };</a:t>
            </a:r>
          </a:p>
          <a:p>
            <a:pPr marL="342900" lvl="0" indent="-342900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 </a:t>
            </a:r>
            <a:r>
              <a:rPr lang="en-US" altLang="zh-CN" sz="3200" kern="0" dirty="0" smtClean="0"/>
              <a:t> return 1;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}</a:t>
            </a:r>
            <a:endParaRPr lang="en-US" altLang="zh-CN" sz="3200" kern="0" dirty="0" smtClean="0">
              <a:solidFill>
                <a:srgbClr val="C00000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81000" y="30960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57200" y="43434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486400" y="2645658"/>
            <a:ext cx="235833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遇到</a:t>
            </a:r>
            <a:r>
              <a:rPr lang="en-US" altLang="zh-CN" dirty="0" smtClean="0">
                <a:solidFill>
                  <a:srgbClr val="038325"/>
                </a:solidFill>
              </a:rPr>
              <a:t>x</a:t>
            </a:r>
            <a:r>
              <a:rPr lang="zh-CN" altLang="en-US" dirty="0" smtClean="0">
                <a:solidFill>
                  <a:srgbClr val="038325"/>
                </a:solidFill>
              </a:rPr>
              <a:t>就删除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657600" y="2133600"/>
            <a:ext cx="43434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遍历顺序表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3200400" y="4931658"/>
            <a:ext cx="4951997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若遇到</a:t>
            </a:r>
            <a:r>
              <a:rPr lang="en-US" altLang="zh-CN" dirty="0" smtClean="0">
                <a:solidFill>
                  <a:srgbClr val="038325"/>
                </a:solidFill>
              </a:rPr>
              <a:t>x</a:t>
            </a:r>
            <a:r>
              <a:rPr lang="zh-CN" altLang="en-US" dirty="0" smtClean="0">
                <a:solidFill>
                  <a:srgbClr val="038325"/>
                </a:solidFill>
              </a:rPr>
              <a:t>并执行删除，则</a:t>
            </a:r>
            <a:r>
              <a:rPr lang="en-US" altLang="zh-CN" dirty="0" err="1" smtClean="0">
                <a:solidFill>
                  <a:srgbClr val="038325"/>
                </a:solidFill>
              </a:rPr>
              <a:t>i</a:t>
            </a:r>
            <a:r>
              <a:rPr lang="zh-CN" altLang="en-US" dirty="0" smtClean="0">
                <a:solidFill>
                  <a:srgbClr val="038325"/>
                </a:solidFill>
              </a:rPr>
              <a:t>不变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219200"/>
            <a:ext cx="883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P67 -- P68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dirty="0" smtClean="0">
                <a:latin typeface="+mj-lt"/>
              </a:rPr>
              <a:t>算法题 </a:t>
            </a:r>
            <a:r>
              <a:rPr lang="en-US" altLang="zh-CN" sz="3200" dirty="0" smtClean="0">
                <a:latin typeface="+mj-lt"/>
              </a:rPr>
              <a:t>3</a:t>
            </a:r>
            <a:r>
              <a:rPr lang="zh-CN" altLang="en-US" sz="3200" dirty="0" smtClean="0">
                <a:latin typeface="+mj-lt"/>
              </a:rPr>
              <a:t>，</a:t>
            </a:r>
            <a:r>
              <a:rPr lang="en-US" altLang="zh-CN" sz="3200" dirty="0" smtClean="0">
                <a:latin typeface="+mj-lt"/>
              </a:rPr>
              <a:t>6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9(</a:t>
            </a:r>
            <a:r>
              <a:rPr lang="zh-CN" altLang="en-US" sz="3200" dirty="0" smtClean="0">
                <a:latin typeface="+mj-lt"/>
              </a:rPr>
              <a:t>单链表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14(</a:t>
            </a:r>
            <a:r>
              <a:rPr lang="zh-CN" altLang="en-US" sz="3200" dirty="0" smtClean="0">
                <a:latin typeface="+mj-lt"/>
              </a:rPr>
              <a:t>循环单链表</a:t>
            </a:r>
            <a:r>
              <a:rPr lang="en-US" altLang="zh-CN" sz="3200" dirty="0" smtClean="0">
                <a:latin typeface="+mj-lt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dirty="0" smtClean="0">
                <a:latin typeface="+mj-lt"/>
              </a:rPr>
              <a:t>思考第</a:t>
            </a:r>
            <a:r>
              <a:rPr lang="en-US" altLang="zh-CN" sz="3200" dirty="0" smtClean="0">
                <a:latin typeface="+mj-lt"/>
              </a:rPr>
              <a:t>12</a:t>
            </a:r>
            <a:r>
              <a:rPr lang="zh-CN" altLang="en-US" sz="3200" dirty="0" smtClean="0">
                <a:latin typeface="+mj-lt"/>
              </a:rPr>
              <a:t>题</a:t>
            </a:r>
            <a:r>
              <a:rPr lang="en-US" altLang="zh-CN" sz="3200" dirty="0" smtClean="0"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[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对顺序表、单链表 都写出程序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]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85800" y="685800"/>
            <a:ext cx="84582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 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结点</a:t>
            </a:r>
            <a:r>
              <a:rPr lang="zh-CN" altLang="en-US" sz="3200" dirty="0" smtClean="0">
                <a:solidFill>
                  <a:srgbClr val="C00000"/>
                </a:solidFill>
              </a:rPr>
              <a:t>之前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295400" y="1295401"/>
            <a:ext cx="7848600" cy="29484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pre = L;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while(pre!=NULL &amp;&amp; pre-&gt;link != p)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pre = pre-&gt;link;  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s-&gt;link = pre-&gt;link;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pre-&gt;link = s;</a:t>
            </a: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9718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530475" y="4791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42672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825875" y="4791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55626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1212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68580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64166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1534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7120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71786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7" idx="1"/>
          </p:cNvCxnSpPr>
          <p:nvPr/>
        </p:nvCxnSpPr>
        <p:spPr bwMode="auto">
          <a:xfrm>
            <a:off x="58832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45878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endCxn id="13" idx="1"/>
          </p:cNvCxnSpPr>
          <p:nvPr/>
        </p:nvCxnSpPr>
        <p:spPr bwMode="auto">
          <a:xfrm>
            <a:off x="3292475" y="5095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6764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997075" y="5095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1279525" y="4114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>
            <a:off x="1302545" y="4569620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810000" y="4038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3872708" y="45680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59"/>
          <p:cNvSpPr>
            <a:spLocks noChangeArrowheads="1"/>
          </p:cNvSpPr>
          <p:nvPr/>
        </p:nvSpPr>
        <p:spPr bwMode="auto">
          <a:xfrm>
            <a:off x="4937125" y="571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60"/>
          <p:cNvSpPr>
            <a:spLocks noChangeArrowheads="1"/>
          </p:cNvSpPr>
          <p:nvPr/>
        </p:nvSpPr>
        <p:spPr bwMode="auto">
          <a:xfrm>
            <a:off x="4495800" y="571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 bwMode="auto">
          <a:xfrm flipV="1">
            <a:off x="4038600" y="6022182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3505200" y="571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15" idx="2"/>
          </p:cNvCxnSpPr>
          <p:nvPr/>
        </p:nvCxnSpPr>
        <p:spPr bwMode="auto">
          <a:xfrm rot="5400000" flipH="1" flipV="1">
            <a:off x="4977605" y="5614195"/>
            <a:ext cx="614364" cy="2063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>
            <a:endCxn id="31" idx="0"/>
          </p:cNvCxnSpPr>
          <p:nvPr/>
        </p:nvCxnSpPr>
        <p:spPr bwMode="auto">
          <a:xfrm rot="16200000" flipH="1">
            <a:off x="4364832" y="5317331"/>
            <a:ext cx="528637" cy="2667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44" descr="浅色上对角线"/>
          <p:cNvSpPr>
            <a:spLocks noChangeArrowheads="1"/>
          </p:cNvSpPr>
          <p:nvPr/>
        </p:nvSpPr>
        <p:spPr bwMode="auto">
          <a:xfrm>
            <a:off x="1295400" y="47916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257800" y="4038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5400000">
            <a:off x="5260183" y="45680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2895600" y="1350258"/>
            <a:ext cx="290015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寻找</a:t>
            </a:r>
            <a:r>
              <a:rPr lang="en-US" altLang="zh-CN" dirty="0" smtClean="0">
                <a:solidFill>
                  <a:srgbClr val="006600"/>
                </a:solidFill>
              </a:rPr>
              <a:t>p</a:t>
            </a:r>
            <a:r>
              <a:rPr lang="zh-CN" altLang="en-US" dirty="0" smtClean="0">
                <a:solidFill>
                  <a:srgbClr val="006600"/>
                </a:solidFill>
              </a:rPr>
              <a:t>的前驱</a:t>
            </a:r>
            <a:r>
              <a:rPr lang="en-US" altLang="zh-CN" dirty="0" smtClean="0">
                <a:solidFill>
                  <a:srgbClr val="006600"/>
                </a:solidFill>
              </a:rPr>
              <a:t>pre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19847" y="3026658"/>
            <a:ext cx="359746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在</a:t>
            </a:r>
            <a:r>
              <a:rPr lang="en-US" altLang="zh-CN" dirty="0" smtClean="0">
                <a:solidFill>
                  <a:srgbClr val="006600"/>
                </a:solidFill>
              </a:rPr>
              <a:t>pre</a:t>
            </a:r>
            <a:r>
              <a:rPr lang="zh-CN" altLang="en-US" dirty="0" smtClean="0">
                <a:solidFill>
                  <a:srgbClr val="006600"/>
                </a:solidFill>
              </a:rPr>
              <a:t>之后插入</a:t>
            </a:r>
            <a:r>
              <a:rPr lang="en-US" altLang="zh-CN" dirty="0" smtClean="0">
                <a:solidFill>
                  <a:srgbClr val="006600"/>
                </a:solidFill>
              </a:rPr>
              <a:t>s</a:t>
            </a:r>
            <a:r>
              <a:rPr lang="zh-CN" altLang="en-US" dirty="0" smtClean="0">
                <a:solidFill>
                  <a:srgbClr val="006600"/>
                </a:solidFill>
              </a:rPr>
              <a:t>结点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762000" y="8407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带头结点</a:t>
            </a:r>
            <a:r>
              <a:rPr lang="en-US" altLang="zh-CN" sz="3200" dirty="0" smtClean="0"/>
              <a:t>L</a:t>
            </a:r>
            <a:r>
              <a:rPr lang="zh-CN" altLang="en-US" sz="3200" dirty="0" smtClean="0"/>
              <a:t>，在第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个结点之前插入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295400" y="1394764"/>
            <a:ext cx="7848600" cy="113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s-&gt;link = L-&gt;link;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L-&gt;link = s;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62000" y="25933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C00000"/>
                </a:solidFill>
              </a:rPr>
              <a:t>表尾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10" name="矩形 9"/>
          <p:cNvSpPr/>
          <p:nvPr/>
        </p:nvSpPr>
        <p:spPr>
          <a:xfrm>
            <a:off x="1295400" y="3147501"/>
            <a:ext cx="7848600" cy="27022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 = L; 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while(p!=NULL &amp;&amp; p-&gt;link != NULL) 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p = p-&gt;link;  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p-&gt;link = s;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s-&gt;link = NULL;</a:t>
            </a:r>
            <a:endParaRPr lang="en-US" altLang="zh-CN" sz="3200" dirty="0" smtClean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1405116"/>
            <a:ext cx="27174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结点</a:t>
            </a:r>
            <a:r>
              <a:rPr lang="en-US" altLang="zh-CN" dirty="0" smtClean="0">
                <a:solidFill>
                  <a:srgbClr val="038325"/>
                </a:solidFill>
              </a:rPr>
              <a:t>s</a:t>
            </a:r>
            <a:r>
              <a:rPr lang="zh-CN" altLang="en-US" dirty="0" smtClean="0">
                <a:solidFill>
                  <a:srgbClr val="038325"/>
                </a:solidFill>
              </a:rPr>
              <a:t>挂到链上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4600" y="3159604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寻找表尾</a:t>
            </a:r>
            <a:r>
              <a:rPr lang="en-US" altLang="zh-CN" dirty="0" smtClean="0">
                <a:solidFill>
                  <a:srgbClr val="038325"/>
                </a:solidFill>
              </a:rPr>
              <a:t>p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4703058"/>
            <a:ext cx="19992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结点</a:t>
            </a:r>
            <a:r>
              <a:rPr lang="en-US" altLang="zh-CN" dirty="0" smtClean="0">
                <a:solidFill>
                  <a:srgbClr val="038325"/>
                </a:solidFill>
              </a:rPr>
              <a:t>s</a:t>
            </a:r>
            <a:r>
              <a:rPr lang="zh-CN" altLang="en-US" dirty="0" smtClean="0">
                <a:solidFill>
                  <a:srgbClr val="038325"/>
                </a:solidFill>
              </a:rPr>
              <a:t>入链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09708" y="5236458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设置新尾结点的指针域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5200" y="1959858"/>
            <a:ext cx="34355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打开原链，让</a:t>
            </a:r>
            <a:r>
              <a:rPr lang="en-US" altLang="zh-CN" dirty="0" smtClean="0">
                <a:solidFill>
                  <a:srgbClr val="038325"/>
                </a:solidFill>
              </a:rPr>
              <a:t>s</a:t>
            </a:r>
            <a:r>
              <a:rPr lang="zh-CN" altLang="en-US" dirty="0" smtClean="0">
                <a:solidFill>
                  <a:srgbClr val="038325"/>
                </a:solidFill>
              </a:rPr>
              <a:t>加入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762000" y="840736"/>
            <a:ext cx="8915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删除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的直接后继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371600" y="1483007"/>
            <a:ext cx="7772400" cy="17173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smtClean="0">
                <a:latin typeface="+mj-lt"/>
              </a:rPr>
              <a:t>q </a:t>
            </a:r>
            <a:r>
              <a:rPr lang="en-US" altLang="zh-CN" sz="3200" dirty="0">
                <a:latin typeface="+mj-lt"/>
              </a:rPr>
              <a:t>= </a:t>
            </a:r>
            <a:r>
              <a:rPr lang="en-US" altLang="zh-CN" sz="3200" dirty="0" smtClean="0">
                <a:latin typeface="+mj-lt"/>
              </a:rPr>
              <a:t>p-&gt;link;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+mj-lt"/>
              </a:rPr>
              <a:t>p</a:t>
            </a:r>
            <a:r>
              <a:rPr lang="en-US" altLang="zh-CN" sz="3200" dirty="0" smtClean="0">
                <a:latin typeface="+mj-lt"/>
              </a:rPr>
              <a:t>-&gt;link = p-&gt;link-&gt;link;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3200" dirty="0" smtClean="0"/>
              <a:t>free(q);</a:t>
            </a:r>
            <a:r>
              <a:rPr lang="en-US" altLang="zh-CN" sz="3200" dirty="0" smtClean="0">
                <a:latin typeface="+mj-lt"/>
              </a:rPr>
              <a:t> </a:t>
            </a:r>
            <a:endParaRPr lang="en-US" altLang="zh-CN" sz="3200" dirty="0">
              <a:solidFill>
                <a:srgbClr val="038325"/>
              </a:solidFill>
              <a:latin typeface="+mj-lt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62000" y="33553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从带头结点</a:t>
            </a:r>
            <a:r>
              <a:rPr lang="en-US" altLang="zh-CN" sz="3200" dirty="0" smtClean="0"/>
              <a:t>L</a:t>
            </a:r>
            <a:r>
              <a:rPr lang="zh-CN" altLang="en-US" sz="3200" dirty="0" smtClean="0"/>
              <a:t>的链表中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删除第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个结点</a:t>
            </a:r>
            <a:endParaRPr lang="zh-CN" altLang="en-GB" sz="3200" dirty="0"/>
          </a:p>
        </p:txBody>
      </p:sp>
      <p:sp>
        <p:nvSpPr>
          <p:cNvPr id="10" name="矩形 9"/>
          <p:cNvSpPr/>
          <p:nvPr/>
        </p:nvSpPr>
        <p:spPr>
          <a:xfrm>
            <a:off x="1371600" y="3997607"/>
            <a:ext cx="7772400" cy="17173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3200" dirty="0" smtClean="0">
                <a:latin typeface="+mj-lt"/>
              </a:rPr>
              <a:t>q </a:t>
            </a:r>
            <a:r>
              <a:rPr lang="en-US" altLang="zh-CN" sz="3200" dirty="0">
                <a:latin typeface="+mj-lt"/>
              </a:rPr>
              <a:t>= </a:t>
            </a:r>
            <a:r>
              <a:rPr lang="en-US" altLang="zh-CN" sz="3200" dirty="0" smtClean="0">
                <a:latin typeface="+mj-lt"/>
              </a:rPr>
              <a:t>L-&gt;link;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 dirty="0" smtClean="0">
                <a:latin typeface="+mj-lt"/>
              </a:rPr>
              <a:t>L-&gt;link= L-&gt;link-&gt;link; 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 dirty="0" smtClean="0">
                <a:latin typeface="+mj-lt"/>
              </a:rPr>
              <a:t>free(q);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6400" y="2110669"/>
            <a:ext cx="319350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//</a:t>
            </a:r>
            <a:r>
              <a:rPr lang="zh-CN" altLang="en-US" dirty="0" smtClean="0">
                <a:solidFill>
                  <a:srgbClr val="2850A0"/>
                </a:solidFill>
              </a:rPr>
              <a:t>或</a:t>
            </a:r>
            <a:r>
              <a:rPr lang="en-US" altLang="zh-CN" dirty="0" smtClean="0">
                <a:solidFill>
                  <a:srgbClr val="2850A0"/>
                </a:solidFill>
              </a:rPr>
              <a:t>p-&gt;link=q-&gt;link;</a:t>
            </a:r>
            <a:endParaRPr lang="en-US" altLang="zh-CN" dirty="0">
              <a:solidFill>
                <a:srgbClr val="285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5600" y="2720269"/>
            <a:ext cx="18197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释放空间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14271" y="1524000"/>
            <a:ext cx="525175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取</a:t>
            </a:r>
            <a:r>
              <a:rPr lang="en-US" altLang="zh-CN" dirty="0" smtClean="0">
                <a:solidFill>
                  <a:srgbClr val="038325"/>
                </a:solidFill>
              </a:rPr>
              <a:t>p</a:t>
            </a:r>
            <a:r>
              <a:rPr lang="zh-CN" altLang="en-US" dirty="0" smtClean="0">
                <a:solidFill>
                  <a:srgbClr val="038325"/>
                </a:solidFill>
              </a:rPr>
              <a:t>的直接后继，并从链中删掉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8252" y="3962400"/>
            <a:ext cx="4605748" cy="4801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&lt;=&gt;</a:t>
            </a:r>
            <a:r>
              <a:rPr lang="zh-CN" altLang="en-US" dirty="0" smtClean="0">
                <a:solidFill>
                  <a:srgbClr val="2850A0"/>
                </a:solidFill>
              </a:rPr>
              <a:t>删除头结点</a:t>
            </a:r>
            <a:r>
              <a:rPr lang="en-US" altLang="zh-CN" dirty="0" smtClean="0">
                <a:solidFill>
                  <a:srgbClr val="2850A0"/>
                </a:solidFill>
              </a:rPr>
              <a:t>L</a:t>
            </a:r>
            <a:r>
              <a:rPr lang="zh-CN" altLang="en-US" dirty="0" smtClean="0">
                <a:solidFill>
                  <a:srgbClr val="2850A0"/>
                </a:solidFill>
              </a:rPr>
              <a:t>的直接后继</a:t>
            </a:r>
            <a:endParaRPr lang="en-US" altLang="zh-CN" dirty="0">
              <a:solidFill>
                <a:srgbClr val="285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381000" y="762000"/>
            <a:ext cx="891540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删除尾结点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533400" y="1357431"/>
            <a:ext cx="8686800" cy="3342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pre </a:t>
            </a:r>
            <a:r>
              <a:rPr lang="en-US" altLang="zh-CN" sz="3200" dirty="0">
                <a:latin typeface="+mj-lt"/>
              </a:rPr>
              <a:t>= L;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while(pre-&gt;link!=Null &amp;&amp; pre-&gt;link-&gt;link!=Null)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pre = pre-&gt;link;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 = pre-&gt;link;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pre-&gt;link = p-&gt;link; 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free(p); </a:t>
            </a:r>
          </a:p>
        </p:txBody>
      </p:sp>
      <p:sp>
        <p:nvSpPr>
          <p:cNvPr id="10" name="矩形 9"/>
          <p:cNvSpPr/>
          <p:nvPr/>
        </p:nvSpPr>
        <p:spPr>
          <a:xfrm>
            <a:off x="2090404" y="1501069"/>
            <a:ext cx="469551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找出尾结点</a:t>
            </a:r>
            <a:r>
              <a:rPr lang="en-US" altLang="zh-CN" dirty="0" smtClean="0">
                <a:solidFill>
                  <a:srgbClr val="038325"/>
                </a:solidFill>
              </a:rPr>
              <a:t>p</a:t>
            </a:r>
            <a:r>
              <a:rPr lang="zh-CN" altLang="en-US" dirty="0" smtClean="0">
                <a:solidFill>
                  <a:srgbClr val="038325"/>
                </a:solidFill>
              </a:rPr>
              <a:t>，及其前驱</a:t>
            </a:r>
            <a:r>
              <a:rPr lang="en-US" altLang="zh-CN" dirty="0" smtClean="0">
                <a:solidFill>
                  <a:srgbClr val="038325"/>
                </a:solidFill>
              </a:rPr>
              <a:t>pre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14800" y="35600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从链中删掉结点</a:t>
            </a:r>
            <a:r>
              <a:rPr lang="en-US" altLang="zh-CN" dirty="0" smtClean="0">
                <a:solidFill>
                  <a:srgbClr val="038325"/>
                </a:solidFill>
              </a:rPr>
              <a:t>p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9718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2530475" y="51673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42672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3825875" y="51673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55626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51212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8580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64166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81534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77120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71786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8832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45878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3292475" y="547211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16764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997075" y="547211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1279525" y="4562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1302545" y="4945858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6461125" y="441483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6523833" y="4944271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4" descr="浅色上对角线"/>
          <p:cNvSpPr>
            <a:spLocks noChangeArrowheads="1"/>
          </p:cNvSpPr>
          <p:nvPr/>
        </p:nvSpPr>
        <p:spPr bwMode="auto">
          <a:xfrm>
            <a:off x="1295400" y="516783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7908925" y="441483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rot="5400000">
            <a:off x="7911308" y="4944271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858000" y="517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34" name="矩形 33"/>
          <p:cNvSpPr/>
          <p:nvPr/>
        </p:nvSpPr>
        <p:spPr>
          <a:xfrm>
            <a:off x="2133600" y="41148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释放空间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2" grpId="0" animBg="1"/>
      <p:bldP spid="23" grpId="0" animBg="1"/>
      <p:bldP spid="32" grpId="0" animBg="1"/>
      <p:bldP spid="43" grpId="0" animBg="1"/>
      <p:bldP spid="45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72" name="AutoShape 20"/>
          <p:cNvSpPr>
            <a:spLocks noChangeArrowheads="1"/>
          </p:cNvSpPr>
          <p:nvPr/>
        </p:nvSpPr>
        <p:spPr bwMode="auto">
          <a:xfrm>
            <a:off x="3733800" y="3395925"/>
            <a:ext cx="2209800" cy="576000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200" dirty="0"/>
              <a:t>逆置</a:t>
            </a:r>
          </a:p>
        </p:txBody>
      </p:sp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就地逆置单链表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879725" y="259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438400" y="259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175125" y="259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3733800" y="259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470525" y="2595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5029200" y="2595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6750050" y="2595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324600" y="2595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5791200" y="2895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495800" y="2895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200400" y="2895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1905000" y="2895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87450" y="2590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2879725" y="42767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2438400" y="42767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4175125" y="42767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3733800" y="42767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5470525" y="42814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5029200" y="42814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6765925" y="42814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6324600" y="42814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77" name="直接箭头连接符 76"/>
          <p:cNvCxnSpPr>
            <a:endCxn id="70" idx="2"/>
          </p:cNvCxnSpPr>
          <p:nvPr/>
        </p:nvCxnSpPr>
        <p:spPr bwMode="auto">
          <a:xfrm rot="16200000" flipV="1">
            <a:off x="6408738" y="5078413"/>
            <a:ext cx="371475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6200775" y="5267325"/>
            <a:ext cx="777875" cy="5334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肘形连接符 79"/>
          <p:cNvCxnSpPr>
            <a:endCxn id="68" idx="0"/>
          </p:cNvCxnSpPr>
          <p:nvPr/>
        </p:nvCxnSpPr>
        <p:spPr bwMode="auto">
          <a:xfrm rot="10800000">
            <a:off x="5295900" y="4281489"/>
            <a:ext cx="1758950" cy="309563"/>
          </a:xfrm>
          <a:prstGeom prst="bentConnector4">
            <a:avLst>
              <a:gd name="adj1" fmla="val 372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肘形连接符 79"/>
          <p:cNvCxnSpPr/>
          <p:nvPr/>
        </p:nvCxnSpPr>
        <p:spPr bwMode="auto">
          <a:xfrm rot="10800000" flipV="1">
            <a:off x="4006851" y="4591051"/>
            <a:ext cx="1758950" cy="304800"/>
          </a:xfrm>
          <a:prstGeom prst="bentConnector4">
            <a:avLst>
              <a:gd name="adj1" fmla="val 372"/>
              <a:gd name="adj2" fmla="val 175000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肘形连接符 79"/>
          <p:cNvCxnSpPr/>
          <p:nvPr/>
        </p:nvCxnSpPr>
        <p:spPr bwMode="auto">
          <a:xfrm rot="10800000">
            <a:off x="2711451" y="4286251"/>
            <a:ext cx="1758950" cy="309563"/>
          </a:xfrm>
          <a:prstGeom prst="bentConnector4">
            <a:avLst>
              <a:gd name="adj1" fmla="val 372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28600" y="10668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2850A0"/>
                </a:solidFill>
                <a:latin typeface="黑体" pitchFamily="2" charset="-122"/>
              </a:rPr>
              <a:t> 就地：</a:t>
            </a:r>
            <a:r>
              <a:rPr lang="zh-CN" altLang="en-US" sz="3200" dirty="0" smtClean="0">
                <a:latin typeface="黑体" pitchFamily="2" charset="-122"/>
              </a:rPr>
              <a:t>在原链表结点之外，不再申请结点空间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      </a:t>
            </a:r>
            <a:r>
              <a:rPr lang="zh-CN" altLang="en-US" sz="3200" dirty="0" smtClean="0">
                <a:latin typeface="黑体" pitchFamily="2" charset="-122"/>
              </a:rPr>
              <a:t>即，仅利用原表结点</a:t>
            </a:r>
            <a:endParaRPr lang="zh-CN" altLang="en-US" sz="3200" dirty="0"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8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对于就地逆置的启发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803525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362200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098925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3657600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394325" y="1824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4953000" y="1824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6689725" y="1824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248400" y="1824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5715000" y="2124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419600" y="2124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124200" y="2124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1828800" y="2124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11250" y="18192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33400" y="1051805"/>
            <a:ext cx="70866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建立链表的尾插法</a:t>
            </a:r>
            <a:endParaRPr lang="zh-CN" altLang="en-GB" sz="3200" dirty="0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661150" y="37049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219825" y="37049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rot="5400000" flipH="1" flipV="1">
            <a:off x="6221732" y="4514219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096000" y="47075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533400" y="2930851"/>
            <a:ext cx="4343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建立链表的头插法</a:t>
            </a:r>
            <a:endParaRPr lang="zh-CN" altLang="en-GB" sz="3200" dirty="0"/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auto">
          <a:xfrm>
            <a:off x="5394325" y="37122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9" name="Rectangle 40"/>
          <p:cNvSpPr>
            <a:spLocks noChangeArrowheads="1"/>
          </p:cNvSpPr>
          <p:nvPr/>
        </p:nvSpPr>
        <p:spPr bwMode="auto">
          <a:xfrm>
            <a:off x="4953000" y="37122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 bwMode="auto">
          <a:xfrm>
            <a:off x="5715000" y="401701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直接箭头连接符 130"/>
          <p:cNvCxnSpPr/>
          <p:nvPr/>
        </p:nvCxnSpPr>
        <p:spPr bwMode="auto">
          <a:xfrm rot="5400000" flipH="1" flipV="1">
            <a:off x="49263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48006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33" name="Rectangle 39"/>
          <p:cNvSpPr>
            <a:spLocks noChangeArrowheads="1"/>
          </p:cNvSpPr>
          <p:nvPr/>
        </p:nvSpPr>
        <p:spPr bwMode="auto">
          <a:xfrm>
            <a:off x="4098925" y="37217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Rectangle 40"/>
          <p:cNvSpPr>
            <a:spLocks noChangeArrowheads="1"/>
          </p:cNvSpPr>
          <p:nvPr/>
        </p:nvSpPr>
        <p:spPr bwMode="auto">
          <a:xfrm>
            <a:off x="3657600" y="37217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5" name="直接箭头连接符 134"/>
          <p:cNvCxnSpPr/>
          <p:nvPr/>
        </p:nvCxnSpPr>
        <p:spPr bwMode="auto">
          <a:xfrm>
            <a:off x="4419600" y="40265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/>
          <p:nvPr/>
        </p:nvCxnSpPr>
        <p:spPr bwMode="auto">
          <a:xfrm rot="5400000" flipH="1" flipV="1">
            <a:off x="37071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7" name="Rectangle 39"/>
          <p:cNvSpPr>
            <a:spLocks noChangeArrowheads="1"/>
          </p:cNvSpPr>
          <p:nvPr/>
        </p:nvSpPr>
        <p:spPr bwMode="auto">
          <a:xfrm>
            <a:off x="35814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38" name="Rectangle 39"/>
          <p:cNvSpPr>
            <a:spLocks noChangeArrowheads="1"/>
          </p:cNvSpPr>
          <p:nvPr/>
        </p:nvSpPr>
        <p:spPr bwMode="auto">
          <a:xfrm>
            <a:off x="2803525" y="37217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2362200" y="37217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0" name="直接箭头连接符 139"/>
          <p:cNvCxnSpPr/>
          <p:nvPr/>
        </p:nvCxnSpPr>
        <p:spPr bwMode="auto">
          <a:xfrm>
            <a:off x="3124200" y="40265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rot="5400000" flipH="1" flipV="1">
            <a:off x="23355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22098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  <p:bldP spid="38" grpId="0" animBg="1"/>
      <p:bldP spid="39" grpId="0" animBg="1"/>
      <p:bldP spid="41" grpId="0" animBg="1"/>
      <p:bldP spid="41" grpId="1" animBg="1"/>
      <p:bldP spid="128" grpId="0" animBg="1"/>
      <p:bldP spid="129" grpId="0" animBg="1"/>
      <p:bldP spid="132" grpId="0" animBg="1"/>
      <p:bldP spid="132" grpId="1" animBg="1"/>
      <p:bldP spid="133" grpId="0" animBg="1"/>
      <p:bldP spid="134" grpId="0" animBg="1"/>
      <p:bldP spid="137" grpId="0" animBg="1"/>
      <p:bldP spid="137" grpId="1" animBg="1"/>
      <p:bldP spid="138" grpId="0" animBg="1"/>
      <p:bldP spid="139" grpId="0" animBg="1"/>
      <p:bldP spid="14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5485</TotalTime>
  <Words>2907</Words>
  <Application>Microsoft Office PowerPoint</Application>
  <PresentationFormat>全屏显示(4:3)</PresentationFormat>
  <Paragraphs>656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1091</cp:revision>
  <cp:lastPrinted>1601-01-01T00:00:00Z</cp:lastPrinted>
  <dcterms:created xsi:type="dcterms:W3CDTF">1601-01-01T00:00:00Z</dcterms:created>
  <dcterms:modified xsi:type="dcterms:W3CDTF">2016-02-04T04:33:58Z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