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00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74" r:id="rId30"/>
    <p:sldId id="375" r:id="rId31"/>
    <p:sldId id="377" r:id="rId32"/>
    <p:sldId id="371" r:id="rId33"/>
    <p:sldId id="373" r:id="rId34"/>
    <p:sldId id="378" r:id="rId35"/>
    <p:sldId id="379" r:id="rId36"/>
    <p:sldId id="380" r:id="rId37"/>
    <p:sldId id="384" r:id="rId38"/>
    <p:sldId id="382" r:id="rId39"/>
    <p:sldId id="383" r:id="rId40"/>
    <p:sldId id="386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8" r:id="rId50"/>
    <p:sldId id="402" r:id="rId51"/>
    <p:sldId id="403" r:id="rId52"/>
    <p:sldId id="404" r:id="rId53"/>
    <p:sldId id="405" r:id="rId54"/>
    <p:sldId id="406" r:id="rId55"/>
    <p:sldId id="407" r:id="rId56"/>
    <p:sldId id="408" r:id="rId57"/>
    <p:sldId id="409" r:id="rId58"/>
    <p:sldId id="410" r:id="rId59"/>
    <p:sldId id="411" r:id="rId60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D9A"/>
    <a:srgbClr val="FFFF99"/>
    <a:srgbClr val="007600"/>
    <a:srgbClr val="008A00"/>
    <a:srgbClr val="9FFFA1"/>
    <a:srgbClr val="81FF84"/>
    <a:srgbClr val="F9AD8F"/>
    <a:srgbClr val="FEE49A"/>
    <a:srgbClr val="04378A"/>
    <a:srgbClr val="90440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71A54-5376-47EC-9EBE-9AE8903B59D0}" type="datetimeFigureOut">
              <a:rPr lang="zh-CN" altLang="en-US" smtClean="0"/>
              <a:pPr/>
              <a:t>2016/3/31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5B716-5856-45BD-AB99-701AA0D713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5B716-5856-45BD-AB99-701AA0D713A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5B716-5856-45BD-AB99-701AA0D713A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5B716-5856-45BD-AB99-701AA0D713A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5B716-5856-45BD-AB99-701AA0D713A5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FB413-6784-4F41-A845-849C812277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13CA9-119E-4CE1-8437-3FC14F7267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5949A-C7FD-4B47-A420-D45344119C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B2E2C-F466-4030-B781-F5B511CEF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AD5EC-11A5-425A-9538-45ED631AFD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4A034-A604-443A-8EE1-C3C8C43C26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03278-1F0E-4BAB-8F01-01495F0BF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785AA-9835-4558-86D9-7E9347B0F4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5C730-4444-4780-A893-636ABE185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B74C2-CCDE-4D02-B37C-F60076CD75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00F77-8C09-45E9-A9F7-596B5EC37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8C8912C3-B361-451A-8EAC-978D85F928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3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字符串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+mj-lt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+mj-lt"/>
              </a:rPr>
              <a:t>7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+mj-lt"/>
              </a:rPr>
              <a:t>、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+mj-lt"/>
              </a:rPr>
              <a:t>8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+mj-lt"/>
              </a:rPr>
              <a:t>讲：字符串与模式匹配</a:t>
            </a:r>
            <a:endParaRPr kumimoji="1" lang="en-US" altLang="zh-CN" sz="4400" dirty="0" smtClean="0">
              <a:solidFill>
                <a:srgbClr val="292929"/>
              </a:solidFill>
              <a:latin typeface="+mj-lt"/>
            </a:endParaRP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7B4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2053" name="Picture 7" descr="河海校徽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3.2 </a:t>
            </a:r>
            <a:r>
              <a:rPr lang="zh-CN" altLang="en-US" dirty="0" smtClean="0">
                <a:ea typeface="黑体" pitchFamily="2" charset="-122"/>
              </a:rPr>
              <a:t>字符串的表示</a:t>
            </a:r>
            <a:r>
              <a:rPr lang="en-US" altLang="zh-CN" dirty="0" smtClean="0">
                <a:ea typeface="黑体" pitchFamily="2" charset="-122"/>
              </a:rPr>
              <a:t>/</a:t>
            </a:r>
            <a:r>
              <a:rPr lang="zh-CN" altLang="en-US" dirty="0" smtClean="0">
                <a:ea typeface="黑体" pitchFamily="2" charset="-122"/>
              </a:rPr>
              <a:t>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0668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latin typeface="+mj-lt"/>
              </a:rPr>
              <a:t>字符串：数据元素为字符的线性表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685800" y="1752600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-- 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顺序表示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顺序串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: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85800" y="3886200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-- </a:t>
            </a:r>
            <a:r>
              <a:rPr lang="zh-CN" altLang="en-GB" sz="3200" dirty="0" smtClean="0">
                <a:solidFill>
                  <a:srgbClr val="003399"/>
                </a:solidFill>
              </a:rPr>
              <a:t>链接表示 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链串</a:t>
            </a:r>
            <a:r>
              <a:rPr lang="en-US" altLang="zh-CN" sz="3200" dirty="0" smtClean="0">
                <a:solidFill>
                  <a:srgbClr val="003399"/>
                </a:solidFill>
              </a:rPr>
              <a:t>):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685800" y="2438400"/>
            <a:ext cx="80772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</a:t>
            </a:r>
            <a:r>
              <a:rPr lang="zh-CN" altLang="en-US" sz="3200" kern="0" dirty="0" smtClean="0">
                <a:latin typeface="+mn-lt"/>
              </a:rPr>
              <a:t>将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所有字符顺序地存储在一组地址连续的内存单元，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Wingdings" pitchFamily="2" charset="2"/>
              </a:rPr>
              <a:t>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字符数组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685800" y="4495800"/>
            <a:ext cx="8077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Wingdings" pitchFamily="2" charset="2"/>
              </a:rPr>
              <a:t> 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  <a:sym typeface="Wingdings" pitchFamily="2" charset="2"/>
              </a:rPr>
              <a:t>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字符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3.2 </a:t>
            </a:r>
            <a:r>
              <a:rPr lang="zh-CN" altLang="en-US" dirty="0" smtClean="0">
                <a:ea typeface="黑体" pitchFamily="2" charset="-122"/>
              </a:rPr>
              <a:t>字符串的顺序表示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9906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顺序串定义</a:t>
            </a:r>
            <a:endParaRPr lang="zh-CN" altLang="en-US" sz="32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85800" y="1600200"/>
            <a:ext cx="8458200" cy="27515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SeqString</a:t>
            </a:r>
            <a:r>
              <a:rPr lang="en-US" altLang="zh-CN" sz="3200" dirty="0"/>
              <a:t> </a:t>
            </a:r>
          </a:p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 smtClean="0"/>
              <a:t>MaxNum</a:t>
            </a:r>
            <a:r>
              <a:rPr lang="en-US" altLang="zh-CN" sz="3200" dirty="0" smtClean="0"/>
              <a:t>; </a:t>
            </a:r>
            <a:endParaRPr lang="en-US" altLang="zh-CN" sz="3200" dirty="0"/>
          </a:p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n</a:t>
            </a:r>
            <a:r>
              <a:rPr lang="en-US" altLang="zh-CN" sz="3200" dirty="0" smtClean="0"/>
              <a:t>; </a:t>
            </a:r>
            <a:endParaRPr lang="en-US" altLang="zh-CN" sz="3200" dirty="0">
              <a:solidFill>
                <a:srgbClr val="0B772F"/>
              </a:solidFill>
            </a:endParaRPr>
          </a:p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  char </a:t>
            </a:r>
            <a:r>
              <a:rPr lang="en-US" altLang="zh-CN" sz="3200" dirty="0"/>
              <a:t>*</a:t>
            </a:r>
            <a:r>
              <a:rPr lang="en-US" altLang="zh-CN" sz="3200" dirty="0" smtClean="0"/>
              <a:t>c; }; </a:t>
            </a:r>
            <a:endParaRPr lang="en-US" altLang="zh-CN" sz="3200" dirty="0">
              <a:solidFill>
                <a:srgbClr val="0B772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05200" y="2328739"/>
            <a:ext cx="205376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最大长度</a:t>
            </a:r>
          </a:p>
        </p:txBody>
      </p:sp>
      <p:sp>
        <p:nvSpPr>
          <p:cNvPr id="11" name="矩形 10"/>
          <p:cNvSpPr/>
          <p:nvPr/>
        </p:nvSpPr>
        <p:spPr>
          <a:xfrm>
            <a:off x="1905000" y="2971800"/>
            <a:ext cx="2874505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实际字符个数</a:t>
            </a:r>
            <a:endParaRPr lang="zh-CN" altLang="en-US" sz="3200" dirty="0">
              <a:solidFill>
                <a:srgbClr val="0099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43200" y="3635514"/>
            <a:ext cx="4105611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指向字符数组的指针</a:t>
            </a:r>
            <a:endParaRPr lang="zh-CN" altLang="en-US" sz="3200" dirty="0">
              <a:solidFill>
                <a:srgbClr val="0099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2000" y="4267200"/>
            <a:ext cx="7848600" cy="684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err="1" smtClean="0"/>
              <a:t>typedef</a:t>
            </a: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SeqString</a:t>
            </a:r>
            <a:r>
              <a:rPr lang="en-US" altLang="zh-CN" sz="3200" dirty="0" smtClean="0"/>
              <a:t> *</a:t>
            </a:r>
            <a:r>
              <a:rPr lang="en-US" altLang="zh-CN" sz="3200" dirty="0" err="1" smtClean="0"/>
              <a:t>PSeqString</a:t>
            </a:r>
            <a:r>
              <a:rPr lang="en-US" altLang="zh-CN" sz="3200" dirty="0" smtClean="0"/>
              <a:t>; </a:t>
            </a:r>
            <a:endParaRPr lang="en-US" altLang="zh-CN" sz="3200" dirty="0"/>
          </a:p>
        </p:txBody>
      </p:sp>
      <p:sp>
        <p:nvSpPr>
          <p:cNvPr id="15" name="矩形 14"/>
          <p:cNvSpPr/>
          <p:nvPr/>
        </p:nvSpPr>
        <p:spPr>
          <a:xfrm>
            <a:off x="771189" y="4854714"/>
            <a:ext cx="3284874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顺序串指针类型</a:t>
            </a:r>
            <a:endParaRPr lang="zh-CN" altLang="en-US" sz="32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  <p:bldP spid="11" grpId="0"/>
      <p:bldP spid="12" grpId="0"/>
      <p:bldP spid="18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8229600" cy="609600"/>
          </a:xfrm>
          <a:solidFill>
            <a:schemeClr val="accent5"/>
          </a:solidFill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GB" dirty="0" smtClean="0">
                <a:latin typeface="+mj-lt"/>
                <a:ea typeface="黑体" pitchFamily="2" charset="-122"/>
              </a:rPr>
              <a:t>创建空顺序串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(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与课本</a:t>
            </a:r>
            <a:r>
              <a:rPr lang="en-US" altLang="zh-CN" dirty="0" smtClean="0">
                <a:latin typeface="+mj-lt"/>
                <a:ea typeface="黑体" pitchFamily="2" charset="-122"/>
              </a:rPr>
              <a:t>p71</a:t>
            </a:r>
            <a:r>
              <a:rPr lang="zh-CN" altLang="en-US" dirty="0" smtClean="0">
                <a:latin typeface="+mj-lt"/>
                <a:ea typeface="黑体" pitchFamily="2" charset="-122"/>
              </a:rPr>
              <a:t>程序逻辑相同</a:t>
            </a:r>
            <a:r>
              <a:rPr lang="en-US" altLang="zh-CN" dirty="0" smtClean="0">
                <a:latin typeface="+mj-lt"/>
                <a:ea typeface="黑体" pitchFamily="2" charset="-122"/>
              </a:rPr>
              <a:t>)</a:t>
            </a:r>
            <a:endParaRPr lang="zh-CN" altLang="en-US" dirty="0" smtClean="0">
              <a:latin typeface="+mj-lt"/>
              <a:ea typeface="黑体" pitchFamily="2" charset="-122"/>
            </a:endParaRP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304800" y="5868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PSeqString</a:t>
            </a:r>
            <a:r>
              <a:rPr lang="en-US" altLang="zh-CN" sz="3200" dirty="0"/>
              <a:t> </a:t>
            </a:r>
            <a:r>
              <a:rPr lang="en-US" altLang="zh-CN" sz="3200" dirty="0" err="1"/>
              <a:t>creatNullStr_seq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m</a:t>
            </a:r>
            <a:r>
              <a:rPr lang="en-US" altLang="zh-CN" sz="3200" dirty="0" smtClean="0"/>
              <a:t>)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04800" y="11202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/>
              <a:t>PSeqString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pstr</a:t>
            </a:r>
            <a:r>
              <a:rPr lang="en-US" altLang="zh-CN" sz="3200" dirty="0" smtClean="0"/>
              <a:t> = (</a:t>
            </a:r>
            <a:r>
              <a:rPr lang="en-US" altLang="zh-CN" sz="3200" dirty="0" err="1" smtClean="0"/>
              <a:t>PSeqString</a:t>
            </a:r>
            <a:r>
              <a:rPr lang="en-US" altLang="zh-CN" sz="3200" dirty="0" smtClean="0"/>
              <a:t>)</a:t>
            </a:r>
            <a:r>
              <a:rPr lang="en-US" altLang="zh-CN" sz="3200" dirty="0" err="1" smtClean="0"/>
              <a:t>malloc</a:t>
            </a:r>
            <a:endParaRPr lang="en-US" altLang="zh-CN" sz="3200" dirty="0" smtClean="0"/>
          </a:p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                        (</a:t>
            </a:r>
            <a:r>
              <a:rPr lang="en-US" altLang="zh-CN" sz="3200" dirty="0" err="1" smtClean="0"/>
              <a:t>sizeof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SeqString</a:t>
            </a:r>
            <a:r>
              <a:rPr lang="en-US" altLang="zh-CN" sz="3200" dirty="0" smtClean="0"/>
              <a:t>));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04800" y="22362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if (</a:t>
            </a:r>
            <a:r>
              <a:rPr lang="en-US" altLang="zh-CN" sz="3200" dirty="0" err="1" smtClean="0"/>
              <a:t>pstr</a:t>
            </a:r>
            <a:r>
              <a:rPr lang="en-US" altLang="zh-CN" sz="3200" dirty="0" smtClean="0"/>
              <a:t>==Null) {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(“out of !\n”);  return Null;}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04800" y="27762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3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pstr</a:t>
            </a:r>
            <a:r>
              <a:rPr lang="en-US" altLang="zh-CN" sz="3200" dirty="0" smtClean="0"/>
              <a:t>-&gt;c = (char *)</a:t>
            </a:r>
            <a:r>
              <a:rPr lang="en-US" altLang="zh-CN" sz="3200" dirty="0" err="1" smtClean="0"/>
              <a:t>malloc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sizeof</a:t>
            </a:r>
            <a:r>
              <a:rPr lang="en-US" altLang="zh-CN" sz="3200" dirty="0" smtClean="0"/>
              <a:t>(char)*m);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04800" y="3316200"/>
            <a:ext cx="8839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if (</a:t>
            </a:r>
            <a:r>
              <a:rPr lang="en-US" altLang="zh-CN" sz="3200" dirty="0" err="1" smtClean="0"/>
              <a:t>pstr</a:t>
            </a:r>
            <a:r>
              <a:rPr lang="en-US" altLang="zh-CN" sz="3200" dirty="0" smtClean="0"/>
              <a:t>-&gt;c==Null) </a:t>
            </a:r>
          </a:p>
          <a:p>
            <a:pPr marL="342900" indent="-342900" algn="just">
              <a:lnSpc>
                <a:spcPct val="108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{ </a:t>
            </a:r>
            <a:r>
              <a:rPr lang="en-US" altLang="zh-CN" sz="3200" dirty="0" smtClean="0">
                <a:solidFill>
                  <a:srgbClr val="003399"/>
                </a:solidFill>
              </a:rPr>
              <a:t>free(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pstr</a:t>
            </a:r>
            <a:r>
              <a:rPr lang="en-US" altLang="zh-CN" sz="3200" dirty="0" smtClean="0">
                <a:solidFill>
                  <a:srgbClr val="003399"/>
                </a:solidFill>
              </a:rPr>
              <a:t>);  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(“out of !\n”);  return Null;}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04800" y="4419600"/>
            <a:ext cx="8839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pstr</a:t>
            </a:r>
            <a:r>
              <a:rPr lang="en-US" altLang="zh-CN" sz="3200" dirty="0" smtClean="0"/>
              <a:t>-&gt;</a:t>
            </a:r>
            <a:r>
              <a:rPr lang="en-US" altLang="zh-CN" sz="3200" dirty="0" err="1" smtClean="0"/>
              <a:t>MaxNum</a:t>
            </a:r>
            <a:r>
              <a:rPr lang="en-US" altLang="zh-CN" sz="3200" dirty="0" smtClean="0"/>
              <a:t> = m;</a:t>
            </a:r>
          </a:p>
          <a:p>
            <a:pPr marL="342900" indent="-342900" algn="just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pstr</a:t>
            </a:r>
            <a:r>
              <a:rPr lang="en-US" altLang="zh-CN" sz="3200" dirty="0" smtClean="0"/>
              <a:t>-&gt;n = 0;</a:t>
            </a:r>
          </a:p>
          <a:p>
            <a:pPr marL="342900" indent="-342900" algn="just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return </a:t>
            </a:r>
            <a:r>
              <a:rPr lang="en-US" altLang="zh-CN" sz="3200" dirty="0" err="1" smtClean="0"/>
              <a:t>pstr</a:t>
            </a:r>
            <a:r>
              <a:rPr lang="en-US" altLang="zh-CN" sz="3200" dirty="0" smtClean="0"/>
              <a:t>;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3400" y="1600200"/>
            <a:ext cx="38100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申请顺序串空间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181600" y="3276600"/>
            <a:ext cx="39624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申请字符数组空间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1" grpId="0"/>
      <p:bldP spid="12" grpId="0"/>
      <p:bldP spid="13" grpId="0"/>
      <p:bldP spid="14" grpId="0"/>
      <p:bldP spid="15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0"/>
            <a:ext cx="9067800" cy="6096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求子串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第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个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字符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开始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、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连续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j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个字符组成的串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28600" y="6858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PSeqString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subStr_seq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PSeqString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s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j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715000" y="3409950"/>
            <a:ext cx="36576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//s</a:t>
            </a:r>
            <a:r>
              <a:rPr lang="zh-CN" altLang="en-US" sz="3200" dirty="0" smtClean="0">
                <a:solidFill>
                  <a:srgbClr val="009900"/>
                </a:solidFill>
              </a:rPr>
              <a:t>不够长</a:t>
            </a:r>
            <a:r>
              <a:rPr lang="en-US" altLang="zh-CN" sz="3200" dirty="0" smtClean="0">
                <a:solidFill>
                  <a:srgbClr val="009900"/>
                </a:solidFill>
              </a:rPr>
              <a:t>, </a:t>
            </a:r>
            <a:r>
              <a:rPr lang="zh-CN" altLang="en-US" sz="3200" dirty="0" smtClean="0">
                <a:solidFill>
                  <a:srgbClr val="009900"/>
                </a:solidFill>
              </a:rPr>
              <a:t>重置</a:t>
            </a:r>
            <a:r>
              <a:rPr lang="en-US" altLang="zh-CN" sz="3200" dirty="0">
                <a:solidFill>
                  <a:srgbClr val="009900"/>
                </a:solidFill>
              </a:rPr>
              <a:t>j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419600" y="1293269"/>
            <a:ext cx="28956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声明子串</a:t>
            </a:r>
            <a:r>
              <a:rPr lang="en-US" altLang="zh-CN" sz="3200" dirty="0" smtClean="0">
                <a:solidFill>
                  <a:srgbClr val="009900"/>
                </a:solidFill>
              </a:rPr>
              <a:t>s1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6172200" y="4495800"/>
            <a:ext cx="27432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复制到</a:t>
            </a:r>
            <a:r>
              <a:rPr lang="en-US" altLang="zh-CN" sz="3200" dirty="0" smtClean="0">
                <a:solidFill>
                  <a:srgbClr val="009900"/>
                </a:solidFill>
              </a:rPr>
              <a:t>s1</a:t>
            </a:r>
            <a:r>
              <a:rPr lang="zh-CN" altLang="en-US" sz="3200" dirty="0" smtClean="0">
                <a:solidFill>
                  <a:srgbClr val="009900"/>
                </a:solidFill>
              </a:rPr>
              <a:t>中</a:t>
            </a:r>
            <a:endParaRPr lang="zh-CN" altLang="en-US" sz="3200" dirty="0">
              <a:solidFill>
                <a:srgbClr val="009900"/>
              </a:solidFill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600" y="12192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k;  </a:t>
            </a:r>
            <a:r>
              <a:rPr lang="en-US" altLang="zh-CN" sz="3200" dirty="0" err="1" smtClean="0"/>
              <a:t>PSeqString</a:t>
            </a:r>
            <a:r>
              <a:rPr lang="en-US" altLang="zh-CN" sz="3200" dirty="0" smtClean="0"/>
              <a:t> s1; </a:t>
            </a:r>
            <a:endParaRPr lang="en-US" altLang="zh-CN" sz="3200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28600" y="1752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s1=</a:t>
            </a:r>
            <a:r>
              <a:rPr lang="en-US" altLang="zh-CN" sz="3200" dirty="0" err="1" smtClean="0"/>
              <a:t>createNullStr_seq</a:t>
            </a:r>
            <a:r>
              <a:rPr lang="en-US" altLang="zh-CN" sz="3200" dirty="0" smtClean="0"/>
              <a:t>(j); </a:t>
            </a:r>
            <a:endParaRPr lang="en-US" altLang="zh-CN" sz="3200" dirty="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28600" y="22860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if (s1</a:t>
            </a:r>
            <a:r>
              <a:rPr lang="en-US" altLang="zh-CN" sz="3200" dirty="0"/>
              <a:t>==</a:t>
            </a:r>
            <a:r>
              <a:rPr lang="en-US" altLang="zh-CN" sz="3200" dirty="0" smtClean="0"/>
              <a:t>Null) {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(“out of !\n”);  return Null;}</a:t>
            </a:r>
            <a:endParaRPr lang="en-US" altLang="zh-CN" sz="32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28600" y="28194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if (</a:t>
            </a:r>
            <a:r>
              <a:rPr lang="en-US" altLang="zh-CN" sz="32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dirty="0" smtClean="0">
                <a:solidFill>
                  <a:srgbClr val="043D9A"/>
                </a:solidFill>
              </a:rPr>
              <a:t>&gt;0 </a:t>
            </a:r>
            <a:r>
              <a:rPr lang="en-US" altLang="zh-CN" sz="3200" dirty="0">
                <a:solidFill>
                  <a:srgbClr val="043D9A"/>
                </a:solidFill>
              </a:rPr>
              <a:t>&amp;&amp; </a:t>
            </a:r>
            <a:r>
              <a:rPr lang="en-US" altLang="zh-CN" sz="32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dirty="0" smtClean="0">
                <a:solidFill>
                  <a:srgbClr val="043D9A"/>
                </a:solidFill>
              </a:rPr>
              <a:t>&lt;=s-</a:t>
            </a:r>
            <a:r>
              <a:rPr lang="en-US" altLang="zh-CN" sz="3200" dirty="0">
                <a:solidFill>
                  <a:srgbClr val="043D9A"/>
                </a:solidFill>
              </a:rPr>
              <a:t>&gt;n </a:t>
            </a:r>
            <a:r>
              <a:rPr lang="en-US" altLang="zh-CN" sz="3200" dirty="0"/>
              <a:t>&amp;&amp; j&gt;0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990600" y="33528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if(s-</a:t>
            </a:r>
            <a:r>
              <a:rPr lang="en-US" altLang="zh-CN" sz="3200" dirty="0">
                <a:solidFill>
                  <a:srgbClr val="C00000"/>
                </a:solidFill>
              </a:rPr>
              <a:t>&gt;n </a:t>
            </a:r>
            <a:r>
              <a:rPr lang="en-US" altLang="zh-CN" sz="3200" dirty="0" smtClean="0">
                <a:solidFill>
                  <a:srgbClr val="C00000"/>
                </a:solidFill>
              </a:rPr>
              <a:t>&lt; i+j-1)</a:t>
            </a:r>
            <a:endParaRPr lang="en-US" altLang="zh-CN" sz="3200" dirty="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28600" y="3852000"/>
            <a:ext cx="8839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for(k=0</a:t>
            </a:r>
            <a:r>
              <a:rPr lang="en-US" altLang="zh-CN" sz="3200" dirty="0"/>
              <a:t>; k&lt;j; k++)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              s1-</a:t>
            </a:r>
            <a:r>
              <a:rPr lang="en-US" altLang="zh-CN" sz="3200" dirty="0" smtClean="0"/>
              <a:t>&gt;c[k</a:t>
            </a:r>
            <a:r>
              <a:rPr lang="en-US" altLang="zh-CN" sz="3200" dirty="0"/>
              <a:t>] = s-</a:t>
            </a:r>
            <a:r>
              <a:rPr lang="en-US" altLang="zh-CN" sz="3200" dirty="0" smtClean="0"/>
              <a:t>&gt;c[i-1+k];</a:t>
            </a:r>
            <a:endParaRPr lang="en-US" altLang="zh-CN" sz="3200" dirty="0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28600" y="48768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s1-&gt;n </a:t>
            </a:r>
            <a:r>
              <a:rPr lang="en-US" altLang="zh-CN" sz="3200" dirty="0"/>
              <a:t>= j</a:t>
            </a:r>
            <a:r>
              <a:rPr lang="en-US" altLang="zh-CN" sz="3200" dirty="0" smtClean="0"/>
              <a:t>;</a:t>
            </a:r>
            <a:endParaRPr lang="en-US" altLang="zh-CN" sz="3200" dirty="0"/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28600" y="3352800"/>
            <a:ext cx="99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{ </a:t>
            </a:r>
            <a:endParaRPr lang="en-US" altLang="zh-CN" sz="3200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228600" y="51816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}</a:t>
            </a:r>
            <a:endParaRPr lang="en-US" altLang="zh-CN" sz="3200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228600" y="56388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return s1; }</a:t>
            </a:r>
            <a:endParaRPr lang="en-US" altLang="zh-CN" sz="3200" dirty="0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181600" y="2895600"/>
            <a:ext cx="36576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保证运算有意义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2895600" y="4953000"/>
            <a:ext cx="44196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设置子串的实际长度</a:t>
            </a:r>
            <a:endParaRPr lang="zh-CN" altLang="en-US" sz="3200" dirty="0">
              <a:solidFill>
                <a:srgbClr val="009900"/>
              </a:solidFill>
            </a:endParaRPr>
          </a:p>
        </p:txBody>
      </p:sp>
      <p:sp>
        <p:nvSpPr>
          <p:cNvPr id="25" name="Rectangle 40"/>
          <p:cNvSpPr>
            <a:spLocks noChangeArrowheads="1"/>
          </p:cNvSpPr>
          <p:nvPr/>
        </p:nvSpPr>
        <p:spPr bwMode="auto">
          <a:xfrm>
            <a:off x="2743200" y="5562600"/>
            <a:ext cx="2971800" cy="685800"/>
          </a:xfrm>
          <a:prstGeom prst="rect">
            <a:avLst/>
          </a:prstGeom>
          <a:solidFill>
            <a:srgbClr val="0B772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</a:rPr>
              <a:t>时间代价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: 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953000" y="1826669"/>
            <a:ext cx="41910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将</a:t>
            </a:r>
            <a:r>
              <a:rPr lang="en-US" altLang="zh-CN" sz="3200" dirty="0" smtClean="0">
                <a:solidFill>
                  <a:srgbClr val="009900"/>
                </a:solidFill>
              </a:rPr>
              <a:t>s1</a:t>
            </a:r>
            <a:r>
              <a:rPr lang="zh-CN" altLang="en-US" sz="3200" dirty="0" smtClean="0">
                <a:solidFill>
                  <a:srgbClr val="009900"/>
                </a:solidFill>
              </a:rPr>
              <a:t>初始化为空串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733800" y="3352800"/>
            <a:ext cx="5257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j=s-</a:t>
            </a:r>
            <a:r>
              <a:rPr lang="en-US" altLang="zh-CN" sz="3200" dirty="0"/>
              <a:t>&gt;</a:t>
            </a:r>
            <a:r>
              <a:rPr lang="en-US" altLang="zh-CN" sz="3200" dirty="0" smtClean="0"/>
              <a:t>n-i+1;</a:t>
            </a:r>
            <a:endParaRPr lang="en-US" altLang="zh-CN" sz="3200" dirty="0"/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5029200" y="5562600"/>
            <a:ext cx="1143000" cy="685800"/>
          </a:xfrm>
          <a:prstGeom prst="rect">
            <a:avLst/>
          </a:prstGeom>
          <a:solidFill>
            <a:srgbClr val="0B772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i="1" dirty="0" smtClean="0">
                <a:solidFill>
                  <a:schemeClr val="bg1"/>
                </a:solidFill>
                <a:latin typeface="+mj-lt"/>
              </a:rPr>
              <a:t>O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(j)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25" grpId="0" animBg="1"/>
      <p:bldP spid="26" grpId="0"/>
      <p:bldP spid="34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85800" y="2693920"/>
            <a:ext cx="7239000" cy="225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StrNode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char c;</a:t>
            </a: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</a:t>
            </a:r>
            <a:r>
              <a:rPr lang="en-US" altLang="zh-CN" sz="3200" dirty="0" err="1" smtClean="0"/>
              <a:t>PStrNode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link</a:t>
            </a:r>
            <a:r>
              <a:rPr lang="en-US" altLang="zh-CN" sz="3200" dirty="0" smtClean="0"/>
              <a:t>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};</a:t>
            </a:r>
            <a:endParaRPr lang="en-US" altLang="zh-CN" sz="3200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85800" y="1548825"/>
            <a:ext cx="723900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StrNode</a:t>
            </a:r>
            <a:r>
              <a:rPr lang="en-US" altLang="zh-CN" sz="3200" dirty="0"/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typedef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StrNode</a:t>
            </a:r>
            <a:r>
              <a:rPr lang="en-US" altLang="zh-CN" sz="3200" dirty="0"/>
              <a:t> *</a:t>
            </a:r>
            <a:r>
              <a:rPr lang="en-US" altLang="zh-CN" sz="3200" dirty="0" err="1"/>
              <a:t>PStrNode</a:t>
            </a:r>
            <a:r>
              <a:rPr lang="en-US" altLang="zh-CN" sz="3200" dirty="0" smtClean="0"/>
              <a:t>;</a:t>
            </a:r>
            <a:endParaRPr lang="en-US" altLang="zh-CN" sz="3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3.2 </a:t>
            </a:r>
            <a:r>
              <a:rPr lang="zh-CN" altLang="en-US" dirty="0" smtClean="0">
                <a:ea typeface="黑体" pitchFamily="2" charset="-122"/>
              </a:rPr>
              <a:t>字符串的链接表示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9906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链串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字符链表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)</a:t>
            </a:r>
            <a:endParaRPr lang="zh-CN" altLang="en-US" sz="3200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05200" y="1625025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//</a:t>
            </a:r>
            <a:r>
              <a:rPr lang="zh-CN" altLang="en-US" sz="3200" dirty="0" smtClean="0">
                <a:solidFill>
                  <a:srgbClr val="008A00"/>
                </a:solidFill>
              </a:rPr>
              <a:t>结点类型</a:t>
            </a:r>
          </a:p>
        </p:txBody>
      </p:sp>
      <p:sp>
        <p:nvSpPr>
          <p:cNvPr id="12" name="矩形 11"/>
          <p:cNvSpPr/>
          <p:nvPr/>
        </p:nvSpPr>
        <p:spPr>
          <a:xfrm>
            <a:off x="2362200" y="3377625"/>
            <a:ext cx="1233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//</a:t>
            </a:r>
            <a:r>
              <a:rPr lang="zh-CN" altLang="en-US" sz="3200" dirty="0" smtClean="0">
                <a:solidFill>
                  <a:srgbClr val="008A00"/>
                </a:solidFill>
              </a:rPr>
              <a:t>字符</a:t>
            </a:r>
          </a:p>
        </p:txBody>
      </p:sp>
      <p:sp>
        <p:nvSpPr>
          <p:cNvPr id="15" name="矩形 14"/>
          <p:cNvSpPr/>
          <p:nvPr/>
        </p:nvSpPr>
        <p:spPr>
          <a:xfrm>
            <a:off x="762000" y="5435025"/>
            <a:ext cx="28745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//</a:t>
            </a:r>
            <a:r>
              <a:rPr lang="zh-CN" altLang="en-US" sz="3200" dirty="0" smtClean="0">
                <a:solidFill>
                  <a:srgbClr val="008A00"/>
                </a:solidFill>
              </a:rPr>
              <a:t>链串指针类型</a:t>
            </a:r>
          </a:p>
        </p:txBody>
      </p:sp>
      <p:sp>
        <p:nvSpPr>
          <p:cNvPr id="16" name="矩形 15"/>
          <p:cNvSpPr/>
          <p:nvPr/>
        </p:nvSpPr>
        <p:spPr>
          <a:xfrm>
            <a:off x="3643770" y="3935850"/>
            <a:ext cx="1233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//</a:t>
            </a:r>
            <a:r>
              <a:rPr lang="zh-CN" altLang="en-US" sz="3200" dirty="0" smtClean="0">
                <a:solidFill>
                  <a:srgbClr val="008A00"/>
                </a:solidFill>
              </a:rPr>
              <a:t>指针</a:t>
            </a:r>
          </a:p>
        </p:txBody>
      </p:sp>
      <p:sp>
        <p:nvSpPr>
          <p:cNvPr id="17" name="矩形 16"/>
          <p:cNvSpPr/>
          <p:nvPr/>
        </p:nvSpPr>
        <p:spPr>
          <a:xfrm>
            <a:off x="685800" y="4953000"/>
            <a:ext cx="7543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3200" dirty="0" err="1" smtClean="0"/>
              <a:t>typedef</a:t>
            </a: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StrNode</a:t>
            </a:r>
            <a:r>
              <a:rPr lang="en-US" altLang="zh-CN" sz="3200" dirty="0" smtClean="0"/>
              <a:t> *</a:t>
            </a:r>
            <a:r>
              <a:rPr lang="en-US" altLang="zh-CN" sz="3200" dirty="0" err="1" smtClean="0"/>
              <a:t>LinkString</a:t>
            </a:r>
            <a:r>
              <a:rPr lang="en-US" altLang="zh-CN" sz="3200" dirty="0" smtClean="0"/>
              <a:t>;</a:t>
            </a:r>
            <a:endParaRPr lang="en-US" altLang="zh-CN" sz="3200" dirty="0"/>
          </a:p>
        </p:txBody>
      </p:sp>
      <p:sp>
        <p:nvSpPr>
          <p:cNvPr id="20" name="矩形 19"/>
          <p:cNvSpPr/>
          <p:nvPr/>
        </p:nvSpPr>
        <p:spPr>
          <a:xfrm>
            <a:off x="6934200" y="2209800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//</a:t>
            </a:r>
            <a:r>
              <a:rPr lang="zh-CN" altLang="en-US" sz="3200" dirty="0" smtClean="0">
                <a:solidFill>
                  <a:srgbClr val="008A00"/>
                </a:solidFill>
              </a:rPr>
              <a:t>指针类型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13" grpId="0"/>
      <p:bldP spid="10" grpId="0"/>
      <p:bldP spid="12" grpId="0"/>
      <p:bldP spid="15" grpId="0"/>
      <p:bldP spid="16" grpId="0"/>
      <p:bldP spid="17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76200"/>
            <a:ext cx="5410200" cy="685800"/>
          </a:xfrm>
          <a:solidFill>
            <a:schemeClr val="accent5"/>
          </a:solidFill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GB" dirty="0" smtClean="0">
                <a:latin typeface="+mj-lt"/>
                <a:ea typeface="黑体" pitchFamily="2" charset="-122"/>
              </a:rPr>
              <a:t>创建</a:t>
            </a:r>
            <a:r>
              <a:rPr lang="zh-CN" altLang="en-US" dirty="0" smtClean="0">
                <a:latin typeface="+mj-lt"/>
                <a:ea typeface="黑体" pitchFamily="2" charset="-122"/>
              </a:rPr>
              <a:t>带头结点的空链串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800" y="762000"/>
            <a:ext cx="899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z="3200" dirty="0" err="1"/>
              <a:t>LinkString</a:t>
            </a:r>
            <a:r>
              <a:rPr lang="en-US" altLang="zh-CN" sz="3200" dirty="0"/>
              <a:t> </a:t>
            </a:r>
            <a:r>
              <a:rPr lang="en-US" altLang="zh-CN" sz="3200" dirty="0" err="1"/>
              <a:t>creatNullString_link</a:t>
            </a:r>
            <a:r>
              <a:rPr lang="en-US" altLang="zh-CN" sz="3200" dirty="0"/>
              <a:t>(void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04800" y="1371600"/>
            <a:ext cx="899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/>
              <a:t>LinkString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pst</a:t>
            </a:r>
            <a:r>
              <a:rPr lang="en-US" altLang="zh-CN" sz="3200" dirty="0"/>
              <a:t>;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04800" y="1981200"/>
            <a:ext cx="899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40000"/>
              </a:spcBef>
              <a:buFontTx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pst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LinkString</a:t>
            </a:r>
            <a:r>
              <a:rPr lang="en-US" altLang="zh-CN" sz="3200" dirty="0"/>
              <a:t>)</a:t>
            </a:r>
            <a:r>
              <a:rPr lang="en-US" altLang="zh-CN" sz="3200" dirty="0" err="1"/>
              <a:t>malloc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StrNode</a:t>
            </a:r>
            <a:r>
              <a:rPr lang="en-US" altLang="zh-CN" sz="3200" dirty="0" smtClean="0"/>
              <a:t>));</a:t>
            </a:r>
            <a:endParaRPr lang="en-US" altLang="zh-CN" sz="3200" dirty="0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304800" y="2590800"/>
            <a:ext cx="899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if (</a:t>
            </a:r>
            <a:r>
              <a:rPr lang="en-US" altLang="zh-CN" sz="3200" dirty="0" err="1" smtClean="0"/>
              <a:t>pst</a:t>
            </a:r>
            <a:r>
              <a:rPr lang="en-US" altLang="zh-CN" sz="3200" dirty="0" smtClean="0"/>
              <a:t> != </a:t>
            </a:r>
            <a:r>
              <a:rPr lang="en-US" altLang="zh-CN" sz="3200" dirty="0"/>
              <a:t>NULL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04800" y="3810000"/>
            <a:ext cx="152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else</a:t>
            </a:r>
            <a:endParaRPr lang="en-US" altLang="zh-CN" sz="3200" dirty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04800" y="3200400"/>
            <a:ext cx="899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</a:t>
            </a:r>
            <a:r>
              <a:rPr lang="en-US" altLang="zh-CN" sz="3200" dirty="0" err="1" smtClean="0"/>
              <a:t>pst</a:t>
            </a:r>
            <a:r>
              <a:rPr lang="en-US" altLang="zh-CN" sz="3200" dirty="0" smtClean="0"/>
              <a:t>-&gt;link </a:t>
            </a:r>
            <a:r>
              <a:rPr lang="en-US" altLang="zh-CN" sz="3200" dirty="0"/>
              <a:t>= NULL</a:t>
            </a:r>
            <a:r>
              <a:rPr lang="en-US" altLang="zh-CN" sz="3200" dirty="0" smtClean="0"/>
              <a:t>;</a:t>
            </a:r>
            <a:endParaRPr lang="en-US" altLang="zh-CN" sz="3200" dirty="0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304800" y="4419600"/>
            <a:ext cx="8991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return(</a:t>
            </a:r>
            <a:r>
              <a:rPr lang="en-US" altLang="zh-CN" sz="3200" dirty="0" err="1" smtClean="0"/>
              <a:t>pst</a:t>
            </a:r>
            <a:r>
              <a:rPr lang="en-US" altLang="zh-CN" sz="3200" dirty="0"/>
              <a:t>);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800461" y="3810000"/>
            <a:ext cx="787693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/>
              <a:t>printf</a:t>
            </a:r>
            <a:r>
              <a:rPr lang="en-US" altLang="zh-CN" sz="3200" dirty="0"/>
              <a:t>(“Out of space! \n</a:t>
            </a:r>
            <a:r>
              <a:rPr lang="en-US" altLang="zh-CN" sz="3200" dirty="0" smtClean="0"/>
              <a:t>”);</a:t>
            </a:r>
            <a:endParaRPr lang="en-US" altLang="zh-CN" sz="3200" dirty="0"/>
          </a:p>
        </p:txBody>
      </p:sp>
      <p:sp>
        <p:nvSpPr>
          <p:cNvPr id="11" name="矩形 10"/>
          <p:cNvSpPr/>
          <p:nvPr/>
        </p:nvSpPr>
        <p:spPr>
          <a:xfrm>
            <a:off x="3276600" y="1396425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//</a:t>
            </a:r>
            <a:r>
              <a:rPr lang="zh-CN" altLang="en-US" sz="3200" dirty="0" smtClean="0">
                <a:solidFill>
                  <a:srgbClr val="008A00"/>
                </a:solidFill>
              </a:rPr>
              <a:t>声明</a:t>
            </a:r>
          </a:p>
        </p:txBody>
      </p:sp>
      <p:sp>
        <p:nvSpPr>
          <p:cNvPr id="12" name="矩形 11"/>
          <p:cNvSpPr/>
          <p:nvPr/>
        </p:nvSpPr>
        <p:spPr>
          <a:xfrm>
            <a:off x="4419600" y="3225225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//</a:t>
            </a:r>
            <a:r>
              <a:rPr lang="zh-CN" altLang="en-US" sz="3200" dirty="0" smtClean="0">
                <a:solidFill>
                  <a:srgbClr val="008A00"/>
                </a:solidFill>
              </a:rPr>
              <a:t>初始化</a:t>
            </a:r>
          </a:p>
        </p:txBody>
      </p:sp>
      <p:sp>
        <p:nvSpPr>
          <p:cNvPr id="13" name="矩形 12"/>
          <p:cNvSpPr/>
          <p:nvPr/>
        </p:nvSpPr>
        <p:spPr>
          <a:xfrm>
            <a:off x="6324600" y="3886200"/>
            <a:ext cx="281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//</a:t>
            </a:r>
            <a:r>
              <a:rPr lang="zh-CN" altLang="en-US" sz="3200" dirty="0" smtClean="0">
                <a:solidFill>
                  <a:srgbClr val="008A00"/>
                </a:solidFill>
              </a:rPr>
              <a:t>报错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  <p:bldP spid="18" grpId="0"/>
      <p:bldP spid="19" grpId="0"/>
      <p:bldP spid="20" grpId="0"/>
      <p:bldP spid="21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0" y="76200"/>
            <a:ext cx="9144000" cy="12192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已知带头结点的链串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s,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求</a:t>
            </a:r>
            <a:r>
              <a:rPr lang="zh-CN" altLang="en-US" sz="3200" kern="0" dirty="0" smtClean="0">
                <a:latin typeface="+mn-lt"/>
              </a:rPr>
              <a:t>其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子串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第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个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字符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开始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、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连续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j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个字符组成的串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04800" y="13716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1) </a:t>
            </a:r>
            <a:r>
              <a:rPr lang="zh-CN" altLang="en-US" sz="3200" dirty="0"/>
              <a:t>创建空链串</a:t>
            </a:r>
            <a:r>
              <a:rPr lang="en-US" altLang="zh-CN" sz="3200" dirty="0"/>
              <a:t>s1</a:t>
            </a:r>
            <a:r>
              <a:rPr lang="zh-CN" altLang="en-US" sz="3200" dirty="0"/>
              <a:t>；</a:t>
            </a:r>
          </a:p>
        </p:txBody>
      </p:sp>
      <p:sp>
        <p:nvSpPr>
          <p:cNvPr id="34" name="Rectangle 9"/>
          <p:cNvSpPr>
            <a:spLocks noChangeArrowheads="1"/>
          </p:cNvSpPr>
          <p:nvPr/>
        </p:nvSpPr>
        <p:spPr bwMode="auto">
          <a:xfrm>
            <a:off x="304800" y="1981200"/>
            <a:ext cx="8763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2) </a:t>
            </a:r>
            <a:r>
              <a:rPr lang="zh-CN" altLang="en-US" sz="3200" dirty="0"/>
              <a:t>判断</a:t>
            </a:r>
            <a:r>
              <a:rPr lang="en-US" altLang="zh-CN" sz="3200" dirty="0" err="1"/>
              <a:t>i</a:t>
            </a:r>
            <a:r>
              <a:rPr lang="zh-CN" altLang="en-US" sz="3200" dirty="0"/>
              <a:t>与</a:t>
            </a:r>
            <a:r>
              <a:rPr lang="en-US" altLang="zh-CN" sz="3200" dirty="0"/>
              <a:t>j</a:t>
            </a:r>
            <a:r>
              <a:rPr lang="zh-CN" altLang="en-US" sz="3200" dirty="0"/>
              <a:t>的值是否</a:t>
            </a:r>
            <a:r>
              <a:rPr lang="zh-CN" altLang="en-US" sz="3200" dirty="0" smtClean="0"/>
              <a:t>都 </a:t>
            </a:r>
            <a:r>
              <a:rPr lang="en-US" altLang="zh-CN" sz="3200" dirty="0" smtClean="0"/>
              <a:t>&gt;0</a:t>
            </a:r>
            <a:r>
              <a:rPr lang="zh-CN" altLang="en-US" sz="3200" dirty="0">
                <a:sym typeface="Wingdings" pitchFamily="2" charset="2"/>
              </a:rPr>
              <a:t>；</a:t>
            </a:r>
            <a:r>
              <a:rPr lang="zh-CN" altLang="en-US" sz="3200" dirty="0" smtClean="0">
                <a:solidFill>
                  <a:srgbClr val="043D9A"/>
                </a:solidFill>
                <a:sym typeface="Wingdings" pitchFamily="2" charset="2"/>
              </a:rPr>
              <a:t>否</a:t>
            </a:r>
            <a:r>
              <a:rPr lang="en-US" altLang="zh-CN" sz="3200" dirty="0" smtClean="0">
                <a:solidFill>
                  <a:srgbClr val="043D9A"/>
                </a:solidFill>
                <a:sym typeface="Wingdings" pitchFamily="2" charset="2"/>
              </a:rPr>
              <a:t>, </a:t>
            </a:r>
            <a:r>
              <a:rPr lang="zh-CN" altLang="en-US" sz="3200" dirty="0" smtClean="0">
                <a:solidFill>
                  <a:srgbClr val="043D9A"/>
                </a:solidFill>
                <a:sym typeface="Wingdings" pitchFamily="2" charset="2"/>
              </a:rPr>
              <a:t>则返回空串；</a:t>
            </a:r>
            <a:endParaRPr lang="zh-CN" altLang="en-US" sz="3200" dirty="0">
              <a:solidFill>
                <a:srgbClr val="043D9A"/>
              </a:solidFill>
            </a:endParaRPr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304800" y="2667000"/>
            <a:ext cx="815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/>
              <a:t>3) </a:t>
            </a:r>
            <a:r>
              <a:rPr lang="zh-CN" altLang="en-US" sz="3200" dirty="0"/>
              <a:t>查找</a:t>
            </a:r>
            <a:r>
              <a:rPr lang="en-US" altLang="zh-CN" sz="3200" dirty="0"/>
              <a:t>s</a:t>
            </a:r>
            <a:r>
              <a:rPr lang="zh-CN" altLang="en-US" sz="3200" dirty="0"/>
              <a:t>的第</a:t>
            </a:r>
            <a:r>
              <a:rPr lang="en-US" altLang="zh-CN" sz="3200" dirty="0" err="1"/>
              <a:t>i</a:t>
            </a:r>
            <a:r>
              <a:rPr lang="zh-CN" altLang="en-US" sz="3200" dirty="0"/>
              <a:t>个</a:t>
            </a:r>
            <a:r>
              <a:rPr lang="zh-CN" altLang="en-US" sz="3200" dirty="0" smtClean="0"/>
              <a:t>结点：</a:t>
            </a:r>
            <a:endParaRPr lang="zh-CN" altLang="en-US" sz="3200" dirty="0"/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304800" y="3276600"/>
            <a:ext cx="723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/>
              <a:t>4) </a:t>
            </a:r>
            <a:r>
              <a:rPr lang="zh-CN" altLang="en-US" sz="3200" dirty="0" smtClean="0"/>
              <a:t>未找到，</a:t>
            </a:r>
            <a:r>
              <a:rPr lang="zh-CN" altLang="en-US" sz="3200" dirty="0" smtClean="0">
                <a:solidFill>
                  <a:srgbClr val="043D9A"/>
                </a:solidFill>
              </a:rPr>
              <a:t>则返回空串；</a:t>
            </a:r>
            <a:endParaRPr lang="en-US" altLang="zh-CN" sz="3200" dirty="0">
              <a:solidFill>
                <a:srgbClr val="043D9A"/>
              </a:solidFill>
            </a:endParaRPr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304800" y="3962400"/>
            <a:ext cx="899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5) </a:t>
            </a:r>
            <a:r>
              <a:rPr lang="zh-CN" altLang="en-US" sz="3200" dirty="0" smtClean="0"/>
              <a:t>找到，则依次取</a:t>
            </a:r>
            <a:r>
              <a:rPr lang="en-US" altLang="zh-CN" sz="3200" dirty="0"/>
              <a:t>j</a:t>
            </a:r>
            <a:r>
              <a:rPr lang="zh-CN" altLang="en-US" sz="3200" dirty="0"/>
              <a:t>个</a:t>
            </a:r>
            <a:r>
              <a:rPr lang="zh-CN" altLang="en-US" sz="3200" dirty="0" smtClean="0"/>
              <a:t>字符、</a:t>
            </a:r>
            <a:r>
              <a:rPr lang="zh-CN" altLang="en-US" sz="3200" dirty="0" smtClean="0">
                <a:solidFill>
                  <a:srgbClr val="C00000"/>
                </a:solidFill>
              </a:rPr>
              <a:t>从</a:t>
            </a:r>
            <a:r>
              <a:rPr lang="zh-CN" altLang="en-US" sz="3200" dirty="0">
                <a:solidFill>
                  <a:srgbClr val="C00000"/>
                </a:solidFill>
              </a:rPr>
              <a:t>尾部插入</a:t>
            </a:r>
            <a:r>
              <a:rPr lang="zh-CN" altLang="en-US" sz="3200" dirty="0"/>
              <a:t>到</a:t>
            </a:r>
            <a:r>
              <a:rPr lang="en-US" altLang="zh-CN" sz="3200" dirty="0"/>
              <a:t>s1</a:t>
            </a:r>
            <a:r>
              <a:rPr lang="zh-CN" altLang="en-US" sz="3200" dirty="0"/>
              <a:t>中</a:t>
            </a:r>
            <a:r>
              <a:rPr lang="zh-CN" altLang="en-US" sz="3200" dirty="0" smtClean="0"/>
              <a:t>， </a:t>
            </a:r>
            <a:endParaRPr lang="en-US" altLang="zh-CN" sz="3200" dirty="0" smtClean="0"/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762000" y="44196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(</a:t>
            </a:r>
            <a:r>
              <a:rPr lang="zh-CN" altLang="en-US" sz="3200" dirty="0" smtClean="0"/>
              <a:t>若</a:t>
            </a:r>
            <a:r>
              <a:rPr lang="zh-CN" altLang="en-US" sz="3200" dirty="0"/>
              <a:t>不够</a:t>
            </a:r>
            <a:r>
              <a:rPr lang="en-US" altLang="zh-CN" sz="3200" dirty="0"/>
              <a:t>j</a:t>
            </a:r>
            <a:r>
              <a:rPr lang="zh-CN" altLang="en-US" sz="3200" dirty="0"/>
              <a:t>个字符</a:t>
            </a:r>
            <a:r>
              <a:rPr lang="zh-CN" altLang="en-US" sz="3200" dirty="0" smtClean="0"/>
              <a:t>，则有多少取多少到</a:t>
            </a:r>
            <a:r>
              <a:rPr lang="en-US" altLang="zh-CN" sz="3200" dirty="0" smtClean="0"/>
              <a:t>s1</a:t>
            </a:r>
            <a:r>
              <a:rPr lang="zh-CN" altLang="en-US" sz="3200" dirty="0" smtClean="0"/>
              <a:t>中</a:t>
            </a:r>
            <a:r>
              <a:rPr lang="en-US" altLang="zh-CN" sz="3200" dirty="0" smtClean="0"/>
              <a:t>)</a:t>
            </a:r>
            <a:r>
              <a:rPr lang="zh-CN" altLang="en-US" sz="3200" dirty="0"/>
              <a:t>；</a:t>
            </a: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914400" y="5181600"/>
            <a:ext cx="2438400" cy="685800"/>
          </a:xfrm>
          <a:prstGeom prst="rect">
            <a:avLst/>
          </a:prstGeom>
          <a:solidFill>
            <a:srgbClr val="0B772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</a:rPr>
              <a:t>时间代价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: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3124200" y="5181600"/>
            <a:ext cx="2590800" cy="685800"/>
          </a:xfrm>
          <a:prstGeom prst="rect">
            <a:avLst/>
          </a:prstGeom>
          <a:solidFill>
            <a:srgbClr val="0B772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GB" altLang="zh-CN" sz="3600" i="1" dirty="0" smtClean="0">
                <a:solidFill>
                  <a:schemeClr val="bg1"/>
                </a:solidFill>
              </a:rPr>
              <a:t>O</a:t>
            </a:r>
            <a:r>
              <a:rPr lang="en-GB" altLang="zh-CN" sz="3600" dirty="0" smtClean="0">
                <a:solidFill>
                  <a:schemeClr val="bg1"/>
                </a:solidFill>
              </a:rPr>
              <a:t>(</a:t>
            </a:r>
            <a:r>
              <a:rPr lang="en-GB" altLang="zh-CN" sz="3600" dirty="0" err="1" smtClean="0">
                <a:solidFill>
                  <a:schemeClr val="bg1"/>
                </a:solidFill>
              </a:rPr>
              <a:t>i</a:t>
            </a:r>
            <a:r>
              <a:rPr lang="en-GB" altLang="zh-CN" sz="3600" dirty="0" smtClean="0">
                <a:solidFill>
                  <a:schemeClr val="bg1"/>
                </a:solidFill>
              </a:rPr>
              <a:t>) +</a:t>
            </a:r>
            <a:r>
              <a:rPr lang="en-GB" altLang="zh-CN" sz="3600" i="1" dirty="0" smtClean="0">
                <a:solidFill>
                  <a:schemeClr val="bg1"/>
                </a:solidFill>
              </a:rPr>
              <a:t>O</a:t>
            </a:r>
            <a:r>
              <a:rPr lang="en-GB" altLang="zh-CN" sz="3600" dirty="0" smtClean="0">
                <a:solidFill>
                  <a:schemeClr val="bg1"/>
                </a:solidFill>
              </a:rPr>
              <a:t>(j)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/>
      <p:bldP spid="35" grpId="0"/>
      <p:bldP spid="36" grpId="0"/>
      <p:bldP spid="37" grpId="0"/>
      <p:bldP spid="38" grpId="0"/>
      <p:bldP spid="39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04800" y="4572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LinkString</a:t>
            </a:r>
            <a:r>
              <a:rPr lang="en-US" altLang="zh-CN" sz="3200" dirty="0"/>
              <a:t> </a:t>
            </a:r>
            <a:r>
              <a:rPr lang="en-US" altLang="zh-CN" sz="3200" dirty="0" err="1"/>
              <a:t>subStr_link</a:t>
            </a:r>
            <a:r>
              <a:rPr lang="en-US" altLang="zh-CN" sz="3200" dirty="0"/>
              <a:t>(</a:t>
            </a:r>
            <a:r>
              <a:rPr lang="en-US" altLang="zh-CN" sz="3200" dirty="0" err="1"/>
              <a:t>LinkString</a:t>
            </a:r>
            <a:r>
              <a:rPr lang="en-US" altLang="zh-CN" sz="3200" dirty="0"/>
              <a:t> s,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j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04800" y="990600"/>
            <a:ext cx="8610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/>
              <a:t>PStrNode</a:t>
            </a:r>
            <a:r>
              <a:rPr lang="en-US" altLang="zh-CN" sz="3200" dirty="0" smtClean="0"/>
              <a:t> p, q, t;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LinkString</a:t>
            </a:r>
            <a:r>
              <a:rPr lang="en-US" altLang="zh-CN" sz="3200" dirty="0" smtClean="0"/>
              <a:t> s1; </a:t>
            </a:r>
            <a:endParaRPr lang="en-US" altLang="zh-CN" sz="32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4800" y="21336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s1 </a:t>
            </a:r>
            <a:r>
              <a:rPr lang="en-US" altLang="zh-CN" sz="3200" dirty="0"/>
              <a:t>= </a:t>
            </a:r>
            <a:r>
              <a:rPr lang="en-US" altLang="zh-CN" sz="3200" dirty="0" err="1"/>
              <a:t>createNullString_link</a:t>
            </a:r>
            <a:r>
              <a:rPr lang="en-US" altLang="zh-CN" sz="3200" dirty="0" smtClean="0"/>
              <a:t>();</a:t>
            </a:r>
            <a:endParaRPr lang="en-US" altLang="zh-CN" sz="32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04800" y="26670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if (s1 </a:t>
            </a:r>
            <a:r>
              <a:rPr lang="en-US" altLang="zh-CN" sz="3200" dirty="0"/>
              <a:t>== NULL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4800" y="47244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if 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&lt;1 || </a:t>
            </a:r>
            <a:r>
              <a:rPr lang="en-US" altLang="zh-CN" sz="3200" dirty="0"/>
              <a:t>j&lt;1) </a:t>
            </a:r>
            <a:r>
              <a:rPr lang="en-US" altLang="zh-CN" sz="3200" dirty="0" smtClean="0"/>
              <a:t>  return s1;   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24200" y="1600200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//</a:t>
            </a:r>
            <a:r>
              <a:rPr lang="zh-CN" altLang="en-US" sz="3200" dirty="0" smtClean="0">
                <a:solidFill>
                  <a:srgbClr val="008A00"/>
                </a:solidFill>
              </a:rPr>
              <a:t>声明子串</a:t>
            </a:r>
          </a:p>
        </p:txBody>
      </p:sp>
      <p:sp>
        <p:nvSpPr>
          <p:cNvPr id="15" name="矩形 14"/>
          <p:cNvSpPr/>
          <p:nvPr/>
        </p:nvSpPr>
        <p:spPr>
          <a:xfrm>
            <a:off x="5638800" y="2209800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//</a:t>
            </a:r>
            <a:r>
              <a:rPr lang="zh-CN" altLang="en-US" sz="3200" dirty="0" smtClean="0">
                <a:solidFill>
                  <a:srgbClr val="008A00"/>
                </a:solidFill>
              </a:rPr>
              <a:t>创建空链串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4800" y="3200400"/>
            <a:ext cx="8610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{ </a:t>
            </a:r>
            <a:r>
              <a:rPr lang="en-US" altLang="zh-CN" sz="3200" dirty="0" err="1"/>
              <a:t>printf</a:t>
            </a:r>
            <a:r>
              <a:rPr lang="en-US" altLang="zh-CN" sz="3200" dirty="0"/>
              <a:t>(“Out of space! \n ”);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  return NULL;</a:t>
            </a:r>
            <a:endParaRPr lang="en-US" altLang="zh-CN" sz="3200" dirty="0"/>
          </a:p>
          <a:p>
            <a:pPr marL="342900" indent="-342900" algn="just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}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5105400" y="4724400"/>
            <a:ext cx="327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// 2</a:t>
            </a:r>
            <a:r>
              <a:rPr lang="en-US" altLang="zh-CN" sz="3200" dirty="0">
                <a:solidFill>
                  <a:srgbClr val="008A00"/>
                </a:solidFill>
              </a:rPr>
              <a:t>) </a:t>
            </a:r>
            <a:r>
              <a:rPr lang="zh-CN" altLang="en-US" sz="3200" dirty="0">
                <a:solidFill>
                  <a:srgbClr val="008A00"/>
                </a:solidFill>
              </a:rPr>
              <a:t>判断</a:t>
            </a:r>
            <a:r>
              <a:rPr lang="en-US" altLang="zh-CN" sz="3200" dirty="0" err="1">
                <a:solidFill>
                  <a:srgbClr val="008A00"/>
                </a:solidFill>
              </a:rPr>
              <a:t>i</a:t>
            </a:r>
            <a:r>
              <a:rPr lang="zh-CN" altLang="en-US" sz="3200" dirty="0">
                <a:solidFill>
                  <a:srgbClr val="008A00"/>
                </a:solidFill>
              </a:rPr>
              <a:t>与</a:t>
            </a:r>
            <a:r>
              <a:rPr lang="en-US" altLang="zh-CN" sz="3200" dirty="0">
                <a:solidFill>
                  <a:srgbClr val="008A00"/>
                </a:solidFill>
              </a:rPr>
              <a:t>j</a:t>
            </a:r>
            <a:r>
              <a:rPr lang="zh-CN" altLang="en-US" sz="3200" dirty="0">
                <a:solidFill>
                  <a:srgbClr val="008A00"/>
                </a:solidFill>
              </a:rPr>
              <a:t>的</a:t>
            </a:r>
            <a:r>
              <a:rPr lang="zh-CN" altLang="en-US" sz="3200" dirty="0" smtClean="0">
                <a:solidFill>
                  <a:srgbClr val="008A00"/>
                </a:solidFill>
              </a:rPr>
              <a:t>值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-304800" y="914400"/>
            <a:ext cx="434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   </a:t>
            </a:r>
            <a:r>
              <a:rPr lang="en-US" altLang="zh-CN" sz="3200" dirty="0" smtClean="0"/>
              <a:t>p=s</a:t>
            </a:r>
            <a:r>
              <a:rPr lang="en-US" altLang="zh-CN" sz="3200" dirty="0"/>
              <a:t>;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7200" y="3810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// 3</a:t>
            </a:r>
            <a:r>
              <a:rPr lang="en-US" altLang="zh-CN" sz="3200" dirty="0">
                <a:solidFill>
                  <a:srgbClr val="008A00"/>
                </a:solidFill>
              </a:rPr>
              <a:t>) </a:t>
            </a:r>
            <a:r>
              <a:rPr lang="zh-CN" altLang="en-US" sz="3200" dirty="0" smtClean="0">
                <a:solidFill>
                  <a:srgbClr val="008A00"/>
                </a:solidFill>
              </a:rPr>
              <a:t>带头结点链表</a:t>
            </a:r>
            <a:r>
              <a:rPr lang="en-US" altLang="zh-CN" sz="3200" dirty="0" smtClean="0">
                <a:solidFill>
                  <a:srgbClr val="008A00"/>
                </a:solidFill>
              </a:rPr>
              <a:t>s</a:t>
            </a:r>
            <a:r>
              <a:rPr lang="zh-CN" altLang="en-US" sz="3200" dirty="0" smtClean="0">
                <a:solidFill>
                  <a:srgbClr val="008A00"/>
                </a:solidFill>
              </a:rPr>
              <a:t>中，查找第</a:t>
            </a:r>
            <a:r>
              <a:rPr lang="en-US" altLang="zh-CN" sz="3200" dirty="0" err="1">
                <a:solidFill>
                  <a:srgbClr val="008A00"/>
                </a:solidFill>
              </a:rPr>
              <a:t>i</a:t>
            </a:r>
            <a:r>
              <a:rPr lang="zh-CN" altLang="en-US" sz="3200" dirty="0">
                <a:solidFill>
                  <a:srgbClr val="008A00"/>
                </a:solidFill>
              </a:rPr>
              <a:t>个</a:t>
            </a:r>
            <a:r>
              <a:rPr lang="zh-CN" altLang="en-US" sz="3200" dirty="0" smtClean="0">
                <a:solidFill>
                  <a:srgbClr val="008A00"/>
                </a:solidFill>
              </a:rPr>
              <a:t>结点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-304800" y="1447800"/>
            <a:ext cx="449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for(k=1; k</a:t>
            </a:r>
            <a:r>
              <a:rPr lang="en-US" altLang="zh-CN" sz="3200" dirty="0"/>
              <a:t>&lt;=</a:t>
            </a:r>
            <a:r>
              <a:rPr lang="en-US" altLang="zh-CN" sz="3200" dirty="0" err="1"/>
              <a:t>i</a:t>
            </a:r>
            <a:r>
              <a:rPr lang="en-US" altLang="zh-CN" sz="3200" dirty="0" smtClean="0"/>
              <a:t>; k++)</a:t>
            </a:r>
            <a:endParaRPr lang="en-US" altLang="zh-CN" sz="32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-304800" y="41400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       if (p==NULL</a:t>
            </a:r>
            <a:r>
              <a:rPr lang="en-US" altLang="zh-CN" sz="3200" dirty="0">
                <a:solidFill>
                  <a:srgbClr val="043D9A"/>
                </a:solidFill>
              </a:rPr>
              <a:t>) </a:t>
            </a:r>
            <a:endParaRPr lang="en-US" altLang="zh-CN" sz="3200" dirty="0" smtClean="0">
              <a:solidFill>
                <a:srgbClr val="043D9A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-304800" y="1981200"/>
            <a:ext cx="457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    if (p!=NULL</a:t>
            </a:r>
            <a:r>
              <a:rPr lang="en-US" altLang="zh-CN" sz="3200" dirty="0"/>
              <a:t>) 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-304800" y="30480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    else</a:t>
            </a:r>
            <a:endParaRPr lang="en-US" altLang="zh-CN" sz="3200" b="1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-304800" y="2484000"/>
            <a:ext cx="457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        p=p-&gt;link;</a:t>
            </a:r>
            <a:endParaRPr lang="en-US" altLang="zh-CN" sz="320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-304800" y="35814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        return s1;</a:t>
            </a:r>
            <a:endParaRPr lang="en-US" altLang="zh-CN" sz="3200" b="1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114800" y="990600"/>
            <a:ext cx="5029200" cy="25146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p=s;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k=1;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while(p!=NULL &amp;&amp;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k&lt;=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{p=p-&gt;link;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k=k+1;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114800" y="3429000"/>
            <a:ext cx="5029200" cy="2286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if (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p==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NULL || k!=i+1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(“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is illegal !\n”);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return s1;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5000" y="3072825"/>
            <a:ext cx="1676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//s</a:t>
            </a:r>
            <a:r>
              <a:rPr lang="zh-CN" altLang="en-US" sz="3200" dirty="0" smtClean="0">
                <a:solidFill>
                  <a:srgbClr val="008A00"/>
                </a:solidFill>
              </a:rPr>
              <a:t>不够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-304800" y="46080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   return s1;  </a:t>
            </a:r>
            <a:r>
              <a:rPr lang="en-US" altLang="zh-CN" sz="3200" b="1" dirty="0" smtClean="0"/>
              <a:t>                      </a:t>
            </a:r>
            <a:endParaRPr lang="en-US" altLang="zh-CN" sz="3200" b="1" dirty="0"/>
          </a:p>
        </p:txBody>
      </p:sp>
      <p:sp>
        <p:nvSpPr>
          <p:cNvPr id="20" name="矩形 19"/>
          <p:cNvSpPr/>
          <p:nvPr/>
        </p:nvSpPr>
        <p:spPr>
          <a:xfrm>
            <a:off x="914400" y="5130225"/>
            <a:ext cx="297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//s</a:t>
            </a:r>
            <a:r>
              <a:rPr lang="zh-CN" altLang="en-US" sz="3200" dirty="0" smtClean="0">
                <a:solidFill>
                  <a:srgbClr val="008A00"/>
                </a:solidFill>
              </a:rPr>
              <a:t>只有</a:t>
            </a:r>
            <a:r>
              <a:rPr lang="en-US" altLang="zh-CN" sz="3200" dirty="0" smtClean="0">
                <a:solidFill>
                  <a:srgbClr val="008A00"/>
                </a:solidFill>
              </a:rPr>
              <a:t>i-1</a:t>
            </a:r>
            <a:r>
              <a:rPr lang="zh-CN" altLang="en-US" sz="3200" dirty="0" smtClean="0">
                <a:solidFill>
                  <a:srgbClr val="008A00"/>
                </a:solidFill>
              </a:rPr>
              <a:t>个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</a:t>
            </a:r>
            <a:r>
              <a:rPr lang="zh-CN" altLang="en-US" sz="3200" dirty="0" smtClean="0">
                <a:solidFill>
                  <a:srgbClr val="008A00"/>
                </a:solidFill>
              </a:rPr>
              <a:t>实际结点</a:t>
            </a:r>
          </a:p>
        </p:txBody>
      </p:sp>
      <p:sp>
        <p:nvSpPr>
          <p:cNvPr id="21" name="矩形 20"/>
          <p:cNvSpPr/>
          <p:nvPr/>
        </p:nvSpPr>
        <p:spPr>
          <a:xfrm>
            <a:off x="6858000" y="1015425"/>
            <a:ext cx="23269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//</a:t>
            </a:r>
            <a:r>
              <a:rPr lang="zh-CN" altLang="en-US" sz="3200" dirty="0" smtClean="0">
                <a:solidFill>
                  <a:srgbClr val="043D9A"/>
                </a:solidFill>
              </a:rPr>
              <a:t>方法二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226469"/>
            <a:ext cx="1828800" cy="609600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t=s1;      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1219200" y="304800"/>
            <a:ext cx="41148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 p</a:t>
            </a:r>
            <a:r>
              <a:rPr lang="zh-CN" altLang="en-US" sz="3200" dirty="0" smtClean="0">
                <a:solidFill>
                  <a:srgbClr val="009900"/>
                </a:solidFill>
              </a:rPr>
              <a:t>指向</a:t>
            </a:r>
            <a:r>
              <a:rPr lang="en-US" altLang="zh-CN" sz="3200" dirty="0" smtClean="0">
                <a:solidFill>
                  <a:srgbClr val="009900"/>
                </a:solidFill>
              </a:rPr>
              <a:t>s</a:t>
            </a:r>
            <a:r>
              <a:rPr lang="zh-CN" altLang="en-US" sz="3200" dirty="0" smtClean="0">
                <a:solidFill>
                  <a:srgbClr val="009900"/>
                </a:solidFill>
              </a:rPr>
              <a:t>的第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i</a:t>
            </a:r>
            <a:r>
              <a:rPr lang="zh-CN" altLang="en-US" sz="3200" dirty="0" smtClean="0">
                <a:solidFill>
                  <a:srgbClr val="009900"/>
                </a:solidFill>
              </a:rPr>
              <a:t>个结点</a:t>
            </a:r>
            <a:r>
              <a:rPr lang="en-US" altLang="zh-CN" sz="3200" dirty="0" smtClean="0">
                <a:solidFill>
                  <a:srgbClr val="009900"/>
                </a:solidFill>
              </a:rPr>
              <a:t>, 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3733800" y="3810000"/>
            <a:ext cx="58674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>
                <a:solidFill>
                  <a:srgbClr val="009900"/>
                </a:solidFill>
              </a:rPr>
              <a:t>//</a:t>
            </a:r>
            <a:r>
              <a:rPr lang="zh-CN" altLang="en-US" sz="3200" dirty="0">
                <a:solidFill>
                  <a:srgbClr val="009900"/>
                </a:solidFill>
              </a:rPr>
              <a:t>在</a:t>
            </a:r>
            <a:r>
              <a:rPr lang="en-US" altLang="zh-CN" sz="3200" dirty="0" smtClean="0">
                <a:solidFill>
                  <a:srgbClr val="009900"/>
                </a:solidFill>
              </a:rPr>
              <a:t>s1</a:t>
            </a:r>
            <a:r>
              <a:rPr lang="zh-CN" altLang="en-US" sz="3200" dirty="0" smtClean="0">
                <a:solidFill>
                  <a:srgbClr val="009900"/>
                </a:solidFill>
              </a:rPr>
              <a:t>的尾巴</a:t>
            </a:r>
            <a:r>
              <a:rPr lang="en-US" altLang="zh-CN" sz="3200" dirty="0" smtClean="0">
                <a:solidFill>
                  <a:srgbClr val="009900"/>
                </a:solidFill>
              </a:rPr>
              <a:t>t</a:t>
            </a:r>
            <a:r>
              <a:rPr lang="zh-CN" altLang="en-US" sz="3200" dirty="0" smtClean="0">
                <a:solidFill>
                  <a:srgbClr val="009900"/>
                </a:solidFill>
              </a:rPr>
              <a:t>之后插入结点</a:t>
            </a:r>
            <a:r>
              <a:rPr lang="en-US" altLang="zh-CN" sz="3200" dirty="0">
                <a:solidFill>
                  <a:srgbClr val="009900"/>
                </a:solidFill>
              </a:rPr>
              <a:t>q</a:t>
            </a:r>
          </a:p>
        </p:txBody>
      </p:sp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228600" y="7620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for(k=1;k&lt;=j; k++)</a:t>
            </a: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228600" y="1295400"/>
            <a:ext cx="937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if(p != NULL)</a:t>
            </a: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228600" y="1828800"/>
            <a:ext cx="129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{</a:t>
            </a: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28600" y="3006000"/>
            <a:ext cx="937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q-&gt;c=p-&gt;c;  q-&gt;link=NULL;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228600" y="3618000"/>
            <a:ext cx="937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t-&gt;link=q;  t=q;</a:t>
            </a: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228600" y="4194000"/>
            <a:ext cx="937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p=p-&gt;link; </a:t>
            </a:r>
          </a:p>
        </p:txBody>
      </p:sp>
      <p:sp>
        <p:nvSpPr>
          <p:cNvPr id="15" name="Rectangle 5"/>
          <p:cNvSpPr txBox="1">
            <a:spLocks noChangeArrowheads="1"/>
          </p:cNvSpPr>
          <p:nvPr/>
        </p:nvSpPr>
        <p:spPr bwMode="auto">
          <a:xfrm>
            <a:off x="228600" y="5105400"/>
            <a:ext cx="9372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s1; }     </a:t>
            </a:r>
          </a:p>
        </p:txBody>
      </p:sp>
      <p:sp>
        <p:nvSpPr>
          <p:cNvPr id="16" name="Rectangle 5"/>
          <p:cNvSpPr txBox="1">
            <a:spLocks noChangeArrowheads="1"/>
          </p:cNvSpPr>
          <p:nvPr/>
        </p:nvSpPr>
        <p:spPr bwMode="auto">
          <a:xfrm>
            <a:off x="1066800" y="18288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q=(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PStrNode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malloc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if(q==NULL)  {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(“Fail !\n”); return s1;}</a:t>
            </a:r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228600" y="4648200"/>
            <a:ext cx="937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867400" y="3124200"/>
            <a:ext cx="32766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置结点</a:t>
            </a:r>
            <a:r>
              <a:rPr lang="en-US" altLang="zh-CN" sz="3200" dirty="0">
                <a:solidFill>
                  <a:srgbClr val="009900"/>
                </a:solidFill>
              </a:rPr>
              <a:t>q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105400" y="304800"/>
            <a:ext cx="39624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t</a:t>
            </a:r>
            <a:r>
              <a:rPr lang="zh-CN" altLang="en-US" sz="3200" dirty="0" smtClean="0">
                <a:solidFill>
                  <a:srgbClr val="009900"/>
                </a:solidFill>
              </a:rPr>
              <a:t>指向子串</a:t>
            </a:r>
            <a:r>
              <a:rPr lang="en-US" altLang="zh-CN" sz="3200" dirty="0" smtClean="0">
                <a:solidFill>
                  <a:srgbClr val="009900"/>
                </a:solidFill>
              </a:rPr>
              <a:t>s1</a:t>
            </a:r>
            <a:r>
              <a:rPr lang="zh-CN" altLang="en-US" sz="3200" dirty="0" smtClean="0">
                <a:solidFill>
                  <a:srgbClr val="009900"/>
                </a:solidFill>
              </a:rPr>
              <a:t>的尾巴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505200" y="836069"/>
            <a:ext cx="56388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复制</a:t>
            </a:r>
            <a:r>
              <a:rPr lang="en-US" altLang="zh-CN" sz="3200" dirty="0" smtClean="0">
                <a:solidFill>
                  <a:srgbClr val="009900"/>
                </a:solidFill>
              </a:rPr>
              <a:t>j</a:t>
            </a:r>
            <a:r>
              <a:rPr lang="zh-CN" altLang="en-US" sz="3200" dirty="0" smtClean="0">
                <a:solidFill>
                  <a:srgbClr val="009900"/>
                </a:solidFill>
              </a:rPr>
              <a:t>个结点</a:t>
            </a:r>
            <a:r>
              <a:rPr lang="en-US" altLang="zh-CN" sz="3200" dirty="0" smtClean="0">
                <a:solidFill>
                  <a:srgbClr val="009900"/>
                </a:solidFill>
              </a:rPr>
              <a:t>, </a:t>
            </a:r>
            <a:r>
              <a:rPr lang="zh-CN" altLang="en-US" sz="3200" dirty="0" smtClean="0">
                <a:solidFill>
                  <a:srgbClr val="009900"/>
                </a:solidFill>
              </a:rPr>
              <a:t>尾插到</a:t>
            </a:r>
            <a:r>
              <a:rPr lang="en-US" altLang="zh-CN" sz="3200" dirty="0" smtClean="0">
                <a:solidFill>
                  <a:srgbClr val="009900"/>
                </a:solidFill>
              </a:rPr>
              <a:t>s1</a:t>
            </a:r>
            <a:r>
              <a:rPr lang="zh-CN" altLang="en-US" sz="3200" dirty="0" smtClean="0">
                <a:solidFill>
                  <a:srgbClr val="009900"/>
                </a:solidFill>
              </a:rPr>
              <a:t>中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286000" y="5255669"/>
            <a:ext cx="58674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//s1</a:t>
            </a:r>
            <a:r>
              <a:rPr lang="zh-CN" altLang="en-US" sz="3200" dirty="0" smtClean="0">
                <a:solidFill>
                  <a:srgbClr val="009900"/>
                </a:solidFill>
              </a:rPr>
              <a:t>的长度</a:t>
            </a:r>
            <a:r>
              <a:rPr lang="en-US" altLang="zh-CN" sz="3200" dirty="0" smtClean="0">
                <a:solidFill>
                  <a:srgbClr val="009900"/>
                </a:solidFill>
              </a:rPr>
              <a:t>&lt;=j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  <p:bldP spid="195593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990601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5782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线性表：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有限个、类型相同的元素组成的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有序序列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09600" y="2724600"/>
            <a:ext cx="8077200" cy="123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顺序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表</a:t>
            </a:r>
            <a:r>
              <a:rPr lang="en-US" altLang="zh-CN" sz="3200" dirty="0" smtClean="0">
                <a:latin typeface="黑体" pitchFamily="2" charset="-122"/>
                <a:sym typeface="Wingdings" pitchFamily="2" charset="2"/>
              </a:rPr>
              <a:t>(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逻辑相邻</a:t>
            </a:r>
            <a:r>
              <a:rPr lang="en-US" altLang="zh-CN" sz="3200" b="1" dirty="0" smtClean="0">
                <a:latin typeface="黑体" pitchFamily="2" charset="-122"/>
                <a:sym typeface="Wingdings" pitchFamily="2" charset="2"/>
              </a:rPr>
              <a:t>&lt;=&gt;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物理相邻</a:t>
            </a:r>
            <a:r>
              <a:rPr lang="en-US" altLang="zh-CN" sz="3200" dirty="0" smtClean="0">
                <a:latin typeface="黑体" pitchFamily="2" charset="-122"/>
                <a:sym typeface="Wingdings" pitchFamily="2" charset="2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  <a:sym typeface="Wingdings" pitchFamily="2" charset="2"/>
              </a:rPr>
              <a:t>  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便于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按序号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随机访问；存储密度</a:t>
            </a:r>
            <a:r>
              <a:rPr lang="zh-CN" altLang="en-US" sz="3200" dirty="0">
                <a:latin typeface="黑体" pitchFamily="2" charset="-122"/>
                <a:sym typeface="Wingdings" pitchFamily="2" charset="2"/>
              </a:rPr>
              <a:t>大</a:t>
            </a:r>
            <a:r>
              <a:rPr lang="zh-CN" altLang="en-US" sz="3200" dirty="0" smtClean="0">
                <a:latin typeface="黑体" pitchFamily="2" charset="-122"/>
                <a:sym typeface="Wingdings" pitchFamily="2" charset="2"/>
              </a:rPr>
              <a:t>；</a:t>
            </a:r>
            <a:endParaRPr lang="zh-CN" altLang="en-US" sz="3200" dirty="0">
              <a:latin typeface="黑体" pitchFamily="2" charset="-122"/>
              <a:sym typeface="Wingdings" pitchFamily="2" charset="2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609600" y="4572000"/>
            <a:ext cx="8077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链表</a:t>
            </a:r>
            <a:endParaRPr lang="en-US" altLang="zh-CN" sz="3200" dirty="0" smtClean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 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方便</a:t>
            </a:r>
            <a:r>
              <a:rPr lang="zh-CN" altLang="en-US" sz="3200" dirty="0">
                <a:latin typeface="+mj-lt"/>
                <a:sym typeface="Wingdings" pitchFamily="2" charset="2"/>
              </a:rPr>
              <a:t>插入、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删除结点；无</a:t>
            </a:r>
            <a:r>
              <a:rPr lang="zh-CN" altLang="en-US" sz="3200" dirty="0">
                <a:latin typeface="+mj-lt"/>
                <a:sym typeface="Wingdings" pitchFamily="2" charset="2"/>
              </a:rPr>
              <a:t>惧表长变化；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772025" y="2062163"/>
            <a:ext cx="790575" cy="757237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5534025" y="20574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6296025" y="20574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7105650" y="20574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7896225" y="2057400"/>
            <a:ext cx="790575" cy="757238"/>
          </a:xfrm>
          <a:prstGeom prst="rect">
            <a:avLst/>
          </a:prstGeom>
          <a:solidFill>
            <a:srgbClr val="00589A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3336925" y="4333875"/>
            <a:ext cx="473075" cy="614363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2895600" y="43338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4632325" y="4333875"/>
            <a:ext cx="473075" cy="614363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60"/>
          <p:cNvSpPr>
            <a:spLocks noChangeArrowheads="1"/>
          </p:cNvSpPr>
          <p:nvPr/>
        </p:nvSpPr>
        <p:spPr bwMode="auto">
          <a:xfrm>
            <a:off x="4191000" y="4333875"/>
            <a:ext cx="533400" cy="614363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1</a:t>
            </a:r>
          </a:p>
        </p:txBody>
      </p:sp>
      <p:sp>
        <p:nvSpPr>
          <p:cNvPr id="33" name="Rectangle 62"/>
          <p:cNvSpPr>
            <a:spLocks noChangeArrowheads="1"/>
          </p:cNvSpPr>
          <p:nvPr/>
        </p:nvSpPr>
        <p:spPr bwMode="auto">
          <a:xfrm>
            <a:off x="5927725" y="4338638"/>
            <a:ext cx="473075" cy="614362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63"/>
          <p:cNvSpPr>
            <a:spLocks noChangeArrowheads="1"/>
          </p:cNvSpPr>
          <p:nvPr/>
        </p:nvSpPr>
        <p:spPr bwMode="auto">
          <a:xfrm>
            <a:off x="5486400" y="4338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2</a:t>
            </a:r>
          </a:p>
        </p:txBody>
      </p:sp>
      <p:sp>
        <p:nvSpPr>
          <p:cNvPr id="35" name="Rectangle 65"/>
          <p:cNvSpPr>
            <a:spLocks noChangeArrowheads="1"/>
          </p:cNvSpPr>
          <p:nvPr/>
        </p:nvSpPr>
        <p:spPr bwMode="auto">
          <a:xfrm>
            <a:off x="7223125" y="4338638"/>
            <a:ext cx="473075" cy="614362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66"/>
          <p:cNvSpPr>
            <a:spLocks noChangeArrowheads="1"/>
          </p:cNvSpPr>
          <p:nvPr/>
        </p:nvSpPr>
        <p:spPr bwMode="auto">
          <a:xfrm>
            <a:off x="6781800" y="4338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3</a:t>
            </a:r>
          </a:p>
        </p:txBody>
      </p: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8518525" y="4338638"/>
            <a:ext cx="473075" cy="614362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 ∧</a:t>
            </a:r>
          </a:p>
        </p:txBody>
      </p:sp>
      <p:sp>
        <p:nvSpPr>
          <p:cNvPr id="38" name="Rectangle 69"/>
          <p:cNvSpPr>
            <a:spLocks noChangeArrowheads="1"/>
          </p:cNvSpPr>
          <p:nvPr/>
        </p:nvSpPr>
        <p:spPr bwMode="auto">
          <a:xfrm>
            <a:off x="8077200" y="4338638"/>
            <a:ext cx="533400" cy="614362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bg1"/>
                </a:solidFill>
                <a:ea typeface="宋体" pitchFamily="2" charset="-122"/>
              </a:rPr>
              <a:t>k</a:t>
            </a:r>
            <a:r>
              <a:rPr lang="en-US" altLang="zh-CN" sz="3600" baseline="-25000" dirty="0">
                <a:solidFill>
                  <a:schemeClr val="bg1"/>
                </a:solidFill>
                <a:ea typeface="宋体" pitchFamily="2" charset="-122"/>
              </a:rPr>
              <a:t>4</a:t>
            </a:r>
          </a:p>
        </p:txBody>
      </p:sp>
      <p:cxnSp>
        <p:nvCxnSpPr>
          <p:cNvPr id="40" name="直接箭头连接符 39"/>
          <p:cNvCxnSpPr>
            <a:endCxn id="38" idx="1"/>
          </p:cNvCxnSpPr>
          <p:nvPr/>
        </p:nvCxnSpPr>
        <p:spPr bwMode="auto">
          <a:xfrm>
            <a:off x="7543800" y="4638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>
            <a:endCxn id="36" idx="1"/>
          </p:cNvCxnSpPr>
          <p:nvPr/>
        </p:nvCxnSpPr>
        <p:spPr bwMode="auto">
          <a:xfrm>
            <a:off x="6248400" y="4638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>
            <a:off x="4953000" y="4638675"/>
            <a:ext cx="533400" cy="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>
            <a:endCxn id="32" idx="1"/>
          </p:cNvCxnSpPr>
          <p:nvPr/>
        </p:nvCxnSpPr>
        <p:spPr bwMode="auto">
          <a:xfrm>
            <a:off x="3657600" y="46386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057400" y="4333875"/>
            <a:ext cx="381000" cy="614363"/>
          </a:xfrm>
          <a:prstGeom prst="rect">
            <a:avLst/>
          </a:prstGeom>
          <a:solidFill>
            <a:srgbClr val="FFFFFF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H</a:t>
            </a:r>
            <a:endParaRPr lang="zh-CN" altLang="zh-CN" sz="3600" dirty="0">
              <a:solidFill>
                <a:srgbClr val="C0000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5" name="直接箭头连接符 44"/>
          <p:cNvCxnSpPr>
            <a:endCxn id="28" idx="1"/>
          </p:cNvCxnSpPr>
          <p:nvPr/>
        </p:nvCxnSpPr>
        <p:spPr bwMode="auto">
          <a:xfrm>
            <a:off x="2362200" y="4638675"/>
            <a:ext cx="5334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字符串的表示 </a:t>
            </a:r>
            <a:r>
              <a:rPr lang="en-US" altLang="zh-CN" dirty="0" smtClean="0">
                <a:ea typeface="黑体" pitchFamily="2" charset="-122"/>
              </a:rPr>
              <a:t>– </a:t>
            </a:r>
            <a:r>
              <a:rPr lang="zh-CN" altLang="en-US" dirty="0" smtClean="0">
                <a:ea typeface="黑体" pitchFamily="2" charset="-122"/>
              </a:rPr>
              <a:t>小结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1000" y="1143000"/>
            <a:ext cx="3657600" cy="6858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</a:rPr>
              <a:t>顺序表示 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顺序串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2209800"/>
            <a:ext cx="3657600" cy="6858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</a:rPr>
              <a:t>链接表示 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链串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2" name="左大括号 11"/>
          <p:cNvSpPr/>
          <p:nvPr/>
        </p:nvSpPr>
        <p:spPr bwMode="auto">
          <a:xfrm rot="10800000">
            <a:off x="4059600" y="1447800"/>
            <a:ext cx="360000" cy="10800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419600" y="1600200"/>
            <a:ext cx="464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None/>
            </a:pPr>
            <a:r>
              <a:rPr lang="zh-CN" altLang="en-US" sz="3200" dirty="0" smtClean="0"/>
              <a:t>特殊线性表的不同实现</a:t>
            </a:r>
            <a:endParaRPr lang="en-US" altLang="zh-CN" sz="3200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81000" y="4495800"/>
            <a:ext cx="83820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</a:pPr>
            <a:r>
              <a:rPr lang="en-US" altLang="zh-CN" sz="3200" dirty="0"/>
              <a:t>C</a:t>
            </a:r>
            <a:r>
              <a:rPr lang="zh-CN" altLang="en-US" sz="3200" dirty="0"/>
              <a:t>语言中的字符串直接由字符数组表示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以</a:t>
            </a:r>
            <a:r>
              <a:rPr lang="en-US" altLang="zh-CN" sz="3200" dirty="0" smtClean="0"/>
              <a:t>” \0”</a:t>
            </a:r>
            <a:r>
              <a:rPr lang="zh-CN" altLang="en-US" sz="3200" dirty="0" smtClean="0"/>
              <a:t>作为</a:t>
            </a:r>
            <a:r>
              <a:rPr lang="zh-CN" altLang="en-US" sz="3200" dirty="0"/>
              <a:t>串结束的标志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1000" y="3124200"/>
            <a:ext cx="8382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 smtClean="0"/>
              <a:t>许多编程语言提供了标准的字符串库，</a:t>
            </a:r>
            <a:endParaRPr lang="en-US" altLang="zh-CN" sz="3200" dirty="0" smtClean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例如，</a:t>
            </a:r>
            <a:r>
              <a:rPr lang="en-US" altLang="zh-CN" sz="3200" dirty="0" smtClean="0"/>
              <a:t>C</a:t>
            </a:r>
            <a:r>
              <a:rPr lang="zh-CN" altLang="en-US" sz="3200" dirty="0"/>
              <a:t>语言标准库 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string.h</a:t>
            </a:r>
            <a:r>
              <a:rPr lang="en-US" altLang="zh-CN" sz="32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3.3 </a:t>
            </a:r>
            <a:r>
              <a:rPr lang="zh-CN" altLang="en-US" dirty="0" smtClean="0">
                <a:ea typeface="黑体" pitchFamily="2" charset="-122"/>
              </a:rPr>
              <a:t>模式匹配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152400" y="3429000"/>
            <a:ext cx="8839200" cy="1295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求串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s2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在串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s1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中第一次出现的位置：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index(String s1, String s2)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52400" y="1066800"/>
            <a:ext cx="8763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</a:pPr>
            <a:r>
              <a:rPr lang="zh-CN" altLang="en-GB" sz="3200" dirty="0">
                <a:solidFill>
                  <a:srgbClr val="0444AC"/>
                </a:solidFill>
              </a:rPr>
              <a:t>模式匹配</a:t>
            </a:r>
            <a:r>
              <a:rPr lang="zh-CN" altLang="en-GB" sz="3200" dirty="0">
                <a:solidFill>
                  <a:srgbClr val="0444AC"/>
                </a:solidFill>
                <a:latin typeface="黑体" pitchFamily="2" charset="-122"/>
              </a:rPr>
              <a:t>：</a:t>
            </a:r>
            <a:r>
              <a:rPr lang="zh-CN" altLang="en-GB" sz="3200" dirty="0">
                <a:latin typeface="黑体" pitchFamily="2" charset="-122"/>
              </a:rPr>
              <a:t>在目标串</a:t>
            </a:r>
            <a:r>
              <a:rPr lang="en-GB" altLang="zh-CN" sz="3200" dirty="0">
                <a:latin typeface="黑体" pitchFamily="2" charset="-122"/>
              </a:rPr>
              <a:t>t</a:t>
            </a:r>
            <a:r>
              <a:rPr lang="zh-CN" altLang="en-GB" sz="3200" dirty="0">
                <a:latin typeface="黑体" pitchFamily="2" charset="-122"/>
              </a:rPr>
              <a:t>中查找与模式串</a:t>
            </a:r>
            <a:r>
              <a:rPr lang="en-GB" altLang="zh-CN" sz="3200" dirty="0">
                <a:latin typeface="黑体" pitchFamily="2" charset="-122"/>
              </a:rPr>
              <a:t>p</a:t>
            </a:r>
            <a:r>
              <a:rPr lang="zh-CN" altLang="en-GB" sz="3200" dirty="0">
                <a:latin typeface="黑体" pitchFamily="2" charset="-122"/>
              </a:rPr>
              <a:t>相同的子</a:t>
            </a:r>
            <a:r>
              <a:rPr lang="zh-CN" altLang="en-GB" sz="3200" dirty="0" smtClean="0">
                <a:latin typeface="黑体" pitchFamily="2" charset="-122"/>
              </a:rPr>
              <a:t>串 </a:t>
            </a:r>
            <a:endParaRPr lang="zh-CN" altLang="en-US" sz="3200" baseline="-25000" dirty="0">
              <a:latin typeface="黑体" pitchFamily="2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52400" y="4800600"/>
            <a:ext cx="8839200" cy="6858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zh-CN" altLang="en-GB" sz="3200" dirty="0"/>
              <a:t>应用：</a:t>
            </a:r>
            <a:r>
              <a:rPr lang="zh-CN" altLang="en-GB" sz="3200" dirty="0" smtClean="0"/>
              <a:t>搜索引擎</a:t>
            </a:r>
            <a:r>
              <a:rPr lang="en-US" altLang="zh-CN" sz="3200" dirty="0" smtClean="0"/>
              <a:t>, </a:t>
            </a:r>
            <a:r>
              <a:rPr lang="zh-CN" altLang="en-GB" sz="3200" dirty="0" smtClean="0"/>
              <a:t>病毒特征码</a:t>
            </a:r>
            <a:r>
              <a:rPr lang="zh-CN" altLang="en-US" sz="3200" dirty="0" smtClean="0"/>
              <a:t>匹配</a:t>
            </a:r>
            <a:r>
              <a:rPr lang="en-US" altLang="zh-CN" sz="3200" dirty="0" smtClean="0"/>
              <a:t>, DNA</a:t>
            </a:r>
            <a:r>
              <a:rPr lang="zh-CN" altLang="en-GB" sz="3200" dirty="0" smtClean="0"/>
              <a:t>匹配</a:t>
            </a:r>
            <a:endParaRPr lang="zh-CN" altLang="en-US" sz="32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752600" y="1828800"/>
            <a:ext cx="6934200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/>
              <a:t>例  </a:t>
            </a:r>
            <a:r>
              <a:rPr lang="en-GB" altLang="zh-CN" sz="3200" dirty="0" smtClean="0"/>
              <a:t>t </a:t>
            </a:r>
            <a:r>
              <a:rPr lang="en-GB" altLang="zh-CN" sz="3200" dirty="0"/>
              <a:t>= </a:t>
            </a:r>
            <a:r>
              <a:rPr lang="en-GB" altLang="zh-CN" sz="3200" dirty="0" smtClean="0"/>
              <a:t>t</a:t>
            </a:r>
            <a:r>
              <a:rPr lang="en-GB" altLang="zh-CN" sz="3200" baseline="-25000" dirty="0" smtClean="0"/>
              <a:t>0 </a:t>
            </a:r>
            <a:r>
              <a:rPr lang="en-GB" altLang="zh-CN" sz="3200" dirty="0" smtClean="0"/>
              <a:t>t</a:t>
            </a:r>
            <a:r>
              <a:rPr lang="en-GB" altLang="zh-CN" sz="3200" baseline="-25000" dirty="0" smtClean="0"/>
              <a:t>1 </a:t>
            </a:r>
            <a:r>
              <a:rPr lang="en-GB" altLang="zh-CN" sz="3200" dirty="0" smtClean="0"/>
              <a:t>t</a:t>
            </a:r>
            <a:r>
              <a:rPr lang="en-GB" altLang="zh-CN" sz="3200" baseline="-25000" dirty="0" smtClean="0"/>
              <a:t>2 </a:t>
            </a:r>
            <a:r>
              <a:rPr lang="en-GB" altLang="zh-CN" sz="3200" dirty="0" smtClean="0"/>
              <a:t>t</a:t>
            </a:r>
            <a:r>
              <a:rPr lang="en-GB" altLang="zh-CN" sz="3200" baseline="-25000" dirty="0" smtClean="0"/>
              <a:t>3 </a:t>
            </a:r>
            <a:r>
              <a:rPr lang="en-GB" altLang="zh-CN" sz="3200" dirty="0" smtClean="0"/>
              <a:t>t</a:t>
            </a:r>
            <a:r>
              <a:rPr lang="en-GB" altLang="zh-CN" sz="3200" baseline="-25000" dirty="0" smtClean="0"/>
              <a:t>4</a:t>
            </a:r>
            <a:r>
              <a:rPr lang="en-GB" altLang="zh-CN" sz="3200" dirty="0" smtClean="0"/>
              <a:t>…t</a:t>
            </a:r>
            <a:r>
              <a:rPr lang="en-GB" altLang="zh-CN" sz="3200" baseline="-25000" dirty="0" smtClean="0"/>
              <a:t>n-1</a:t>
            </a:r>
            <a:r>
              <a:rPr lang="en-GB" altLang="zh-CN" sz="3200" dirty="0" smtClean="0"/>
              <a:t>    </a:t>
            </a:r>
            <a:r>
              <a:rPr lang="zh-CN" altLang="en-GB" sz="3200" dirty="0" smtClean="0">
                <a:solidFill>
                  <a:srgbClr val="0444AC"/>
                </a:solidFill>
              </a:rPr>
              <a:t>目标</a:t>
            </a:r>
            <a:r>
              <a:rPr lang="en-GB" altLang="zh-CN" sz="3200" dirty="0" smtClean="0">
                <a:solidFill>
                  <a:srgbClr val="0444AC"/>
                </a:solidFill>
              </a:rPr>
              <a:t>(</a:t>
            </a:r>
            <a:r>
              <a:rPr lang="en-US" altLang="zh-CN" sz="3200" dirty="0" smtClean="0">
                <a:solidFill>
                  <a:srgbClr val="0444AC"/>
                </a:solidFill>
              </a:rPr>
              <a:t>target</a:t>
            </a:r>
            <a:r>
              <a:rPr lang="en-GB" altLang="zh-CN" sz="3200" dirty="0" smtClean="0">
                <a:solidFill>
                  <a:srgbClr val="0444AC"/>
                </a:solidFill>
              </a:rPr>
              <a:t>)</a:t>
            </a:r>
            <a:endParaRPr lang="en-GB" altLang="zh-CN" sz="3200" baseline="-25000" dirty="0">
              <a:solidFill>
                <a:srgbClr val="0444AC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/>
              <a:t>    </a:t>
            </a:r>
            <a:r>
              <a:rPr lang="en-US" altLang="zh-CN" sz="3200" dirty="0" smtClean="0"/>
              <a:t> p </a:t>
            </a:r>
            <a:r>
              <a:rPr lang="en-US" altLang="zh-CN" sz="3200" dirty="0"/>
              <a:t>= 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…p</a:t>
            </a:r>
            <a:r>
              <a:rPr lang="en-US" altLang="zh-CN" sz="3200" baseline="-25000" dirty="0" smtClean="0"/>
              <a:t>m-1               </a:t>
            </a:r>
            <a:r>
              <a:rPr lang="zh-CN" altLang="en-US" sz="3200" dirty="0" smtClean="0">
                <a:solidFill>
                  <a:srgbClr val="0444AC"/>
                </a:solidFill>
              </a:rPr>
              <a:t>模式</a:t>
            </a:r>
            <a:r>
              <a:rPr lang="en-US" altLang="zh-CN" sz="3200" dirty="0" smtClean="0">
                <a:solidFill>
                  <a:srgbClr val="0444AC"/>
                </a:solidFill>
              </a:rPr>
              <a:t>(pattern)</a:t>
            </a:r>
            <a:endParaRPr lang="en-US" altLang="zh-CN" sz="3200" dirty="0">
              <a:solidFill>
                <a:srgbClr val="0444A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3.3 </a:t>
            </a:r>
            <a:r>
              <a:rPr lang="zh-CN" altLang="en-US" dirty="0" smtClean="0">
                <a:ea typeface="黑体" pitchFamily="2" charset="-122"/>
              </a:rPr>
              <a:t>模式匹配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04800" y="9144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 smtClean="0"/>
              <a:t>朴素的</a:t>
            </a:r>
            <a:r>
              <a:rPr lang="zh-CN" altLang="en-GB" sz="3200" dirty="0" smtClean="0"/>
              <a:t>模式匹配</a:t>
            </a:r>
            <a:endParaRPr lang="zh-CN" altLang="en-US" sz="3200" baseline="-25000" dirty="0">
              <a:latin typeface="黑体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04800" y="4267200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 smtClean="0"/>
              <a:t>无回溯的</a:t>
            </a:r>
            <a:r>
              <a:rPr lang="zh-CN" altLang="en-GB" sz="3200" dirty="0" smtClean="0"/>
              <a:t>模式匹配</a:t>
            </a:r>
            <a:endParaRPr lang="zh-CN" altLang="en-US" sz="3200" baseline="-25000" dirty="0">
              <a:latin typeface="黑体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47800" y="2133600"/>
          <a:ext cx="4267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447800" y="2865120"/>
          <a:ext cx="2133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990600" y="2119313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t:</a:t>
            </a:r>
            <a:endParaRPr lang="en-US" altLang="zh-CN" sz="36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14400" y="2833687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p:</a:t>
            </a:r>
            <a:endParaRPr lang="en-US" altLang="zh-CN" sz="360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133600" y="2850833"/>
          <a:ext cx="2133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524000" y="2819400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p:</a:t>
            </a:r>
            <a:endParaRPr lang="en-US" altLang="zh-CN" sz="3600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895600" y="2850833"/>
          <a:ext cx="2133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2362200" y="2819400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p:</a:t>
            </a:r>
            <a:endParaRPr lang="en-US" altLang="zh-CN" sz="3600" dirty="0"/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581400" y="2850833"/>
          <a:ext cx="2133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048000" y="2819400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p:</a:t>
            </a:r>
            <a:endParaRPr lang="en-US" altLang="zh-CN" sz="3600" dirty="0"/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1524000" y="1536911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rot="16200000" flipH="1">
            <a:off x="1647824" y="1933575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2230437" y="15240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rot="16200000" flipH="1">
            <a:off x="2354261" y="1920664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2992437" y="15240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rot="16200000" flipH="1">
            <a:off x="3116261" y="1920664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3678237" y="15240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rot="16200000" flipH="1">
            <a:off x="3802061" y="1920664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 Box 34"/>
          <p:cNvSpPr txBox="1">
            <a:spLocks noChangeArrowheads="1"/>
          </p:cNvSpPr>
          <p:nvPr/>
        </p:nvSpPr>
        <p:spPr bwMode="auto">
          <a:xfrm>
            <a:off x="4364037" y="15240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rot="16200000" flipH="1">
            <a:off x="4487861" y="1920664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5029200" y="15240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rot="16200000" flipH="1">
            <a:off x="5153024" y="1920664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1728000" y="3745917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16200000" flipV="1">
            <a:off x="1600203" y="3657603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2459037" y="374591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rot="16200000" flipV="1">
            <a:off x="2331240" y="3657601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3221037" y="374591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 rot="16200000" flipV="1">
            <a:off x="3093240" y="3657601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3906837" y="374591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rot="16200000" flipV="1">
            <a:off x="3779040" y="3657601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4592637" y="374591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 bwMode="auto">
          <a:xfrm rot="16200000" flipV="1">
            <a:off x="4464840" y="3657601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5334000" y="374591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rot="16200000" flipV="1">
            <a:off x="5206203" y="3657601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 Box 34"/>
          <p:cNvSpPr txBox="1">
            <a:spLocks noChangeArrowheads="1"/>
          </p:cNvSpPr>
          <p:nvPr/>
        </p:nvSpPr>
        <p:spPr bwMode="auto">
          <a:xfrm>
            <a:off x="5964237" y="3745916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 bwMode="auto">
          <a:xfrm rot="16200000" flipV="1">
            <a:off x="5836440" y="3657602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5735637" y="15240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 bwMode="auto">
          <a:xfrm rot="16200000" flipH="1">
            <a:off x="5859461" y="1920664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40"/>
          <p:cNvSpPr>
            <a:spLocks noChangeArrowheads="1"/>
          </p:cNvSpPr>
          <p:nvPr/>
        </p:nvSpPr>
        <p:spPr bwMode="auto">
          <a:xfrm>
            <a:off x="5791200" y="2819400"/>
            <a:ext cx="3352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latin typeface="+mj-lt"/>
              </a:rPr>
              <a:t>下标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&gt;= p</a:t>
            </a:r>
            <a:r>
              <a:rPr lang="zh-CN" altLang="en-US" sz="3200" dirty="0" smtClean="0">
                <a:latin typeface="+mj-lt"/>
              </a:rPr>
              <a:t>的长度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8" name="Rectangle 40"/>
          <p:cNvSpPr>
            <a:spLocks noChangeArrowheads="1"/>
          </p:cNvSpPr>
          <p:nvPr/>
        </p:nvSpPr>
        <p:spPr bwMode="auto">
          <a:xfrm>
            <a:off x="6858000" y="3429000"/>
            <a:ext cx="1524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找到</a:t>
            </a:r>
            <a:endParaRPr lang="en-US" altLang="zh-CN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8" grpId="1"/>
      <p:bldP spid="20" grpId="0"/>
      <p:bldP spid="20" grpId="1"/>
      <p:bldP spid="22" grpId="0"/>
      <p:bldP spid="22" grpId="1"/>
      <p:bldP spid="24" grpId="0"/>
      <p:bldP spid="25" grpId="0"/>
      <p:bldP spid="25" grpId="1"/>
      <p:bldP spid="42" grpId="0"/>
      <p:bldP spid="42" grpId="1"/>
      <p:bldP spid="42" grpId="2"/>
      <p:bldP spid="42" grpId="3"/>
      <p:bldP spid="44" grpId="0"/>
      <p:bldP spid="44" grpId="1"/>
      <p:bldP spid="44" grpId="2"/>
      <p:bldP spid="44" grpId="3"/>
      <p:bldP spid="46" grpId="0"/>
      <p:bldP spid="46" grpId="1"/>
      <p:bldP spid="48" grpId="0"/>
      <p:bldP spid="48" grpId="1"/>
      <p:bldP spid="50" grpId="0"/>
      <p:bldP spid="50" grpId="1"/>
      <p:bldP spid="28" grpId="0"/>
      <p:bldP spid="28" grpId="1"/>
      <p:bldP spid="33" grpId="0"/>
      <p:bldP spid="33" grpId="1"/>
      <p:bldP spid="33" grpId="2"/>
      <p:bldP spid="33" grpId="3"/>
      <p:bldP spid="35" grpId="0"/>
      <p:bldP spid="35" grpId="1"/>
      <p:bldP spid="35" grpId="2"/>
      <p:bldP spid="35" grpId="3"/>
      <p:bldP spid="37" grpId="0"/>
      <p:bldP spid="37" grpId="1"/>
      <p:bldP spid="37" grpId="2"/>
      <p:bldP spid="39" grpId="0"/>
      <p:bldP spid="39" grpId="1"/>
      <p:bldP spid="41" grpId="0"/>
      <p:bldP spid="41" grpId="1"/>
      <p:bldP spid="53" grpId="0"/>
      <p:bldP spid="55" grpId="0"/>
      <p:bldP spid="57" grpId="0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21"/>
          <p:cNvSpPr>
            <a:spLocks noChangeArrowheads="1"/>
          </p:cNvSpPr>
          <p:nvPr/>
        </p:nvSpPr>
        <p:spPr bwMode="auto">
          <a:xfrm>
            <a:off x="228600" y="4876800"/>
            <a:ext cx="89154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/>
              <a:t>    回主</a:t>
            </a:r>
            <a:r>
              <a:rPr lang="zh-CN" altLang="en-US" sz="3200" dirty="0"/>
              <a:t>串中下</a:t>
            </a:r>
            <a:r>
              <a:rPr lang="zh-CN" altLang="en-US" sz="3200" dirty="0" smtClean="0"/>
              <a:t>一位置</a:t>
            </a:r>
            <a:r>
              <a:rPr lang="en-US" altLang="zh-CN" sz="3200" dirty="0" smtClean="0"/>
              <a:t>j-i+1, </a:t>
            </a:r>
            <a:r>
              <a:rPr lang="zh-CN" altLang="en-US" sz="3200" dirty="0" smtClean="0">
                <a:solidFill>
                  <a:srgbClr val="043D9A"/>
                </a:solidFill>
              </a:rPr>
              <a:t>即</a:t>
            </a:r>
            <a:r>
              <a:rPr lang="en-US" altLang="zh-CN" sz="3600" dirty="0" smtClean="0">
                <a:solidFill>
                  <a:srgbClr val="043D9A"/>
                </a:solidFill>
              </a:rPr>
              <a:t>t</a:t>
            </a:r>
            <a:r>
              <a:rPr lang="en-US" altLang="zh-CN" sz="3600" baseline="-25000" dirty="0" smtClean="0">
                <a:solidFill>
                  <a:srgbClr val="043D9A"/>
                </a:solidFill>
              </a:rPr>
              <a:t>j-i+1</a:t>
            </a:r>
            <a:r>
              <a:rPr lang="zh-CN" altLang="en-US" sz="3200" dirty="0" smtClean="0">
                <a:solidFill>
                  <a:srgbClr val="043D9A"/>
                </a:solidFill>
              </a:rPr>
              <a:t>与</a:t>
            </a:r>
            <a:r>
              <a:rPr lang="en-US" altLang="zh-CN" sz="3600" dirty="0" smtClean="0">
                <a:solidFill>
                  <a:srgbClr val="043D9A"/>
                </a:solidFill>
              </a:rPr>
              <a:t>p</a:t>
            </a:r>
            <a:r>
              <a:rPr lang="en-US" altLang="zh-CN" sz="3600" baseline="-25000" dirty="0" smtClean="0">
                <a:solidFill>
                  <a:srgbClr val="043D9A"/>
                </a:solidFill>
              </a:rPr>
              <a:t>0</a:t>
            </a:r>
            <a:r>
              <a:rPr lang="zh-CN" altLang="en-US" sz="3200" dirty="0" smtClean="0"/>
              <a:t>开始比较</a:t>
            </a:r>
            <a:r>
              <a:rPr lang="en-US" altLang="zh-CN" sz="3200" dirty="0" smtClean="0"/>
              <a:t>;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3.3 </a:t>
            </a:r>
            <a:r>
              <a:rPr lang="zh-CN" altLang="en-US" dirty="0" smtClean="0">
                <a:ea typeface="黑体" pitchFamily="2" charset="-122"/>
              </a:rPr>
              <a:t>朴素的模式匹配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0"/>
          <p:cNvSpPr txBox="1">
            <a:spLocks noChangeArrowheads="1"/>
          </p:cNvSpPr>
          <p:nvPr/>
        </p:nvSpPr>
        <p:spPr bwMode="auto">
          <a:xfrm>
            <a:off x="228600" y="3505200"/>
            <a:ext cx="8915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1)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对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中每一个位置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j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都要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43D9A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从头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进行“相等”检查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228600" y="4220400"/>
            <a:ext cx="89154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2) </a:t>
            </a:r>
            <a:r>
              <a:rPr lang="zh-CN" altLang="en-US" sz="3200" dirty="0" smtClean="0"/>
              <a:t>若</a:t>
            </a:r>
            <a:r>
              <a:rPr lang="zh-CN" altLang="en-US" sz="3200" dirty="0"/>
              <a:t>发现不等，</a:t>
            </a:r>
            <a:r>
              <a:rPr lang="zh-CN" altLang="en-US" sz="3200" dirty="0" smtClean="0"/>
              <a:t>即 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t</a:t>
            </a:r>
            <a:r>
              <a:rPr lang="en-US" altLang="zh-CN" sz="3600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zh-CN" sz="3600" baseline="-250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>
                <a:solidFill>
                  <a:srgbClr val="C00000"/>
                </a:solidFill>
              </a:rPr>
              <a:t>!= p</a:t>
            </a:r>
            <a:r>
              <a:rPr lang="en-US" altLang="zh-CN" sz="3600" baseline="-25000" dirty="0">
                <a:solidFill>
                  <a:srgbClr val="C00000"/>
                </a:solidFill>
              </a:rPr>
              <a:t>i</a:t>
            </a:r>
            <a:r>
              <a:rPr lang="zh-CN" altLang="en-US" sz="3600" dirty="0" smtClean="0">
                <a:solidFill>
                  <a:srgbClr val="C00000"/>
                </a:solidFill>
              </a:rPr>
              <a:t>，</a:t>
            </a:r>
            <a:r>
              <a:rPr lang="zh-CN" altLang="en-US" sz="3600" dirty="0" smtClean="0"/>
              <a:t>则</a:t>
            </a:r>
            <a:endParaRPr lang="en-US" altLang="zh-CN" sz="3200" dirty="0">
              <a:solidFill>
                <a:srgbClr val="008E40"/>
              </a:solidFill>
              <a:ea typeface="宋体" pitchFamily="2" charset="-122"/>
            </a:endParaRPr>
          </a:p>
        </p:txBody>
      </p:sp>
      <p:graphicFrame>
        <p:nvGraphicFramePr>
          <p:cNvPr id="75" name="表格 74"/>
          <p:cNvGraphicFramePr>
            <a:graphicFrameLocks noGrp="1"/>
          </p:cNvGraphicFramePr>
          <p:nvPr/>
        </p:nvGraphicFramePr>
        <p:xfrm>
          <a:off x="2209800" y="1524000"/>
          <a:ext cx="4267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表格 75"/>
          <p:cNvGraphicFramePr>
            <a:graphicFrameLocks noGrp="1"/>
          </p:cNvGraphicFramePr>
          <p:nvPr/>
        </p:nvGraphicFramePr>
        <p:xfrm>
          <a:off x="2209800" y="2255520"/>
          <a:ext cx="2133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1752600" y="1509713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t:</a:t>
            </a:r>
            <a:endParaRPr lang="en-US" altLang="zh-CN" sz="3600" dirty="0"/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1676400" y="2224087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p:</a:t>
            </a:r>
            <a:endParaRPr lang="en-US" altLang="zh-CN" sz="3600" dirty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2895600" y="2241233"/>
          <a:ext cx="2133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" name="Rectangle 17"/>
          <p:cNvSpPr>
            <a:spLocks noChangeArrowheads="1"/>
          </p:cNvSpPr>
          <p:nvPr/>
        </p:nvSpPr>
        <p:spPr bwMode="auto">
          <a:xfrm>
            <a:off x="2286000" y="2209800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p:</a:t>
            </a:r>
            <a:endParaRPr lang="en-US" altLang="zh-CN" sz="3600" dirty="0"/>
          </a:p>
        </p:txBody>
      </p:sp>
      <p:sp>
        <p:nvSpPr>
          <p:cNvPr id="85" name="Text Box 34"/>
          <p:cNvSpPr txBox="1">
            <a:spLocks noChangeArrowheads="1"/>
          </p:cNvSpPr>
          <p:nvPr/>
        </p:nvSpPr>
        <p:spPr bwMode="auto">
          <a:xfrm>
            <a:off x="2286000" y="927311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86" name="直接箭头连接符 85"/>
          <p:cNvCxnSpPr/>
          <p:nvPr/>
        </p:nvCxnSpPr>
        <p:spPr bwMode="auto">
          <a:xfrm rot="16200000" flipH="1">
            <a:off x="2409824" y="1323975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Text Box 34"/>
          <p:cNvSpPr txBox="1">
            <a:spLocks noChangeArrowheads="1"/>
          </p:cNvSpPr>
          <p:nvPr/>
        </p:nvSpPr>
        <p:spPr bwMode="auto">
          <a:xfrm>
            <a:off x="2992437" y="9144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rot="16200000" flipH="1">
            <a:off x="3116261" y="1311064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Text Box 34"/>
          <p:cNvSpPr txBox="1">
            <a:spLocks noChangeArrowheads="1"/>
          </p:cNvSpPr>
          <p:nvPr/>
        </p:nvSpPr>
        <p:spPr bwMode="auto">
          <a:xfrm>
            <a:off x="3754437" y="9144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 bwMode="auto">
          <a:xfrm rot="16200000" flipH="1">
            <a:off x="3878261" y="1311064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Text Box 34"/>
          <p:cNvSpPr txBox="1">
            <a:spLocks noChangeArrowheads="1"/>
          </p:cNvSpPr>
          <p:nvPr/>
        </p:nvSpPr>
        <p:spPr bwMode="auto">
          <a:xfrm>
            <a:off x="2490000" y="3136317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98" name="直接箭头连接符 97"/>
          <p:cNvCxnSpPr/>
          <p:nvPr/>
        </p:nvCxnSpPr>
        <p:spPr bwMode="auto">
          <a:xfrm rot="16200000" flipV="1">
            <a:off x="2362203" y="3048003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Text Box 34"/>
          <p:cNvSpPr txBox="1">
            <a:spLocks noChangeArrowheads="1"/>
          </p:cNvSpPr>
          <p:nvPr/>
        </p:nvSpPr>
        <p:spPr bwMode="auto">
          <a:xfrm>
            <a:off x="3221037" y="313631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100" name="直接箭头连接符 99"/>
          <p:cNvCxnSpPr/>
          <p:nvPr/>
        </p:nvCxnSpPr>
        <p:spPr bwMode="auto">
          <a:xfrm rot="16200000" flipV="1">
            <a:off x="3093240" y="3048001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Text Box 34"/>
          <p:cNvSpPr txBox="1">
            <a:spLocks noChangeArrowheads="1"/>
          </p:cNvSpPr>
          <p:nvPr/>
        </p:nvSpPr>
        <p:spPr bwMode="auto">
          <a:xfrm>
            <a:off x="3983037" y="313631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102" name="直接箭头连接符 101"/>
          <p:cNvCxnSpPr/>
          <p:nvPr/>
        </p:nvCxnSpPr>
        <p:spPr bwMode="auto">
          <a:xfrm rot="16200000" flipV="1">
            <a:off x="3855240" y="3048001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3" name="Text Box 34"/>
          <p:cNvSpPr txBox="1">
            <a:spLocks noChangeArrowheads="1"/>
          </p:cNvSpPr>
          <p:nvPr/>
        </p:nvSpPr>
        <p:spPr bwMode="auto">
          <a:xfrm>
            <a:off x="4668837" y="313631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 rot="16200000" flipV="1">
            <a:off x="4541040" y="3048001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28" grpId="0" animBg="1"/>
      <p:bldP spid="29" grpId="0" animBg="1"/>
      <p:bldP spid="78" grpId="1"/>
      <p:bldP spid="80" grpId="0"/>
      <p:bldP spid="85" grpId="0"/>
      <p:bldP spid="85" grpId="1"/>
      <p:bldP spid="87" grpId="0"/>
      <p:bldP spid="87" grpId="1"/>
      <p:bldP spid="87" grpId="2"/>
      <p:bldP spid="89" grpId="0"/>
      <p:bldP spid="89" grpId="1"/>
      <p:bldP spid="97" grpId="0"/>
      <p:bldP spid="97" grpId="1"/>
      <p:bldP spid="99" grpId="0"/>
      <p:bldP spid="99" grpId="1"/>
      <p:bldP spid="99" grpId="2"/>
      <p:bldP spid="101" grpId="0"/>
      <p:bldP spid="101" grpId="1"/>
      <p:bldP spid="103" grpId="0"/>
      <p:bldP spid="10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33400" y="5004000"/>
            <a:ext cx="3352800" cy="93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   return 0;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153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76200"/>
            <a:ext cx="9144000" cy="685800"/>
          </a:xfrm>
          <a:solidFill>
            <a:schemeClr val="accent5"/>
          </a:solidFill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latin typeface="+mj-lt"/>
                <a:ea typeface="黑体" pitchFamily="2" charset="-122"/>
              </a:rPr>
              <a:t>顺序串上的朴素匹配</a:t>
            </a:r>
            <a:r>
              <a:rPr lang="en-US" altLang="zh-CN" dirty="0" smtClean="0">
                <a:latin typeface="+mj-lt"/>
                <a:ea typeface="黑体" pitchFamily="2" charset="-122"/>
              </a:rPr>
              <a:t>, </a:t>
            </a:r>
            <a:r>
              <a:rPr lang="zh-CN" altLang="en-US" dirty="0" smtClean="0">
                <a:latin typeface="+mj-lt"/>
                <a:ea typeface="黑体" pitchFamily="2" charset="-122"/>
              </a:rPr>
              <a:t>返回</a:t>
            </a:r>
            <a:r>
              <a:rPr lang="en-US" altLang="zh-CN" dirty="0" smtClean="0">
                <a:latin typeface="+mj-lt"/>
                <a:ea typeface="黑体" pitchFamily="2" charset="-122"/>
              </a:rPr>
              <a:t>p</a:t>
            </a:r>
            <a:r>
              <a:rPr lang="zh-CN" altLang="en-US" dirty="0" smtClean="0">
                <a:latin typeface="+mj-lt"/>
                <a:ea typeface="黑体" pitchFamily="2" charset="-122"/>
              </a:rPr>
              <a:t>出现的位置下标</a:t>
            </a:r>
            <a:r>
              <a:rPr lang="en-US" altLang="zh-CN" dirty="0" smtClean="0">
                <a:latin typeface="+mj-lt"/>
                <a:ea typeface="黑体" pitchFamily="2" charset="-122"/>
              </a:rPr>
              <a:t>+1</a:t>
            </a:r>
            <a:endParaRPr lang="zh-CN" altLang="en-US" dirty="0" smtClean="0">
              <a:latin typeface="+mj-lt"/>
              <a:ea typeface="黑体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33400" y="6858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index(</a:t>
            </a:r>
            <a:r>
              <a:rPr lang="en-US" altLang="zh-CN" sz="3200" dirty="0" err="1"/>
              <a:t>PSeqString</a:t>
            </a:r>
            <a:r>
              <a:rPr lang="en-US" altLang="zh-CN" sz="3200" dirty="0"/>
              <a:t> t, </a:t>
            </a:r>
            <a:r>
              <a:rPr lang="en-US" altLang="zh-CN" sz="3200" dirty="0" err="1"/>
              <a:t>PSeqString</a:t>
            </a:r>
            <a:r>
              <a:rPr lang="en-US" altLang="zh-CN" sz="3200" dirty="0"/>
              <a:t> p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3400" y="12078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=0, j=0</a:t>
            </a:r>
            <a:r>
              <a:rPr lang="en-US" altLang="zh-CN" sz="3200" dirty="0" smtClean="0"/>
              <a:t>;</a:t>
            </a:r>
            <a:endParaRPr lang="en-US" altLang="zh-CN" sz="3200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33400" y="17298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while(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&lt;p-</a:t>
            </a:r>
            <a:r>
              <a:rPr lang="en-US" altLang="zh-CN" sz="3200" dirty="0"/>
              <a:t>&gt;n &amp;&amp; </a:t>
            </a:r>
            <a:r>
              <a:rPr lang="en-US" altLang="zh-CN" sz="3200" dirty="0" smtClean="0"/>
              <a:t>j&lt;t-</a:t>
            </a:r>
            <a:r>
              <a:rPr lang="en-US" altLang="zh-CN" sz="3200" dirty="0"/>
              <a:t>&gt;n</a:t>
            </a:r>
            <a:r>
              <a:rPr lang="en-US" altLang="zh-CN" sz="3200" dirty="0" smtClean="0"/>
              <a:t>)</a:t>
            </a:r>
            <a:endParaRPr lang="en-US" altLang="zh-CN" sz="3200" dirty="0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33400" y="2296200"/>
            <a:ext cx="480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  if (p-</a:t>
            </a:r>
            <a:r>
              <a:rPr lang="en-US" altLang="zh-CN" sz="3200" dirty="0"/>
              <a:t>&gt;c[</a:t>
            </a:r>
            <a:r>
              <a:rPr lang="en-US" altLang="zh-CN" sz="3200" dirty="0" err="1"/>
              <a:t>i</a:t>
            </a:r>
            <a:r>
              <a:rPr lang="en-US" altLang="zh-CN" sz="3200" dirty="0" smtClean="0"/>
              <a:t>]==t-</a:t>
            </a:r>
            <a:r>
              <a:rPr lang="en-US" altLang="zh-CN" sz="3200" dirty="0"/>
              <a:t>&gt;c[j</a:t>
            </a:r>
            <a:r>
              <a:rPr lang="en-US" altLang="zh-CN" sz="3200" dirty="0" smtClean="0"/>
              <a:t>])</a:t>
            </a:r>
            <a:endParaRPr lang="en-US" altLang="zh-CN" sz="3200" dirty="0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33400" y="3940200"/>
            <a:ext cx="3124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if </a:t>
            </a:r>
            <a:r>
              <a:rPr lang="en-US" altLang="zh-CN" sz="3200" dirty="0"/>
              <a:t>(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&gt;= p-&gt;n</a:t>
            </a:r>
            <a:r>
              <a:rPr lang="en-US" altLang="zh-CN" sz="3200" dirty="0" smtClean="0"/>
              <a:t>)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533400" y="5004000"/>
            <a:ext cx="8458200" cy="55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else</a:t>
            </a:r>
            <a:endParaRPr lang="en-US" altLang="zh-CN" sz="3200" dirty="0"/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457200" y="3363000"/>
            <a:ext cx="2209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  else</a:t>
            </a:r>
            <a:endParaRPr lang="en-US" altLang="zh-CN" sz="3200" dirty="0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533400" y="4464000"/>
            <a:ext cx="510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   return (j- p-&gt;n +1);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953000" y="1836869"/>
            <a:ext cx="41910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下标有意义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1981200" y="2829600"/>
            <a:ext cx="419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/>
              <a:t>i</a:t>
            </a:r>
            <a:r>
              <a:rPr lang="en-US" altLang="zh-CN" sz="3200" dirty="0"/>
              <a:t>++; </a:t>
            </a:r>
            <a:r>
              <a:rPr lang="en-US" altLang="zh-CN" sz="3200" dirty="0" smtClean="0"/>
              <a:t> j++;}</a:t>
            </a:r>
            <a:endParaRPr lang="en-US" altLang="zh-CN" sz="3200" dirty="0"/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514600" y="33630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>
                <a:solidFill>
                  <a:schemeClr val="tx2"/>
                </a:solidFill>
              </a:rPr>
              <a:t>j=j-i+1;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=0;}</a:t>
            </a:r>
            <a:endParaRPr lang="en-US" altLang="zh-CN" sz="3200" dirty="0"/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5029200" y="2436269"/>
            <a:ext cx="40386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相等</a:t>
            </a:r>
            <a:r>
              <a:rPr lang="en-US" altLang="zh-CN" sz="3200" dirty="0" smtClean="0">
                <a:solidFill>
                  <a:srgbClr val="009900"/>
                </a:solidFill>
              </a:rPr>
              <a:t>, </a:t>
            </a:r>
            <a:r>
              <a:rPr lang="zh-CN" altLang="en-US" sz="3200" dirty="0" smtClean="0">
                <a:solidFill>
                  <a:srgbClr val="009900"/>
                </a:solidFill>
              </a:rPr>
              <a:t>则继续向后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5029200" y="3439200"/>
            <a:ext cx="39624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不等</a:t>
            </a:r>
            <a:r>
              <a:rPr lang="en-US" altLang="zh-CN" sz="3200" dirty="0" smtClean="0">
                <a:solidFill>
                  <a:srgbClr val="009900"/>
                </a:solidFill>
              </a:rPr>
              <a:t>, </a:t>
            </a:r>
            <a:r>
              <a:rPr lang="zh-CN" altLang="en-US" sz="3200" dirty="0" smtClean="0">
                <a:solidFill>
                  <a:srgbClr val="009900"/>
                </a:solidFill>
              </a:rPr>
              <a:t>则重新定位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i</a:t>
            </a:r>
            <a:r>
              <a:rPr lang="en-US" altLang="zh-CN" sz="3200" dirty="0" smtClean="0">
                <a:solidFill>
                  <a:srgbClr val="009900"/>
                </a:solidFill>
              </a:rPr>
              <a:t>, j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3124200" y="4046669"/>
            <a:ext cx="48768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//(</a:t>
            </a:r>
            <a:r>
              <a:rPr lang="zh-CN" altLang="en-US" sz="3200" dirty="0" smtClean="0">
                <a:solidFill>
                  <a:srgbClr val="009900"/>
                </a:solidFill>
              </a:rPr>
              <a:t>第</a:t>
            </a:r>
            <a:r>
              <a:rPr lang="en-US" altLang="zh-CN" sz="3200" dirty="0" smtClean="0">
                <a:solidFill>
                  <a:srgbClr val="009900"/>
                </a:solidFill>
              </a:rPr>
              <a:t>1</a:t>
            </a:r>
            <a:r>
              <a:rPr lang="zh-CN" altLang="en-US" sz="3200" dirty="0" smtClean="0">
                <a:solidFill>
                  <a:srgbClr val="009900"/>
                </a:solidFill>
              </a:rPr>
              <a:t>次</a:t>
            </a:r>
            <a:r>
              <a:rPr lang="en-US" altLang="zh-CN" sz="3200" dirty="0" smtClean="0">
                <a:solidFill>
                  <a:srgbClr val="009900"/>
                </a:solidFill>
              </a:rPr>
              <a:t>)</a:t>
            </a:r>
            <a:r>
              <a:rPr lang="zh-CN" altLang="en-US" sz="3200" dirty="0" smtClean="0">
                <a:solidFill>
                  <a:srgbClr val="009900"/>
                </a:solidFill>
              </a:rPr>
              <a:t>匹配成功的标志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4876800" y="4580069"/>
            <a:ext cx="4800600" cy="535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返回出现位置下标</a:t>
            </a:r>
            <a:r>
              <a:rPr lang="en-US" altLang="zh-CN" sz="3200" dirty="0" smtClean="0">
                <a:solidFill>
                  <a:srgbClr val="009900"/>
                </a:solidFill>
              </a:rPr>
              <a:t>+1</a:t>
            </a:r>
            <a:endParaRPr lang="en-US" altLang="zh-CN" sz="32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2" grpId="0"/>
      <p:bldP spid="13" grpId="0"/>
      <p:bldP spid="14" grpId="0"/>
      <p:bldP spid="15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代价分析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Rectangle 14"/>
          <p:cNvSpPr txBox="1">
            <a:spLocks noChangeArrowheads="1"/>
          </p:cNvSpPr>
          <p:nvPr/>
        </p:nvSpPr>
        <p:spPr bwMode="auto">
          <a:xfrm>
            <a:off x="304800" y="114300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444A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最坏情况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444AC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  <a:sym typeface="Wingdings" pitchFamily="2" charset="2"/>
            </a:endParaRP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304800" y="25908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-108000">
              <a:lnSpc>
                <a:spcPct val="130000"/>
              </a:lnSpc>
              <a:spcBef>
                <a:spcPct val="5000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主</a:t>
            </a:r>
            <a:r>
              <a:rPr lang="zh-CN" altLang="en-US" sz="3200" dirty="0"/>
              <a:t>串长度</a:t>
            </a:r>
            <a:r>
              <a:rPr lang="en-US" altLang="zh-CN" sz="3200" dirty="0"/>
              <a:t>n, </a:t>
            </a:r>
            <a:r>
              <a:rPr lang="zh-CN" altLang="en-US" sz="3200" dirty="0"/>
              <a:t>模式串长度</a:t>
            </a:r>
            <a:r>
              <a:rPr lang="en-US" altLang="zh-CN" sz="3200" dirty="0"/>
              <a:t>m</a:t>
            </a:r>
            <a:r>
              <a:rPr lang="en-US" altLang="zh-CN" sz="3200" dirty="0" smtClean="0"/>
              <a:t>;</a:t>
            </a:r>
            <a:endParaRPr lang="en-US" altLang="zh-CN" sz="3200" dirty="0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533400" y="4648200"/>
            <a:ext cx="480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  </a:t>
            </a:r>
            <a:r>
              <a:rPr lang="zh-CN" altLang="en-US" sz="3200" dirty="0"/>
              <a:t>时间复杂度</a:t>
            </a:r>
            <a:r>
              <a:rPr lang="en-US" altLang="zh-CN" sz="3200" i="1" dirty="0"/>
              <a:t>O</a:t>
            </a:r>
            <a:r>
              <a:rPr lang="en-US" altLang="zh-CN" sz="3200" dirty="0"/>
              <a:t>(m*n)</a:t>
            </a:r>
          </a:p>
        </p:txBody>
      </p:sp>
      <p:sp>
        <p:nvSpPr>
          <p:cNvPr id="32" name="Rectangle 14"/>
          <p:cNvSpPr txBox="1">
            <a:spLocks noChangeArrowheads="1"/>
          </p:cNvSpPr>
          <p:nvPr/>
        </p:nvSpPr>
        <p:spPr bwMode="auto">
          <a:xfrm>
            <a:off x="304800" y="18288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  <a:buSzPct val="75000"/>
              <a:buNone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   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每次都在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的最后一个字符处匹配失败</a:t>
            </a:r>
          </a:p>
        </p:txBody>
      </p:sp>
      <p:sp>
        <p:nvSpPr>
          <p:cNvPr id="33" name="Rectangle 14"/>
          <p:cNvSpPr txBox="1">
            <a:spLocks noChangeArrowheads="1"/>
          </p:cNvSpPr>
          <p:nvPr/>
        </p:nvSpPr>
        <p:spPr bwMode="auto">
          <a:xfrm>
            <a:off x="2743200" y="1143000"/>
            <a:ext cx="58674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ctr">
              <a:lnSpc>
                <a:spcPct val="100000"/>
              </a:lnSpc>
              <a:spcBef>
                <a:spcPct val="20000"/>
              </a:spcBef>
              <a:buSzPct val="75000"/>
              <a:buNone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lang="zh-CN" altLang="en-US" sz="3200" kern="0" dirty="0" smtClean="0">
                <a:latin typeface="+mn-lt"/>
              </a:rPr>
              <a:t>例如</a:t>
            </a:r>
            <a:r>
              <a:rPr lang="en-US" altLang="zh-CN" sz="3200" kern="0" dirty="0" smtClean="0">
                <a:latin typeface="+mn-lt"/>
              </a:rPr>
              <a:t>t=“</a:t>
            </a:r>
            <a:r>
              <a:rPr lang="en-US" altLang="zh-CN" sz="3200" kern="0" dirty="0" smtClean="0"/>
              <a:t>00……01</a:t>
            </a:r>
            <a:r>
              <a:rPr lang="en-US" altLang="zh-CN" sz="3200" kern="0" dirty="0" smtClean="0">
                <a:latin typeface="+mn-lt"/>
              </a:rPr>
              <a:t>”, p=“0001”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  <a:sym typeface="Wingdings" pitchFamily="2" charset="2"/>
            </a:endParaRPr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28600" y="32766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sym typeface="Wingdings" pitchFamily="2" charset="2"/>
              </a:rPr>
              <a:t>     </a:t>
            </a:r>
            <a:r>
              <a:rPr lang="zh-CN" altLang="en-US" sz="3200" dirty="0"/>
              <a:t>最多</a:t>
            </a:r>
            <a:r>
              <a:rPr lang="zh-CN" altLang="en-US" sz="3200" dirty="0" smtClean="0"/>
              <a:t>比较</a:t>
            </a:r>
            <a:endParaRPr lang="en-US" altLang="zh-CN" sz="3200" dirty="0"/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2971800" y="3276600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solidFill>
                  <a:srgbClr val="008E40"/>
                </a:solidFill>
              </a:rPr>
              <a:t>n-m+1</a:t>
            </a:r>
            <a:endParaRPr lang="en-US" altLang="zh-CN" sz="3200" dirty="0">
              <a:solidFill>
                <a:srgbClr val="008E40"/>
              </a:solidFill>
            </a:endParaRP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1143000" y="3886200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 smtClean="0"/>
              <a:t>每</a:t>
            </a:r>
            <a:r>
              <a:rPr lang="zh-CN" altLang="en-US" sz="3200" dirty="0"/>
              <a:t>趟最多</a:t>
            </a:r>
            <a:r>
              <a:rPr lang="zh-CN" altLang="en-US" sz="3200" dirty="0" smtClean="0"/>
              <a:t>比较</a:t>
            </a:r>
            <a:endParaRPr lang="en-US" altLang="zh-CN" sz="3200" dirty="0"/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3733800" y="3886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solidFill>
                  <a:srgbClr val="008E40"/>
                </a:solidFill>
              </a:rPr>
              <a:t>m</a:t>
            </a:r>
            <a:endParaRPr lang="en-US" altLang="zh-CN" sz="3200" dirty="0">
              <a:solidFill>
                <a:srgbClr val="008E40"/>
              </a:solidFill>
            </a:endParaRPr>
          </a:p>
        </p:txBody>
      </p:sp>
      <p:sp>
        <p:nvSpPr>
          <p:cNvPr id="38" name="Rectangle 15"/>
          <p:cNvSpPr>
            <a:spLocks noChangeArrowheads="1"/>
          </p:cNvSpPr>
          <p:nvPr/>
        </p:nvSpPr>
        <p:spPr bwMode="auto">
          <a:xfrm>
            <a:off x="4267200" y="3276600"/>
            <a:ext cx="129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 smtClean="0"/>
              <a:t>趟，</a:t>
            </a:r>
            <a:endParaRPr lang="en-US" altLang="zh-CN" sz="3200" dirty="0"/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4267200" y="3886200"/>
            <a:ext cx="99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3200" dirty="0" smtClean="0"/>
              <a:t>次</a:t>
            </a:r>
            <a:r>
              <a:rPr lang="en-US" altLang="zh-CN" sz="32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朴素匹配小结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838200" y="2362200"/>
            <a:ext cx="7924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2)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则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j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在主串上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回溯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，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在模式串上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亦回溯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304800" y="990600"/>
            <a:ext cx="487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latin typeface="黑体" pitchFamily="2" charset="-122"/>
              </a:rPr>
              <a:t> </a:t>
            </a:r>
            <a:r>
              <a:rPr lang="zh-CN" altLang="en-GB" sz="3200" dirty="0" smtClean="0">
                <a:latin typeface="黑体" pitchFamily="2" charset="-122"/>
              </a:rPr>
              <a:t>朴素</a:t>
            </a:r>
            <a:r>
              <a:rPr lang="zh-CN" altLang="en-GB" sz="3200" dirty="0">
                <a:latin typeface="黑体" pitchFamily="2" charset="-122"/>
              </a:rPr>
              <a:t>模式匹配的</a:t>
            </a:r>
            <a:r>
              <a:rPr lang="zh-CN" altLang="en-GB" sz="3200" dirty="0" smtClean="0">
                <a:latin typeface="黑体" pitchFamily="2" charset="-122"/>
              </a:rPr>
              <a:t>特点</a:t>
            </a:r>
            <a:r>
              <a:rPr lang="zh-CN" altLang="en-US" sz="3200" dirty="0" smtClean="0">
                <a:latin typeface="黑体" pitchFamily="2" charset="-122"/>
              </a:rPr>
              <a:t>：</a:t>
            </a:r>
            <a:endParaRPr lang="zh-CN" altLang="en-US" sz="3200" dirty="0">
              <a:latin typeface="黑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990600" y="3733800"/>
          <a:ext cx="4267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990600" y="4465320"/>
          <a:ext cx="2133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533400" y="3719513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t:</a:t>
            </a:r>
            <a:endParaRPr lang="en-US" altLang="zh-CN" sz="3600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57200" y="4433887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p:</a:t>
            </a:r>
            <a:endParaRPr lang="en-US" altLang="zh-CN" sz="3600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676400" y="4451033"/>
          <a:ext cx="2133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1773237" y="31242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rot="16200000" flipH="1">
            <a:off x="1897061" y="3520864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2535237" y="31242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16200000" flipH="1">
            <a:off x="2659061" y="3520864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2001837" y="534611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 rot="16200000" flipV="1">
            <a:off x="1874040" y="5257801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2763837" y="534611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rot="16200000" flipV="1">
            <a:off x="2636040" y="5257801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3449637" y="5346115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rot="16200000" flipV="1">
            <a:off x="3321840" y="5257801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6"/>
          <p:cNvSpPr>
            <a:spLocks noChangeArrowheads="1"/>
          </p:cNvSpPr>
          <p:nvPr/>
        </p:nvSpPr>
        <p:spPr bwMode="auto">
          <a:xfrm>
            <a:off x="4876800" y="990600"/>
            <a:ext cx="3886200" cy="6858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SzPct val="75000"/>
              <a:buNone/>
            </a:pPr>
            <a:r>
              <a:rPr lang="zh-CN" altLang="en-US" sz="3200" kern="0" dirty="0" smtClean="0"/>
              <a:t>遇到</a:t>
            </a:r>
            <a:r>
              <a:rPr lang="en-US" altLang="zh-CN" sz="3200" kern="0" dirty="0" smtClean="0"/>
              <a:t>”</a:t>
            </a:r>
            <a:r>
              <a:rPr lang="zh-CN" altLang="en-US" sz="3200" kern="0" dirty="0" smtClean="0"/>
              <a:t>不等</a:t>
            </a:r>
            <a:r>
              <a:rPr lang="en-US" altLang="zh-CN" sz="3200" kern="0" dirty="0" smtClean="0"/>
              <a:t>”, </a:t>
            </a:r>
            <a:r>
              <a:rPr lang="zh-CN" altLang="en-US" sz="3200" kern="0" dirty="0" smtClean="0"/>
              <a:t>即</a:t>
            </a:r>
            <a:r>
              <a:rPr lang="en-US" altLang="zh-CN" sz="3200" kern="0" dirty="0" smtClean="0"/>
              <a:t>p</a:t>
            </a:r>
            <a:r>
              <a:rPr lang="en-US" altLang="zh-CN" sz="3200" kern="0" baseline="-25000" dirty="0" smtClean="0"/>
              <a:t>i</a:t>
            </a:r>
            <a:r>
              <a:rPr lang="en-US" altLang="zh-CN" sz="3200" kern="0" dirty="0" smtClean="0"/>
              <a:t> ≠ </a:t>
            </a:r>
            <a:r>
              <a:rPr lang="en-US" altLang="zh-CN" sz="3200" kern="0" dirty="0" err="1" smtClean="0"/>
              <a:t>t</a:t>
            </a:r>
            <a:r>
              <a:rPr lang="en-US" altLang="zh-CN" sz="3200" kern="0" baseline="-25000" dirty="0" err="1" smtClean="0"/>
              <a:t>j</a:t>
            </a:r>
            <a:r>
              <a:rPr lang="en-US" altLang="zh-CN" sz="3200" kern="0" dirty="0" smtClean="0"/>
              <a:t> </a:t>
            </a:r>
            <a:endParaRPr lang="zh-CN" altLang="en-US" sz="3200" dirty="0">
              <a:latin typeface="黑体" pitchFamily="2" charset="-122"/>
            </a:endParaRP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838200" y="1676400"/>
            <a:ext cx="7924800" cy="6858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1) p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相对于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仅右移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位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51" name="Rectangle 40"/>
          <p:cNvSpPr>
            <a:spLocks noChangeArrowheads="1"/>
          </p:cNvSpPr>
          <p:nvPr/>
        </p:nvSpPr>
        <p:spPr bwMode="auto">
          <a:xfrm>
            <a:off x="5410200" y="3962400"/>
            <a:ext cx="3429000" cy="685800"/>
          </a:xfrm>
          <a:prstGeom prst="rect">
            <a:avLst/>
          </a:prstGeom>
          <a:solidFill>
            <a:srgbClr val="0B772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提高右移位数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?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Rectangle 40"/>
          <p:cNvSpPr>
            <a:spLocks noChangeArrowheads="1"/>
          </p:cNvSpPr>
          <p:nvPr/>
        </p:nvSpPr>
        <p:spPr bwMode="auto">
          <a:xfrm>
            <a:off x="5410200" y="3352800"/>
            <a:ext cx="3429000" cy="685800"/>
          </a:xfrm>
          <a:prstGeom prst="rect">
            <a:avLst/>
          </a:prstGeom>
          <a:solidFill>
            <a:srgbClr val="0B772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如何减少回溯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, 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或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3" name="Rectangle 40"/>
          <p:cNvSpPr>
            <a:spLocks noChangeArrowheads="1"/>
          </p:cNvSpPr>
          <p:nvPr/>
        </p:nvSpPr>
        <p:spPr bwMode="auto">
          <a:xfrm>
            <a:off x="5410200" y="5181600"/>
            <a:ext cx="3429000" cy="685800"/>
          </a:xfrm>
          <a:prstGeom prst="rect">
            <a:avLst/>
          </a:prstGeom>
          <a:solidFill>
            <a:srgbClr val="05447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提高匹配速度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下箭头 53"/>
          <p:cNvSpPr/>
          <p:nvPr/>
        </p:nvSpPr>
        <p:spPr bwMode="auto">
          <a:xfrm>
            <a:off x="6934200" y="4648200"/>
            <a:ext cx="381000" cy="540000"/>
          </a:xfrm>
          <a:prstGeom prst="downArrow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/>
      <p:bldP spid="25" grpId="2"/>
      <p:bldP spid="28" grpId="0"/>
      <p:bldP spid="28" grpId="1"/>
      <p:bldP spid="42" grpId="2"/>
      <p:bldP spid="44" grpId="0"/>
      <p:bldP spid="44" grpId="1"/>
      <p:bldP spid="46" grpId="0"/>
      <p:bldP spid="46" grpId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减少回溯的可行性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838200" y="3048000"/>
          <a:ext cx="4267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F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F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838200" y="3779520"/>
          <a:ext cx="2133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F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F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D8F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381000" y="3033713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t:</a:t>
            </a:r>
            <a:endParaRPr lang="en-US" altLang="zh-CN" sz="3600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04800" y="3748087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p:</a:t>
            </a:r>
            <a:endParaRPr lang="en-US" altLang="zh-CN" sz="3600" dirty="0"/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2286000" y="2438400"/>
            <a:ext cx="8175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j=2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 bwMode="auto">
          <a:xfrm rot="16200000" flipH="1">
            <a:off x="2506661" y="2835064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2382837" y="4744557"/>
            <a:ext cx="817563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=2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rot="16200000" flipV="1">
            <a:off x="2483640" y="4572001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04800" y="914400"/>
            <a:ext cx="5638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</a:pPr>
            <a:r>
              <a:rPr lang="en-US" altLang="zh-CN" sz="3200" kern="0" dirty="0" smtClean="0"/>
              <a:t> ”</a:t>
            </a:r>
            <a:r>
              <a:rPr lang="zh-CN" altLang="en-US" sz="3200" kern="0" dirty="0" smtClean="0"/>
              <a:t>不等</a:t>
            </a:r>
            <a:r>
              <a:rPr lang="en-US" altLang="zh-CN" sz="3200" kern="0" dirty="0" smtClean="0"/>
              <a:t>”, </a:t>
            </a:r>
            <a:r>
              <a:rPr lang="zh-CN" altLang="en-US" sz="3200" kern="0" dirty="0" smtClean="0"/>
              <a:t>即</a:t>
            </a:r>
            <a:r>
              <a:rPr lang="en-US" altLang="zh-CN" sz="3200" kern="0" dirty="0" smtClean="0"/>
              <a:t>p</a:t>
            </a:r>
            <a:r>
              <a:rPr lang="en-US" altLang="zh-CN" sz="3200" kern="0" baseline="-25000" dirty="0" smtClean="0"/>
              <a:t>i</a:t>
            </a:r>
            <a:r>
              <a:rPr lang="en-US" altLang="zh-CN" sz="3200" kern="0" dirty="0" smtClean="0"/>
              <a:t> ≠ </a:t>
            </a:r>
            <a:r>
              <a:rPr lang="en-US" altLang="zh-CN" sz="3200" kern="0" dirty="0" err="1" smtClean="0"/>
              <a:t>t</a:t>
            </a:r>
            <a:r>
              <a:rPr lang="en-US" altLang="zh-CN" sz="3200" kern="0" baseline="-25000" dirty="0" err="1" smtClean="0"/>
              <a:t>j</a:t>
            </a:r>
            <a:r>
              <a:rPr lang="en-US" altLang="zh-CN" sz="3200" kern="0" baseline="-25000" dirty="0" smtClean="0"/>
              <a:t> </a:t>
            </a:r>
            <a:r>
              <a:rPr lang="en-US" altLang="zh-CN" sz="3200" kern="0" dirty="0" smtClean="0"/>
              <a:t>, </a:t>
            </a:r>
            <a:r>
              <a:rPr lang="zh-CN" altLang="en-US" sz="3200" kern="0" dirty="0" smtClean="0"/>
              <a:t>等价于：</a:t>
            </a:r>
            <a:endParaRPr lang="zh-CN" altLang="en-US" sz="3200" dirty="0" smtClean="0">
              <a:solidFill>
                <a:srgbClr val="04378A"/>
              </a:solidFill>
              <a:latin typeface="黑体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SzPct val="75000"/>
              <a:buNone/>
            </a:pPr>
            <a:endParaRPr lang="zh-CN" altLang="en-US" sz="3200" dirty="0">
              <a:latin typeface="黑体" pitchFamily="2" charset="-122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838200" y="1600200"/>
            <a:ext cx="7620000" cy="6858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kern="0" dirty="0" smtClean="0"/>
              <a:t>p</a:t>
            </a:r>
            <a:r>
              <a:rPr lang="en-US" altLang="zh-CN" sz="3600" kern="0" baseline="-25000" dirty="0" smtClean="0"/>
              <a:t>0</a:t>
            </a:r>
            <a:r>
              <a:rPr lang="en-US" altLang="zh-CN" sz="3600" kern="0" dirty="0" smtClean="0"/>
              <a:t>= </a:t>
            </a:r>
            <a:r>
              <a:rPr lang="en-US" altLang="zh-CN" sz="3600" kern="0" dirty="0" err="1" smtClean="0"/>
              <a:t>t</a:t>
            </a:r>
            <a:r>
              <a:rPr lang="en-US" altLang="zh-CN" sz="3600" kern="0" baseline="-25000" dirty="0" err="1" smtClean="0"/>
              <a:t>j</a:t>
            </a:r>
            <a:r>
              <a:rPr lang="en-US" altLang="zh-CN" sz="3600" kern="0" baseline="-25000" dirty="0" smtClean="0"/>
              <a:t>-</a:t>
            </a:r>
            <a:r>
              <a:rPr lang="en-US" altLang="zh-CN" sz="3600" kern="0" baseline="-25000" dirty="0" err="1" smtClean="0"/>
              <a:t>i</a:t>
            </a:r>
            <a:r>
              <a:rPr lang="en-US" altLang="zh-CN" sz="3600" kern="0" dirty="0" smtClean="0"/>
              <a:t>,  p</a:t>
            </a:r>
            <a:r>
              <a:rPr lang="en-US" altLang="zh-CN" sz="3600" kern="0" baseline="-25000" dirty="0" smtClean="0"/>
              <a:t>1</a:t>
            </a:r>
            <a:r>
              <a:rPr lang="en-US" altLang="zh-CN" sz="3600" kern="0" dirty="0" smtClean="0"/>
              <a:t>= t</a:t>
            </a:r>
            <a:r>
              <a:rPr lang="en-US" altLang="zh-CN" sz="3600" kern="0" baseline="-25000" dirty="0" smtClean="0"/>
              <a:t>j-i+1</a:t>
            </a:r>
            <a:r>
              <a:rPr lang="en-US" altLang="zh-CN" sz="3600" kern="0" dirty="0" smtClean="0"/>
              <a:t>, …,  p</a:t>
            </a:r>
            <a:r>
              <a:rPr lang="en-US" altLang="zh-CN" sz="3600" kern="0" baseline="-25000" dirty="0" smtClean="0"/>
              <a:t>i-1</a:t>
            </a:r>
            <a:r>
              <a:rPr lang="en-US" altLang="zh-CN" sz="3600" kern="0" dirty="0" smtClean="0"/>
              <a:t>= t</a:t>
            </a:r>
            <a:r>
              <a:rPr lang="en-US" altLang="zh-CN" sz="3600" kern="0" baseline="-25000" dirty="0" smtClean="0"/>
              <a:t>j-1</a:t>
            </a:r>
            <a:r>
              <a:rPr lang="en-US" altLang="zh-CN" sz="3600" kern="0" dirty="0" smtClean="0"/>
              <a:t>,  </a:t>
            </a:r>
            <a:r>
              <a:rPr lang="en-US" altLang="zh-CN" sz="3600" kern="0" dirty="0" smtClean="0">
                <a:solidFill>
                  <a:srgbClr val="C00000"/>
                </a:solidFill>
              </a:rPr>
              <a:t>p</a:t>
            </a:r>
            <a:r>
              <a:rPr lang="en-US" altLang="zh-CN" sz="3600" kern="0" baseline="-25000" dirty="0" smtClean="0">
                <a:solidFill>
                  <a:srgbClr val="C00000"/>
                </a:solidFill>
              </a:rPr>
              <a:t>i </a:t>
            </a:r>
            <a:r>
              <a:rPr lang="en-US" altLang="zh-CN" sz="3600" kern="0" dirty="0" smtClean="0">
                <a:solidFill>
                  <a:srgbClr val="C00000"/>
                </a:solidFill>
              </a:rPr>
              <a:t>≠ </a:t>
            </a:r>
            <a:r>
              <a:rPr lang="en-US" altLang="zh-CN" sz="3600" kern="0" dirty="0" err="1" smtClean="0">
                <a:solidFill>
                  <a:srgbClr val="C00000"/>
                </a:solidFill>
              </a:rPr>
              <a:t>t</a:t>
            </a:r>
            <a:r>
              <a:rPr lang="en-US" altLang="zh-CN" sz="3600" kern="0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zh-CN" sz="3600" kern="0" baseline="-25000" dirty="0" smtClean="0">
                <a:solidFill>
                  <a:srgbClr val="C00000"/>
                </a:solidFill>
              </a:rPr>
              <a:t> </a:t>
            </a:r>
            <a:endParaRPr lang="zh-CN" altLang="en-US" sz="3600" dirty="0">
              <a:solidFill>
                <a:srgbClr val="C00000"/>
              </a:solidFill>
              <a:latin typeface="黑体" pitchFamily="2" charset="-122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4419600" y="2514600"/>
            <a:ext cx="4495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kern="0" dirty="0" smtClean="0"/>
              <a:t>p</a:t>
            </a:r>
            <a:r>
              <a:rPr lang="en-US" altLang="zh-CN" sz="3600" kern="0" baseline="-25000" dirty="0" smtClean="0"/>
              <a:t>0</a:t>
            </a:r>
            <a:r>
              <a:rPr lang="en-US" altLang="zh-CN" sz="3600" kern="0" dirty="0" smtClean="0"/>
              <a:t>= t</a:t>
            </a:r>
            <a:r>
              <a:rPr lang="en-US" altLang="zh-CN" sz="3600" kern="0" baseline="-25000" dirty="0" smtClean="0"/>
              <a:t>0</a:t>
            </a:r>
            <a:r>
              <a:rPr lang="en-US" altLang="zh-CN" sz="3600" kern="0" dirty="0" smtClean="0"/>
              <a:t>, p</a:t>
            </a:r>
            <a:r>
              <a:rPr lang="en-US" altLang="zh-CN" sz="3600" kern="0" baseline="-25000" dirty="0" smtClean="0"/>
              <a:t>1</a:t>
            </a:r>
            <a:r>
              <a:rPr lang="en-US" altLang="zh-CN" sz="3600" kern="0" dirty="0" smtClean="0"/>
              <a:t>= t</a:t>
            </a:r>
            <a:r>
              <a:rPr lang="en-US" altLang="zh-CN" sz="3600" kern="0" baseline="-25000" dirty="0" smtClean="0"/>
              <a:t>1</a:t>
            </a:r>
            <a:r>
              <a:rPr lang="en-US" altLang="zh-CN" sz="3600" kern="0" dirty="0" smtClean="0"/>
              <a:t>, p</a:t>
            </a:r>
            <a:r>
              <a:rPr lang="en-US" altLang="zh-CN" sz="3600" kern="0" baseline="-25000" dirty="0" smtClean="0"/>
              <a:t>2</a:t>
            </a:r>
            <a:r>
              <a:rPr lang="en-US" altLang="zh-CN" sz="3600" kern="0" dirty="0" smtClean="0"/>
              <a:t> ≠ t</a:t>
            </a:r>
            <a:r>
              <a:rPr lang="en-US" altLang="zh-CN" sz="3600" kern="0" baseline="-25000" dirty="0" smtClean="0"/>
              <a:t>2 </a:t>
            </a:r>
            <a:endParaRPr lang="zh-CN" altLang="en-US" sz="3600" dirty="0">
              <a:latin typeface="黑体" pitchFamily="2" charset="-122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4419600" y="3200400"/>
            <a:ext cx="4495800" cy="685800"/>
          </a:xfrm>
          <a:prstGeom prst="rect">
            <a:avLst/>
          </a:prstGeom>
          <a:solidFill>
            <a:srgbClr val="B9FEB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kern="0" dirty="0" smtClean="0"/>
              <a:t>若已知 </a:t>
            </a:r>
            <a:r>
              <a:rPr lang="en-US" altLang="zh-CN" sz="3600" kern="0" dirty="0" smtClean="0"/>
              <a:t>p</a:t>
            </a:r>
            <a:r>
              <a:rPr lang="en-US" altLang="zh-CN" sz="3600" kern="0" baseline="-25000" dirty="0" smtClean="0"/>
              <a:t>0</a:t>
            </a:r>
            <a:r>
              <a:rPr lang="en-US" altLang="zh-CN" sz="3600" kern="0" dirty="0" smtClean="0"/>
              <a:t>≠ p</a:t>
            </a:r>
            <a:r>
              <a:rPr lang="en-US" altLang="zh-CN" sz="3600" kern="0" baseline="-25000" dirty="0" smtClean="0"/>
              <a:t>1</a:t>
            </a:r>
            <a:r>
              <a:rPr lang="en-US" altLang="zh-CN" sz="3600" kern="0" dirty="0" smtClean="0"/>
              <a:t>,  p</a:t>
            </a:r>
            <a:r>
              <a:rPr lang="en-US" altLang="zh-CN" sz="3600" kern="0" baseline="-25000" dirty="0" smtClean="0"/>
              <a:t>0</a:t>
            </a:r>
            <a:r>
              <a:rPr lang="en-US" altLang="zh-CN" sz="3600" kern="0" dirty="0" smtClean="0"/>
              <a:t>=p</a:t>
            </a:r>
            <a:r>
              <a:rPr lang="en-US" altLang="zh-CN" sz="3600" kern="0" baseline="-25000" dirty="0" smtClean="0"/>
              <a:t>2</a:t>
            </a:r>
            <a:endParaRPr lang="zh-CN" altLang="en-US" sz="3600" dirty="0">
              <a:latin typeface="黑体" pitchFamily="2" charset="-122"/>
            </a:endParaRPr>
          </a:p>
        </p:txBody>
      </p:sp>
      <p:sp>
        <p:nvSpPr>
          <p:cNvPr id="33" name="Rectangle 40"/>
          <p:cNvSpPr>
            <a:spLocks noChangeArrowheads="1"/>
          </p:cNvSpPr>
          <p:nvPr/>
        </p:nvSpPr>
        <p:spPr bwMode="auto">
          <a:xfrm>
            <a:off x="4419600" y="4267200"/>
            <a:ext cx="1752600" cy="685800"/>
          </a:xfrm>
          <a:prstGeom prst="rect">
            <a:avLst/>
          </a:prstGeom>
          <a:solidFill>
            <a:srgbClr val="05447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3600" kern="0" dirty="0" smtClean="0">
                <a:solidFill>
                  <a:schemeClr val="bg1"/>
                </a:solidFill>
              </a:rPr>
              <a:t>p</a:t>
            </a:r>
            <a:r>
              <a:rPr lang="en-US" altLang="zh-CN" sz="3600" kern="0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CN" sz="3600" kern="0" dirty="0" smtClean="0">
                <a:solidFill>
                  <a:schemeClr val="bg1"/>
                </a:solidFill>
              </a:rPr>
              <a:t>≠ t</a:t>
            </a:r>
            <a:r>
              <a:rPr lang="en-US" altLang="zh-CN" sz="3600" kern="0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CN" sz="3600" kern="0" dirty="0" smtClean="0">
                <a:solidFill>
                  <a:schemeClr val="bg1"/>
                </a:solidFill>
              </a:rPr>
              <a:t>,  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4419600" y="4876800"/>
            <a:ext cx="4495800" cy="1143000"/>
          </a:xfrm>
          <a:prstGeom prst="rect">
            <a:avLst/>
          </a:prstGeom>
          <a:solidFill>
            <a:srgbClr val="05447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/>
              <a:buChar char="à"/>
            </a:pPr>
            <a:r>
              <a:rPr lang="zh-CN" altLang="en-US" sz="3200" kern="0" dirty="0" smtClean="0">
                <a:solidFill>
                  <a:schemeClr val="bg1"/>
                </a:solidFill>
                <a:sym typeface="Wingdings" pitchFamily="2" charset="2"/>
              </a:rPr>
              <a:t>朴素匹配省略两步</a:t>
            </a:r>
            <a:endParaRPr lang="en-US" altLang="zh-CN" sz="3200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    </a:t>
            </a:r>
            <a:r>
              <a:rPr lang="zh-CN" altLang="en-US" sz="3200" dirty="0" smtClean="0">
                <a:solidFill>
                  <a:schemeClr val="bg1"/>
                </a:solidFill>
              </a:rPr>
              <a:t>直接</a:t>
            </a:r>
            <a:r>
              <a:rPr lang="en-US" altLang="zh-CN" sz="3600" dirty="0" smtClean="0">
                <a:solidFill>
                  <a:schemeClr val="bg1"/>
                </a:solidFill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0</a:t>
            </a:r>
            <a:r>
              <a:rPr lang="zh-CN" altLang="en-US" sz="3200" dirty="0" smtClean="0">
                <a:solidFill>
                  <a:schemeClr val="bg1"/>
                </a:solidFill>
              </a:rPr>
              <a:t>与</a:t>
            </a:r>
            <a:r>
              <a:rPr lang="en-US" altLang="zh-CN" sz="3600" dirty="0" smtClean="0">
                <a:solidFill>
                  <a:schemeClr val="bg1"/>
                </a:solidFill>
              </a:rPr>
              <a:t>t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开始比较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6172200" y="4267200"/>
            <a:ext cx="2743200" cy="685800"/>
          </a:xfrm>
          <a:prstGeom prst="rect">
            <a:avLst/>
          </a:prstGeom>
          <a:solidFill>
            <a:srgbClr val="05447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3600" kern="0" dirty="0" smtClean="0">
                <a:solidFill>
                  <a:schemeClr val="bg1"/>
                </a:solidFill>
              </a:rPr>
              <a:t>p</a:t>
            </a:r>
            <a:r>
              <a:rPr lang="en-US" altLang="zh-CN" sz="3600" kern="0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CN" sz="3600" kern="0" dirty="0" smtClean="0">
                <a:solidFill>
                  <a:schemeClr val="bg1"/>
                </a:solidFill>
              </a:rPr>
              <a:t>≠ t</a:t>
            </a:r>
            <a:r>
              <a:rPr lang="en-US" altLang="zh-CN" sz="3600" kern="0" baseline="-25000" dirty="0" smtClean="0">
                <a:solidFill>
                  <a:schemeClr val="bg1"/>
                </a:solidFill>
              </a:rPr>
              <a:t>2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181600" y="914400"/>
            <a:ext cx="411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SzPct val="75000"/>
              <a:buNone/>
            </a:pPr>
            <a:r>
              <a:rPr lang="zh-CN" altLang="en-US" sz="3200" kern="0" dirty="0" smtClean="0">
                <a:solidFill>
                  <a:srgbClr val="04378A"/>
                </a:solidFill>
              </a:rPr>
              <a:t>前面都等</a:t>
            </a:r>
            <a:r>
              <a:rPr lang="en-US" altLang="zh-CN" sz="3200" kern="0" dirty="0" smtClean="0">
                <a:solidFill>
                  <a:srgbClr val="04378A"/>
                </a:solidFill>
              </a:rPr>
              <a:t>, </a:t>
            </a:r>
            <a:r>
              <a:rPr lang="zh-CN" altLang="en-US" sz="3200" kern="0" dirty="0" smtClean="0">
                <a:solidFill>
                  <a:srgbClr val="04378A"/>
                </a:solidFill>
              </a:rPr>
              <a:t>当前不等</a:t>
            </a:r>
            <a:endParaRPr lang="zh-CN" altLang="en-US" sz="3200" dirty="0" smtClean="0">
              <a:solidFill>
                <a:srgbClr val="04378A"/>
              </a:solidFill>
              <a:latin typeface="黑体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SzPct val="75000"/>
              <a:buNone/>
            </a:pPr>
            <a:endParaRPr lang="zh-CN" altLang="en-US" sz="3200" dirty="0">
              <a:latin typeface="黑体" pitchFamily="2" charset="-122"/>
            </a:endParaRPr>
          </a:p>
        </p:txBody>
      </p:sp>
      <p:sp>
        <p:nvSpPr>
          <p:cNvPr id="34" name="下箭头 33"/>
          <p:cNvSpPr/>
          <p:nvPr/>
        </p:nvSpPr>
        <p:spPr bwMode="auto">
          <a:xfrm>
            <a:off x="6477000" y="3886200"/>
            <a:ext cx="381000" cy="396000"/>
          </a:xfrm>
          <a:prstGeom prst="downArrow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/>
      <p:bldP spid="44" grpId="0"/>
      <p:bldP spid="27" grpId="0"/>
      <p:bldP spid="30" grpId="0" animBg="1"/>
      <p:bldP spid="31" grpId="0" animBg="1"/>
      <p:bldP spid="32" grpId="0" animBg="1"/>
      <p:bldP spid="33" grpId="0" animBg="1"/>
      <p:bldP spid="35" grpId="0" animBg="1"/>
      <p:bldP spid="21" grpId="0" animBg="1"/>
      <p:bldP spid="22" grpId="0"/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减少回溯的可行性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304800" y="914400"/>
            <a:ext cx="8610600" cy="1371600"/>
          </a:xfrm>
          <a:prstGeom prst="rect">
            <a:avLst/>
          </a:prstGeom>
          <a:solidFill>
            <a:srgbClr val="FFFF9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kern="0" dirty="0" smtClean="0"/>
              <a:t> </a:t>
            </a:r>
            <a:r>
              <a:rPr lang="zh-CN" altLang="en-US" sz="3200" kern="0" dirty="0" smtClean="0"/>
              <a:t>利用</a:t>
            </a:r>
            <a:r>
              <a:rPr lang="en-US" altLang="zh-CN" sz="3200" kern="0" dirty="0" smtClean="0"/>
              <a:t>”</a:t>
            </a:r>
            <a:r>
              <a:rPr lang="zh-CN" altLang="en-US" sz="3200" kern="0" dirty="0" smtClean="0"/>
              <a:t>不等</a:t>
            </a:r>
            <a:r>
              <a:rPr lang="en-US" altLang="zh-CN" sz="3200" kern="0" dirty="0" smtClean="0"/>
              <a:t>”</a:t>
            </a:r>
            <a:r>
              <a:rPr lang="zh-CN" altLang="en-US" sz="3200" kern="0" dirty="0" smtClean="0"/>
              <a:t>及其之前包含的</a:t>
            </a:r>
            <a:r>
              <a:rPr lang="en-US" altLang="zh-CN" sz="3200" kern="0" dirty="0" smtClean="0"/>
              <a:t>”</a:t>
            </a:r>
            <a:r>
              <a:rPr lang="zh-CN" altLang="en-US" sz="3200" kern="0" dirty="0" smtClean="0"/>
              <a:t>相等信息</a:t>
            </a:r>
            <a:r>
              <a:rPr lang="en-US" altLang="zh-CN" sz="3200" kern="0" dirty="0" smtClean="0"/>
              <a:t>”</a:t>
            </a:r>
            <a:r>
              <a:rPr lang="zh-CN" altLang="en-US" sz="3200" kern="0" dirty="0" smtClean="0"/>
              <a:t> ，以及</a:t>
            </a:r>
            <a:endParaRPr lang="en-US" altLang="zh-CN" sz="3200" kern="0" dirty="0" smtClean="0"/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kern="0" dirty="0" smtClean="0">
                <a:latin typeface="黑体" pitchFamily="2" charset="-122"/>
              </a:rPr>
              <a:t>  </a:t>
            </a:r>
            <a:r>
              <a:rPr lang="zh-CN" altLang="en-US" sz="3200" kern="0" dirty="0" smtClean="0">
                <a:latin typeface="黑体" pitchFamily="2" charset="-122"/>
              </a:rPr>
              <a:t>模式</a:t>
            </a:r>
            <a:r>
              <a:rPr lang="en-US" altLang="zh-CN" sz="3200" kern="0" dirty="0" smtClean="0">
                <a:latin typeface="黑体" pitchFamily="2" charset="-122"/>
              </a:rPr>
              <a:t>p</a:t>
            </a:r>
            <a:r>
              <a:rPr lang="zh-CN" altLang="en-US" sz="3200" kern="0" dirty="0" smtClean="0">
                <a:latin typeface="黑体" pitchFamily="2" charset="-122"/>
              </a:rPr>
              <a:t>中的</a:t>
            </a:r>
            <a:r>
              <a:rPr lang="en-US" altLang="zh-CN" sz="3200" kern="0" dirty="0" smtClean="0"/>
              <a:t>”</a:t>
            </a:r>
            <a:r>
              <a:rPr lang="zh-CN" altLang="en-US" sz="3200" kern="0" dirty="0" smtClean="0">
                <a:latin typeface="黑体" pitchFamily="2" charset="-122"/>
              </a:rPr>
              <a:t>相等和不等信息</a:t>
            </a:r>
            <a:r>
              <a:rPr lang="en-US" altLang="zh-CN" sz="3200" kern="0" dirty="0" smtClean="0"/>
              <a:t>”   </a:t>
            </a:r>
            <a:r>
              <a:rPr lang="en-US" altLang="zh-CN" sz="3200" kern="0" dirty="0" smtClean="0">
                <a:solidFill>
                  <a:srgbClr val="043D9A"/>
                </a:solidFill>
                <a:sym typeface="Wingdings" pitchFamily="2" charset="2"/>
              </a:rPr>
              <a:t></a:t>
            </a:r>
            <a:r>
              <a:rPr lang="zh-CN" altLang="en-US" sz="3200" kern="0" dirty="0" smtClean="0">
                <a:solidFill>
                  <a:srgbClr val="043D9A"/>
                </a:solidFill>
                <a:sym typeface="Wingdings" pitchFamily="2" charset="2"/>
              </a:rPr>
              <a:t>可减少回溯</a:t>
            </a:r>
            <a:endParaRPr lang="zh-CN" altLang="en-US" sz="3200" dirty="0" smtClean="0">
              <a:solidFill>
                <a:srgbClr val="043D9A"/>
              </a:solidFill>
              <a:latin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endParaRPr lang="zh-CN" altLang="en-US" sz="3200" dirty="0">
              <a:latin typeface="黑体" pitchFamily="2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838200" y="3048000"/>
          <a:ext cx="42672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F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F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D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838200" y="3779520"/>
          <a:ext cx="2133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F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FF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D8F"/>
                    </a:solidFill>
                  </a:tcPr>
                </a:tc>
              </a:tr>
            </a:tbl>
          </a:graphicData>
        </a:graphic>
      </p:graphicFrame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381000" y="3033713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t:</a:t>
            </a:r>
            <a:endParaRPr lang="en-US" altLang="zh-CN" sz="3600" dirty="0"/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304800" y="3748087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p:</a:t>
            </a:r>
            <a:endParaRPr lang="en-US" altLang="zh-CN" sz="3600" dirty="0"/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2286000" y="2438400"/>
            <a:ext cx="8175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j=2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rot="16200000" flipH="1">
            <a:off x="2506661" y="2835064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2382837" y="4744557"/>
            <a:ext cx="817563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FF0000"/>
                </a:solidFill>
                <a:ea typeface="宋体" pitchFamily="2" charset="-122"/>
              </a:rPr>
              <a:t>i</a:t>
            </a: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=2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rot="16200000" flipV="1">
            <a:off x="2483640" y="4572001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4419600" y="2514600"/>
            <a:ext cx="4495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kern="0" dirty="0" smtClean="0"/>
              <a:t>p</a:t>
            </a:r>
            <a:r>
              <a:rPr lang="en-US" altLang="zh-CN" sz="3600" kern="0" baseline="-25000" dirty="0" smtClean="0"/>
              <a:t>0</a:t>
            </a:r>
            <a:r>
              <a:rPr lang="en-US" altLang="zh-CN" sz="3600" kern="0" dirty="0" smtClean="0"/>
              <a:t>= t</a:t>
            </a:r>
            <a:r>
              <a:rPr lang="en-US" altLang="zh-CN" sz="3600" kern="0" baseline="-25000" dirty="0" smtClean="0"/>
              <a:t>0</a:t>
            </a:r>
            <a:r>
              <a:rPr lang="en-US" altLang="zh-CN" sz="3600" kern="0" dirty="0" smtClean="0"/>
              <a:t>, p</a:t>
            </a:r>
            <a:r>
              <a:rPr lang="en-US" altLang="zh-CN" sz="3600" kern="0" baseline="-25000" dirty="0" smtClean="0"/>
              <a:t>1</a:t>
            </a:r>
            <a:r>
              <a:rPr lang="en-US" altLang="zh-CN" sz="3600" kern="0" dirty="0" smtClean="0"/>
              <a:t>= t</a:t>
            </a:r>
            <a:r>
              <a:rPr lang="en-US" altLang="zh-CN" sz="3600" kern="0" baseline="-25000" dirty="0" smtClean="0"/>
              <a:t>1</a:t>
            </a:r>
            <a:r>
              <a:rPr lang="en-US" altLang="zh-CN" sz="3600" kern="0" dirty="0" smtClean="0"/>
              <a:t>, p</a:t>
            </a:r>
            <a:r>
              <a:rPr lang="en-US" altLang="zh-CN" sz="3600" kern="0" baseline="-25000" dirty="0" smtClean="0"/>
              <a:t>2</a:t>
            </a:r>
            <a:r>
              <a:rPr lang="en-US" altLang="zh-CN" sz="3600" kern="0" dirty="0" smtClean="0"/>
              <a:t> ≠ t</a:t>
            </a:r>
            <a:r>
              <a:rPr lang="en-US" altLang="zh-CN" sz="3600" kern="0" baseline="-25000" dirty="0" smtClean="0"/>
              <a:t>2 </a:t>
            </a:r>
            <a:endParaRPr lang="zh-CN" altLang="en-US" sz="3600" dirty="0">
              <a:latin typeface="黑体" pitchFamily="2" charset="-122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4419600" y="3200400"/>
            <a:ext cx="4495800" cy="685800"/>
          </a:xfrm>
          <a:prstGeom prst="rect">
            <a:avLst/>
          </a:prstGeom>
          <a:solidFill>
            <a:srgbClr val="B9FEB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kern="0" dirty="0" smtClean="0"/>
              <a:t>若已知 </a:t>
            </a:r>
            <a:r>
              <a:rPr lang="en-US" altLang="zh-CN" sz="3600" kern="0" dirty="0" smtClean="0"/>
              <a:t>p</a:t>
            </a:r>
            <a:r>
              <a:rPr lang="en-US" altLang="zh-CN" sz="3600" kern="0" baseline="-25000" dirty="0" smtClean="0"/>
              <a:t>0</a:t>
            </a:r>
            <a:r>
              <a:rPr lang="en-US" altLang="zh-CN" sz="3600" kern="0" dirty="0" smtClean="0"/>
              <a:t>≠ p</a:t>
            </a:r>
            <a:r>
              <a:rPr lang="en-US" altLang="zh-CN" sz="3600" kern="0" baseline="-25000" dirty="0" smtClean="0"/>
              <a:t>1</a:t>
            </a:r>
            <a:r>
              <a:rPr lang="en-US" altLang="zh-CN" sz="3600" kern="0" dirty="0" smtClean="0"/>
              <a:t>,  p</a:t>
            </a:r>
            <a:r>
              <a:rPr lang="en-US" altLang="zh-CN" sz="3600" kern="0" baseline="-25000" dirty="0" smtClean="0"/>
              <a:t>0</a:t>
            </a:r>
            <a:r>
              <a:rPr lang="en-US" altLang="zh-CN" sz="3600" kern="0" dirty="0" smtClean="0"/>
              <a:t>=p</a:t>
            </a:r>
            <a:r>
              <a:rPr lang="en-US" altLang="zh-CN" sz="3600" kern="0" baseline="-25000" dirty="0" smtClean="0"/>
              <a:t>2</a:t>
            </a:r>
            <a:endParaRPr lang="zh-CN" altLang="en-US" sz="3600" dirty="0">
              <a:latin typeface="黑体" pitchFamily="2" charset="-122"/>
            </a:endParaRPr>
          </a:p>
        </p:txBody>
      </p:sp>
      <p:sp>
        <p:nvSpPr>
          <p:cNvPr id="58" name="Rectangle 40"/>
          <p:cNvSpPr>
            <a:spLocks noChangeArrowheads="1"/>
          </p:cNvSpPr>
          <p:nvPr/>
        </p:nvSpPr>
        <p:spPr bwMode="auto">
          <a:xfrm>
            <a:off x="4419600" y="4267200"/>
            <a:ext cx="1752600" cy="685800"/>
          </a:xfrm>
          <a:prstGeom prst="rect">
            <a:avLst/>
          </a:prstGeom>
          <a:solidFill>
            <a:srgbClr val="05447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3600" kern="0" dirty="0" smtClean="0">
                <a:solidFill>
                  <a:schemeClr val="bg1"/>
                </a:solidFill>
              </a:rPr>
              <a:t>p</a:t>
            </a:r>
            <a:r>
              <a:rPr lang="en-US" altLang="zh-CN" sz="3600" kern="0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CN" sz="3600" kern="0" dirty="0" smtClean="0">
                <a:solidFill>
                  <a:schemeClr val="bg1"/>
                </a:solidFill>
              </a:rPr>
              <a:t>≠ t</a:t>
            </a:r>
            <a:r>
              <a:rPr lang="en-US" altLang="zh-CN" sz="3600" kern="0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CN" sz="3600" kern="0" dirty="0" smtClean="0">
                <a:solidFill>
                  <a:schemeClr val="bg1"/>
                </a:solidFill>
              </a:rPr>
              <a:t>,  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59" name="Rectangle 40"/>
          <p:cNvSpPr>
            <a:spLocks noChangeArrowheads="1"/>
          </p:cNvSpPr>
          <p:nvPr/>
        </p:nvSpPr>
        <p:spPr bwMode="auto">
          <a:xfrm>
            <a:off x="4419600" y="4876800"/>
            <a:ext cx="4495800" cy="1143000"/>
          </a:xfrm>
          <a:prstGeom prst="rect">
            <a:avLst/>
          </a:prstGeom>
          <a:solidFill>
            <a:srgbClr val="05447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/>
              <a:buChar char="à"/>
            </a:pPr>
            <a:r>
              <a:rPr lang="zh-CN" altLang="en-US" sz="3200" kern="0" dirty="0" smtClean="0">
                <a:solidFill>
                  <a:schemeClr val="bg1"/>
                </a:solidFill>
                <a:sym typeface="Wingdings" pitchFamily="2" charset="2"/>
              </a:rPr>
              <a:t>朴素匹配省略两步</a:t>
            </a:r>
            <a:endParaRPr lang="en-US" altLang="zh-CN" sz="3200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    </a:t>
            </a:r>
            <a:r>
              <a:rPr lang="zh-CN" altLang="en-US" sz="3200" dirty="0" smtClean="0">
                <a:solidFill>
                  <a:schemeClr val="bg1"/>
                </a:solidFill>
              </a:rPr>
              <a:t>直接</a:t>
            </a:r>
            <a:r>
              <a:rPr lang="en-US" altLang="zh-CN" sz="3600" dirty="0" smtClean="0">
                <a:solidFill>
                  <a:schemeClr val="bg1"/>
                </a:solidFill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0</a:t>
            </a:r>
            <a:r>
              <a:rPr lang="zh-CN" altLang="en-US" sz="3200" dirty="0" smtClean="0">
                <a:solidFill>
                  <a:schemeClr val="bg1"/>
                </a:solidFill>
              </a:rPr>
              <a:t>与</a:t>
            </a:r>
            <a:r>
              <a:rPr lang="en-US" altLang="zh-CN" sz="3600" dirty="0" smtClean="0">
                <a:solidFill>
                  <a:schemeClr val="bg1"/>
                </a:solidFill>
              </a:rPr>
              <a:t>t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开始比较</a:t>
            </a:r>
            <a:endParaRPr lang="en-US" altLang="zh-CN" sz="3200" dirty="0" smtClean="0">
              <a:solidFill>
                <a:schemeClr val="bg1"/>
              </a:solidFill>
            </a:endParaRPr>
          </a:p>
        </p:txBody>
      </p:sp>
      <p:sp>
        <p:nvSpPr>
          <p:cNvPr id="60" name="Rectangle 40"/>
          <p:cNvSpPr>
            <a:spLocks noChangeArrowheads="1"/>
          </p:cNvSpPr>
          <p:nvPr/>
        </p:nvSpPr>
        <p:spPr bwMode="auto">
          <a:xfrm>
            <a:off x="6172200" y="4267200"/>
            <a:ext cx="2743200" cy="685800"/>
          </a:xfrm>
          <a:prstGeom prst="rect">
            <a:avLst/>
          </a:prstGeom>
          <a:solidFill>
            <a:srgbClr val="05447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3600" kern="0" dirty="0" smtClean="0">
                <a:solidFill>
                  <a:schemeClr val="bg1"/>
                </a:solidFill>
              </a:rPr>
              <a:t>p</a:t>
            </a:r>
            <a:r>
              <a:rPr lang="en-US" altLang="zh-CN" sz="3600" kern="0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CN" sz="3600" kern="0" dirty="0" smtClean="0">
                <a:solidFill>
                  <a:schemeClr val="bg1"/>
                </a:solidFill>
              </a:rPr>
              <a:t>≠ t</a:t>
            </a:r>
            <a:r>
              <a:rPr lang="en-US" altLang="zh-CN" sz="3600" kern="0" baseline="-25000" dirty="0" smtClean="0">
                <a:solidFill>
                  <a:schemeClr val="bg1"/>
                </a:solidFill>
              </a:rPr>
              <a:t>2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61" name="下箭头 60"/>
          <p:cNvSpPr/>
          <p:nvPr/>
        </p:nvSpPr>
        <p:spPr bwMode="auto">
          <a:xfrm>
            <a:off x="6477000" y="3886200"/>
            <a:ext cx="381000" cy="396000"/>
          </a:xfrm>
          <a:prstGeom prst="downArrow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743200" y="4281487"/>
            <a:ext cx="1981200" cy="5953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362200" y="3214687"/>
            <a:ext cx="1981200" cy="5953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E47"/>
                </a:solidFill>
              </a:rPr>
              <a:t>a b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043D9A"/>
                </a:solidFill>
              </a:rPr>
              <a:t>a</a:t>
            </a:r>
            <a:r>
              <a:rPr lang="en-US" altLang="zh-CN" sz="3600" dirty="0" smtClean="0">
                <a:solidFill>
                  <a:srgbClr val="009E47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b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981200" y="2133599"/>
            <a:ext cx="1981200" cy="59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600200" y="1204913"/>
            <a:ext cx="1981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43D9A"/>
                </a:solidFill>
              </a:rPr>
              <a:t>a b a b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b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600200" y="1752600"/>
            <a:ext cx="5105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</a:t>
            </a:r>
            <a:r>
              <a:rPr lang="en-US" altLang="zh-CN" sz="3600" dirty="0" smtClean="0">
                <a:solidFill>
                  <a:srgbClr val="FF0000"/>
                </a:solidFill>
              </a:rPr>
              <a:t>b</a:t>
            </a:r>
            <a:r>
              <a:rPr lang="en-US" altLang="zh-CN" sz="3600" dirty="0" smtClean="0"/>
              <a:t> a b a a b </a:t>
            </a:r>
            <a:r>
              <a:rPr lang="en-US" altLang="zh-CN" sz="3600" dirty="0" err="1" smtClean="0"/>
              <a:t>b</a:t>
            </a:r>
            <a:r>
              <a:rPr lang="en-US" altLang="zh-CN" sz="3600" dirty="0" smtClean="0"/>
              <a:t> a 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553200" y="2257200"/>
            <a:ext cx="2590800" cy="457200"/>
          </a:xfrm>
          <a:prstGeom prst="rect">
            <a:avLst/>
          </a:prstGeom>
          <a:solidFill>
            <a:srgbClr val="FFFF8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kern="0" dirty="0" smtClean="0">
                <a:sym typeface="Wingdings" pitchFamily="2" charset="2"/>
              </a:rPr>
              <a:t> </a:t>
            </a:r>
            <a:r>
              <a:rPr lang="en-US" altLang="zh-CN" sz="3600" kern="0" dirty="0" smtClean="0"/>
              <a:t>p</a:t>
            </a:r>
            <a:r>
              <a:rPr lang="en-US" altLang="zh-CN" sz="3600" kern="0" baseline="-25000" dirty="0" smtClean="0"/>
              <a:t>0</a:t>
            </a:r>
            <a:r>
              <a:rPr lang="en-US" altLang="zh-CN" sz="3600" kern="0" dirty="0" smtClean="0"/>
              <a:t>≠ t</a:t>
            </a:r>
            <a:r>
              <a:rPr lang="en-US" altLang="zh-CN" sz="3600" kern="0" baseline="-25000" dirty="0" smtClean="0"/>
              <a:t>1</a:t>
            </a:r>
            <a:endParaRPr lang="zh-CN" altLang="en-US" sz="3600" dirty="0">
              <a:latin typeface="黑体" pitchFamily="2" charset="-122"/>
            </a:endParaRPr>
          </a:p>
        </p:txBody>
      </p:sp>
      <p:sp>
        <p:nvSpPr>
          <p:cNvPr id="32770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0" y="138113"/>
            <a:ext cx="9144000" cy="609600"/>
          </a:xfrm>
          <a:solidFill>
            <a:schemeClr val="accent5"/>
          </a:solidFill>
          <a:ln w="19050">
            <a:noFill/>
          </a:ln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ea typeface="黑体" pitchFamily="2" charset="-122"/>
              </a:rPr>
              <a:t>例</a:t>
            </a:r>
            <a:r>
              <a:rPr lang="en-US" altLang="zh-CN" sz="3000" dirty="0" smtClean="0">
                <a:ea typeface="黑体" pitchFamily="2" charset="-122"/>
              </a:rPr>
              <a:t>, </a:t>
            </a:r>
            <a:r>
              <a:rPr lang="zh-CN" altLang="en-US" sz="3000" dirty="0" smtClean="0">
                <a:ea typeface="黑体" pitchFamily="2" charset="-122"/>
              </a:rPr>
              <a:t>已知</a:t>
            </a:r>
            <a:r>
              <a:rPr lang="en-US" altLang="zh-CN" sz="3000" dirty="0" smtClean="0">
                <a:ea typeface="黑体" pitchFamily="2" charset="-122"/>
              </a:rPr>
              <a:t>p, </a:t>
            </a:r>
            <a:r>
              <a:rPr lang="zh-CN" altLang="en-US" sz="3000" dirty="0" smtClean="0">
                <a:ea typeface="黑体" pitchFamily="2" charset="-122"/>
              </a:rPr>
              <a:t>求</a:t>
            </a:r>
            <a:r>
              <a:rPr lang="en-US" altLang="zh-CN" sz="3000" dirty="0" smtClean="0">
                <a:ea typeface="黑体" pitchFamily="2" charset="-122"/>
              </a:rPr>
              <a:t>p</a:t>
            </a:r>
            <a:r>
              <a:rPr lang="zh-CN" altLang="en-US" sz="3000" dirty="0" smtClean="0">
                <a:ea typeface="黑体" pitchFamily="2" charset="-122"/>
              </a:rPr>
              <a:t>在</a:t>
            </a:r>
            <a:r>
              <a:rPr lang="en-US" altLang="zh-CN" sz="3000" dirty="0" smtClean="0">
                <a:ea typeface="黑体" pitchFamily="2" charset="-122"/>
              </a:rPr>
              <a:t>t</a:t>
            </a:r>
            <a:r>
              <a:rPr lang="zh-CN" altLang="en-US" sz="3000" dirty="0" smtClean="0">
                <a:ea typeface="黑体" pitchFamily="2" charset="-122"/>
              </a:rPr>
              <a:t>中位置</a:t>
            </a:r>
            <a:r>
              <a:rPr lang="en-US" altLang="zh-CN" sz="3000" dirty="0" smtClean="0">
                <a:ea typeface="黑体" pitchFamily="2" charset="-122"/>
              </a:rPr>
              <a:t>, </a:t>
            </a:r>
            <a:r>
              <a:rPr lang="zh-CN" altLang="en-US" sz="3000" dirty="0" smtClean="0">
                <a:ea typeface="黑体" pitchFamily="2" charset="-122"/>
              </a:rPr>
              <a:t>哪些朴素匹配的步骤可省</a:t>
            </a:r>
            <a:r>
              <a:rPr lang="en-US" altLang="zh-CN" sz="3000" dirty="0" smtClean="0">
                <a:ea typeface="黑体" pitchFamily="2" charset="-122"/>
              </a:rPr>
              <a:t>? </a:t>
            </a:r>
          </a:p>
        </p:txBody>
      </p:sp>
      <p:sp>
        <p:nvSpPr>
          <p:cNvPr id="209934" name="Rectangle 14"/>
          <p:cNvSpPr>
            <a:spLocks noChangeArrowheads="1"/>
          </p:cNvSpPr>
          <p:nvPr/>
        </p:nvSpPr>
        <p:spPr bwMode="auto">
          <a:xfrm>
            <a:off x="381000" y="747713"/>
            <a:ext cx="18288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/>
              <a:t>第</a:t>
            </a:r>
            <a:r>
              <a:rPr lang="en-US" altLang="zh-CN" sz="3200" dirty="0"/>
              <a:t>1</a:t>
            </a:r>
            <a:r>
              <a:rPr lang="zh-CN" altLang="en-US" sz="3200" dirty="0" smtClean="0"/>
              <a:t>趟</a:t>
            </a:r>
            <a:endParaRPr lang="zh-CN" altLang="en-US" sz="3200" dirty="0"/>
          </a:p>
        </p:txBody>
      </p:sp>
      <p:sp>
        <p:nvSpPr>
          <p:cNvPr id="209936" name="Rectangle 16"/>
          <p:cNvSpPr>
            <a:spLocks noChangeArrowheads="1"/>
          </p:cNvSpPr>
          <p:nvPr/>
        </p:nvSpPr>
        <p:spPr bwMode="auto">
          <a:xfrm>
            <a:off x="381000" y="1676400"/>
            <a:ext cx="18288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/>
              <a:t>第</a:t>
            </a:r>
            <a:r>
              <a:rPr lang="en-US" altLang="zh-CN" sz="3200" dirty="0"/>
              <a:t>2</a:t>
            </a:r>
            <a:r>
              <a:rPr lang="zh-CN" altLang="en-US" sz="3200" dirty="0" smtClean="0"/>
              <a:t>趟</a:t>
            </a:r>
            <a:endParaRPr lang="zh-CN" altLang="en-US" sz="3200" dirty="0"/>
          </a:p>
        </p:txBody>
      </p:sp>
      <p:sp>
        <p:nvSpPr>
          <p:cNvPr id="209940" name="Rectangle 20"/>
          <p:cNvSpPr>
            <a:spLocks noChangeArrowheads="1"/>
          </p:cNvSpPr>
          <p:nvPr/>
        </p:nvSpPr>
        <p:spPr bwMode="auto">
          <a:xfrm>
            <a:off x="381000" y="2743200"/>
            <a:ext cx="18288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/>
              <a:t>第</a:t>
            </a:r>
            <a:r>
              <a:rPr lang="en-US" altLang="zh-CN" sz="3200" dirty="0"/>
              <a:t>3</a:t>
            </a:r>
            <a:r>
              <a:rPr lang="zh-CN" altLang="en-US" sz="3200" dirty="0" smtClean="0"/>
              <a:t>趟</a:t>
            </a:r>
            <a:endParaRPr lang="zh-CN" altLang="en-US" sz="3200" dirty="0"/>
          </a:p>
        </p:txBody>
      </p:sp>
      <p:sp>
        <p:nvSpPr>
          <p:cNvPr id="209944" name="Rectangle 24"/>
          <p:cNvSpPr>
            <a:spLocks noChangeArrowheads="1"/>
          </p:cNvSpPr>
          <p:nvPr/>
        </p:nvSpPr>
        <p:spPr bwMode="auto">
          <a:xfrm>
            <a:off x="381000" y="3810000"/>
            <a:ext cx="18288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/>
              <a:t>第</a:t>
            </a:r>
            <a:r>
              <a:rPr lang="en-US" altLang="zh-CN" sz="3200" dirty="0"/>
              <a:t>4</a:t>
            </a:r>
            <a:r>
              <a:rPr lang="zh-CN" altLang="en-US" sz="3200" dirty="0" smtClean="0"/>
              <a:t>趟</a:t>
            </a:r>
            <a:endParaRPr lang="zh-CN" altLang="en-US" sz="3200" dirty="0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600200" y="823914"/>
            <a:ext cx="51054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43D9A"/>
                </a:solidFill>
              </a:rPr>
              <a:t>a b a b </a:t>
            </a:r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a b </a:t>
            </a:r>
            <a:r>
              <a:rPr lang="en-US" altLang="zh-CN" sz="3600" dirty="0" err="1" smtClean="0"/>
              <a:t>b</a:t>
            </a:r>
            <a:r>
              <a:rPr lang="en-US" altLang="zh-CN" sz="3600" dirty="0" smtClean="0"/>
              <a:t> a 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553200" y="1752600"/>
            <a:ext cx="2590800" cy="533400"/>
          </a:xfrm>
          <a:prstGeom prst="rect">
            <a:avLst/>
          </a:prstGeom>
          <a:solidFill>
            <a:srgbClr val="FFFF8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kern="0" dirty="0" smtClean="0"/>
              <a:t>p</a:t>
            </a:r>
            <a:r>
              <a:rPr lang="en-US" altLang="zh-CN" sz="3600" kern="0" baseline="-25000" dirty="0" smtClean="0"/>
              <a:t>1</a:t>
            </a:r>
            <a:r>
              <a:rPr lang="en-US" altLang="zh-CN" sz="3600" kern="0" dirty="0" smtClean="0"/>
              <a:t>=t</a:t>
            </a:r>
            <a:r>
              <a:rPr lang="en-US" altLang="zh-CN" sz="3600" kern="0" baseline="-25000" dirty="0" smtClean="0"/>
              <a:t>1</a:t>
            </a:r>
            <a:r>
              <a:rPr lang="en-US" altLang="zh-CN" sz="3600" kern="0" dirty="0" smtClean="0"/>
              <a:t>, p</a:t>
            </a:r>
            <a:r>
              <a:rPr lang="en-US" altLang="zh-CN" sz="3600" kern="0" baseline="-25000" dirty="0" smtClean="0"/>
              <a:t>0</a:t>
            </a:r>
            <a:r>
              <a:rPr lang="en-US" altLang="zh-CN" sz="3600" kern="0" dirty="0" smtClean="0"/>
              <a:t>≠p</a:t>
            </a:r>
            <a:r>
              <a:rPr lang="en-US" altLang="zh-CN" sz="3600" kern="0" baseline="-25000" dirty="0" smtClean="0"/>
              <a:t>1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600200" y="2819400"/>
            <a:ext cx="5105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b </a:t>
            </a:r>
            <a:r>
              <a:rPr lang="en-US" altLang="zh-CN" sz="3600" dirty="0" smtClean="0">
                <a:solidFill>
                  <a:srgbClr val="009E47"/>
                </a:solidFill>
              </a:rPr>
              <a:t>a b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043D9A"/>
                </a:solidFill>
              </a:rPr>
              <a:t>a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b </a:t>
            </a:r>
            <a:r>
              <a:rPr lang="en-US" altLang="zh-CN" sz="3600" dirty="0" err="1" smtClean="0"/>
              <a:t>b</a:t>
            </a:r>
            <a:r>
              <a:rPr lang="en-US" altLang="zh-CN" sz="3600" dirty="0" smtClean="0"/>
              <a:t> a 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600200" y="3886200"/>
            <a:ext cx="5105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b a </a:t>
            </a:r>
            <a:r>
              <a:rPr lang="en-US" altLang="zh-CN" sz="3600" dirty="0" smtClean="0">
                <a:solidFill>
                  <a:srgbClr val="FF0000"/>
                </a:solidFill>
              </a:rPr>
              <a:t>b</a:t>
            </a:r>
            <a:r>
              <a:rPr lang="en-US" altLang="zh-CN" sz="3600" dirty="0" smtClean="0"/>
              <a:t> a a b </a:t>
            </a:r>
            <a:r>
              <a:rPr lang="en-US" altLang="zh-CN" sz="3600" dirty="0" err="1" smtClean="0"/>
              <a:t>b</a:t>
            </a:r>
            <a:r>
              <a:rPr lang="en-US" altLang="zh-CN" sz="3600" dirty="0" smtClean="0"/>
              <a:t> a 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6553200" y="4343400"/>
            <a:ext cx="2590800" cy="519114"/>
          </a:xfrm>
          <a:prstGeom prst="rect">
            <a:avLst/>
          </a:prstGeom>
          <a:solidFill>
            <a:srgbClr val="FCCF9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kern="0" dirty="0" smtClean="0">
                <a:sym typeface="Wingdings" pitchFamily="2" charset="2"/>
              </a:rPr>
              <a:t> </a:t>
            </a:r>
            <a:r>
              <a:rPr lang="en-US" altLang="zh-CN" sz="3600" kern="0" dirty="0" smtClean="0"/>
              <a:t>p</a:t>
            </a:r>
            <a:r>
              <a:rPr lang="en-US" altLang="zh-CN" sz="3600" kern="0" baseline="-25000" dirty="0" smtClean="0"/>
              <a:t>0</a:t>
            </a:r>
            <a:r>
              <a:rPr lang="en-US" altLang="zh-CN" sz="3600" kern="0" dirty="0" smtClean="0"/>
              <a:t>≠ t</a:t>
            </a:r>
            <a:r>
              <a:rPr lang="en-US" altLang="zh-CN" sz="3600" kern="0" baseline="-25000" dirty="0" smtClean="0"/>
              <a:t>3</a:t>
            </a:r>
            <a:endParaRPr lang="zh-CN" altLang="en-US" sz="3600" dirty="0">
              <a:latin typeface="黑体" pitchFamily="2" charset="-122"/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6553200" y="3900486"/>
            <a:ext cx="2590800" cy="519114"/>
          </a:xfrm>
          <a:prstGeom prst="rect">
            <a:avLst/>
          </a:prstGeom>
          <a:solidFill>
            <a:srgbClr val="FCCF9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kern="0" dirty="0" smtClean="0"/>
              <a:t>p</a:t>
            </a:r>
            <a:r>
              <a:rPr lang="en-US" altLang="zh-CN" sz="3600" kern="0" baseline="-25000" dirty="0" smtClean="0"/>
              <a:t>1</a:t>
            </a:r>
            <a:r>
              <a:rPr lang="en-US" altLang="zh-CN" sz="3600" kern="0" dirty="0" smtClean="0"/>
              <a:t>=t</a:t>
            </a:r>
            <a:r>
              <a:rPr lang="en-US" altLang="zh-CN" sz="3600" kern="0" baseline="-25000" dirty="0" smtClean="0"/>
              <a:t>3</a:t>
            </a:r>
            <a:r>
              <a:rPr lang="en-US" altLang="zh-CN" sz="3600" kern="0" dirty="0" smtClean="0"/>
              <a:t>, p</a:t>
            </a:r>
            <a:r>
              <a:rPr lang="en-US" altLang="zh-CN" sz="3600" kern="0" baseline="-25000" dirty="0" smtClean="0"/>
              <a:t>1</a:t>
            </a:r>
            <a:r>
              <a:rPr lang="en-US" altLang="zh-CN" sz="3600" kern="0" dirty="0" smtClean="0"/>
              <a:t>≠p</a:t>
            </a:r>
            <a:r>
              <a:rPr lang="en-US" altLang="zh-CN" sz="3600" kern="0" baseline="-25000" dirty="0" smtClean="0"/>
              <a:t>0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3124200" y="5348287"/>
            <a:ext cx="1981200" cy="5953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E47"/>
                </a:solidFill>
              </a:rPr>
              <a:t>a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b</a:t>
            </a:r>
            <a:r>
              <a:rPr lang="en-US" altLang="zh-CN" sz="3600" dirty="0" smtClean="0"/>
              <a:t>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381000" y="4876800"/>
            <a:ext cx="18288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/>
              <a:t>第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趟</a:t>
            </a:r>
            <a:endParaRPr lang="zh-CN" altLang="en-US" sz="3200" dirty="0"/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1600200" y="4953000"/>
            <a:ext cx="5105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b a b </a:t>
            </a:r>
            <a:r>
              <a:rPr lang="en-US" altLang="zh-CN" sz="3600" dirty="0" smtClean="0">
                <a:solidFill>
                  <a:srgbClr val="009E47"/>
                </a:solidFill>
              </a:rPr>
              <a:t>a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b </a:t>
            </a:r>
            <a:r>
              <a:rPr lang="en-US" altLang="zh-CN" sz="3600" dirty="0" err="1" smtClean="0"/>
              <a:t>b</a:t>
            </a:r>
            <a:r>
              <a:rPr lang="en-US" altLang="zh-CN" sz="3600" dirty="0" smtClean="0"/>
              <a:t> a 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6553200" y="5410200"/>
            <a:ext cx="2590800" cy="532800"/>
          </a:xfrm>
          <a:prstGeom prst="rect">
            <a:avLst/>
          </a:prstGeom>
          <a:solidFill>
            <a:srgbClr val="FCCF9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kern="0" dirty="0" smtClean="0">
                <a:sym typeface="Wingdings" pitchFamily="2" charset="2"/>
              </a:rPr>
              <a:t> </a:t>
            </a:r>
            <a:r>
              <a:rPr lang="en-US" altLang="zh-CN" sz="3600" kern="0" dirty="0" smtClean="0"/>
              <a:t>p</a:t>
            </a:r>
            <a:r>
              <a:rPr lang="en-US" altLang="zh-CN" sz="3600" kern="0" baseline="-25000" dirty="0" smtClean="0"/>
              <a:t>1</a:t>
            </a:r>
            <a:r>
              <a:rPr lang="en-US" altLang="zh-CN" sz="3600" kern="0" dirty="0" smtClean="0"/>
              <a:t>≠ t</a:t>
            </a:r>
            <a:r>
              <a:rPr lang="en-US" altLang="zh-CN" sz="3600" kern="0" baseline="-25000" dirty="0" smtClean="0"/>
              <a:t>5</a:t>
            </a:r>
            <a:endParaRPr lang="zh-CN" altLang="en-US" sz="3600" dirty="0">
              <a:latin typeface="黑体" pitchFamily="2" charset="-122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6553200" y="4953000"/>
            <a:ext cx="2590800" cy="533400"/>
          </a:xfrm>
          <a:prstGeom prst="rect">
            <a:avLst/>
          </a:prstGeom>
          <a:solidFill>
            <a:srgbClr val="FCCF9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kern="0" dirty="0" smtClean="0"/>
              <a:t>p</a:t>
            </a:r>
            <a:r>
              <a:rPr lang="en-US" altLang="zh-CN" sz="3600" kern="0" baseline="-25000" dirty="0" smtClean="0"/>
              <a:t>3</a:t>
            </a:r>
            <a:r>
              <a:rPr lang="en-US" altLang="zh-CN" sz="3600" kern="0" dirty="0" smtClean="0"/>
              <a:t>≠t</a:t>
            </a:r>
            <a:r>
              <a:rPr lang="en-US" altLang="zh-CN" sz="3600" kern="0" baseline="-25000" dirty="0" smtClean="0"/>
              <a:t>5</a:t>
            </a:r>
            <a:r>
              <a:rPr lang="en-US" altLang="zh-CN" sz="3600" kern="0" dirty="0" smtClean="0"/>
              <a:t>, p</a:t>
            </a:r>
            <a:r>
              <a:rPr lang="en-US" altLang="zh-CN" sz="3600" kern="0" baseline="-25000" dirty="0" smtClean="0"/>
              <a:t>3</a:t>
            </a:r>
            <a:r>
              <a:rPr lang="en-US" altLang="zh-CN" sz="3600" kern="0" dirty="0" smtClean="0"/>
              <a:t>=p</a:t>
            </a:r>
            <a:r>
              <a:rPr lang="en-US" altLang="zh-CN" sz="3600" kern="0" baseline="-25000" dirty="0" smtClean="0"/>
              <a:t>1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1204913"/>
            <a:ext cx="1981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1600200" y="823913"/>
            <a:ext cx="51054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b a b a a b </a:t>
            </a:r>
            <a:r>
              <a:rPr lang="en-US" altLang="zh-CN" sz="3600" dirty="0" err="1" smtClean="0"/>
              <a:t>b</a:t>
            </a:r>
            <a:r>
              <a:rPr lang="en-US" altLang="zh-CN" sz="3600" dirty="0" smtClean="0"/>
              <a:t> a 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1219200" y="704852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t:</a:t>
            </a:r>
            <a:endParaRPr lang="en-US" altLang="zh-CN" sz="3600" dirty="0"/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1066800" y="1128713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p:</a:t>
            </a:r>
            <a:endParaRPr lang="en-US" altLang="zh-CN" sz="3600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553200" y="2819400"/>
            <a:ext cx="2590800" cy="990600"/>
          </a:xfrm>
          <a:prstGeom prst="rect">
            <a:avLst/>
          </a:prstGeom>
          <a:solidFill>
            <a:srgbClr val="9FFFA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latin typeface="黑体" pitchFamily="2" charset="-122"/>
              </a:rPr>
              <a:t>绿色不用比</a:t>
            </a:r>
            <a:r>
              <a:rPr lang="en-US" altLang="zh-CN" sz="3200" dirty="0" smtClean="0">
                <a:latin typeface="黑体" pitchFamily="2" charset="-122"/>
              </a:rPr>
              <a:t>,</a:t>
            </a:r>
          </a:p>
          <a:p>
            <a:pPr>
              <a:lnSpc>
                <a:spcPct val="95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latin typeface="黑体" pitchFamily="2" charset="-122"/>
              </a:rPr>
              <a:t>一定相等</a:t>
            </a:r>
            <a:endParaRPr lang="zh-CN" altLang="en-US" sz="3200" dirty="0"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  <p:bldP spid="17" grpId="0" animBg="1"/>
      <p:bldP spid="13" grpId="0" animBg="1"/>
      <p:bldP spid="16" grpId="0" animBg="1"/>
      <p:bldP spid="15" grpId="0" animBg="1"/>
      <p:bldP spid="209934" grpId="0"/>
      <p:bldP spid="209936" grpId="0"/>
      <p:bldP spid="209940" grpId="0"/>
      <p:bldP spid="209944" grpId="0"/>
      <p:bldP spid="12" grpId="0" animBg="1"/>
      <p:bldP spid="14" grpId="0" animBg="1"/>
      <p:bldP spid="18" grpId="0" animBg="1"/>
      <p:bldP spid="22" grpId="0" animBg="1"/>
      <p:bldP spid="24" grpId="0" animBg="1"/>
      <p:bldP spid="25" grpId="0" animBg="1"/>
      <p:bldP spid="31" grpId="0" animBg="1"/>
      <p:bldP spid="32" grpId="0"/>
      <p:bldP spid="33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3.1 </a:t>
            </a:r>
            <a:r>
              <a:rPr lang="zh-CN" altLang="en-US" dirty="0" smtClean="0">
                <a:ea typeface="黑体" pitchFamily="2" charset="-122"/>
              </a:rPr>
              <a:t>字符串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28600" y="2514600"/>
            <a:ext cx="3429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latin typeface="+mj-lt"/>
                <a:sym typeface="Wingdings" pitchFamily="2" charset="2"/>
              </a:rPr>
              <a:t>计算机可以执行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4343400" y="2057400"/>
            <a:ext cx="3886200" cy="6858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</a:rPr>
              <a:t>数值计算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4343400" y="3124200"/>
            <a:ext cx="3886200" cy="685800"/>
          </a:xfrm>
          <a:prstGeom prst="rect">
            <a:avLst/>
          </a:prstGeom>
          <a:solidFill>
            <a:srgbClr val="C2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</a:rPr>
              <a:t>非数值计算</a:t>
            </a:r>
            <a:endParaRPr lang="zh-CN" altLang="en-US" sz="3200" dirty="0">
              <a:latin typeface="+mj-lt"/>
            </a:endParaRPr>
          </a:p>
        </p:txBody>
      </p:sp>
      <p:sp>
        <p:nvSpPr>
          <p:cNvPr id="39" name="左大括号 38"/>
          <p:cNvSpPr/>
          <p:nvPr/>
        </p:nvSpPr>
        <p:spPr bwMode="auto">
          <a:xfrm>
            <a:off x="3581400" y="2362200"/>
            <a:ext cx="685800" cy="1080000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343400" y="3810000"/>
            <a:ext cx="38862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sz="3200" dirty="0" smtClean="0">
                <a:latin typeface="+mj-lt"/>
              </a:rPr>
              <a:t>例如，关键词搜索</a:t>
            </a:r>
            <a:endParaRPr lang="en-US" altLang="zh-CN" sz="3200" dirty="0" smtClean="0">
              <a:latin typeface="+mj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</a:rPr>
              <a:t>           </a:t>
            </a:r>
            <a:r>
              <a:rPr lang="zh-CN" altLang="en-US" sz="3200" dirty="0" smtClean="0">
                <a:latin typeface="+mj-lt"/>
              </a:rPr>
              <a:t>图像搜索</a:t>
            </a:r>
            <a:endParaRPr lang="en-US" altLang="zh-CN" sz="3200" dirty="0" smtClean="0">
              <a:latin typeface="+mj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sz="3200" dirty="0" smtClean="0">
                <a:latin typeface="+mj-lt"/>
              </a:rPr>
              <a:t>           </a:t>
            </a:r>
            <a:r>
              <a:rPr lang="zh-CN" altLang="en-US" sz="3200" dirty="0" smtClean="0">
                <a:latin typeface="+mj-lt"/>
              </a:rPr>
              <a:t>语音搜索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304800" y="10668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字符串：</a:t>
            </a:r>
            <a:r>
              <a:rPr lang="zh-CN" altLang="en-US" sz="3200" dirty="0" smtClean="0">
                <a:latin typeface="+mj-lt"/>
              </a:rPr>
              <a:t>数据元素为字符的线性表；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05200" y="547687"/>
            <a:ext cx="1981200" cy="5953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43D9A"/>
                </a:solidFill>
              </a:rPr>
              <a:t>a b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381000" y="76200"/>
            <a:ext cx="18288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/>
              <a:t>第</a:t>
            </a:r>
            <a:r>
              <a:rPr lang="en-US" altLang="zh-CN" sz="3200" dirty="0" smtClean="0"/>
              <a:t>6</a:t>
            </a:r>
            <a:r>
              <a:rPr lang="zh-CN" altLang="en-US" sz="3200" dirty="0" smtClean="0"/>
              <a:t>趟</a:t>
            </a:r>
            <a:endParaRPr lang="zh-CN" altLang="en-US" sz="3200" dirty="0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600200" y="152400"/>
            <a:ext cx="5105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b a b a </a:t>
            </a:r>
            <a:r>
              <a:rPr lang="en-US" altLang="zh-CN" sz="3600" dirty="0" smtClean="0">
                <a:solidFill>
                  <a:srgbClr val="043D9A"/>
                </a:solidFill>
              </a:rPr>
              <a:t>a b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b</a:t>
            </a:r>
            <a:r>
              <a:rPr lang="en-US" altLang="zh-CN" sz="3600" dirty="0" smtClean="0"/>
              <a:t> a 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886200" y="1614487"/>
            <a:ext cx="1981200" cy="5953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>
                <a:solidFill>
                  <a:srgbClr val="009E47"/>
                </a:solidFill>
              </a:rPr>
              <a:t> </a:t>
            </a:r>
            <a:r>
              <a:rPr lang="en-US" altLang="zh-CN" sz="3600" dirty="0" smtClean="0"/>
              <a:t>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81000" y="1143000"/>
            <a:ext cx="18288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/>
              <a:t>第</a:t>
            </a:r>
            <a:r>
              <a:rPr lang="en-US" altLang="zh-CN" sz="3200" dirty="0" smtClean="0"/>
              <a:t>7</a:t>
            </a:r>
            <a:r>
              <a:rPr lang="zh-CN" altLang="en-US" sz="3200" dirty="0" smtClean="0"/>
              <a:t>趟</a:t>
            </a:r>
            <a:endParaRPr lang="zh-CN" altLang="en-US" sz="3200" dirty="0"/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1600200" y="1219200"/>
            <a:ext cx="5105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b a b a a </a:t>
            </a:r>
            <a:r>
              <a:rPr lang="en-US" altLang="zh-CN" sz="3600" dirty="0" smtClean="0">
                <a:solidFill>
                  <a:srgbClr val="FF0000"/>
                </a:solidFill>
              </a:rPr>
              <a:t>b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b</a:t>
            </a:r>
            <a:r>
              <a:rPr lang="en-US" altLang="zh-CN" sz="3600" dirty="0" smtClean="0"/>
              <a:t> a 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248400" y="1676400"/>
            <a:ext cx="3048000" cy="532800"/>
          </a:xfrm>
          <a:prstGeom prst="rect">
            <a:avLst/>
          </a:prstGeom>
          <a:solidFill>
            <a:srgbClr val="FFFFA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kern="0" dirty="0" smtClean="0">
                <a:sym typeface="Wingdings" pitchFamily="2" charset="2"/>
              </a:rPr>
              <a:t>  </a:t>
            </a:r>
            <a:r>
              <a:rPr lang="en-US" altLang="zh-CN" sz="3600" kern="0" dirty="0" smtClean="0"/>
              <a:t>p</a:t>
            </a:r>
            <a:r>
              <a:rPr lang="en-US" altLang="zh-CN" sz="3600" kern="0" baseline="-25000" dirty="0" smtClean="0"/>
              <a:t>0</a:t>
            </a:r>
            <a:r>
              <a:rPr lang="en-US" altLang="zh-CN" sz="3600" kern="0" dirty="0" smtClean="0"/>
              <a:t> ≠ t</a:t>
            </a:r>
            <a:r>
              <a:rPr lang="en-US" altLang="zh-CN" sz="3600" kern="0" baseline="-25000" dirty="0" smtClean="0"/>
              <a:t>6</a:t>
            </a:r>
            <a:endParaRPr lang="zh-CN" altLang="en-US" sz="3600" dirty="0">
              <a:latin typeface="黑体" pitchFamily="2" charset="-122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248400" y="1219200"/>
            <a:ext cx="3048000" cy="533400"/>
          </a:xfrm>
          <a:prstGeom prst="rect">
            <a:avLst/>
          </a:prstGeom>
          <a:solidFill>
            <a:srgbClr val="FFFFA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kern="0" dirty="0" smtClean="0"/>
              <a:t>p</a:t>
            </a:r>
            <a:r>
              <a:rPr lang="en-US" altLang="zh-CN" sz="3600" kern="0" baseline="-25000" dirty="0" smtClean="0"/>
              <a:t>1</a:t>
            </a:r>
            <a:r>
              <a:rPr lang="en-US" altLang="zh-CN" sz="3600" kern="0" dirty="0" smtClean="0"/>
              <a:t>= t</a:t>
            </a:r>
            <a:r>
              <a:rPr lang="en-US" altLang="zh-CN" sz="3600" kern="0" baseline="-25000" dirty="0" smtClean="0"/>
              <a:t>6</a:t>
            </a:r>
            <a:r>
              <a:rPr lang="en-US" altLang="zh-CN" sz="3600" kern="0" dirty="0" smtClean="0"/>
              <a:t>, p</a:t>
            </a:r>
            <a:r>
              <a:rPr lang="en-US" altLang="zh-CN" sz="3600" kern="0" baseline="-25000" dirty="0" smtClean="0"/>
              <a:t>1</a:t>
            </a:r>
            <a:r>
              <a:rPr lang="en-US" altLang="zh-CN" sz="3600" kern="0" dirty="0" smtClean="0"/>
              <a:t>≠ p</a:t>
            </a:r>
            <a:r>
              <a:rPr lang="en-US" altLang="zh-CN" sz="3600" kern="0" baseline="-25000" dirty="0" smtClean="0"/>
              <a:t>0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4267200" y="2681287"/>
            <a:ext cx="1981200" cy="5953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>
                <a:solidFill>
                  <a:srgbClr val="009E47"/>
                </a:solidFill>
              </a:rPr>
              <a:t> </a:t>
            </a:r>
            <a:r>
              <a:rPr lang="en-US" altLang="zh-CN" sz="3600" dirty="0" smtClean="0"/>
              <a:t>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81000" y="2209800"/>
            <a:ext cx="18288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/>
              <a:t>第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趟</a:t>
            </a:r>
            <a:endParaRPr lang="zh-CN" altLang="en-US" sz="3200" dirty="0"/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1600200" y="2286000"/>
            <a:ext cx="5105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b a b a a b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b</a:t>
            </a:r>
            <a:r>
              <a:rPr lang="en-US" altLang="zh-CN" sz="3600" dirty="0" smtClean="0"/>
              <a:t> a 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6248400" y="2743201"/>
            <a:ext cx="3048000" cy="532800"/>
          </a:xfrm>
          <a:prstGeom prst="rect">
            <a:avLst/>
          </a:prstGeom>
          <a:solidFill>
            <a:srgbClr val="FEE2B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kern="0" dirty="0" smtClean="0">
                <a:sym typeface="Wingdings" pitchFamily="2" charset="2"/>
              </a:rPr>
              <a:t>  </a:t>
            </a:r>
            <a:r>
              <a:rPr lang="en-US" altLang="zh-CN" sz="3600" kern="0" dirty="0" smtClean="0"/>
              <a:t>p</a:t>
            </a:r>
            <a:r>
              <a:rPr lang="en-US" altLang="zh-CN" sz="3600" kern="0" baseline="-25000" dirty="0" smtClean="0"/>
              <a:t>0</a:t>
            </a:r>
            <a:r>
              <a:rPr lang="en-US" altLang="zh-CN" sz="3600" kern="0" dirty="0" smtClean="0"/>
              <a:t> ≠ t</a:t>
            </a:r>
            <a:r>
              <a:rPr lang="en-US" altLang="zh-CN" sz="3600" kern="0" baseline="-25000" dirty="0" smtClean="0"/>
              <a:t>7</a:t>
            </a:r>
            <a:endParaRPr lang="zh-CN" altLang="en-US" sz="3600" dirty="0">
              <a:latin typeface="黑体" pitchFamily="2" charset="-122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6248400" y="2286001"/>
            <a:ext cx="3048000" cy="533400"/>
          </a:xfrm>
          <a:prstGeom prst="rect">
            <a:avLst/>
          </a:prstGeom>
          <a:solidFill>
            <a:srgbClr val="FEE2B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kern="0" dirty="0" smtClean="0"/>
              <a:t>p</a:t>
            </a:r>
            <a:r>
              <a:rPr lang="en-US" altLang="zh-CN" sz="3600" kern="0" baseline="-25000" dirty="0" smtClean="0"/>
              <a:t>2</a:t>
            </a:r>
            <a:r>
              <a:rPr lang="en-US" altLang="zh-CN" sz="3600" kern="0" dirty="0" smtClean="0"/>
              <a:t> ≠ t</a:t>
            </a:r>
            <a:r>
              <a:rPr lang="en-US" altLang="zh-CN" sz="3600" kern="0" baseline="-25000" dirty="0" smtClean="0"/>
              <a:t>7</a:t>
            </a:r>
            <a:r>
              <a:rPr lang="en-US" altLang="zh-CN" sz="3600" kern="0" dirty="0" smtClean="0"/>
              <a:t>, p</a:t>
            </a:r>
            <a:r>
              <a:rPr lang="en-US" altLang="zh-CN" sz="3600" kern="0" baseline="-25000" dirty="0" smtClean="0"/>
              <a:t>0</a:t>
            </a:r>
            <a:r>
              <a:rPr lang="en-US" altLang="zh-CN" sz="3600" kern="0" dirty="0" smtClean="0"/>
              <a:t>=p</a:t>
            </a:r>
            <a:r>
              <a:rPr lang="en-US" altLang="zh-CN" sz="3600" kern="0" baseline="-25000" dirty="0" smtClean="0"/>
              <a:t>2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4648200" y="3748087"/>
            <a:ext cx="2057400" cy="5953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E47"/>
                </a:solidFill>
              </a:rPr>
              <a:t>a b a b </a:t>
            </a:r>
            <a:r>
              <a:rPr lang="en-US" altLang="zh-CN" sz="3600" dirty="0" err="1" smtClean="0">
                <a:solidFill>
                  <a:srgbClr val="009E47"/>
                </a:solidFill>
              </a:rPr>
              <a:t>b</a:t>
            </a:r>
            <a:endParaRPr lang="zh-CN" altLang="en-US" sz="3600" dirty="0">
              <a:solidFill>
                <a:srgbClr val="009E47"/>
              </a:solidFill>
            </a:endParaRPr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381000" y="3276600"/>
            <a:ext cx="18288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/>
              <a:t>第</a:t>
            </a:r>
            <a:r>
              <a:rPr lang="en-US" altLang="zh-CN" sz="3200" dirty="0" smtClean="0"/>
              <a:t>9</a:t>
            </a:r>
            <a:r>
              <a:rPr lang="zh-CN" altLang="en-US" sz="3200" dirty="0" smtClean="0"/>
              <a:t>趟</a:t>
            </a:r>
            <a:endParaRPr lang="zh-CN" altLang="en-US" sz="3200" dirty="0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1600200" y="3352800"/>
            <a:ext cx="5105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b a b a a b </a:t>
            </a:r>
            <a:r>
              <a:rPr lang="en-US" altLang="zh-CN" sz="3600" dirty="0" err="1" smtClean="0"/>
              <a:t>b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009E47"/>
                </a:solidFill>
              </a:rPr>
              <a:t>a b a b </a:t>
            </a:r>
            <a:r>
              <a:rPr lang="en-US" altLang="zh-CN" sz="3600" dirty="0" err="1" smtClean="0">
                <a:solidFill>
                  <a:srgbClr val="009E47"/>
                </a:solidFill>
              </a:rPr>
              <a:t>b</a:t>
            </a:r>
            <a:endParaRPr lang="zh-CN" altLang="en-US" sz="3600" dirty="0">
              <a:solidFill>
                <a:srgbClr val="009E47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1981200" y="4498800"/>
            <a:ext cx="4800600" cy="530400"/>
          </a:xfrm>
          <a:prstGeom prst="rect">
            <a:avLst/>
          </a:prstGeom>
          <a:solidFill>
            <a:srgbClr val="B9FEB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dirty="0" smtClean="0">
                <a:latin typeface="+mj-lt"/>
              </a:rPr>
              <a:t>第</a:t>
            </a:r>
            <a:r>
              <a:rPr lang="en-US" altLang="zh-CN" dirty="0" smtClean="0">
                <a:latin typeface="+mj-lt"/>
              </a:rPr>
              <a:t>1</a:t>
            </a:r>
            <a:r>
              <a:rPr lang="zh-CN" altLang="en-US" dirty="0" smtClean="0">
                <a:latin typeface="+mj-lt"/>
              </a:rPr>
              <a:t>趟</a:t>
            </a:r>
            <a:r>
              <a:rPr lang="en-US" altLang="zh-CN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dirty="0" smtClean="0">
                <a:latin typeface="+mj-lt"/>
              </a:rPr>
              <a:t>p</a:t>
            </a:r>
            <a:r>
              <a:rPr lang="en-US" altLang="zh-CN" baseline="-25000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与</a:t>
            </a:r>
            <a:r>
              <a:rPr lang="en-US" altLang="zh-CN" dirty="0" err="1" smtClean="0">
                <a:latin typeface="+mj-lt"/>
              </a:rPr>
              <a:t>t</a:t>
            </a:r>
            <a:r>
              <a:rPr lang="en-US" altLang="zh-CN" baseline="-25000" dirty="0" err="1" smtClean="0">
                <a:latin typeface="+mj-lt"/>
              </a:rPr>
              <a:t>j</a:t>
            </a:r>
            <a:r>
              <a:rPr lang="zh-CN" altLang="en-US" dirty="0" smtClean="0">
                <a:latin typeface="+mj-lt"/>
              </a:rPr>
              <a:t>的</a:t>
            </a:r>
            <a:r>
              <a:rPr lang="en-US" altLang="zh-CN" dirty="0" smtClean="0">
                <a:latin typeface="+mj-lt"/>
              </a:rPr>
              <a:t>(</a:t>
            </a:r>
            <a:r>
              <a:rPr lang="zh-CN" altLang="en-US" dirty="0" smtClean="0">
                <a:latin typeface="+mj-lt"/>
              </a:rPr>
              <a:t>不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相等关系</a:t>
            </a:r>
            <a:endParaRPr lang="zh-CN" altLang="en-US" dirty="0">
              <a:latin typeface="+mj-lt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381000" y="4514400"/>
            <a:ext cx="1584000" cy="1620000"/>
          </a:xfrm>
          <a:prstGeom prst="rect">
            <a:avLst/>
          </a:prstGeom>
          <a:solidFill>
            <a:srgbClr val="FFFFAF"/>
          </a:solidFill>
          <a:ln w="38100">
            <a:solidFill>
              <a:srgbClr val="F6800A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dirty="0" smtClean="0">
                <a:latin typeface="+mj-lt"/>
              </a:rPr>
              <a:t>P</a:t>
            </a:r>
            <a:r>
              <a:rPr lang="zh-CN" altLang="en-US" dirty="0" smtClean="0">
                <a:latin typeface="+mj-lt"/>
              </a:rPr>
              <a:t>中的</a:t>
            </a:r>
            <a:endParaRPr lang="en-US" altLang="zh-CN" dirty="0" smtClean="0">
              <a:latin typeface="+mj-lt"/>
            </a:endParaRP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en-US" altLang="zh-CN" dirty="0" smtClean="0">
                <a:latin typeface="+mj-lt"/>
              </a:rPr>
              <a:t>(</a:t>
            </a:r>
            <a:r>
              <a:rPr lang="zh-CN" altLang="en-US" dirty="0" smtClean="0">
                <a:latin typeface="+mj-lt"/>
              </a:rPr>
              <a:t>不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相等</a:t>
            </a:r>
            <a:endParaRPr lang="en-US" altLang="zh-CN" dirty="0" smtClean="0">
              <a:latin typeface="+mj-lt"/>
            </a:endParaRPr>
          </a:p>
          <a:p>
            <a:pPr marL="342900" indent="-342900"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dirty="0" smtClean="0">
                <a:latin typeface="+mj-lt"/>
              </a:rPr>
              <a:t>关系</a:t>
            </a:r>
            <a:endParaRPr lang="zh-CN" altLang="en-US" dirty="0">
              <a:latin typeface="+mj-lt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553200" y="4495800"/>
            <a:ext cx="2286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跳至第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趟</a:t>
            </a:r>
            <a:endParaRPr lang="en-US" altLang="zh-CN" dirty="0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81200" y="5076000"/>
            <a:ext cx="4800600" cy="533400"/>
          </a:xfrm>
          <a:prstGeom prst="rect">
            <a:avLst/>
          </a:prstGeom>
          <a:solidFill>
            <a:srgbClr val="B9FEB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dirty="0" smtClean="0">
                <a:latin typeface="+mj-lt"/>
              </a:rPr>
              <a:t>第</a:t>
            </a:r>
            <a:r>
              <a:rPr lang="en-US" altLang="zh-CN" dirty="0" smtClean="0">
                <a:latin typeface="+mj-lt"/>
              </a:rPr>
              <a:t>3</a:t>
            </a:r>
            <a:r>
              <a:rPr lang="zh-CN" altLang="en-US" dirty="0" smtClean="0">
                <a:latin typeface="+mj-lt"/>
              </a:rPr>
              <a:t>趟</a:t>
            </a:r>
            <a:r>
              <a:rPr lang="en-US" altLang="zh-CN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dirty="0" smtClean="0">
                <a:latin typeface="+mj-lt"/>
              </a:rPr>
              <a:t>p</a:t>
            </a:r>
            <a:r>
              <a:rPr lang="en-US" altLang="zh-CN" baseline="-25000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与</a:t>
            </a:r>
            <a:r>
              <a:rPr lang="en-US" altLang="zh-CN" dirty="0" err="1" smtClean="0">
                <a:latin typeface="+mj-lt"/>
              </a:rPr>
              <a:t>t</a:t>
            </a:r>
            <a:r>
              <a:rPr lang="en-US" altLang="zh-CN" baseline="-25000" dirty="0" err="1" smtClean="0">
                <a:latin typeface="+mj-lt"/>
              </a:rPr>
              <a:t>j</a:t>
            </a:r>
            <a:r>
              <a:rPr lang="zh-CN" altLang="en-US" dirty="0" smtClean="0">
                <a:latin typeface="+mj-lt"/>
              </a:rPr>
              <a:t>的</a:t>
            </a:r>
            <a:r>
              <a:rPr lang="en-US" altLang="zh-CN" dirty="0" smtClean="0">
                <a:latin typeface="+mj-lt"/>
              </a:rPr>
              <a:t>(</a:t>
            </a:r>
            <a:r>
              <a:rPr lang="zh-CN" altLang="en-US" dirty="0" smtClean="0">
                <a:latin typeface="+mj-lt"/>
              </a:rPr>
              <a:t>不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相等关系</a:t>
            </a:r>
            <a:endParaRPr lang="zh-CN" altLang="en-US" dirty="0">
              <a:latin typeface="+mj-lt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553200" y="5076000"/>
            <a:ext cx="2286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跳至第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趟</a:t>
            </a:r>
            <a:endParaRPr lang="en-US" altLang="zh-CN" dirty="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981200" y="5652000"/>
            <a:ext cx="4800600" cy="533400"/>
          </a:xfrm>
          <a:prstGeom prst="rect">
            <a:avLst/>
          </a:prstGeom>
          <a:solidFill>
            <a:srgbClr val="B9FEB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 typeface="Wingdings" pitchFamily="2" charset="2"/>
              <a:buNone/>
            </a:pPr>
            <a:r>
              <a:rPr lang="zh-CN" altLang="en-US" dirty="0" smtClean="0">
                <a:latin typeface="+mj-lt"/>
              </a:rPr>
              <a:t>第</a:t>
            </a:r>
            <a:r>
              <a:rPr lang="en-US" altLang="zh-CN" dirty="0" smtClean="0">
                <a:latin typeface="+mj-lt"/>
              </a:rPr>
              <a:t>6</a:t>
            </a:r>
            <a:r>
              <a:rPr lang="zh-CN" altLang="en-US" dirty="0" smtClean="0">
                <a:latin typeface="+mj-lt"/>
              </a:rPr>
              <a:t>趟</a:t>
            </a:r>
            <a:r>
              <a:rPr lang="en-US" altLang="zh-CN" dirty="0" smtClean="0">
                <a:latin typeface="+mj-lt"/>
                <a:sym typeface="Wingdings" pitchFamily="2" charset="2"/>
              </a:rPr>
              <a:t></a:t>
            </a:r>
            <a:r>
              <a:rPr lang="en-US" altLang="zh-CN" dirty="0" smtClean="0">
                <a:latin typeface="+mj-lt"/>
              </a:rPr>
              <a:t>p</a:t>
            </a:r>
            <a:r>
              <a:rPr lang="en-US" altLang="zh-CN" baseline="-25000" dirty="0" smtClean="0">
                <a:latin typeface="+mj-lt"/>
              </a:rPr>
              <a:t>i</a:t>
            </a:r>
            <a:r>
              <a:rPr lang="zh-CN" altLang="en-US" dirty="0" smtClean="0">
                <a:latin typeface="+mj-lt"/>
              </a:rPr>
              <a:t>与</a:t>
            </a:r>
            <a:r>
              <a:rPr lang="en-US" altLang="zh-CN" dirty="0" err="1" smtClean="0">
                <a:latin typeface="+mj-lt"/>
              </a:rPr>
              <a:t>t</a:t>
            </a:r>
            <a:r>
              <a:rPr lang="en-US" altLang="zh-CN" baseline="-25000" dirty="0" err="1" smtClean="0">
                <a:latin typeface="+mj-lt"/>
              </a:rPr>
              <a:t>j</a:t>
            </a:r>
            <a:r>
              <a:rPr lang="zh-CN" altLang="en-US" dirty="0" smtClean="0">
                <a:latin typeface="+mj-lt"/>
              </a:rPr>
              <a:t>的</a:t>
            </a:r>
            <a:r>
              <a:rPr lang="en-US" altLang="zh-CN" dirty="0" smtClean="0">
                <a:latin typeface="+mj-lt"/>
              </a:rPr>
              <a:t>(</a:t>
            </a:r>
            <a:r>
              <a:rPr lang="zh-CN" altLang="en-US" dirty="0" smtClean="0">
                <a:latin typeface="+mj-lt"/>
              </a:rPr>
              <a:t>不</a:t>
            </a:r>
            <a:r>
              <a:rPr lang="en-US" altLang="zh-CN" dirty="0" smtClean="0">
                <a:latin typeface="+mj-lt"/>
              </a:rPr>
              <a:t>)</a:t>
            </a:r>
            <a:r>
              <a:rPr lang="zh-CN" altLang="en-US" dirty="0" smtClean="0">
                <a:latin typeface="+mj-lt"/>
              </a:rPr>
              <a:t>相等关系</a:t>
            </a:r>
            <a:endParaRPr lang="zh-CN" altLang="en-US" dirty="0">
              <a:latin typeface="+mj-lt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553200" y="5652000"/>
            <a:ext cx="22860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zh-CN" altLang="en-US" dirty="0" smtClean="0"/>
              <a:t>跳至第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趟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7" grpId="0" animBg="1"/>
      <p:bldP spid="38" grpId="0"/>
      <p:bldP spid="39" grpId="0" animBg="1"/>
      <p:bldP spid="41" grpId="0" animBg="1"/>
      <p:bldP spid="42" grpId="0" animBg="1"/>
      <p:bldP spid="44" grpId="0" animBg="1"/>
      <p:bldP spid="45" grpId="0" animBg="1"/>
      <p:bldP spid="25" grpId="0" animBg="1"/>
      <p:bldP spid="35" grpId="0" animBg="1"/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4495800" y="5443800"/>
            <a:ext cx="4495800" cy="576000"/>
          </a:xfrm>
          <a:prstGeom prst="rect">
            <a:avLst/>
          </a:prstGeom>
          <a:solidFill>
            <a:srgbClr val="007A3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altLang="zh-CN" sz="3200" baseline="-25000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与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t</a:t>
            </a:r>
            <a:r>
              <a:rPr lang="en-US" altLang="zh-CN" sz="3200" baseline="-25000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, p</a:t>
            </a:r>
            <a:r>
              <a:rPr lang="en-US" altLang="zh-CN" sz="3200" baseline="-250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与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t</a:t>
            </a:r>
            <a:r>
              <a:rPr lang="en-US" altLang="zh-CN" sz="3200" baseline="-25000" dirty="0" smtClean="0">
                <a:solidFill>
                  <a:schemeClr val="bg1"/>
                </a:solidFill>
                <a:latin typeface="+mj-lt"/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无需再比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模式匹配的关键问题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304800" y="838200"/>
            <a:ext cx="579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</a:pPr>
            <a:r>
              <a:rPr lang="zh-CN" altLang="en-US" sz="3200" kern="0" dirty="0" smtClean="0"/>
              <a:t> 遇到</a:t>
            </a:r>
            <a:r>
              <a:rPr lang="en-US" altLang="zh-CN" sz="3200" kern="0" dirty="0" smtClean="0"/>
              <a:t>”</a:t>
            </a:r>
            <a:r>
              <a:rPr lang="zh-CN" altLang="en-US" sz="3200" kern="0" dirty="0" smtClean="0"/>
              <a:t>不等</a:t>
            </a:r>
            <a:r>
              <a:rPr lang="en-US" altLang="zh-CN" sz="3200" kern="0" dirty="0" smtClean="0"/>
              <a:t>”, </a:t>
            </a:r>
            <a:r>
              <a:rPr lang="zh-CN" altLang="en-US" sz="3200" kern="0" dirty="0" smtClean="0"/>
              <a:t>即</a:t>
            </a:r>
            <a:r>
              <a:rPr lang="en-US" altLang="zh-CN" sz="3600" kern="0" dirty="0" smtClean="0">
                <a:solidFill>
                  <a:srgbClr val="FF0000"/>
                </a:solidFill>
              </a:rPr>
              <a:t>p</a:t>
            </a:r>
            <a:r>
              <a:rPr lang="en-US" altLang="zh-CN" sz="3600" kern="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3600" kern="0" dirty="0" smtClean="0">
                <a:solidFill>
                  <a:srgbClr val="FF0000"/>
                </a:solidFill>
              </a:rPr>
              <a:t> ≠ </a:t>
            </a:r>
            <a:r>
              <a:rPr lang="en-US" altLang="zh-CN" sz="3600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3600" kern="0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sz="3600" kern="0" dirty="0" smtClean="0">
                <a:solidFill>
                  <a:srgbClr val="FF0000"/>
                </a:solidFill>
              </a:rPr>
              <a:t> </a:t>
            </a:r>
            <a:endParaRPr lang="zh-CN" altLang="en-US" sz="360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685800" y="1524000"/>
            <a:ext cx="678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下一步，从</a:t>
            </a:r>
            <a:r>
              <a:rPr lang="en-US" altLang="zh-CN" sz="3600" kern="0" dirty="0" smtClean="0"/>
              <a:t>p</a:t>
            </a:r>
            <a:r>
              <a:rPr lang="en-US" altLang="zh-CN" sz="3600" b="1" kern="0" baseline="-25000" dirty="0" smtClean="0">
                <a:solidFill>
                  <a:srgbClr val="FF0000"/>
                </a:solidFill>
              </a:rPr>
              <a:t>? </a:t>
            </a:r>
            <a:r>
              <a:rPr lang="zh-CN" altLang="en-US" sz="3200" kern="0" dirty="0" smtClean="0"/>
              <a:t>与 </a:t>
            </a:r>
            <a:r>
              <a:rPr lang="en-US" altLang="zh-CN" sz="3600" kern="0" dirty="0" smtClean="0"/>
              <a:t>t</a:t>
            </a:r>
            <a:r>
              <a:rPr lang="en-US" altLang="zh-CN" sz="3600" b="1" kern="0" baseline="-25000" dirty="0" smtClean="0">
                <a:solidFill>
                  <a:srgbClr val="FF0000"/>
                </a:solidFill>
              </a:rPr>
              <a:t>?</a:t>
            </a:r>
            <a:r>
              <a:rPr lang="en-US" altLang="zh-CN" sz="3600" kern="0" baseline="-25000" dirty="0" smtClean="0">
                <a:solidFill>
                  <a:srgbClr val="FF0000"/>
                </a:solidFill>
              </a:rPr>
              <a:t> </a:t>
            </a:r>
            <a:r>
              <a:rPr lang="zh-CN" altLang="en-US" sz="3200" kern="0" dirty="0" smtClean="0"/>
              <a:t>开始向后比较</a:t>
            </a:r>
            <a:endParaRPr lang="zh-CN" altLang="en-US" sz="3600" dirty="0">
              <a:latin typeface="黑体" pitchFamily="2" charset="-122"/>
            </a:endParaRPr>
          </a:p>
        </p:txBody>
      </p:sp>
      <p:sp>
        <p:nvSpPr>
          <p:cNvPr id="34" name="右弧形箭头 33"/>
          <p:cNvSpPr/>
          <p:nvPr/>
        </p:nvSpPr>
        <p:spPr bwMode="auto">
          <a:xfrm>
            <a:off x="6705600" y="2577600"/>
            <a:ext cx="432000" cy="1080000"/>
          </a:xfrm>
          <a:prstGeom prst="curvedLef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sp>
        <p:nvSpPr>
          <p:cNvPr id="35" name="右弧形箭头 34"/>
          <p:cNvSpPr/>
          <p:nvPr/>
        </p:nvSpPr>
        <p:spPr bwMode="auto">
          <a:xfrm>
            <a:off x="6705600" y="2356800"/>
            <a:ext cx="864000" cy="2520000"/>
          </a:xfrm>
          <a:prstGeom prst="curvedLeftArrow">
            <a:avLst/>
          </a:prstGeom>
          <a:solidFill>
            <a:srgbClr val="009E4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362200" y="4738687"/>
            <a:ext cx="1981200" cy="5953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E47"/>
                </a:solidFill>
              </a:rPr>
              <a:t>a b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043D9A"/>
                </a:solidFill>
              </a:rPr>
              <a:t>a</a:t>
            </a:r>
            <a:r>
              <a:rPr lang="en-US" altLang="zh-CN" sz="3600" dirty="0" smtClean="0">
                <a:solidFill>
                  <a:srgbClr val="009E47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b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981200" y="3581399"/>
            <a:ext cx="1981200" cy="59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600200" y="2633661"/>
            <a:ext cx="1981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43D9A"/>
                </a:solidFill>
              </a:rPr>
              <a:t>a b a b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b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600200" y="3200400"/>
            <a:ext cx="5105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</a:t>
            </a:r>
            <a:r>
              <a:rPr lang="en-US" altLang="zh-CN" sz="3600" dirty="0" smtClean="0">
                <a:solidFill>
                  <a:srgbClr val="FF0000"/>
                </a:solidFill>
              </a:rPr>
              <a:t>b</a:t>
            </a:r>
            <a:r>
              <a:rPr lang="en-US" altLang="zh-CN" sz="3600" dirty="0" smtClean="0"/>
              <a:t> a b a a b </a:t>
            </a:r>
            <a:r>
              <a:rPr lang="en-US" altLang="zh-CN" sz="3600" dirty="0" err="1" smtClean="0"/>
              <a:t>b</a:t>
            </a:r>
            <a:r>
              <a:rPr lang="en-US" altLang="zh-CN" sz="3600" dirty="0" smtClean="0"/>
              <a:t> a 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1600200" y="2252662"/>
            <a:ext cx="51054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43D9A"/>
                </a:solidFill>
              </a:rPr>
              <a:t>a b a b </a:t>
            </a:r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a b </a:t>
            </a:r>
            <a:r>
              <a:rPr lang="en-US" altLang="zh-CN" sz="3600" dirty="0" err="1" smtClean="0"/>
              <a:t>b</a:t>
            </a:r>
            <a:r>
              <a:rPr lang="en-US" altLang="zh-CN" sz="3600" dirty="0" smtClean="0"/>
              <a:t> a 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1600200" y="4343400"/>
            <a:ext cx="5105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b </a:t>
            </a:r>
            <a:r>
              <a:rPr lang="en-US" altLang="zh-CN" sz="3600" dirty="0" smtClean="0">
                <a:solidFill>
                  <a:srgbClr val="009E47"/>
                </a:solidFill>
              </a:rPr>
              <a:t>a b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043D9A"/>
                </a:solidFill>
              </a:rPr>
              <a:t>a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b </a:t>
            </a:r>
            <a:r>
              <a:rPr lang="en-US" altLang="zh-CN" sz="3600" dirty="0" err="1" smtClean="0"/>
              <a:t>b</a:t>
            </a:r>
            <a:r>
              <a:rPr lang="en-US" altLang="zh-CN" sz="3600" dirty="0" smtClean="0"/>
              <a:t> a b a b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1219200" y="2133600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t:</a:t>
            </a:r>
            <a:endParaRPr lang="en-US" altLang="zh-CN" sz="3600" dirty="0"/>
          </a:p>
        </p:txBody>
      </p: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1066800" y="2557461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p:</a:t>
            </a:r>
            <a:endParaRPr lang="en-US" altLang="zh-CN" sz="3600" dirty="0"/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4495800" y="4876800"/>
            <a:ext cx="4495800" cy="576000"/>
          </a:xfrm>
          <a:prstGeom prst="rect">
            <a:avLst/>
          </a:prstGeom>
          <a:solidFill>
            <a:srgbClr val="05447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altLang="zh-CN" sz="3200" baseline="-25000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与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t</a:t>
            </a:r>
            <a:r>
              <a:rPr lang="en-US" altLang="zh-CN" sz="3200" baseline="-25000" dirty="0" smtClean="0">
                <a:solidFill>
                  <a:schemeClr val="bg1"/>
                </a:solidFill>
                <a:latin typeface="+mj-lt"/>
              </a:rPr>
              <a:t>4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开始比，</a:t>
            </a:r>
            <a:endParaRPr lang="en-US" altLang="zh-CN" sz="32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7620000" y="2286000"/>
            <a:ext cx="1524000" cy="685800"/>
          </a:xfrm>
          <a:prstGeom prst="rect">
            <a:avLst/>
          </a:prstGeom>
          <a:solidFill>
            <a:srgbClr val="8E00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altLang="zh-CN" sz="3200" baseline="-25000" dirty="0" smtClean="0">
                <a:solidFill>
                  <a:schemeClr val="bg1"/>
                </a:solidFill>
                <a:latin typeface="+mj-lt"/>
              </a:rPr>
              <a:t>4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smtClean="0">
                <a:solidFill>
                  <a:schemeClr val="bg1"/>
                </a:solidFill>
              </a:rPr>
              <a:t>≠</a:t>
            </a:r>
            <a:r>
              <a:rPr lang="en-US" altLang="zh-CN" sz="3200" kern="0" dirty="0" smtClean="0"/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t</a:t>
            </a:r>
            <a:r>
              <a:rPr lang="en-US" altLang="zh-CN" sz="3200" baseline="-25000" dirty="0" smtClean="0">
                <a:solidFill>
                  <a:schemeClr val="bg1"/>
                </a:solidFill>
                <a:latin typeface="+mj-lt"/>
              </a:rPr>
              <a:t>4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4038600" y="3657600"/>
            <a:ext cx="3048000" cy="576000"/>
          </a:xfrm>
          <a:prstGeom prst="rect">
            <a:avLst/>
          </a:prstGeom>
          <a:solidFill>
            <a:srgbClr val="05447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altLang="zh-CN" sz="3200" baseline="-25000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与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t</a:t>
            </a:r>
            <a:r>
              <a:rPr lang="en-US" altLang="zh-CN" sz="3200" baseline="-250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开始比</a:t>
            </a:r>
            <a:endParaRPr lang="en-US" altLang="zh-CN" sz="3200" dirty="0" smtClean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1" grpId="0"/>
      <p:bldP spid="42" grpId="0"/>
      <p:bldP spid="34" grpId="0" animBg="1"/>
      <p:bldP spid="35" grpId="0" animBg="1"/>
      <p:bldP spid="17" grpId="0" animBg="1"/>
      <p:bldP spid="19" grpId="0" animBg="1"/>
      <p:bldP spid="20" grpId="0" animBg="1"/>
      <p:bldP spid="22" grpId="0" animBg="1"/>
      <p:bldP spid="28" grpId="0" animBg="1"/>
      <p:bldP spid="29" grpId="0" animBg="1"/>
      <p:bldP spid="38" grpId="0"/>
      <p:bldP spid="39" grpId="0"/>
      <p:bldP spid="40" grpId="0" animBg="1"/>
      <p:bldP spid="41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143000" y="2711400"/>
            <a:ext cx="7162800" cy="71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600" dirty="0" smtClean="0">
                <a:latin typeface="+mj-lt"/>
              </a:rPr>
              <a:t>    p</a:t>
            </a:r>
            <a:r>
              <a:rPr lang="en-US" altLang="zh-CN" sz="3600" baseline="-25000" dirty="0" smtClean="0">
                <a:latin typeface="+mj-lt"/>
              </a:rPr>
              <a:t>0</a:t>
            </a:r>
            <a:r>
              <a:rPr lang="zh-CN" altLang="en-US" sz="3200" dirty="0" smtClean="0">
                <a:latin typeface="+mj-lt"/>
              </a:rPr>
              <a:t>与</a:t>
            </a:r>
            <a:r>
              <a:rPr lang="en-US" altLang="zh-CN" sz="3600" dirty="0" smtClean="0">
                <a:latin typeface="+mj-lt"/>
              </a:rPr>
              <a:t>t</a:t>
            </a:r>
            <a:r>
              <a:rPr lang="en-US" altLang="zh-CN" sz="3600" baseline="-25000" dirty="0" smtClean="0">
                <a:latin typeface="+mj-lt"/>
              </a:rPr>
              <a:t>j-i+1</a:t>
            </a:r>
            <a:r>
              <a:rPr lang="zh-CN" altLang="en-US" sz="3200" dirty="0" smtClean="0">
                <a:latin typeface="+mj-lt"/>
              </a:rPr>
              <a:t>开始比较</a:t>
            </a:r>
            <a:endParaRPr lang="zh-CN" altLang="en-US" sz="32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模式匹配的关键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1143000" y="2209800"/>
            <a:ext cx="7162800" cy="57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1) </a:t>
            </a:r>
            <a:r>
              <a:rPr lang="zh-CN" altLang="en-US" sz="3200" dirty="0" smtClean="0">
                <a:latin typeface="+mj-lt"/>
              </a:rPr>
              <a:t>朴素算法，让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 smtClean="0">
                <a:latin typeface="+mj-lt"/>
              </a:rPr>
              <a:t>相对于</a:t>
            </a:r>
            <a:r>
              <a:rPr lang="en-US" altLang="zh-CN" sz="3200" dirty="0" smtClean="0">
                <a:latin typeface="+mj-lt"/>
              </a:rPr>
              <a:t>t</a:t>
            </a:r>
            <a:r>
              <a:rPr lang="zh-CN" altLang="en-US" sz="3200" dirty="0" smtClean="0">
                <a:latin typeface="+mj-lt"/>
              </a:rPr>
              <a:t>整体右移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位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143000" y="3473400"/>
            <a:ext cx="7772400" cy="641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200" dirty="0" smtClean="0">
                <a:latin typeface="+mj-lt"/>
              </a:rPr>
              <a:t>2) KMP</a:t>
            </a:r>
            <a:r>
              <a:rPr lang="zh-CN" altLang="en-US" sz="3200" dirty="0" smtClean="0">
                <a:latin typeface="+mj-lt"/>
              </a:rPr>
              <a:t>算法，让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 smtClean="0">
                <a:latin typeface="+mj-lt"/>
              </a:rPr>
              <a:t>相对于</a:t>
            </a:r>
            <a:r>
              <a:rPr lang="en-US" altLang="zh-CN" sz="3200" dirty="0" smtClean="0">
                <a:latin typeface="+mj-lt"/>
              </a:rPr>
              <a:t>t</a:t>
            </a:r>
            <a:r>
              <a:rPr lang="zh-CN" altLang="en-US" sz="3200" dirty="0" smtClean="0">
                <a:latin typeface="+mj-lt"/>
              </a:rPr>
              <a:t>整体右移</a:t>
            </a:r>
            <a:r>
              <a:rPr lang="en-US" altLang="zh-CN" sz="3200" dirty="0" smtClean="0">
                <a:latin typeface="+mj-lt"/>
              </a:rPr>
              <a:t>&gt;=1</a:t>
            </a:r>
            <a:r>
              <a:rPr lang="zh-CN" altLang="en-US" sz="3200" dirty="0" smtClean="0">
                <a:latin typeface="+mj-lt"/>
              </a:rPr>
              <a:t>位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143000" y="4006800"/>
            <a:ext cx="7772400" cy="6858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0000"/>
              <a:buNone/>
            </a:pPr>
            <a:r>
              <a:rPr lang="en-US" altLang="zh-CN" sz="3600" dirty="0" smtClean="0">
                <a:latin typeface="+mj-lt"/>
              </a:rPr>
              <a:t>    </a:t>
            </a:r>
            <a:r>
              <a:rPr lang="en-US" altLang="zh-CN" sz="3600" dirty="0" err="1" smtClean="0">
                <a:latin typeface="+mj-lt"/>
              </a:rPr>
              <a:t>p</a:t>
            </a:r>
            <a:r>
              <a:rPr lang="en-US" altLang="zh-CN" sz="3600" b="1" baseline="-25000" dirty="0" err="1" smtClean="0">
                <a:solidFill>
                  <a:srgbClr val="FF0000"/>
                </a:solidFill>
                <a:latin typeface="+mj-lt"/>
              </a:rPr>
              <a:t>k</a:t>
            </a:r>
            <a:r>
              <a:rPr lang="zh-CN" altLang="en-US" sz="3200" dirty="0" smtClean="0">
                <a:latin typeface="+mj-lt"/>
              </a:rPr>
              <a:t>与</a:t>
            </a:r>
            <a:r>
              <a:rPr lang="en-US" altLang="zh-CN" sz="3600" dirty="0" err="1" smtClean="0">
                <a:latin typeface="+mj-lt"/>
              </a:rPr>
              <a:t>t</a:t>
            </a:r>
            <a:r>
              <a:rPr lang="en-US" altLang="zh-CN" sz="3600" baseline="-25000" dirty="0" err="1" smtClean="0">
                <a:latin typeface="+mj-lt"/>
              </a:rPr>
              <a:t>j</a:t>
            </a:r>
            <a:r>
              <a:rPr lang="zh-CN" altLang="en-US" sz="3200" dirty="0" smtClean="0">
                <a:latin typeface="+mj-lt"/>
              </a:rPr>
              <a:t>甚至</a:t>
            </a:r>
            <a:r>
              <a:rPr lang="en-US" altLang="zh-CN" sz="3600" dirty="0" smtClean="0">
                <a:latin typeface="+mj-lt"/>
              </a:rPr>
              <a:t>t</a:t>
            </a:r>
            <a:r>
              <a:rPr lang="en-US" altLang="zh-CN" sz="3600" baseline="-25000" dirty="0" smtClean="0">
                <a:latin typeface="+mj-lt"/>
              </a:rPr>
              <a:t>j+1</a:t>
            </a:r>
            <a:r>
              <a:rPr lang="zh-CN" altLang="en-US" sz="3200" dirty="0" smtClean="0">
                <a:latin typeface="+mj-lt"/>
              </a:rPr>
              <a:t>开始比较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04800" y="4972201"/>
            <a:ext cx="5257800" cy="762000"/>
          </a:xfrm>
          <a:prstGeom prst="rect">
            <a:avLst/>
          </a:prstGeom>
          <a:solidFill>
            <a:srgbClr val="B9FEB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kern="0" dirty="0" smtClean="0"/>
              <a:t>p</a:t>
            </a:r>
            <a:r>
              <a:rPr lang="en-US" altLang="zh-CN" sz="3600" kern="0" baseline="-25000" dirty="0" smtClean="0"/>
              <a:t>0</a:t>
            </a:r>
            <a:r>
              <a:rPr lang="en-US" altLang="zh-CN" sz="3600" kern="0" dirty="0" smtClean="0"/>
              <a:t>=</a:t>
            </a:r>
            <a:r>
              <a:rPr lang="en-US" altLang="zh-CN" sz="3600" kern="0" dirty="0" err="1" smtClean="0"/>
              <a:t>t</a:t>
            </a:r>
            <a:r>
              <a:rPr lang="en-US" altLang="zh-CN" sz="3600" kern="0" baseline="-25000" dirty="0" err="1" smtClean="0"/>
              <a:t>j</a:t>
            </a:r>
            <a:r>
              <a:rPr lang="en-US" altLang="zh-CN" sz="3600" kern="0" baseline="-25000" dirty="0" smtClean="0"/>
              <a:t>-I</a:t>
            </a:r>
            <a:r>
              <a:rPr lang="en-US" altLang="zh-CN" sz="3600" kern="0" dirty="0" smtClean="0"/>
              <a:t>, …,  p</a:t>
            </a:r>
            <a:r>
              <a:rPr lang="en-US" altLang="zh-CN" sz="3600" kern="0" baseline="-25000" dirty="0" smtClean="0"/>
              <a:t>i-1</a:t>
            </a:r>
            <a:r>
              <a:rPr lang="en-US" altLang="zh-CN" sz="3600" kern="0" dirty="0" smtClean="0"/>
              <a:t>=t</a:t>
            </a:r>
            <a:r>
              <a:rPr lang="en-US" altLang="zh-CN" sz="3600" kern="0" baseline="-25000" dirty="0" smtClean="0"/>
              <a:t>j-1</a:t>
            </a:r>
            <a:r>
              <a:rPr lang="en-US" altLang="zh-CN" sz="3600" kern="0" dirty="0" smtClean="0"/>
              <a:t>,  p</a:t>
            </a:r>
            <a:r>
              <a:rPr lang="en-US" altLang="zh-CN" sz="3600" kern="0" baseline="-25000" dirty="0" smtClean="0"/>
              <a:t>i </a:t>
            </a:r>
            <a:r>
              <a:rPr lang="en-US" altLang="zh-CN" sz="3600" kern="0" dirty="0" smtClean="0"/>
              <a:t>≠ </a:t>
            </a:r>
            <a:r>
              <a:rPr lang="en-US" altLang="zh-CN" sz="3600" kern="0" dirty="0" err="1" smtClean="0"/>
              <a:t>t</a:t>
            </a:r>
            <a:r>
              <a:rPr lang="en-US" altLang="zh-CN" sz="3600" kern="0" baseline="-25000" dirty="0" err="1" smtClean="0"/>
              <a:t>j</a:t>
            </a:r>
            <a:r>
              <a:rPr lang="en-US" altLang="zh-CN" sz="3600" kern="0" baseline="-25000" dirty="0" smtClean="0"/>
              <a:t> </a:t>
            </a:r>
            <a:endParaRPr lang="zh-CN" altLang="en-US" sz="3600" dirty="0">
              <a:latin typeface="黑体" pitchFamily="2" charset="-122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638800" y="4972201"/>
            <a:ext cx="3505200" cy="1143000"/>
          </a:xfrm>
          <a:prstGeom prst="rect">
            <a:avLst/>
          </a:prstGeom>
          <a:solidFill>
            <a:srgbClr val="B9FEB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 smtClean="0">
                <a:latin typeface="+mj-lt"/>
              </a:rPr>
              <a:t>内部字符之间的</a:t>
            </a:r>
            <a:endParaRPr lang="en-US" altLang="zh-CN" sz="3200" dirty="0" smtClean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不</a:t>
            </a:r>
            <a:r>
              <a:rPr lang="en-US" altLang="zh-CN" sz="3200" dirty="0" smtClean="0">
                <a:latin typeface="+mj-lt"/>
              </a:rPr>
              <a:t>)</a:t>
            </a:r>
            <a:r>
              <a:rPr lang="zh-CN" altLang="en-US" sz="3200" dirty="0" smtClean="0">
                <a:latin typeface="+mj-lt"/>
              </a:rPr>
              <a:t>相等关系</a:t>
            </a:r>
            <a:endParaRPr lang="zh-CN" altLang="en-US" sz="3200" dirty="0">
              <a:latin typeface="+mj-lt"/>
            </a:endParaRPr>
          </a:p>
        </p:txBody>
      </p:sp>
      <p:sp>
        <p:nvSpPr>
          <p:cNvPr id="20" name="下箭头 19"/>
          <p:cNvSpPr/>
          <p:nvPr/>
        </p:nvSpPr>
        <p:spPr bwMode="auto">
          <a:xfrm rot="10800000">
            <a:off x="5971201" y="4540201"/>
            <a:ext cx="360000" cy="43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rgbClr val="009E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sp>
        <p:nvSpPr>
          <p:cNvPr id="21" name="下箭头 20"/>
          <p:cNvSpPr/>
          <p:nvPr/>
        </p:nvSpPr>
        <p:spPr bwMode="auto">
          <a:xfrm rot="10800000">
            <a:off x="4897800" y="4540200"/>
            <a:ext cx="360000" cy="43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38100" cap="flat" cmpd="sng" algn="ctr">
            <a:solidFill>
              <a:srgbClr val="009E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304800" y="838200"/>
            <a:ext cx="579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</a:pPr>
            <a:r>
              <a:rPr lang="zh-CN" altLang="en-US" sz="3200" kern="0" dirty="0" smtClean="0"/>
              <a:t> 遇到</a:t>
            </a:r>
            <a:r>
              <a:rPr lang="en-US" altLang="zh-CN" sz="3200" kern="0" dirty="0" smtClean="0"/>
              <a:t>”</a:t>
            </a:r>
            <a:r>
              <a:rPr lang="zh-CN" altLang="en-US" sz="3200" kern="0" dirty="0" smtClean="0"/>
              <a:t>不等</a:t>
            </a:r>
            <a:r>
              <a:rPr lang="en-US" altLang="zh-CN" sz="3200" kern="0" dirty="0" smtClean="0"/>
              <a:t>”, </a:t>
            </a:r>
            <a:r>
              <a:rPr lang="zh-CN" altLang="en-US" sz="3200" kern="0" dirty="0" smtClean="0"/>
              <a:t>即</a:t>
            </a:r>
            <a:r>
              <a:rPr lang="en-US" altLang="zh-CN" sz="3600" kern="0" dirty="0" smtClean="0">
                <a:solidFill>
                  <a:srgbClr val="FF0000"/>
                </a:solidFill>
              </a:rPr>
              <a:t>p</a:t>
            </a:r>
            <a:r>
              <a:rPr lang="en-US" altLang="zh-CN" sz="3600" kern="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3600" kern="0" dirty="0" smtClean="0">
                <a:solidFill>
                  <a:srgbClr val="FF0000"/>
                </a:solidFill>
              </a:rPr>
              <a:t> ≠ </a:t>
            </a:r>
            <a:r>
              <a:rPr lang="en-US" altLang="zh-CN" sz="3600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3600" kern="0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sz="3600" kern="0" dirty="0" smtClean="0">
                <a:solidFill>
                  <a:srgbClr val="FF0000"/>
                </a:solidFill>
              </a:rPr>
              <a:t> </a:t>
            </a:r>
            <a:endParaRPr lang="zh-CN" altLang="en-US" sz="360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685800" y="1524000"/>
            <a:ext cx="678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下一步，从</a:t>
            </a:r>
            <a:r>
              <a:rPr lang="en-US" altLang="zh-CN" sz="3600" kern="0" dirty="0" smtClean="0"/>
              <a:t>p</a:t>
            </a:r>
            <a:r>
              <a:rPr lang="en-US" altLang="zh-CN" sz="3600" b="1" kern="0" baseline="-25000" dirty="0" smtClean="0">
                <a:solidFill>
                  <a:srgbClr val="FF0000"/>
                </a:solidFill>
              </a:rPr>
              <a:t>? </a:t>
            </a:r>
            <a:r>
              <a:rPr lang="zh-CN" altLang="en-US" sz="3200" kern="0" dirty="0" smtClean="0"/>
              <a:t>与 </a:t>
            </a:r>
            <a:r>
              <a:rPr lang="en-US" altLang="zh-CN" sz="3600" kern="0" dirty="0" smtClean="0"/>
              <a:t>t</a:t>
            </a:r>
            <a:r>
              <a:rPr lang="en-US" altLang="zh-CN" sz="3600" b="1" kern="0" baseline="-25000" dirty="0" smtClean="0">
                <a:solidFill>
                  <a:srgbClr val="FF0000"/>
                </a:solidFill>
              </a:rPr>
              <a:t>?</a:t>
            </a:r>
            <a:r>
              <a:rPr lang="en-US" altLang="zh-CN" sz="3600" kern="0" baseline="-25000" dirty="0" smtClean="0">
                <a:solidFill>
                  <a:srgbClr val="FF0000"/>
                </a:solidFill>
              </a:rPr>
              <a:t> </a:t>
            </a:r>
            <a:r>
              <a:rPr lang="zh-CN" altLang="en-US" sz="3200" kern="0" dirty="0" smtClean="0"/>
              <a:t>开始向后比较</a:t>
            </a:r>
            <a:endParaRPr lang="zh-CN" altLang="en-US" sz="3600" dirty="0"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657600" y="4531309"/>
            <a:ext cx="1981200" cy="457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E47"/>
                </a:solidFill>
              </a:rPr>
              <a:t>a b a b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b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4419600" y="4433886"/>
            <a:ext cx="1981200" cy="5953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E47"/>
                </a:solidFill>
              </a:rPr>
              <a:t>a b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043D9A"/>
                </a:solidFill>
              </a:rPr>
              <a:t>a</a:t>
            </a:r>
            <a:r>
              <a:rPr lang="en-US" altLang="zh-CN" sz="3600" dirty="0" smtClean="0">
                <a:solidFill>
                  <a:srgbClr val="009E47"/>
                </a:solidFill>
              </a:rPr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b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b</a:t>
            </a:r>
            <a:endParaRPr lang="zh-CN" altLang="en-US" sz="36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KMP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304800" y="914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SzPct val="75000"/>
              <a:buFont typeface="Wingdings" pitchFamily="2" charset="2"/>
              <a:buChar char="p"/>
            </a:pPr>
            <a:r>
              <a:rPr lang="zh-CN" altLang="en-US" sz="3200" kern="0" dirty="0" smtClean="0"/>
              <a:t> 希望匹配过程对于目标串</a:t>
            </a:r>
            <a:r>
              <a:rPr lang="en-US" altLang="zh-CN" sz="3200" kern="0" dirty="0" smtClean="0"/>
              <a:t>t</a:t>
            </a:r>
            <a:r>
              <a:rPr lang="zh-CN" altLang="en-US" sz="3200" kern="0" dirty="0" smtClean="0"/>
              <a:t>是无回溯的</a:t>
            </a:r>
            <a:endParaRPr lang="zh-CN" altLang="en-US" sz="360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657600" y="4150310"/>
            <a:ext cx="5105400" cy="4571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E47"/>
                </a:solidFill>
              </a:rPr>
              <a:t>a b a b </a:t>
            </a:r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a b </a:t>
            </a:r>
            <a:r>
              <a:rPr lang="en-US" altLang="zh-CN" sz="3600" dirty="0" err="1" smtClean="0"/>
              <a:t>b</a:t>
            </a:r>
            <a:r>
              <a:rPr lang="en-US" altLang="zh-CN" sz="3600" dirty="0" smtClean="0"/>
              <a:t> a b a b a</a:t>
            </a:r>
            <a:endParaRPr lang="zh-CN" altLang="en-US" sz="3600" dirty="0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3048000" y="4393196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p:</a:t>
            </a:r>
            <a:endParaRPr lang="en-US" altLang="zh-CN" sz="3600" dirty="0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3200400" y="3997909"/>
            <a:ext cx="5334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t:</a:t>
            </a:r>
            <a:endParaRPr lang="en-US" altLang="zh-CN" sz="3600" dirty="0"/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04800" y="15240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遇到</a:t>
            </a:r>
            <a:r>
              <a:rPr lang="en-US" altLang="zh-CN" sz="3600" kern="0" dirty="0" smtClean="0">
                <a:solidFill>
                  <a:srgbClr val="FF0000"/>
                </a:solidFill>
              </a:rPr>
              <a:t>p</a:t>
            </a:r>
            <a:r>
              <a:rPr lang="en-US" altLang="zh-CN" sz="3600" kern="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3600" kern="0" dirty="0" smtClean="0">
                <a:solidFill>
                  <a:srgbClr val="FF0000"/>
                </a:solidFill>
              </a:rPr>
              <a:t> ≠ </a:t>
            </a:r>
            <a:r>
              <a:rPr lang="en-US" altLang="zh-CN" sz="3600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3600" kern="0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sz="3600" kern="0" dirty="0" smtClean="0">
                <a:solidFill>
                  <a:srgbClr val="FF0000"/>
                </a:solidFill>
              </a:rPr>
              <a:t>, </a:t>
            </a:r>
            <a:r>
              <a:rPr lang="zh-CN" altLang="en-US" sz="3200" kern="0" dirty="0" smtClean="0"/>
              <a:t>则寻找</a:t>
            </a:r>
            <a:r>
              <a:rPr lang="en-US" altLang="zh-CN" sz="3600" dirty="0" err="1" smtClean="0"/>
              <a:t>p</a:t>
            </a:r>
            <a:r>
              <a:rPr lang="en-US" altLang="zh-CN" sz="3600" b="1" baseline="-25000" dirty="0" err="1" smtClean="0">
                <a:solidFill>
                  <a:srgbClr val="FF0000"/>
                </a:solidFill>
              </a:rPr>
              <a:t>k</a:t>
            </a:r>
            <a:r>
              <a:rPr lang="zh-CN" altLang="en-US" sz="3200" dirty="0" smtClean="0"/>
              <a:t>与</a:t>
            </a:r>
            <a:r>
              <a:rPr lang="en-US" altLang="zh-CN" sz="3600" dirty="0" err="1" smtClean="0"/>
              <a:t>t</a:t>
            </a:r>
            <a:r>
              <a:rPr lang="en-US" altLang="zh-CN" sz="3600" baseline="-25000" dirty="0" err="1" smtClean="0"/>
              <a:t>j</a:t>
            </a:r>
            <a:r>
              <a:rPr lang="en-US" altLang="zh-CN" sz="3600" baseline="-25000" dirty="0" smtClean="0"/>
              <a:t> </a:t>
            </a:r>
            <a:r>
              <a:rPr lang="en-US" altLang="zh-CN" sz="3600" dirty="0" smtClean="0"/>
              <a:t>(</a:t>
            </a:r>
            <a:r>
              <a:rPr lang="zh-CN" altLang="en-US" sz="3200" dirty="0" smtClean="0"/>
              <a:t>甚至</a:t>
            </a:r>
            <a:r>
              <a:rPr lang="en-US" altLang="zh-CN" sz="3600" dirty="0" smtClean="0"/>
              <a:t>t</a:t>
            </a:r>
            <a:r>
              <a:rPr lang="en-US" altLang="zh-CN" sz="3600" baseline="-25000" dirty="0" smtClean="0"/>
              <a:t>j+1</a:t>
            </a:r>
            <a:r>
              <a:rPr lang="en-US" altLang="zh-CN" sz="3600" dirty="0" smtClean="0"/>
              <a:t>)</a:t>
            </a:r>
            <a:r>
              <a:rPr lang="zh-CN" altLang="en-US" sz="3200" dirty="0" smtClean="0"/>
              <a:t>开始比较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62000" y="2232000"/>
            <a:ext cx="8001000" cy="576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kern="0" dirty="0" smtClean="0"/>
              <a:t>1) k==0</a:t>
            </a:r>
            <a:endParaRPr lang="zh-CN" altLang="en-US" sz="3200" dirty="0" smtClean="0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762000" y="2819400"/>
            <a:ext cx="8001000" cy="1143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kern="0" dirty="0" smtClean="0"/>
              <a:t>2) k&gt;0, </a:t>
            </a:r>
            <a:r>
              <a:rPr lang="zh-CN" altLang="en-US" sz="3200" kern="0" dirty="0" smtClean="0"/>
              <a:t>则</a:t>
            </a:r>
            <a:r>
              <a:rPr lang="en-US" altLang="zh-CN" sz="3200" kern="0" dirty="0" err="1" smtClean="0"/>
              <a:t>p</a:t>
            </a:r>
            <a:r>
              <a:rPr lang="en-US" altLang="zh-CN" sz="3200" kern="0" baseline="-25000" dirty="0" err="1" smtClean="0"/>
              <a:t>k</a:t>
            </a:r>
            <a:r>
              <a:rPr lang="zh-CN" altLang="en-US" sz="3200" kern="0" dirty="0" smtClean="0"/>
              <a:t>之前的字符</a:t>
            </a:r>
            <a:r>
              <a:rPr lang="en-US" altLang="zh-CN" sz="3200" kern="0" dirty="0" smtClean="0"/>
              <a:t>(p</a:t>
            </a:r>
            <a:r>
              <a:rPr lang="en-US" altLang="zh-CN" sz="3200" kern="0" baseline="-25000" dirty="0" smtClean="0"/>
              <a:t>0</a:t>
            </a:r>
            <a:r>
              <a:rPr lang="en-US" altLang="zh-CN" sz="3200" kern="0" dirty="0" smtClean="0"/>
              <a:t>…p</a:t>
            </a:r>
            <a:r>
              <a:rPr lang="en-US" altLang="zh-CN" sz="3200" kern="0" baseline="-25000" dirty="0" smtClean="0"/>
              <a:t>k-1</a:t>
            </a:r>
            <a:r>
              <a:rPr lang="en-US" altLang="zh-CN" sz="3200" kern="0" dirty="0" smtClean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kern="0" dirty="0" smtClean="0"/>
              <a:t>    </a:t>
            </a:r>
            <a:r>
              <a:rPr lang="zh-CN" altLang="en-US" sz="3200" kern="0" dirty="0" smtClean="0"/>
              <a:t>无需再与</a:t>
            </a:r>
            <a:r>
              <a:rPr lang="en-US" altLang="zh-CN" sz="3200" kern="0" dirty="0" smtClean="0"/>
              <a:t>t</a:t>
            </a:r>
            <a:r>
              <a:rPr lang="zh-CN" altLang="en-US" sz="3200" kern="0" dirty="0" smtClean="0"/>
              <a:t>比较</a:t>
            </a:r>
            <a:endParaRPr lang="zh-CN" altLang="en-US" sz="3200" dirty="0" smtClean="0"/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5049837" y="35814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3D9A"/>
                </a:solidFill>
                <a:ea typeface="宋体" pitchFamily="2" charset="-122"/>
              </a:rPr>
              <a:t>j</a:t>
            </a:r>
            <a:endParaRPr lang="en-US" altLang="zh-CN" sz="3200" dirty="0">
              <a:solidFill>
                <a:srgbClr val="043D9A"/>
              </a:solidFill>
              <a:ea typeface="宋体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6200000" flipH="1">
            <a:off x="5173661" y="3978064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43D9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5410200" y="5257799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043D9A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rgbClr val="043D9A"/>
              </a:solidFill>
              <a:ea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rot="16200000" flipV="1">
            <a:off x="5282403" y="5169485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43D9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6116637" y="5269916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3D9A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rgbClr val="043D9A"/>
              </a:solidFill>
              <a:ea typeface="宋体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rot="16200000" flipV="1">
            <a:off x="5988840" y="5181602"/>
            <a:ext cx="380998" cy="76196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43D9A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5430837" y="5651711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0000"/>
                </a:solidFill>
                <a:ea typeface="宋体" pitchFamily="2" charset="-122"/>
              </a:rPr>
              <a:t>k</a:t>
            </a:r>
            <a:endParaRPr lang="en-US" altLang="zh-CN" sz="320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  <p:bldP spid="28" grpId="0"/>
      <p:bldP spid="29" grpId="0" animBg="1"/>
      <p:bldP spid="30" grpId="0" animBg="1"/>
      <p:bldP spid="16" grpId="0"/>
      <p:bldP spid="16" grpId="1"/>
      <p:bldP spid="20" grpId="0"/>
      <p:bldP spid="20" grpId="1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0"/>
          <p:cNvSpPr>
            <a:spLocks noChangeArrowheads="1"/>
          </p:cNvSpPr>
          <p:nvPr/>
        </p:nvSpPr>
        <p:spPr bwMode="auto">
          <a:xfrm>
            <a:off x="5791200" y="5410200"/>
            <a:ext cx="3200400" cy="609600"/>
          </a:xfrm>
          <a:prstGeom prst="rect">
            <a:avLst/>
          </a:prstGeom>
          <a:solidFill>
            <a:srgbClr val="8E00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非必要：</a:t>
            </a:r>
            <a:r>
              <a:rPr lang="en-US" altLang="zh-CN" sz="3600" dirty="0" smtClean="0">
                <a:solidFill>
                  <a:schemeClr val="bg1"/>
                </a:solidFill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3</a:t>
            </a:r>
            <a:r>
              <a:rPr lang="en-US" altLang="zh-CN" sz="3600" kern="0" dirty="0" smtClean="0">
                <a:solidFill>
                  <a:schemeClr val="bg1"/>
                </a:solidFill>
              </a:rPr>
              <a:t>≠</a:t>
            </a:r>
            <a:r>
              <a:rPr lang="en-US" altLang="zh-CN" sz="3600" dirty="0" smtClean="0">
                <a:solidFill>
                  <a:schemeClr val="bg1"/>
                </a:solidFill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4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Rectangle 40"/>
          <p:cNvSpPr>
            <a:spLocks noChangeArrowheads="1"/>
          </p:cNvSpPr>
          <p:nvPr/>
        </p:nvSpPr>
        <p:spPr bwMode="auto">
          <a:xfrm>
            <a:off x="5791200" y="4724400"/>
            <a:ext cx="3200400" cy="685800"/>
          </a:xfrm>
          <a:prstGeom prst="rect">
            <a:avLst/>
          </a:prstGeom>
          <a:solidFill>
            <a:srgbClr val="007A3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=p</a:t>
            </a:r>
            <a:r>
              <a:rPr lang="en-US" altLang="zh-CN" sz="3600" baseline="-25000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en-US" altLang="zh-CN" sz="3600" dirty="0" smtClean="0">
                <a:solidFill>
                  <a:schemeClr val="bg1"/>
                </a:solidFill>
              </a:rPr>
              <a:t> 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3600" dirty="0" smtClean="0">
                <a:solidFill>
                  <a:schemeClr val="bg1"/>
                </a:solidFill>
              </a:rPr>
              <a:t>=p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3</a:t>
            </a:r>
            <a:r>
              <a:rPr lang="en-US" altLang="zh-CN" sz="3600" dirty="0" smtClean="0">
                <a:solidFill>
                  <a:schemeClr val="bg1"/>
                </a:solidFill>
              </a:rPr>
              <a:t>,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KMP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85800" y="1655555"/>
            <a:ext cx="8458200" cy="12150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altLang="zh-CN" sz="3200" dirty="0" smtClean="0">
                <a:latin typeface="+mj-lt"/>
              </a:rPr>
              <a:t> D.E. Knuth, V.R. Pratt, J.H. Morris </a:t>
            </a:r>
            <a:r>
              <a:rPr lang="zh-CN" altLang="en-US" sz="3200" dirty="0" smtClean="0">
                <a:latin typeface="+mj-lt"/>
              </a:rPr>
              <a:t>发现</a:t>
            </a:r>
            <a:r>
              <a:rPr lang="zh-CN" altLang="en-US" sz="3200" dirty="0">
                <a:latin typeface="+mj-lt"/>
              </a:rPr>
              <a:t>，</a:t>
            </a:r>
          </a:p>
          <a:p>
            <a:pPr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</a:t>
            </a:r>
            <a:r>
              <a:rPr lang="en-US" altLang="zh-CN" sz="3200" dirty="0" smtClean="0">
                <a:solidFill>
                  <a:srgbClr val="043D9A"/>
                </a:solidFill>
                <a:latin typeface="+mj-lt"/>
              </a:rPr>
              <a:t>k</a:t>
            </a:r>
            <a:r>
              <a:rPr lang="zh-CN" altLang="en-US" sz="3200" dirty="0">
                <a:solidFill>
                  <a:srgbClr val="043D9A"/>
                </a:solidFill>
                <a:latin typeface="+mj-lt"/>
              </a:rPr>
              <a:t>值仅依赖于模式</a:t>
            </a:r>
            <a:r>
              <a:rPr lang="en-US" altLang="zh-CN" sz="3200" dirty="0">
                <a:solidFill>
                  <a:srgbClr val="043D9A"/>
                </a:solidFill>
                <a:latin typeface="+mj-lt"/>
              </a:rPr>
              <a:t>p</a:t>
            </a:r>
            <a:r>
              <a:rPr lang="zh-CN" altLang="en-US" sz="3200" dirty="0">
                <a:solidFill>
                  <a:srgbClr val="043D9A"/>
                </a:solidFill>
                <a:latin typeface="+mj-lt"/>
              </a:rPr>
              <a:t>本身</a:t>
            </a:r>
            <a:r>
              <a:rPr lang="zh-CN" altLang="en-US" sz="3200" dirty="0" smtClean="0">
                <a:solidFill>
                  <a:srgbClr val="043D9A"/>
                </a:solidFill>
                <a:latin typeface="+mj-lt"/>
              </a:rPr>
              <a:t>，与</a:t>
            </a:r>
            <a:r>
              <a:rPr lang="en-US" altLang="zh-CN" sz="3200" dirty="0" smtClean="0">
                <a:solidFill>
                  <a:srgbClr val="043D9A"/>
                </a:solidFill>
                <a:latin typeface="+mj-lt"/>
              </a:rPr>
              <a:t>t</a:t>
            </a:r>
            <a:r>
              <a:rPr lang="zh-CN" altLang="en-US" sz="3200" dirty="0">
                <a:solidFill>
                  <a:srgbClr val="043D9A"/>
                </a:solidFill>
                <a:latin typeface="+mj-lt"/>
              </a:rPr>
              <a:t>无关，</a:t>
            </a: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why 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?</a:t>
            </a:r>
            <a:r>
              <a:rPr lang="en-US" altLang="zh-CN" sz="3200" dirty="0" smtClean="0">
                <a:latin typeface="+mj-lt"/>
              </a:rPr>
              <a:t>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4800" y="914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kern="0" dirty="0" smtClean="0"/>
              <a:t> 遇到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p</a:t>
            </a:r>
            <a:r>
              <a:rPr lang="en-US" altLang="zh-CN" sz="3200" kern="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 ≠ </a:t>
            </a:r>
            <a:r>
              <a:rPr lang="en-US" altLang="zh-CN" sz="3200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3200" kern="0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, </a:t>
            </a:r>
            <a:r>
              <a:rPr lang="zh-CN" altLang="en-US" sz="3200" kern="0" dirty="0" smtClean="0"/>
              <a:t>则寻找</a:t>
            </a:r>
            <a:r>
              <a:rPr lang="en-US" altLang="zh-CN" sz="3200" dirty="0" err="1" smtClean="0"/>
              <a:t>p</a:t>
            </a:r>
            <a:r>
              <a:rPr lang="en-US" altLang="zh-CN" sz="3200" b="1" baseline="-25000" dirty="0" err="1" smtClean="0">
                <a:solidFill>
                  <a:srgbClr val="FF0000"/>
                </a:solidFill>
              </a:rPr>
              <a:t>k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t</a:t>
            </a:r>
            <a:r>
              <a:rPr lang="en-US" altLang="zh-CN" sz="3200" baseline="-25000" dirty="0" err="1" smtClean="0"/>
              <a:t>j</a:t>
            </a:r>
            <a:r>
              <a:rPr lang="en-US" altLang="zh-CN" sz="3200" baseline="-25000" dirty="0" smtClean="0"/>
              <a:t>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甚至</a:t>
            </a:r>
            <a:r>
              <a:rPr lang="en-US" altLang="zh-CN" sz="3200" dirty="0" smtClean="0"/>
              <a:t>t</a:t>
            </a:r>
            <a:r>
              <a:rPr lang="en-US" altLang="zh-CN" sz="3200" baseline="-25000" dirty="0" smtClean="0"/>
              <a:t>j+1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开始比较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95400" y="3048002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/>
              <a:t>t</a:t>
            </a:r>
            <a:r>
              <a:rPr lang="en-US" altLang="zh-CN" sz="3600" baseline="-25000"/>
              <a:t>1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1905000" y="3048002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/>
              <a:t>t</a:t>
            </a:r>
            <a:r>
              <a:rPr lang="en-US" altLang="zh-CN" sz="3600" baseline="-25000"/>
              <a:t>2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2514600" y="3048002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3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3124200" y="3048002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4</a:t>
            </a: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3733800" y="3048002"/>
            <a:ext cx="609600" cy="646331"/>
          </a:xfrm>
          <a:prstGeom prst="rect">
            <a:avLst/>
          </a:prstGeom>
          <a:solidFill>
            <a:srgbClr val="FDA69D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5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4343400" y="3048002"/>
            <a:ext cx="609600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6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4953000" y="3048003"/>
            <a:ext cx="609600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7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5562600" y="3048002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8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6172200" y="3048003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9</a:t>
            </a:r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1905000" y="3733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2514600" y="3733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2</a:t>
            </a:r>
            <a:endParaRPr lang="en-US" altLang="zh-CN" sz="3600" baseline="-25000" dirty="0"/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3124200" y="3733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3</a:t>
            </a:r>
            <a:endParaRPr lang="en-US" altLang="zh-CN" sz="3600" baseline="-25000" dirty="0"/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3733800" y="3733800"/>
            <a:ext cx="609600" cy="646331"/>
          </a:xfrm>
          <a:prstGeom prst="rect">
            <a:avLst/>
          </a:prstGeom>
          <a:solidFill>
            <a:srgbClr val="FDA69D"/>
          </a:solidFill>
          <a:ln w="38100" algn="ctr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4</a:t>
            </a:r>
            <a:endParaRPr lang="en-US" altLang="zh-CN" sz="3600" baseline="-25000" dirty="0"/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4343400" y="3733800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5</a:t>
            </a:r>
            <a:endParaRPr lang="en-US" altLang="zh-CN" sz="3600" baseline="-25000" dirty="0"/>
          </a:p>
        </p:txBody>
      </p:sp>
      <p:sp>
        <p:nvSpPr>
          <p:cNvPr id="36" name="Rectangle 44"/>
          <p:cNvSpPr>
            <a:spLocks noChangeArrowheads="1"/>
          </p:cNvSpPr>
          <p:nvPr/>
        </p:nvSpPr>
        <p:spPr bwMode="auto">
          <a:xfrm>
            <a:off x="1295400" y="3733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37" name="Rectangle 45"/>
          <p:cNvSpPr>
            <a:spLocks noChangeArrowheads="1"/>
          </p:cNvSpPr>
          <p:nvPr/>
        </p:nvSpPr>
        <p:spPr bwMode="auto">
          <a:xfrm>
            <a:off x="685800" y="3048002"/>
            <a:ext cx="609600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38" name="Line 46"/>
          <p:cNvSpPr>
            <a:spLocks noChangeShapeType="1"/>
          </p:cNvSpPr>
          <p:nvPr/>
        </p:nvSpPr>
        <p:spPr bwMode="auto">
          <a:xfrm flipV="1">
            <a:off x="4038600" y="4419600"/>
            <a:ext cx="0" cy="43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 sz="3600"/>
          </a:p>
        </p:txBody>
      </p:sp>
      <p:sp>
        <p:nvSpPr>
          <p:cNvPr id="39" name="Text Box 47"/>
          <p:cNvSpPr txBox="1">
            <a:spLocks noChangeArrowheads="1"/>
          </p:cNvSpPr>
          <p:nvPr/>
        </p:nvSpPr>
        <p:spPr bwMode="auto">
          <a:xfrm>
            <a:off x="4038600" y="4267200"/>
            <a:ext cx="1219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失败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0" name="Rectangle 57"/>
          <p:cNvSpPr>
            <a:spLocks noChangeArrowheads="1"/>
          </p:cNvSpPr>
          <p:nvPr/>
        </p:nvSpPr>
        <p:spPr bwMode="auto">
          <a:xfrm>
            <a:off x="2514600" y="4953001"/>
            <a:ext cx="609600" cy="654475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41" name="Rectangle 58"/>
          <p:cNvSpPr>
            <a:spLocks noChangeArrowheads="1"/>
          </p:cNvSpPr>
          <p:nvPr/>
        </p:nvSpPr>
        <p:spPr bwMode="auto">
          <a:xfrm>
            <a:off x="3124200" y="4953001"/>
            <a:ext cx="609600" cy="654475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2</a:t>
            </a:r>
          </a:p>
        </p:txBody>
      </p:sp>
      <p:sp>
        <p:nvSpPr>
          <p:cNvPr id="42" name="Rectangle 59"/>
          <p:cNvSpPr>
            <a:spLocks noChangeArrowheads="1"/>
          </p:cNvSpPr>
          <p:nvPr/>
        </p:nvSpPr>
        <p:spPr bwMode="auto">
          <a:xfrm>
            <a:off x="3733800" y="4953001"/>
            <a:ext cx="609600" cy="6544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/>
              <a:t>p</a:t>
            </a:r>
            <a:r>
              <a:rPr lang="en-US" altLang="zh-CN" sz="3600" baseline="-25000"/>
              <a:t>3</a:t>
            </a:r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4343400" y="4953001"/>
            <a:ext cx="609600" cy="6544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4</a:t>
            </a:r>
          </a:p>
        </p:txBody>
      </p:sp>
      <p:sp>
        <p:nvSpPr>
          <p:cNvPr id="44" name="Rectangle 61"/>
          <p:cNvSpPr>
            <a:spLocks noChangeArrowheads="1"/>
          </p:cNvSpPr>
          <p:nvPr/>
        </p:nvSpPr>
        <p:spPr bwMode="auto">
          <a:xfrm>
            <a:off x="4953000" y="4953001"/>
            <a:ext cx="609600" cy="6544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5</a:t>
            </a:r>
          </a:p>
        </p:txBody>
      </p:sp>
      <p:sp>
        <p:nvSpPr>
          <p:cNvPr id="47" name="Rectangle 64"/>
          <p:cNvSpPr>
            <a:spLocks noChangeArrowheads="1"/>
          </p:cNvSpPr>
          <p:nvPr/>
        </p:nvSpPr>
        <p:spPr bwMode="auto">
          <a:xfrm>
            <a:off x="1905000" y="4953001"/>
            <a:ext cx="609600" cy="654475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48" name="AutoShape 67"/>
          <p:cNvSpPr>
            <a:spLocks noChangeArrowheads="1"/>
          </p:cNvSpPr>
          <p:nvPr/>
        </p:nvSpPr>
        <p:spPr bwMode="auto">
          <a:xfrm rot="20527568">
            <a:off x="5171713" y="3810575"/>
            <a:ext cx="540000" cy="1080000"/>
          </a:xfrm>
          <a:prstGeom prst="curvedLeftArrow">
            <a:avLst>
              <a:gd name="adj1" fmla="val 27273"/>
              <a:gd name="adj2" fmla="val 54545"/>
              <a:gd name="adj3" fmla="val 33333"/>
            </a:avLst>
          </a:prstGeom>
          <a:solidFill>
            <a:srgbClr val="009E4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3600" dirty="0"/>
          </a:p>
        </p:txBody>
      </p:sp>
      <p:sp>
        <p:nvSpPr>
          <p:cNvPr id="49" name="Rectangle 68"/>
          <p:cNvSpPr>
            <a:spLocks noChangeArrowheads="1"/>
          </p:cNvSpPr>
          <p:nvPr/>
        </p:nvSpPr>
        <p:spPr bwMode="auto">
          <a:xfrm>
            <a:off x="5562600" y="3657600"/>
            <a:ext cx="18288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>
                <a:solidFill>
                  <a:srgbClr val="037115"/>
                </a:solidFill>
              </a:rPr>
              <a:t>快速匹配</a:t>
            </a:r>
          </a:p>
        </p:txBody>
      </p:sp>
      <p:sp>
        <p:nvSpPr>
          <p:cNvPr id="50" name="Rectangle 40"/>
          <p:cNvSpPr>
            <a:spLocks noChangeArrowheads="1"/>
          </p:cNvSpPr>
          <p:nvPr/>
        </p:nvSpPr>
        <p:spPr bwMode="auto">
          <a:xfrm>
            <a:off x="5791200" y="4267200"/>
            <a:ext cx="1371600" cy="609600"/>
          </a:xfrm>
          <a:prstGeom prst="rect">
            <a:avLst/>
          </a:prstGeom>
          <a:solidFill>
            <a:srgbClr val="007A3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条件：</a:t>
            </a:r>
            <a:endParaRPr lang="en-US" altLang="zh-CN" sz="3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Rectangle 40"/>
          <p:cNvSpPr>
            <a:spLocks noChangeArrowheads="1"/>
          </p:cNvSpPr>
          <p:nvPr/>
        </p:nvSpPr>
        <p:spPr bwMode="auto">
          <a:xfrm>
            <a:off x="7128000" y="4267200"/>
            <a:ext cx="1863600" cy="609600"/>
          </a:xfrm>
          <a:prstGeom prst="rect">
            <a:avLst/>
          </a:prstGeom>
          <a:solidFill>
            <a:srgbClr val="007A3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=p</a:t>
            </a:r>
            <a:r>
              <a:rPr lang="en-US" altLang="zh-CN" sz="3600" baseline="-250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, 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54" name="Rectangle 68"/>
          <p:cNvSpPr>
            <a:spLocks noChangeArrowheads="1"/>
          </p:cNvSpPr>
          <p:nvPr/>
        </p:nvSpPr>
        <p:spPr bwMode="auto">
          <a:xfrm>
            <a:off x="2057400" y="4212000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en-US" altLang="zh-CN" sz="3600" dirty="0" smtClean="0">
                <a:solidFill>
                  <a:srgbClr val="008A00"/>
                </a:solidFill>
              </a:rPr>
              <a:t>||</a:t>
            </a:r>
            <a:endParaRPr lang="zh-CN" altLang="en-US" sz="3600" dirty="0">
              <a:solidFill>
                <a:srgbClr val="008A00"/>
              </a:solidFill>
            </a:endParaRPr>
          </a:p>
        </p:txBody>
      </p:sp>
      <p:sp>
        <p:nvSpPr>
          <p:cNvPr id="55" name="Rectangle 68"/>
          <p:cNvSpPr>
            <a:spLocks noChangeArrowheads="1"/>
          </p:cNvSpPr>
          <p:nvPr/>
        </p:nvSpPr>
        <p:spPr bwMode="auto">
          <a:xfrm>
            <a:off x="2590800" y="4212000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en-US" altLang="zh-CN" sz="3600" dirty="0" smtClean="0">
                <a:solidFill>
                  <a:srgbClr val="008A00"/>
                </a:solidFill>
              </a:rPr>
              <a:t>||</a:t>
            </a:r>
            <a:endParaRPr lang="zh-CN" altLang="en-US" sz="3600" dirty="0">
              <a:solidFill>
                <a:srgbClr val="008A00"/>
              </a:solidFill>
            </a:endParaRPr>
          </a:p>
        </p:txBody>
      </p:sp>
      <p:sp>
        <p:nvSpPr>
          <p:cNvPr id="56" name="Rectangle 68"/>
          <p:cNvSpPr>
            <a:spLocks noChangeArrowheads="1"/>
          </p:cNvSpPr>
          <p:nvPr/>
        </p:nvSpPr>
        <p:spPr bwMode="auto">
          <a:xfrm>
            <a:off x="3200400" y="4212000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en-US" altLang="zh-CN" sz="3600" dirty="0" smtClean="0">
                <a:solidFill>
                  <a:srgbClr val="008A00"/>
                </a:solidFill>
              </a:rPr>
              <a:t>||</a:t>
            </a:r>
            <a:endParaRPr lang="zh-CN" altLang="en-US" sz="3600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/>
      <p:bldP spid="50" grpId="0" animBg="1"/>
      <p:bldP spid="51" grpId="0" animBg="1"/>
      <p:bldP spid="54" grpId="0"/>
      <p:bldP spid="55" grpId="0"/>
      <p:bldP spid="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KMP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8600" y="91440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/>
              <a:t> 每一个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对应一个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值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可记为</a:t>
            </a:r>
            <a:r>
              <a:rPr lang="en-US" altLang="zh-CN" sz="3200" dirty="0" smtClean="0"/>
              <a:t>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])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533400" y="14478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0000"/>
              <a:buNone/>
            </a:pPr>
            <a:r>
              <a:rPr lang="en-US" altLang="zh-CN" sz="4000" dirty="0" smtClean="0">
                <a:solidFill>
                  <a:srgbClr val="043D9A"/>
                </a:solidFill>
              </a:rPr>
              <a:t>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i-1</a:t>
            </a:r>
            <a:r>
              <a:rPr lang="en-US" altLang="zh-CN" sz="4000" dirty="0" smtClean="0">
                <a:solidFill>
                  <a:srgbClr val="043D9A"/>
                </a:solidFill>
              </a:rPr>
              <a:t>=p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k-1</a:t>
            </a:r>
            <a:r>
              <a:rPr lang="en-US" altLang="zh-CN" sz="4000" dirty="0" smtClean="0">
                <a:solidFill>
                  <a:srgbClr val="043D9A"/>
                </a:solidFill>
              </a:rPr>
              <a:t>, 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i-2</a:t>
            </a:r>
            <a:r>
              <a:rPr lang="en-US" altLang="zh-CN" sz="4000" dirty="0" smtClean="0">
                <a:solidFill>
                  <a:srgbClr val="043D9A"/>
                </a:solidFill>
              </a:rPr>
              <a:t>=p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k-2</a:t>
            </a:r>
            <a:r>
              <a:rPr lang="en-US" altLang="zh-CN" sz="4000" dirty="0" smtClean="0">
                <a:solidFill>
                  <a:srgbClr val="043D9A"/>
                </a:solidFill>
              </a:rPr>
              <a:t>, …, 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i-k+1</a:t>
            </a:r>
            <a:r>
              <a:rPr lang="en-US" altLang="zh-CN" sz="4000" dirty="0" smtClean="0">
                <a:solidFill>
                  <a:srgbClr val="043D9A"/>
                </a:solidFill>
              </a:rPr>
              <a:t>=p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1</a:t>
            </a:r>
            <a:r>
              <a:rPr lang="en-US" altLang="zh-CN" sz="4000" dirty="0" smtClean="0">
                <a:solidFill>
                  <a:srgbClr val="043D9A"/>
                </a:solidFill>
              </a:rPr>
              <a:t>, 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i-k</a:t>
            </a:r>
            <a:r>
              <a:rPr lang="en-US" altLang="zh-CN" sz="4000" dirty="0" smtClean="0">
                <a:solidFill>
                  <a:srgbClr val="043D9A"/>
                </a:solidFill>
              </a:rPr>
              <a:t>=p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0</a:t>
            </a:r>
            <a:r>
              <a:rPr lang="en-US" altLang="zh-CN" sz="4000" dirty="0" smtClean="0">
                <a:solidFill>
                  <a:srgbClr val="043D9A"/>
                </a:solidFill>
              </a:rPr>
              <a:t>,</a:t>
            </a:r>
            <a:endParaRPr lang="en-US" altLang="zh-CN" sz="4000" baseline="-25000" dirty="0" smtClean="0">
              <a:solidFill>
                <a:srgbClr val="043D9A"/>
              </a:solidFill>
            </a:endParaRPr>
          </a:p>
        </p:txBody>
      </p:sp>
      <p:sp>
        <p:nvSpPr>
          <p:cNvPr id="90" name="Rectangle 6"/>
          <p:cNvSpPr>
            <a:spLocks noChangeArrowheads="1"/>
          </p:cNvSpPr>
          <p:nvPr/>
        </p:nvSpPr>
        <p:spPr bwMode="auto">
          <a:xfrm>
            <a:off x="533400" y="21336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0000"/>
              <a:buNone/>
            </a:pPr>
            <a:r>
              <a:rPr lang="en-US" altLang="zh-CN" sz="4000" dirty="0" smtClean="0">
                <a:solidFill>
                  <a:srgbClr val="C00000"/>
                </a:solidFill>
              </a:rPr>
              <a:t>p</a:t>
            </a:r>
            <a:r>
              <a:rPr lang="en-US" altLang="zh-CN" sz="4000" baseline="-25000" dirty="0" smtClean="0">
                <a:solidFill>
                  <a:srgbClr val="C00000"/>
                </a:solidFill>
              </a:rPr>
              <a:t>i </a:t>
            </a:r>
            <a:r>
              <a:rPr lang="en-US" altLang="zh-CN" sz="4000" kern="0" dirty="0" smtClean="0">
                <a:solidFill>
                  <a:srgbClr val="C00000"/>
                </a:solidFill>
              </a:rPr>
              <a:t>≠ </a:t>
            </a:r>
            <a:r>
              <a:rPr lang="en-US" altLang="zh-CN" sz="4000" dirty="0" err="1" smtClean="0">
                <a:solidFill>
                  <a:srgbClr val="C00000"/>
                </a:solidFill>
              </a:rPr>
              <a:t>p</a:t>
            </a:r>
            <a:r>
              <a:rPr lang="en-US" altLang="zh-CN" sz="4000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zh-CN" sz="4000" baseline="-25000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非必要条件，暂时不考虑</a:t>
            </a:r>
            <a:r>
              <a:rPr lang="en-US" altLang="zh-CN" sz="3200" dirty="0" smtClean="0"/>
              <a:t>)</a:t>
            </a:r>
            <a:endParaRPr lang="en-US" altLang="zh-CN" sz="3200" baseline="-25000" dirty="0" smtClean="0"/>
          </a:p>
        </p:txBody>
      </p:sp>
      <p:sp>
        <p:nvSpPr>
          <p:cNvPr id="91" name="Rectangle 40"/>
          <p:cNvSpPr>
            <a:spLocks noChangeArrowheads="1"/>
          </p:cNvSpPr>
          <p:nvPr/>
        </p:nvSpPr>
        <p:spPr bwMode="auto">
          <a:xfrm>
            <a:off x="5791200" y="5410200"/>
            <a:ext cx="3200400" cy="609600"/>
          </a:xfrm>
          <a:prstGeom prst="rect">
            <a:avLst/>
          </a:prstGeom>
          <a:solidFill>
            <a:srgbClr val="8E00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非必要：</a:t>
            </a:r>
            <a:r>
              <a:rPr lang="en-US" altLang="zh-CN" sz="3600" dirty="0" smtClean="0">
                <a:solidFill>
                  <a:schemeClr val="bg1"/>
                </a:solidFill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3</a:t>
            </a:r>
            <a:r>
              <a:rPr lang="en-US" altLang="zh-CN" sz="3600" kern="0" dirty="0" smtClean="0">
                <a:solidFill>
                  <a:schemeClr val="bg1"/>
                </a:solidFill>
              </a:rPr>
              <a:t>≠</a:t>
            </a:r>
            <a:r>
              <a:rPr lang="en-US" altLang="zh-CN" sz="3600" dirty="0" smtClean="0">
                <a:solidFill>
                  <a:schemeClr val="bg1"/>
                </a:solidFill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4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Rectangle 40"/>
          <p:cNvSpPr>
            <a:spLocks noChangeArrowheads="1"/>
          </p:cNvSpPr>
          <p:nvPr/>
        </p:nvSpPr>
        <p:spPr bwMode="auto">
          <a:xfrm>
            <a:off x="5791200" y="4724400"/>
            <a:ext cx="3200400" cy="685800"/>
          </a:xfrm>
          <a:prstGeom prst="rect">
            <a:avLst/>
          </a:prstGeom>
          <a:solidFill>
            <a:srgbClr val="007A3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=p</a:t>
            </a:r>
            <a:r>
              <a:rPr lang="en-US" altLang="zh-CN" sz="3600" baseline="-25000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en-US" altLang="zh-CN" sz="3600" dirty="0" smtClean="0">
                <a:solidFill>
                  <a:schemeClr val="bg1"/>
                </a:solidFill>
              </a:rPr>
              <a:t> 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3600" dirty="0" smtClean="0">
                <a:solidFill>
                  <a:schemeClr val="bg1"/>
                </a:solidFill>
              </a:rPr>
              <a:t>=p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3</a:t>
            </a:r>
            <a:r>
              <a:rPr lang="en-US" altLang="zh-CN" sz="3600" dirty="0" smtClean="0">
                <a:solidFill>
                  <a:schemeClr val="bg1"/>
                </a:solidFill>
              </a:rPr>
              <a:t>, </a:t>
            </a:r>
          </a:p>
        </p:txBody>
      </p:sp>
      <p:sp>
        <p:nvSpPr>
          <p:cNvPr id="93" name="Rectangle 14"/>
          <p:cNvSpPr>
            <a:spLocks noChangeArrowheads="1"/>
          </p:cNvSpPr>
          <p:nvPr/>
        </p:nvSpPr>
        <p:spPr bwMode="auto">
          <a:xfrm>
            <a:off x="1295400" y="3048002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/>
              <a:t>t</a:t>
            </a:r>
            <a:r>
              <a:rPr lang="en-US" altLang="zh-CN" sz="3600" baseline="-25000"/>
              <a:t>1</a:t>
            </a:r>
          </a:p>
        </p:txBody>
      </p:sp>
      <p:sp>
        <p:nvSpPr>
          <p:cNvPr id="94" name="Rectangle 22"/>
          <p:cNvSpPr>
            <a:spLocks noChangeArrowheads="1"/>
          </p:cNvSpPr>
          <p:nvPr/>
        </p:nvSpPr>
        <p:spPr bwMode="auto">
          <a:xfrm>
            <a:off x="1905000" y="3048002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/>
              <a:t>t</a:t>
            </a:r>
            <a:r>
              <a:rPr lang="en-US" altLang="zh-CN" sz="3600" baseline="-25000"/>
              <a:t>2</a:t>
            </a:r>
          </a:p>
        </p:txBody>
      </p:sp>
      <p:sp>
        <p:nvSpPr>
          <p:cNvPr id="95" name="Rectangle 23"/>
          <p:cNvSpPr>
            <a:spLocks noChangeArrowheads="1"/>
          </p:cNvSpPr>
          <p:nvPr/>
        </p:nvSpPr>
        <p:spPr bwMode="auto">
          <a:xfrm>
            <a:off x="2514600" y="3048002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3</a:t>
            </a:r>
          </a:p>
        </p:txBody>
      </p:sp>
      <p:sp>
        <p:nvSpPr>
          <p:cNvPr id="96" name="Rectangle 24"/>
          <p:cNvSpPr>
            <a:spLocks noChangeArrowheads="1"/>
          </p:cNvSpPr>
          <p:nvPr/>
        </p:nvSpPr>
        <p:spPr bwMode="auto">
          <a:xfrm>
            <a:off x="3124200" y="3048002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4</a:t>
            </a:r>
          </a:p>
        </p:txBody>
      </p:sp>
      <p:sp>
        <p:nvSpPr>
          <p:cNvPr id="97" name="Rectangle 25"/>
          <p:cNvSpPr>
            <a:spLocks noChangeArrowheads="1"/>
          </p:cNvSpPr>
          <p:nvPr/>
        </p:nvSpPr>
        <p:spPr bwMode="auto">
          <a:xfrm>
            <a:off x="3733800" y="3048002"/>
            <a:ext cx="609600" cy="646331"/>
          </a:xfrm>
          <a:prstGeom prst="rect">
            <a:avLst/>
          </a:prstGeom>
          <a:solidFill>
            <a:srgbClr val="FDA69D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5</a:t>
            </a:r>
          </a:p>
        </p:txBody>
      </p:sp>
      <p:sp>
        <p:nvSpPr>
          <p:cNvPr id="98" name="Rectangle 26"/>
          <p:cNvSpPr>
            <a:spLocks noChangeArrowheads="1"/>
          </p:cNvSpPr>
          <p:nvPr/>
        </p:nvSpPr>
        <p:spPr bwMode="auto">
          <a:xfrm>
            <a:off x="4343400" y="3048002"/>
            <a:ext cx="609600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6</a:t>
            </a:r>
          </a:p>
        </p:txBody>
      </p:sp>
      <p:sp>
        <p:nvSpPr>
          <p:cNvPr id="99" name="Rectangle 27"/>
          <p:cNvSpPr>
            <a:spLocks noChangeArrowheads="1"/>
          </p:cNvSpPr>
          <p:nvPr/>
        </p:nvSpPr>
        <p:spPr bwMode="auto">
          <a:xfrm>
            <a:off x="4953000" y="3048003"/>
            <a:ext cx="609600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7</a:t>
            </a:r>
          </a:p>
        </p:txBody>
      </p:sp>
      <p:sp>
        <p:nvSpPr>
          <p:cNvPr id="100" name="Rectangle 28"/>
          <p:cNvSpPr>
            <a:spLocks noChangeArrowheads="1"/>
          </p:cNvSpPr>
          <p:nvPr/>
        </p:nvSpPr>
        <p:spPr bwMode="auto">
          <a:xfrm>
            <a:off x="5562600" y="3048002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8</a:t>
            </a:r>
          </a:p>
        </p:txBody>
      </p:sp>
      <p:sp>
        <p:nvSpPr>
          <p:cNvPr id="101" name="Rectangle 29"/>
          <p:cNvSpPr>
            <a:spLocks noChangeArrowheads="1"/>
          </p:cNvSpPr>
          <p:nvPr/>
        </p:nvSpPr>
        <p:spPr bwMode="auto">
          <a:xfrm>
            <a:off x="6172200" y="3048003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9</a:t>
            </a:r>
          </a:p>
        </p:txBody>
      </p:sp>
      <p:sp>
        <p:nvSpPr>
          <p:cNvPr id="102" name="Rectangle 37"/>
          <p:cNvSpPr>
            <a:spLocks noChangeArrowheads="1"/>
          </p:cNvSpPr>
          <p:nvPr/>
        </p:nvSpPr>
        <p:spPr bwMode="auto">
          <a:xfrm>
            <a:off x="1905000" y="3733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103" name="Rectangle 40"/>
          <p:cNvSpPr>
            <a:spLocks noChangeArrowheads="1"/>
          </p:cNvSpPr>
          <p:nvPr/>
        </p:nvSpPr>
        <p:spPr bwMode="auto">
          <a:xfrm>
            <a:off x="2514600" y="3733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2</a:t>
            </a:r>
            <a:endParaRPr lang="en-US" altLang="zh-CN" sz="3600" baseline="-25000" dirty="0"/>
          </a:p>
        </p:txBody>
      </p:sp>
      <p:sp>
        <p:nvSpPr>
          <p:cNvPr id="104" name="Rectangle 41"/>
          <p:cNvSpPr>
            <a:spLocks noChangeArrowheads="1"/>
          </p:cNvSpPr>
          <p:nvPr/>
        </p:nvSpPr>
        <p:spPr bwMode="auto">
          <a:xfrm>
            <a:off x="3124200" y="3733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3</a:t>
            </a:r>
            <a:endParaRPr lang="en-US" altLang="zh-CN" sz="3600" baseline="-25000" dirty="0"/>
          </a:p>
        </p:txBody>
      </p:sp>
      <p:sp>
        <p:nvSpPr>
          <p:cNvPr id="105" name="Rectangle 42"/>
          <p:cNvSpPr>
            <a:spLocks noChangeArrowheads="1"/>
          </p:cNvSpPr>
          <p:nvPr/>
        </p:nvSpPr>
        <p:spPr bwMode="auto">
          <a:xfrm>
            <a:off x="3733800" y="3733800"/>
            <a:ext cx="609600" cy="646331"/>
          </a:xfrm>
          <a:prstGeom prst="rect">
            <a:avLst/>
          </a:prstGeom>
          <a:solidFill>
            <a:srgbClr val="FDA69D"/>
          </a:solidFill>
          <a:ln w="38100" algn="ctr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4</a:t>
            </a:r>
            <a:endParaRPr lang="en-US" altLang="zh-CN" sz="3600" baseline="-25000" dirty="0"/>
          </a:p>
        </p:txBody>
      </p:sp>
      <p:sp>
        <p:nvSpPr>
          <p:cNvPr id="106" name="Rectangle 43"/>
          <p:cNvSpPr>
            <a:spLocks noChangeArrowheads="1"/>
          </p:cNvSpPr>
          <p:nvPr/>
        </p:nvSpPr>
        <p:spPr bwMode="auto">
          <a:xfrm>
            <a:off x="4343400" y="3733800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5</a:t>
            </a:r>
            <a:endParaRPr lang="en-US" altLang="zh-CN" sz="3600" baseline="-25000" dirty="0"/>
          </a:p>
        </p:txBody>
      </p:sp>
      <p:sp>
        <p:nvSpPr>
          <p:cNvPr id="107" name="Rectangle 44"/>
          <p:cNvSpPr>
            <a:spLocks noChangeArrowheads="1"/>
          </p:cNvSpPr>
          <p:nvPr/>
        </p:nvSpPr>
        <p:spPr bwMode="auto">
          <a:xfrm>
            <a:off x="1295400" y="3733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108" name="Rectangle 45"/>
          <p:cNvSpPr>
            <a:spLocks noChangeArrowheads="1"/>
          </p:cNvSpPr>
          <p:nvPr/>
        </p:nvSpPr>
        <p:spPr bwMode="auto">
          <a:xfrm>
            <a:off x="685800" y="3048002"/>
            <a:ext cx="609600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109" name="Line 46"/>
          <p:cNvSpPr>
            <a:spLocks noChangeShapeType="1"/>
          </p:cNvSpPr>
          <p:nvPr/>
        </p:nvSpPr>
        <p:spPr bwMode="auto">
          <a:xfrm flipV="1">
            <a:off x="4038600" y="4419600"/>
            <a:ext cx="0" cy="43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 sz="3600"/>
          </a:p>
        </p:txBody>
      </p:sp>
      <p:sp>
        <p:nvSpPr>
          <p:cNvPr id="110" name="Text Box 47"/>
          <p:cNvSpPr txBox="1">
            <a:spLocks noChangeArrowheads="1"/>
          </p:cNvSpPr>
          <p:nvPr/>
        </p:nvSpPr>
        <p:spPr bwMode="auto">
          <a:xfrm>
            <a:off x="4038600" y="4267200"/>
            <a:ext cx="1219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失败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1" name="Rectangle 57"/>
          <p:cNvSpPr>
            <a:spLocks noChangeArrowheads="1"/>
          </p:cNvSpPr>
          <p:nvPr/>
        </p:nvSpPr>
        <p:spPr bwMode="auto">
          <a:xfrm>
            <a:off x="2514600" y="4953001"/>
            <a:ext cx="609600" cy="654475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112" name="Rectangle 58"/>
          <p:cNvSpPr>
            <a:spLocks noChangeArrowheads="1"/>
          </p:cNvSpPr>
          <p:nvPr/>
        </p:nvSpPr>
        <p:spPr bwMode="auto">
          <a:xfrm>
            <a:off x="3124200" y="4953001"/>
            <a:ext cx="609600" cy="654475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2</a:t>
            </a:r>
          </a:p>
        </p:txBody>
      </p:sp>
      <p:sp>
        <p:nvSpPr>
          <p:cNvPr id="113" name="Rectangle 59"/>
          <p:cNvSpPr>
            <a:spLocks noChangeArrowheads="1"/>
          </p:cNvSpPr>
          <p:nvPr/>
        </p:nvSpPr>
        <p:spPr bwMode="auto">
          <a:xfrm>
            <a:off x="3733800" y="4953001"/>
            <a:ext cx="609600" cy="6544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/>
              <a:t>p</a:t>
            </a:r>
            <a:r>
              <a:rPr lang="en-US" altLang="zh-CN" sz="3600" baseline="-25000"/>
              <a:t>3</a:t>
            </a:r>
          </a:p>
        </p:txBody>
      </p:sp>
      <p:sp>
        <p:nvSpPr>
          <p:cNvPr id="114" name="Rectangle 60"/>
          <p:cNvSpPr>
            <a:spLocks noChangeArrowheads="1"/>
          </p:cNvSpPr>
          <p:nvPr/>
        </p:nvSpPr>
        <p:spPr bwMode="auto">
          <a:xfrm>
            <a:off x="4343400" y="4953001"/>
            <a:ext cx="609600" cy="6544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4</a:t>
            </a:r>
          </a:p>
        </p:txBody>
      </p:sp>
      <p:sp>
        <p:nvSpPr>
          <p:cNvPr id="115" name="Rectangle 61"/>
          <p:cNvSpPr>
            <a:spLocks noChangeArrowheads="1"/>
          </p:cNvSpPr>
          <p:nvPr/>
        </p:nvSpPr>
        <p:spPr bwMode="auto">
          <a:xfrm>
            <a:off x="4953000" y="4953001"/>
            <a:ext cx="609600" cy="6544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5</a:t>
            </a:r>
          </a:p>
        </p:txBody>
      </p:sp>
      <p:sp>
        <p:nvSpPr>
          <p:cNvPr id="116" name="Rectangle 64"/>
          <p:cNvSpPr>
            <a:spLocks noChangeArrowheads="1"/>
          </p:cNvSpPr>
          <p:nvPr/>
        </p:nvSpPr>
        <p:spPr bwMode="auto">
          <a:xfrm>
            <a:off x="1905000" y="4953001"/>
            <a:ext cx="609600" cy="654475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117" name="AutoShape 67"/>
          <p:cNvSpPr>
            <a:spLocks noChangeArrowheads="1"/>
          </p:cNvSpPr>
          <p:nvPr/>
        </p:nvSpPr>
        <p:spPr bwMode="auto">
          <a:xfrm rot="20527568">
            <a:off x="5171713" y="3810575"/>
            <a:ext cx="540000" cy="1080000"/>
          </a:xfrm>
          <a:prstGeom prst="curvedLeftArrow">
            <a:avLst>
              <a:gd name="adj1" fmla="val 27273"/>
              <a:gd name="adj2" fmla="val 54545"/>
              <a:gd name="adj3" fmla="val 33333"/>
            </a:avLst>
          </a:prstGeom>
          <a:solidFill>
            <a:srgbClr val="009E4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3600" dirty="0"/>
          </a:p>
        </p:txBody>
      </p:sp>
      <p:sp>
        <p:nvSpPr>
          <p:cNvPr id="118" name="Rectangle 68"/>
          <p:cNvSpPr>
            <a:spLocks noChangeArrowheads="1"/>
          </p:cNvSpPr>
          <p:nvPr/>
        </p:nvSpPr>
        <p:spPr bwMode="auto">
          <a:xfrm>
            <a:off x="5562600" y="3657600"/>
            <a:ext cx="18288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>
                <a:solidFill>
                  <a:srgbClr val="037115"/>
                </a:solidFill>
              </a:rPr>
              <a:t>快速匹配</a:t>
            </a:r>
          </a:p>
        </p:txBody>
      </p:sp>
      <p:sp>
        <p:nvSpPr>
          <p:cNvPr id="119" name="Rectangle 40"/>
          <p:cNvSpPr>
            <a:spLocks noChangeArrowheads="1"/>
          </p:cNvSpPr>
          <p:nvPr/>
        </p:nvSpPr>
        <p:spPr bwMode="auto">
          <a:xfrm>
            <a:off x="5791200" y="4267200"/>
            <a:ext cx="1371600" cy="609600"/>
          </a:xfrm>
          <a:prstGeom prst="rect">
            <a:avLst/>
          </a:prstGeom>
          <a:solidFill>
            <a:srgbClr val="007A3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条件：</a:t>
            </a:r>
            <a:endParaRPr lang="en-US" altLang="zh-CN" sz="3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0" name="Rectangle 40"/>
          <p:cNvSpPr>
            <a:spLocks noChangeArrowheads="1"/>
          </p:cNvSpPr>
          <p:nvPr/>
        </p:nvSpPr>
        <p:spPr bwMode="auto">
          <a:xfrm>
            <a:off x="7128000" y="4267200"/>
            <a:ext cx="1863600" cy="609600"/>
          </a:xfrm>
          <a:prstGeom prst="rect">
            <a:avLst/>
          </a:prstGeom>
          <a:solidFill>
            <a:srgbClr val="007A3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=p</a:t>
            </a:r>
            <a:r>
              <a:rPr lang="en-US" altLang="zh-CN" sz="3600" baseline="-250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, 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  <p:sp>
        <p:nvSpPr>
          <p:cNvPr id="121" name="Rectangle 68"/>
          <p:cNvSpPr>
            <a:spLocks noChangeArrowheads="1"/>
          </p:cNvSpPr>
          <p:nvPr/>
        </p:nvSpPr>
        <p:spPr bwMode="auto">
          <a:xfrm>
            <a:off x="2057400" y="4212000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en-US" altLang="zh-CN" sz="3600" dirty="0" smtClean="0">
                <a:solidFill>
                  <a:srgbClr val="008A00"/>
                </a:solidFill>
              </a:rPr>
              <a:t>||</a:t>
            </a:r>
            <a:endParaRPr lang="zh-CN" altLang="en-US" sz="3600" dirty="0">
              <a:solidFill>
                <a:srgbClr val="008A00"/>
              </a:solidFill>
            </a:endParaRPr>
          </a:p>
        </p:txBody>
      </p:sp>
      <p:sp>
        <p:nvSpPr>
          <p:cNvPr id="122" name="Rectangle 68"/>
          <p:cNvSpPr>
            <a:spLocks noChangeArrowheads="1"/>
          </p:cNvSpPr>
          <p:nvPr/>
        </p:nvSpPr>
        <p:spPr bwMode="auto">
          <a:xfrm>
            <a:off x="2590800" y="4212000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en-US" altLang="zh-CN" sz="3600" dirty="0" smtClean="0">
                <a:solidFill>
                  <a:srgbClr val="008A00"/>
                </a:solidFill>
              </a:rPr>
              <a:t>||</a:t>
            </a:r>
            <a:endParaRPr lang="zh-CN" altLang="en-US" sz="3600" dirty="0">
              <a:solidFill>
                <a:srgbClr val="008A00"/>
              </a:solidFill>
            </a:endParaRPr>
          </a:p>
        </p:txBody>
      </p:sp>
      <p:sp>
        <p:nvSpPr>
          <p:cNvPr id="123" name="Rectangle 68"/>
          <p:cNvSpPr>
            <a:spLocks noChangeArrowheads="1"/>
          </p:cNvSpPr>
          <p:nvPr/>
        </p:nvSpPr>
        <p:spPr bwMode="auto">
          <a:xfrm>
            <a:off x="3200400" y="4212000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en-US" altLang="zh-CN" sz="3600" dirty="0" smtClean="0">
                <a:solidFill>
                  <a:srgbClr val="008A00"/>
                </a:solidFill>
              </a:rPr>
              <a:t>||</a:t>
            </a:r>
            <a:endParaRPr lang="zh-CN" altLang="en-US" sz="3600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4267200" y="2914269"/>
            <a:ext cx="4876800" cy="590931"/>
          </a:xfrm>
          <a:prstGeom prst="rect">
            <a:avLst/>
          </a:prstGeom>
          <a:solidFill>
            <a:srgbClr val="9AD7F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latin typeface="+mj-lt"/>
              </a:rPr>
              <a:t>p</a:t>
            </a:r>
            <a:r>
              <a:rPr lang="en-US" altLang="zh-CN" sz="3600" baseline="-25000" dirty="0" smtClean="0">
                <a:latin typeface="+mj-lt"/>
              </a:rPr>
              <a:t>0</a:t>
            </a:r>
            <a:r>
              <a:rPr lang="en-US" altLang="zh-CN" sz="3600" dirty="0" smtClean="0">
                <a:latin typeface="+mj-lt"/>
              </a:rPr>
              <a:t> p</a:t>
            </a:r>
            <a:r>
              <a:rPr lang="en-US" altLang="zh-CN" sz="3600" baseline="-25000" dirty="0" smtClean="0">
                <a:latin typeface="+mj-lt"/>
              </a:rPr>
              <a:t>1</a:t>
            </a:r>
            <a:r>
              <a:rPr lang="en-US" altLang="zh-CN" sz="3600" dirty="0" smtClean="0">
                <a:latin typeface="+mj-lt"/>
              </a:rPr>
              <a:t>…p</a:t>
            </a:r>
            <a:r>
              <a:rPr lang="en-US" altLang="zh-CN" sz="3600" baseline="-25000" dirty="0" smtClean="0">
                <a:latin typeface="+mj-lt"/>
              </a:rPr>
              <a:t>5</a:t>
            </a:r>
            <a:r>
              <a:rPr lang="zh-CN" altLang="en-US" sz="3200" dirty="0" smtClean="0">
                <a:latin typeface="+mj-lt"/>
              </a:rPr>
              <a:t>的后缀</a:t>
            </a:r>
            <a:r>
              <a:rPr lang="en-US" altLang="zh-CN" sz="3200" dirty="0" smtClean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真子串</a:t>
            </a:r>
            <a:r>
              <a:rPr lang="en-US" altLang="zh-CN" sz="3200" dirty="0" smtClean="0">
                <a:latin typeface="+mj-lt"/>
              </a:rPr>
              <a:t>)</a:t>
            </a:r>
            <a:endParaRPr lang="en-US" altLang="zh-CN" sz="3200" dirty="0">
              <a:latin typeface="+mj-lt"/>
            </a:endParaRP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3352800" y="5370731"/>
            <a:ext cx="4876800" cy="590931"/>
          </a:xfrm>
          <a:prstGeom prst="rect">
            <a:avLst/>
          </a:prstGeom>
          <a:solidFill>
            <a:srgbClr val="9AD7FC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latin typeface="+mj-lt"/>
              </a:rPr>
              <a:t>p</a:t>
            </a:r>
            <a:r>
              <a:rPr lang="en-US" altLang="zh-CN" sz="3600" baseline="-25000" dirty="0" smtClean="0">
                <a:latin typeface="+mj-lt"/>
              </a:rPr>
              <a:t>0</a:t>
            </a:r>
            <a:r>
              <a:rPr lang="en-US" altLang="zh-CN" sz="3600" dirty="0" smtClean="0">
                <a:latin typeface="+mj-lt"/>
              </a:rPr>
              <a:t> p</a:t>
            </a:r>
            <a:r>
              <a:rPr lang="en-US" altLang="zh-CN" sz="3600" baseline="-25000" dirty="0" smtClean="0">
                <a:latin typeface="+mj-lt"/>
              </a:rPr>
              <a:t>1</a:t>
            </a:r>
            <a:r>
              <a:rPr lang="en-US" altLang="zh-CN" sz="3600" dirty="0" smtClean="0">
                <a:latin typeface="+mj-lt"/>
              </a:rPr>
              <a:t>…p</a:t>
            </a:r>
            <a:r>
              <a:rPr lang="en-US" altLang="zh-CN" sz="3600" baseline="-25000" dirty="0" smtClean="0">
                <a:latin typeface="+mj-lt"/>
              </a:rPr>
              <a:t>5</a:t>
            </a:r>
            <a:r>
              <a:rPr lang="zh-CN" altLang="en-US" sz="3200" dirty="0" smtClean="0">
                <a:latin typeface="+mj-lt"/>
              </a:rPr>
              <a:t>的前缀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真子串</a:t>
            </a:r>
            <a:r>
              <a:rPr lang="en-US" altLang="zh-CN" sz="3200" dirty="0" smtClean="0"/>
              <a:t>)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KMP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2" name="Rectangle 37"/>
          <p:cNvSpPr>
            <a:spLocks noChangeArrowheads="1"/>
          </p:cNvSpPr>
          <p:nvPr/>
        </p:nvSpPr>
        <p:spPr bwMode="auto">
          <a:xfrm>
            <a:off x="3505200" y="3733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3</a:t>
            </a:r>
            <a:endParaRPr lang="en-US" altLang="zh-CN" sz="3600" baseline="-25000" dirty="0"/>
          </a:p>
        </p:txBody>
      </p:sp>
      <p:sp>
        <p:nvSpPr>
          <p:cNvPr id="103" name="Rectangle 40"/>
          <p:cNvSpPr>
            <a:spLocks noChangeArrowheads="1"/>
          </p:cNvSpPr>
          <p:nvPr/>
        </p:nvSpPr>
        <p:spPr bwMode="auto">
          <a:xfrm>
            <a:off x="4114800" y="3733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4</a:t>
            </a:r>
            <a:endParaRPr lang="en-US" altLang="zh-CN" sz="3600" baseline="-25000" dirty="0"/>
          </a:p>
        </p:txBody>
      </p:sp>
      <p:sp>
        <p:nvSpPr>
          <p:cNvPr id="104" name="Rectangle 41"/>
          <p:cNvSpPr>
            <a:spLocks noChangeArrowheads="1"/>
          </p:cNvSpPr>
          <p:nvPr/>
        </p:nvSpPr>
        <p:spPr bwMode="auto">
          <a:xfrm>
            <a:off x="4724400" y="3733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5</a:t>
            </a:r>
            <a:endParaRPr lang="en-US" altLang="zh-CN" sz="3600" baseline="-25000" dirty="0"/>
          </a:p>
        </p:txBody>
      </p:sp>
      <p:sp>
        <p:nvSpPr>
          <p:cNvPr id="105" name="Rectangle 42"/>
          <p:cNvSpPr>
            <a:spLocks noChangeArrowheads="1"/>
          </p:cNvSpPr>
          <p:nvPr/>
        </p:nvSpPr>
        <p:spPr bwMode="auto">
          <a:xfrm>
            <a:off x="5334000" y="3733800"/>
            <a:ext cx="609600" cy="646331"/>
          </a:xfrm>
          <a:prstGeom prst="rect">
            <a:avLst/>
          </a:prstGeom>
          <a:solidFill>
            <a:srgbClr val="FDA69D"/>
          </a:solidFill>
          <a:ln w="38100" algn="ctr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6</a:t>
            </a:r>
            <a:endParaRPr lang="en-US" altLang="zh-CN" sz="3600" baseline="-25000" dirty="0"/>
          </a:p>
        </p:txBody>
      </p:sp>
      <p:sp>
        <p:nvSpPr>
          <p:cNvPr id="106" name="Rectangle 43"/>
          <p:cNvSpPr>
            <a:spLocks noChangeArrowheads="1"/>
          </p:cNvSpPr>
          <p:nvPr/>
        </p:nvSpPr>
        <p:spPr bwMode="auto">
          <a:xfrm>
            <a:off x="5943600" y="3733800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7</a:t>
            </a:r>
            <a:endParaRPr lang="en-US" altLang="zh-CN" sz="3600" baseline="-25000" dirty="0"/>
          </a:p>
        </p:txBody>
      </p:sp>
      <p:sp>
        <p:nvSpPr>
          <p:cNvPr id="107" name="Rectangle 44"/>
          <p:cNvSpPr>
            <a:spLocks noChangeArrowheads="1"/>
          </p:cNvSpPr>
          <p:nvPr/>
        </p:nvSpPr>
        <p:spPr bwMode="auto">
          <a:xfrm>
            <a:off x="2895600" y="3733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2</a:t>
            </a:r>
            <a:endParaRPr lang="en-US" altLang="zh-CN" sz="3600" baseline="-25000" dirty="0"/>
          </a:p>
        </p:txBody>
      </p: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0" y="2819400"/>
            <a:ext cx="4114800" cy="6537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+mj-lt"/>
              </a:rPr>
              <a:t>例，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=6, </a:t>
            </a:r>
            <a:r>
              <a:rPr lang="zh-CN" altLang="en-US" sz="3200" dirty="0" smtClean="0">
                <a:latin typeface="+mj-lt"/>
              </a:rPr>
              <a:t>假设</a:t>
            </a:r>
            <a:r>
              <a:rPr lang="en-US" altLang="zh-CN" sz="3200" dirty="0" smtClean="0">
                <a:latin typeface="+mj-lt"/>
              </a:rPr>
              <a:t>k[6] = 3</a:t>
            </a:r>
            <a:endParaRPr lang="en-US" altLang="zh-CN" sz="3200" dirty="0">
              <a:latin typeface="+mj-lt"/>
            </a:endParaRP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2286000" y="3733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21" name="Rectangle 44"/>
          <p:cNvSpPr>
            <a:spLocks noChangeArrowheads="1"/>
          </p:cNvSpPr>
          <p:nvPr/>
        </p:nvSpPr>
        <p:spPr bwMode="auto">
          <a:xfrm>
            <a:off x="1676400" y="3733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6553200" y="3733800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8</a:t>
            </a:r>
            <a:endParaRPr lang="en-US" altLang="zh-CN" sz="3600" baseline="-25000" dirty="0"/>
          </a:p>
        </p:txBody>
      </p:sp>
      <p:sp>
        <p:nvSpPr>
          <p:cNvPr id="23" name="Rectangle 43"/>
          <p:cNvSpPr>
            <a:spLocks noChangeArrowheads="1"/>
          </p:cNvSpPr>
          <p:nvPr/>
        </p:nvSpPr>
        <p:spPr bwMode="auto">
          <a:xfrm>
            <a:off x="7162800" y="3733800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9</a:t>
            </a:r>
            <a:endParaRPr lang="en-US" altLang="zh-CN" sz="3600" baseline="-25000" dirty="0"/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5334000" y="4495800"/>
            <a:ext cx="609600" cy="646331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3</a:t>
            </a:r>
            <a:endParaRPr lang="en-US" altLang="zh-CN" sz="3600" baseline="-25000" dirty="0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5943600" y="4495800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4</a:t>
            </a:r>
            <a:endParaRPr lang="en-US" altLang="zh-CN" sz="3600" baseline="-25000" dirty="0"/>
          </a:p>
        </p:txBody>
      </p:sp>
      <p:sp>
        <p:nvSpPr>
          <p:cNvPr id="30" name="Rectangle 41"/>
          <p:cNvSpPr>
            <a:spLocks noChangeArrowheads="1"/>
          </p:cNvSpPr>
          <p:nvPr/>
        </p:nvSpPr>
        <p:spPr bwMode="auto">
          <a:xfrm>
            <a:off x="6553200" y="4495800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5</a:t>
            </a:r>
            <a:endParaRPr lang="en-US" altLang="zh-CN" sz="3600" baseline="-25000" dirty="0"/>
          </a:p>
        </p:txBody>
      </p:sp>
      <p:sp>
        <p:nvSpPr>
          <p:cNvPr id="31" name="Rectangle 42"/>
          <p:cNvSpPr>
            <a:spLocks noChangeArrowheads="1"/>
          </p:cNvSpPr>
          <p:nvPr/>
        </p:nvSpPr>
        <p:spPr bwMode="auto">
          <a:xfrm>
            <a:off x="7162800" y="4495800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6</a:t>
            </a:r>
            <a:endParaRPr lang="en-US" altLang="zh-CN" sz="3600" baseline="-25000" dirty="0"/>
          </a:p>
        </p:txBody>
      </p:sp>
      <p:sp>
        <p:nvSpPr>
          <p:cNvPr id="32" name="Rectangle 43"/>
          <p:cNvSpPr>
            <a:spLocks noChangeArrowheads="1"/>
          </p:cNvSpPr>
          <p:nvPr/>
        </p:nvSpPr>
        <p:spPr bwMode="auto">
          <a:xfrm>
            <a:off x="7772400" y="4495800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7</a:t>
            </a:r>
            <a:endParaRPr lang="en-US" altLang="zh-CN" sz="3600" baseline="-25000" dirty="0"/>
          </a:p>
        </p:txBody>
      </p:sp>
      <p:sp>
        <p:nvSpPr>
          <p:cNvPr id="33" name="Rectangle 44"/>
          <p:cNvSpPr>
            <a:spLocks noChangeArrowheads="1"/>
          </p:cNvSpPr>
          <p:nvPr/>
        </p:nvSpPr>
        <p:spPr bwMode="auto">
          <a:xfrm>
            <a:off x="4724400" y="4495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2</a:t>
            </a:r>
            <a:endParaRPr lang="en-US" altLang="zh-CN" sz="3600" baseline="-25000" dirty="0"/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4114800" y="4495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35" name="Rectangle 44"/>
          <p:cNvSpPr>
            <a:spLocks noChangeArrowheads="1"/>
          </p:cNvSpPr>
          <p:nvPr/>
        </p:nvSpPr>
        <p:spPr bwMode="auto">
          <a:xfrm>
            <a:off x="3505200" y="44958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8382000" y="4495800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8</a:t>
            </a:r>
            <a:endParaRPr lang="en-US" altLang="zh-CN" sz="3600" baseline="-25000" dirty="0"/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8991600" y="4495800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9</a:t>
            </a:r>
            <a:endParaRPr lang="en-US" altLang="zh-CN" sz="3600" baseline="-25000" dirty="0"/>
          </a:p>
        </p:txBody>
      </p:sp>
      <p:sp>
        <p:nvSpPr>
          <p:cNvPr id="38" name="左大括号 37"/>
          <p:cNvSpPr/>
          <p:nvPr/>
        </p:nvSpPr>
        <p:spPr bwMode="auto">
          <a:xfrm rot="16200000">
            <a:off x="4247400" y="4476132"/>
            <a:ext cx="288000" cy="1620000"/>
          </a:xfrm>
          <a:prstGeom prst="leftBrace">
            <a:avLst/>
          </a:prstGeom>
          <a:noFill/>
          <a:ln w="28575" cap="flat" cmpd="sng" algn="ctr">
            <a:solidFill>
              <a:srgbClr val="043D9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sp>
        <p:nvSpPr>
          <p:cNvPr id="39" name="左大括号 38"/>
          <p:cNvSpPr/>
          <p:nvPr/>
        </p:nvSpPr>
        <p:spPr bwMode="auto">
          <a:xfrm rot="16200000" flipH="1" flipV="1">
            <a:off x="4247399" y="2779800"/>
            <a:ext cx="288000" cy="1620000"/>
          </a:xfrm>
          <a:prstGeom prst="leftBrace">
            <a:avLst/>
          </a:prstGeom>
          <a:noFill/>
          <a:ln w="28575" cap="flat" cmpd="sng" algn="ctr">
            <a:solidFill>
              <a:srgbClr val="043D9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228600" y="91440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/>
              <a:t> 每一个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对应一个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值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可记为</a:t>
            </a:r>
            <a:r>
              <a:rPr lang="en-US" altLang="zh-CN" sz="3200" dirty="0" smtClean="0"/>
              <a:t>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])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533400" y="14478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0000"/>
              <a:buNone/>
            </a:pPr>
            <a:r>
              <a:rPr lang="en-US" altLang="zh-CN" sz="4000" dirty="0" smtClean="0">
                <a:solidFill>
                  <a:srgbClr val="043D9A"/>
                </a:solidFill>
              </a:rPr>
              <a:t>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i-1</a:t>
            </a:r>
            <a:r>
              <a:rPr lang="en-US" altLang="zh-CN" sz="4000" dirty="0" smtClean="0">
                <a:solidFill>
                  <a:srgbClr val="043D9A"/>
                </a:solidFill>
              </a:rPr>
              <a:t>=p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k-1</a:t>
            </a:r>
            <a:r>
              <a:rPr lang="en-US" altLang="zh-CN" sz="4000" dirty="0" smtClean="0">
                <a:solidFill>
                  <a:srgbClr val="043D9A"/>
                </a:solidFill>
              </a:rPr>
              <a:t>, 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i-2</a:t>
            </a:r>
            <a:r>
              <a:rPr lang="en-US" altLang="zh-CN" sz="4000" dirty="0" smtClean="0">
                <a:solidFill>
                  <a:srgbClr val="043D9A"/>
                </a:solidFill>
              </a:rPr>
              <a:t>=p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k-2</a:t>
            </a:r>
            <a:r>
              <a:rPr lang="en-US" altLang="zh-CN" sz="4000" dirty="0" smtClean="0">
                <a:solidFill>
                  <a:srgbClr val="043D9A"/>
                </a:solidFill>
              </a:rPr>
              <a:t>, …, 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i-k+1</a:t>
            </a:r>
            <a:r>
              <a:rPr lang="en-US" altLang="zh-CN" sz="4000" dirty="0" smtClean="0">
                <a:solidFill>
                  <a:srgbClr val="043D9A"/>
                </a:solidFill>
              </a:rPr>
              <a:t>=p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1</a:t>
            </a:r>
            <a:r>
              <a:rPr lang="en-US" altLang="zh-CN" sz="4000" dirty="0" smtClean="0">
                <a:solidFill>
                  <a:srgbClr val="043D9A"/>
                </a:solidFill>
              </a:rPr>
              <a:t>, 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i-k</a:t>
            </a:r>
            <a:r>
              <a:rPr lang="en-US" altLang="zh-CN" sz="4000" dirty="0" smtClean="0">
                <a:solidFill>
                  <a:srgbClr val="043D9A"/>
                </a:solidFill>
              </a:rPr>
              <a:t>=p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0</a:t>
            </a:r>
            <a:r>
              <a:rPr lang="en-US" altLang="zh-CN" sz="4000" dirty="0" smtClean="0">
                <a:solidFill>
                  <a:srgbClr val="043D9A"/>
                </a:solidFill>
              </a:rPr>
              <a:t>,</a:t>
            </a:r>
            <a:endParaRPr lang="en-US" altLang="zh-CN" sz="4000" baseline="-25000" dirty="0" smtClean="0">
              <a:solidFill>
                <a:srgbClr val="043D9A"/>
              </a:solidFill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533400" y="2133600"/>
            <a:ext cx="7467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0000"/>
              <a:buNone/>
            </a:pPr>
            <a:r>
              <a:rPr lang="en-US" altLang="zh-CN" sz="4000" dirty="0" smtClean="0">
                <a:solidFill>
                  <a:srgbClr val="C00000"/>
                </a:solidFill>
              </a:rPr>
              <a:t>p</a:t>
            </a:r>
            <a:r>
              <a:rPr lang="en-US" altLang="zh-CN" sz="4000" baseline="-25000" dirty="0" smtClean="0">
                <a:solidFill>
                  <a:srgbClr val="C00000"/>
                </a:solidFill>
              </a:rPr>
              <a:t>i </a:t>
            </a:r>
            <a:r>
              <a:rPr lang="en-US" altLang="zh-CN" sz="4000" kern="0" dirty="0" smtClean="0">
                <a:solidFill>
                  <a:srgbClr val="C00000"/>
                </a:solidFill>
              </a:rPr>
              <a:t>≠ </a:t>
            </a:r>
            <a:r>
              <a:rPr lang="en-US" altLang="zh-CN" sz="4000" dirty="0" err="1" smtClean="0">
                <a:solidFill>
                  <a:srgbClr val="C00000"/>
                </a:solidFill>
              </a:rPr>
              <a:t>p</a:t>
            </a:r>
            <a:r>
              <a:rPr lang="en-US" altLang="zh-CN" sz="4000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zh-CN" sz="4000" baseline="-25000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非必要条件，暂时不考虑</a:t>
            </a:r>
            <a:r>
              <a:rPr lang="en-US" altLang="zh-CN" sz="3200" dirty="0" smtClean="0"/>
              <a:t>)</a:t>
            </a:r>
            <a:endParaRPr lang="en-US" altLang="zh-CN" sz="32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7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46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685800" y="1600200"/>
            <a:ext cx="20574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ym typeface="Wingdings" pitchFamily="2" charset="2"/>
              </a:rPr>
              <a:t>-- k[</a:t>
            </a:r>
            <a:r>
              <a:rPr lang="en-US" altLang="zh-CN" sz="3200" kern="0" dirty="0" err="1" smtClean="0">
                <a:sym typeface="Wingdings" pitchFamily="2" charset="2"/>
              </a:rPr>
              <a:t>i</a:t>
            </a:r>
            <a:r>
              <a:rPr lang="en-US" altLang="zh-CN" sz="3200" kern="0" dirty="0" smtClean="0">
                <a:sym typeface="Wingdings" pitchFamily="2" charset="2"/>
              </a:rPr>
              <a:t>]&lt;=&gt;</a:t>
            </a:r>
            <a:endParaRPr lang="en-US" altLang="zh-CN" sz="3200" dirty="0">
              <a:solidFill>
                <a:srgbClr val="043D9A"/>
              </a:solidFill>
            </a:endParaRPr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2362200" y="1600200"/>
            <a:ext cx="1905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…p</a:t>
            </a:r>
            <a:r>
              <a:rPr lang="en-US" altLang="zh-CN" sz="3200" b="1" baseline="-25000" dirty="0" smtClean="0">
                <a:solidFill>
                  <a:srgbClr val="FF0000"/>
                </a:solidFill>
              </a:rPr>
              <a:t>i-1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122" name="Rectangle 6"/>
          <p:cNvSpPr>
            <a:spLocks noChangeArrowheads="1"/>
          </p:cNvSpPr>
          <p:nvPr/>
        </p:nvSpPr>
        <p:spPr bwMode="auto">
          <a:xfrm>
            <a:off x="685800" y="2196000"/>
            <a:ext cx="7772400" cy="69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ym typeface="Wingdings" pitchFamily="2" charset="2"/>
              </a:rPr>
              <a:t>   </a:t>
            </a:r>
            <a:r>
              <a:rPr lang="zh-CN" altLang="en-US" sz="3200" kern="0" dirty="0" smtClean="0">
                <a:sym typeface="Wingdings" pitchFamily="2" charset="2"/>
              </a:rPr>
              <a:t>前、后缀都是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…p</a:t>
            </a:r>
            <a:r>
              <a:rPr lang="en-US" altLang="zh-CN" sz="3200" baseline="-25000" dirty="0" smtClean="0"/>
              <a:t>i-1</a:t>
            </a:r>
            <a:r>
              <a:rPr lang="zh-CN" altLang="en-US" sz="3200" kern="0" dirty="0" smtClean="0">
                <a:sym typeface="Wingdings" pitchFamily="2" charset="2"/>
              </a:rPr>
              <a:t>的真子串 </a:t>
            </a:r>
            <a:r>
              <a:rPr lang="en-US" altLang="zh-CN" sz="3200" kern="0" dirty="0" smtClean="0">
                <a:sym typeface="Wingdings" pitchFamily="2" charset="2"/>
              </a:rPr>
              <a:t>k[1]=</a:t>
            </a:r>
            <a:endParaRPr lang="en-US" altLang="zh-CN" sz="3200" dirty="0">
              <a:solidFill>
                <a:srgbClr val="043D9A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KMP</a:t>
            </a:r>
            <a:r>
              <a:rPr lang="zh-CN" altLang="en-US" dirty="0" smtClean="0">
                <a:ea typeface="黑体" pitchFamily="2" charset="-122"/>
              </a:rPr>
              <a:t>算法中的</a:t>
            </a:r>
            <a:r>
              <a:rPr lang="en-US" altLang="zh-CN" dirty="0" smtClean="0">
                <a:ea typeface="黑体" pitchFamily="2" charset="-122"/>
              </a:rPr>
              <a:t>k[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]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304800" y="8382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kern="0" dirty="0" smtClean="0"/>
              <a:t> 遇到</a:t>
            </a:r>
            <a:r>
              <a:rPr lang="en-US" altLang="zh-CN" sz="3600" kern="0" dirty="0" smtClean="0">
                <a:solidFill>
                  <a:srgbClr val="FF0000"/>
                </a:solidFill>
              </a:rPr>
              <a:t>p</a:t>
            </a:r>
            <a:r>
              <a:rPr lang="en-US" altLang="zh-CN" sz="3600" kern="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3600" kern="0" dirty="0" smtClean="0">
                <a:solidFill>
                  <a:srgbClr val="FF0000"/>
                </a:solidFill>
              </a:rPr>
              <a:t> ≠ </a:t>
            </a:r>
            <a:r>
              <a:rPr lang="en-US" altLang="zh-CN" sz="3600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3600" kern="0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sz="3600" kern="0" dirty="0" smtClean="0">
                <a:solidFill>
                  <a:srgbClr val="FF0000"/>
                </a:solidFill>
              </a:rPr>
              <a:t>, </a:t>
            </a:r>
            <a:r>
              <a:rPr lang="zh-CN" altLang="en-US" sz="3200" kern="0" dirty="0" smtClean="0"/>
              <a:t>则寻找</a:t>
            </a:r>
            <a:r>
              <a:rPr lang="en-US" altLang="zh-CN" sz="3600" dirty="0" err="1" smtClean="0"/>
              <a:t>p</a:t>
            </a:r>
            <a:r>
              <a:rPr lang="en-US" altLang="zh-CN" sz="36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3600" baseline="-25000" dirty="0" smtClean="0">
                <a:solidFill>
                  <a:srgbClr val="FF0000"/>
                </a:solidFill>
              </a:rPr>
              <a:t>[</a:t>
            </a:r>
            <a:r>
              <a:rPr lang="en-US" altLang="zh-CN" sz="36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3600" baseline="-25000" dirty="0" smtClean="0">
                <a:solidFill>
                  <a:srgbClr val="FF0000"/>
                </a:solidFill>
              </a:rPr>
              <a:t>]</a:t>
            </a:r>
            <a:r>
              <a:rPr lang="zh-CN" altLang="en-US" sz="3200" dirty="0" smtClean="0"/>
              <a:t>与</a:t>
            </a:r>
            <a:r>
              <a:rPr lang="en-US" altLang="zh-CN" sz="3600" dirty="0" err="1" smtClean="0"/>
              <a:t>t</a:t>
            </a:r>
            <a:r>
              <a:rPr lang="en-US" altLang="zh-CN" sz="3600" baseline="-25000" dirty="0" err="1" smtClean="0"/>
              <a:t>j</a:t>
            </a:r>
            <a:r>
              <a:rPr lang="en-US" altLang="zh-CN" sz="3600" baseline="-25000" dirty="0" smtClean="0"/>
              <a:t>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甚至</a:t>
            </a:r>
            <a:r>
              <a:rPr lang="en-US" altLang="zh-CN" sz="3600" dirty="0" smtClean="0"/>
              <a:t>t</a:t>
            </a:r>
            <a:r>
              <a:rPr lang="en-US" altLang="zh-CN" sz="3600" baseline="-25000" dirty="0" smtClean="0"/>
              <a:t>j+1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开始比较</a:t>
            </a:r>
          </a:p>
        </p:txBody>
      </p:sp>
      <p:sp>
        <p:nvSpPr>
          <p:cNvPr id="110" name="Rectangle 14"/>
          <p:cNvSpPr>
            <a:spLocks noChangeArrowheads="1"/>
          </p:cNvSpPr>
          <p:nvPr/>
        </p:nvSpPr>
        <p:spPr bwMode="auto">
          <a:xfrm>
            <a:off x="1371600" y="40386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111" name="Rectangle 22"/>
          <p:cNvSpPr>
            <a:spLocks noChangeArrowheads="1"/>
          </p:cNvSpPr>
          <p:nvPr/>
        </p:nvSpPr>
        <p:spPr bwMode="auto">
          <a:xfrm>
            <a:off x="1981200" y="4038600"/>
            <a:ext cx="609600" cy="646331"/>
          </a:xfrm>
          <a:prstGeom prst="rect">
            <a:avLst/>
          </a:prstGeom>
          <a:solidFill>
            <a:srgbClr val="FDA69D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2</a:t>
            </a:r>
          </a:p>
        </p:txBody>
      </p:sp>
      <p:sp>
        <p:nvSpPr>
          <p:cNvPr id="112" name="Rectangle 23"/>
          <p:cNvSpPr>
            <a:spLocks noChangeArrowheads="1"/>
          </p:cNvSpPr>
          <p:nvPr/>
        </p:nvSpPr>
        <p:spPr bwMode="auto">
          <a:xfrm>
            <a:off x="2590800" y="4038600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3</a:t>
            </a:r>
          </a:p>
        </p:txBody>
      </p:sp>
      <p:sp>
        <p:nvSpPr>
          <p:cNvPr id="113" name="Rectangle 24"/>
          <p:cNvSpPr>
            <a:spLocks noChangeArrowheads="1"/>
          </p:cNvSpPr>
          <p:nvPr/>
        </p:nvSpPr>
        <p:spPr bwMode="auto">
          <a:xfrm>
            <a:off x="3200400" y="4038600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4</a:t>
            </a:r>
          </a:p>
        </p:txBody>
      </p:sp>
      <p:sp>
        <p:nvSpPr>
          <p:cNvPr id="114" name="Rectangle 25"/>
          <p:cNvSpPr>
            <a:spLocks noChangeArrowheads="1"/>
          </p:cNvSpPr>
          <p:nvPr/>
        </p:nvSpPr>
        <p:spPr bwMode="auto">
          <a:xfrm>
            <a:off x="3810000" y="4038600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5</a:t>
            </a:r>
          </a:p>
        </p:txBody>
      </p:sp>
      <p:sp>
        <p:nvSpPr>
          <p:cNvPr id="115" name="Rectangle 37"/>
          <p:cNvSpPr>
            <a:spLocks noChangeArrowheads="1"/>
          </p:cNvSpPr>
          <p:nvPr/>
        </p:nvSpPr>
        <p:spPr bwMode="auto">
          <a:xfrm>
            <a:off x="1981200" y="4724398"/>
            <a:ext cx="609600" cy="646331"/>
          </a:xfrm>
          <a:prstGeom prst="rect">
            <a:avLst/>
          </a:prstGeom>
          <a:solidFill>
            <a:srgbClr val="FDA69D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116" name="Rectangle 40"/>
          <p:cNvSpPr>
            <a:spLocks noChangeArrowheads="1"/>
          </p:cNvSpPr>
          <p:nvPr/>
        </p:nvSpPr>
        <p:spPr bwMode="auto">
          <a:xfrm>
            <a:off x="2590800" y="4724398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2</a:t>
            </a:r>
            <a:endParaRPr lang="en-US" altLang="zh-CN" sz="3600" baseline="-25000" dirty="0"/>
          </a:p>
        </p:txBody>
      </p:sp>
      <p:sp>
        <p:nvSpPr>
          <p:cNvPr id="117" name="Rectangle 44"/>
          <p:cNvSpPr>
            <a:spLocks noChangeArrowheads="1"/>
          </p:cNvSpPr>
          <p:nvPr/>
        </p:nvSpPr>
        <p:spPr bwMode="auto">
          <a:xfrm>
            <a:off x="1371600" y="4724398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118" name="Rectangle 45"/>
          <p:cNvSpPr>
            <a:spLocks noChangeArrowheads="1"/>
          </p:cNvSpPr>
          <p:nvPr/>
        </p:nvSpPr>
        <p:spPr bwMode="auto">
          <a:xfrm>
            <a:off x="762000" y="4038600"/>
            <a:ext cx="609600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123" name="Rectangle 6"/>
          <p:cNvSpPr>
            <a:spLocks noChangeArrowheads="1"/>
          </p:cNvSpPr>
          <p:nvPr/>
        </p:nvSpPr>
        <p:spPr bwMode="auto">
          <a:xfrm>
            <a:off x="685800" y="2819400"/>
            <a:ext cx="8458200" cy="609600"/>
          </a:xfrm>
          <a:prstGeom prst="rect">
            <a:avLst/>
          </a:prstGeom>
          <a:solidFill>
            <a:srgbClr val="C6FEB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ym typeface="Wingdings" pitchFamily="2" charset="2"/>
              </a:rPr>
              <a:t>   </a:t>
            </a:r>
            <a:r>
              <a:rPr lang="zh-CN" altLang="en-US" sz="3200" kern="0" dirty="0" smtClean="0">
                <a:sym typeface="Wingdings" pitchFamily="2" charset="2"/>
              </a:rPr>
              <a:t>当</a:t>
            </a:r>
            <a:r>
              <a:rPr lang="en-US" altLang="zh-CN" sz="3200" kern="0" dirty="0" smtClean="0">
                <a:sym typeface="Wingdings" pitchFamily="2" charset="2"/>
              </a:rPr>
              <a:t>k[</a:t>
            </a:r>
            <a:r>
              <a:rPr lang="en-US" altLang="zh-CN" sz="3200" kern="0" dirty="0" err="1" smtClean="0">
                <a:sym typeface="Wingdings" pitchFamily="2" charset="2"/>
              </a:rPr>
              <a:t>i</a:t>
            </a:r>
            <a:r>
              <a:rPr lang="en-US" altLang="zh-CN" sz="3200" kern="0" dirty="0" smtClean="0">
                <a:sym typeface="Wingdings" pitchFamily="2" charset="2"/>
              </a:rPr>
              <a:t>]&gt;=0</a:t>
            </a:r>
            <a:r>
              <a:rPr lang="zh-CN" altLang="en-US" sz="3200" kern="0" dirty="0" smtClean="0">
                <a:sym typeface="Wingdings" pitchFamily="2" charset="2"/>
              </a:rPr>
              <a:t>时，从</a:t>
            </a:r>
            <a:r>
              <a:rPr lang="en-US" altLang="zh-CN" sz="3600" kern="0" dirty="0" err="1" smtClean="0">
                <a:sym typeface="Wingdings" pitchFamily="2" charset="2"/>
              </a:rPr>
              <a:t>p</a:t>
            </a:r>
            <a:r>
              <a:rPr lang="en-US" altLang="zh-CN" sz="3600" kern="0" baseline="-25000" dirty="0" err="1" smtClean="0">
                <a:sym typeface="Wingdings" pitchFamily="2" charset="2"/>
              </a:rPr>
              <a:t>k</a:t>
            </a:r>
            <a:r>
              <a:rPr lang="en-US" altLang="zh-CN" sz="3600" kern="0" baseline="-25000" dirty="0" smtClean="0">
                <a:sym typeface="Wingdings" pitchFamily="2" charset="2"/>
              </a:rPr>
              <a:t>[</a:t>
            </a:r>
            <a:r>
              <a:rPr lang="en-US" altLang="zh-CN" sz="3600" kern="0" baseline="-25000" dirty="0" err="1" smtClean="0">
                <a:sym typeface="Wingdings" pitchFamily="2" charset="2"/>
              </a:rPr>
              <a:t>i</a:t>
            </a:r>
            <a:r>
              <a:rPr lang="en-US" altLang="zh-CN" sz="3600" kern="0" baseline="-25000" dirty="0" smtClean="0">
                <a:sym typeface="Wingdings" pitchFamily="2" charset="2"/>
              </a:rPr>
              <a:t>]</a:t>
            </a:r>
            <a:r>
              <a:rPr lang="zh-CN" altLang="en-US" sz="3200" kern="0" dirty="0" smtClean="0">
                <a:sym typeface="Wingdings" pitchFamily="2" charset="2"/>
              </a:rPr>
              <a:t>与 </a:t>
            </a:r>
            <a:r>
              <a:rPr lang="en-US" altLang="zh-CN" sz="3600" kern="0" dirty="0" err="1" smtClean="0">
                <a:sym typeface="Wingdings" pitchFamily="2" charset="2"/>
              </a:rPr>
              <a:t>t</a:t>
            </a:r>
            <a:r>
              <a:rPr lang="en-US" altLang="zh-CN" sz="3600" kern="0" baseline="-25000" dirty="0" err="1" smtClean="0">
                <a:sym typeface="Wingdings" pitchFamily="2" charset="2"/>
              </a:rPr>
              <a:t>j</a:t>
            </a:r>
            <a:r>
              <a:rPr lang="en-US" altLang="zh-CN" sz="3600" kern="0" baseline="-25000" dirty="0" smtClean="0">
                <a:sym typeface="Wingdings" pitchFamily="2" charset="2"/>
              </a:rPr>
              <a:t> </a:t>
            </a:r>
            <a:r>
              <a:rPr lang="zh-CN" altLang="en-US" sz="3200" kern="0" dirty="0" smtClean="0">
                <a:sym typeface="Wingdings" pitchFamily="2" charset="2"/>
              </a:rPr>
              <a:t>开始比较</a:t>
            </a:r>
            <a:endParaRPr lang="en-US" altLang="zh-CN" sz="3200" dirty="0">
              <a:solidFill>
                <a:srgbClr val="043D9A"/>
              </a:solidFill>
            </a:endParaRPr>
          </a:p>
        </p:txBody>
      </p:sp>
      <p:sp>
        <p:nvSpPr>
          <p:cNvPr id="124" name="Rectangle 37"/>
          <p:cNvSpPr>
            <a:spLocks noChangeArrowheads="1"/>
          </p:cNvSpPr>
          <p:nvPr/>
        </p:nvSpPr>
        <p:spPr bwMode="auto">
          <a:xfrm>
            <a:off x="2590800" y="4724400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125" name="Rectangle 40"/>
          <p:cNvSpPr>
            <a:spLocks noChangeArrowheads="1"/>
          </p:cNvSpPr>
          <p:nvPr/>
        </p:nvSpPr>
        <p:spPr bwMode="auto">
          <a:xfrm>
            <a:off x="3200400" y="4724400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2</a:t>
            </a:r>
            <a:endParaRPr lang="en-US" altLang="zh-CN" sz="3600" baseline="-25000" dirty="0"/>
          </a:p>
        </p:txBody>
      </p:sp>
      <p:sp>
        <p:nvSpPr>
          <p:cNvPr id="126" name="Rectangle 44"/>
          <p:cNvSpPr>
            <a:spLocks noChangeArrowheads="1"/>
          </p:cNvSpPr>
          <p:nvPr/>
        </p:nvSpPr>
        <p:spPr bwMode="auto">
          <a:xfrm>
            <a:off x="1981200" y="4724400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127" name="Rectangle 14"/>
          <p:cNvSpPr>
            <a:spLocks noChangeArrowheads="1"/>
          </p:cNvSpPr>
          <p:nvPr/>
        </p:nvSpPr>
        <p:spPr bwMode="auto">
          <a:xfrm>
            <a:off x="5562600" y="4078069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128" name="Rectangle 22"/>
          <p:cNvSpPr>
            <a:spLocks noChangeArrowheads="1"/>
          </p:cNvSpPr>
          <p:nvPr/>
        </p:nvSpPr>
        <p:spPr bwMode="auto">
          <a:xfrm>
            <a:off x="6172200" y="4078069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2</a:t>
            </a:r>
          </a:p>
        </p:txBody>
      </p:sp>
      <p:sp>
        <p:nvSpPr>
          <p:cNvPr id="129" name="Rectangle 23"/>
          <p:cNvSpPr>
            <a:spLocks noChangeArrowheads="1"/>
          </p:cNvSpPr>
          <p:nvPr/>
        </p:nvSpPr>
        <p:spPr bwMode="auto">
          <a:xfrm>
            <a:off x="6781800" y="4078069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3</a:t>
            </a:r>
          </a:p>
        </p:txBody>
      </p:sp>
      <p:sp>
        <p:nvSpPr>
          <p:cNvPr id="130" name="Rectangle 24"/>
          <p:cNvSpPr>
            <a:spLocks noChangeArrowheads="1"/>
          </p:cNvSpPr>
          <p:nvPr/>
        </p:nvSpPr>
        <p:spPr bwMode="auto">
          <a:xfrm>
            <a:off x="7391400" y="4078069"/>
            <a:ext cx="609600" cy="646331"/>
          </a:xfrm>
          <a:prstGeom prst="rect">
            <a:avLst/>
          </a:prstGeom>
          <a:solidFill>
            <a:srgbClr val="FDA69D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4</a:t>
            </a:r>
          </a:p>
        </p:txBody>
      </p:sp>
      <p:sp>
        <p:nvSpPr>
          <p:cNvPr id="131" name="Rectangle 25"/>
          <p:cNvSpPr>
            <a:spLocks noChangeArrowheads="1"/>
          </p:cNvSpPr>
          <p:nvPr/>
        </p:nvSpPr>
        <p:spPr bwMode="auto">
          <a:xfrm>
            <a:off x="8001000" y="4078069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5</a:t>
            </a:r>
          </a:p>
        </p:txBody>
      </p:sp>
      <p:sp>
        <p:nvSpPr>
          <p:cNvPr id="132" name="Rectangle 37"/>
          <p:cNvSpPr>
            <a:spLocks noChangeArrowheads="1"/>
          </p:cNvSpPr>
          <p:nvPr/>
        </p:nvSpPr>
        <p:spPr bwMode="auto">
          <a:xfrm>
            <a:off x="6172200" y="4763867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133" name="Rectangle 40"/>
          <p:cNvSpPr>
            <a:spLocks noChangeArrowheads="1"/>
          </p:cNvSpPr>
          <p:nvPr/>
        </p:nvSpPr>
        <p:spPr bwMode="auto">
          <a:xfrm>
            <a:off x="6781800" y="4763867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2</a:t>
            </a:r>
            <a:endParaRPr lang="en-US" altLang="zh-CN" sz="3600" baseline="-25000" dirty="0"/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5562600" y="4763867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4953000" y="4078069"/>
            <a:ext cx="609600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7391400" y="4763869"/>
            <a:ext cx="609600" cy="646331"/>
          </a:xfrm>
          <a:prstGeom prst="rect">
            <a:avLst/>
          </a:prstGeom>
          <a:solidFill>
            <a:srgbClr val="FDA69D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3</a:t>
            </a:r>
            <a:endParaRPr lang="en-US" altLang="zh-CN" sz="3600" baseline="-25000" dirty="0"/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6781800" y="4763867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7391400" y="4763867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2</a:t>
            </a:r>
            <a:endParaRPr lang="en-US" altLang="zh-CN" sz="3600" baseline="-25000" dirty="0"/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6172200" y="4763867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8001000" y="4763869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3</a:t>
            </a:r>
            <a:endParaRPr lang="en-US" altLang="zh-CN" sz="3600" baseline="-25000" dirty="0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5181600" y="5562600"/>
            <a:ext cx="35052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kern="0" dirty="0" smtClean="0"/>
              <a:t>例</a:t>
            </a:r>
            <a:r>
              <a:rPr lang="en-US" altLang="zh-CN" sz="3200" kern="0" dirty="0" smtClean="0"/>
              <a:t>,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=3, </a:t>
            </a:r>
            <a:r>
              <a:rPr lang="zh-CN" altLang="en-US" sz="3200" kern="0" dirty="0" smtClean="0"/>
              <a:t>假设</a:t>
            </a:r>
            <a:r>
              <a:rPr lang="en-US" altLang="zh-CN" sz="3200" kern="0" dirty="0" smtClean="0"/>
              <a:t>k3=2</a:t>
            </a:r>
            <a:endParaRPr lang="zh-CN" altLang="en-US" sz="3200" dirty="0" smtClean="0"/>
          </a:p>
        </p:txBody>
      </p: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1905000" y="3518111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 rot="16200000" flipH="1">
            <a:off x="2028824" y="3826460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 Box 34"/>
          <p:cNvSpPr txBox="1">
            <a:spLocks noChangeArrowheads="1"/>
          </p:cNvSpPr>
          <p:nvPr/>
        </p:nvSpPr>
        <p:spPr bwMode="auto">
          <a:xfrm>
            <a:off x="7335837" y="35052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rot="16200000" flipH="1">
            <a:off x="7459661" y="3825664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7924800" y="2209800"/>
            <a:ext cx="1219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 smtClean="0">
                <a:sym typeface="Wingdings" pitchFamily="2" charset="2"/>
              </a:rPr>
              <a:t>0</a:t>
            </a:r>
            <a:endParaRPr lang="en-US" altLang="zh-CN" sz="3200" dirty="0">
              <a:solidFill>
                <a:srgbClr val="043D9A"/>
              </a:solidFill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886200" y="1600200"/>
            <a:ext cx="5257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43D9A"/>
                </a:solidFill>
              </a:rPr>
              <a:t>最大相同前、后缀的长度</a:t>
            </a:r>
            <a:endParaRPr lang="en-US" altLang="zh-CN" sz="3200" dirty="0">
              <a:solidFill>
                <a:srgbClr val="043D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122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35" grpId="0" animBg="1"/>
      <p:bldP spid="35" grpId="1" animBg="1"/>
      <p:bldP spid="37" grpId="0" animBg="1"/>
      <p:bldP spid="38" grpId="0" animBg="1"/>
      <p:bldP spid="39" grpId="0" animBg="1"/>
      <p:bldP spid="42" grpId="0" animBg="1"/>
      <p:bldP spid="43" grpId="0" animBg="1"/>
      <p:bldP spid="44" grpId="0"/>
      <p:bldP spid="48" grpId="0"/>
      <p:bldP spid="46" grpId="0" animBg="1"/>
      <p:bldP spid="4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6"/>
          <p:cNvSpPr>
            <a:spLocks noChangeArrowheads="1"/>
          </p:cNvSpPr>
          <p:nvPr/>
        </p:nvSpPr>
        <p:spPr bwMode="auto">
          <a:xfrm>
            <a:off x="762000" y="2286000"/>
            <a:ext cx="8153400" cy="762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                 下一步从</a:t>
            </a:r>
            <a:r>
              <a:rPr lang="en-US" altLang="zh-CN" sz="3600" dirty="0" smtClean="0">
                <a:solidFill>
                  <a:srgbClr val="043D9A"/>
                </a:solidFill>
              </a:rPr>
              <a:t>p</a:t>
            </a:r>
            <a:r>
              <a:rPr lang="en-US" altLang="zh-CN" sz="3600" baseline="-25000" dirty="0" smtClean="0">
                <a:solidFill>
                  <a:srgbClr val="043D9A"/>
                </a:solidFill>
              </a:rPr>
              <a:t>0</a:t>
            </a:r>
            <a:r>
              <a:rPr lang="zh-CN" altLang="en-US" sz="3200" dirty="0" smtClean="0">
                <a:solidFill>
                  <a:srgbClr val="043D9A"/>
                </a:solidFill>
              </a:rPr>
              <a:t>与</a:t>
            </a:r>
            <a:r>
              <a:rPr lang="en-US" altLang="zh-CN" sz="3600" dirty="0" smtClean="0">
                <a:solidFill>
                  <a:srgbClr val="043D9A"/>
                </a:solidFill>
              </a:rPr>
              <a:t>t</a:t>
            </a:r>
            <a:r>
              <a:rPr lang="en-US" altLang="zh-CN" sz="3600" baseline="-25000" dirty="0" smtClean="0">
                <a:solidFill>
                  <a:srgbClr val="043D9A"/>
                </a:solidFill>
              </a:rPr>
              <a:t>j+1</a:t>
            </a:r>
            <a:r>
              <a:rPr lang="zh-CN" altLang="en-US" sz="3200" dirty="0" smtClean="0"/>
              <a:t>开始比较</a:t>
            </a:r>
            <a:endParaRPr lang="en-US" altLang="zh-CN" sz="3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KMP</a:t>
            </a:r>
            <a:r>
              <a:rPr lang="zh-CN" altLang="en-US" dirty="0" smtClean="0">
                <a:ea typeface="黑体" pitchFamily="2" charset="-122"/>
              </a:rPr>
              <a:t>算法中的</a:t>
            </a:r>
            <a:r>
              <a:rPr lang="en-US" altLang="zh-CN" dirty="0" smtClean="0">
                <a:ea typeface="黑体" pitchFamily="2" charset="-122"/>
              </a:rPr>
              <a:t>k[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]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304800" y="8382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kern="0" dirty="0" smtClean="0"/>
              <a:t> 遇到</a:t>
            </a:r>
            <a:r>
              <a:rPr lang="en-US" altLang="zh-CN" sz="3600" kern="0" dirty="0" smtClean="0">
                <a:solidFill>
                  <a:srgbClr val="FF0000"/>
                </a:solidFill>
              </a:rPr>
              <a:t>p</a:t>
            </a:r>
            <a:r>
              <a:rPr lang="en-US" altLang="zh-CN" sz="3600" kern="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3600" kern="0" dirty="0" smtClean="0">
                <a:solidFill>
                  <a:srgbClr val="FF0000"/>
                </a:solidFill>
              </a:rPr>
              <a:t> ≠ </a:t>
            </a:r>
            <a:r>
              <a:rPr lang="en-US" altLang="zh-CN" sz="3600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3600" kern="0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sz="3600" kern="0" dirty="0" smtClean="0">
                <a:solidFill>
                  <a:srgbClr val="FF0000"/>
                </a:solidFill>
              </a:rPr>
              <a:t>, </a:t>
            </a:r>
            <a:r>
              <a:rPr lang="zh-CN" altLang="en-US" sz="3200" kern="0" dirty="0" smtClean="0"/>
              <a:t>则寻找</a:t>
            </a:r>
            <a:r>
              <a:rPr lang="en-US" altLang="zh-CN" sz="3600" dirty="0" err="1" smtClean="0"/>
              <a:t>p</a:t>
            </a:r>
            <a:r>
              <a:rPr lang="en-US" altLang="zh-CN" sz="3600" baseline="-250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3600" baseline="-25000" dirty="0" smtClean="0">
                <a:solidFill>
                  <a:srgbClr val="FF0000"/>
                </a:solidFill>
              </a:rPr>
              <a:t>[</a:t>
            </a:r>
            <a:r>
              <a:rPr lang="en-US" altLang="zh-CN" sz="36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3600" baseline="-25000" dirty="0" smtClean="0">
                <a:solidFill>
                  <a:srgbClr val="FF0000"/>
                </a:solidFill>
              </a:rPr>
              <a:t>]</a:t>
            </a:r>
            <a:r>
              <a:rPr lang="zh-CN" altLang="en-US" sz="3200" dirty="0" smtClean="0"/>
              <a:t>与</a:t>
            </a:r>
            <a:r>
              <a:rPr lang="en-US" altLang="zh-CN" sz="3600" dirty="0" err="1" smtClean="0"/>
              <a:t>t</a:t>
            </a:r>
            <a:r>
              <a:rPr lang="en-US" altLang="zh-CN" sz="3600" baseline="-25000" dirty="0" err="1" smtClean="0"/>
              <a:t>j</a:t>
            </a:r>
            <a:r>
              <a:rPr lang="en-US" altLang="zh-CN" sz="3600" baseline="-25000" dirty="0" smtClean="0"/>
              <a:t>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甚至</a:t>
            </a:r>
            <a:r>
              <a:rPr lang="en-US" altLang="zh-CN" sz="3600" dirty="0" smtClean="0"/>
              <a:t>t</a:t>
            </a:r>
            <a:r>
              <a:rPr lang="en-US" altLang="zh-CN" sz="3600" baseline="-25000" dirty="0" smtClean="0"/>
              <a:t>j+1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开始比较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762000" y="1676400"/>
            <a:ext cx="2590800" cy="762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特殊情况：</a:t>
            </a:r>
            <a:endParaRPr lang="en-US" altLang="zh-CN" sz="3200" dirty="0"/>
          </a:p>
        </p:txBody>
      </p:sp>
      <p:sp>
        <p:nvSpPr>
          <p:cNvPr id="127" name="Rectangle 14"/>
          <p:cNvSpPr>
            <a:spLocks noChangeArrowheads="1"/>
          </p:cNvSpPr>
          <p:nvPr/>
        </p:nvSpPr>
        <p:spPr bwMode="auto">
          <a:xfrm>
            <a:off x="3505200" y="3773269"/>
            <a:ext cx="609600" cy="646331"/>
          </a:xfrm>
          <a:prstGeom prst="rect">
            <a:avLst/>
          </a:prstGeom>
          <a:solidFill>
            <a:srgbClr val="FDA69D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128" name="Rectangle 22"/>
          <p:cNvSpPr>
            <a:spLocks noChangeArrowheads="1"/>
          </p:cNvSpPr>
          <p:nvPr/>
        </p:nvSpPr>
        <p:spPr bwMode="auto">
          <a:xfrm>
            <a:off x="4114800" y="3773269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/>
              <a:t>t</a:t>
            </a:r>
            <a:r>
              <a:rPr lang="en-US" altLang="zh-CN" sz="3600" baseline="-25000"/>
              <a:t>2</a:t>
            </a:r>
          </a:p>
        </p:txBody>
      </p:sp>
      <p:sp>
        <p:nvSpPr>
          <p:cNvPr id="129" name="Rectangle 23"/>
          <p:cNvSpPr>
            <a:spLocks noChangeArrowheads="1"/>
          </p:cNvSpPr>
          <p:nvPr/>
        </p:nvSpPr>
        <p:spPr bwMode="auto">
          <a:xfrm>
            <a:off x="4724400" y="3773269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3</a:t>
            </a:r>
          </a:p>
        </p:txBody>
      </p:sp>
      <p:sp>
        <p:nvSpPr>
          <p:cNvPr id="130" name="Rectangle 24"/>
          <p:cNvSpPr>
            <a:spLocks noChangeArrowheads="1"/>
          </p:cNvSpPr>
          <p:nvPr/>
        </p:nvSpPr>
        <p:spPr bwMode="auto">
          <a:xfrm>
            <a:off x="5334000" y="3773269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4</a:t>
            </a:r>
          </a:p>
        </p:txBody>
      </p:sp>
      <p:sp>
        <p:nvSpPr>
          <p:cNvPr id="131" name="Rectangle 25"/>
          <p:cNvSpPr>
            <a:spLocks noChangeArrowheads="1"/>
          </p:cNvSpPr>
          <p:nvPr/>
        </p:nvSpPr>
        <p:spPr bwMode="auto">
          <a:xfrm>
            <a:off x="5943600" y="3773269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5</a:t>
            </a:r>
          </a:p>
        </p:txBody>
      </p:sp>
      <p:sp>
        <p:nvSpPr>
          <p:cNvPr id="132" name="Rectangle 37"/>
          <p:cNvSpPr>
            <a:spLocks noChangeArrowheads="1"/>
          </p:cNvSpPr>
          <p:nvPr/>
        </p:nvSpPr>
        <p:spPr bwMode="auto">
          <a:xfrm>
            <a:off x="4114800" y="4459067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133" name="Rectangle 40"/>
          <p:cNvSpPr>
            <a:spLocks noChangeArrowheads="1"/>
          </p:cNvSpPr>
          <p:nvPr/>
        </p:nvSpPr>
        <p:spPr bwMode="auto">
          <a:xfrm>
            <a:off x="4724400" y="4459067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2</a:t>
            </a:r>
            <a:endParaRPr lang="en-US" altLang="zh-CN" sz="3600" baseline="-25000" dirty="0"/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505200" y="4459067"/>
            <a:ext cx="609600" cy="646331"/>
          </a:xfrm>
          <a:prstGeom prst="rect">
            <a:avLst/>
          </a:prstGeom>
          <a:solidFill>
            <a:srgbClr val="FDA69D"/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2895600" y="3773269"/>
            <a:ext cx="609600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136" name="Rectangle 37"/>
          <p:cNvSpPr>
            <a:spLocks noChangeArrowheads="1"/>
          </p:cNvSpPr>
          <p:nvPr/>
        </p:nvSpPr>
        <p:spPr bwMode="auto">
          <a:xfrm>
            <a:off x="4724400" y="4459069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137" name="Rectangle 40"/>
          <p:cNvSpPr>
            <a:spLocks noChangeArrowheads="1"/>
          </p:cNvSpPr>
          <p:nvPr/>
        </p:nvSpPr>
        <p:spPr bwMode="auto">
          <a:xfrm>
            <a:off x="5334000" y="4459069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2</a:t>
            </a:r>
            <a:endParaRPr lang="en-US" altLang="zh-CN" sz="3600" baseline="-25000" dirty="0"/>
          </a:p>
        </p:txBody>
      </p:sp>
      <p:sp>
        <p:nvSpPr>
          <p:cNvPr id="138" name="Rectangle 44"/>
          <p:cNvSpPr>
            <a:spLocks noChangeArrowheads="1"/>
          </p:cNvSpPr>
          <p:nvPr/>
        </p:nvSpPr>
        <p:spPr bwMode="auto">
          <a:xfrm>
            <a:off x="4114800" y="4459069"/>
            <a:ext cx="609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139" name="Rectangle 6"/>
          <p:cNvSpPr>
            <a:spLocks noChangeArrowheads="1"/>
          </p:cNvSpPr>
          <p:nvPr/>
        </p:nvSpPr>
        <p:spPr bwMode="auto">
          <a:xfrm>
            <a:off x="3124200" y="1676400"/>
            <a:ext cx="1447800" cy="762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=0,  </a:t>
            </a:r>
            <a:endParaRPr lang="en-US" altLang="zh-CN" sz="3200" dirty="0"/>
          </a:p>
        </p:txBody>
      </p:sp>
      <p:sp>
        <p:nvSpPr>
          <p:cNvPr id="140" name="Rectangle 6"/>
          <p:cNvSpPr>
            <a:spLocks noChangeArrowheads="1"/>
          </p:cNvSpPr>
          <p:nvPr/>
        </p:nvSpPr>
        <p:spPr bwMode="auto">
          <a:xfrm>
            <a:off x="4038600" y="1676400"/>
            <a:ext cx="4876800" cy="762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记 </a:t>
            </a:r>
            <a:r>
              <a:rPr lang="en-US" altLang="zh-CN" sz="3200" dirty="0" smtClean="0">
                <a:solidFill>
                  <a:srgbClr val="043D9A"/>
                </a:solidFill>
              </a:rPr>
              <a:t>k[0] = -1, </a:t>
            </a:r>
            <a:endParaRPr lang="en-US" altLang="zh-CN" sz="3200" dirty="0">
              <a:solidFill>
                <a:srgbClr val="043D9A"/>
              </a:solidFill>
            </a:endParaRPr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3505200" y="3200400"/>
            <a:ext cx="3603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rot="16200000" flipH="1">
            <a:off x="3629024" y="3609181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4135437" y="3200400"/>
            <a:ext cx="969963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444AC"/>
                </a:solidFill>
                <a:ea typeface="宋体" pitchFamily="2" charset="-122"/>
              </a:rPr>
              <a:t>j+1</a:t>
            </a:r>
            <a:endParaRPr lang="en-US" altLang="zh-CN" sz="3200" dirty="0">
              <a:solidFill>
                <a:srgbClr val="0444AC"/>
              </a:solidFill>
              <a:ea typeface="宋体" pitchFamily="2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 rot="16200000" flipH="1">
            <a:off x="4335461" y="3597064"/>
            <a:ext cx="305594" cy="9604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21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KMP</a:t>
            </a:r>
            <a:r>
              <a:rPr lang="zh-CN" altLang="en-US" dirty="0" smtClean="0">
                <a:ea typeface="黑体" pitchFamily="2" charset="-122"/>
              </a:rPr>
              <a:t>算法流程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304800" y="914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kern="0" dirty="0" smtClean="0"/>
              <a:t> 已知模式串</a:t>
            </a:r>
            <a:r>
              <a:rPr lang="en-US" altLang="zh-CN" sz="3200" kern="0" dirty="0" smtClean="0"/>
              <a:t>p, </a:t>
            </a:r>
            <a:r>
              <a:rPr lang="zh-CN" altLang="en-US" sz="3200" kern="0" dirty="0" smtClean="0">
                <a:solidFill>
                  <a:srgbClr val="043D9A"/>
                </a:solidFill>
              </a:rPr>
              <a:t>假设已知任意</a:t>
            </a:r>
            <a:r>
              <a:rPr lang="en-US" altLang="zh-CN" sz="3600" kern="0" dirty="0" smtClean="0">
                <a:solidFill>
                  <a:srgbClr val="043D9A"/>
                </a:solidFill>
              </a:rPr>
              <a:t>p</a:t>
            </a:r>
            <a:r>
              <a:rPr lang="en-US" altLang="zh-CN" sz="3600" kern="0" baseline="-25000" dirty="0" smtClean="0">
                <a:solidFill>
                  <a:srgbClr val="043D9A"/>
                </a:solidFill>
              </a:rPr>
              <a:t>i</a:t>
            </a:r>
            <a:r>
              <a:rPr lang="zh-CN" altLang="en-US" sz="3200" kern="0" dirty="0" smtClean="0">
                <a:solidFill>
                  <a:srgbClr val="043D9A"/>
                </a:solidFill>
              </a:rPr>
              <a:t>对应的</a:t>
            </a:r>
            <a:r>
              <a:rPr lang="en-US" altLang="zh-CN" sz="3200" kern="0" dirty="0" smtClean="0">
                <a:solidFill>
                  <a:srgbClr val="043D9A"/>
                </a:solidFill>
              </a:rPr>
              <a:t>k[</a:t>
            </a:r>
            <a:r>
              <a:rPr lang="en-US" altLang="zh-CN" sz="3200" kern="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kern="0" dirty="0" smtClean="0">
                <a:solidFill>
                  <a:srgbClr val="043D9A"/>
                </a:solidFill>
              </a:rPr>
              <a:t>]</a:t>
            </a:r>
            <a:endParaRPr lang="zh-CN" altLang="en-US" sz="3200" dirty="0" smtClean="0">
              <a:solidFill>
                <a:srgbClr val="043D9A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1000" y="1676400"/>
            <a:ext cx="8458200" cy="762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从</a:t>
            </a:r>
            <a:r>
              <a:rPr lang="en-US" altLang="zh-CN" sz="3200" dirty="0" smtClean="0"/>
              <a:t>p0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t0</a:t>
            </a:r>
            <a:r>
              <a:rPr lang="zh-CN" altLang="en-US" sz="3200" dirty="0" smtClean="0"/>
              <a:t>开始，向后比较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000" y="2438400"/>
            <a:ext cx="8458200" cy="762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2) </a:t>
            </a:r>
            <a:r>
              <a:rPr lang="zh-CN" altLang="en-US" sz="3200" dirty="0" smtClean="0"/>
              <a:t>当遇到</a:t>
            </a:r>
            <a:r>
              <a:rPr lang="en-US" altLang="zh-CN" sz="3200" kern="0" dirty="0" smtClean="0"/>
              <a:t>p</a:t>
            </a:r>
            <a:r>
              <a:rPr lang="en-US" altLang="zh-CN" sz="3200" kern="0" baseline="-25000" dirty="0" smtClean="0"/>
              <a:t>i</a:t>
            </a:r>
            <a:r>
              <a:rPr lang="en-US" altLang="zh-CN" sz="3200" kern="0" dirty="0" smtClean="0"/>
              <a:t> ≠ </a:t>
            </a:r>
            <a:r>
              <a:rPr lang="en-US" altLang="zh-CN" sz="3200" kern="0" dirty="0" err="1" smtClean="0"/>
              <a:t>t</a:t>
            </a:r>
            <a:r>
              <a:rPr lang="en-US" altLang="zh-CN" sz="3200" kern="0" baseline="-25000" dirty="0" err="1" smtClean="0"/>
              <a:t>j</a:t>
            </a:r>
            <a:r>
              <a:rPr lang="en-US" altLang="zh-CN" sz="3200" kern="0" dirty="0" smtClean="0"/>
              <a:t>, </a:t>
            </a:r>
            <a:r>
              <a:rPr lang="zh-CN" altLang="en-US" sz="3200" kern="0" dirty="0" smtClean="0"/>
              <a:t>则查看</a:t>
            </a:r>
            <a:r>
              <a:rPr lang="en-US" altLang="zh-CN" sz="3200" kern="0" dirty="0" smtClean="0"/>
              <a:t>k[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],  </a:t>
            </a:r>
            <a:endParaRPr lang="zh-CN" altLang="en-US" sz="3200" dirty="0" smtClean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81000" y="3200400"/>
            <a:ext cx="8458200" cy="762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3)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]&gt;=0</a:t>
            </a:r>
            <a:r>
              <a:rPr lang="zh-CN" altLang="en-US" sz="3200" dirty="0" smtClean="0"/>
              <a:t>，则从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</a:t>
            </a:r>
            <a:r>
              <a:rPr lang="en-US" altLang="zh-CN" sz="3200" baseline="-25000" dirty="0" err="1" smtClean="0"/>
              <a:t>i</a:t>
            </a:r>
            <a:r>
              <a:rPr lang="en-US" altLang="zh-CN" sz="3200" baseline="-25000" dirty="0" smtClean="0"/>
              <a:t>]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t</a:t>
            </a:r>
            <a:r>
              <a:rPr lang="en-US" altLang="zh-CN" sz="3200" baseline="-25000" dirty="0" err="1" smtClean="0"/>
              <a:t>j</a:t>
            </a:r>
            <a:r>
              <a:rPr lang="zh-CN" altLang="en-US" sz="3200" dirty="0" smtClean="0"/>
              <a:t>开始，向后比较；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38200" y="3886200"/>
            <a:ext cx="8001000" cy="7620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若</a:t>
            </a:r>
            <a:r>
              <a:rPr lang="en-US" altLang="zh-CN" sz="3200" dirty="0" smtClean="0"/>
              <a:t>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 == -1</a:t>
            </a:r>
            <a:r>
              <a:rPr lang="zh-CN" altLang="en-US" sz="3200" dirty="0" smtClean="0"/>
              <a:t>，则从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0</a:t>
            </a:r>
            <a:r>
              <a:rPr lang="zh-CN" altLang="en-US" sz="3200" dirty="0" smtClean="0"/>
              <a:t>与</a:t>
            </a:r>
            <a:r>
              <a:rPr lang="en-US" altLang="zh-CN" sz="3200" dirty="0" smtClean="0"/>
              <a:t>t</a:t>
            </a:r>
            <a:r>
              <a:rPr lang="en-US" altLang="zh-CN" sz="3200" baseline="-25000" dirty="0" smtClean="0"/>
              <a:t>j+1</a:t>
            </a:r>
            <a:r>
              <a:rPr lang="zh-CN" altLang="en-US" sz="3200" dirty="0" smtClean="0"/>
              <a:t>开始，向后比较；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81000" y="4648200"/>
            <a:ext cx="8458200" cy="6858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4)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2)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3),  </a:t>
            </a:r>
            <a:r>
              <a:rPr lang="zh-CN" altLang="en-US" sz="3200" dirty="0" smtClean="0"/>
              <a:t>直到匹配成功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&gt;=p-&gt;n)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3.1 </a:t>
            </a:r>
            <a:r>
              <a:rPr lang="zh-CN" altLang="en-US" dirty="0" smtClean="0">
                <a:ea typeface="黑体" pitchFamily="2" charset="-122"/>
              </a:rPr>
              <a:t>字符串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4800" y="9906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chemeClr val="tx2"/>
                </a:solidFill>
              </a:rPr>
              <a:t>一个字符串可以记为：</a:t>
            </a:r>
            <a:r>
              <a:rPr lang="en-US" altLang="zh-CN" sz="3200" dirty="0" smtClean="0">
                <a:solidFill>
                  <a:schemeClr val="tx2"/>
                </a:solidFill>
              </a:rPr>
              <a:t>S=“s</a:t>
            </a:r>
            <a:r>
              <a:rPr lang="en-US" altLang="zh-CN" sz="3200" baseline="-25000" dirty="0" smtClean="0">
                <a:solidFill>
                  <a:schemeClr val="tx2"/>
                </a:solidFill>
              </a:rPr>
              <a:t>0</a:t>
            </a:r>
            <a:r>
              <a:rPr lang="en-US" altLang="zh-CN" sz="3200" dirty="0" smtClean="0">
                <a:solidFill>
                  <a:schemeClr val="tx2"/>
                </a:solidFill>
              </a:rPr>
              <a:t>s</a:t>
            </a:r>
            <a:r>
              <a:rPr lang="en-US" altLang="zh-CN" sz="3200" baseline="-25000" dirty="0" smtClean="0">
                <a:solidFill>
                  <a:schemeClr val="tx2"/>
                </a:solidFill>
              </a:rPr>
              <a:t>1</a:t>
            </a:r>
            <a:r>
              <a:rPr lang="en-US" altLang="zh-CN" sz="3200" dirty="0" smtClean="0">
                <a:solidFill>
                  <a:schemeClr val="tx2"/>
                </a:solidFill>
              </a:rPr>
              <a:t>s</a:t>
            </a:r>
            <a:r>
              <a:rPr lang="en-US" altLang="zh-CN" sz="3200" baseline="-25000" dirty="0" smtClean="0">
                <a:solidFill>
                  <a:schemeClr val="tx2"/>
                </a:solidFill>
              </a:rPr>
              <a:t>2</a:t>
            </a:r>
            <a:r>
              <a:rPr lang="en-US" altLang="zh-CN" sz="3200" dirty="0" smtClean="0">
                <a:solidFill>
                  <a:schemeClr val="tx2"/>
                </a:solidFill>
              </a:rPr>
              <a:t>s</a:t>
            </a:r>
            <a:r>
              <a:rPr lang="en-US" altLang="zh-CN" sz="3200" baseline="-25000" dirty="0" smtClean="0">
                <a:solidFill>
                  <a:schemeClr val="tx2"/>
                </a:solidFill>
              </a:rPr>
              <a:t>3</a:t>
            </a:r>
            <a:r>
              <a:rPr lang="en-US" altLang="zh-CN" sz="3200" dirty="0" smtClean="0">
                <a:solidFill>
                  <a:schemeClr val="tx2"/>
                </a:solidFill>
              </a:rPr>
              <a:t>”</a:t>
            </a:r>
            <a:endParaRPr lang="en-US" altLang="zh-CN" sz="3200" dirty="0">
              <a:solidFill>
                <a:schemeClr val="tx2"/>
              </a:solidFill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685800" y="1752600"/>
            <a:ext cx="7924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Tx/>
              <a:buNone/>
            </a:pP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-- S</a:t>
            </a:r>
            <a:r>
              <a:rPr lang="zh-CN" altLang="en-US" sz="3200" dirty="0" smtClean="0">
                <a:solidFill>
                  <a:schemeClr val="tx2"/>
                </a:solidFill>
                <a:latin typeface="+mj-lt"/>
              </a:rPr>
              <a:t>是</a:t>
            </a:r>
            <a:r>
              <a:rPr lang="zh-CN" altLang="en-US" sz="3200" dirty="0">
                <a:solidFill>
                  <a:schemeClr val="tx2"/>
                </a:solidFill>
                <a:latin typeface="+mj-lt"/>
              </a:rPr>
              <a:t>串的名字；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85800" y="2438400"/>
            <a:ext cx="79248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Tx/>
              <a:buNone/>
            </a:pP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-- </a:t>
            </a:r>
            <a:r>
              <a:rPr lang="zh-CN" altLang="en-US" sz="3200" dirty="0">
                <a:solidFill>
                  <a:schemeClr val="tx2"/>
                </a:solidFill>
                <a:latin typeface="+mj-lt"/>
              </a:rPr>
              <a:t>字符序列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en-US" altLang="zh-CN" sz="3200" baseline="-25000" dirty="0" smtClean="0">
                <a:solidFill>
                  <a:schemeClr val="tx2"/>
                </a:solidFill>
                <a:latin typeface="+mj-lt"/>
              </a:rPr>
              <a:t>0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en-US" altLang="zh-CN" sz="3200" baseline="-25000" dirty="0" smtClean="0">
                <a:solidFill>
                  <a:schemeClr val="tx2"/>
                </a:solidFill>
                <a:latin typeface="+mj-lt"/>
              </a:rPr>
              <a:t>1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en-US" altLang="zh-CN" sz="3200" baseline="-25000" dirty="0" smtClean="0">
                <a:solidFill>
                  <a:schemeClr val="tx2"/>
                </a:solidFill>
                <a:latin typeface="+mj-lt"/>
              </a:rPr>
              <a:t>2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s</a:t>
            </a:r>
            <a:r>
              <a:rPr lang="en-US" altLang="zh-CN" sz="3200" baseline="-25000" dirty="0" smtClean="0">
                <a:solidFill>
                  <a:schemeClr val="tx2"/>
                </a:solidFill>
                <a:latin typeface="+mj-lt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+mj-lt"/>
              </a:rPr>
              <a:t>是串的值；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85800" y="3200400"/>
            <a:ext cx="7924800" cy="83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Tx/>
              <a:buNone/>
            </a:pP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-- </a:t>
            </a:r>
            <a:r>
              <a:rPr lang="zh-CN" altLang="en-US" sz="3200" dirty="0">
                <a:solidFill>
                  <a:schemeClr val="tx2"/>
                </a:solidFill>
                <a:latin typeface="+mj-lt"/>
              </a:rPr>
              <a:t>字符个数是串的长度；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85800" y="3996000"/>
            <a:ext cx="7924800" cy="1185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>
                <a:solidFill>
                  <a:schemeClr val="tx2"/>
                </a:solidFill>
                <a:latin typeface="+mj-lt"/>
              </a:rPr>
              <a:t>-- </a:t>
            </a:r>
            <a:r>
              <a:rPr lang="zh-CN" altLang="en-US" sz="3200" dirty="0">
                <a:solidFill>
                  <a:schemeClr val="tx2"/>
                </a:solidFill>
                <a:latin typeface="+mj-lt"/>
              </a:rPr>
              <a:t>串</a:t>
            </a:r>
            <a:r>
              <a:rPr lang="zh-CN" altLang="en-US" sz="3200" dirty="0" smtClean="0">
                <a:solidFill>
                  <a:schemeClr val="tx2"/>
                </a:solidFill>
                <a:latin typeface="+mj-lt"/>
              </a:rPr>
              <a:t>中元素可以</a:t>
            </a:r>
            <a:r>
              <a:rPr lang="zh-CN" altLang="en-US" sz="3200" dirty="0">
                <a:solidFill>
                  <a:schemeClr val="tx2"/>
                </a:solidFill>
                <a:latin typeface="+mj-lt"/>
              </a:rPr>
              <a:t>是字母、数字</a:t>
            </a:r>
            <a:r>
              <a:rPr lang="zh-CN" altLang="en-US" sz="3200" dirty="0" smtClean="0">
                <a:solidFill>
                  <a:schemeClr val="tx2"/>
                </a:solidFill>
                <a:latin typeface="+mj-lt"/>
              </a:rPr>
              <a:t>、其他字符</a:t>
            </a:r>
            <a:endParaRPr lang="en-US" altLang="zh-CN" sz="3200" dirty="0" smtClean="0">
              <a:solidFill>
                <a:schemeClr val="tx2"/>
              </a:solidFill>
              <a:latin typeface="+mj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   (</a:t>
            </a:r>
            <a:r>
              <a:rPr lang="zh-CN" altLang="en-US" sz="3200" dirty="0">
                <a:solidFill>
                  <a:schemeClr val="tx2"/>
                </a:solidFill>
                <a:latin typeface="+mj-lt"/>
              </a:rPr>
              <a:t>空格、</a:t>
            </a:r>
            <a:r>
              <a:rPr lang="en-US" altLang="zh-CN" sz="3200" dirty="0">
                <a:solidFill>
                  <a:schemeClr val="tx2"/>
                </a:solidFill>
                <a:latin typeface="+mj-lt"/>
              </a:rPr>
              <a:t>%</a:t>
            </a:r>
            <a:r>
              <a:rPr lang="zh-CN" altLang="en-US" sz="3200" dirty="0">
                <a:solidFill>
                  <a:schemeClr val="tx2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+mj-lt"/>
              </a:rPr>
              <a:t>=</a:t>
            </a:r>
            <a:r>
              <a:rPr lang="zh-CN" altLang="en-US" sz="3200" dirty="0">
                <a:solidFill>
                  <a:schemeClr val="tx2"/>
                </a:solidFill>
                <a:latin typeface="+mj-lt"/>
              </a:rPr>
              <a:t>，</a:t>
            </a:r>
            <a:r>
              <a:rPr lang="en-US" altLang="zh-CN" sz="3200" dirty="0">
                <a:solidFill>
                  <a:schemeClr val="tx2"/>
                </a:solidFill>
                <a:latin typeface="+mj-lt"/>
              </a:rPr>
              <a:t>@ </a:t>
            </a:r>
            <a:r>
              <a:rPr lang="zh-CN" altLang="en-US" sz="3200" dirty="0" smtClean="0">
                <a:solidFill>
                  <a:schemeClr val="tx2"/>
                </a:solidFill>
                <a:latin typeface="+mj-lt"/>
              </a:rPr>
              <a:t>等键盘可以输入的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)  </a:t>
            </a:r>
            <a:endParaRPr lang="en-US" altLang="zh-CN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85800" y="5148000"/>
            <a:ext cx="7924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100000"/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-- </a:t>
            </a:r>
            <a:r>
              <a:rPr lang="zh-CN" altLang="en-US" sz="3200" dirty="0" smtClean="0">
                <a:solidFill>
                  <a:schemeClr val="tx2"/>
                </a:solidFill>
              </a:rPr>
              <a:t>双引号</a:t>
            </a:r>
            <a:r>
              <a:rPr lang="zh-CN" altLang="en-US" sz="3200" dirty="0">
                <a:solidFill>
                  <a:schemeClr val="tx2"/>
                </a:solidFill>
              </a:rPr>
              <a:t>是串的定界符，不是串的一部分；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304800" y="4953000"/>
            <a:ext cx="8763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       return 0;</a:t>
            </a:r>
            <a:endParaRPr lang="en-US" altLang="zh-CN" sz="3200" dirty="0">
              <a:latin typeface="+mj-lt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>
                <a:latin typeface="+mj-lt"/>
              </a:rPr>
              <a:t>  }</a:t>
            </a:r>
          </a:p>
        </p:txBody>
      </p:sp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0" y="76200"/>
            <a:ext cx="9144000" cy="6858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基于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k[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的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KMP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匹配算法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876800" y="226469"/>
            <a:ext cx="4267200" cy="535531"/>
          </a:xfrm>
          <a:prstGeom prst="rect">
            <a:avLst/>
          </a:prstGeom>
          <a:solidFill>
            <a:srgbClr val="043D9A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k[</a:t>
            </a:r>
            <a:r>
              <a:rPr lang="en-US" altLang="zh-CN" sz="3200" dirty="0" err="1" smtClean="0">
                <a:solidFill>
                  <a:schemeClr val="bg1"/>
                </a:solidFill>
                <a:latin typeface="+mj-lt"/>
              </a:rPr>
              <a:t>i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放在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next[</a:t>
            </a:r>
            <a:r>
              <a:rPr lang="en-US" altLang="zh-CN" sz="3200" dirty="0" err="1" smtClean="0">
                <a:solidFill>
                  <a:schemeClr val="bg1"/>
                </a:solidFill>
                <a:latin typeface="+mj-lt"/>
              </a:rPr>
              <a:t>i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]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数组中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94488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pMatch</a:t>
            </a:r>
            <a:r>
              <a:rPr lang="en-US" altLang="zh-CN" sz="3200" dirty="0">
                <a:latin typeface="+mj-lt"/>
              </a:rPr>
              <a:t>(</a:t>
            </a:r>
            <a:r>
              <a:rPr lang="en-US" altLang="zh-CN" sz="3200" dirty="0" err="1">
                <a:latin typeface="+mj-lt"/>
              </a:rPr>
              <a:t>PSeqString</a:t>
            </a:r>
            <a:r>
              <a:rPr lang="en-US" altLang="zh-CN" sz="3200" dirty="0">
                <a:latin typeface="+mj-lt"/>
              </a:rPr>
              <a:t> t, </a:t>
            </a:r>
            <a:r>
              <a:rPr lang="en-US" altLang="zh-CN" sz="3200" dirty="0" err="1">
                <a:latin typeface="+mj-lt"/>
              </a:rPr>
              <a:t>PSeqString</a:t>
            </a:r>
            <a:r>
              <a:rPr lang="en-US" altLang="zh-CN" sz="3200" dirty="0">
                <a:latin typeface="+mj-lt"/>
              </a:rPr>
              <a:t> p, </a:t>
            </a:r>
            <a:r>
              <a:rPr lang="en-US" altLang="zh-CN" sz="3200" dirty="0" err="1">
                <a:solidFill>
                  <a:srgbClr val="009900"/>
                </a:solidFill>
              </a:rPr>
              <a:t>int</a:t>
            </a:r>
            <a:r>
              <a:rPr lang="en-US" altLang="zh-CN" sz="3200" dirty="0">
                <a:solidFill>
                  <a:srgbClr val="009900"/>
                </a:solidFill>
              </a:rPr>
              <a:t> </a:t>
            </a:r>
            <a:r>
              <a:rPr lang="en-US" altLang="zh-CN" sz="3200" dirty="0" smtClean="0">
                <a:solidFill>
                  <a:srgbClr val="009900"/>
                </a:solidFill>
              </a:rPr>
              <a:t>*next</a:t>
            </a:r>
            <a:r>
              <a:rPr lang="en-US" altLang="zh-CN" sz="3200" dirty="0" smtClean="0">
                <a:latin typeface="+mj-lt"/>
              </a:rPr>
              <a:t>)</a:t>
            </a:r>
            <a:endParaRPr lang="en-US" altLang="zh-CN" sz="3200" dirty="0">
              <a:latin typeface="+mj-lt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114800" y="3708000"/>
            <a:ext cx="502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遇到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p</a:t>
            </a:r>
            <a:r>
              <a:rPr lang="en-US" altLang="zh-CN" sz="3200" baseline="-25000" dirty="0" err="1" smtClean="0">
                <a:solidFill>
                  <a:srgbClr val="009900"/>
                </a:solidFill>
              </a:rPr>
              <a:t>i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≠t</a:t>
            </a:r>
            <a:r>
              <a:rPr lang="en-US" altLang="zh-CN" sz="3200" baseline="-25000" dirty="0" err="1" smtClean="0">
                <a:solidFill>
                  <a:srgbClr val="009900"/>
                </a:solidFill>
              </a:rPr>
              <a:t>j</a:t>
            </a:r>
            <a:r>
              <a:rPr lang="en-US" altLang="zh-CN" sz="3200" dirty="0" smtClean="0">
                <a:solidFill>
                  <a:srgbClr val="009900"/>
                </a:solidFill>
              </a:rPr>
              <a:t>, </a:t>
            </a:r>
            <a:r>
              <a:rPr lang="zh-CN" altLang="en-US" sz="3200" dirty="0" smtClean="0">
                <a:solidFill>
                  <a:srgbClr val="009900"/>
                </a:solidFill>
              </a:rPr>
              <a:t>则查看</a:t>
            </a:r>
            <a:r>
              <a:rPr lang="en-US" altLang="zh-CN" sz="3200" dirty="0" smtClean="0">
                <a:solidFill>
                  <a:srgbClr val="009900"/>
                </a:solidFill>
              </a:rPr>
              <a:t>k[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i</a:t>
            </a:r>
            <a:r>
              <a:rPr lang="en-US" altLang="zh-CN" sz="3200" dirty="0" smtClean="0">
                <a:solidFill>
                  <a:srgbClr val="009900"/>
                </a:solidFill>
              </a:rPr>
              <a:t>]</a:t>
            </a:r>
            <a:endParaRPr lang="zh-CN" altLang="en-US" sz="3200" dirty="0" smtClean="0">
              <a:solidFill>
                <a:srgbClr val="009900"/>
              </a:solidFill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029200" y="1905000"/>
            <a:ext cx="281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下标合法</a:t>
            </a:r>
          </a:p>
        </p:txBody>
      </p:sp>
      <p:sp>
        <p:nvSpPr>
          <p:cNvPr id="19" name="AutoShape 12"/>
          <p:cNvSpPr>
            <a:spLocks noChangeArrowheads="1"/>
          </p:cNvSpPr>
          <p:nvPr/>
        </p:nvSpPr>
        <p:spPr bwMode="auto">
          <a:xfrm>
            <a:off x="2895600" y="5024378"/>
            <a:ext cx="6094413" cy="995422"/>
          </a:xfrm>
          <a:prstGeom prst="star8">
            <a:avLst>
              <a:gd name="adj" fmla="val 38250"/>
            </a:avLst>
          </a:prstGeom>
          <a:solidFill>
            <a:srgbClr val="9D5113"/>
          </a:solidFill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>
              <a:buFontTx/>
              <a:buNone/>
            </a:pPr>
            <a:r>
              <a:rPr lang="zh-CN" altLang="en-US" sz="3200" dirty="0">
                <a:solidFill>
                  <a:schemeClr val="bg1"/>
                </a:solidFill>
              </a:rPr>
              <a:t>已知</a:t>
            </a:r>
            <a:r>
              <a:rPr lang="en-US" altLang="zh-CN" sz="3200" dirty="0">
                <a:solidFill>
                  <a:schemeClr val="bg1"/>
                </a:solidFill>
              </a:rPr>
              <a:t>p</a:t>
            </a:r>
            <a:r>
              <a:rPr lang="zh-CN" altLang="en-US" sz="3200" dirty="0" smtClean="0">
                <a:solidFill>
                  <a:schemeClr val="bg1"/>
                </a:solidFill>
              </a:rPr>
              <a:t>，</a:t>
            </a:r>
            <a:r>
              <a:rPr lang="en-US" altLang="zh-CN" sz="3200" dirty="0" smtClean="0">
                <a:solidFill>
                  <a:schemeClr val="bg1"/>
                </a:solidFill>
              </a:rPr>
              <a:t>k[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3200" dirty="0" smtClean="0">
                <a:solidFill>
                  <a:schemeClr val="bg1"/>
                </a:solidFill>
              </a:rPr>
              <a:t>]</a:t>
            </a:r>
            <a:r>
              <a:rPr lang="zh-CN" altLang="en-US" sz="3200" dirty="0" smtClean="0">
                <a:solidFill>
                  <a:schemeClr val="bg1"/>
                </a:solidFill>
              </a:rPr>
              <a:t>如何</a:t>
            </a:r>
            <a:r>
              <a:rPr lang="zh-CN" altLang="en-US" sz="3200" dirty="0">
                <a:solidFill>
                  <a:schemeClr val="bg1"/>
                </a:solidFill>
              </a:rPr>
              <a:t>计算？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04800" y="1310847"/>
            <a:ext cx="8763000" cy="53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200" dirty="0" smtClean="0">
                <a:latin typeface="+mj-lt"/>
              </a:rPr>
              <a:t> </a:t>
            </a:r>
            <a:r>
              <a:rPr lang="zh-CN" altLang="en-US" sz="3200" dirty="0">
                <a:latin typeface="+mj-lt"/>
              </a:rPr>
              <a:t>{ </a:t>
            </a: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=0, j=0</a:t>
            </a:r>
            <a:r>
              <a:rPr lang="en-US" altLang="zh-CN" sz="3200" dirty="0" smtClean="0">
                <a:latin typeface="+mj-lt"/>
              </a:rPr>
              <a:t>;</a:t>
            </a:r>
            <a:endParaRPr lang="en-US" altLang="zh-CN" sz="3200" dirty="0">
              <a:latin typeface="+mj-lt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04800" y="2514600"/>
            <a:ext cx="87630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       if (p-</a:t>
            </a:r>
            <a:r>
              <a:rPr lang="en-US" altLang="zh-CN" sz="3200" dirty="0">
                <a:latin typeface="+mj-lt"/>
              </a:rPr>
              <a:t>&gt;c[</a:t>
            </a:r>
            <a:r>
              <a:rPr lang="en-US" altLang="zh-CN" sz="3200" dirty="0" err="1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] == t-&gt;c[j</a:t>
            </a:r>
            <a:r>
              <a:rPr lang="en-US" altLang="zh-CN" sz="3200" dirty="0" smtClean="0">
                <a:latin typeface="+mj-lt"/>
              </a:rPr>
              <a:t>]              )</a:t>
            </a:r>
            <a:endParaRPr lang="en-US" altLang="zh-CN" sz="3200" dirty="0">
              <a:latin typeface="+mj-lt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4800" y="3708000"/>
            <a:ext cx="25908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      else</a:t>
            </a:r>
            <a:endParaRPr lang="zh-CN" alt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304800" y="4343400"/>
            <a:ext cx="3200400" cy="53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if(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>
                <a:latin typeface="+mj-lt"/>
              </a:rPr>
              <a:t>&gt;= p-&gt;</a:t>
            </a:r>
            <a:r>
              <a:rPr lang="en-US" altLang="zh-CN" sz="3200" dirty="0" smtClean="0">
                <a:latin typeface="+mj-lt"/>
              </a:rPr>
              <a:t>n)</a:t>
            </a:r>
            <a:endParaRPr lang="en-US" altLang="zh-CN" sz="3200" dirty="0">
              <a:latin typeface="+mj-lt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04800" y="4953000"/>
            <a:ext cx="16002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else</a:t>
            </a:r>
            <a:endParaRPr lang="en-US" altLang="zh-CN" sz="3200" dirty="0">
              <a:latin typeface="+mj-lt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2590800" y="1295400"/>
            <a:ext cx="655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i</a:t>
            </a:r>
            <a:r>
              <a:rPr lang="zh-CN" altLang="en-US" sz="3200" dirty="0" smtClean="0">
                <a:solidFill>
                  <a:srgbClr val="009900"/>
                </a:solidFill>
              </a:rPr>
              <a:t>是模式串的下标</a:t>
            </a:r>
            <a:r>
              <a:rPr lang="en-US" altLang="zh-CN" sz="3200" dirty="0" smtClean="0">
                <a:solidFill>
                  <a:srgbClr val="009900"/>
                </a:solidFill>
              </a:rPr>
              <a:t>, </a:t>
            </a:r>
            <a:r>
              <a:rPr lang="zh-CN" altLang="en-US" sz="3200" dirty="0" smtClean="0">
                <a:solidFill>
                  <a:srgbClr val="009900"/>
                </a:solidFill>
              </a:rPr>
              <a:t>也是</a:t>
            </a:r>
            <a:r>
              <a:rPr lang="en-US" altLang="zh-CN" sz="3200" dirty="0" smtClean="0">
                <a:solidFill>
                  <a:srgbClr val="009900"/>
                </a:solidFill>
              </a:rPr>
              <a:t>k[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i</a:t>
            </a:r>
            <a:r>
              <a:rPr lang="en-US" altLang="zh-CN" sz="3200" dirty="0" smtClean="0">
                <a:solidFill>
                  <a:srgbClr val="009900"/>
                </a:solidFill>
              </a:rPr>
              <a:t>]</a:t>
            </a:r>
            <a:r>
              <a:rPr lang="zh-CN" altLang="en-US" sz="3200" dirty="0" smtClean="0">
                <a:solidFill>
                  <a:srgbClr val="009900"/>
                </a:solidFill>
              </a:rPr>
              <a:t>的替身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304800" y="3096000"/>
            <a:ext cx="8763000" cy="53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          { </a:t>
            </a:r>
            <a:r>
              <a:rPr lang="en-US" altLang="zh-CN" sz="3200" dirty="0" err="1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++; j++; }</a:t>
            </a:r>
            <a:endParaRPr lang="en-US" altLang="zh-CN" sz="3200" dirty="0">
              <a:latin typeface="+mj-lt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5105400" y="2514600"/>
            <a:ext cx="1905000" cy="53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||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200" dirty="0" smtClean="0">
                <a:solidFill>
                  <a:srgbClr val="C00000"/>
                </a:solidFill>
              </a:rPr>
              <a:t>== -1</a:t>
            </a:r>
            <a:endParaRPr lang="en-US" altLang="zh-CN"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2590800" y="3708000"/>
            <a:ext cx="39624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=next[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];  </a:t>
            </a:r>
            <a:endParaRPr lang="zh-CN" alt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629400" y="43434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匹配成功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276600" y="4343400"/>
            <a:ext cx="53340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return </a:t>
            </a:r>
            <a:r>
              <a:rPr lang="en-US" altLang="zh-CN" sz="3200" dirty="0">
                <a:latin typeface="+mj-lt"/>
              </a:rPr>
              <a:t>(j- p-&gt;n +1</a:t>
            </a:r>
            <a:r>
              <a:rPr lang="en-US" altLang="zh-CN" sz="3200" dirty="0" smtClean="0">
                <a:latin typeface="+mj-lt"/>
              </a:rPr>
              <a:t>);</a:t>
            </a:r>
            <a:endParaRPr lang="en-US" altLang="zh-CN" sz="3200" dirty="0">
              <a:latin typeface="+mj-lt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304800" y="1923669"/>
            <a:ext cx="87630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while(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&lt; p-&gt;n &amp;&amp; </a:t>
            </a:r>
            <a:r>
              <a:rPr lang="en-US" altLang="zh-CN" sz="3200" dirty="0" smtClean="0">
                <a:latin typeface="+mj-lt"/>
              </a:rPr>
              <a:t>j&lt; </a:t>
            </a:r>
            <a:r>
              <a:rPr lang="en-US" altLang="zh-CN" sz="3200" dirty="0">
                <a:latin typeface="+mj-lt"/>
              </a:rPr>
              <a:t>t-&gt;n</a:t>
            </a:r>
            <a:r>
              <a:rPr lang="en-US" altLang="zh-CN" sz="3200" dirty="0" smtClean="0">
                <a:latin typeface="+mj-lt"/>
              </a:rPr>
              <a:t>)</a:t>
            </a:r>
            <a:endParaRPr lang="en-US" altLang="zh-CN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5" grpId="0"/>
      <p:bldP spid="17" grpId="0"/>
      <p:bldP spid="18" grpId="0"/>
      <p:bldP spid="19" grpId="0" animBg="1"/>
      <p:bldP spid="20" grpId="0"/>
      <p:bldP spid="21" grpId="0"/>
      <p:bldP spid="22" grpId="0"/>
      <p:bldP spid="23" grpId="0"/>
      <p:bldP spid="24" grpId="0"/>
      <p:bldP spid="16" grpId="0"/>
      <p:bldP spid="25" grpId="0"/>
      <p:bldP spid="26" grpId="0"/>
      <p:bldP spid="27" grpId="0"/>
      <p:bldP spid="28" grpId="0"/>
      <p:bldP spid="29" grpId="0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1219200" y="3240000"/>
            <a:ext cx="28194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若</a:t>
            </a:r>
            <a:r>
              <a:rPr lang="en-US" altLang="zh-CN" sz="3600" dirty="0" smtClean="0">
                <a:solidFill>
                  <a:srgbClr val="C00000"/>
                </a:solidFill>
              </a:rPr>
              <a:t>p</a:t>
            </a:r>
            <a:r>
              <a:rPr lang="en-US" altLang="zh-CN" sz="3600" baseline="-25000" dirty="0" smtClean="0">
                <a:solidFill>
                  <a:srgbClr val="C00000"/>
                </a:solidFill>
              </a:rPr>
              <a:t>i </a:t>
            </a:r>
            <a:r>
              <a:rPr lang="en-US" altLang="zh-CN" sz="3600" kern="0" dirty="0" smtClean="0">
                <a:solidFill>
                  <a:srgbClr val="C00000"/>
                </a:solidFill>
              </a:rPr>
              <a:t>≠</a:t>
            </a:r>
            <a:r>
              <a:rPr lang="en-US" altLang="zh-CN" sz="36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p</a:t>
            </a:r>
            <a:r>
              <a:rPr lang="en-US" altLang="zh-CN" sz="3600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zh-CN" sz="3600" baseline="-25000" dirty="0" smtClean="0">
                <a:solidFill>
                  <a:srgbClr val="C00000"/>
                </a:solidFill>
              </a:rPr>
              <a:t>[</a:t>
            </a:r>
            <a:r>
              <a:rPr lang="en-US" altLang="zh-CN" sz="3600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600" baseline="-25000" dirty="0" smtClean="0">
                <a:solidFill>
                  <a:srgbClr val="C00000"/>
                </a:solidFill>
              </a:rPr>
              <a:t>]</a:t>
            </a:r>
            <a:r>
              <a:rPr lang="en-US" altLang="zh-CN" sz="3600" dirty="0" smtClean="0">
                <a:solidFill>
                  <a:srgbClr val="C00000"/>
                </a:solidFill>
              </a:rPr>
              <a:t>, …</a:t>
            </a:r>
            <a:endParaRPr lang="zh-CN" altLang="en-US" sz="3600" dirty="0" smtClean="0">
              <a:solidFill>
                <a:srgbClr val="C00000"/>
              </a:solidFill>
            </a:endParaRP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1219200" y="2667000"/>
            <a:ext cx="7696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若</a:t>
            </a: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i </a:t>
            </a:r>
            <a:r>
              <a:rPr lang="en-US" altLang="zh-CN" sz="3600" dirty="0" smtClean="0"/>
              <a:t>== </a:t>
            </a:r>
            <a:r>
              <a:rPr lang="en-US" altLang="zh-CN" sz="3600" dirty="0" err="1" smtClean="0"/>
              <a:t>p</a:t>
            </a:r>
            <a:r>
              <a:rPr lang="en-US" altLang="zh-CN" sz="3600" baseline="-25000" dirty="0" err="1" smtClean="0"/>
              <a:t>k</a:t>
            </a:r>
            <a:r>
              <a:rPr lang="en-US" altLang="zh-CN" sz="3600" baseline="-25000" dirty="0" smtClean="0"/>
              <a:t>[</a:t>
            </a:r>
            <a:r>
              <a:rPr lang="en-US" altLang="zh-CN" sz="3600" baseline="-25000" dirty="0" err="1" smtClean="0"/>
              <a:t>i</a:t>
            </a:r>
            <a:r>
              <a:rPr lang="en-US" altLang="zh-CN" sz="3600" baseline="-25000" dirty="0" smtClean="0"/>
              <a:t>]</a:t>
            </a:r>
            <a:r>
              <a:rPr lang="en-US" altLang="zh-CN" sz="3200" dirty="0" smtClean="0"/>
              <a:t>,  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k[i+1] = 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 +1;</a:t>
            </a:r>
            <a:endParaRPr lang="zh-CN" altLang="en-US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K[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]</a:t>
            </a:r>
            <a:r>
              <a:rPr lang="zh-CN" altLang="en-US" dirty="0" smtClean="0">
                <a:ea typeface="黑体" pitchFamily="2" charset="-122"/>
              </a:rPr>
              <a:t>的递推计算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304800" y="9144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kern="0" dirty="0" smtClean="0"/>
              <a:t> 对于模式</a:t>
            </a:r>
            <a:r>
              <a:rPr lang="en-US" altLang="zh-CN" sz="3200" kern="0" dirty="0" smtClean="0"/>
              <a:t>p</a:t>
            </a:r>
            <a:r>
              <a:rPr lang="zh-CN" altLang="en-US" sz="3200" kern="0" dirty="0" smtClean="0"/>
              <a:t>，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最大相同前后缀长度</a:t>
            </a:r>
            <a:r>
              <a:rPr lang="en-US" altLang="zh-CN" sz="3200" kern="0" dirty="0" smtClean="0"/>
              <a:t>) k[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</a:t>
            </a:r>
            <a:r>
              <a:rPr lang="zh-CN" altLang="en-US" sz="3200" kern="0" dirty="0" smtClean="0"/>
              <a:t>满足：</a:t>
            </a:r>
            <a:endParaRPr lang="zh-CN" altLang="en-US" sz="3200" dirty="0" smtClean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85800" y="1524000"/>
            <a:ext cx="2133600" cy="6096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=0</a:t>
            </a:r>
            <a:r>
              <a:rPr lang="zh-CN" altLang="en-US" sz="3200" dirty="0" smtClean="0"/>
              <a:t>时</a:t>
            </a:r>
            <a:r>
              <a:rPr lang="en-US" altLang="zh-CN" sz="3200" dirty="0" smtClean="0"/>
              <a:t>,  </a:t>
            </a:r>
            <a:endParaRPr lang="zh-CN" altLang="en-US" sz="3200" dirty="0" smtClean="0">
              <a:solidFill>
                <a:srgbClr val="008A00"/>
              </a:solidFill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685800" y="2209800"/>
            <a:ext cx="8229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 </a:t>
            </a:r>
            <a:r>
              <a:rPr lang="zh-CN" altLang="en-US" sz="3200" dirty="0" smtClean="0"/>
              <a:t>已知</a:t>
            </a:r>
            <a:r>
              <a:rPr lang="en-US" altLang="zh-CN" sz="3200" dirty="0" smtClean="0"/>
              <a:t>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],  </a:t>
            </a:r>
            <a:r>
              <a:rPr lang="zh-CN" altLang="en-US" sz="3200" dirty="0" smtClean="0"/>
              <a:t>则 </a:t>
            </a:r>
            <a:r>
              <a:rPr lang="en-US" altLang="zh-CN" sz="3200" dirty="0" smtClean="0">
                <a:solidFill>
                  <a:srgbClr val="043D9A"/>
                </a:solidFill>
              </a:rPr>
              <a:t>k[i+1]</a:t>
            </a:r>
            <a:r>
              <a:rPr lang="en-US" altLang="zh-CN" sz="3200" baseline="-25000" dirty="0" smtClean="0">
                <a:solidFill>
                  <a:srgbClr val="043D9A"/>
                </a:solidFill>
              </a:rPr>
              <a:t> </a:t>
            </a:r>
            <a:r>
              <a:rPr lang="en-US" altLang="zh-CN" sz="3200" dirty="0" smtClean="0">
                <a:solidFill>
                  <a:srgbClr val="043D9A"/>
                </a:solidFill>
              </a:rPr>
              <a:t>&lt;= k[</a:t>
            </a:r>
            <a:r>
              <a:rPr lang="en-US" altLang="zh-CN" sz="32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dirty="0" smtClean="0">
                <a:solidFill>
                  <a:srgbClr val="043D9A"/>
                </a:solidFill>
              </a:rPr>
              <a:t>] +1;</a:t>
            </a:r>
            <a:endParaRPr lang="zh-CN" altLang="en-US" sz="3200" dirty="0" smtClean="0">
              <a:solidFill>
                <a:srgbClr val="043D9A"/>
              </a:solidFill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407600" y="4444424"/>
            <a:ext cx="9720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…</a:t>
            </a:r>
            <a:endParaRPr lang="en-US" altLang="zh-CN" sz="4000" baseline="-25000" dirty="0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343600" y="4444422"/>
            <a:ext cx="972000" cy="584775"/>
          </a:xfrm>
          <a:prstGeom prst="rect">
            <a:avLst/>
          </a:prstGeom>
          <a:solidFill>
            <a:srgbClr val="C5FFC6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p</a:t>
            </a:r>
            <a:r>
              <a:rPr lang="en-US" altLang="zh-CN" sz="4000" baseline="-25000" dirty="0" smtClean="0"/>
              <a:t>i-k</a:t>
            </a:r>
            <a:endParaRPr lang="en-US" altLang="zh-CN" sz="4000" baseline="-25000" dirty="0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258000" y="4444424"/>
            <a:ext cx="972000" cy="584775"/>
          </a:xfrm>
          <a:prstGeom prst="rect">
            <a:avLst/>
          </a:prstGeom>
          <a:solidFill>
            <a:srgbClr val="C5FFC6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…</a:t>
            </a:r>
            <a:endParaRPr lang="en-US" altLang="zh-CN" sz="4000" baseline="-25000" dirty="0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172400" y="4444422"/>
            <a:ext cx="1314000" cy="584775"/>
          </a:xfrm>
          <a:prstGeom prst="rect">
            <a:avLst/>
          </a:prstGeom>
          <a:solidFill>
            <a:srgbClr val="C5FFC6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p</a:t>
            </a:r>
            <a:r>
              <a:rPr lang="en-US" altLang="zh-CN" sz="4000" baseline="-25000" dirty="0" smtClean="0"/>
              <a:t>i-1</a:t>
            </a:r>
            <a:endParaRPr lang="en-US" altLang="zh-CN" sz="4000" baseline="-25000" dirty="0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5486400" y="4444424"/>
            <a:ext cx="1200600" cy="584775"/>
          </a:xfrm>
          <a:prstGeom prst="rect">
            <a:avLst/>
          </a:prstGeom>
          <a:solidFill>
            <a:srgbClr val="FDA69D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p</a:t>
            </a:r>
            <a:r>
              <a:rPr lang="en-US" altLang="zh-CN" sz="4000" baseline="-25000" dirty="0" smtClean="0"/>
              <a:t>i</a:t>
            </a:r>
            <a:endParaRPr lang="en-US" altLang="zh-CN" sz="4000" baseline="-25000" dirty="0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6629400" y="4444425"/>
            <a:ext cx="14478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p</a:t>
            </a:r>
            <a:r>
              <a:rPr lang="en-US" altLang="zh-CN" sz="4000" baseline="-25000" dirty="0" smtClean="0"/>
              <a:t>i+1</a:t>
            </a:r>
            <a:endParaRPr lang="en-US" altLang="zh-CN" sz="4000" baseline="-25000" dirty="0"/>
          </a:p>
        </p:txBody>
      </p:sp>
      <p:sp>
        <p:nvSpPr>
          <p:cNvPr id="35" name="Rectangle 45"/>
          <p:cNvSpPr>
            <a:spLocks noChangeArrowheads="1"/>
          </p:cNvSpPr>
          <p:nvPr/>
        </p:nvSpPr>
        <p:spPr bwMode="auto">
          <a:xfrm>
            <a:off x="457200" y="4444424"/>
            <a:ext cx="9720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p</a:t>
            </a:r>
            <a:r>
              <a:rPr lang="en-US" altLang="zh-CN" sz="4000" baseline="-25000" dirty="0" smtClean="0"/>
              <a:t>0</a:t>
            </a:r>
            <a:endParaRPr lang="en-US" altLang="zh-CN" sz="4000" baseline="-25000" dirty="0"/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8019600" y="4444422"/>
            <a:ext cx="9720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…</a:t>
            </a:r>
            <a:endParaRPr lang="en-US" altLang="zh-CN" sz="4000" baseline="-25000" dirty="0"/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2343600" y="5358822"/>
            <a:ext cx="972000" cy="584775"/>
          </a:xfrm>
          <a:prstGeom prst="rect">
            <a:avLst/>
          </a:prstGeom>
          <a:solidFill>
            <a:srgbClr val="C5FFC6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p</a:t>
            </a:r>
            <a:r>
              <a:rPr lang="en-US" altLang="zh-CN" sz="4000" baseline="-25000" dirty="0" smtClean="0"/>
              <a:t>0</a:t>
            </a:r>
            <a:endParaRPr lang="en-US" altLang="zh-CN" sz="4000" baseline="-25000" dirty="0"/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3258000" y="5358824"/>
            <a:ext cx="972000" cy="584775"/>
          </a:xfrm>
          <a:prstGeom prst="rect">
            <a:avLst/>
          </a:prstGeom>
          <a:solidFill>
            <a:srgbClr val="C5FFC6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…</a:t>
            </a:r>
            <a:endParaRPr lang="en-US" altLang="zh-CN" sz="4000" baseline="-25000" dirty="0"/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4172400" y="5358822"/>
            <a:ext cx="1390200" cy="584775"/>
          </a:xfrm>
          <a:prstGeom prst="rect">
            <a:avLst/>
          </a:prstGeom>
          <a:solidFill>
            <a:srgbClr val="C5FFC6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err="1" smtClean="0"/>
              <a:t>p</a:t>
            </a:r>
            <a:r>
              <a:rPr lang="en-US" altLang="zh-CN" sz="4000" baseline="-25000" dirty="0" err="1" smtClean="0"/>
              <a:t>k</a:t>
            </a:r>
            <a:r>
              <a:rPr lang="en-US" altLang="zh-CN" sz="4000" baseline="-25000" dirty="0" smtClean="0"/>
              <a:t>[</a:t>
            </a:r>
            <a:r>
              <a:rPr lang="en-US" altLang="zh-CN" sz="4000" baseline="-25000" dirty="0" err="1" smtClean="0"/>
              <a:t>i</a:t>
            </a:r>
            <a:r>
              <a:rPr lang="en-US" altLang="zh-CN" sz="4000" baseline="-25000" dirty="0" smtClean="0"/>
              <a:t>]-1</a:t>
            </a:r>
            <a:endParaRPr lang="en-US" altLang="zh-CN" sz="4000" baseline="-25000" dirty="0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505000" y="5358824"/>
            <a:ext cx="1124400" cy="584775"/>
          </a:xfrm>
          <a:prstGeom prst="rect">
            <a:avLst/>
          </a:prstGeom>
          <a:solidFill>
            <a:srgbClr val="FDA69D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err="1" smtClean="0"/>
              <a:t>p</a:t>
            </a:r>
            <a:r>
              <a:rPr lang="en-US" altLang="zh-CN" sz="4000" baseline="-25000" dirty="0" err="1" smtClean="0"/>
              <a:t>k</a:t>
            </a:r>
            <a:r>
              <a:rPr lang="en-US" altLang="zh-CN" sz="4000" baseline="-25000" dirty="0" smtClean="0"/>
              <a:t>[</a:t>
            </a:r>
            <a:r>
              <a:rPr lang="en-US" altLang="zh-CN" sz="4000" baseline="-25000" dirty="0" err="1" smtClean="0"/>
              <a:t>i</a:t>
            </a:r>
            <a:r>
              <a:rPr lang="en-US" altLang="zh-CN" sz="4000" baseline="-25000" dirty="0" smtClean="0"/>
              <a:t>]</a:t>
            </a:r>
            <a:endParaRPr lang="en-US" altLang="zh-CN" sz="4000" baseline="-25000" dirty="0"/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6629400" y="5358825"/>
            <a:ext cx="14478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err="1" smtClean="0"/>
              <a:t>p</a:t>
            </a:r>
            <a:r>
              <a:rPr lang="en-US" altLang="zh-CN" sz="4000" baseline="-25000" dirty="0" err="1" smtClean="0"/>
              <a:t>k</a:t>
            </a:r>
            <a:r>
              <a:rPr lang="en-US" altLang="zh-CN" sz="4000" baseline="-25000" dirty="0" smtClean="0"/>
              <a:t>[</a:t>
            </a:r>
            <a:r>
              <a:rPr lang="en-US" altLang="zh-CN" sz="4000" baseline="-25000" dirty="0" err="1" smtClean="0"/>
              <a:t>i</a:t>
            </a:r>
            <a:r>
              <a:rPr lang="en-US" altLang="zh-CN" sz="4000" baseline="-25000" dirty="0" smtClean="0"/>
              <a:t>]+1</a:t>
            </a:r>
            <a:endParaRPr lang="en-US" altLang="zh-CN" sz="4000" baseline="-25000" dirty="0"/>
          </a:p>
        </p:txBody>
      </p:sp>
      <p:sp>
        <p:nvSpPr>
          <p:cNvPr id="43" name="Rectangle 27"/>
          <p:cNvSpPr>
            <a:spLocks noChangeArrowheads="1"/>
          </p:cNvSpPr>
          <p:nvPr/>
        </p:nvSpPr>
        <p:spPr bwMode="auto">
          <a:xfrm>
            <a:off x="8019600" y="5358822"/>
            <a:ext cx="9720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…</a:t>
            </a:r>
            <a:endParaRPr lang="en-US" altLang="zh-CN" sz="4000" baseline="-25000" dirty="0"/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572200" y="5000624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8A00"/>
                </a:solidFill>
              </a:rPr>
              <a:t>=</a:t>
            </a:r>
            <a:endParaRPr lang="zh-CN" altLang="en-US" sz="3600" dirty="0">
              <a:solidFill>
                <a:srgbClr val="008A00"/>
              </a:solidFill>
            </a:endParaRPr>
          </a:p>
        </p:txBody>
      </p:sp>
      <p:sp>
        <p:nvSpPr>
          <p:cNvPr id="49" name="Rectangle 68"/>
          <p:cNvSpPr>
            <a:spLocks noChangeArrowheads="1"/>
          </p:cNvSpPr>
          <p:nvPr/>
        </p:nvSpPr>
        <p:spPr bwMode="auto">
          <a:xfrm>
            <a:off x="3562800" y="5000624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8A00"/>
                </a:solidFill>
              </a:rPr>
              <a:t>=</a:t>
            </a:r>
            <a:endParaRPr lang="zh-CN" altLang="en-US" sz="3600" dirty="0">
              <a:solidFill>
                <a:srgbClr val="008A00"/>
              </a:solidFill>
            </a:endParaRPr>
          </a:p>
        </p:txBody>
      </p:sp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4477200" y="5014912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8A00"/>
                </a:solidFill>
              </a:rPr>
              <a:t>=</a:t>
            </a:r>
            <a:endParaRPr lang="zh-CN" altLang="en-US" sz="3600" dirty="0">
              <a:solidFill>
                <a:srgbClr val="008A00"/>
              </a:solidFill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2514600" y="1524000"/>
            <a:ext cx="2286000" cy="6096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k[0]= -1; </a:t>
            </a:r>
            <a:endParaRPr lang="zh-CN" altLang="en-US" sz="3200" dirty="0" smtClean="0">
              <a:solidFill>
                <a:srgbClr val="008A00"/>
              </a:solidFill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4724400" y="1524000"/>
            <a:ext cx="1371600" cy="6096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=1</a:t>
            </a:r>
            <a:r>
              <a:rPr lang="zh-CN" altLang="en-US" sz="3200" dirty="0" smtClean="0"/>
              <a:t>时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 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6019800" y="1524000"/>
            <a:ext cx="2895600" cy="6096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k[1]=0;</a:t>
            </a:r>
            <a:endParaRPr lang="zh-CN" altLang="en-US" sz="3200" dirty="0" smtClean="0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5715000" y="3886200"/>
            <a:ext cx="106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k[</a:t>
            </a:r>
            <a:r>
              <a:rPr lang="en-US" altLang="zh-CN" sz="3200" dirty="0" err="1" smtClean="0">
                <a:solidFill>
                  <a:srgbClr val="008A00"/>
                </a:solidFill>
              </a:rPr>
              <a:t>i</a:t>
            </a:r>
            <a:r>
              <a:rPr lang="en-US" altLang="zh-CN" sz="3200" dirty="0" smtClean="0">
                <a:solidFill>
                  <a:srgbClr val="008A00"/>
                </a:solidFill>
              </a:rPr>
              <a:t>]</a:t>
            </a:r>
            <a:endParaRPr lang="zh-CN" altLang="en-US" sz="3200" dirty="0" smtClean="0">
              <a:solidFill>
                <a:srgbClr val="008A00"/>
              </a:solidFill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4343400" y="3886200"/>
            <a:ext cx="106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k[i-1]</a:t>
            </a:r>
            <a:endParaRPr lang="zh-CN" altLang="en-US" sz="3200" dirty="0" smtClean="0">
              <a:solidFill>
                <a:srgbClr val="008A00"/>
              </a:solidFill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6781800" y="3886200"/>
            <a:ext cx="106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k[i+1]</a:t>
            </a:r>
            <a:endParaRPr lang="zh-CN" altLang="en-US" sz="3200" dirty="0" smtClean="0">
              <a:solidFill>
                <a:srgbClr val="008A00"/>
              </a:solidFill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2286000" y="3886200"/>
            <a:ext cx="106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k[</a:t>
            </a:r>
            <a:r>
              <a:rPr lang="en-US" altLang="zh-CN" sz="3200" dirty="0" err="1" smtClean="0">
                <a:solidFill>
                  <a:srgbClr val="008A00"/>
                </a:solidFill>
              </a:rPr>
              <a:t>i</a:t>
            </a:r>
            <a:r>
              <a:rPr lang="en-US" altLang="zh-CN" sz="3200" dirty="0" smtClean="0">
                <a:solidFill>
                  <a:srgbClr val="008A00"/>
                </a:solidFill>
              </a:rPr>
              <a:t>-k]</a:t>
            </a:r>
            <a:endParaRPr lang="zh-CN" altLang="en-US" sz="3200" dirty="0" smtClean="0">
              <a:solidFill>
                <a:srgbClr val="008A00"/>
              </a:solidFill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533400" y="3886200"/>
            <a:ext cx="106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k[0]</a:t>
            </a:r>
            <a:endParaRPr lang="zh-CN" altLang="en-US" sz="3200" dirty="0" smtClean="0">
              <a:solidFill>
                <a:srgbClr val="008A00"/>
              </a:solidFill>
            </a:endParaRP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4495800" y="6017669"/>
            <a:ext cx="4267200" cy="535531"/>
          </a:xfrm>
          <a:prstGeom prst="rect">
            <a:avLst/>
          </a:prstGeom>
          <a:solidFill>
            <a:srgbClr val="043D9A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思考前缀如何增长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7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4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914400" y="1447800"/>
            <a:ext cx="24384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若</a:t>
            </a:r>
            <a:r>
              <a:rPr lang="en-US" altLang="zh-CN" sz="3600" dirty="0" smtClean="0">
                <a:solidFill>
                  <a:srgbClr val="C00000"/>
                </a:solidFill>
              </a:rPr>
              <a:t>p</a:t>
            </a:r>
            <a:r>
              <a:rPr lang="en-US" altLang="zh-CN" sz="3600" baseline="-25000" dirty="0" smtClean="0">
                <a:solidFill>
                  <a:srgbClr val="C00000"/>
                </a:solidFill>
              </a:rPr>
              <a:t>i </a:t>
            </a:r>
            <a:r>
              <a:rPr lang="en-US" altLang="zh-CN" sz="3600" kern="0" dirty="0" smtClean="0">
                <a:solidFill>
                  <a:srgbClr val="C00000"/>
                </a:solidFill>
              </a:rPr>
              <a:t>≠</a:t>
            </a:r>
            <a:r>
              <a:rPr lang="en-US" altLang="zh-CN" sz="3600" dirty="0" smtClean="0">
                <a:solidFill>
                  <a:srgbClr val="C00000"/>
                </a:solidFill>
              </a:rPr>
              <a:t> </a:t>
            </a:r>
            <a:r>
              <a:rPr lang="en-US" altLang="zh-CN" sz="3600" dirty="0" err="1" smtClean="0">
                <a:solidFill>
                  <a:srgbClr val="C00000"/>
                </a:solidFill>
              </a:rPr>
              <a:t>p</a:t>
            </a:r>
            <a:r>
              <a:rPr lang="en-US" altLang="zh-CN" sz="3600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zh-CN" sz="3600" baseline="-25000" dirty="0" smtClean="0">
                <a:solidFill>
                  <a:srgbClr val="C00000"/>
                </a:solidFill>
              </a:rPr>
              <a:t>[</a:t>
            </a:r>
            <a:r>
              <a:rPr lang="en-US" altLang="zh-CN" sz="3600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600" baseline="-25000" dirty="0" smtClean="0">
                <a:solidFill>
                  <a:srgbClr val="C00000"/>
                </a:solidFill>
              </a:rPr>
              <a:t>]</a:t>
            </a:r>
            <a:r>
              <a:rPr lang="en-US" altLang="zh-CN" sz="3600" dirty="0" smtClean="0">
                <a:solidFill>
                  <a:srgbClr val="C00000"/>
                </a:solidFill>
              </a:rPr>
              <a:t>,     </a:t>
            </a:r>
            <a:endParaRPr lang="zh-CN" altLang="en-US" sz="4000" baseline="-25000" dirty="0" smtClean="0"/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914400" y="838200"/>
            <a:ext cx="7924800" cy="609600"/>
          </a:xfrm>
          <a:prstGeom prst="rect">
            <a:avLst/>
          </a:prstGeom>
          <a:solidFill>
            <a:srgbClr val="FF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若</a:t>
            </a: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i </a:t>
            </a:r>
            <a:r>
              <a:rPr lang="en-US" altLang="zh-CN" sz="3600" dirty="0" smtClean="0"/>
              <a:t>== </a:t>
            </a:r>
            <a:r>
              <a:rPr lang="en-US" altLang="zh-CN" sz="3600" dirty="0" err="1" smtClean="0"/>
              <a:t>p</a:t>
            </a:r>
            <a:r>
              <a:rPr lang="en-US" altLang="zh-CN" sz="3600" baseline="-25000" dirty="0" err="1" smtClean="0"/>
              <a:t>k</a:t>
            </a:r>
            <a:r>
              <a:rPr lang="en-US" altLang="zh-CN" sz="3600" baseline="-25000" dirty="0" smtClean="0"/>
              <a:t>[</a:t>
            </a:r>
            <a:r>
              <a:rPr lang="en-US" altLang="zh-CN" sz="3600" baseline="-25000" dirty="0" err="1" smtClean="0"/>
              <a:t>i</a:t>
            </a:r>
            <a:r>
              <a:rPr lang="en-US" altLang="zh-CN" sz="3600" baseline="-25000" dirty="0" smtClean="0"/>
              <a:t>]</a:t>
            </a:r>
            <a:r>
              <a:rPr lang="en-US" altLang="zh-CN" sz="3200" dirty="0" smtClean="0"/>
              <a:t>,   </a:t>
            </a:r>
            <a:r>
              <a:rPr lang="zh-CN" altLang="en-US" sz="3200" dirty="0" smtClean="0"/>
              <a:t>则 </a:t>
            </a:r>
            <a:r>
              <a:rPr lang="en-US" altLang="zh-CN" sz="3200" dirty="0" smtClean="0"/>
              <a:t>k[i+1] = 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 +1;</a:t>
            </a:r>
            <a:endParaRPr lang="zh-CN" altLang="en-US" sz="3200" dirty="0" smtClean="0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81000" y="228600"/>
            <a:ext cx="8458200" cy="685800"/>
          </a:xfrm>
          <a:prstGeom prst="rect">
            <a:avLst/>
          </a:prstGeom>
          <a:solidFill>
            <a:srgbClr val="FFFFA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 </a:t>
            </a:r>
            <a:r>
              <a:rPr lang="zh-CN" altLang="en-US" sz="3200" dirty="0" smtClean="0"/>
              <a:t>已知</a:t>
            </a:r>
            <a:r>
              <a:rPr lang="en-US" altLang="zh-CN" sz="3200" dirty="0" smtClean="0"/>
              <a:t>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],  </a:t>
            </a:r>
            <a:r>
              <a:rPr lang="zh-CN" altLang="en-US" sz="3200" dirty="0" smtClean="0"/>
              <a:t>求</a:t>
            </a:r>
            <a:r>
              <a:rPr lang="en-US" altLang="zh-CN" sz="3200" dirty="0" smtClean="0"/>
              <a:t>k[i+1], </a:t>
            </a:r>
            <a:r>
              <a:rPr lang="zh-CN" altLang="en-US" sz="3200" dirty="0" smtClean="0"/>
              <a:t>则比较</a:t>
            </a: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i </a:t>
            </a:r>
            <a:r>
              <a:rPr lang="zh-CN" altLang="en-US" sz="3200" dirty="0" smtClean="0"/>
              <a:t>与</a:t>
            </a:r>
            <a:r>
              <a:rPr lang="en-US" altLang="zh-CN" sz="3600" dirty="0" err="1" smtClean="0"/>
              <a:t>p</a:t>
            </a:r>
            <a:r>
              <a:rPr lang="en-US" altLang="zh-CN" sz="3600" baseline="-25000" dirty="0" err="1" smtClean="0"/>
              <a:t>k</a:t>
            </a:r>
            <a:r>
              <a:rPr lang="en-US" altLang="zh-CN" sz="3600" baseline="-25000" dirty="0" smtClean="0"/>
              <a:t>[</a:t>
            </a:r>
            <a:r>
              <a:rPr lang="en-US" altLang="zh-CN" sz="3600" baseline="-25000" dirty="0" err="1" smtClean="0"/>
              <a:t>i</a:t>
            </a:r>
            <a:r>
              <a:rPr lang="en-US" altLang="zh-CN" sz="3600" baseline="-25000" dirty="0" smtClean="0"/>
              <a:t>]</a:t>
            </a:r>
            <a:r>
              <a:rPr lang="en-US" altLang="zh-CN" sz="3200" dirty="0" smtClean="0"/>
              <a:t>, </a:t>
            </a:r>
            <a:endParaRPr lang="zh-CN" altLang="en-US" sz="3200" dirty="0" smtClean="0">
              <a:solidFill>
                <a:srgbClr val="043D9A"/>
              </a:solidFill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407600" y="3711714"/>
            <a:ext cx="9720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…</a:t>
            </a:r>
            <a:endParaRPr lang="en-US" altLang="zh-CN" sz="4000" baseline="-25000" dirty="0"/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343600" y="3711712"/>
            <a:ext cx="972000" cy="584775"/>
          </a:xfrm>
          <a:prstGeom prst="rect">
            <a:avLst/>
          </a:prstGeom>
          <a:solidFill>
            <a:srgbClr val="C5FFC6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p</a:t>
            </a:r>
            <a:r>
              <a:rPr lang="en-US" altLang="zh-CN" sz="4000" baseline="-25000" dirty="0" smtClean="0"/>
              <a:t>i-k</a:t>
            </a:r>
            <a:endParaRPr lang="en-US" altLang="zh-CN" sz="4000" baseline="-25000" dirty="0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3258000" y="3711714"/>
            <a:ext cx="972000" cy="584775"/>
          </a:xfrm>
          <a:prstGeom prst="rect">
            <a:avLst/>
          </a:prstGeom>
          <a:solidFill>
            <a:srgbClr val="C5FFC6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…</a:t>
            </a:r>
            <a:endParaRPr lang="en-US" altLang="zh-CN" sz="4000" baseline="-25000" dirty="0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172400" y="3711712"/>
            <a:ext cx="1314000" cy="584775"/>
          </a:xfrm>
          <a:prstGeom prst="rect">
            <a:avLst/>
          </a:prstGeom>
          <a:solidFill>
            <a:srgbClr val="C5FFC6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p</a:t>
            </a:r>
            <a:r>
              <a:rPr lang="en-US" altLang="zh-CN" sz="4000" baseline="-25000" dirty="0" smtClean="0"/>
              <a:t>i-1</a:t>
            </a:r>
            <a:endParaRPr lang="en-US" altLang="zh-CN" sz="4000" baseline="-25000" dirty="0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5486400" y="3711714"/>
            <a:ext cx="1200600" cy="584775"/>
          </a:xfrm>
          <a:prstGeom prst="rect">
            <a:avLst/>
          </a:prstGeom>
          <a:solidFill>
            <a:srgbClr val="FDA69D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p</a:t>
            </a:r>
            <a:r>
              <a:rPr lang="en-US" altLang="zh-CN" sz="4000" baseline="-25000" dirty="0" smtClean="0"/>
              <a:t>i</a:t>
            </a:r>
            <a:endParaRPr lang="en-US" altLang="zh-CN" sz="4000" baseline="-25000" dirty="0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6629400" y="3711715"/>
            <a:ext cx="14478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p</a:t>
            </a:r>
            <a:r>
              <a:rPr lang="en-US" altLang="zh-CN" sz="4000" baseline="-25000" dirty="0" smtClean="0"/>
              <a:t>i+1</a:t>
            </a:r>
            <a:endParaRPr lang="en-US" altLang="zh-CN" sz="4000" baseline="-25000" dirty="0"/>
          </a:p>
        </p:txBody>
      </p:sp>
      <p:sp>
        <p:nvSpPr>
          <p:cNvPr id="35" name="Rectangle 45"/>
          <p:cNvSpPr>
            <a:spLocks noChangeArrowheads="1"/>
          </p:cNvSpPr>
          <p:nvPr/>
        </p:nvSpPr>
        <p:spPr bwMode="auto">
          <a:xfrm>
            <a:off x="457200" y="3711714"/>
            <a:ext cx="9720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p</a:t>
            </a:r>
            <a:r>
              <a:rPr lang="en-US" altLang="zh-CN" sz="4000" baseline="-25000" dirty="0" smtClean="0"/>
              <a:t>0</a:t>
            </a:r>
            <a:endParaRPr lang="en-US" altLang="zh-CN" sz="4000" baseline="-25000" dirty="0"/>
          </a:p>
        </p:txBody>
      </p:sp>
      <p:sp>
        <p:nvSpPr>
          <p:cNvPr id="36" name="Rectangle 27"/>
          <p:cNvSpPr>
            <a:spLocks noChangeArrowheads="1"/>
          </p:cNvSpPr>
          <p:nvPr/>
        </p:nvSpPr>
        <p:spPr bwMode="auto">
          <a:xfrm>
            <a:off x="8019600" y="3711712"/>
            <a:ext cx="9720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…</a:t>
            </a:r>
            <a:endParaRPr lang="en-US" altLang="zh-CN" sz="4000" baseline="-25000" dirty="0"/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2343600" y="4572000"/>
            <a:ext cx="972000" cy="584775"/>
          </a:xfrm>
          <a:prstGeom prst="rect">
            <a:avLst/>
          </a:prstGeom>
          <a:solidFill>
            <a:srgbClr val="C5FFC6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p</a:t>
            </a:r>
            <a:r>
              <a:rPr lang="en-US" altLang="zh-CN" sz="4000" baseline="-25000" dirty="0" smtClean="0"/>
              <a:t>0</a:t>
            </a:r>
            <a:endParaRPr lang="en-US" altLang="zh-CN" sz="4000" baseline="-25000" dirty="0"/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3258000" y="4572002"/>
            <a:ext cx="972000" cy="584775"/>
          </a:xfrm>
          <a:prstGeom prst="rect">
            <a:avLst/>
          </a:prstGeom>
          <a:solidFill>
            <a:srgbClr val="C5FFC6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…</a:t>
            </a:r>
            <a:endParaRPr lang="en-US" altLang="zh-CN" sz="4000" baseline="-25000" dirty="0"/>
          </a:p>
        </p:txBody>
      </p:sp>
      <p:sp>
        <p:nvSpPr>
          <p:cNvPr id="39" name="Rectangle 25"/>
          <p:cNvSpPr>
            <a:spLocks noChangeArrowheads="1"/>
          </p:cNvSpPr>
          <p:nvPr/>
        </p:nvSpPr>
        <p:spPr bwMode="auto">
          <a:xfrm>
            <a:off x="4172400" y="4572000"/>
            <a:ext cx="1390200" cy="584775"/>
          </a:xfrm>
          <a:prstGeom prst="rect">
            <a:avLst/>
          </a:prstGeom>
          <a:solidFill>
            <a:srgbClr val="C5FFC6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err="1" smtClean="0"/>
              <a:t>p</a:t>
            </a:r>
            <a:r>
              <a:rPr lang="en-US" altLang="zh-CN" sz="4000" baseline="-25000" dirty="0" err="1" smtClean="0"/>
              <a:t>k</a:t>
            </a:r>
            <a:r>
              <a:rPr lang="en-US" altLang="zh-CN" sz="4000" baseline="-25000" dirty="0" smtClean="0"/>
              <a:t>[</a:t>
            </a:r>
            <a:r>
              <a:rPr lang="en-US" altLang="zh-CN" sz="4000" baseline="-25000" dirty="0" err="1" smtClean="0"/>
              <a:t>i</a:t>
            </a:r>
            <a:r>
              <a:rPr lang="en-US" altLang="zh-CN" sz="4000" baseline="-25000" dirty="0" smtClean="0"/>
              <a:t>]-1</a:t>
            </a:r>
            <a:endParaRPr lang="en-US" altLang="zh-CN" sz="4000" baseline="-25000" dirty="0"/>
          </a:p>
        </p:txBody>
      </p:sp>
      <p:sp>
        <p:nvSpPr>
          <p:cNvPr id="41" name="Rectangle 26"/>
          <p:cNvSpPr>
            <a:spLocks noChangeArrowheads="1"/>
          </p:cNvSpPr>
          <p:nvPr/>
        </p:nvSpPr>
        <p:spPr bwMode="auto">
          <a:xfrm>
            <a:off x="5505000" y="4572002"/>
            <a:ext cx="1124400" cy="584775"/>
          </a:xfrm>
          <a:prstGeom prst="rect">
            <a:avLst/>
          </a:prstGeom>
          <a:solidFill>
            <a:srgbClr val="FDA69D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err="1" smtClean="0"/>
              <a:t>p</a:t>
            </a:r>
            <a:r>
              <a:rPr lang="en-US" altLang="zh-CN" sz="4000" baseline="-25000" dirty="0" err="1" smtClean="0"/>
              <a:t>k</a:t>
            </a:r>
            <a:r>
              <a:rPr lang="en-US" altLang="zh-CN" sz="4000" baseline="-25000" dirty="0" smtClean="0"/>
              <a:t>[</a:t>
            </a:r>
            <a:r>
              <a:rPr lang="en-US" altLang="zh-CN" sz="4000" baseline="-25000" dirty="0" err="1" smtClean="0"/>
              <a:t>i</a:t>
            </a:r>
            <a:r>
              <a:rPr lang="en-US" altLang="zh-CN" sz="4000" baseline="-25000" dirty="0" smtClean="0"/>
              <a:t>]</a:t>
            </a:r>
            <a:endParaRPr lang="en-US" altLang="zh-CN" sz="4000" baseline="-25000" dirty="0"/>
          </a:p>
        </p:txBody>
      </p:sp>
      <p:sp>
        <p:nvSpPr>
          <p:cNvPr id="42" name="Rectangle 27"/>
          <p:cNvSpPr>
            <a:spLocks noChangeArrowheads="1"/>
          </p:cNvSpPr>
          <p:nvPr/>
        </p:nvSpPr>
        <p:spPr bwMode="auto">
          <a:xfrm>
            <a:off x="6629400" y="4572003"/>
            <a:ext cx="14478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err="1" smtClean="0"/>
              <a:t>p</a:t>
            </a:r>
            <a:r>
              <a:rPr lang="en-US" altLang="zh-CN" sz="4000" baseline="-25000" dirty="0" err="1" smtClean="0"/>
              <a:t>k</a:t>
            </a:r>
            <a:r>
              <a:rPr lang="en-US" altLang="zh-CN" sz="4000" baseline="-25000" dirty="0" smtClean="0"/>
              <a:t>[</a:t>
            </a:r>
            <a:r>
              <a:rPr lang="en-US" altLang="zh-CN" sz="4000" baseline="-25000" dirty="0" err="1" smtClean="0"/>
              <a:t>i</a:t>
            </a:r>
            <a:r>
              <a:rPr lang="en-US" altLang="zh-CN" sz="4000" baseline="-25000" dirty="0" smtClean="0"/>
              <a:t>]+1</a:t>
            </a:r>
            <a:endParaRPr lang="en-US" altLang="zh-CN" sz="4000" baseline="-25000" dirty="0"/>
          </a:p>
        </p:txBody>
      </p:sp>
      <p:sp>
        <p:nvSpPr>
          <p:cNvPr id="43" name="Rectangle 27"/>
          <p:cNvSpPr>
            <a:spLocks noChangeArrowheads="1"/>
          </p:cNvSpPr>
          <p:nvPr/>
        </p:nvSpPr>
        <p:spPr bwMode="auto">
          <a:xfrm>
            <a:off x="8019600" y="4572000"/>
            <a:ext cx="9720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…</a:t>
            </a:r>
            <a:endParaRPr lang="en-US" altLang="zh-CN" sz="4000" baseline="-25000" dirty="0"/>
          </a:p>
        </p:txBody>
      </p:sp>
      <p:sp>
        <p:nvSpPr>
          <p:cNvPr id="44" name="Rectangle 68"/>
          <p:cNvSpPr>
            <a:spLocks noChangeArrowheads="1"/>
          </p:cNvSpPr>
          <p:nvPr/>
        </p:nvSpPr>
        <p:spPr bwMode="auto">
          <a:xfrm>
            <a:off x="2572200" y="4191001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8A00"/>
                </a:solidFill>
              </a:rPr>
              <a:t>=</a:t>
            </a:r>
            <a:endParaRPr lang="zh-CN" altLang="en-US" sz="3600" dirty="0">
              <a:solidFill>
                <a:srgbClr val="008A00"/>
              </a:solidFill>
            </a:endParaRPr>
          </a:p>
        </p:txBody>
      </p:sp>
      <p:sp>
        <p:nvSpPr>
          <p:cNvPr id="49" name="Rectangle 68"/>
          <p:cNvSpPr>
            <a:spLocks noChangeArrowheads="1"/>
          </p:cNvSpPr>
          <p:nvPr/>
        </p:nvSpPr>
        <p:spPr bwMode="auto">
          <a:xfrm>
            <a:off x="3562800" y="4191001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8A00"/>
                </a:solidFill>
              </a:rPr>
              <a:t>=</a:t>
            </a:r>
            <a:endParaRPr lang="zh-CN" altLang="en-US" sz="3600" dirty="0">
              <a:solidFill>
                <a:srgbClr val="008A00"/>
              </a:solidFill>
            </a:endParaRPr>
          </a:p>
        </p:txBody>
      </p:sp>
      <p:sp>
        <p:nvSpPr>
          <p:cNvPr id="50" name="Rectangle 68"/>
          <p:cNvSpPr>
            <a:spLocks noChangeArrowheads="1"/>
          </p:cNvSpPr>
          <p:nvPr/>
        </p:nvSpPr>
        <p:spPr bwMode="auto">
          <a:xfrm>
            <a:off x="4477200" y="4205289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8A00"/>
                </a:solidFill>
              </a:rPr>
              <a:t>=</a:t>
            </a:r>
            <a:endParaRPr lang="zh-CN" altLang="en-US" sz="3600" dirty="0">
              <a:solidFill>
                <a:srgbClr val="008A00"/>
              </a:solidFill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5505000" y="5435025"/>
            <a:ext cx="1447800" cy="584775"/>
          </a:xfrm>
          <a:prstGeom prst="rect">
            <a:avLst/>
          </a:prstGeom>
          <a:solidFill>
            <a:srgbClr val="FDA69D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err="1" smtClean="0"/>
              <a:t>p</a:t>
            </a:r>
            <a:r>
              <a:rPr lang="en-US" altLang="zh-CN" sz="4000" baseline="-25000" dirty="0" err="1" smtClean="0"/>
              <a:t>k</a:t>
            </a:r>
            <a:r>
              <a:rPr lang="en-US" altLang="zh-CN" sz="4000" baseline="-25000" dirty="0" smtClean="0"/>
              <a:t>[k[</a:t>
            </a:r>
            <a:r>
              <a:rPr lang="en-US" altLang="zh-CN" sz="4000" baseline="-25000" dirty="0" err="1" smtClean="0"/>
              <a:t>i</a:t>
            </a:r>
            <a:r>
              <a:rPr lang="en-US" altLang="zh-CN" sz="4000" baseline="-25000" dirty="0" smtClean="0"/>
              <a:t>]]</a:t>
            </a:r>
            <a:endParaRPr lang="en-US" altLang="zh-CN" sz="4000" baseline="-25000" dirty="0"/>
          </a:p>
        </p:txBody>
      </p:sp>
      <p:sp>
        <p:nvSpPr>
          <p:cNvPr id="45" name="Rectangle 27"/>
          <p:cNvSpPr>
            <a:spLocks noChangeArrowheads="1"/>
          </p:cNvSpPr>
          <p:nvPr/>
        </p:nvSpPr>
        <p:spPr bwMode="auto">
          <a:xfrm>
            <a:off x="6952800" y="5435023"/>
            <a:ext cx="11244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…</a:t>
            </a:r>
            <a:endParaRPr lang="en-US" altLang="zh-CN" sz="4000" baseline="-25000" dirty="0"/>
          </a:p>
        </p:txBody>
      </p:sp>
      <p:sp>
        <p:nvSpPr>
          <p:cNvPr id="46" name="Rectangle 24"/>
          <p:cNvSpPr>
            <a:spLocks noChangeArrowheads="1"/>
          </p:cNvSpPr>
          <p:nvPr/>
        </p:nvSpPr>
        <p:spPr bwMode="auto">
          <a:xfrm>
            <a:off x="3219000" y="5435025"/>
            <a:ext cx="972000" cy="584775"/>
          </a:xfrm>
          <a:prstGeom prst="rect">
            <a:avLst/>
          </a:prstGeom>
          <a:solidFill>
            <a:srgbClr val="C5FFC6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p</a:t>
            </a:r>
            <a:r>
              <a:rPr lang="en-US" altLang="zh-CN" sz="4000" baseline="-25000" dirty="0" smtClean="0"/>
              <a:t>0</a:t>
            </a:r>
            <a:endParaRPr lang="en-US" altLang="zh-CN" sz="4000" baseline="-25000" dirty="0"/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4191000" y="5435023"/>
            <a:ext cx="1314000" cy="584775"/>
          </a:xfrm>
          <a:prstGeom prst="rect">
            <a:avLst/>
          </a:prstGeom>
          <a:solidFill>
            <a:srgbClr val="C5FFC6"/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…</a:t>
            </a:r>
            <a:endParaRPr lang="en-US" altLang="zh-CN" sz="4000" baseline="-25000" dirty="0"/>
          </a:p>
        </p:txBody>
      </p:sp>
      <p:sp>
        <p:nvSpPr>
          <p:cNvPr id="51" name="Rectangle 68"/>
          <p:cNvSpPr>
            <a:spLocks noChangeArrowheads="1"/>
          </p:cNvSpPr>
          <p:nvPr/>
        </p:nvSpPr>
        <p:spPr bwMode="auto">
          <a:xfrm>
            <a:off x="3581400" y="5051288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8A00"/>
                </a:solidFill>
              </a:rPr>
              <a:t>=</a:t>
            </a:r>
            <a:endParaRPr lang="zh-CN" altLang="en-US" sz="3600" dirty="0">
              <a:solidFill>
                <a:srgbClr val="008A00"/>
              </a:solidFill>
            </a:endParaRPr>
          </a:p>
        </p:txBody>
      </p:sp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4495800" y="5065576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8A00"/>
                </a:solidFill>
              </a:rPr>
              <a:t>=</a:t>
            </a:r>
            <a:endParaRPr lang="zh-CN" altLang="en-US" sz="3600" dirty="0">
              <a:solidFill>
                <a:srgbClr val="008A00"/>
              </a:solidFill>
            </a:endParaRPr>
          </a:p>
        </p:txBody>
      </p:sp>
      <p:sp>
        <p:nvSpPr>
          <p:cNvPr id="53" name="Rectangle 27"/>
          <p:cNvSpPr>
            <a:spLocks noChangeArrowheads="1"/>
          </p:cNvSpPr>
          <p:nvPr/>
        </p:nvSpPr>
        <p:spPr bwMode="auto">
          <a:xfrm>
            <a:off x="8019600" y="5435025"/>
            <a:ext cx="9720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zh-CN" sz="4000" dirty="0" smtClean="0"/>
              <a:t>…</a:t>
            </a:r>
            <a:endParaRPr lang="en-US" altLang="zh-CN" sz="4000" baseline="-25000" dirty="0"/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24000" y="2895600"/>
            <a:ext cx="3048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solidFill>
                  <a:srgbClr val="043D9A"/>
                </a:solidFill>
              </a:rPr>
              <a:t>若</a:t>
            </a:r>
            <a:r>
              <a:rPr lang="en-US" altLang="zh-CN" sz="3600" dirty="0" smtClean="0">
                <a:solidFill>
                  <a:srgbClr val="043D9A"/>
                </a:solidFill>
              </a:rPr>
              <a:t>p</a:t>
            </a:r>
            <a:r>
              <a:rPr lang="en-US" altLang="zh-CN" sz="3600" baseline="-25000" dirty="0" smtClean="0">
                <a:solidFill>
                  <a:srgbClr val="043D9A"/>
                </a:solidFill>
              </a:rPr>
              <a:t>i </a:t>
            </a: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r>
              <a:rPr lang="en-US" altLang="zh-CN" sz="3600" dirty="0" smtClean="0">
                <a:solidFill>
                  <a:srgbClr val="043D9A"/>
                </a:solidFill>
              </a:rPr>
              <a:t> </a:t>
            </a:r>
            <a:r>
              <a:rPr lang="en-US" altLang="zh-CN" sz="4000" dirty="0" err="1" smtClean="0">
                <a:solidFill>
                  <a:srgbClr val="043D9A"/>
                </a:solidFill>
              </a:rPr>
              <a:t>p</a:t>
            </a:r>
            <a:r>
              <a:rPr lang="en-US" altLang="zh-CN" sz="4000" baseline="-25000" dirty="0" err="1" smtClean="0">
                <a:solidFill>
                  <a:srgbClr val="043D9A"/>
                </a:solidFill>
              </a:rPr>
              <a:t>k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[k[</a:t>
            </a:r>
            <a:r>
              <a:rPr lang="en-US" altLang="zh-CN" sz="4000" baseline="-250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]]</a:t>
            </a:r>
            <a:r>
              <a:rPr lang="en-US" altLang="zh-CN" sz="4000" dirty="0" smtClean="0">
                <a:solidFill>
                  <a:srgbClr val="043D9A"/>
                </a:solidFill>
              </a:rPr>
              <a:t>,</a:t>
            </a:r>
            <a:endParaRPr lang="zh-CN" altLang="en-US" sz="4000" baseline="-25000" dirty="0" smtClean="0"/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1524000" y="2133600"/>
            <a:ext cx="32766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若</a:t>
            </a: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i </a:t>
            </a:r>
            <a:r>
              <a:rPr lang="en-US" altLang="zh-CN" sz="3600" dirty="0" smtClean="0"/>
              <a:t>== </a:t>
            </a:r>
            <a:r>
              <a:rPr lang="en-US" altLang="zh-CN" sz="4000" dirty="0" err="1" smtClean="0"/>
              <a:t>p</a:t>
            </a:r>
            <a:r>
              <a:rPr lang="en-US" altLang="zh-CN" sz="4000" baseline="-25000" dirty="0" err="1" smtClean="0"/>
              <a:t>k</a:t>
            </a:r>
            <a:r>
              <a:rPr lang="en-US" altLang="zh-CN" sz="4000" baseline="-25000" dirty="0" smtClean="0"/>
              <a:t>[k[</a:t>
            </a:r>
            <a:r>
              <a:rPr lang="en-US" altLang="zh-CN" sz="4000" baseline="-25000" dirty="0" err="1" smtClean="0"/>
              <a:t>i</a:t>
            </a:r>
            <a:r>
              <a:rPr lang="en-US" altLang="zh-CN" sz="4000" baseline="-25000" dirty="0" smtClean="0"/>
              <a:t>]]</a:t>
            </a:r>
            <a:r>
              <a:rPr lang="en-US" altLang="zh-CN" sz="4000" dirty="0" smtClean="0"/>
              <a:t>, </a:t>
            </a:r>
            <a:endParaRPr lang="zh-CN" altLang="en-US" sz="3200" dirty="0" smtClean="0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3200400" y="1447800"/>
            <a:ext cx="3124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   则比较 </a:t>
            </a: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i</a:t>
            </a:r>
            <a:r>
              <a:rPr lang="zh-CN" altLang="en-US" sz="3200" dirty="0" smtClean="0"/>
              <a:t>与</a:t>
            </a:r>
            <a:endParaRPr lang="zh-CN" altLang="en-US" sz="3200" baseline="-25000" dirty="0" smtClean="0"/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4495800" y="2133600"/>
            <a:ext cx="2590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则</a:t>
            </a:r>
            <a:r>
              <a:rPr lang="en-US" altLang="zh-CN" sz="3200" dirty="0" smtClean="0"/>
              <a:t>k[i+1] =</a:t>
            </a:r>
            <a:endParaRPr lang="zh-CN" altLang="en-US" sz="3200" dirty="0" smtClean="0"/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343400" y="2895600"/>
            <a:ext cx="4800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smtClean="0"/>
              <a:t>则</a:t>
            </a:r>
            <a:r>
              <a:rPr lang="zh-CN" altLang="en-US" sz="3200" dirty="0" smtClean="0"/>
              <a:t>比较</a:t>
            </a: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i</a:t>
            </a:r>
            <a:r>
              <a:rPr lang="zh-CN" altLang="en-US" sz="3200" dirty="0" smtClean="0"/>
              <a:t>与</a:t>
            </a:r>
            <a:r>
              <a:rPr lang="en-US" altLang="zh-CN" sz="4000" dirty="0" err="1" smtClean="0"/>
              <a:t>p</a:t>
            </a:r>
            <a:r>
              <a:rPr lang="en-US" altLang="zh-CN" sz="4000" baseline="-25000" dirty="0" err="1" smtClean="0"/>
              <a:t>k</a:t>
            </a:r>
            <a:r>
              <a:rPr lang="en-US" altLang="zh-CN" sz="4000" baseline="-25000" dirty="0" smtClean="0"/>
              <a:t>[k[k[</a:t>
            </a:r>
            <a:r>
              <a:rPr lang="en-US" altLang="zh-CN" sz="4000" baseline="-25000" dirty="0" err="1" smtClean="0"/>
              <a:t>i</a:t>
            </a:r>
            <a:r>
              <a:rPr lang="en-US" altLang="zh-CN" sz="4000" baseline="-25000" dirty="0" smtClean="0"/>
              <a:t>]]]</a:t>
            </a:r>
            <a:r>
              <a:rPr lang="en-US" altLang="zh-CN" sz="4000" dirty="0" smtClean="0"/>
              <a:t>, </a:t>
            </a:r>
            <a:r>
              <a:rPr lang="zh-CN" altLang="en-US" sz="3200" dirty="0" smtClean="0"/>
              <a:t>类推</a:t>
            </a:r>
            <a:endParaRPr lang="zh-CN" altLang="en-US" sz="3200" baseline="-25000" dirty="0" smtClean="0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5715000" y="1447800"/>
            <a:ext cx="3429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4000" dirty="0" err="1" smtClean="0"/>
              <a:t>p</a:t>
            </a:r>
            <a:r>
              <a:rPr lang="en-US" altLang="zh-CN" sz="4000" baseline="-25000" dirty="0" err="1" smtClean="0"/>
              <a:t>k</a:t>
            </a:r>
            <a:r>
              <a:rPr lang="en-US" altLang="zh-CN" sz="4000" baseline="-25000" dirty="0" smtClean="0"/>
              <a:t>[k[</a:t>
            </a:r>
            <a:r>
              <a:rPr lang="en-US" altLang="zh-CN" sz="4000" baseline="-25000" dirty="0" err="1" smtClean="0"/>
              <a:t>i</a:t>
            </a:r>
            <a:r>
              <a:rPr lang="en-US" altLang="zh-CN" sz="4000" baseline="-25000" dirty="0" smtClean="0"/>
              <a:t>]]</a:t>
            </a:r>
            <a:r>
              <a:rPr lang="en-US" altLang="zh-CN" sz="4000" dirty="0" smtClean="0"/>
              <a:t>, </a:t>
            </a:r>
            <a:endParaRPr lang="zh-CN" altLang="en-US" sz="4000" baseline="-25000" dirty="0" smtClean="0"/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6400800" y="2133600"/>
            <a:ext cx="27432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k[k[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]] +1;</a:t>
            </a:r>
            <a:endParaRPr lang="zh-CN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45" grpId="0" animBg="1"/>
      <p:bldP spid="46" grpId="0" animBg="1"/>
      <p:bldP spid="48" grpId="0" animBg="1"/>
      <p:bldP spid="51" grpId="0"/>
      <p:bldP spid="52" grpId="0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34" grpId="0" animBg="1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440400"/>
            <a:ext cx="9144000" cy="533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已知</a:t>
            </a:r>
            <a:r>
              <a:rPr lang="en-US" altLang="zh-CN" sz="3200" dirty="0" smtClean="0"/>
              <a:t>k[0]=-1, k[1]=0; 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],  </a:t>
            </a:r>
            <a:r>
              <a:rPr lang="zh-CN" altLang="en-US" sz="3200" dirty="0" smtClean="0"/>
              <a:t>求</a:t>
            </a:r>
            <a:r>
              <a:rPr lang="en-US" altLang="zh-CN" sz="3200" dirty="0" smtClean="0"/>
              <a:t>k[i+1],  </a:t>
            </a:r>
            <a:r>
              <a:rPr lang="zh-CN" altLang="en-US" sz="3200" dirty="0" smtClean="0"/>
              <a:t>算法描述</a:t>
            </a:r>
            <a:r>
              <a:rPr lang="en-US" altLang="zh-CN" sz="3200" dirty="0" smtClean="0"/>
              <a:t>:</a:t>
            </a:r>
            <a:endParaRPr lang="zh-CN" altLang="en-US" sz="3200" dirty="0" smtClean="0"/>
          </a:p>
        </p:txBody>
      </p:sp>
      <p:sp>
        <p:nvSpPr>
          <p:cNvPr id="54" name="矩形 53"/>
          <p:cNvSpPr/>
          <p:nvPr/>
        </p:nvSpPr>
        <p:spPr>
          <a:xfrm>
            <a:off x="457200" y="1702800"/>
            <a:ext cx="63246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2) </a:t>
            </a:r>
            <a:r>
              <a:rPr lang="zh-CN" altLang="en-US" sz="3200" dirty="0" smtClean="0"/>
              <a:t>比较</a:t>
            </a: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i </a:t>
            </a:r>
            <a:r>
              <a:rPr lang="zh-CN" altLang="en-US" sz="3200" dirty="0" smtClean="0"/>
              <a:t>与</a:t>
            </a:r>
            <a:r>
              <a:rPr lang="en-US" altLang="zh-CN" sz="3600" dirty="0" err="1" smtClean="0"/>
              <a:t>p</a:t>
            </a:r>
            <a:r>
              <a:rPr lang="en-US" altLang="zh-CN" sz="3600" baseline="-25000" dirty="0" err="1" smtClean="0"/>
              <a:t>k</a:t>
            </a:r>
            <a:r>
              <a:rPr lang="en-US" altLang="zh-CN" sz="3600" baseline="-25000" dirty="0" smtClean="0"/>
              <a:t>[</a:t>
            </a:r>
            <a:r>
              <a:rPr lang="en-US" altLang="zh-CN" sz="3600" baseline="-25000" dirty="0" err="1" smtClean="0"/>
              <a:t>i</a:t>
            </a:r>
            <a:r>
              <a:rPr lang="en-US" altLang="zh-CN" sz="3600" baseline="-25000" dirty="0" smtClean="0"/>
              <a:t>]</a:t>
            </a:r>
            <a:r>
              <a:rPr lang="en-US" altLang="zh-CN" sz="3600" dirty="0" smtClean="0"/>
              <a:t>, </a:t>
            </a:r>
            <a:endParaRPr lang="zh-CN" altLang="en-US" sz="3600" dirty="0" smtClean="0">
              <a:solidFill>
                <a:srgbClr val="043D9A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90600" y="2339269"/>
            <a:ext cx="63246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solidFill>
                  <a:srgbClr val="043D9A"/>
                </a:solidFill>
              </a:rPr>
              <a:t>相等，则</a:t>
            </a:r>
            <a:r>
              <a:rPr lang="en-US" altLang="zh-CN" sz="3200" dirty="0" smtClean="0">
                <a:solidFill>
                  <a:srgbClr val="043D9A"/>
                </a:solidFill>
              </a:rPr>
              <a:t>k[i+1] = k[</a:t>
            </a:r>
            <a:r>
              <a:rPr lang="en-US" altLang="zh-CN" sz="32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dirty="0" smtClean="0">
                <a:solidFill>
                  <a:srgbClr val="043D9A"/>
                </a:solidFill>
              </a:rPr>
              <a:t>] +1;  </a:t>
            </a:r>
            <a:r>
              <a:rPr lang="zh-CN" altLang="en-US" sz="3200" dirty="0" smtClean="0">
                <a:solidFill>
                  <a:srgbClr val="043D9A"/>
                </a:solidFill>
              </a:rPr>
              <a:t>结束</a:t>
            </a:r>
            <a:r>
              <a:rPr lang="en-US" altLang="zh-CN" sz="3200" dirty="0" smtClean="0">
                <a:solidFill>
                  <a:srgbClr val="043D9A"/>
                </a:solidFill>
              </a:rPr>
              <a:t>;</a:t>
            </a:r>
            <a:endParaRPr lang="zh-CN" altLang="en-US" sz="3200" dirty="0" smtClean="0">
              <a:solidFill>
                <a:srgbClr val="043D9A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90600" y="2897331"/>
            <a:ext cx="63246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solidFill>
                  <a:srgbClr val="043D9A"/>
                </a:solidFill>
              </a:rPr>
              <a:t>不等，且</a:t>
            </a:r>
            <a:r>
              <a:rPr lang="en-US" altLang="zh-CN" sz="3200" dirty="0" smtClean="0">
                <a:solidFill>
                  <a:srgbClr val="043D9A"/>
                </a:solidFill>
              </a:rPr>
              <a:t>k[k[</a:t>
            </a:r>
            <a:r>
              <a:rPr lang="en-US" altLang="zh-CN" sz="32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dirty="0" smtClean="0">
                <a:solidFill>
                  <a:srgbClr val="043D9A"/>
                </a:solidFill>
              </a:rPr>
              <a:t>]] !=-1, </a:t>
            </a:r>
            <a:r>
              <a:rPr lang="zh-CN" altLang="en-US" sz="3200" dirty="0" smtClean="0">
                <a:solidFill>
                  <a:srgbClr val="043D9A"/>
                </a:solidFill>
              </a:rPr>
              <a:t>则去</a:t>
            </a:r>
            <a:r>
              <a:rPr lang="en-US" altLang="zh-CN" sz="3200" dirty="0" smtClean="0">
                <a:solidFill>
                  <a:srgbClr val="043D9A"/>
                </a:solidFill>
              </a:rPr>
              <a:t>3)</a:t>
            </a:r>
            <a:endParaRPr lang="zh-CN" altLang="en-US" sz="3600" dirty="0" smtClean="0">
              <a:solidFill>
                <a:srgbClr val="043D9A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57200" y="3434400"/>
            <a:ext cx="63246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3) </a:t>
            </a:r>
            <a:r>
              <a:rPr lang="zh-CN" altLang="en-US" sz="3200" dirty="0" smtClean="0"/>
              <a:t>比较</a:t>
            </a: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i </a:t>
            </a:r>
            <a:r>
              <a:rPr lang="zh-CN" altLang="en-US" sz="3200" dirty="0" smtClean="0"/>
              <a:t>与</a:t>
            </a:r>
            <a:r>
              <a:rPr lang="en-US" altLang="zh-CN" sz="3600" dirty="0" err="1" smtClean="0"/>
              <a:t>p</a:t>
            </a:r>
            <a:r>
              <a:rPr lang="en-US" altLang="zh-CN" sz="3600" baseline="-25000" dirty="0" err="1" smtClean="0"/>
              <a:t>k</a:t>
            </a:r>
            <a:r>
              <a:rPr lang="en-US" altLang="zh-CN" sz="3600" baseline="-25000" dirty="0" smtClean="0"/>
              <a:t>[k[</a:t>
            </a:r>
            <a:r>
              <a:rPr lang="en-US" altLang="zh-CN" sz="3600" baseline="-25000" dirty="0" err="1" smtClean="0"/>
              <a:t>i</a:t>
            </a:r>
            <a:r>
              <a:rPr lang="en-US" altLang="zh-CN" sz="3600" baseline="-25000" dirty="0" smtClean="0"/>
              <a:t>]]</a:t>
            </a:r>
            <a:r>
              <a:rPr lang="en-US" altLang="zh-CN" sz="3600" dirty="0" smtClean="0"/>
              <a:t>,  </a:t>
            </a:r>
            <a:endParaRPr lang="zh-CN" altLang="en-US" sz="3600" dirty="0" smtClean="0">
              <a:solidFill>
                <a:srgbClr val="043D9A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90600" y="4094000"/>
            <a:ext cx="63246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solidFill>
                  <a:srgbClr val="043D9A"/>
                </a:solidFill>
              </a:rPr>
              <a:t>相等，则</a:t>
            </a:r>
            <a:r>
              <a:rPr lang="en-US" altLang="zh-CN" sz="3200" dirty="0" smtClean="0">
                <a:solidFill>
                  <a:srgbClr val="043D9A"/>
                </a:solidFill>
              </a:rPr>
              <a:t>k[i+1] = k[k[</a:t>
            </a:r>
            <a:r>
              <a:rPr lang="en-US" altLang="zh-CN" sz="32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dirty="0" smtClean="0">
                <a:solidFill>
                  <a:srgbClr val="043D9A"/>
                </a:solidFill>
              </a:rPr>
              <a:t>]] +1;  </a:t>
            </a:r>
            <a:r>
              <a:rPr lang="zh-CN" altLang="en-US" sz="3200" dirty="0" smtClean="0">
                <a:solidFill>
                  <a:srgbClr val="043D9A"/>
                </a:solidFill>
              </a:rPr>
              <a:t>结束</a:t>
            </a:r>
            <a:r>
              <a:rPr lang="en-US" altLang="zh-CN" sz="3200" dirty="0" smtClean="0">
                <a:solidFill>
                  <a:srgbClr val="043D9A"/>
                </a:solidFill>
              </a:rPr>
              <a:t>;</a:t>
            </a:r>
            <a:endParaRPr lang="zh-CN" altLang="en-US" sz="3200" dirty="0" smtClean="0">
              <a:solidFill>
                <a:srgbClr val="043D9A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990600" y="4657131"/>
            <a:ext cx="63246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solidFill>
                  <a:srgbClr val="043D9A"/>
                </a:solidFill>
              </a:rPr>
              <a:t>不等，且</a:t>
            </a:r>
            <a:r>
              <a:rPr lang="en-US" altLang="zh-CN" sz="3200" dirty="0" smtClean="0">
                <a:solidFill>
                  <a:srgbClr val="043D9A"/>
                </a:solidFill>
              </a:rPr>
              <a:t>k[k[k[</a:t>
            </a:r>
            <a:r>
              <a:rPr lang="en-US" altLang="zh-CN" sz="32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dirty="0" smtClean="0">
                <a:solidFill>
                  <a:srgbClr val="043D9A"/>
                </a:solidFill>
              </a:rPr>
              <a:t>]]] !=-1, </a:t>
            </a:r>
            <a:r>
              <a:rPr lang="zh-CN" altLang="en-US" sz="3200" dirty="0" smtClean="0">
                <a:solidFill>
                  <a:srgbClr val="043D9A"/>
                </a:solidFill>
              </a:rPr>
              <a:t>则去</a:t>
            </a:r>
            <a:r>
              <a:rPr lang="en-US" altLang="zh-CN" sz="3200" dirty="0" smtClean="0">
                <a:solidFill>
                  <a:srgbClr val="043D9A"/>
                </a:solidFill>
              </a:rPr>
              <a:t>4)</a:t>
            </a:r>
            <a:endParaRPr lang="zh-CN" altLang="en-US" sz="3600" dirty="0" smtClean="0">
              <a:solidFill>
                <a:srgbClr val="043D9A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57200" y="5239131"/>
            <a:ext cx="86868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4) </a:t>
            </a:r>
            <a:r>
              <a:rPr lang="zh-CN" altLang="en-US" sz="3200" dirty="0" smtClean="0"/>
              <a:t>类推，遇到</a:t>
            </a:r>
            <a:r>
              <a:rPr lang="en-US" altLang="zh-CN" sz="3200" dirty="0" smtClean="0"/>
              <a:t>k[k[..[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]]]==-1, 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k[i+1]=0;  </a:t>
            </a:r>
            <a:r>
              <a:rPr lang="zh-CN" altLang="en-US" sz="3200" dirty="0" smtClean="0"/>
              <a:t>结束</a:t>
            </a:r>
            <a:r>
              <a:rPr lang="en-US" altLang="zh-CN" sz="3200" dirty="0" smtClean="0"/>
              <a:t>;</a:t>
            </a:r>
            <a:endParaRPr lang="zh-CN" altLang="en-US" sz="3600" dirty="0" smtClean="0">
              <a:solidFill>
                <a:srgbClr val="043D9A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57200" y="1102800"/>
            <a:ext cx="63246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]==-1, 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k[i+1]=0; </a:t>
            </a:r>
            <a:r>
              <a:rPr lang="zh-CN" altLang="en-US" sz="3200" dirty="0" smtClean="0"/>
              <a:t>结束</a:t>
            </a:r>
            <a:r>
              <a:rPr lang="en-US" altLang="zh-CN" sz="3200" dirty="0" smtClean="0"/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1" grpId="0" animBg="1"/>
      <p:bldP spid="6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152400"/>
            <a:ext cx="4038600" cy="533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, </a:t>
            </a:r>
            <a:r>
              <a:rPr lang="en-US" altLang="zh-CN" sz="3600" dirty="0" smtClean="0"/>
              <a:t>p=</a:t>
            </a:r>
            <a:r>
              <a:rPr lang="en-US" altLang="zh-CN" sz="3600" dirty="0" err="1" smtClean="0"/>
              <a:t>abcaababc</a:t>
            </a:r>
            <a:r>
              <a:rPr lang="en-US" altLang="zh-CN" sz="3600" dirty="0" smtClean="0"/>
              <a:t>, </a:t>
            </a:r>
            <a:endParaRPr lang="zh-CN" altLang="en-US" sz="3200" dirty="0" smtClean="0"/>
          </a:p>
        </p:txBody>
      </p:sp>
      <p:sp>
        <p:nvSpPr>
          <p:cNvPr id="11" name="矩形 10"/>
          <p:cNvSpPr/>
          <p:nvPr/>
        </p:nvSpPr>
        <p:spPr>
          <a:xfrm>
            <a:off x="457200" y="838200"/>
            <a:ext cx="2590800" cy="5920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k[0] = -1;</a:t>
            </a:r>
          </a:p>
        </p:txBody>
      </p:sp>
      <p:sp>
        <p:nvSpPr>
          <p:cNvPr id="12" name="矩形 11"/>
          <p:cNvSpPr/>
          <p:nvPr/>
        </p:nvSpPr>
        <p:spPr>
          <a:xfrm>
            <a:off x="457200" y="1463580"/>
            <a:ext cx="2590800" cy="59400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k[1] = 0;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00" y="2095469"/>
            <a:ext cx="1905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求</a:t>
            </a:r>
            <a:r>
              <a:rPr lang="en-US" altLang="zh-CN" sz="3200" dirty="0" smtClean="0"/>
              <a:t>k[2]</a:t>
            </a:r>
            <a:r>
              <a:rPr lang="zh-CN" altLang="en-US" sz="3200" dirty="0" smtClean="0"/>
              <a:t>：</a:t>
            </a:r>
            <a:endParaRPr lang="en-US" altLang="zh-CN" sz="3200" baseline="-25000" dirty="0" smtClean="0"/>
          </a:p>
        </p:txBody>
      </p:sp>
      <p:sp>
        <p:nvSpPr>
          <p:cNvPr id="14" name="矩形 13"/>
          <p:cNvSpPr/>
          <p:nvPr/>
        </p:nvSpPr>
        <p:spPr>
          <a:xfrm>
            <a:off x="457200" y="3377872"/>
            <a:ext cx="17526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求</a:t>
            </a:r>
            <a:r>
              <a:rPr lang="en-US" altLang="zh-CN" sz="3200" dirty="0" smtClean="0"/>
              <a:t>k[3]</a:t>
            </a:r>
            <a:r>
              <a:rPr lang="zh-CN" altLang="en-US" sz="3200" dirty="0" smtClean="0"/>
              <a:t>：</a:t>
            </a:r>
            <a:endParaRPr lang="en-US" altLang="zh-CN" sz="3200" baseline="-25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457200" y="4655694"/>
            <a:ext cx="16764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求</a:t>
            </a:r>
            <a:r>
              <a:rPr lang="en-US" altLang="zh-CN" sz="3200" dirty="0" smtClean="0"/>
              <a:t>k[4]</a:t>
            </a:r>
            <a:r>
              <a:rPr lang="zh-CN" altLang="en-US" sz="3200" dirty="0" smtClean="0"/>
              <a:t>：</a:t>
            </a:r>
            <a:endParaRPr lang="en-US" altLang="zh-CN" sz="3200" baseline="-25000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657598" y="152400"/>
          <a:ext cx="57150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2"/>
                <a:gridCol w="533400"/>
                <a:gridCol w="457200"/>
                <a:gridCol w="457200"/>
                <a:gridCol w="457200"/>
                <a:gridCol w="457200"/>
                <a:gridCol w="533400"/>
                <a:gridCol w="533400"/>
                <a:gridCol w="4572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i</a:t>
                      </a:r>
                      <a:endParaRPr lang="zh-CN" altLang="en-US" sz="3200" b="0" kern="1200" baseline="-250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k[</a:t>
                      </a:r>
                      <a:r>
                        <a:rPr lang="en-US" altLang="zh-CN" sz="3200" b="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dirty="0">
                        <a:solidFill>
                          <a:srgbClr val="043D9A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5257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0</a:t>
            </a:r>
          </a:p>
        </p:txBody>
      </p:sp>
      <p:sp>
        <p:nvSpPr>
          <p:cNvPr id="16" name="矩形 15"/>
          <p:cNvSpPr/>
          <p:nvPr/>
        </p:nvSpPr>
        <p:spPr>
          <a:xfrm>
            <a:off x="4724400" y="1371600"/>
            <a:ext cx="838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-1</a:t>
            </a:r>
          </a:p>
        </p:txBody>
      </p:sp>
      <p:sp>
        <p:nvSpPr>
          <p:cNvPr id="17" name="矩形 16"/>
          <p:cNvSpPr/>
          <p:nvPr/>
        </p:nvSpPr>
        <p:spPr>
          <a:xfrm>
            <a:off x="57150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0</a:t>
            </a:r>
          </a:p>
        </p:txBody>
      </p:sp>
      <p:sp>
        <p:nvSpPr>
          <p:cNvPr id="18" name="矩形 17"/>
          <p:cNvSpPr/>
          <p:nvPr/>
        </p:nvSpPr>
        <p:spPr>
          <a:xfrm>
            <a:off x="61722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0</a:t>
            </a:r>
          </a:p>
        </p:txBody>
      </p:sp>
      <p:sp>
        <p:nvSpPr>
          <p:cNvPr id="19" name="矩形 18"/>
          <p:cNvSpPr/>
          <p:nvPr/>
        </p:nvSpPr>
        <p:spPr>
          <a:xfrm>
            <a:off x="66294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1</a:t>
            </a:r>
          </a:p>
        </p:txBody>
      </p:sp>
      <p:sp>
        <p:nvSpPr>
          <p:cNvPr id="20" name="矩形 19"/>
          <p:cNvSpPr/>
          <p:nvPr/>
        </p:nvSpPr>
        <p:spPr>
          <a:xfrm>
            <a:off x="1905000" y="2095469"/>
            <a:ext cx="25908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1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[1]</a:t>
            </a:r>
          </a:p>
        </p:txBody>
      </p:sp>
      <p:sp>
        <p:nvSpPr>
          <p:cNvPr id="21" name="矩形 20"/>
          <p:cNvSpPr/>
          <p:nvPr/>
        </p:nvSpPr>
        <p:spPr>
          <a:xfrm>
            <a:off x="4419600" y="2097600"/>
            <a:ext cx="23622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</a:t>
            </a:r>
            <a:r>
              <a:rPr lang="zh-CN" altLang="en-US" sz="3200" dirty="0" smtClean="0">
                <a:sym typeface="Wingdings" pitchFamily="2" charset="2"/>
              </a:rPr>
              <a:t>不等，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81200" y="2707200"/>
            <a:ext cx="27432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k[k[1]]==-1,  </a:t>
            </a:r>
            <a:endParaRPr lang="en-US" altLang="zh-CN" sz="3200" baseline="-25000" dirty="0" smtClean="0"/>
          </a:p>
        </p:txBody>
      </p:sp>
      <p:sp>
        <p:nvSpPr>
          <p:cNvPr id="23" name="矩形 22"/>
          <p:cNvSpPr/>
          <p:nvPr/>
        </p:nvSpPr>
        <p:spPr>
          <a:xfrm>
            <a:off x="4267200" y="2707200"/>
            <a:ext cx="25146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k[2]=0;</a:t>
            </a:r>
            <a:endParaRPr lang="en-US" altLang="zh-CN" sz="3200" baseline="-25000" dirty="0" smtClean="0"/>
          </a:p>
        </p:txBody>
      </p:sp>
      <p:sp>
        <p:nvSpPr>
          <p:cNvPr id="24" name="矩形 23"/>
          <p:cNvSpPr/>
          <p:nvPr/>
        </p:nvSpPr>
        <p:spPr>
          <a:xfrm>
            <a:off x="1981200" y="3377872"/>
            <a:ext cx="27432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2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[2]</a:t>
            </a:r>
          </a:p>
        </p:txBody>
      </p:sp>
      <p:sp>
        <p:nvSpPr>
          <p:cNvPr id="25" name="矩形 24"/>
          <p:cNvSpPr/>
          <p:nvPr/>
        </p:nvSpPr>
        <p:spPr>
          <a:xfrm>
            <a:off x="4495800" y="3368580"/>
            <a:ext cx="22860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不等</a:t>
            </a:r>
            <a:endParaRPr lang="en-US" altLang="zh-CN" sz="3200" baseline="-25000" dirty="0" smtClean="0"/>
          </a:p>
        </p:txBody>
      </p:sp>
      <p:sp>
        <p:nvSpPr>
          <p:cNvPr id="26" name="矩形 25"/>
          <p:cNvSpPr/>
          <p:nvPr/>
        </p:nvSpPr>
        <p:spPr>
          <a:xfrm>
            <a:off x="1905000" y="3978180"/>
            <a:ext cx="28194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k[k[2]]==-1,   </a:t>
            </a:r>
            <a:endParaRPr lang="en-US" altLang="zh-CN" sz="3200" baseline="-25000" dirty="0" smtClean="0"/>
          </a:p>
        </p:txBody>
      </p:sp>
      <p:sp>
        <p:nvSpPr>
          <p:cNvPr id="27" name="矩形 26"/>
          <p:cNvSpPr/>
          <p:nvPr/>
        </p:nvSpPr>
        <p:spPr>
          <a:xfrm>
            <a:off x="4419600" y="3953760"/>
            <a:ext cx="23622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k[3]=0;</a:t>
            </a:r>
            <a:endParaRPr lang="en-US" altLang="zh-CN" sz="3200" baseline="-25000" dirty="0" smtClean="0"/>
          </a:p>
        </p:txBody>
      </p:sp>
      <p:sp>
        <p:nvSpPr>
          <p:cNvPr id="28" name="矩形 27"/>
          <p:cNvSpPr/>
          <p:nvPr/>
        </p:nvSpPr>
        <p:spPr>
          <a:xfrm>
            <a:off x="1905000" y="4655694"/>
            <a:ext cx="28194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3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[3]</a:t>
            </a:r>
          </a:p>
        </p:txBody>
      </p:sp>
      <p:sp>
        <p:nvSpPr>
          <p:cNvPr id="29" name="矩形 28"/>
          <p:cNvSpPr/>
          <p:nvPr/>
        </p:nvSpPr>
        <p:spPr>
          <a:xfrm>
            <a:off x="4495800" y="4654200"/>
            <a:ext cx="2286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相等</a:t>
            </a:r>
            <a:endParaRPr lang="en-US" altLang="zh-CN" sz="3200" baseline="-25000" dirty="0" smtClean="0"/>
          </a:p>
        </p:txBody>
      </p:sp>
      <p:sp>
        <p:nvSpPr>
          <p:cNvPr id="30" name="矩形 29"/>
          <p:cNvSpPr/>
          <p:nvPr/>
        </p:nvSpPr>
        <p:spPr>
          <a:xfrm>
            <a:off x="1905000" y="5239250"/>
            <a:ext cx="19812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k[4]=</a:t>
            </a:r>
            <a:endParaRPr lang="en-US" altLang="zh-CN" sz="3200" baseline="-25000" dirty="0" smtClean="0"/>
          </a:p>
        </p:txBody>
      </p:sp>
      <p:sp>
        <p:nvSpPr>
          <p:cNvPr id="31" name="矩形 30"/>
          <p:cNvSpPr/>
          <p:nvPr/>
        </p:nvSpPr>
        <p:spPr>
          <a:xfrm>
            <a:off x="3581400" y="5239250"/>
            <a:ext cx="32004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k[3]+1 =1;</a:t>
            </a:r>
            <a:endParaRPr lang="en-US" altLang="zh-CN" sz="32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9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600200" y="2590800"/>
            <a:ext cx="33528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</a:t>
            </a:r>
            <a:r>
              <a:rPr lang="zh-CN" altLang="en-US" sz="3200" dirty="0" smtClean="0">
                <a:sym typeface="Wingdings" pitchFamily="2" charset="2"/>
              </a:rPr>
              <a:t>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4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[k[4]]</a:t>
            </a:r>
          </a:p>
        </p:txBody>
      </p:sp>
      <p:sp>
        <p:nvSpPr>
          <p:cNvPr id="13" name="矩形 12"/>
          <p:cNvSpPr/>
          <p:nvPr/>
        </p:nvSpPr>
        <p:spPr>
          <a:xfrm>
            <a:off x="381000" y="2057400"/>
            <a:ext cx="16764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求</a:t>
            </a:r>
            <a:r>
              <a:rPr lang="en-US" altLang="zh-CN" sz="3200" dirty="0" smtClean="0"/>
              <a:t>k[5]</a:t>
            </a:r>
            <a:r>
              <a:rPr lang="zh-CN" altLang="en-US" sz="3200" dirty="0" smtClean="0"/>
              <a:t>：</a:t>
            </a:r>
            <a:endParaRPr lang="en-US" altLang="zh-CN" sz="3200" baseline="-25000" dirty="0" smtClean="0"/>
          </a:p>
        </p:txBody>
      </p:sp>
      <p:sp>
        <p:nvSpPr>
          <p:cNvPr id="8" name="矩形 7"/>
          <p:cNvSpPr/>
          <p:nvPr/>
        </p:nvSpPr>
        <p:spPr>
          <a:xfrm>
            <a:off x="381000" y="3276600"/>
            <a:ext cx="1905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求</a:t>
            </a:r>
            <a:r>
              <a:rPr lang="en-US" altLang="zh-CN" sz="3200" dirty="0" smtClean="0"/>
              <a:t>k[6]</a:t>
            </a:r>
            <a:r>
              <a:rPr lang="zh-CN" altLang="en-US" sz="3200" dirty="0" smtClean="0"/>
              <a:t>：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2400"/>
            <a:ext cx="4038600" cy="533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, </a:t>
            </a:r>
            <a:r>
              <a:rPr lang="en-US" altLang="zh-CN" sz="3600" dirty="0" smtClean="0"/>
              <a:t>p=</a:t>
            </a:r>
            <a:r>
              <a:rPr lang="en-US" altLang="zh-CN" sz="3600" dirty="0" err="1" smtClean="0"/>
              <a:t>abcaababc</a:t>
            </a:r>
            <a:r>
              <a:rPr lang="en-US" altLang="zh-CN" sz="3600" dirty="0" smtClean="0"/>
              <a:t>, </a:t>
            </a:r>
            <a:endParaRPr lang="zh-CN" altLang="en-US" sz="3200" dirty="0" smtClean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657598" y="152400"/>
          <a:ext cx="571500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2"/>
                <a:gridCol w="533400"/>
                <a:gridCol w="457200"/>
                <a:gridCol w="457200"/>
                <a:gridCol w="457200"/>
                <a:gridCol w="457200"/>
                <a:gridCol w="533400"/>
                <a:gridCol w="533400"/>
                <a:gridCol w="4572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i</a:t>
                      </a:r>
                      <a:endParaRPr lang="zh-CN" altLang="en-US" sz="3200" b="0" kern="1200" baseline="-250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k[</a:t>
                      </a:r>
                      <a:r>
                        <a:rPr lang="en-US" altLang="zh-CN" sz="3200" b="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dirty="0">
                        <a:solidFill>
                          <a:srgbClr val="043D9A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5257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0</a:t>
            </a:r>
          </a:p>
        </p:txBody>
      </p:sp>
      <p:sp>
        <p:nvSpPr>
          <p:cNvPr id="19" name="矩形 18"/>
          <p:cNvSpPr/>
          <p:nvPr/>
        </p:nvSpPr>
        <p:spPr>
          <a:xfrm>
            <a:off x="4724400" y="1371600"/>
            <a:ext cx="838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-1</a:t>
            </a:r>
          </a:p>
        </p:txBody>
      </p:sp>
      <p:sp>
        <p:nvSpPr>
          <p:cNvPr id="20" name="矩形 19"/>
          <p:cNvSpPr/>
          <p:nvPr/>
        </p:nvSpPr>
        <p:spPr>
          <a:xfrm>
            <a:off x="57150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61722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0</a:t>
            </a:r>
          </a:p>
        </p:txBody>
      </p:sp>
      <p:sp>
        <p:nvSpPr>
          <p:cNvPr id="22" name="矩形 21"/>
          <p:cNvSpPr/>
          <p:nvPr/>
        </p:nvSpPr>
        <p:spPr>
          <a:xfrm>
            <a:off x="66294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7162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1</a:t>
            </a:r>
          </a:p>
        </p:txBody>
      </p:sp>
      <p:sp>
        <p:nvSpPr>
          <p:cNvPr id="24" name="矩形 23"/>
          <p:cNvSpPr/>
          <p:nvPr/>
        </p:nvSpPr>
        <p:spPr>
          <a:xfrm>
            <a:off x="76962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2</a:t>
            </a:r>
          </a:p>
        </p:txBody>
      </p:sp>
      <p:sp>
        <p:nvSpPr>
          <p:cNvPr id="25" name="矩形 24"/>
          <p:cNvSpPr/>
          <p:nvPr/>
        </p:nvSpPr>
        <p:spPr>
          <a:xfrm>
            <a:off x="381000" y="3962400"/>
            <a:ext cx="19050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求</a:t>
            </a:r>
            <a:r>
              <a:rPr lang="en-US" altLang="zh-CN" sz="3200" dirty="0" smtClean="0"/>
              <a:t>k[7]</a:t>
            </a:r>
            <a:r>
              <a:rPr lang="zh-CN" altLang="en-US" sz="3200" dirty="0" smtClean="0"/>
              <a:t>：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1000" y="5233380"/>
            <a:ext cx="16002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求</a:t>
            </a:r>
            <a:r>
              <a:rPr lang="en-US" altLang="zh-CN" sz="3200" dirty="0" smtClean="0"/>
              <a:t>k[8]</a:t>
            </a:r>
            <a:r>
              <a:rPr lang="zh-CN" altLang="en-US" sz="3200" dirty="0" smtClean="0"/>
              <a:t>：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534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1</a:t>
            </a:r>
          </a:p>
        </p:txBody>
      </p:sp>
      <p:sp>
        <p:nvSpPr>
          <p:cNvPr id="28" name="矩形 27"/>
          <p:cNvSpPr/>
          <p:nvPr/>
        </p:nvSpPr>
        <p:spPr>
          <a:xfrm>
            <a:off x="86106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2</a:t>
            </a:r>
          </a:p>
        </p:txBody>
      </p:sp>
      <p:sp>
        <p:nvSpPr>
          <p:cNvPr id="29" name="矩形 28"/>
          <p:cNvSpPr/>
          <p:nvPr/>
        </p:nvSpPr>
        <p:spPr>
          <a:xfrm>
            <a:off x="1905000" y="2057400"/>
            <a:ext cx="29718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4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[4]</a:t>
            </a:r>
          </a:p>
        </p:txBody>
      </p:sp>
      <p:sp>
        <p:nvSpPr>
          <p:cNvPr id="30" name="矩形 29"/>
          <p:cNvSpPr/>
          <p:nvPr/>
        </p:nvSpPr>
        <p:spPr>
          <a:xfrm>
            <a:off x="4419600" y="2057400"/>
            <a:ext cx="22098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</a:t>
            </a:r>
            <a:r>
              <a:rPr lang="zh-CN" altLang="en-US" sz="3200" dirty="0" smtClean="0">
                <a:sym typeface="Wingdings" pitchFamily="2" charset="2"/>
              </a:rPr>
              <a:t>不等，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72199" y="2590800"/>
            <a:ext cx="2943069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k[5]=1;</a:t>
            </a:r>
            <a:endParaRPr lang="en-US" altLang="zh-CN" sz="3200" baseline="-25000" dirty="0" smtClean="0"/>
          </a:p>
        </p:txBody>
      </p:sp>
      <p:sp>
        <p:nvSpPr>
          <p:cNvPr id="33" name="矩形 32"/>
          <p:cNvSpPr/>
          <p:nvPr/>
        </p:nvSpPr>
        <p:spPr>
          <a:xfrm>
            <a:off x="4648200" y="2590800"/>
            <a:ext cx="18288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</a:t>
            </a:r>
            <a:r>
              <a:rPr lang="zh-CN" altLang="en-US" sz="3200" dirty="0" smtClean="0"/>
              <a:t>相等，</a:t>
            </a:r>
            <a:endParaRPr lang="en-US" altLang="zh-CN" sz="3200" baseline="-25000" dirty="0" smtClean="0"/>
          </a:p>
        </p:txBody>
      </p:sp>
      <p:sp>
        <p:nvSpPr>
          <p:cNvPr id="34" name="矩形 33"/>
          <p:cNvSpPr/>
          <p:nvPr/>
        </p:nvSpPr>
        <p:spPr>
          <a:xfrm>
            <a:off x="1905000" y="3276600"/>
            <a:ext cx="29718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5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[5]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343400" y="3276600"/>
            <a:ext cx="1524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相等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15000" y="3276600"/>
            <a:ext cx="3429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k[6]=k[5]+1=2;</a:t>
            </a:r>
          </a:p>
        </p:txBody>
      </p:sp>
      <p:sp>
        <p:nvSpPr>
          <p:cNvPr id="37" name="矩形 36"/>
          <p:cNvSpPr/>
          <p:nvPr/>
        </p:nvSpPr>
        <p:spPr>
          <a:xfrm>
            <a:off x="1905000" y="3962400"/>
            <a:ext cx="28956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6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[6]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600200" y="4547580"/>
            <a:ext cx="34290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sym typeface="Wingdings" pitchFamily="2" charset="2"/>
              </a:rPr>
              <a:t>   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6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[k[6]]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77000" y="2057400"/>
            <a:ext cx="26670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k[k[4]]==0, </a:t>
            </a:r>
          </a:p>
        </p:txBody>
      </p:sp>
      <p:sp>
        <p:nvSpPr>
          <p:cNvPr id="43" name="矩形 42"/>
          <p:cNvSpPr/>
          <p:nvPr/>
        </p:nvSpPr>
        <p:spPr>
          <a:xfrm>
            <a:off x="4495800" y="3962400"/>
            <a:ext cx="22860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</a:t>
            </a:r>
            <a:r>
              <a:rPr lang="zh-CN" altLang="en-US" sz="3200" dirty="0" smtClean="0">
                <a:sym typeface="Wingdings" pitchFamily="2" charset="2"/>
              </a:rPr>
              <a:t>不等 ，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24600" y="3962400"/>
            <a:ext cx="28194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k[k[6]]==0, </a:t>
            </a:r>
          </a:p>
        </p:txBody>
      </p:sp>
      <p:sp>
        <p:nvSpPr>
          <p:cNvPr id="44" name="矩形 43"/>
          <p:cNvSpPr/>
          <p:nvPr/>
        </p:nvSpPr>
        <p:spPr>
          <a:xfrm>
            <a:off x="4724400" y="4547580"/>
            <a:ext cx="18288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相等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72200" y="4547580"/>
            <a:ext cx="2971800" cy="634020"/>
          </a:xfrm>
          <a:prstGeom prst="rect">
            <a:avLst/>
          </a:prstGeom>
          <a:solidFill>
            <a:srgbClr val="FFFFA3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k[7]=1;</a:t>
            </a:r>
          </a:p>
        </p:txBody>
      </p:sp>
      <p:sp>
        <p:nvSpPr>
          <p:cNvPr id="45" name="矩形 44"/>
          <p:cNvSpPr/>
          <p:nvPr/>
        </p:nvSpPr>
        <p:spPr>
          <a:xfrm>
            <a:off x="1905000" y="5233380"/>
            <a:ext cx="28956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7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[7]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343400" y="5233380"/>
            <a:ext cx="16764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相等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15000" y="5233380"/>
            <a:ext cx="34458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k[8]=k[7]+1=2;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" grpId="0" animBg="1"/>
      <p:bldP spid="23" grpId="0"/>
      <p:bldP spid="24" grpId="0"/>
      <p:bldP spid="25" grpId="0" animBg="1"/>
      <p:bldP spid="26" grpId="0" animBg="1"/>
      <p:bldP spid="27" grpId="0"/>
      <p:bldP spid="28" grpId="0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2" grpId="0" animBg="1"/>
      <p:bldP spid="43" grpId="0" animBg="1"/>
      <p:bldP spid="38" grpId="0" animBg="1"/>
      <p:bldP spid="44" grpId="0" animBg="1"/>
      <p:bldP spid="40" grpId="0" animBg="1"/>
      <p:bldP spid="45" grpId="0" animBg="1"/>
      <p:bldP spid="41" grpId="0" animBg="1"/>
      <p:bldP spid="4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3276600" y="5031736"/>
            <a:ext cx="60198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solidFill>
                  <a:srgbClr val="009900"/>
                </a:solidFill>
              </a:rPr>
              <a:t>  </a:t>
            </a:r>
            <a:r>
              <a:rPr lang="zh-CN" altLang="en-US" sz="3200" dirty="0" smtClean="0">
                <a:solidFill>
                  <a:srgbClr val="007600"/>
                </a:solidFill>
              </a:rPr>
              <a:t>若</a:t>
            </a:r>
            <a:r>
              <a:rPr lang="en-US" altLang="zh-CN" sz="3200" dirty="0" smtClean="0">
                <a:solidFill>
                  <a:srgbClr val="007600"/>
                </a:solidFill>
              </a:rPr>
              <a:t>p</a:t>
            </a:r>
            <a:r>
              <a:rPr lang="en-US" altLang="zh-CN" sz="3200" baseline="-25000" dirty="0" smtClean="0">
                <a:solidFill>
                  <a:srgbClr val="007600"/>
                </a:solidFill>
              </a:rPr>
              <a:t>i</a:t>
            </a:r>
            <a:r>
              <a:rPr lang="en-US" altLang="zh-CN" sz="3200" dirty="0" smtClean="0">
                <a:solidFill>
                  <a:srgbClr val="007600"/>
                </a:solidFill>
              </a:rPr>
              <a:t>==</a:t>
            </a:r>
            <a:r>
              <a:rPr lang="en-US" altLang="zh-CN" sz="3200" dirty="0" err="1" smtClean="0">
                <a:solidFill>
                  <a:srgbClr val="007600"/>
                </a:solidFill>
              </a:rPr>
              <a:t>p</a:t>
            </a:r>
            <a:r>
              <a:rPr lang="en-US" altLang="zh-CN" sz="3200" baseline="-25000" dirty="0" err="1" smtClean="0">
                <a:solidFill>
                  <a:srgbClr val="007600"/>
                </a:solidFill>
              </a:rPr>
              <a:t>k</a:t>
            </a:r>
            <a:r>
              <a:rPr lang="en-US" altLang="zh-CN" sz="3200" baseline="-25000" dirty="0" smtClean="0">
                <a:solidFill>
                  <a:srgbClr val="007600"/>
                </a:solidFill>
              </a:rPr>
              <a:t>[</a:t>
            </a:r>
            <a:r>
              <a:rPr lang="en-US" altLang="zh-CN" sz="3200" baseline="-25000" dirty="0" err="1" smtClean="0">
                <a:solidFill>
                  <a:srgbClr val="007600"/>
                </a:solidFill>
              </a:rPr>
              <a:t>i</a:t>
            </a:r>
            <a:r>
              <a:rPr lang="en-US" altLang="zh-CN" sz="3200" baseline="-25000" dirty="0" smtClean="0">
                <a:solidFill>
                  <a:srgbClr val="007600"/>
                </a:solidFill>
              </a:rPr>
              <a:t>]</a:t>
            </a:r>
            <a:r>
              <a:rPr lang="en-US" altLang="zh-CN" sz="3200" dirty="0" smtClean="0">
                <a:solidFill>
                  <a:srgbClr val="007600"/>
                </a:solidFill>
              </a:rPr>
              <a:t>, </a:t>
            </a:r>
            <a:r>
              <a:rPr lang="zh-CN" altLang="en-US" sz="3200" dirty="0" smtClean="0">
                <a:solidFill>
                  <a:srgbClr val="007600"/>
                </a:solidFill>
              </a:rPr>
              <a:t>则</a:t>
            </a:r>
            <a:r>
              <a:rPr lang="en-US" altLang="zh-CN" sz="3200" dirty="0" smtClean="0">
                <a:solidFill>
                  <a:srgbClr val="007600"/>
                </a:solidFill>
              </a:rPr>
              <a:t>k[i+1] </a:t>
            </a:r>
            <a:r>
              <a:rPr lang="en-US" altLang="zh-CN" sz="3200" dirty="0" smtClean="0">
                <a:solidFill>
                  <a:srgbClr val="043D9A"/>
                </a:solidFill>
              </a:rPr>
              <a:t>=k[</a:t>
            </a:r>
            <a:r>
              <a:rPr lang="en-US" altLang="zh-CN" sz="32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dirty="0" smtClean="0">
                <a:solidFill>
                  <a:srgbClr val="043D9A"/>
                </a:solidFill>
              </a:rPr>
              <a:t>]+1;</a:t>
            </a:r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1676400" y="32766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while( j&gt;=</a:t>
            </a:r>
            <a:r>
              <a:rPr lang="en-US" altLang="zh-CN" sz="3200" dirty="0">
                <a:latin typeface="+mj-lt"/>
              </a:rPr>
              <a:t>0 &amp;&amp; p-&gt;c[</a:t>
            </a:r>
            <a:r>
              <a:rPr lang="en-US" altLang="zh-CN" sz="3200" dirty="0" err="1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] != p-&gt;</a:t>
            </a:r>
            <a:r>
              <a:rPr lang="en-US" altLang="zh-CN" sz="3200" dirty="0" smtClean="0">
                <a:latin typeface="+mj-lt"/>
              </a:rPr>
              <a:t>c[j])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3810000" y="2612739"/>
            <a:ext cx="2971800" cy="587661"/>
          </a:xfrm>
          <a:prstGeom prst="rect">
            <a:avLst/>
          </a:prstGeom>
          <a:solidFill>
            <a:srgbClr val="B9FFB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/>
              <a:t>后缀新成员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i</a:t>
            </a:r>
            <a:endParaRPr lang="zh-CN" altLang="en-US" sz="3200" baseline="-25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ea typeface="黑体" pitchFamily="2" charset="-122"/>
              </a:rPr>
              <a:t>      K[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]</a:t>
            </a:r>
            <a:r>
              <a:rPr lang="zh-CN" altLang="en-US" dirty="0" smtClean="0">
                <a:ea typeface="黑体" pitchFamily="2" charset="-122"/>
              </a:rPr>
              <a:t>的递推计算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makeNext</a:t>
            </a:r>
            <a:r>
              <a:rPr lang="en-US" altLang="zh-CN" sz="3200" dirty="0">
                <a:latin typeface="+mj-lt"/>
              </a:rPr>
              <a:t>(</a:t>
            </a:r>
            <a:r>
              <a:rPr lang="en-US" altLang="zh-CN" sz="3200" dirty="0" err="1">
                <a:latin typeface="+mj-lt"/>
              </a:rPr>
              <a:t>PSeqString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p, </a:t>
            </a: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*k)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2" name="Rectangle 12"/>
          <p:cNvSpPr>
            <a:spLocks noChangeArrowheads="1"/>
          </p:cNvSpPr>
          <p:nvPr/>
        </p:nvSpPr>
        <p:spPr bwMode="auto">
          <a:xfrm>
            <a:off x="5257800" y="302669"/>
            <a:ext cx="3886200" cy="535531"/>
          </a:xfrm>
          <a:prstGeom prst="rect">
            <a:avLst/>
          </a:prstGeom>
          <a:solidFill>
            <a:srgbClr val="043D9A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与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p81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算法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3.7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相同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6324600" y="2667000"/>
            <a:ext cx="3124200" cy="5847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/>
              <a:t>前缀新成员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</a:t>
            </a:r>
            <a:r>
              <a:rPr lang="en-US" altLang="zh-CN" sz="3200" baseline="-25000" dirty="0" err="1" smtClean="0"/>
              <a:t>i</a:t>
            </a:r>
            <a:r>
              <a:rPr lang="en-US" altLang="zh-CN" sz="3200" baseline="-25000" dirty="0" smtClean="0"/>
              <a:t>]</a:t>
            </a:r>
            <a:endParaRPr lang="zh-CN" altLang="en-US" sz="3200" baseline="-25000" dirty="0"/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4495800" y="3352800"/>
            <a:ext cx="1219200" cy="4572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6172200" y="3352800"/>
            <a:ext cx="1295400" cy="4572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cxnSp>
        <p:nvCxnSpPr>
          <p:cNvPr id="58" name="直接连接符 57"/>
          <p:cNvCxnSpPr>
            <a:endCxn id="55" idx="0"/>
          </p:cNvCxnSpPr>
          <p:nvPr/>
        </p:nvCxnSpPr>
        <p:spPr bwMode="auto">
          <a:xfrm rot="10800000" flipV="1">
            <a:off x="5105400" y="3124200"/>
            <a:ext cx="381000" cy="2286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endCxn id="56" idx="3"/>
          </p:cNvCxnSpPr>
          <p:nvPr/>
        </p:nvCxnSpPr>
        <p:spPr bwMode="auto">
          <a:xfrm rot="10800000" flipV="1">
            <a:off x="7467600" y="3200400"/>
            <a:ext cx="1066800" cy="3810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3810000" y="14478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已知</a:t>
            </a:r>
            <a:r>
              <a:rPr lang="en-US" altLang="zh-CN" sz="3200" dirty="0" smtClean="0">
                <a:solidFill>
                  <a:srgbClr val="009900"/>
                </a:solidFill>
              </a:rPr>
              <a:t>k[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i</a:t>
            </a:r>
            <a:r>
              <a:rPr lang="en-US" altLang="zh-CN" sz="3200" dirty="0" smtClean="0">
                <a:solidFill>
                  <a:srgbClr val="009900"/>
                </a:solidFill>
              </a:rPr>
              <a:t>], </a:t>
            </a:r>
            <a:r>
              <a:rPr lang="zh-CN" altLang="en-US" sz="3200" dirty="0" smtClean="0">
                <a:solidFill>
                  <a:srgbClr val="009900"/>
                </a:solidFill>
              </a:rPr>
              <a:t>递推</a:t>
            </a:r>
            <a:r>
              <a:rPr lang="en-US" altLang="zh-CN" sz="3200" dirty="0" smtClean="0">
                <a:solidFill>
                  <a:srgbClr val="009900"/>
                </a:solidFill>
              </a:rPr>
              <a:t>k[i+1]</a:t>
            </a:r>
            <a:endParaRPr lang="zh-CN" altLang="en-US" sz="3200" dirty="0" smtClean="0">
              <a:solidFill>
                <a:srgbClr val="009900"/>
              </a:solidFill>
            </a:endParaRPr>
          </a:p>
        </p:txBody>
      </p: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200" dirty="0" smtClean="0">
                <a:latin typeface="+mj-lt"/>
              </a:rPr>
              <a:t>   </a:t>
            </a:r>
            <a:r>
              <a:rPr lang="zh-CN" altLang="en-US" sz="3200" dirty="0">
                <a:latin typeface="+mj-lt"/>
              </a:rPr>
              <a:t>{ </a:t>
            </a: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=0;  </a:t>
            </a:r>
            <a:r>
              <a:rPr lang="en-US" altLang="zh-CN" sz="3200" dirty="0" smtClean="0"/>
              <a:t>k[0] = -1</a:t>
            </a:r>
            <a:r>
              <a:rPr lang="en-US" altLang="zh-CN" sz="3200" dirty="0" smtClean="0">
                <a:latin typeface="+mj-lt"/>
              </a:rPr>
              <a:t>; 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en-US" altLang="zh-CN" sz="3200" dirty="0" err="1" smtClean="0"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j=k[0];</a:t>
            </a:r>
            <a:endParaRPr lang="en-US" altLang="zh-CN" sz="3200" dirty="0">
              <a:latin typeface="+mj-lt"/>
            </a:endParaRPr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228600" y="26670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while</a:t>
            </a:r>
            <a:r>
              <a:rPr lang="en-US" altLang="zh-CN" sz="3200" dirty="0">
                <a:latin typeface="+mj-lt"/>
              </a:rPr>
              <a:t>( </a:t>
            </a:r>
            <a:r>
              <a:rPr lang="en-US" altLang="zh-CN" sz="3200" dirty="0" err="1">
                <a:latin typeface="+mj-lt"/>
              </a:rPr>
              <a:t>i</a:t>
            </a:r>
            <a:r>
              <a:rPr lang="en-US" altLang="zh-CN" sz="3200" dirty="0">
                <a:solidFill>
                  <a:srgbClr val="A50021"/>
                </a:solidFill>
                <a:latin typeface="+mj-lt"/>
              </a:rPr>
              <a:t>&lt; p-&gt;</a:t>
            </a:r>
            <a:r>
              <a:rPr lang="en-US" altLang="zh-CN" sz="3200" dirty="0" smtClean="0">
                <a:solidFill>
                  <a:srgbClr val="A50021"/>
                </a:solidFill>
                <a:latin typeface="+mj-lt"/>
              </a:rPr>
              <a:t>n-1</a:t>
            </a:r>
            <a:r>
              <a:rPr lang="en-US" altLang="zh-CN" sz="3200" dirty="0" smtClean="0">
                <a:latin typeface="+mj-lt"/>
              </a:rPr>
              <a:t>)</a:t>
            </a:r>
            <a:endParaRPr lang="en-US" altLang="zh-CN" sz="3200" dirty="0">
              <a:latin typeface="+mj-lt"/>
            </a:endParaRPr>
          </a:p>
        </p:txBody>
      </p: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76200" y="44196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         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++; </a:t>
            </a:r>
            <a:r>
              <a:rPr lang="en-US" altLang="zh-CN" sz="3200" dirty="0" smtClean="0">
                <a:latin typeface="+mj-lt"/>
              </a:rPr>
              <a:t>j++; 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72" name="Text Box 2"/>
          <p:cNvSpPr txBox="1">
            <a:spLocks noChangeArrowheads="1"/>
          </p:cNvSpPr>
          <p:nvPr/>
        </p:nvSpPr>
        <p:spPr bwMode="auto">
          <a:xfrm>
            <a:off x="76200" y="49530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          k[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] =</a:t>
            </a:r>
            <a:r>
              <a:rPr lang="en-US" altLang="zh-CN" sz="3200" dirty="0">
                <a:latin typeface="+mj-lt"/>
              </a:rPr>
              <a:t>j</a:t>
            </a:r>
            <a:r>
              <a:rPr lang="en-US" altLang="zh-CN" sz="3200" dirty="0" smtClean="0">
                <a:latin typeface="+mj-lt"/>
              </a:rPr>
              <a:t>;</a:t>
            </a:r>
            <a:endParaRPr lang="en-US" altLang="zh-CN" sz="3200" dirty="0">
              <a:latin typeface="+mj-lt"/>
            </a:endParaRPr>
          </a:p>
        </p:txBody>
      </p:sp>
      <p:sp>
        <p:nvSpPr>
          <p:cNvPr id="73" name="Text Box 2"/>
          <p:cNvSpPr txBox="1">
            <a:spLocks noChangeArrowheads="1"/>
          </p:cNvSpPr>
          <p:nvPr/>
        </p:nvSpPr>
        <p:spPr bwMode="auto">
          <a:xfrm>
            <a:off x="76200" y="5334000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        }</a:t>
            </a:r>
            <a:endParaRPr lang="en-US" altLang="zh-CN" sz="3200" dirty="0">
              <a:latin typeface="+mj-lt"/>
            </a:endParaRPr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228600" y="5638800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}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75" name="Text Box 2"/>
          <p:cNvSpPr txBox="1">
            <a:spLocks noChangeArrowheads="1"/>
          </p:cNvSpPr>
          <p:nvPr/>
        </p:nvSpPr>
        <p:spPr bwMode="auto">
          <a:xfrm>
            <a:off x="76200" y="32766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        </a:t>
            </a:r>
            <a:r>
              <a:rPr lang="en-US" altLang="zh-CN" sz="3200" dirty="0">
                <a:latin typeface="+mj-lt"/>
              </a:rPr>
              <a:t>{ </a:t>
            </a:r>
          </a:p>
        </p:txBody>
      </p:sp>
      <p:sp>
        <p:nvSpPr>
          <p:cNvPr id="76" name="矩形 75"/>
          <p:cNvSpPr/>
          <p:nvPr/>
        </p:nvSpPr>
        <p:spPr>
          <a:xfrm>
            <a:off x="3276600" y="4495800"/>
            <a:ext cx="60198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37115"/>
                </a:solidFill>
              </a:rPr>
              <a:t>//</a:t>
            </a:r>
            <a:r>
              <a:rPr lang="zh-CN" altLang="en-US" sz="3200" dirty="0" smtClean="0">
                <a:solidFill>
                  <a:srgbClr val="037115"/>
                </a:solidFill>
              </a:rPr>
              <a:t>若</a:t>
            </a:r>
            <a:r>
              <a:rPr lang="en-US" altLang="zh-CN" sz="3200" dirty="0" smtClean="0">
                <a:solidFill>
                  <a:srgbClr val="037115"/>
                </a:solidFill>
              </a:rPr>
              <a:t>k[</a:t>
            </a:r>
            <a:r>
              <a:rPr lang="en-US" altLang="zh-CN" sz="3200" dirty="0" err="1" smtClean="0">
                <a:solidFill>
                  <a:srgbClr val="037115"/>
                </a:solidFill>
              </a:rPr>
              <a:t>i</a:t>
            </a:r>
            <a:r>
              <a:rPr lang="en-US" altLang="zh-CN" sz="3200" dirty="0" smtClean="0">
                <a:solidFill>
                  <a:srgbClr val="037115"/>
                </a:solidFill>
              </a:rPr>
              <a:t>]==-1,</a:t>
            </a:r>
            <a:r>
              <a:rPr lang="zh-CN" altLang="en-US" sz="3200" dirty="0" smtClean="0">
                <a:solidFill>
                  <a:srgbClr val="037115"/>
                </a:solidFill>
              </a:rPr>
              <a:t>则</a:t>
            </a:r>
            <a:r>
              <a:rPr lang="en-US" altLang="zh-CN" sz="3200" dirty="0" smtClean="0">
                <a:solidFill>
                  <a:srgbClr val="037115"/>
                </a:solidFill>
              </a:rPr>
              <a:t>k[i+1]= 0 </a:t>
            </a:r>
            <a:r>
              <a:rPr lang="en-US" altLang="zh-CN" sz="3200" dirty="0" smtClean="0">
                <a:solidFill>
                  <a:srgbClr val="043D9A"/>
                </a:solidFill>
              </a:rPr>
              <a:t>=k[</a:t>
            </a:r>
            <a:r>
              <a:rPr lang="en-US" altLang="zh-CN" sz="32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dirty="0" smtClean="0">
                <a:solidFill>
                  <a:srgbClr val="043D9A"/>
                </a:solidFill>
              </a:rPr>
              <a:t>]+1; </a:t>
            </a: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1676400" y="3810000"/>
            <a:ext cx="358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   j </a:t>
            </a:r>
            <a:r>
              <a:rPr lang="en-US" altLang="zh-CN" sz="3200" dirty="0">
                <a:latin typeface="+mj-lt"/>
              </a:rPr>
              <a:t>= </a:t>
            </a:r>
            <a:r>
              <a:rPr lang="en-US" altLang="zh-CN" sz="3200" dirty="0" smtClean="0">
                <a:latin typeface="+mj-lt"/>
              </a:rPr>
              <a:t>k[j];</a:t>
            </a:r>
            <a:endParaRPr lang="en-US" altLang="zh-CN" sz="3200" dirty="0">
              <a:latin typeface="+mj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733800" y="3812536"/>
            <a:ext cx="5638800" cy="683264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7600"/>
                </a:solidFill>
              </a:rPr>
              <a:t>//k[</a:t>
            </a:r>
            <a:r>
              <a:rPr lang="en-US" altLang="zh-CN" sz="3200" dirty="0" err="1" smtClean="0">
                <a:solidFill>
                  <a:srgbClr val="007600"/>
                </a:solidFill>
              </a:rPr>
              <a:t>i</a:t>
            </a:r>
            <a:r>
              <a:rPr lang="en-US" altLang="zh-CN" sz="3200" dirty="0" smtClean="0">
                <a:solidFill>
                  <a:srgbClr val="007600"/>
                </a:solidFill>
              </a:rPr>
              <a:t>]&gt;=0</a:t>
            </a:r>
            <a:r>
              <a:rPr lang="zh-CN" altLang="en-US" sz="3200" dirty="0" smtClean="0">
                <a:solidFill>
                  <a:srgbClr val="007600"/>
                </a:solidFill>
              </a:rPr>
              <a:t>且</a:t>
            </a:r>
            <a:r>
              <a:rPr lang="en-US" altLang="zh-CN" sz="3200" dirty="0" smtClean="0">
                <a:solidFill>
                  <a:srgbClr val="007600"/>
                </a:solidFill>
              </a:rPr>
              <a:t>p</a:t>
            </a:r>
            <a:r>
              <a:rPr lang="en-US" altLang="zh-CN" sz="3200" baseline="-25000" dirty="0" smtClean="0">
                <a:solidFill>
                  <a:srgbClr val="007600"/>
                </a:solidFill>
              </a:rPr>
              <a:t>i</a:t>
            </a:r>
            <a:r>
              <a:rPr lang="en-US" altLang="zh-CN" sz="3200" dirty="0" smtClean="0">
                <a:solidFill>
                  <a:srgbClr val="007600"/>
                </a:solidFill>
              </a:rPr>
              <a:t>!=</a:t>
            </a:r>
            <a:r>
              <a:rPr lang="en-US" altLang="zh-CN" sz="3200" dirty="0" err="1" smtClean="0">
                <a:solidFill>
                  <a:srgbClr val="007600"/>
                </a:solidFill>
              </a:rPr>
              <a:t>p</a:t>
            </a:r>
            <a:r>
              <a:rPr lang="en-US" altLang="zh-CN" sz="3200" baseline="-25000" dirty="0" err="1" smtClean="0">
                <a:solidFill>
                  <a:srgbClr val="007600"/>
                </a:solidFill>
              </a:rPr>
              <a:t>k</a:t>
            </a:r>
            <a:r>
              <a:rPr lang="en-US" altLang="zh-CN" sz="3200" baseline="-25000" dirty="0" smtClean="0">
                <a:solidFill>
                  <a:srgbClr val="007600"/>
                </a:solidFill>
              </a:rPr>
              <a:t>[</a:t>
            </a:r>
            <a:r>
              <a:rPr lang="en-US" altLang="zh-CN" sz="3200" baseline="-25000" dirty="0" err="1" smtClean="0">
                <a:solidFill>
                  <a:srgbClr val="007600"/>
                </a:solidFill>
              </a:rPr>
              <a:t>i</a:t>
            </a:r>
            <a:r>
              <a:rPr lang="en-US" altLang="zh-CN" sz="3200" baseline="-25000" dirty="0" smtClean="0">
                <a:solidFill>
                  <a:srgbClr val="007600"/>
                </a:solidFill>
              </a:rPr>
              <a:t>]</a:t>
            </a:r>
            <a:r>
              <a:rPr lang="en-US" altLang="zh-CN" sz="3200" dirty="0" smtClean="0">
                <a:solidFill>
                  <a:srgbClr val="007600"/>
                </a:solidFill>
              </a:rPr>
              <a:t>, </a:t>
            </a:r>
            <a:r>
              <a:rPr lang="zh-CN" altLang="en-US" sz="3200" dirty="0" smtClean="0">
                <a:solidFill>
                  <a:srgbClr val="007600"/>
                </a:solidFill>
              </a:rPr>
              <a:t>则看</a:t>
            </a:r>
            <a:r>
              <a:rPr lang="en-US" altLang="zh-CN" sz="3200" dirty="0" smtClean="0">
                <a:solidFill>
                  <a:srgbClr val="007600"/>
                </a:solidFill>
              </a:rPr>
              <a:t>k[k[</a:t>
            </a:r>
            <a:r>
              <a:rPr lang="en-US" altLang="zh-CN" sz="3200" dirty="0" err="1" smtClean="0">
                <a:solidFill>
                  <a:srgbClr val="007600"/>
                </a:solidFill>
              </a:rPr>
              <a:t>i</a:t>
            </a:r>
            <a:r>
              <a:rPr lang="en-US" altLang="zh-CN" sz="3200" dirty="0" smtClean="0">
                <a:solidFill>
                  <a:srgbClr val="007600"/>
                </a:solidFill>
              </a:rPr>
              <a:t>]] 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2438400" y="1981200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//j</a:t>
            </a:r>
            <a:r>
              <a:rPr lang="zh-CN" altLang="en-US" sz="3200" dirty="0" smtClean="0">
                <a:solidFill>
                  <a:srgbClr val="009900"/>
                </a:solidFill>
              </a:rPr>
              <a:t>是</a:t>
            </a:r>
            <a:r>
              <a:rPr lang="en-US" altLang="zh-CN" sz="3200" dirty="0" smtClean="0">
                <a:solidFill>
                  <a:srgbClr val="009900"/>
                </a:solidFill>
              </a:rPr>
              <a:t>k[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i</a:t>
            </a:r>
            <a:r>
              <a:rPr lang="en-US" altLang="zh-CN" sz="3200" dirty="0" smtClean="0">
                <a:solidFill>
                  <a:srgbClr val="009900"/>
                </a:solidFill>
              </a:rPr>
              <a:t>]</a:t>
            </a:r>
            <a:r>
              <a:rPr lang="zh-CN" altLang="en-US" sz="3200" dirty="0" smtClean="0">
                <a:solidFill>
                  <a:srgbClr val="009900"/>
                </a:solidFill>
              </a:rPr>
              <a:t>的替身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70" grpId="0"/>
      <p:bldP spid="53" grpId="0" animBg="1"/>
      <p:bldP spid="52" grpId="0" animBg="1"/>
      <p:bldP spid="54" grpId="0" animBg="1"/>
      <p:bldP spid="55" grpId="0" animBg="1"/>
      <p:bldP spid="56" grpId="0" animBg="1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6" grpId="0" animBg="1"/>
      <p:bldP spid="82" grpId="0"/>
      <p:bldP spid="83" grpId="0" animBg="1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0" y="4633912"/>
            <a:ext cx="2133600" cy="623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, k[4]=3</a:t>
            </a:r>
            <a:endParaRPr lang="zh-CN" altLang="en-US" sz="3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KMP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28600" y="914400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SzPct val="70000"/>
              <a:buFont typeface="Wingdings" pitchFamily="2" charset="2"/>
              <a:buChar char="p"/>
            </a:pPr>
            <a:r>
              <a:rPr lang="zh-CN" altLang="en-US" sz="3200" dirty="0" smtClean="0"/>
              <a:t> 每一个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对应一个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值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可记为</a:t>
            </a:r>
            <a:r>
              <a:rPr lang="en-US" altLang="zh-CN" sz="3200" dirty="0" smtClean="0"/>
              <a:t>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])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</p:txBody>
      </p:sp>
      <p:sp>
        <p:nvSpPr>
          <p:cNvPr id="89" name="Rectangle 6"/>
          <p:cNvSpPr>
            <a:spLocks noChangeArrowheads="1"/>
          </p:cNvSpPr>
          <p:nvPr/>
        </p:nvSpPr>
        <p:spPr bwMode="auto">
          <a:xfrm>
            <a:off x="533400" y="13716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0000"/>
              <a:buNone/>
            </a:pPr>
            <a:r>
              <a:rPr lang="en-US" altLang="zh-CN" sz="4000" dirty="0" smtClean="0">
                <a:solidFill>
                  <a:srgbClr val="043D9A"/>
                </a:solidFill>
              </a:rPr>
              <a:t>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i-1</a:t>
            </a:r>
            <a:r>
              <a:rPr lang="en-US" altLang="zh-CN" sz="4000" dirty="0" smtClean="0">
                <a:solidFill>
                  <a:srgbClr val="043D9A"/>
                </a:solidFill>
              </a:rPr>
              <a:t>=p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k-1</a:t>
            </a:r>
            <a:r>
              <a:rPr lang="en-US" altLang="zh-CN" sz="4000" dirty="0" smtClean="0">
                <a:solidFill>
                  <a:srgbClr val="043D9A"/>
                </a:solidFill>
              </a:rPr>
              <a:t>, 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i-2</a:t>
            </a:r>
            <a:r>
              <a:rPr lang="en-US" altLang="zh-CN" sz="4000" dirty="0" smtClean="0">
                <a:solidFill>
                  <a:srgbClr val="043D9A"/>
                </a:solidFill>
              </a:rPr>
              <a:t>=p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k-2</a:t>
            </a:r>
            <a:r>
              <a:rPr lang="en-US" altLang="zh-CN" sz="4000" dirty="0" smtClean="0">
                <a:solidFill>
                  <a:srgbClr val="043D9A"/>
                </a:solidFill>
              </a:rPr>
              <a:t>, …, 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i-k+1</a:t>
            </a:r>
            <a:r>
              <a:rPr lang="en-US" altLang="zh-CN" sz="4000" dirty="0" smtClean="0">
                <a:solidFill>
                  <a:srgbClr val="043D9A"/>
                </a:solidFill>
              </a:rPr>
              <a:t>=p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1</a:t>
            </a:r>
            <a:r>
              <a:rPr lang="en-US" altLang="zh-CN" sz="4000" dirty="0" smtClean="0">
                <a:solidFill>
                  <a:srgbClr val="043D9A"/>
                </a:solidFill>
              </a:rPr>
              <a:t>, 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i-k</a:t>
            </a:r>
            <a:r>
              <a:rPr lang="en-US" altLang="zh-CN" sz="4000" dirty="0" smtClean="0">
                <a:solidFill>
                  <a:srgbClr val="043D9A"/>
                </a:solidFill>
              </a:rPr>
              <a:t>=p</a:t>
            </a:r>
            <a:r>
              <a:rPr lang="en-US" altLang="zh-CN" sz="4000" baseline="-25000" dirty="0" smtClean="0">
                <a:solidFill>
                  <a:srgbClr val="043D9A"/>
                </a:solidFill>
              </a:rPr>
              <a:t>0</a:t>
            </a:r>
            <a:r>
              <a:rPr lang="en-US" altLang="zh-CN" sz="4000" dirty="0" smtClean="0">
                <a:solidFill>
                  <a:srgbClr val="043D9A"/>
                </a:solidFill>
              </a:rPr>
              <a:t>,</a:t>
            </a:r>
            <a:endParaRPr lang="en-US" altLang="zh-CN" sz="4000" baseline="-25000" dirty="0" smtClean="0">
              <a:solidFill>
                <a:srgbClr val="043D9A"/>
              </a:solidFill>
            </a:endParaRPr>
          </a:p>
        </p:txBody>
      </p:sp>
      <p:sp>
        <p:nvSpPr>
          <p:cNvPr id="90" name="Rectangle 6"/>
          <p:cNvSpPr>
            <a:spLocks noChangeArrowheads="1"/>
          </p:cNvSpPr>
          <p:nvPr/>
        </p:nvSpPr>
        <p:spPr bwMode="auto">
          <a:xfrm>
            <a:off x="533400" y="2057400"/>
            <a:ext cx="434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0000"/>
              <a:buNone/>
            </a:pPr>
            <a:r>
              <a:rPr lang="en-US" altLang="zh-CN" sz="4000" dirty="0" smtClean="0">
                <a:solidFill>
                  <a:srgbClr val="C00000"/>
                </a:solidFill>
              </a:rPr>
              <a:t>p</a:t>
            </a:r>
            <a:r>
              <a:rPr lang="en-US" altLang="zh-CN" sz="4000" baseline="-25000" dirty="0" smtClean="0">
                <a:solidFill>
                  <a:srgbClr val="C00000"/>
                </a:solidFill>
              </a:rPr>
              <a:t>i </a:t>
            </a:r>
            <a:r>
              <a:rPr lang="en-US" altLang="zh-CN" sz="4000" kern="0" dirty="0" smtClean="0">
                <a:solidFill>
                  <a:srgbClr val="C00000"/>
                </a:solidFill>
              </a:rPr>
              <a:t>≠ </a:t>
            </a:r>
            <a:r>
              <a:rPr lang="en-US" altLang="zh-CN" sz="4000" dirty="0" err="1" smtClean="0">
                <a:solidFill>
                  <a:srgbClr val="C00000"/>
                </a:solidFill>
              </a:rPr>
              <a:t>p</a:t>
            </a:r>
            <a:r>
              <a:rPr lang="en-US" altLang="zh-CN" sz="4000" baseline="-25000" dirty="0" err="1" smtClean="0">
                <a:solidFill>
                  <a:srgbClr val="C00000"/>
                </a:solidFill>
              </a:rPr>
              <a:t>k</a:t>
            </a:r>
            <a:r>
              <a:rPr lang="en-US" altLang="zh-CN" sz="4000" baseline="-25000" dirty="0" smtClean="0">
                <a:solidFill>
                  <a:srgbClr val="C00000"/>
                </a:solidFill>
              </a:rPr>
              <a:t> </a:t>
            </a:r>
            <a:r>
              <a:rPr lang="en-US" altLang="zh-CN" sz="3200" dirty="0" smtClean="0"/>
              <a:t>(k[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</a:t>
            </a:r>
            <a:r>
              <a:rPr lang="zh-CN" altLang="en-US" sz="3200" dirty="0" smtClean="0"/>
              <a:t>未用信息</a:t>
            </a:r>
            <a:r>
              <a:rPr lang="en-US" altLang="zh-CN" sz="3200" dirty="0" smtClean="0"/>
              <a:t>)</a:t>
            </a:r>
            <a:endParaRPr lang="en-US" altLang="zh-CN" sz="3200" baseline="-25000" dirty="0" smtClean="0"/>
          </a:p>
        </p:txBody>
      </p:sp>
      <p:sp>
        <p:nvSpPr>
          <p:cNvPr id="93" name="Rectangle 14"/>
          <p:cNvSpPr>
            <a:spLocks noChangeArrowheads="1"/>
          </p:cNvSpPr>
          <p:nvPr/>
        </p:nvSpPr>
        <p:spPr bwMode="auto">
          <a:xfrm>
            <a:off x="1295400" y="32004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/>
              <a:t>t</a:t>
            </a:r>
            <a:r>
              <a:rPr lang="en-US" altLang="zh-CN" sz="3600" baseline="-25000"/>
              <a:t>1</a:t>
            </a:r>
          </a:p>
        </p:txBody>
      </p:sp>
      <p:sp>
        <p:nvSpPr>
          <p:cNvPr id="94" name="Rectangle 22"/>
          <p:cNvSpPr>
            <a:spLocks noChangeArrowheads="1"/>
          </p:cNvSpPr>
          <p:nvPr/>
        </p:nvSpPr>
        <p:spPr bwMode="auto">
          <a:xfrm>
            <a:off x="1905000" y="32004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/>
              <a:t>t</a:t>
            </a:r>
            <a:r>
              <a:rPr lang="en-US" altLang="zh-CN" sz="3600" baseline="-25000"/>
              <a:t>2</a:t>
            </a:r>
          </a:p>
        </p:txBody>
      </p:sp>
      <p:sp>
        <p:nvSpPr>
          <p:cNvPr id="95" name="Rectangle 23"/>
          <p:cNvSpPr>
            <a:spLocks noChangeArrowheads="1"/>
          </p:cNvSpPr>
          <p:nvPr/>
        </p:nvSpPr>
        <p:spPr bwMode="auto">
          <a:xfrm>
            <a:off x="2514600" y="32004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3</a:t>
            </a:r>
          </a:p>
        </p:txBody>
      </p:sp>
      <p:sp>
        <p:nvSpPr>
          <p:cNvPr id="96" name="Rectangle 24"/>
          <p:cNvSpPr>
            <a:spLocks noChangeArrowheads="1"/>
          </p:cNvSpPr>
          <p:nvPr/>
        </p:nvSpPr>
        <p:spPr bwMode="auto">
          <a:xfrm>
            <a:off x="3124200" y="32004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4</a:t>
            </a:r>
          </a:p>
        </p:txBody>
      </p:sp>
      <p:sp>
        <p:nvSpPr>
          <p:cNvPr id="97" name="Rectangle 25"/>
          <p:cNvSpPr>
            <a:spLocks noChangeArrowheads="1"/>
          </p:cNvSpPr>
          <p:nvPr/>
        </p:nvSpPr>
        <p:spPr bwMode="auto">
          <a:xfrm>
            <a:off x="3733800" y="3200400"/>
            <a:ext cx="609600" cy="646331"/>
          </a:xfrm>
          <a:prstGeom prst="rect">
            <a:avLst/>
          </a:prstGeom>
          <a:solidFill>
            <a:srgbClr val="FDA69D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5</a:t>
            </a:r>
          </a:p>
        </p:txBody>
      </p:sp>
      <p:sp>
        <p:nvSpPr>
          <p:cNvPr id="98" name="Rectangle 26"/>
          <p:cNvSpPr>
            <a:spLocks noChangeArrowheads="1"/>
          </p:cNvSpPr>
          <p:nvPr/>
        </p:nvSpPr>
        <p:spPr bwMode="auto">
          <a:xfrm>
            <a:off x="4343400" y="3200400"/>
            <a:ext cx="609600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6</a:t>
            </a:r>
          </a:p>
        </p:txBody>
      </p:sp>
      <p:sp>
        <p:nvSpPr>
          <p:cNvPr id="99" name="Rectangle 27"/>
          <p:cNvSpPr>
            <a:spLocks noChangeArrowheads="1"/>
          </p:cNvSpPr>
          <p:nvPr/>
        </p:nvSpPr>
        <p:spPr bwMode="auto">
          <a:xfrm>
            <a:off x="4953000" y="3200401"/>
            <a:ext cx="609600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7</a:t>
            </a:r>
          </a:p>
        </p:txBody>
      </p:sp>
      <p:sp>
        <p:nvSpPr>
          <p:cNvPr id="100" name="Rectangle 28"/>
          <p:cNvSpPr>
            <a:spLocks noChangeArrowheads="1"/>
          </p:cNvSpPr>
          <p:nvPr/>
        </p:nvSpPr>
        <p:spPr bwMode="auto">
          <a:xfrm>
            <a:off x="5562600" y="3200400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8</a:t>
            </a:r>
          </a:p>
        </p:txBody>
      </p:sp>
      <p:sp>
        <p:nvSpPr>
          <p:cNvPr id="101" name="Rectangle 29"/>
          <p:cNvSpPr>
            <a:spLocks noChangeArrowheads="1"/>
          </p:cNvSpPr>
          <p:nvPr/>
        </p:nvSpPr>
        <p:spPr bwMode="auto">
          <a:xfrm>
            <a:off x="6172200" y="3200401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9</a:t>
            </a:r>
          </a:p>
        </p:txBody>
      </p:sp>
      <p:sp>
        <p:nvSpPr>
          <p:cNvPr id="102" name="Rectangle 37"/>
          <p:cNvSpPr>
            <a:spLocks noChangeArrowheads="1"/>
          </p:cNvSpPr>
          <p:nvPr/>
        </p:nvSpPr>
        <p:spPr bwMode="auto">
          <a:xfrm>
            <a:off x="1905000" y="3886198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103" name="Rectangle 40"/>
          <p:cNvSpPr>
            <a:spLocks noChangeArrowheads="1"/>
          </p:cNvSpPr>
          <p:nvPr/>
        </p:nvSpPr>
        <p:spPr bwMode="auto">
          <a:xfrm>
            <a:off x="2514600" y="3886198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2</a:t>
            </a:r>
            <a:endParaRPr lang="en-US" altLang="zh-CN" sz="3600" baseline="-25000" dirty="0"/>
          </a:p>
        </p:txBody>
      </p:sp>
      <p:sp>
        <p:nvSpPr>
          <p:cNvPr id="104" name="Rectangle 41"/>
          <p:cNvSpPr>
            <a:spLocks noChangeArrowheads="1"/>
          </p:cNvSpPr>
          <p:nvPr/>
        </p:nvSpPr>
        <p:spPr bwMode="auto">
          <a:xfrm>
            <a:off x="3124200" y="3886198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3</a:t>
            </a:r>
            <a:endParaRPr lang="en-US" altLang="zh-CN" sz="3600" baseline="-25000" dirty="0"/>
          </a:p>
        </p:txBody>
      </p:sp>
      <p:sp>
        <p:nvSpPr>
          <p:cNvPr id="105" name="Rectangle 42"/>
          <p:cNvSpPr>
            <a:spLocks noChangeArrowheads="1"/>
          </p:cNvSpPr>
          <p:nvPr/>
        </p:nvSpPr>
        <p:spPr bwMode="auto">
          <a:xfrm>
            <a:off x="3733800" y="3886198"/>
            <a:ext cx="609600" cy="646331"/>
          </a:xfrm>
          <a:prstGeom prst="rect">
            <a:avLst/>
          </a:prstGeom>
          <a:solidFill>
            <a:srgbClr val="FDA69D"/>
          </a:solidFill>
          <a:ln w="38100" algn="ctr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4</a:t>
            </a:r>
            <a:endParaRPr lang="en-US" altLang="zh-CN" sz="3600" baseline="-25000" dirty="0"/>
          </a:p>
        </p:txBody>
      </p:sp>
      <p:sp>
        <p:nvSpPr>
          <p:cNvPr id="106" name="Rectangle 43"/>
          <p:cNvSpPr>
            <a:spLocks noChangeArrowheads="1"/>
          </p:cNvSpPr>
          <p:nvPr/>
        </p:nvSpPr>
        <p:spPr bwMode="auto">
          <a:xfrm>
            <a:off x="4343400" y="3886198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5</a:t>
            </a:r>
            <a:endParaRPr lang="en-US" altLang="zh-CN" sz="3600" baseline="-25000" dirty="0"/>
          </a:p>
        </p:txBody>
      </p:sp>
      <p:sp>
        <p:nvSpPr>
          <p:cNvPr id="107" name="Rectangle 44"/>
          <p:cNvSpPr>
            <a:spLocks noChangeArrowheads="1"/>
          </p:cNvSpPr>
          <p:nvPr/>
        </p:nvSpPr>
        <p:spPr bwMode="auto">
          <a:xfrm>
            <a:off x="1295400" y="3886198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108" name="Rectangle 45"/>
          <p:cNvSpPr>
            <a:spLocks noChangeArrowheads="1"/>
          </p:cNvSpPr>
          <p:nvPr/>
        </p:nvSpPr>
        <p:spPr bwMode="auto">
          <a:xfrm>
            <a:off x="685800" y="3200400"/>
            <a:ext cx="609600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109" name="Line 46"/>
          <p:cNvSpPr>
            <a:spLocks noChangeShapeType="1"/>
          </p:cNvSpPr>
          <p:nvPr/>
        </p:nvSpPr>
        <p:spPr bwMode="auto">
          <a:xfrm flipV="1">
            <a:off x="4038600" y="4571998"/>
            <a:ext cx="0" cy="43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 sz="3600"/>
          </a:p>
        </p:txBody>
      </p:sp>
      <p:sp>
        <p:nvSpPr>
          <p:cNvPr id="110" name="Text Box 47"/>
          <p:cNvSpPr txBox="1">
            <a:spLocks noChangeArrowheads="1"/>
          </p:cNvSpPr>
          <p:nvPr/>
        </p:nvSpPr>
        <p:spPr bwMode="auto">
          <a:xfrm>
            <a:off x="4038600" y="4419598"/>
            <a:ext cx="1219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失败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11" name="Rectangle 57"/>
          <p:cNvSpPr>
            <a:spLocks noChangeArrowheads="1"/>
          </p:cNvSpPr>
          <p:nvPr/>
        </p:nvSpPr>
        <p:spPr bwMode="auto">
          <a:xfrm>
            <a:off x="2514600" y="5105399"/>
            <a:ext cx="609600" cy="654475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112" name="Rectangle 58"/>
          <p:cNvSpPr>
            <a:spLocks noChangeArrowheads="1"/>
          </p:cNvSpPr>
          <p:nvPr/>
        </p:nvSpPr>
        <p:spPr bwMode="auto">
          <a:xfrm>
            <a:off x="3124200" y="5105399"/>
            <a:ext cx="609600" cy="654475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2</a:t>
            </a:r>
          </a:p>
        </p:txBody>
      </p:sp>
      <p:sp>
        <p:nvSpPr>
          <p:cNvPr id="113" name="Rectangle 59"/>
          <p:cNvSpPr>
            <a:spLocks noChangeArrowheads="1"/>
          </p:cNvSpPr>
          <p:nvPr/>
        </p:nvSpPr>
        <p:spPr bwMode="auto">
          <a:xfrm>
            <a:off x="3733800" y="5105399"/>
            <a:ext cx="609600" cy="6544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/>
              <a:t>p</a:t>
            </a:r>
            <a:r>
              <a:rPr lang="en-US" altLang="zh-CN" sz="3600" baseline="-25000"/>
              <a:t>3</a:t>
            </a:r>
          </a:p>
        </p:txBody>
      </p:sp>
      <p:sp>
        <p:nvSpPr>
          <p:cNvPr id="114" name="Rectangle 60"/>
          <p:cNvSpPr>
            <a:spLocks noChangeArrowheads="1"/>
          </p:cNvSpPr>
          <p:nvPr/>
        </p:nvSpPr>
        <p:spPr bwMode="auto">
          <a:xfrm>
            <a:off x="4343400" y="5105399"/>
            <a:ext cx="609600" cy="6544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4</a:t>
            </a:r>
          </a:p>
        </p:txBody>
      </p:sp>
      <p:sp>
        <p:nvSpPr>
          <p:cNvPr id="115" name="Rectangle 61"/>
          <p:cNvSpPr>
            <a:spLocks noChangeArrowheads="1"/>
          </p:cNvSpPr>
          <p:nvPr/>
        </p:nvSpPr>
        <p:spPr bwMode="auto">
          <a:xfrm>
            <a:off x="4953000" y="5105399"/>
            <a:ext cx="609600" cy="6544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5</a:t>
            </a:r>
          </a:p>
        </p:txBody>
      </p:sp>
      <p:sp>
        <p:nvSpPr>
          <p:cNvPr id="116" name="Rectangle 64"/>
          <p:cNvSpPr>
            <a:spLocks noChangeArrowheads="1"/>
          </p:cNvSpPr>
          <p:nvPr/>
        </p:nvSpPr>
        <p:spPr bwMode="auto">
          <a:xfrm>
            <a:off x="1905000" y="5105399"/>
            <a:ext cx="609600" cy="654475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121" name="Rectangle 68"/>
          <p:cNvSpPr>
            <a:spLocks noChangeArrowheads="1"/>
          </p:cNvSpPr>
          <p:nvPr/>
        </p:nvSpPr>
        <p:spPr bwMode="auto">
          <a:xfrm>
            <a:off x="2057400" y="4364398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en-US" altLang="zh-CN" sz="3600" dirty="0" smtClean="0"/>
              <a:t>||</a:t>
            </a:r>
            <a:endParaRPr lang="zh-CN" altLang="en-US" sz="3600" dirty="0"/>
          </a:p>
        </p:txBody>
      </p:sp>
      <p:sp>
        <p:nvSpPr>
          <p:cNvPr id="122" name="Rectangle 68"/>
          <p:cNvSpPr>
            <a:spLocks noChangeArrowheads="1"/>
          </p:cNvSpPr>
          <p:nvPr/>
        </p:nvSpPr>
        <p:spPr bwMode="auto">
          <a:xfrm>
            <a:off x="2590800" y="4364398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en-US" altLang="zh-CN" sz="3600" dirty="0" smtClean="0"/>
              <a:t>||</a:t>
            </a:r>
            <a:endParaRPr lang="zh-CN" altLang="en-US" sz="3600" dirty="0"/>
          </a:p>
        </p:txBody>
      </p:sp>
      <p:sp>
        <p:nvSpPr>
          <p:cNvPr id="123" name="Rectangle 68"/>
          <p:cNvSpPr>
            <a:spLocks noChangeArrowheads="1"/>
          </p:cNvSpPr>
          <p:nvPr/>
        </p:nvSpPr>
        <p:spPr bwMode="auto">
          <a:xfrm>
            <a:off x="3200400" y="4364398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en-US" altLang="zh-CN" sz="3600" dirty="0" smtClean="0"/>
              <a:t>||</a:t>
            </a:r>
            <a:endParaRPr lang="zh-CN" altLang="en-US" sz="3600" dirty="0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533400" y="2133600"/>
            <a:ext cx="4114800" cy="6096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648200" y="2133600"/>
            <a:ext cx="4343400" cy="609600"/>
          </a:xfrm>
          <a:prstGeom prst="rect">
            <a:avLst/>
          </a:prstGeom>
          <a:solidFill>
            <a:srgbClr val="007A37"/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”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相等信息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” 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递推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k[</a:t>
            </a:r>
            <a:r>
              <a:rPr lang="en-US" altLang="zh-CN" sz="3200" dirty="0" err="1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i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]</a:t>
            </a:r>
            <a:endParaRPr lang="en-US" altLang="zh-CN" sz="32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4648200" y="2743200"/>
            <a:ext cx="4343400" cy="609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”</a:t>
            </a:r>
            <a:r>
              <a:rPr lang="zh-CN" altLang="en-US" sz="3200" dirty="0" smtClean="0">
                <a:solidFill>
                  <a:schemeClr val="bg1"/>
                </a:solidFill>
              </a:rPr>
              <a:t>不等信息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” 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精化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k[</a:t>
            </a:r>
            <a:r>
              <a:rPr lang="en-US" altLang="zh-CN" sz="3200" dirty="0" err="1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i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  <a:sym typeface="Wingdings" pitchFamily="2" charset="2"/>
              </a:rPr>
              <a:t>]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5791200" y="5562600"/>
            <a:ext cx="3200400" cy="609600"/>
          </a:xfrm>
          <a:prstGeom prst="rect">
            <a:avLst/>
          </a:prstGeom>
          <a:solidFill>
            <a:srgbClr val="8E00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非必要：</a:t>
            </a:r>
            <a:r>
              <a:rPr lang="en-US" altLang="zh-CN" sz="3600" dirty="0" smtClean="0">
                <a:solidFill>
                  <a:schemeClr val="bg1"/>
                </a:solidFill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3</a:t>
            </a:r>
            <a:r>
              <a:rPr lang="en-US" altLang="zh-CN" sz="3600" kern="0" dirty="0" smtClean="0">
                <a:solidFill>
                  <a:schemeClr val="bg1"/>
                </a:solidFill>
              </a:rPr>
              <a:t>≠</a:t>
            </a:r>
            <a:r>
              <a:rPr lang="en-US" altLang="zh-CN" sz="3600" dirty="0" smtClean="0">
                <a:solidFill>
                  <a:schemeClr val="bg1"/>
                </a:solidFill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4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5791200" y="4876800"/>
            <a:ext cx="3200400" cy="685800"/>
          </a:xfrm>
          <a:prstGeom prst="rect">
            <a:avLst/>
          </a:prstGeom>
          <a:solidFill>
            <a:srgbClr val="007A3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=p</a:t>
            </a:r>
            <a:r>
              <a:rPr lang="en-US" altLang="zh-CN" sz="3600" baseline="-25000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en-US" altLang="zh-CN" sz="3600" dirty="0" smtClean="0">
                <a:solidFill>
                  <a:schemeClr val="bg1"/>
                </a:solidFill>
              </a:rPr>
              <a:t> 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3600" dirty="0" smtClean="0">
                <a:solidFill>
                  <a:schemeClr val="bg1"/>
                </a:solidFill>
              </a:rPr>
              <a:t>=p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3</a:t>
            </a:r>
            <a:r>
              <a:rPr lang="en-US" altLang="zh-CN" sz="3600" dirty="0" smtClean="0">
                <a:solidFill>
                  <a:schemeClr val="bg1"/>
                </a:solidFill>
              </a:rPr>
              <a:t>, </a:t>
            </a:r>
          </a:p>
        </p:txBody>
      </p:sp>
      <p:sp>
        <p:nvSpPr>
          <p:cNvPr id="46" name="AutoShape 67"/>
          <p:cNvSpPr>
            <a:spLocks noChangeArrowheads="1"/>
          </p:cNvSpPr>
          <p:nvPr/>
        </p:nvSpPr>
        <p:spPr bwMode="auto">
          <a:xfrm rot="20527568">
            <a:off x="5171713" y="3962975"/>
            <a:ext cx="540000" cy="1080000"/>
          </a:xfrm>
          <a:prstGeom prst="curvedLeftArrow">
            <a:avLst>
              <a:gd name="adj1" fmla="val 27273"/>
              <a:gd name="adj2" fmla="val 54545"/>
              <a:gd name="adj3" fmla="val 33333"/>
            </a:avLst>
          </a:prstGeom>
          <a:solidFill>
            <a:srgbClr val="009E4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3600" dirty="0"/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5562600" y="3810000"/>
            <a:ext cx="18288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>
                <a:solidFill>
                  <a:srgbClr val="037115"/>
                </a:solidFill>
              </a:rPr>
              <a:t>快速匹配</a:t>
            </a:r>
          </a:p>
        </p:txBody>
      </p:sp>
      <p:sp>
        <p:nvSpPr>
          <p:cNvPr id="48" name="Rectangle 40"/>
          <p:cNvSpPr>
            <a:spLocks noChangeArrowheads="1"/>
          </p:cNvSpPr>
          <p:nvPr/>
        </p:nvSpPr>
        <p:spPr bwMode="auto">
          <a:xfrm>
            <a:off x="5791200" y="4419600"/>
            <a:ext cx="1371600" cy="609600"/>
          </a:xfrm>
          <a:prstGeom prst="rect">
            <a:avLst/>
          </a:prstGeom>
          <a:solidFill>
            <a:srgbClr val="007A3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条件：</a:t>
            </a:r>
            <a:endParaRPr lang="en-US" altLang="zh-CN" sz="3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7128000" y="4419600"/>
            <a:ext cx="1863600" cy="609600"/>
          </a:xfrm>
          <a:prstGeom prst="rect">
            <a:avLst/>
          </a:prstGeom>
          <a:solidFill>
            <a:srgbClr val="007A3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=p</a:t>
            </a:r>
            <a:r>
              <a:rPr lang="en-US" altLang="zh-CN" sz="3600" baseline="-250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, 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6"/>
          <p:cNvSpPr>
            <a:spLocks noChangeArrowheads="1"/>
          </p:cNvSpPr>
          <p:nvPr/>
        </p:nvSpPr>
        <p:spPr bwMode="auto">
          <a:xfrm>
            <a:off x="1066800" y="2718000"/>
            <a:ext cx="2514600" cy="609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当</a:t>
            </a:r>
            <a:r>
              <a:rPr lang="en-US" altLang="zh-CN" sz="3600" dirty="0" err="1" smtClean="0"/>
              <a:t>p</a:t>
            </a:r>
            <a:r>
              <a:rPr lang="en-US" altLang="zh-CN" sz="3600" baseline="-25000" dirty="0" err="1" smtClean="0"/>
              <a:t>k</a:t>
            </a:r>
            <a:r>
              <a:rPr lang="en-US" altLang="zh-CN" sz="3600" baseline="-25000" dirty="0" smtClean="0"/>
              <a:t>[</a:t>
            </a:r>
            <a:r>
              <a:rPr lang="en-US" altLang="zh-CN" sz="3600" baseline="-25000" dirty="0" err="1" smtClean="0"/>
              <a:t>i</a:t>
            </a:r>
            <a:r>
              <a:rPr lang="en-US" altLang="zh-CN" sz="3600" baseline="-25000" dirty="0" smtClean="0"/>
              <a:t>]</a:t>
            </a:r>
            <a:r>
              <a:rPr lang="en-US" altLang="zh-CN" sz="3600" dirty="0" smtClean="0"/>
              <a:t>==</a:t>
            </a:r>
            <a:r>
              <a:rPr lang="en-US" altLang="zh-CN" sz="3600" kern="0" dirty="0" smtClean="0"/>
              <a:t> p</a:t>
            </a:r>
            <a:r>
              <a:rPr lang="en-US" altLang="zh-CN" sz="3600" kern="0" baseline="-25000" dirty="0" smtClean="0"/>
              <a:t>i</a:t>
            </a:r>
            <a:r>
              <a:rPr lang="en-US" altLang="zh-CN" sz="3600" kern="0" dirty="0" smtClean="0"/>
              <a:t>,  </a:t>
            </a:r>
            <a:endParaRPr lang="zh-CN" altLang="en-US" sz="3200" dirty="0" smtClean="0"/>
          </a:p>
        </p:txBody>
      </p:sp>
      <p:sp>
        <p:nvSpPr>
          <p:cNvPr id="150" name="Rectangle 68"/>
          <p:cNvSpPr>
            <a:spLocks noChangeArrowheads="1"/>
          </p:cNvSpPr>
          <p:nvPr/>
        </p:nvSpPr>
        <p:spPr bwMode="auto">
          <a:xfrm>
            <a:off x="0" y="4876798"/>
            <a:ext cx="2133600" cy="623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, k[4]=3</a:t>
            </a:r>
            <a:endParaRPr lang="zh-CN" altLang="en-US" sz="3200" dirty="0"/>
          </a:p>
        </p:txBody>
      </p:sp>
      <p:sp>
        <p:nvSpPr>
          <p:cNvPr id="148" name="Rectangle 6"/>
          <p:cNvSpPr>
            <a:spLocks noChangeArrowheads="1"/>
          </p:cNvSpPr>
          <p:nvPr/>
        </p:nvSpPr>
        <p:spPr bwMode="auto">
          <a:xfrm>
            <a:off x="3352800" y="2718000"/>
            <a:ext cx="2819400" cy="609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kern="0" dirty="0" smtClean="0"/>
              <a:t>必有</a:t>
            </a:r>
            <a:r>
              <a:rPr lang="en-US" altLang="zh-CN" sz="3600" dirty="0" err="1" smtClean="0"/>
              <a:t>p</a:t>
            </a:r>
            <a:r>
              <a:rPr lang="en-US" altLang="zh-CN" sz="3600" baseline="-25000" dirty="0" err="1" smtClean="0"/>
              <a:t>k</a:t>
            </a:r>
            <a:r>
              <a:rPr lang="en-US" altLang="zh-CN" sz="3600" baseline="-25000" dirty="0" smtClean="0"/>
              <a:t>[</a:t>
            </a:r>
            <a:r>
              <a:rPr lang="en-US" altLang="zh-CN" sz="3600" baseline="-25000" dirty="0" err="1" smtClean="0"/>
              <a:t>i</a:t>
            </a:r>
            <a:r>
              <a:rPr lang="en-US" altLang="zh-CN" sz="3600" baseline="-25000" dirty="0" smtClean="0"/>
              <a:t>]</a:t>
            </a:r>
            <a:r>
              <a:rPr lang="en-US" altLang="zh-CN" sz="3600" dirty="0" smtClean="0"/>
              <a:t> </a:t>
            </a:r>
            <a:r>
              <a:rPr lang="en-US" altLang="zh-CN" sz="3600" kern="0" dirty="0" smtClean="0"/>
              <a:t>≠ </a:t>
            </a:r>
            <a:r>
              <a:rPr lang="en-US" altLang="zh-CN" sz="3600" kern="0" dirty="0" err="1" smtClean="0"/>
              <a:t>t</a:t>
            </a:r>
            <a:r>
              <a:rPr lang="en-US" altLang="zh-CN" sz="3600" kern="0" baseline="-25000" dirty="0" err="1" smtClean="0"/>
              <a:t>j</a:t>
            </a:r>
            <a:r>
              <a:rPr lang="en-US" altLang="zh-CN" sz="3600" kern="0" dirty="0" smtClean="0"/>
              <a:t>,  </a:t>
            </a:r>
            <a:endParaRPr lang="zh-CN" altLang="en-US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next[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]</a:t>
            </a:r>
            <a:r>
              <a:rPr lang="zh-CN" altLang="en-US" dirty="0" smtClean="0">
                <a:ea typeface="黑体" pitchFamily="2" charset="-122"/>
              </a:rPr>
              <a:t>数组</a:t>
            </a:r>
            <a:r>
              <a:rPr lang="en-US" altLang="zh-CN" dirty="0" smtClean="0">
                <a:ea typeface="黑体" pitchFamily="2" charset="-122"/>
              </a:rPr>
              <a:t>—k[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]</a:t>
            </a:r>
            <a:r>
              <a:rPr lang="zh-CN" altLang="en-US" dirty="0" smtClean="0">
                <a:ea typeface="黑体" pitchFamily="2" charset="-122"/>
              </a:rPr>
              <a:t>的精化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1295400" y="34290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/>
              <a:t>t</a:t>
            </a:r>
            <a:r>
              <a:rPr lang="en-US" altLang="zh-CN" sz="3600" baseline="-25000"/>
              <a:t>1</a:t>
            </a:r>
          </a:p>
        </p:txBody>
      </p:sp>
      <p:sp>
        <p:nvSpPr>
          <p:cNvPr id="79" name="Rectangle 22"/>
          <p:cNvSpPr>
            <a:spLocks noChangeArrowheads="1"/>
          </p:cNvSpPr>
          <p:nvPr/>
        </p:nvSpPr>
        <p:spPr bwMode="auto">
          <a:xfrm>
            <a:off x="1905000" y="34290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/>
              <a:t>t</a:t>
            </a:r>
            <a:r>
              <a:rPr lang="en-US" altLang="zh-CN" sz="3600" baseline="-25000"/>
              <a:t>2</a:t>
            </a:r>
          </a:p>
        </p:txBody>
      </p:sp>
      <p:sp>
        <p:nvSpPr>
          <p:cNvPr id="80" name="Rectangle 23"/>
          <p:cNvSpPr>
            <a:spLocks noChangeArrowheads="1"/>
          </p:cNvSpPr>
          <p:nvPr/>
        </p:nvSpPr>
        <p:spPr bwMode="auto">
          <a:xfrm>
            <a:off x="2514600" y="34290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3</a:t>
            </a:r>
          </a:p>
        </p:txBody>
      </p:sp>
      <p:sp>
        <p:nvSpPr>
          <p:cNvPr id="81" name="Rectangle 24"/>
          <p:cNvSpPr>
            <a:spLocks noChangeArrowheads="1"/>
          </p:cNvSpPr>
          <p:nvPr/>
        </p:nvSpPr>
        <p:spPr bwMode="auto">
          <a:xfrm>
            <a:off x="3124200" y="3429000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4</a:t>
            </a:r>
          </a:p>
        </p:txBody>
      </p:sp>
      <p:sp>
        <p:nvSpPr>
          <p:cNvPr id="82" name="Rectangle 25"/>
          <p:cNvSpPr>
            <a:spLocks noChangeArrowheads="1"/>
          </p:cNvSpPr>
          <p:nvPr/>
        </p:nvSpPr>
        <p:spPr bwMode="auto">
          <a:xfrm>
            <a:off x="3733800" y="3429000"/>
            <a:ext cx="609600" cy="646331"/>
          </a:xfrm>
          <a:prstGeom prst="rect">
            <a:avLst/>
          </a:prstGeom>
          <a:solidFill>
            <a:srgbClr val="FDA69D"/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5</a:t>
            </a:r>
          </a:p>
        </p:txBody>
      </p:sp>
      <p:sp>
        <p:nvSpPr>
          <p:cNvPr id="83" name="Rectangle 26"/>
          <p:cNvSpPr>
            <a:spLocks noChangeArrowheads="1"/>
          </p:cNvSpPr>
          <p:nvPr/>
        </p:nvSpPr>
        <p:spPr bwMode="auto">
          <a:xfrm>
            <a:off x="4343400" y="3429000"/>
            <a:ext cx="609600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6</a:t>
            </a:r>
          </a:p>
        </p:txBody>
      </p:sp>
      <p:sp>
        <p:nvSpPr>
          <p:cNvPr id="84" name="Rectangle 27"/>
          <p:cNvSpPr>
            <a:spLocks noChangeArrowheads="1"/>
          </p:cNvSpPr>
          <p:nvPr/>
        </p:nvSpPr>
        <p:spPr bwMode="auto">
          <a:xfrm>
            <a:off x="4953000" y="3429001"/>
            <a:ext cx="609600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7</a:t>
            </a:r>
          </a:p>
        </p:txBody>
      </p:sp>
      <p:sp>
        <p:nvSpPr>
          <p:cNvPr id="85" name="Rectangle 28"/>
          <p:cNvSpPr>
            <a:spLocks noChangeArrowheads="1"/>
          </p:cNvSpPr>
          <p:nvPr/>
        </p:nvSpPr>
        <p:spPr bwMode="auto">
          <a:xfrm>
            <a:off x="5562600" y="3429000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8</a:t>
            </a:r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6172200" y="3429001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9</a:t>
            </a:r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1905000" y="4114798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88" name="Rectangle 40"/>
          <p:cNvSpPr>
            <a:spLocks noChangeArrowheads="1"/>
          </p:cNvSpPr>
          <p:nvPr/>
        </p:nvSpPr>
        <p:spPr bwMode="auto">
          <a:xfrm>
            <a:off x="2514600" y="4114798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2</a:t>
            </a:r>
            <a:endParaRPr lang="en-US" altLang="zh-CN" sz="3600" baseline="-25000" dirty="0"/>
          </a:p>
        </p:txBody>
      </p:sp>
      <p:sp>
        <p:nvSpPr>
          <p:cNvPr id="124" name="Rectangle 41"/>
          <p:cNvSpPr>
            <a:spLocks noChangeArrowheads="1"/>
          </p:cNvSpPr>
          <p:nvPr/>
        </p:nvSpPr>
        <p:spPr bwMode="auto">
          <a:xfrm>
            <a:off x="3124200" y="4114798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3</a:t>
            </a:r>
            <a:endParaRPr lang="en-US" altLang="zh-CN" sz="3600" baseline="-25000" dirty="0"/>
          </a:p>
        </p:txBody>
      </p:sp>
      <p:sp>
        <p:nvSpPr>
          <p:cNvPr id="125" name="Rectangle 42"/>
          <p:cNvSpPr>
            <a:spLocks noChangeArrowheads="1"/>
          </p:cNvSpPr>
          <p:nvPr/>
        </p:nvSpPr>
        <p:spPr bwMode="auto">
          <a:xfrm>
            <a:off x="3733800" y="4114798"/>
            <a:ext cx="609600" cy="646331"/>
          </a:xfrm>
          <a:prstGeom prst="rect">
            <a:avLst/>
          </a:prstGeom>
          <a:solidFill>
            <a:srgbClr val="FDA69D"/>
          </a:solidFill>
          <a:ln w="38100" algn="ctr">
            <a:solidFill>
              <a:srgbClr val="8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4</a:t>
            </a:r>
            <a:endParaRPr lang="en-US" altLang="zh-CN" sz="3600" baseline="-25000" dirty="0"/>
          </a:p>
        </p:txBody>
      </p:sp>
      <p:sp>
        <p:nvSpPr>
          <p:cNvPr id="126" name="Rectangle 43"/>
          <p:cNvSpPr>
            <a:spLocks noChangeArrowheads="1"/>
          </p:cNvSpPr>
          <p:nvPr/>
        </p:nvSpPr>
        <p:spPr bwMode="auto">
          <a:xfrm>
            <a:off x="4343400" y="4114798"/>
            <a:ext cx="6096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5</a:t>
            </a:r>
            <a:endParaRPr lang="en-US" altLang="zh-CN" sz="3600" baseline="-25000" dirty="0"/>
          </a:p>
        </p:txBody>
      </p:sp>
      <p:sp>
        <p:nvSpPr>
          <p:cNvPr id="127" name="Rectangle 44"/>
          <p:cNvSpPr>
            <a:spLocks noChangeArrowheads="1"/>
          </p:cNvSpPr>
          <p:nvPr/>
        </p:nvSpPr>
        <p:spPr bwMode="auto">
          <a:xfrm>
            <a:off x="1295400" y="4114798"/>
            <a:ext cx="609600" cy="646331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66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128" name="Rectangle 45"/>
          <p:cNvSpPr>
            <a:spLocks noChangeArrowheads="1"/>
          </p:cNvSpPr>
          <p:nvPr/>
        </p:nvSpPr>
        <p:spPr bwMode="auto">
          <a:xfrm>
            <a:off x="685800" y="3429000"/>
            <a:ext cx="609600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38100" algn="ctr">
            <a:solidFill>
              <a:srgbClr val="003399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t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129" name="Line 46"/>
          <p:cNvSpPr>
            <a:spLocks noChangeShapeType="1"/>
          </p:cNvSpPr>
          <p:nvPr/>
        </p:nvSpPr>
        <p:spPr bwMode="auto">
          <a:xfrm flipV="1">
            <a:off x="4038600" y="4800598"/>
            <a:ext cx="0" cy="43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 sz="3600"/>
          </a:p>
        </p:txBody>
      </p:sp>
      <p:sp>
        <p:nvSpPr>
          <p:cNvPr id="130" name="Text Box 47"/>
          <p:cNvSpPr txBox="1">
            <a:spLocks noChangeArrowheads="1"/>
          </p:cNvSpPr>
          <p:nvPr/>
        </p:nvSpPr>
        <p:spPr bwMode="auto">
          <a:xfrm>
            <a:off x="4038600" y="4648198"/>
            <a:ext cx="121920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失败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31" name="Rectangle 57"/>
          <p:cNvSpPr>
            <a:spLocks noChangeArrowheads="1"/>
          </p:cNvSpPr>
          <p:nvPr/>
        </p:nvSpPr>
        <p:spPr bwMode="auto">
          <a:xfrm>
            <a:off x="2514600" y="5333999"/>
            <a:ext cx="609600" cy="654475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1</a:t>
            </a:r>
          </a:p>
        </p:txBody>
      </p:sp>
      <p:sp>
        <p:nvSpPr>
          <p:cNvPr id="132" name="Rectangle 58"/>
          <p:cNvSpPr>
            <a:spLocks noChangeArrowheads="1"/>
          </p:cNvSpPr>
          <p:nvPr/>
        </p:nvSpPr>
        <p:spPr bwMode="auto">
          <a:xfrm>
            <a:off x="3124200" y="5333999"/>
            <a:ext cx="609600" cy="654475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2</a:t>
            </a:r>
          </a:p>
        </p:txBody>
      </p:sp>
      <p:sp>
        <p:nvSpPr>
          <p:cNvPr id="133" name="Rectangle 59"/>
          <p:cNvSpPr>
            <a:spLocks noChangeArrowheads="1"/>
          </p:cNvSpPr>
          <p:nvPr/>
        </p:nvSpPr>
        <p:spPr bwMode="auto">
          <a:xfrm>
            <a:off x="3733800" y="5333999"/>
            <a:ext cx="609600" cy="6544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/>
              <a:t>p</a:t>
            </a:r>
            <a:r>
              <a:rPr lang="en-US" altLang="zh-CN" sz="3600" baseline="-25000"/>
              <a:t>3</a:t>
            </a:r>
          </a:p>
        </p:txBody>
      </p:sp>
      <p:sp>
        <p:nvSpPr>
          <p:cNvPr id="134" name="Rectangle 60"/>
          <p:cNvSpPr>
            <a:spLocks noChangeArrowheads="1"/>
          </p:cNvSpPr>
          <p:nvPr/>
        </p:nvSpPr>
        <p:spPr bwMode="auto">
          <a:xfrm>
            <a:off x="4343400" y="5333999"/>
            <a:ext cx="609600" cy="6544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4</a:t>
            </a:r>
          </a:p>
        </p:txBody>
      </p:sp>
      <p:sp>
        <p:nvSpPr>
          <p:cNvPr id="135" name="Rectangle 61"/>
          <p:cNvSpPr>
            <a:spLocks noChangeArrowheads="1"/>
          </p:cNvSpPr>
          <p:nvPr/>
        </p:nvSpPr>
        <p:spPr bwMode="auto">
          <a:xfrm>
            <a:off x="4953000" y="5333999"/>
            <a:ext cx="609600" cy="65447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5</a:t>
            </a:r>
          </a:p>
        </p:txBody>
      </p:sp>
      <p:sp>
        <p:nvSpPr>
          <p:cNvPr id="136" name="Rectangle 64"/>
          <p:cNvSpPr>
            <a:spLocks noChangeArrowheads="1"/>
          </p:cNvSpPr>
          <p:nvPr/>
        </p:nvSpPr>
        <p:spPr bwMode="auto">
          <a:xfrm>
            <a:off x="1905000" y="5333999"/>
            <a:ext cx="609600" cy="654475"/>
          </a:xfrm>
          <a:prstGeom prst="rect">
            <a:avLst/>
          </a:prstGeom>
          <a:solidFill>
            <a:srgbClr val="81FF84"/>
          </a:solidFill>
          <a:ln w="38100" algn="ctr">
            <a:solidFill>
              <a:srgbClr val="008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/>
              <a:t>p</a:t>
            </a:r>
            <a:r>
              <a:rPr lang="en-US" altLang="zh-CN" sz="3600" baseline="-25000" dirty="0"/>
              <a:t>0</a:t>
            </a:r>
          </a:p>
        </p:txBody>
      </p:sp>
      <p:sp>
        <p:nvSpPr>
          <p:cNvPr id="141" name="Rectangle 68"/>
          <p:cNvSpPr>
            <a:spLocks noChangeArrowheads="1"/>
          </p:cNvSpPr>
          <p:nvPr/>
        </p:nvSpPr>
        <p:spPr bwMode="auto">
          <a:xfrm>
            <a:off x="2057400" y="4592998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en-US" altLang="zh-CN" sz="3600" dirty="0" smtClean="0"/>
              <a:t>||</a:t>
            </a:r>
            <a:endParaRPr lang="zh-CN" altLang="en-US" sz="3600" dirty="0"/>
          </a:p>
        </p:txBody>
      </p:sp>
      <p:sp>
        <p:nvSpPr>
          <p:cNvPr id="142" name="Rectangle 68"/>
          <p:cNvSpPr>
            <a:spLocks noChangeArrowheads="1"/>
          </p:cNvSpPr>
          <p:nvPr/>
        </p:nvSpPr>
        <p:spPr bwMode="auto">
          <a:xfrm>
            <a:off x="2590800" y="4592998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en-US" altLang="zh-CN" sz="3600" dirty="0" smtClean="0"/>
              <a:t>||</a:t>
            </a:r>
            <a:endParaRPr lang="zh-CN" altLang="en-US" sz="3600" dirty="0"/>
          </a:p>
        </p:txBody>
      </p:sp>
      <p:sp>
        <p:nvSpPr>
          <p:cNvPr id="143" name="Rectangle 68"/>
          <p:cNvSpPr>
            <a:spLocks noChangeArrowheads="1"/>
          </p:cNvSpPr>
          <p:nvPr/>
        </p:nvSpPr>
        <p:spPr bwMode="auto">
          <a:xfrm>
            <a:off x="3200400" y="4592998"/>
            <a:ext cx="6096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en-US" altLang="zh-CN" sz="3600" dirty="0" smtClean="0"/>
              <a:t>||</a:t>
            </a:r>
            <a:endParaRPr lang="zh-CN" altLang="en-US" sz="3600" dirty="0"/>
          </a:p>
        </p:txBody>
      </p:sp>
      <p:sp>
        <p:nvSpPr>
          <p:cNvPr id="144" name="Rectangle 6"/>
          <p:cNvSpPr>
            <a:spLocks noChangeArrowheads="1"/>
          </p:cNvSpPr>
          <p:nvPr/>
        </p:nvSpPr>
        <p:spPr bwMode="auto">
          <a:xfrm>
            <a:off x="304800" y="9144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kern="0" dirty="0" smtClean="0"/>
              <a:t> 已知所有</a:t>
            </a:r>
            <a:r>
              <a:rPr lang="en-US" altLang="zh-CN" sz="3200" kern="0" dirty="0" smtClean="0"/>
              <a:t>k[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</a:t>
            </a:r>
            <a:r>
              <a:rPr lang="zh-CN" altLang="en-US" sz="3200" kern="0" dirty="0" smtClean="0"/>
              <a:t>，当遇到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p</a:t>
            </a:r>
            <a:r>
              <a:rPr lang="en-US" altLang="zh-CN" sz="3200" kern="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 ≠ </a:t>
            </a:r>
            <a:r>
              <a:rPr lang="en-US" altLang="zh-CN" sz="3200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3200" kern="0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, </a:t>
            </a:r>
            <a:r>
              <a:rPr lang="zh-CN" altLang="en-US" sz="3200" kern="0" dirty="0" smtClean="0"/>
              <a:t>则</a:t>
            </a:r>
            <a:endParaRPr lang="zh-CN" altLang="en-US" sz="3200" dirty="0" smtClean="0"/>
          </a:p>
        </p:txBody>
      </p:sp>
      <p:sp>
        <p:nvSpPr>
          <p:cNvPr id="149" name="Rectangle 6"/>
          <p:cNvSpPr>
            <a:spLocks noChangeArrowheads="1"/>
          </p:cNvSpPr>
          <p:nvPr/>
        </p:nvSpPr>
        <p:spPr bwMode="auto">
          <a:xfrm>
            <a:off x="5715000" y="2718000"/>
            <a:ext cx="3505200" cy="609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kern="0" dirty="0" smtClean="0">
                <a:sym typeface="Wingdings" pitchFamily="2" charset="2"/>
              </a:rPr>
              <a:t></a:t>
            </a:r>
            <a:r>
              <a:rPr lang="zh-CN" altLang="en-US" sz="3200" kern="0" dirty="0" smtClean="0">
                <a:sym typeface="Wingdings" pitchFamily="2" charset="2"/>
              </a:rPr>
              <a:t>可省略</a:t>
            </a:r>
            <a:r>
              <a:rPr lang="en-US" altLang="zh-CN" sz="3200" kern="0" dirty="0" smtClean="0">
                <a:sym typeface="Wingdings" pitchFamily="2" charset="2"/>
              </a:rPr>
              <a:t>1</a:t>
            </a:r>
            <a:r>
              <a:rPr lang="zh-CN" altLang="en-US" sz="3200" kern="0" dirty="0" smtClean="0">
                <a:sym typeface="Wingdings" pitchFamily="2" charset="2"/>
              </a:rPr>
              <a:t>步比较</a:t>
            </a:r>
            <a:r>
              <a:rPr lang="en-US" altLang="zh-CN" sz="3200" kern="0" dirty="0" smtClean="0"/>
              <a:t> </a:t>
            </a:r>
            <a:endParaRPr lang="zh-CN" altLang="en-US" sz="3200" dirty="0" smtClean="0"/>
          </a:p>
        </p:txBody>
      </p:sp>
      <p:sp>
        <p:nvSpPr>
          <p:cNvPr id="146" name="Rectangle 6"/>
          <p:cNvSpPr>
            <a:spLocks noChangeArrowheads="1"/>
          </p:cNvSpPr>
          <p:nvPr/>
        </p:nvSpPr>
        <p:spPr bwMode="auto">
          <a:xfrm>
            <a:off x="685800" y="1524000"/>
            <a:ext cx="84582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若</a:t>
            </a:r>
            <a:r>
              <a:rPr lang="en-US" altLang="zh-CN" sz="3200" dirty="0" smtClean="0"/>
              <a:t>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]==-1, </a:t>
            </a:r>
            <a:r>
              <a:rPr lang="zh-CN" altLang="en-US" sz="3200" dirty="0" smtClean="0"/>
              <a:t>则下一步要</a:t>
            </a: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0</a:t>
            </a:r>
            <a:r>
              <a:rPr lang="zh-CN" altLang="en-US" sz="3200" dirty="0" smtClean="0"/>
              <a:t>与</a:t>
            </a:r>
            <a:r>
              <a:rPr lang="en-US" altLang="zh-CN" sz="3600" dirty="0" smtClean="0"/>
              <a:t>t</a:t>
            </a:r>
            <a:r>
              <a:rPr lang="en-US" altLang="zh-CN" sz="3600" baseline="-25000" dirty="0" smtClean="0"/>
              <a:t>j+1</a:t>
            </a:r>
            <a:r>
              <a:rPr lang="zh-CN" altLang="en-US" sz="3200" dirty="0" smtClean="0"/>
              <a:t>比较；</a:t>
            </a:r>
          </a:p>
        </p:txBody>
      </p:sp>
      <p:sp>
        <p:nvSpPr>
          <p:cNvPr id="145" name="Rectangle 6"/>
          <p:cNvSpPr>
            <a:spLocks noChangeArrowheads="1"/>
          </p:cNvSpPr>
          <p:nvPr/>
        </p:nvSpPr>
        <p:spPr bwMode="auto">
          <a:xfrm>
            <a:off x="685800" y="2134800"/>
            <a:ext cx="8458200" cy="608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若</a:t>
            </a:r>
            <a:r>
              <a:rPr lang="en-US" altLang="zh-CN" sz="3200" dirty="0" smtClean="0"/>
              <a:t>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]&gt;=0, </a:t>
            </a:r>
            <a:r>
              <a:rPr lang="zh-CN" altLang="en-US" sz="3200" dirty="0" smtClean="0"/>
              <a:t>则下一步要</a:t>
            </a:r>
            <a:r>
              <a:rPr lang="en-US" altLang="zh-CN" sz="3600" dirty="0" err="1" smtClean="0"/>
              <a:t>p</a:t>
            </a:r>
            <a:r>
              <a:rPr lang="en-US" altLang="zh-CN" sz="3600" baseline="-25000" dirty="0" err="1" smtClean="0"/>
              <a:t>k</a:t>
            </a:r>
            <a:r>
              <a:rPr lang="en-US" altLang="zh-CN" sz="3600" baseline="-25000" dirty="0" smtClean="0"/>
              <a:t>[</a:t>
            </a:r>
            <a:r>
              <a:rPr lang="en-US" altLang="zh-CN" sz="3600" baseline="-25000" dirty="0" err="1" smtClean="0"/>
              <a:t>i</a:t>
            </a:r>
            <a:r>
              <a:rPr lang="en-US" altLang="zh-CN" sz="3600" baseline="-25000" dirty="0" smtClean="0"/>
              <a:t>]</a:t>
            </a:r>
            <a:r>
              <a:rPr lang="zh-CN" altLang="en-US" sz="3200" dirty="0" smtClean="0"/>
              <a:t>与</a:t>
            </a:r>
            <a:r>
              <a:rPr lang="en-US" altLang="zh-CN" sz="3600" dirty="0" err="1" smtClean="0"/>
              <a:t>t</a:t>
            </a:r>
            <a:r>
              <a:rPr lang="en-US" altLang="zh-CN" sz="3600" baseline="-25000" dirty="0" err="1" smtClean="0"/>
              <a:t>j</a:t>
            </a:r>
            <a:r>
              <a:rPr lang="zh-CN" altLang="en-US" sz="3200" dirty="0" smtClean="0"/>
              <a:t>比较；</a:t>
            </a: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5791200" y="5791200"/>
            <a:ext cx="3200400" cy="609600"/>
          </a:xfrm>
          <a:prstGeom prst="rect">
            <a:avLst/>
          </a:prstGeom>
          <a:solidFill>
            <a:srgbClr val="8E00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非必要：</a:t>
            </a:r>
            <a:r>
              <a:rPr lang="en-US" altLang="zh-CN" sz="3600" dirty="0" smtClean="0">
                <a:solidFill>
                  <a:schemeClr val="bg1"/>
                </a:solidFill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3</a:t>
            </a:r>
            <a:r>
              <a:rPr lang="en-US" altLang="zh-CN" sz="3600" kern="0" dirty="0" smtClean="0">
                <a:solidFill>
                  <a:schemeClr val="bg1"/>
                </a:solidFill>
              </a:rPr>
              <a:t>≠</a:t>
            </a:r>
            <a:r>
              <a:rPr lang="en-US" altLang="zh-CN" sz="3600" dirty="0" smtClean="0">
                <a:solidFill>
                  <a:schemeClr val="bg1"/>
                </a:solidFill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4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5791200" y="5105400"/>
            <a:ext cx="3200400" cy="685800"/>
          </a:xfrm>
          <a:prstGeom prst="rect">
            <a:avLst/>
          </a:prstGeom>
          <a:solidFill>
            <a:srgbClr val="007A3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=p</a:t>
            </a:r>
            <a:r>
              <a:rPr lang="en-US" altLang="zh-CN" sz="3600" baseline="-25000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,</a:t>
            </a:r>
            <a:r>
              <a:rPr lang="en-US" altLang="zh-CN" sz="3600" dirty="0" smtClean="0">
                <a:solidFill>
                  <a:schemeClr val="bg1"/>
                </a:solidFill>
              </a:rPr>
              <a:t> 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3600" dirty="0" smtClean="0">
                <a:solidFill>
                  <a:schemeClr val="bg1"/>
                </a:solidFill>
              </a:rPr>
              <a:t>=p</a:t>
            </a:r>
            <a:r>
              <a:rPr lang="en-US" altLang="zh-CN" sz="3600" baseline="-25000" dirty="0" smtClean="0">
                <a:solidFill>
                  <a:schemeClr val="bg1"/>
                </a:solidFill>
              </a:rPr>
              <a:t>3</a:t>
            </a:r>
            <a:r>
              <a:rPr lang="en-US" altLang="zh-CN" sz="3600" dirty="0" smtClean="0">
                <a:solidFill>
                  <a:schemeClr val="bg1"/>
                </a:solidFill>
              </a:rPr>
              <a:t>, </a:t>
            </a:r>
          </a:p>
        </p:txBody>
      </p:sp>
      <p:sp>
        <p:nvSpPr>
          <p:cNvPr id="46" name="AutoShape 67"/>
          <p:cNvSpPr>
            <a:spLocks noChangeArrowheads="1"/>
          </p:cNvSpPr>
          <p:nvPr/>
        </p:nvSpPr>
        <p:spPr bwMode="auto">
          <a:xfrm rot="20527568">
            <a:off x="5171713" y="4191575"/>
            <a:ext cx="540000" cy="1080000"/>
          </a:xfrm>
          <a:prstGeom prst="curvedLeftArrow">
            <a:avLst>
              <a:gd name="adj1" fmla="val 27273"/>
              <a:gd name="adj2" fmla="val 54545"/>
              <a:gd name="adj3" fmla="val 33333"/>
            </a:avLst>
          </a:prstGeom>
          <a:solidFill>
            <a:srgbClr val="009E4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 sz="3600" dirty="0"/>
          </a:p>
        </p:txBody>
      </p:sp>
      <p:sp>
        <p:nvSpPr>
          <p:cNvPr id="47" name="Rectangle 68"/>
          <p:cNvSpPr>
            <a:spLocks noChangeArrowheads="1"/>
          </p:cNvSpPr>
          <p:nvPr/>
        </p:nvSpPr>
        <p:spPr bwMode="auto">
          <a:xfrm>
            <a:off x="5562600" y="4038600"/>
            <a:ext cx="18288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>
                <a:solidFill>
                  <a:srgbClr val="037115"/>
                </a:solidFill>
              </a:rPr>
              <a:t>快速匹配</a:t>
            </a:r>
          </a:p>
        </p:txBody>
      </p:sp>
      <p:sp>
        <p:nvSpPr>
          <p:cNvPr id="48" name="Rectangle 40"/>
          <p:cNvSpPr>
            <a:spLocks noChangeArrowheads="1"/>
          </p:cNvSpPr>
          <p:nvPr/>
        </p:nvSpPr>
        <p:spPr bwMode="auto">
          <a:xfrm>
            <a:off x="5791200" y="4648200"/>
            <a:ext cx="1371600" cy="609600"/>
          </a:xfrm>
          <a:prstGeom prst="rect">
            <a:avLst/>
          </a:prstGeom>
          <a:solidFill>
            <a:srgbClr val="007A3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条件：</a:t>
            </a:r>
            <a:endParaRPr lang="en-US" altLang="zh-CN" sz="36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Rectangle 40"/>
          <p:cNvSpPr>
            <a:spLocks noChangeArrowheads="1"/>
          </p:cNvSpPr>
          <p:nvPr/>
        </p:nvSpPr>
        <p:spPr bwMode="auto">
          <a:xfrm>
            <a:off x="7128000" y="4648200"/>
            <a:ext cx="1863600" cy="609600"/>
          </a:xfrm>
          <a:prstGeom prst="rect">
            <a:avLst/>
          </a:prstGeom>
          <a:solidFill>
            <a:srgbClr val="007A3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p</a:t>
            </a:r>
            <a:r>
              <a:rPr lang="en-US" altLang="zh-CN" sz="3600" baseline="-25000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=p</a:t>
            </a:r>
            <a:r>
              <a:rPr lang="en-US" altLang="zh-CN" sz="3600" baseline="-25000" dirty="0" smtClean="0">
                <a:solidFill>
                  <a:schemeClr val="bg1"/>
                </a:solidFill>
                <a:latin typeface="+mj-lt"/>
              </a:rPr>
              <a:t>1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, </a:t>
            </a:r>
            <a:endParaRPr lang="en-US" altLang="zh-CN" sz="3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44" grpId="0"/>
      <p:bldP spid="149" grpId="0" animBg="1"/>
      <p:bldP spid="146" grpId="0" animBg="1"/>
      <p:bldP spid="1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next[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]</a:t>
            </a:r>
            <a:r>
              <a:rPr lang="zh-CN" altLang="en-US" dirty="0" smtClean="0">
                <a:ea typeface="黑体" pitchFamily="2" charset="-122"/>
              </a:rPr>
              <a:t>数组</a:t>
            </a:r>
            <a:r>
              <a:rPr lang="en-US" altLang="zh-CN" dirty="0" smtClean="0">
                <a:ea typeface="黑体" pitchFamily="2" charset="-122"/>
              </a:rPr>
              <a:t>—k[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]</a:t>
            </a:r>
            <a:r>
              <a:rPr lang="zh-CN" altLang="en-US" dirty="0" smtClean="0">
                <a:ea typeface="黑体" pitchFamily="2" charset="-122"/>
              </a:rPr>
              <a:t>的精化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457200" y="3657600"/>
            <a:ext cx="1828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solidFill>
                  <a:srgbClr val="043D9A"/>
                </a:solidFill>
              </a:rPr>
              <a:t>精化</a:t>
            </a:r>
            <a:r>
              <a:rPr lang="en-US" altLang="zh-CN" sz="3200" dirty="0" smtClean="0">
                <a:solidFill>
                  <a:srgbClr val="043D9A"/>
                </a:solidFill>
              </a:rPr>
              <a:t>k[</a:t>
            </a:r>
            <a:r>
              <a:rPr lang="en-US" altLang="zh-CN" sz="32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dirty="0" smtClean="0">
                <a:solidFill>
                  <a:srgbClr val="043D9A"/>
                </a:solidFill>
              </a:rPr>
              <a:t>]</a:t>
            </a:r>
            <a:r>
              <a:rPr lang="zh-CN" altLang="en-US" sz="3200" dirty="0" smtClean="0">
                <a:solidFill>
                  <a:srgbClr val="043D9A"/>
                </a:solidFill>
              </a:rPr>
              <a:t>：</a:t>
            </a:r>
            <a:endParaRPr lang="zh-CN" altLang="en-US" sz="3200" dirty="0" smtClean="0"/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457200" y="42672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不等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457200" y="48768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相等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304800" y="914400"/>
            <a:ext cx="8458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kern="0" dirty="0" smtClean="0"/>
              <a:t> 已知所有</a:t>
            </a:r>
            <a:r>
              <a:rPr lang="en-US" altLang="zh-CN" sz="3200" kern="0" dirty="0" smtClean="0"/>
              <a:t>k[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</a:t>
            </a:r>
            <a:r>
              <a:rPr lang="zh-CN" altLang="en-US" sz="3200" kern="0" dirty="0" smtClean="0"/>
              <a:t>，当遇到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p</a:t>
            </a:r>
            <a:r>
              <a:rPr lang="en-US" altLang="zh-CN" sz="3200" kern="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 ≠ </a:t>
            </a:r>
            <a:r>
              <a:rPr lang="en-US" altLang="zh-CN" sz="3200" kern="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3200" kern="0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sz="3200" kern="0" dirty="0" smtClean="0">
                <a:solidFill>
                  <a:srgbClr val="FF0000"/>
                </a:solidFill>
              </a:rPr>
              <a:t>, </a:t>
            </a:r>
            <a:r>
              <a:rPr lang="zh-CN" altLang="en-US" sz="3200" kern="0" dirty="0" smtClean="0"/>
              <a:t>则</a:t>
            </a:r>
            <a:endParaRPr lang="zh-CN" altLang="en-US" sz="3200" dirty="0" smtClean="0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2209800" y="3657600"/>
            <a:ext cx="6934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比较</a:t>
            </a:r>
            <a:r>
              <a:rPr lang="en-US" altLang="zh-CN" sz="3200" kern="0" dirty="0" smtClean="0"/>
              <a:t>p</a:t>
            </a:r>
            <a:r>
              <a:rPr lang="en-US" altLang="zh-CN" sz="3200" kern="0" baseline="-25000" dirty="0" smtClean="0"/>
              <a:t>i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</a:t>
            </a:r>
            <a:r>
              <a:rPr lang="en-US" altLang="zh-CN" sz="3200" baseline="-25000" dirty="0" err="1" smtClean="0"/>
              <a:t>i</a:t>
            </a:r>
            <a:r>
              <a:rPr lang="en-US" altLang="zh-CN" sz="3200" baseline="-25000" dirty="0" smtClean="0"/>
              <a:t>]</a:t>
            </a:r>
            <a:r>
              <a:rPr lang="en-US" altLang="zh-CN" sz="3200" dirty="0" smtClean="0"/>
              <a:t>, </a:t>
            </a:r>
            <a:endParaRPr lang="zh-CN" altLang="en-US" sz="3200" dirty="0" smtClean="0"/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457200" y="5562600"/>
            <a:ext cx="8915400" cy="685800"/>
          </a:xfrm>
          <a:prstGeom prst="rect">
            <a:avLst/>
          </a:prstGeom>
          <a:solidFill>
            <a:srgbClr val="C0EF9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kern="0" dirty="0" smtClean="0"/>
              <a:t> 当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p</a:t>
            </a:r>
            <a:r>
              <a:rPr lang="en-US" altLang="zh-CN" sz="3200" kern="0" baseline="-25000" dirty="0" smtClean="0">
                <a:solidFill>
                  <a:srgbClr val="C00000"/>
                </a:solidFill>
              </a:rPr>
              <a:t>i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 ≠ 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t</a:t>
            </a:r>
            <a:r>
              <a:rPr lang="en-US" altLang="zh-CN" sz="3200" kern="0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, </a:t>
            </a:r>
            <a:r>
              <a:rPr lang="zh-CN" altLang="en-US" sz="3200" kern="0" dirty="0" smtClean="0"/>
              <a:t>则下一步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>
                <a:solidFill>
                  <a:srgbClr val="C00000"/>
                </a:solidFill>
              </a:rPr>
              <a:t>next</a:t>
            </a:r>
            <a:r>
              <a:rPr lang="en-US" altLang="zh-CN" sz="3200" baseline="-25000" dirty="0" smtClean="0">
                <a:solidFill>
                  <a:srgbClr val="C00000"/>
                </a:solidFill>
              </a:rPr>
              <a:t>[</a:t>
            </a:r>
            <a:r>
              <a:rPr lang="en-US" altLang="zh-CN" sz="3200" baseline="-250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200" baseline="-25000" dirty="0" smtClean="0">
                <a:solidFill>
                  <a:srgbClr val="C00000"/>
                </a:solidFill>
              </a:rPr>
              <a:t>]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t</a:t>
            </a:r>
            <a:r>
              <a:rPr lang="en-US" altLang="zh-CN" sz="3200" baseline="-25000" dirty="0" err="1" smtClean="0"/>
              <a:t>j</a:t>
            </a:r>
            <a:r>
              <a:rPr lang="en-US" altLang="zh-CN" sz="3200" baseline="-25000" dirty="0" smtClean="0"/>
              <a:t>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甚至</a:t>
            </a:r>
            <a:r>
              <a:rPr lang="en-US" altLang="zh-CN" sz="3200" dirty="0" smtClean="0"/>
              <a:t>t</a:t>
            </a:r>
            <a:r>
              <a:rPr lang="en-US" altLang="zh-CN" sz="3200" baseline="-25000" dirty="0" smtClean="0"/>
              <a:t>j+1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开始比较</a:t>
            </a:r>
          </a:p>
        </p:txBody>
      </p:sp>
      <p:sp>
        <p:nvSpPr>
          <p:cNvPr id="41" name="下箭头 40"/>
          <p:cNvSpPr/>
          <p:nvPr/>
        </p:nvSpPr>
        <p:spPr bwMode="auto">
          <a:xfrm>
            <a:off x="4114800" y="3352800"/>
            <a:ext cx="457200" cy="432000"/>
          </a:xfrm>
          <a:prstGeom prst="downArrow">
            <a:avLst/>
          </a:prstGeom>
          <a:noFill/>
          <a:ln w="38100" cap="flat" cmpd="sng" algn="ctr">
            <a:solidFill>
              <a:srgbClr val="00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黑体" pitchFamily="2" charset="-122"/>
            </a:endParaRPr>
          </a:p>
        </p:txBody>
      </p: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1066800" y="2718000"/>
            <a:ext cx="2514600" cy="609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当</a:t>
            </a:r>
            <a:r>
              <a:rPr lang="en-US" altLang="zh-CN" sz="3600" dirty="0" err="1" smtClean="0"/>
              <a:t>p</a:t>
            </a:r>
            <a:r>
              <a:rPr lang="en-US" altLang="zh-CN" sz="3600" baseline="-25000" dirty="0" err="1" smtClean="0"/>
              <a:t>k</a:t>
            </a:r>
            <a:r>
              <a:rPr lang="en-US" altLang="zh-CN" sz="3600" baseline="-25000" dirty="0" smtClean="0"/>
              <a:t>[</a:t>
            </a:r>
            <a:r>
              <a:rPr lang="en-US" altLang="zh-CN" sz="3600" baseline="-25000" dirty="0" err="1" smtClean="0"/>
              <a:t>i</a:t>
            </a:r>
            <a:r>
              <a:rPr lang="en-US" altLang="zh-CN" sz="3600" baseline="-25000" dirty="0" smtClean="0"/>
              <a:t>]</a:t>
            </a:r>
            <a:r>
              <a:rPr lang="en-US" altLang="zh-CN" sz="3600" dirty="0" smtClean="0"/>
              <a:t>==</a:t>
            </a:r>
            <a:r>
              <a:rPr lang="en-US" altLang="zh-CN" sz="3600" kern="0" dirty="0" smtClean="0"/>
              <a:t> p</a:t>
            </a:r>
            <a:r>
              <a:rPr lang="en-US" altLang="zh-CN" sz="3600" kern="0" baseline="-25000" dirty="0" smtClean="0"/>
              <a:t>i</a:t>
            </a:r>
            <a:r>
              <a:rPr lang="en-US" altLang="zh-CN" sz="3600" kern="0" dirty="0" smtClean="0"/>
              <a:t>,  </a:t>
            </a:r>
            <a:endParaRPr lang="zh-CN" altLang="en-US" sz="3200" dirty="0" smtClean="0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3352800" y="2718000"/>
            <a:ext cx="2819400" cy="609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kern="0" dirty="0" smtClean="0"/>
              <a:t>必有</a:t>
            </a:r>
            <a:r>
              <a:rPr lang="en-US" altLang="zh-CN" sz="3600" dirty="0" err="1" smtClean="0"/>
              <a:t>p</a:t>
            </a:r>
            <a:r>
              <a:rPr lang="en-US" altLang="zh-CN" sz="3600" baseline="-25000" dirty="0" err="1" smtClean="0"/>
              <a:t>k</a:t>
            </a:r>
            <a:r>
              <a:rPr lang="en-US" altLang="zh-CN" sz="3600" baseline="-25000" dirty="0" smtClean="0"/>
              <a:t>[</a:t>
            </a:r>
            <a:r>
              <a:rPr lang="en-US" altLang="zh-CN" sz="3600" baseline="-25000" dirty="0" err="1" smtClean="0"/>
              <a:t>i</a:t>
            </a:r>
            <a:r>
              <a:rPr lang="en-US" altLang="zh-CN" sz="3600" baseline="-25000" dirty="0" smtClean="0"/>
              <a:t>]</a:t>
            </a:r>
            <a:r>
              <a:rPr lang="en-US" altLang="zh-CN" sz="3600" dirty="0" smtClean="0"/>
              <a:t> </a:t>
            </a:r>
            <a:r>
              <a:rPr lang="en-US" altLang="zh-CN" sz="3600" kern="0" dirty="0" smtClean="0"/>
              <a:t>≠ </a:t>
            </a:r>
            <a:r>
              <a:rPr lang="en-US" altLang="zh-CN" sz="3600" kern="0" dirty="0" err="1" smtClean="0"/>
              <a:t>t</a:t>
            </a:r>
            <a:r>
              <a:rPr lang="en-US" altLang="zh-CN" sz="3600" kern="0" baseline="-25000" dirty="0" err="1" smtClean="0"/>
              <a:t>j</a:t>
            </a:r>
            <a:r>
              <a:rPr lang="en-US" altLang="zh-CN" sz="3600" kern="0" dirty="0" smtClean="0"/>
              <a:t>,  </a:t>
            </a:r>
            <a:endParaRPr lang="zh-CN" altLang="en-US" sz="3200" dirty="0" smtClean="0"/>
          </a:p>
        </p:txBody>
      </p:sp>
      <p:sp>
        <p:nvSpPr>
          <p:cNvPr id="58" name="Rectangle 6"/>
          <p:cNvSpPr>
            <a:spLocks noChangeArrowheads="1"/>
          </p:cNvSpPr>
          <p:nvPr/>
        </p:nvSpPr>
        <p:spPr bwMode="auto">
          <a:xfrm>
            <a:off x="5715000" y="2718000"/>
            <a:ext cx="3505200" cy="609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kern="0" dirty="0" smtClean="0">
                <a:sym typeface="Wingdings" pitchFamily="2" charset="2"/>
              </a:rPr>
              <a:t></a:t>
            </a:r>
            <a:r>
              <a:rPr lang="zh-CN" altLang="en-US" sz="3200" kern="0" dirty="0" smtClean="0">
                <a:sym typeface="Wingdings" pitchFamily="2" charset="2"/>
              </a:rPr>
              <a:t>可省略</a:t>
            </a:r>
            <a:r>
              <a:rPr lang="en-US" altLang="zh-CN" sz="3200" kern="0" dirty="0" smtClean="0">
                <a:sym typeface="Wingdings" pitchFamily="2" charset="2"/>
              </a:rPr>
              <a:t>1</a:t>
            </a:r>
            <a:r>
              <a:rPr lang="zh-CN" altLang="en-US" sz="3200" kern="0" dirty="0" smtClean="0">
                <a:sym typeface="Wingdings" pitchFamily="2" charset="2"/>
              </a:rPr>
              <a:t>步比较</a:t>
            </a:r>
            <a:r>
              <a:rPr lang="en-US" altLang="zh-CN" sz="3200" kern="0" dirty="0" smtClean="0"/>
              <a:t> </a:t>
            </a:r>
            <a:endParaRPr lang="zh-CN" altLang="en-US" sz="3200" dirty="0" smtClean="0"/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685800" y="1524000"/>
            <a:ext cx="84582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若</a:t>
            </a:r>
            <a:r>
              <a:rPr lang="en-US" altLang="zh-CN" sz="3200" dirty="0" smtClean="0"/>
              <a:t>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]==-1, </a:t>
            </a:r>
            <a:r>
              <a:rPr lang="zh-CN" altLang="en-US" sz="3200" dirty="0" smtClean="0"/>
              <a:t>则下一步要</a:t>
            </a:r>
            <a:r>
              <a:rPr lang="en-US" altLang="zh-CN" sz="3600" dirty="0" smtClean="0"/>
              <a:t>p</a:t>
            </a:r>
            <a:r>
              <a:rPr lang="en-US" altLang="zh-CN" sz="3600" baseline="-25000" dirty="0" smtClean="0"/>
              <a:t>0</a:t>
            </a:r>
            <a:r>
              <a:rPr lang="zh-CN" altLang="en-US" sz="3200" dirty="0" smtClean="0"/>
              <a:t>与</a:t>
            </a:r>
            <a:r>
              <a:rPr lang="en-US" altLang="zh-CN" sz="3600" dirty="0" smtClean="0"/>
              <a:t>t</a:t>
            </a:r>
            <a:r>
              <a:rPr lang="en-US" altLang="zh-CN" sz="3600" baseline="-25000" dirty="0" smtClean="0"/>
              <a:t>j+1</a:t>
            </a:r>
            <a:r>
              <a:rPr lang="zh-CN" altLang="en-US" sz="3200" dirty="0" smtClean="0"/>
              <a:t>比较；</a:t>
            </a: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685800" y="2134800"/>
            <a:ext cx="8458200" cy="608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若</a:t>
            </a:r>
            <a:r>
              <a:rPr lang="en-US" altLang="zh-CN" sz="3200" dirty="0" smtClean="0"/>
              <a:t>k[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]&gt;=0, </a:t>
            </a:r>
            <a:r>
              <a:rPr lang="zh-CN" altLang="en-US" sz="3200" dirty="0" smtClean="0"/>
              <a:t>则下一步要</a:t>
            </a:r>
            <a:r>
              <a:rPr lang="en-US" altLang="zh-CN" sz="3600" dirty="0" err="1" smtClean="0"/>
              <a:t>p</a:t>
            </a:r>
            <a:r>
              <a:rPr lang="en-US" altLang="zh-CN" sz="3600" baseline="-25000" dirty="0" err="1" smtClean="0"/>
              <a:t>k</a:t>
            </a:r>
            <a:r>
              <a:rPr lang="en-US" altLang="zh-CN" sz="3600" baseline="-25000" dirty="0" smtClean="0"/>
              <a:t>[</a:t>
            </a:r>
            <a:r>
              <a:rPr lang="en-US" altLang="zh-CN" sz="3600" baseline="-25000" dirty="0" err="1" smtClean="0"/>
              <a:t>i</a:t>
            </a:r>
            <a:r>
              <a:rPr lang="en-US" altLang="zh-CN" sz="3600" baseline="-25000" dirty="0" smtClean="0"/>
              <a:t>]</a:t>
            </a:r>
            <a:r>
              <a:rPr lang="zh-CN" altLang="en-US" sz="3200" dirty="0" smtClean="0"/>
              <a:t>与</a:t>
            </a:r>
            <a:r>
              <a:rPr lang="en-US" altLang="zh-CN" sz="3600" dirty="0" err="1" smtClean="0"/>
              <a:t>t</a:t>
            </a:r>
            <a:r>
              <a:rPr lang="en-US" altLang="zh-CN" sz="3600" baseline="-25000" dirty="0" err="1" smtClean="0"/>
              <a:t>j</a:t>
            </a:r>
            <a:r>
              <a:rPr lang="zh-CN" altLang="en-US" sz="3200" dirty="0" smtClean="0"/>
              <a:t>比较；</a:t>
            </a: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905000" y="4876800"/>
            <a:ext cx="3657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</a:t>
            </a:r>
            <a:r>
              <a:rPr lang="en-US" altLang="zh-CN" sz="3200" baseline="-25000" dirty="0" err="1" smtClean="0"/>
              <a:t>i</a:t>
            </a:r>
            <a:r>
              <a:rPr lang="en-US" altLang="zh-CN" sz="3200" baseline="-25000" dirty="0" smtClean="0"/>
              <a:t>]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t</a:t>
            </a:r>
            <a:r>
              <a:rPr lang="en-US" altLang="zh-CN" sz="3200" baseline="-25000" dirty="0" err="1" smtClean="0"/>
              <a:t>j</a:t>
            </a:r>
            <a:r>
              <a:rPr lang="zh-CN" altLang="en-US" sz="3200" dirty="0" smtClean="0"/>
              <a:t>不用比较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905000" y="4267200"/>
            <a:ext cx="3657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需要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</a:t>
            </a:r>
            <a:r>
              <a:rPr lang="en-US" altLang="zh-CN" sz="3200" baseline="-25000" dirty="0" err="1" smtClean="0"/>
              <a:t>i</a:t>
            </a:r>
            <a:r>
              <a:rPr lang="en-US" altLang="zh-CN" sz="3200" baseline="-25000" dirty="0" smtClean="0"/>
              <a:t>]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t</a:t>
            </a:r>
            <a:r>
              <a:rPr lang="en-US" altLang="zh-CN" sz="3200" baseline="-25000" dirty="0" err="1" smtClean="0"/>
              <a:t>j</a:t>
            </a:r>
            <a:r>
              <a:rPr lang="zh-CN" altLang="en-US" sz="3200" dirty="0" smtClean="0"/>
              <a:t>比较</a:t>
            </a:r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5410200" y="4876800"/>
            <a:ext cx="2286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  <a:sym typeface="Wingdings" pitchFamily="2" charset="2"/>
              </a:rPr>
              <a:t></a:t>
            </a:r>
            <a:r>
              <a:rPr lang="en-US" altLang="zh-CN" sz="3200" dirty="0" smtClean="0">
                <a:solidFill>
                  <a:srgbClr val="043D9A"/>
                </a:solidFill>
              </a:rPr>
              <a:t>next[</a:t>
            </a:r>
            <a:r>
              <a:rPr lang="en-US" altLang="zh-CN" sz="32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dirty="0" smtClean="0">
                <a:solidFill>
                  <a:srgbClr val="043D9A"/>
                </a:solidFill>
              </a:rPr>
              <a:t>]=</a:t>
            </a:r>
            <a:endParaRPr lang="zh-CN" altLang="en-US" sz="3200" dirty="0" smtClean="0">
              <a:solidFill>
                <a:srgbClr val="043D9A"/>
              </a:solidFill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410200" y="4267200"/>
            <a:ext cx="3733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rgbClr val="043D9A"/>
                </a:solidFill>
                <a:sym typeface="Wingdings" pitchFamily="2" charset="2"/>
              </a:rPr>
              <a:t>保持</a:t>
            </a:r>
            <a:r>
              <a:rPr lang="en-US" altLang="zh-CN" sz="3200" dirty="0" smtClean="0">
                <a:solidFill>
                  <a:srgbClr val="043D9A"/>
                </a:solidFill>
                <a:sym typeface="Wingdings" pitchFamily="2" charset="2"/>
              </a:rPr>
              <a:t>: </a:t>
            </a:r>
            <a:r>
              <a:rPr lang="en-US" altLang="zh-CN" sz="3200" dirty="0" smtClean="0">
                <a:solidFill>
                  <a:srgbClr val="043D9A"/>
                </a:solidFill>
              </a:rPr>
              <a:t>next[</a:t>
            </a:r>
            <a:r>
              <a:rPr lang="en-US" altLang="zh-CN" sz="32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dirty="0" smtClean="0">
                <a:solidFill>
                  <a:srgbClr val="043D9A"/>
                </a:solidFill>
              </a:rPr>
              <a:t>]=k[</a:t>
            </a:r>
            <a:r>
              <a:rPr lang="en-US" altLang="zh-CN" sz="32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dirty="0" smtClean="0">
                <a:solidFill>
                  <a:srgbClr val="043D9A"/>
                </a:solidFill>
              </a:rPr>
              <a:t>]</a:t>
            </a:r>
            <a:endParaRPr lang="zh-CN" altLang="en-US" sz="3200" dirty="0" smtClean="0">
              <a:solidFill>
                <a:srgbClr val="043D9A"/>
              </a:solidFill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7239000" y="4876800"/>
            <a:ext cx="19050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next[k[</a:t>
            </a:r>
            <a:r>
              <a:rPr lang="en-US" altLang="zh-CN" sz="32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dirty="0" smtClean="0">
                <a:solidFill>
                  <a:srgbClr val="043D9A"/>
                </a:solidFill>
              </a:rPr>
              <a:t>]]</a:t>
            </a:r>
            <a:endParaRPr lang="zh-CN" altLang="en-US" sz="3200" dirty="0" smtClean="0">
              <a:solidFill>
                <a:srgbClr val="043D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3" grpId="0" animBg="1"/>
      <p:bldP spid="55" grpId="0" animBg="1"/>
      <p:bldP spid="20" grpId="0" animBg="1"/>
      <p:bldP spid="19" grpId="0" animBg="1"/>
      <p:bldP spid="54" grpId="0" animBg="1"/>
      <p:bldP spid="45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52400" y="1482000"/>
            <a:ext cx="8839200" cy="110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zh-CN" altLang="en-US" sz="3200" dirty="0" smtClean="0">
                <a:solidFill>
                  <a:srgbClr val="003399"/>
                </a:solidFill>
              </a:rPr>
              <a:t>字符串</a:t>
            </a:r>
            <a:r>
              <a:rPr lang="zh-CN" altLang="en-US" sz="3200" dirty="0">
                <a:solidFill>
                  <a:srgbClr val="003399"/>
                </a:solidFill>
              </a:rPr>
              <a:t>相等：</a:t>
            </a:r>
            <a:r>
              <a:rPr lang="zh-CN" altLang="en-US" sz="3200" dirty="0"/>
              <a:t>每一个位置处的字符都相等</a:t>
            </a:r>
            <a:r>
              <a:rPr lang="zh-CN" altLang="en-US" sz="3200" dirty="0">
                <a:solidFill>
                  <a:schemeClr val="tx2"/>
                </a:solidFill>
              </a:rPr>
              <a:t>；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                        </a:t>
            </a:r>
            <a:r>
              <a:rPr lang="zh-CN" altLang="en-US" sz="3200" dirty="0" smtClean="0">
                <a:solidFill>
                  <a:schemeClr val="tx2"/>
                </a:solidFill>
              </a:rPr>
              <a:t> 长度</a:t>
            </a:r>
            <a:r>
              <a:rPr lang="zh-CN" altLang="en-US" sz="3200" dirty="0">
                <a:solidFill>
                  <a:schemeClr val="tx2"/>
                </a:solidFill>
              </a:rPr>
              <a:t>相等；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52400" y="2623800"/>
            <a:ext cx="88392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SzPct val="100000"/>
            </a:pPr>
            <a:r>
              <a:rPr lang="zh-CN" altLang="en-US" sz="3200" dirty="0" smtClean="0">
                <a:solidFill>
                  <a:srgbClr val="003399"/>
                </a:solidFill>
              </a:rPr>
              <a:t>字典序关系：</a:t>
            </a:r>
            <a:r>
              <a:rPr lang="zh-CN" altLang="en-US" sz="3200" dirty="0" smtClean="0"/>
              <a:t>若字符集上有全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线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序关系，</a:t>
            </a:r>
            <a:endParaRPr lang="en-US" altLang="zh-CN" sz="3200" dirty="0" smtClean="0"/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SzPct val="100000"/>
              <a:buNone/>
            </a:pPr>
            <a:r>
              <a:rPr lang="zh-CN" altLang="en-US" sz="3200" dirty="0" smtClean="0"/>
              <a:t>   设</a:t>
            </a:r>
            <a:r>
              <a:rPr lang="en-US" altLang="zh-CN" sz="3200" dirty="0" smtClean="0"/>
              <a:t>A=“a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a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…a</a:t>
            </a:r>
            <a:r>
              <a:rPr lang="en-US" altLang="zh-CN" sz="3200" baseline="-25000" dirty="0" smtClean="0"/>
              <a:t>n-1</a:t>
            </a:r>
            <a:r>
              <a:rPr lang="en-US" altLang="zh-CN" sz="3200" dirty="0" smtClean="0"/>
              <a:t>”, B =“b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b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…b</a:t>
            </a:r>
            <a:r>
              <a:rPr lang="en-US" altLang="zh-CN" sz="3200" baseline="-25000" dirty="0" smtClean="0"/>
              <a:t>m-1</a:t>
            </a:r>
            <a:r>
              <a:rPr lang="en-US" altLang="zh-CN" sz="3200" dirty="0" smtClean="0"/>
              <a:t>”, </a:t>
            </a:r>
            <a:endParaRPr lang="zh-CN" altLang="en-US" sz="3200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52400" y="228600"/>
            <a:ext cx="8839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3000"/>
              </a:lnSpc>
              <a:spcBef>
                <a:spcPts val="0"/>
              </a:spcBef>
              <a:buSzPct val="100000"/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空串：</a:t>
            </a:r>
            <a:r>
              <a:rPr lang="zh-CN" altLang="en-US" sz="3200" dirty="0" smtClean="0">
                <a:solidFill>
                  <a:schemeClr val="tx2"/>
                </a:solidFill>
              </a:rPr>
              <a:t>长度</a:t>
            </a:r>
            <a:r>
              <a:rPr lang="zh-CN" altLang="en-US" sz="3200" dirty="0">
                <a:solidFill>
                  <a:schemeClr val="tx2"/>
                </a:solidFill>
              </a:rPr>
              <a:t>为</a:t>
            </a:r>
            <a:r>
              <a:rPr lang="en-US" altLang="zh-CN" sz="3200" dirty="0">
                <a:solidFill>
                  <a:schemeClr val="tx2"/>
                </a:solidFill>
              </a:rPr>
              <a:t>0</a:t>
            </a:r>
            <a:r>
              <a:rPr lang="zh-CN" altLang="en-US" sz="3200" dirty="0">
                <a:solidFill>
                  <a:schemeClr val="tx2"/>
                </a:solidFill>
              </a:rPr>
              <a:t>的</a:t>
            </a:r>
            <a:r>
              <a:rPr lang="zh-CN" altLang="en-US" sz="3200" dirty="0" smtClean="0">
                <a:solidFill>
                  <a:schemeClr val="tx2"/>
                </a:solidFill>
              </a:rPr>
              <a:t>串，</a:t>
            </a:r>
            <a:r>
              <a:rPr lang="zh-CN" altLang="en-US" sz="3200" dirty="0">
                <a:solidFill>
                  <a:schemeClr val="tx2"/>
                </a:solidFill>
              </a:rPr>
              <a:t>记为</a:t>
            </a:r>
            <a:r>
              <a:rPr lang="en-US" altLang="zh-CN" sz="3200" dirty="0">
                <a:solidFill>
                  <a:schemeClr val="tx2"/>
                </a:solidFill>
              </a:rPr>
              <a:t>s=“”</a:t>
            </a:r>
            <a:r>
              <a:rPr lang="zh-CN" altLang="en-US" sz="3200" dirty="0" smtClean="0">
                <a:solidFill>
                  <a:schemeClr val="tx2"/>
                </a:solidFill>
              </a:rPr>
              <a:t>，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52400" y="762000"/>
            <a:ext cx="8839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3000"/>
              </a:lnSpc>
              <a:spcBef>
                <a:spcPts val="0"/>
              </a:spcBef>
              <a:buSzPct val="100000"/>
              <a:buNone/>
            </a:pPr>
            <a:r>
              <a:rPr lang="zh-CN" altLang="en-US" sz="3200" dirty="0" smtClean="0"/>
              <a:t>   注意</a:t>
            </a:r>
            <a:r>
              <a:rPr lang="zh-CN" altLang="en-US" sz="3200" dirty="0"/>
              <a:t>与“ ”</a:t>
            </a:r>
            <a:r>
              <a:rPr lang="en-US" altLang="zh-CN" sz="3200" dirty="0"/>
              <a:t>(</a:t>
            </a:r>
            <a:r>
              <a:rPr lang="zh-CN" altLang="en-US" sz="3200" dirty="0"/>
              <a:t>空格构成的串</a:t>
            </a:r>
            <a:r>
              <a:rPr lang="en-US" altLang="zh-CN" sz="3200" dirty="0"/>
              <a:t>)</a:t>
            </a:r>
            <a:r>
              <a:rPr lang="zh-CN" altLang="en-US" sz="3200" dirty="0"/>
              <a:t>进行区别；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09600" y="3810000"/>
            <a:ext cx="83820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若存在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使</a:t>
            </a:r>
            <a:r>
              <a:rPr lang="en-US" altLang="zh-CN" sz="3200" dirty="0" err="1" smtClean="0"/>
              <a:t>a</a:t>
            </a:r>
            <a:r>
              <a:rPr lang="en-US" altLang="zh-CN" sz="3200" baseline="-25000" dirty="0" err="1" smtClean="0"/>
              <a:t>i</a:t>
            </a:r>
            <a:r>
              <a:rPr lang="en-US" altLang="zh-CN" sz="3200" dirty="0" smtClean="0"/>
              <a:t>==b</a:t>
            </a:r>
            <a:r>
              <a:rPr lang="en-US" altLang="zh-CN" sz="3200" baseline="-25000" dirty="0" smtClean="0"/>
              <a:t>i</a:t>
            </a:r>
            <a:r>
              <a:rPr lang="en-US" altLang="zh-CN" sz="3200" dirty="0" smtClean="0"/>
              <a:t> 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=0,…,k-1)</a:t>
            </a:r>
            <a:r>
              <a:rPr lang="zh-CN" altLang="en-US" sz="3200" dirty="0" smtClean="0"/>
              <a:t>且</a:t>
            </a:r>
            <a:r>
              <a:rPr lang="en-US" altLang="zh-CN" sz="3200" dirty="0" err="1" smtClean="0"/>
              <a:t>a</a:t>
            </a:r>
            <a:r>
              <a:rPr lang="en-US" altLang="zh-CN" sz="3200" baseline="-25000" dirty="0" err="1" smtClean="0"/>
              <a:t>k</a:t>
            </a:r>
            <a:r>
              <a:rPr lang="en-US" altLang="zh-CN" sz="3200" dirty="0" smtClean="0"/>
              <a:t>&lt;</a:t>
            </a:r>
            <a:r>
              <a:rPr lang="en-US" altLang="zh-CN" sz="3200" dirty="0" err="1" smtClean="0"/>
              <a:t>b</a:t>
            </a:r>
            <a:r>
              <a:rPr lang="en-US" altLang="zh-CN" sz="3200" baseline="-25000" dirty="0" err="1" smtClean="0"/>
              <a:t>k</a:t>
            </a:r>
            <a:endParaRPr lang="zh-CN" altLang="en-US" sz="3200" baseline="-25000" dirty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09600" y="4495800"/>
            <a:ext cx="83820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SzPct val="100000"/>
              <a:buNone/>
            </a:pPr>
            <a:r>
              <a:rPr lang="zh-CN" altLang="en-US" sz="3200" dirty="0" smtClean="0"/>
              <a:t>或 </a:t>
            </a:r>
            <a:r>
              <a:rPr lang="en-US" altLang="zh-CN" sz="3200" dirty="0" smtClean="0"/>
              <a:t>2) </a:t>
            </a:r>
            <a:r>
              <a:rPr lang="en-US" altLang="zh-CN" sz="3200" dirty="0" err="1" smtClean="0"/>
              <a:t>a</a:t>
            </a:r>
            <a:r>
              <a:rPr lang="en-US" altLang="zh-CN" sz="3200" baseline="-25000" dirty="0" err="1" smtClean="0"/>
              <a:t>i</a:t>
            </a:r>
            <a:r>
              <a:rPr lang="en-US" altLang="zh-CN" sz="3200" dirty="0" smtClean="0"/>
              <a:t>==b</a:t>
            </a:r>
            <a:r>
              <a:rPr lang="en-US" altLang="zh-CN" sz="3200" baseline="-25000" dirty="0" smtClean="0"/>
              <a:t>i</a:t>
            </a:r>
            <a:r>
              <a:rPr lang="en-US" altLang="zh-CN" sz="3200" dirty="0" smtClean="0"/>
              <a:t> 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=0,…,n-1)</a:t>
            </a:r>
            <a:r>
              <a:rPr lang="zh-CN" altLang="en-US" sz="3200" dirty="0" smtClean="0"/>
              <a:t>且</a:t>
            </a:r>
            <a:r>
              <a:rPr lang="en-US" altLang="zh-CN" sz="3200" dirty="0" smtClean="0"/>
              <a:t>n&lt;m</a:t>
            </a:r>
            <a:endParaRPr lang="zh-CN" altLang="en-US" sz="3200" baseline="-25000" dirty="0"/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6248400" y="4561200"/>
            <a:ext cx="1905000" cy="685800"/>
          </a:xfrm>
          <a:prstGeom prst="rect">
            <a:avLst/>
          </a:prstGeom>
          <a:solidFill>
            <a:srgbClr val="0B772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</a:rPr>
              <a:t>则 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A&lt;B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40"/>
          <p:cNvSpPr>
            <a:spLocks noChangeArrowheads="1"/>
          </p:cNvSpPr>
          <p:nvPr/>
        </p:nvSpPr>
        <p:spPr bwMode="auto">
          <a:xfrm>
            <a:off x="609600" y="5247000"/>
            <a:ext cx="83820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+mj-lt"/>
              </a:rPr>
              <a:t>例 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A=“</a:t>
            </a:r>
            <a:r>
              <a:rPr lang="en-US" altLang="zh-CN" sz="3600" dirty="0" err="1" smtClean="0">
                <a:solidFill>
                  <a:schemeClr val="bg1"/>
                </a:solidFill>
                <a:latin typeface="+mj-lt"/>
              </a:rPr>
              <a:t>abc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”, B=“</a:t>
            </a:r>
            <a:r>
              <a:rPr lang="en-US" altLang="zh-CN" sz="3600" dirty="0" err="1" smtClean="0">
                <a:solidFill>
                  <a:schemeClr val="bg1"/>
                </a:solidFill>
                <a:latin typeface="+mj-lt"/>
              </a:rPr>
              <a:t>abd</a:t>
            </a:r>
            <a:r>
              <a:rPr lang="en-US" altLang="zh-CN" sz="3600" dirty="0" smtClean="0">
                <a:solidFill>
                  <a:schemeClr val="bg1"/>
                </a:solidFill>
                <a:latin typeface="+mj-lt"/>
              </a:rPr>
              <a:t>” </a:t>
            </a:r>
            <a:r>
              <a:rPr lang="zh-CN" altLang="en-US" sz="3600" dirty="0" smtClean="0">
                <a:solidFill>
                  <a:schemeClr val="bg1"/>
                </a:solidFill>
              </a:rPr>
              <a:t>或</a:t>
            </a:r>
            <a:r>
              <a:rPr lang="en-US" altLang="zh-CN" sz="3600" dirty="0" smtClean="0">
                <a:solidFill>
                  <a:schemeClr val="bg1"/>
                </a:solidFill>
              </a:rPr>
              <a:t> B=“</a:t>
            </a:r>
            <a:r>
              <a:rPr lang="en-US" altLang="zh-CN" sz="3600" dirty="0" err="1" smtClean="0">
                <a:solidFill>
                  <a:schemeClr val="bg1"/>
                </a:solidFill>
              </a:rPr>
              <a:t>abcd</a:t>
            </a:r>
            <a:r>
              <a:rPr lang="en-US" altLang="zh-CN" sz="3600" dirty="0" smtClean="0">
                <a:solidFill>
                  <a:schemeClr val="bg1"/>
                </a:solidFill>
              </a:rPr>
              <a:t>”</a:t>
            </a:r>
            <a:endParaRPr lang="en-US" altLang="zh-CN" sz="3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4" grpId="0" animBg="1"/>
      <p:bldP spid="26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ea typeface="黑体" pitchFamily="2" charset="-122"/>
              </a:rPr>
              <a:t> next[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]</a:t>
            </a:r>
            <a:r>
              <a:rPr lang="zh-CN" altLang="en-US" dirty="0" smtClean="0">
                <a:ea typeface="黑体" pitchFamily="2" charset="-122"/>
              </a:rPr>
              <a:t>数组</a:t>
            </a:r>
            <a:r>
              <a:rPr lang="en-US" altLang="zh-CN" dirty="0" smtClean="0">
                <a:ea typeface="黑体" pitchFamily="2" charset="-122"/>
              </a:rPr>
              <a:t>—k[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]</a:t>
            </a:r>
            <a:r>
              <a:rPr lang="zh-CN" altLang="en-US" dirty="0" smtClean="0">
                <a:ea typeface="黑体" pitchFamily="2" charset="-122"/>
              </a:rPr>
              <a:t>的精化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400800" y="302669"/>
            <a:ext cx="2743200" cy="535531"/>
          </a:xfrm>
          <a:prstGeom prst="rect">
            <a:avLst/>
          </a:prstGeom>
          <a:solidFill>
            <a:srgbClr val="043D9A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p81</a:t>
            </a:r>
            <a:r>
              <a:rPr lang="zh-CN" altLang="en-US" sz="3200" dirty="0" smtClean="0">
                <a:solidFill>
                  <a:schemeClr val="bg1"/>
                </a:solidFill>
                <a:latin typeface="+mj-lt"/>
              </a:rPr>
              <a:t>算法</a:t>
            </a:r>
            <a:r>
              <a:rPr lang="en-US" altLang="zh-CN" sz="3200" dirty="0" smtClean="0">
                <a:solidFill>
                  <a:schemeClr val="bg1"/>
                </a:solidFill>
                <a:latin typeface="+mj-lt"/>
              </a:rPr>
              <a:t>3.8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524000" y="24384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while( j&gt;=</a:t>
            </a:r>
            <a:r>
              <a:rPr lang="en-US" altLang="zh-CN" sz="3200" dirty="0">
                <a:latin typeface="+mj-lt"/>
              </a:rPr>
              <a:t>0 &amp;&amp; p-&gt;c[</a:t>
            </a:r>
            <a:r>
              <a:rPr lang="en-US" altLang="zh-CN" sz="3200" dirty="0" err="1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] != p-&gt;</a:t>
            </a:r>
            <a:r>
              <a:rPr lang="en-US" altLang="zh-CN" sz="3200" dirty="0" smtClean="0">
                <a:latin typeface="+mj-lt"/>
              </a:rPr>
              <a:t>c[j])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381000" y="8382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makeNext</a:t>
            </a:r>
            <a:r>
              <a:rPr lang="en-US" altLang="zh-CN" sz="3200" dirty="0">
                <a:latin typeface="+mj-lt"/>
              </a:rPr>
              <a:t>(</a:t>
            </a:r>
            <a:r>
              <a:rPr lang="en-US" altLang="zh-CN" sz="3200" dirty="0" err="1">
                <a:latin typeface="+mj-lt"/>
              </a:rPr>
              <a:t>PSeqString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p, </a:t>
            </a: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*next)</a:t>
            </a:r>
            <a:endParaRPr lang="en-US" altLang="zh-CN" sz="3200" dirty="0">
              <a:latin typeface="+mj-lt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152400" y="13500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200" dirty="0" smtClean="0">
                <a:latin typeface="+mj-lt"/>
              </a:rPr>
              <a:t>   </a:t>
            </a:r>
            <a:r>
              <a:rPr lang="zh-CN" altLang="en-US" sz="3200" dirty="0">
                <a:latin typeface="+mj-lt"/>
              </a:rPr>
              <a:t>{ </a:t>
            </a:r>
            <a:r>
              <a:rPr lang="en-US" altLang="zh-CN" sz="3200" dirty="0" err="1">
                <a:latin typeface="+mj-lt"/>
              </a:rPr>
              <a:t>int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=0;     next</a:t>
            </a:r>
            <a:r>
              <a:rPr lang="en-US" altLang="zh-CN" sz="3200" dirty="0" smtClean="0"/>
              <a:t>[0] = -1</a:t>
            </a:r>
            <a:r>
              <a:rPr lang="en-US" altLang="zh-CN" sz="3200" dirty="0" smtClean="0">
                <a:latin typeface="+mj-lt"/>
              </a:rPr>
              <a:t>;     </a:t>
            </a:r>
            <a:r>
              <a:rPr lang="en-US" altLang="zh-CN" sz="3200" dirty="0" err="1" smtClean="0"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j=next[0];</a:t>
            </a:r>
            <a:endParaRPr lang="en-US" altLang="zh-CN" sz="3200" dirty="0">
              <a:latin typeface="+mj-lt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52400" y="18540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while</a:t>
            </a:r>
            <a:r>
              <a:rPr lang="en-US" altLang="zh-CN" sz="3200" dirty="0">
                <a:latin typeface="+mj-lt"/>
              </a:rPr>
              <a:t>( </a:t>
            </a:r>
            <a:r>
              <a:rPr lang="en-US" altLang="zh-CN" sz="3200" dirty="0" err="1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&lt; p-&gt;</a:t>
            </a:r>
            <a:r>
              <a:rPr lang="en-US" altLang="zh-CN" sz="3200" dirty="0" smtClean="0">
                <a:latin typeface="+mj-lt"/>
              </a:rPr>
              <a:t>n-1)</a:t>
            </a:r>
            <a:endParaRPr lang="en-US" altLang="zh-CN" sz="3200" dirty="0">
              <a:latin typeface="+mj-lt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-76200" y="35052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          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++; </a:t>
            </a:r>
            <a:r>
              <a:rPr lang="en-US" altLang="zh-CN" sz="3200" dirty="0" smtClean="0">
                <a:latin typeface="+mj-lt"/>
              </a:rPr>
              <a:t> j++; 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-76200" y="4096800"/>
            <a:ext cx="52578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          </a:t>
            </a:r>
            <a:r>
              <a:rPr lang="en-US" altLang="zh-CN" sz="3200" dirty="0" smtClean="0"/>
              <a:t>if ( p-&gt;c[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]==p-&gt;c[j])</a:t>
            </a: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-76200" y="5562600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        }</a:t>
            </a:r>
            <a:endParaRPr lang="en-US" altLang="zh-CN" sz="3200" dirty="0">
              <a:latin typeface="+mj-lt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153600" y="5791200"/>
            <a:ext cx="861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}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-76200" y="24384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        </a:t>
            </a:r>
            <a:r>
              <a:rPr lang="en-US" altLang="zh-CN" sz="3200" dirty="0">
                <a:latin typeface="+mj-lt"/>
              </a:rPr>
              <a:t>{ </a:t>
            </a: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1524000" y="2971800"/>
            <a:ext cx="701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>
                <a:latin typeface="+mj-lt"/>
              </a:rPr>
              <a:t>           j </a:t>
            </a:r>
            <a:r>
              <a:rPr lang="en-US" altLang="zh-CN" sz="3200" dirty="0">
                <a:latin typeface="+mj-lt"/>
              </a:rPr>
              <a:t>= </a:t>
            </a:r>
            <a:r>
              <a:rPr lang="en-US" altLang="zh-CN" sz="3200" dirty="0" smtClean="0">
                <a:latin typeface="+mj-lt"/>
              </a:rPr>
              <a:t>next[j];</a:t>
            </a:r>
            <a:endParaRPr lang="en-US" altLang="zh-CN" sz="3200" dirty="0">
              <a:latin typeface="+mj-lt"/>
            </a:endParaRPr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-76200" y="5201400"/>
            <a:ext cx="289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/>
              <a:t>              else</a:t>
            </a:r>
            <a:endParaRPr lang="en-US" altLang="zh-CN" sz="3200" dirty="0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2057400" y="4648200"/>
            <a:ext cx="342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/>
              <a:t> next[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 = next[j];</a:t>
            </a:r>
          </a:p>
        </p:txBody>
      </p:sp>
      <p:sp>
        <p:nvSpPr>
          <p:cNvPr id="31" name="矩形 30"/>
          <p:cNvSpPr/>
          <p:nvPr/>
        </p:nvSpPr>
        <p:spPr>
          <a:xfrm>
            <a:off x="5029200" y="4038600"/>
            <a:ext cx="41148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比较</a:t>
            </a:r>
            <a:r>
              <a:rPr lang="en-US" altLang="zh-CN" sz="3200" dirty="0" smtClean="0">
                <a:solidFill>
                  <a:srgbClr val="009900"/>
                </a:solidFill>
              </a:rPr>
              <a:t>p</a:t>
            </a:r>
            <a:r>
              <a:rPr lang="en-US" altLang="zh-CN" sz="3200" baseline="-25000" dirty="0" smtClean="0">
                <a:solidFill>
                  <a:srgbClr val="009900"/>
                </a:solidFill>
              </a:rPr>
              <a:t>i</a:t>
            </a:r>
            <a:r>
              <a:rPr lang="en-US" altLang="zh-CN" sz="3200" dirty="0" smtClean="0">
                <a:solidFill>
                  <a:srgbClr val="009900"/>
                </a:solidFill>
              </a:rPr>
              <a:t>, 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p</a:t>
            </a:r>
            <a:r>
              <a:rPr lang="en-US" altLang="zh-CN" sz="3200" baseline="-25000" dirty="0" err="1" smtClean="0">
                <a:solidFill>
                  <a:srgbClr val="009900"/>
                </a:solidFill>
              </a:rPr>
              <a:t>k</a:t>
            </a:r>
            <a:r>
              <a:rPr lang="en-US" altLang="zh-CN" sz="3200" baseline="-25000" dirty="0" smtClean="0">
                <a:solidFill>
                  <a:srgbClr val="009900"/>
                </a:solidFill>
              </a:rPr>
              <a:t>[</a:t>
            </a:r>
            <a:r>
              <a:rPr lang="en-US" altLang="zh-CN" sz="3200" baseline="-25000" dirty="0" err="1" smtClean="0">
                <a:solidFill>
                  <a:srgbClr val="009900"/>
                </a:solidFill>
              </a:rPr>
              <a:t>i</a:t>
            </a:r>
            <a:r>
              <a:rPr lang="en-US" altLang="zh-CN" sz="3200" baseline="-25000" dirty="0" smtClean="0">
                <a:solidFill>
                  <a:srgbClr val="009900"/>
                </a:solidFill>
              </a:rPr>
              <a:t>]</a:t>
            </a:r>
            <a:r>
              <a:rPr lang="en-US" altLang="zh-CN" sz="3200" dirty="0" smtClean="0">
                <a:solidFill>
                  <a:srgbClr val="009900"/>
                </a:solidFill>
              </a:rPr>
              <a:t>,  j</a:t>
            </a:r>
            <a:r>
              <a:rPr lang="zh-CN" altLang="en-US" sz="3200" dirty="0" smtClean="0">
                <a:solidFill>
                  <a:srgbClr val="009900"/>
                </a:solidFill>
              </a:rPr>
              <a:t>为</a:t>
            </a:r>
            <a:r>
              <a:rPr lang="en-US" altLang="zh-CN" sz="3200" dirty="0" smtClean="0">
                <a:solidFill>
                  <a:srgbClr val="009900"/>
                </a:solidFill>
              </a:rPr>
              <a:t>k[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i</a:t>
            </a:r>
            <a:r>
              <a:rPr lang="en-US" altLang="zh-CN" sz="3200" dirty="0" smtClean="0">
                <a:solidFill>
                  <a:srgbClr val="009900"/>
                </a:solidFill>
              </a:rPr>
              <a:t>] </a:t>
            </a: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3657600" y="1828800"/>
            <a:ext cx="556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//k[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i</a:t>
            </a:r>
            <a:r>
              <a:rPr lang="en-US" altLang="zh-CN" sz="3200" dirty="0" smtClean="0">
                <a:solidFill>
                  <a:srgbClr val="009900"/>
                </a:solidFill>
              </a:rPr>
              <a:t>] </a:t>
            </a:r>
            <a:r>
              <a:rPr lang="en-US" altLang="zh-CN" sz="3200" dirty="0" smtClean="0">
                <a:solidFill>
                  <a:srgbClr val="009900"/>
                </a:solidFill>
                <a:sym typeface="Wingdings" pitchFamily="2" charset="2"/>
              </a:rPr>
              <a:t></a:t>
            </a:r>
            <a:r>
              <a:rPr lang="en-US" altLang="zh-CN" sz="3200" dirty="0" smtClean="0">
                <a:solidFill>
                  <a:srgbClr val="009900"/>
                </a:solidFill>
              </a:rPr>
              <a:t>k[i+1], </a:t>
            </a:r>
            <a:r>
              <a:rPr lang="zh-CN" altLang="en-US" sz="3200" dirty="0" smtClean="0">
                <a:solidFill>
                  <a:srgbClr val="009900"/>
                </a:solidFill>
              </a:rPr>
              <a:t>再确定</a:t>
            </a:r>
            <a:r>
              <a:rPr lang="en-US" altLang="zh-CN" sz="3200" dirty="0" smtClean="0">
                <a:solidFill>
                  <a:srgbClr val="009900"/>
                </a:solidFill>
              </a:rPr>
              <a:t>next[i+1]</a:t>
            </a:r>
            <a:endParaRPr lang="zh-CN" altLang="en-US" sz="3200" dirty="0" smtClean="0">
              <a:solidFill>
                <a:srgbClr val="009900"/>
              </a:solidFill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200400" y="34290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//j==-1</a:t>
            </a:r>
            <a:r>
              <a:rPr lang="zh-CN" altLang="en-US" sz="3200" dirty="0" smtClean="0">
                <a:solidFill>
                  <a:srgbClr val="009900"/>
                </a:solidFill>
              </a:rPr>
              <a:t>或</a:t>
            </a:r>
            <a:r>
              <a:rPr lang="en-US" altLang="zh-CN" sz="3200" dirty="0" smtClean="0">
                <a:solidFill>
                  <a:srgbClr val="009900"/>
                </a:solidFill>
              </a:rPr>
              <a:t>p</a:t>
            </a:r>
            <a:r>
              <a:rPr lang="en-US" altLang="zh-CN" sz="3200" baseline="-25000" dirty="0" smtClean="0">
                <a:solidFill>
                  <a:srgbClr val="009900"/>
                </a:solidFill>
              </a:rPr>
              <a:t>i</a:t>
            </a:r>
            <a:r>
              <a:rPr lang="en-US" altLang="zh-CN" sz="3200" dirty="0" smtClean="0">
                <a:solidFill>
                  <a:srgbClr val="009900"/>
                </a:solidFill>
              </a:rPr>
              <a:t>==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p</a:t>
            </a:r>
            <a:r>
              <a:rPr lang="en-US" altLang="zh-CN" sz="3200" baseline="-25000" dirty="0" err="1" smtClean="0">
                <a:solidFill>
                  <a:srgbClr val="009900"/>
                </a:solidFill>
              </a:rPr>
              <a:t>k</a:t>
            </a:r>
            <a:r>
              <a:rPr lang="en-US" altLang="zh-CN" sz="3200" baseline="-25000" dirty="0" smtClean="0">
                <a:solidFill>
                  <a:srgbClr val="009900"/>
                </a:solidFill>
              </a:rPr>
              <a:t>[</a:t>
            </a:r>
            <a:r>
              <a:rPr lang="en-US" altLang="zh-CN" sz="3200" baseline="-25000" dirty="0" err="1" smtClean="0">
                <a:solidFill>
                  <a:srgbClr val="009900"/>
                </a:solidFill>
              </a:rPr>
              <a:t>i</a:t>
            </a:r>
            <a:r>
              <a:rPr lang="en-US" altLang="zh-CN" sz="3200" baseline="-25000" dirty="0" smtClean="0">
                <a:solidFill>
                  <a:srgbClr val="009900"/>
                </a:solidFill>
              </a:rPr>
              <a:t>]</a:t>
            </a:r>
            <a:r>
              <a:rPr lang="en-US" altLang="zh-CN" sz="3200" dirty="0" smtClean="0">
                <a:solidFill>
                  <a:srgbClr val="009900"/>
                </a:solidFill>
              </a:rPr>
              <a:t> </a:t>
            </a:r>
            <a:r>
              <a:rPr lang="en-US" altLang="zh-CN" sz="3200" dirty="0" smtClean="0">
                <a:solidFill>
                  <a:srgbClr val="009900"/>
                </a:solidFill>
                <a:sym typeface="Wingdings" pitchFamily="2" charset="2"/>
              </a:rPr>
              <a:t></a:t>
            </a:r>
            <a:r>
              <a:rPr lang="en-US" altLang="zh-CN" sz="3200" dirty="0" smtClean="0">
                <a:solidFill>
                  <a:srgbClr val="009900"/>
                </a:solidFill>
              </a:rPr>
              <a:t>k[i+1]=k[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i</a:t>
            </a:r>
            <a:r>
              <a:rPr lang="en-US" altLang="zh-CN" sz="3200" dirty="0" smtClean="0">
                <a:solidFill>
                  <a:srgbClr val="009900"/>
                </a:solidFill>
              </a:rPr>
              <a:t>]+1</a:t>
            </a:r>
            <a:endParaRPr lang="zh-CN" altLang="en-US" sz="3200" dirty="0" smtClean="0">
              <a:solidFill>
                <a:srgbClr val="0099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67200" y="5181600"/>
            <a:ext cx="49530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 //</a:t>
            </a:r>
            <a:r>
              <a:rPr lang="zh-CN" altLang="en-US" sz="3200" dirty="0" smtClean="0">
                <a:solidFill>
                  <a:srgbClr val="009900"/>
                </a:solidFill>
              </a:rPr>
              <a:t>不等</a:t>
            </a:r>
            <a:r>
              <a:rPr lang="en-US" altLang="zh-CN" sz="3200" dirty="0" smtClean="0">
                <a:solidFill>
                  <a:srgbClr val="009900"/>
                </a:solidFill>
              </a:rPr>
              <a:t>, </a:t>
            </a:r>
            <a:r>
              <a:rPr lang="zh-CN" altLang="en-US" sz="3200" dirty="0" smtClean="0">
                <a:solidFill>
                  <a:srgbClr val="009900"/>
                </a:solidFill>
              </a:rPr>
              <a:t>则</a:t>
            </a:r>
            <a:r>
              <a:rPr lang="en-US" altLang="zh-CN" sz="3200" dirty="0" smtClean="0">
                <a:solidFill>
                  <a:srgbClr val="009900"/>
                </a:solidFill>
              </a:rPr>
              <a:t>next[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i</a:t>
            </a:r>
            <a:r>
              <a:rPr lang="en-US" altLang="zh-CN" sz="3200" dirty="0" smtClean="0">
                <a:solidFill>
                  <a:srgbClr val="009900"/>
                </a:solidFill>
              </a:rPr>
              <a:t>]=k[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i</a:t>
            </a:r>
            <a:r>
              <a:rPr lang="en-US" altLang="zh-CN" sz="3200" dirty="0" smtClean="0">
                <a:solidFill>
                  <a:srgbClr val="009900"/>
                </a:solidFill>
              </a:rPr>
              <a:t>]</a:t>
            </a:r>
            <a:r>
              <a:rPr lang="zh-CN" altLang="en-US" sz="3200" dirty="0" smtClean="0">
                <a:solidFill>
                  <a:srgbClr val="009900"/>
                </a:solidFill>
              </a:rPr>
              <a:t>即</a:t>
            </a:r>
            <a:r>
              <a:rPr lang="en-US" altLang="zh-CN" sz="3200" dirty="0" smtClean="0">
                <a:solidFill>
                  <a:srgbClr val="009900"/>
                </a:solidFill>
              </a:rPr>
              <a:t>j </a:t>
            </a: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295400" y="2438400"/>
            <a:ext cx="7848600" cy="1676400"/>
          </a:xfrm>
          <a:prstGeom prst="rect">
            <a:avLst/>
          </a:prstGeom>
          <a:noFill/>
          <a:ln w="28575">
            <a:solidFill>
              <a:srgbClr val="043D9A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36" name="矩形 35"/>
          <p:cNvSpPr/>
          <p:nvPr/>
        </p:nvSpPr>
        <p:spPr>
          <a:xfrm>
            <a:off x="0" y="2438400"/>
            <a:ext cx="1295400" cy="167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43D9A"/>
            </a:solidFill>
          </a:ln>
        </p:spPr>
        <p:txBody>
          <a:bodyPr wrap="square">
            <a:spAutoFit/>
          </a:bodyPr>
          <a:lstStyle/>
          <a:p>
            <a:pPr marL="514350" indent="-514350" algn="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solidFill>
                  <a:srgbClr val="043D9A"/>
                </a:solidFill>
              </a:rPr>
              <a:t>递</a:t>
            </a:r>
            <a:endParaRPr lang="en-US" altLang="zh-CN" sz="3200" dirty="0" smtClean="0">
              <a:solidFill>
                <a:srgbClr val="043D9A"/>
              </a:solidFill>
            </a:endParaRPr>
          </a:p>
          <a:p>
            <a:pPr marL="514350" indent="-514350" algn="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solidFill>
                  <a:srgbClr val="043D9A"/>
                </a:solidFill>
              </a:rPr>
              <a:t>推</a:t>
            </a:r>
            <a:endParaRPr lang="en-US" altLang="zh-CN" sz="3200" dirty="0" smtClean="0">
              <a:solidFill>
                <a:srgbClr val="043D9A"/>
              </a:solidFill>
            </a:endParaRPr>
          </a:p>
          <a:p>
            <a:pPr marL="514350" indent="-514350" algn="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k[</a:t>
            </a:r>
            <a:r>
              <a:rPr lang="en-US" altLang="zh-CN" sz="32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dirty="0" smtClean="0">
                <a:solidFill>
                  <a:srgbClr val="043D9A"/>
                </a:solidFill>
              </a:rPr>
              <a:t>] </a:t>
            </a: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2362200" y="5202000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sz="3200" dirty="0" smtClean="0"/>
              <a:t>  next[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] = j;</a:t>
            </a:r>
            <a:endParaRPr lang="en-US" altLang="zh-CN" sz="3200" dirty="0"/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295400" y="4113600"/>
            <a:ext cx="7848600" cy="1676400"/>
          </a:xfrm>
          <a:prstGeom prst="rect">
            <a:avLst/>
          </a:prstGeom>
          <a:noFill/>
          <a:ln w="28575">
            <a:solidFill>
              <a:srgbClr val="043D9A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39" name="矩形 38"/>
          <p:cNvSpPr/>
          <p:nvPr/>
        </p:nvSpPr>
        <p:spPr>
          <a:xfrm>
            <a:off x="0" y="4113600"/>
            <a:ext cx="1295400" cy="167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43D9A"/>
            </a:solidFill>
          </a:ln>
        </p:spPr>
        <p:txBody>
          <a:bodyPr wrap="square">
            <a:spAutoFit/>
          </a:bodyPr>
          <a:lstStyle/>
          <a:p>
            <a:pPr marL="514350" indent="-514350" algn="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solidFill>
                  <a:srgbClr val="043D9A"/>
                </a:solidFill>
              </a:rPr>
              <a:t>确</a:t>
            </a:r>
            <a:endParaRPr lang="en-US" altLang="zh-CN" sz="3200" dirty="0" smtClean="0">
              <a:solidFill>
                <a:srgbClr val="043D9A"/>
              </a:solidFill>
            </a:endParaRPr>
          </a:p>
          <a:p>
            <a:pPr marL="514350" indent="-514350" algn="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>
                <a:solidFill>
                  <a:srgbClr val="043D9A"/>
                </a:solidFill>
              </a:rPr>
              <a:t>定</a:t>
            </a:r>
            <a:endParaRPr lang="en-US" altLang="zh-CN" sz="3200" dirty="0" smtClean="0">
              <a:solidFill>
                <a:srgbClr val="043D9A"/>
              </a:solidFill>
            </a:endParaRPr>
          </a:p>
          <a:p>
            <a:pPr marL="514350" indent="-514350" algn="r">
              <a:lnSpc>
                <a:spcPct val="10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43D9A"/>
                </a:solidFill>
              </a:rPr>
              <a:t>next[</a:t>
            </a:r>
            <a:r>
              <a:rPr lang="en-US" altLang="zh-CN" sz="3200" dirty="0" err="1" smtClean="0">
                <a:solidFill>
                  <a:srgbClr val="043D9A"/>
                </a:solidFill>
              </a:rPr>
              <a:t>i</a:t>
            </a:r>
            <a:r>
              <a:rPr lang="en-US" altLang="zh-CN" sz="3200" dirty="0" smtClean="0">
                <a:solidFill>
                  <a:srgbClr val="043D9A"/>
                </a:solidFill>
              </a:rPr>
              <a:t>]</a:t>
            </a:r>
          </a:p>
        </p:txBody>
      </p:sp>
      <p:sp>
        <p:nvSpPr>
          <p:cNvPr id="41" name="矩形 40"/>
          <p:cNvSpPr/>
          <p:nvPr/>
        </p:nvSpPr>
        <p:spPr>
          <a:xfrm>
            <a:off x="4800600" y="4650736"/>
            <a:ext cx="289560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9900"/>
                </a:solidFill>
              </a:rPr>
              <a:t> //</a:t>
            </a:r>
            <a:r>
              <a:rPr lang="zh-CN" altLang="en-US" sz="3200" dirty="0" smtClean="0">
                <a:solidFill>
                  <a:srgbClr val="009900"/>
                </a:solidFill>
              </a:rPr>
              <a:t>取更短</a:t>
            </a:r>
            <a:endParaRPr lang="en-US" altLang="zh-CN" sz="3200" dirty="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7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 animBg="1"/>
      <p:bldP spid="37" grpId="0"/>
      <p:bldP spid="38" grpId="0" animBg="1"/>
      <p:bldP spid="39" grpId="0" animBg="1"/>
      <p:bldP spid="4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381000" y="1531839"/>
            <a:ext cx="8382000" cy="5920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10000"/>
              </a:lnSpc>
              <a:spcBef>
                <a:spcPts val="0"/>
              </a:spcBef>
              <a:buSzPct val="75000"/>
              <a:buNone/>
              <a:defRPr/>
            </a:pPr>
            <a:r>
              <a:rPr lang="en-US" altLang="zh-CN" sz="3200" dirty="0" smtClean="0">
                <a:latin typeface="+mj-lt"/>
              </a:rPr>
              <a:t>     j=next[j]; 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 next[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]</a:t>
            </a:r>
            <a:r>
              <a:rPr lang="zh-CN" altLang="en-US" dirty="0" smtClean="0">
                <a:ea typeface="黑体" pitchFamily="2" charset="-122"/>
              </a:rPr>
              <a:t>数组的计算复杂度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1000" y="968514"/>
            <a:ext cx="8382000" cy="5876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1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latin typeface="+mj-lt"/>
              </a:rPr>
              <a:t>语句频度最高的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句是：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2590800" y="1524000"/>
            <a:ext cx="556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 eaLnBrk="0" hangingPunct="0">
              <a:spcBef>
                <a:spcPct val="50000"/>
              </a:spcBef>
              <a:buSzPct val="75000"/>
              <a:buNone/>
              <a:defRPr/>
            </a:pP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使</a:t>
            </a:r>
            <a:r>
              <a:rPr lang="en-US" altLang="zh-CN" sz="3200" dirty="0" smtClean="0">
                <a:solidFill>
                  <a:srgbClr val="009900"/>
                </a:solidFill>
              </a:rPr>
              <a:t>j</a:t>
            </a:r>
            <a:r>
              <a:rPr lang="zh-CN" altLang="en-US" sz="3200" dirty="0" smtClean="0">
                <a:solidFill>
                  <a:srgbClr val="009900"/>
                </a:solidFill>
              </a:rPr>
              <a:t>变小，最少减</a:t>
            </a:r>
            <a:r>
              <a:rPr lang="en-US" altLang="zh-CN" sz="3200" dirty="0" smtClean="0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43" name="矩形 42"/>
          <p:cNvSpPr/>
          <p:nvPr/>
        </p:nvSpPr>
        <p:spPr>
          <a:xfrm>
            <a:off x="381000" y="2196000"/>
            <a:ext cx="8382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1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latin typeface="+mj-lt"/>
              </a:rPr>
              <a:t>初始</a:t>
            </a:r>
            <a:r>
              <a:rPr lang="en-US" altLang="zh-CN" sz="3200" dirty="0" err="1" smtClean="0">
                <a:latin typeface="+mj-lt"/>
              </a:rPr>
              <a:t>i</a:t>
            </a:r>
            <a:r>
              <a:rPr lang="en-US" altLang="zh-CN" sz="3200" dirty="0" smtClean="0">
                <a:latin typeface="+mj-lt"/>
              </a:rPr>
              <a:t>=0, </a:t>
            </a:r>
            <a:r>
              <a:rPr lang="zh-CN" altLang="en-US" sz="3200" dirty="0" smtClean="0">
                <a:latin typeface="+mj-lt"/>
              </a:rPr>
              <a:t>要求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&lt; p-&gt;n-1, </a:t>
            </a:r>
            <a:r>
              <a:rPr lang="zh-CN" altLang="en-US" sz="3200" dirty="0" smtClean="0"/>
              <a:t>且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值递增</a:t>
            </a:r>
            <a:r>
              <a:rPr lang="en-US" altLang="zh-CN" sz="3200" dirty="0" smtClean="0"/>
              <a:t>    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1000" y="3450810"/>
            <a:ext cx="8382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1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latin typeface="+mj-lt"/>
              </a:rPr>
              <a:t>初始</a:t>
            </a:r>
            <a:r>
              <a:rPr lang="en-US" altLang="zh-CN" sz="3200" dirty="0" smtClean="0">
                <a:latin typeface="+mj-lt"/>
              </a:rPr>
              <a:t>j=-1, </a:t>
            </a:r>
            <a:r>
              <a:rPr lang="zh-CN" altLang="en-US" sz="3200" dirty="0" smtClean="0">
                <a:latin typeface="+mj-lt"/>
              </a:rPr>
              <a:t>且要求</a:t>
            </a:r>
            <a:r>
              <a:rPr lang="en-US" altLang="zh-CN" sz="3200" dirty="0" smtClean="0">
                <a:latin typeface="+mj-lt"/>
              </a:rPr>
              <a:t>j&gt;=0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14400" y="2790000"/>
            <a:ext cx="3733800" cy="58779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10000"/>
              </a:lnSpc>
              <a:spcBef>
                <a:spcPts val="0"/>
              </a:spcBef>
              <a:buSzPct val="75000"/>
              <a:buNone/>
              <a:defRPr/>
            </a:pP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en-US" altLang="zh-CN" sz="3200" dirty="0" err="1" smtClean="0">
                <a:sym typeface="Wingdings" pitchFamily="2" charset="2"/>
              </a:rPr>
              <a:t>i</a:t>
            </a:r>
            <a:r>
              <a:rPr lang="en-US" altLang="zh-CN" sz="3200" dirty="0" smtClean="0">
                <a:sym typeface="Wingdings" pitchFamily="2" charset="2"/>
              </a:rPr>
              <a:t>++ </a:t>
            </a:r>
            <a:r>
              <a:rPr lang="zh-CN" altLang="en-US" sz="3200" dirty="0" smtClean="0">
                <a:sym typeface="Wingdings" pitchFamily="2" charset="2"/>
              </a:rPr>
              <a:t>执行</a:t>
            </a:r>
            <a:r>
              <a:rPr lang="en-US" altLang="zh-CN" sz="3200" dirty="0" smtClean="0">
                <a:sym typeface="Wingdings" pitchFamily="2" charset="2"/>
              </a:rPr>
              <a:t>n-1</a:t>
            </a:r>
            <a:r>
              <a:rPr lang="zh-CN" altLang="en-US" sz="3200" dirty="0" smtClean="0">
                <a:sym typeface="Wingdings" pitchFamily="2" charset="2"/>
              </a:rPr>
              <a:t>次，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14400" y="4032000"/>
            <a:ext cx="78486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10000"/>
              </a:lnSpc>
              <a:spcBef>
                <a:spcPts val="0"/>
              </a:spcBef>
              <a:buSzPct val="75000"/>
              <a:buNone/>
              <a:defRPr/>
            </a:pPr>
            <a:r>
              <a:rPr lang="en-US" altLang="zh-CN" sz="3200" dirty="0" smtClean="0">
                <a:sym typeface="Wingdings" pitchFamily="2" charset="2"/>
              </a:rPr>
              <a:t> j=next[j] </a:t>
            </a:r>
            <a:r>
              <a:rPr lang="zh-CN" altLang="en-US" sz="3200" dirty="0" smtClean="0">
                <a:sym typeface="Wingdings" pitchFamily="2" charset="2"/>
              </a:rPr>
              <a:t>最多执行 </a:t>
            </a:r>
            <a:r>
              <a:rPr lang="en-US" altLang="zh-CN" sz="3200" dirty="0" smtClean="0">
                <a:sym typeface="Wingdings" pitchFamily="2" charset="2"/>
              </a:rPr>
              <a:t>n-1</a:t>
            </a:r>
            <a:r>
              <a:rPr lang="zh-CN" altLang="en-US" sz="3200" dirty="0" smtClean="0">
                <a:sym typeface="Wingdings" pitchFamily="2" charset="2"/>
              </a:rPr>
              <a:t>次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47" name="矩形 5"/>
          <p:cNvSpPr>
            <a:spLocks noChangeArrowheads="1"/>
          </p:cNvSpPr>
          <p:nvPr/>
        </p:nvSpPr>
        <p:spPr bwMode="auto">
          <a:xfrm>
            <a:off x="381000" y="4814252"/>
            <a:ext cx="8382000" cy="117570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latin typeface="+mj-lt"/>
              </a:rPr>
              <a:t>例：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zh-CN" altLang="en-US" sz="3200" dirty="0" smtClean="0">
                <a:latin typeface="+mj-lt"/>
              </a:rPr>
              <a:t>篮中最多</a:t>
            </a:r>
            <a:r>
              <a:rPr lang="en-US" altLang="zh-CN" sz="3200" dirty="0">
                <a:latin typeface="+mj-lt"/>
              </a:rPr>
              <a:t>m</a:t>
            </a:r>
            <a:r>
              <a:rPr lang="zh-CN" altLang="en-US" sz="3200" dirty="0" smtClean="0">
                <a:latin typeface="+mj-lt"/>
              </a:rPr>
              <a:t>个</a:t>
            </a:r>
            <a:r>
              <a:rPr lang="zh-CN" altLang="en-US" sz="3200" dirty="0" smtClean="0"/>
              <a:t>苹果</a:t>
            </a:r>
            <a:r>
              <a:rPr lang="en-US" altLang="zh-CN" sz="3200" dirty="0" smtClean="0">
                <a:latin typeface="+mj-lt"/>
              </a:rPr>
              <a:t>，</a:t>
            </a:r>
            <a:r>
              <a:rPr lang="zh-CN" altLang="en-US" sz="3200" dirty="0" smtClean="0">
                <a:latin typeface="+mj-lt"/>
              </a:rPr>
              <a:t>每次至少吃掉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>
                <a:latin typeface="+mj-lt"/>
              </a:rPr>
              <a:t>个</a:t>
            </a:r>
            <a:r>
              <a:rPr lang="zh-CN" altLang="en-US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     </a:t>
            </a:r>
            <a:r>
              <a:rPr lang="zh-CN" altLang="en-US" sz="3200" dirty="0" smtClean="0">
                <a:latin typeface="+mj-lt"/>
              </a:rPr>
              <a:t>最多可以吃几次？</a:t>
            </a:r>
            <a:endParaRPr lang="zh-CN" altLang="en-US" sz="3200" dirty="0">
              <a:latin typeface="+mj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867400" y="4038600"/>
            <a:ext cx="3276600" cy="587790"/>
          </a:xfrm>
          <a:prstGeom prst="rect">
            <a:avLst/>
          </a:prstGeom>
          <a:solidFill>
            <a:srgbClr val="81FF84"/>
          </a:solidFill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10000"/>
              </a:lnSpc>
              <a:spcBef>
                <a:spcPts val="0"/>
              </a:spcBef>
              <a:buSzPct val="75000"/>
              <a:buNone/>
              <a:defRPr/>
            </a:pP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zh-CN" altLang="en-US" sz="3200" dirty="0" smtClean="0">
                <a:sym typeface="Wingdings" pitchFamily="2" charset="2"/>
              </a:rPr>
              <a:t>时间代价</a:t>
            </a:r>
            <a:r>
              <a:rPr lang="en-US" altLang="zh-CN" sz="3200" dirty="0" smtClean="0">
                <a:sym typeface="Wingdings" pitchFamily="2" charset="2"/>
              </a:rPr>
              <a:t>O(n)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67200" y="2790000"/>
            <a:ext cx="4495800" cy="58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10000"/>
              </a:lnSpc>
              <a:spcBef>
                <a:spcPts val="0"/>
              </a:spcBef>
              <a:buSzPct val="75000"/>
              <a:buNone/>
              <a:defRPr/>
            </a:pPr>
            <a:r>
              <a:rPr lang="zh-CN" altLang="en-US" sz="3200" dirty="0" smtClean="0">
                <a:solidFill>
                  <a:srgbClr val="043D9A"/>
                </a:solidFill>
                <a:sym typeface="Wingdings" pitchFamily="2" charset="2"/>
              </a:rPr>
              <a:t>则</a:t>
            </a:r>
            <a:r>
              <a:rPr lang="en-US" altLang="zh-CN" sz="3200" dirty="0" smtClean="0">
                <a:solidFill>
                  <a:srgbClr val="043D9A"/>
                </a:solidFill>
                <a:sym typeface="Wingdings" pitchFamily="2" charset="2"/>
              </a:rPr>
              <a:t>j++</a:t>
            </a:r>
            <a:r>
              <a:rPr lang="zh-CN" altLang="en-US" sz="3200" dirty="0" smtClean="0">
                <a:solidFill>
                  <a:srgbClr val="043D9A"/>
                </a:solidFill>
                <a:sym typeface="Wingdings" pitchFamily="2" charset="2"/>
              </a:rPr>
              <a:t>也执行</a:t>
            </a:r>
            <a:r>
              <a:rPr lang="en-US" altLang="zh-CN" sz="3200" dirty="0" smtClean="0">
                <a:solidFill>
                  <a:srgbClr val="043D9A"/>
                </a:solidFill>
                <a:sym typeface="Wingdings" pitchFamily="2" charset="2"/>
              </a:rPr>
              <a:t>n-1</a:t>
            </a:r>
            <a:r>
              <a:rPr lang="zh-CN" altLang="en-US" sz="3200" dirty="0" smtClean="0">
                <a:solidFill>
                  <a:srgbClr val="043D9A"/>
                </a:solidFill>
                <a:sym typeface="Wingdings" pitchFamily="2" charset="2"/>
              </a:rPr>
              <a:t>次</a:t>
            </a:r>
            <a:endParaRPr lang="en-US" altLang="zh-CN" sz="3200" dirty="0" smtClean="0">
              <a:solidFill>
                <a:srgbClr val="043D9A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8" grpId="0" animBg="1"/>
      <p:bldP spid="40" grpId="0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2286000" y="5483460"/>
            <a:ext cx="6858000" cy="5355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next[3]= next[</a:t>
            </a:r>
            <a:r>
              <a:rPr lang="en-US" altLang="zh-CN" sz="3200" dirty="0" smtClean="0">
                <a:solidFill>
                  <a:srgbClr val="043D9A"/>
                </a:solidFill>
                <a:sym typeface="Wingdings" pitchFamily="2" charset="2"/>
              </a:rPr>
              <a:t>k[3]</a:t>
            </a:r>
            <a:r>
              <a:rPr lang="en-US" altLang="zh-CN" sz="3200" dirty="0" smtClean="0">
                <a:sym typeface="Wingdings" pitchFamily="2" charset="2"/>
              </a:rPr>
              <a:t>] = next[0] = -1;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2400"/>
            <a:ext cx="4038600" cy="533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, </a:t>
            </a:r>
            <a:r>
              <a:rPr lang="en-US" altLang="zh-CN" sz="3600" dirty="0" smtClean="0"/>
              <a:t>p=</a:t>
            </a:r>
            <a:r>
              <a:rPr lang="en-US" altLang="zh-CN" sz="3600" dirty="0" err="1" smtClean="0"/>
              <a:t>abcaababc</a:t>
            </a:r>
            <a:r>
              <a:rPr lang="en-US" altLang="zh-CN" sz="3600" dirty="0" smtClean="0"/>
              <a:t>, </a:t>
            </a:r>
            <a:endParaRPr lang="zh-CN" altLang="en-US" sz="3200" dirty="0" smtClean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85798" y="152400"/>
          <a:ext cx="822960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538"/>
                <a:gridCol w="740664"/>
                <a:gridCol w="762000"/>
                <a:gridCol w="697992"/>
                <a:gridCol w="694944"/>
                <a:gridCol w="694944"/>
                <a:gridCol w="73152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i</a:t>
                      </a:r>
                      <a:endParaRPr lang="zh-CN" altLang="en-US" sz="3200" b="0" kern="1200" baseline="-250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k[</a:t>
                      </a:r>
                      <a:r>
                        <a:rPr lang="en-US" altLang="zh-CN" sz="32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zh-CN" altLang="en-US" sz="3200" b="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与</a:t>
                      </a:r>
                      <a:r>
                        <a:rPr lang="en-US" altLang="zh-CN" sz="3200" b="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3200" b="0" baseline="-2500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[</a:t>
                      </a:r>
                      <a:r>
                        <a:rPr lang="en-US" altLang="zh-CN" sz="3200" b="0" baseline="-2500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baseline="-25000" dirty="0">
                        <a:solidFill>
                          <a:srgbClr val="043D9A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next[</a:t>
                      </a:r>
                      <a:r>
                        <a:rPr lang="en-US" altLang="zh-CN" sz="3200" b="0" dirty="0" err="1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dirty="0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dirty="0">
                        <a:solidFill>
                          <a:srgbClr val="904406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200400" y="1369469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19" name="矩形 18"/>
          <p:cNvSpPr/>
          <p:nvPr/>
        </p:nvSpPr>
        <p:spPr>
          <a:xfrm>
            <a:off x="2362200" y="1371600"/>
            <a:ext cx="838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-1</a:t>
            </a:r>
          </a:p>
        </p:txBody>
      </p:sp>
      <p:sp>
        <p:nvSpPr>
          <p:cNvPr id="20" name="矩形 19"/>
          <p:cNvSpPr/>
          <p:nvPr/>
        </p:nvSpPr>
        <p:spPr>
          <a:xfrm>
            <a:off x="39624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6482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22" name="矩形 21"/>
          <p:cNvSpPr/>
          <p:nvPr/>
        </p:nvSpPr>
        <p:spPr>
          <a:xfrm>
            <a:off x="53340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6019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4" name="矩形 23"/>
          <p:cNvSpPr/>
          <p:nvPr/>
        </p:nvSpPr>
        <p:spPr>
          <a:xfrm>
            <a:off x="6781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2</a:t>
            </a:r>
          </a:p>
        </p:txBody>
      </p:sp>
      <p:sp>
        <p:nvSpPr>
          <p:cNvPr id="27" name="矩形 26"/>
          <p:cNvSpPr/>
          <p:nvPr/>
        </p:nvSpPr>
        <p:spPr>
          <a:xfrm>
            <a:off x="76200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8" name="矩形 27"/>
          <p:cNvSpPr/>
          <p:nvPr/>
        </p:nvSpPr>
        <p:spPr>
          <a:xfrm>
            <a:off x="8305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2</a:t>
            </a:r>
          </a:p>
        </p:txBody>
      </p:sp>
      <p:sp>
        <p:nvSpPr>
          <p:cNvPr id="47" name="矩形 46"/>
          <p:cNvSpPr/>
          <p:nvPr/>
        </p:nvSpPr>
        <p:spPr>
          <a:xfrm>
            <a:off x="2362200" y="2512469"/>
            <a:ext cx="762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-1</a:t>
            </a:r>
          </a:p>
        </p:txBody>
      </p:sp>
      <p:sp>
        <p:nvSpPr>
          <p:cNvPr id="48" name="矩形 47"/>
          <p:cNvSpPr/>
          <p:nvPr/>
        </p:nvSpPr>
        <p:spPr>
          <a:xfrm>
            <a:off x="3200400" y="1979069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00400" y="2512469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0" name="矩形 49"/>
          <p:cNvSpPr/>
          <p:nvPr/>
        </p:nvSpPr>
        <p:spPr>
          <a:xfrm>
            <a:off x="39624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624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2" name="矩形 51"/>
          <p:cNvSpPr/>
          <p:nvPr/>
        </p:nvSpPr>
        <p:spPr>
          <a:xfrm>
            <a:off x="46482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72000" y="2514600"/>
            <a:ext cx="762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-1</a:t>
            </a:r>
          </a:p>
        </p:txBody>
      </p:sp>
      <p:sp>
        <p:nvSpPr>
          <p:cNvPr id="64" name="矩形 63"/>
          <p:cNvSpPr/>
          <p:nvPr/>
        </p:nvSpPr>
        <p:spPr>
          <a:xfrm>
            <a:off x="304800" y="3736740"/>
            <a:ext cx="2209800" cy="5355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求</a:t>
            </a:r>
            <a:r>
              <a:rPr lang="en-US" altLang="zh-CN" sz="3200" dirty="0" smtClean="0"/>
              <a:t>next[1]</a:t>
            </a:r>
            <a:r>
              <a:rPr lang="zh-CN" altLang="en-US" sz="3200" dirty="0" smtClean="0"/>
              <a:t>：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209800" y="3736740"/>
            <a:ext cx="3200400" cy="5355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1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[1]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572000" y="3736740"/>
            <a:ext cx="1752600" cy="5355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不等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867400" y="3736740"/>
            <a:ext cx="3581400" cy="5355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next[1]=k[1]=0</a:t>
            </a:r>
          </a:p>
        </p:txBody>
      </p:sp>
      <p:sp>
        <p:nvSpPr>
          <p:cNvPr id="68" name="矩形 67"/>
          <p:cNvSpPr/>
          <p:nvPr/>
        </p:nvSpPr>
        <p:spPr>
          <a:xfrm>
            <a:off x="304800" y="4344209"/>
            <a:ext cx="2590800" cy="5355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求</a:t>
            </a:r>
            <a:r>
              <a:rPr lang="en-US" altLang="zh-CN" sz="3200" dirty="0" smtClean="0"/>
              <a:t>next[2]</a:t>
            </a:r>
            <a:r>
              <a:rPr lang="zh-CN" altLang="en-US" sz="3200" dirty="0" smtClean="0"/>
              <a:t>：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209800" y="4344209"/>
            <a:ext cx="3429000" cy="5355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2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[2]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572000" y="4344209"/>
            <a:ext cx="1905000" cy="5355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不等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867400" y="4344209"/>
            <a:ext cx="3581400" cy="535531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next[2]=k[2]=0</a:t>
            </a:r>
          </a:p>
        </p:txBody>
      </p:sp>
      <p:sp>
        <p:nvSpPr>
          <p:cNvPr id="72" name="矩形 71"/>
          <p:cNvSpPr/>
          <p:nvPr/>
        </p:nvSpPr>
        <p:spPr>
          <a:xfrm>
            <a:off x="304800" y="4953000"/>
            <a:ext cx="2743200" cy="5355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求</a:t>
            </a:r>
            <a:r>
              <a:rPr lang="en-US" altLang="zh-CN" sz="3200" dirty="0" smtClean="0"/>
              <a:t>next[3]</a:t>
            </a:r>
            <a:r>
              <a:rPr lang="zh-CN" altLang="en-US" sz="3200" dirty="0" smtClean="0"/>
              <a:t>：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209800" y="4953000"/>
            <a:ext cx="3352800" cy="5355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3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[3]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800600" y="4953000"/>
            <a:ext cx="1905000" cy="5355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相等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04800" y="3121980"/>
            <a:ext cx="3124200" cy="57600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next[0] = -1;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362200" y="4471380"/>
            <a:ext cx="6781800" cy="6340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next[5]= next[</a:t>
            </a:r>
            <a:r>
              <a:rPr lang="en-US" altLang="zh-CN" sz="3200" dirty="0" smtClean="0">
                <a:solidFill>
                  <a:srgbClr val="043D9A"/>
                </a:solidFill>
                <a:sym typeface="Wingdings" pitchFamily="2" charset="2"/>
              </a:rPr>
              <a:t>k[5]</a:t>
            </a:r>
            <a:r>
              <a:rPr lang="en-US" altLang="zh-CN" sz="3200" dirty="0" smtClean="0">
                <a:sym typeface="Wingdings" pitchFamily="2" charset="2"/>
              </a:rPr>
              <a:t>] = next[1] = 0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2400"/>
            <a:ext cx="4038600" cy="533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, </a:t>
            </a:r>
            <a:r>
              <a:rPr lang="en-US" altLang="zh-CN" sz="3600" dirty="0" smtClean="0"/>
              <a:t>p=</a:t>
            </a:r>
            <a:r>
              <a:rPr lang="en-US" altLang="zh-CN" sz="3600" dirty="0" err="1" smtClean="0"/>
              <a:t>abcaababc</a:t>
            </a:r>
            <a:r>
              <a:rPr lang="en-US" altLang="zh-CN" sz="3600" dirty="0" smtClean="0"/>
              <a:t>, </a:t>
            </a:r>
            <a:endParaRPr lang="zh-CN" altLang="en-US" sz="3200" dirty="0" smtClean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85798" y="152400"/>
          <a:ext cx="822960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538"/>
                <a:gridCol w="740664"/>
                <a:gridCol w="762000"/>
                <a:gridCol w="697992"/>
                <a:gridCol w="694944"/>
                <a:gridCol w="694944"/>
                <a:gridCol w="73152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i</a:t>
                      </a:r>
                      <a:endParaRPr lang="zh-CN" altLang="en-US" sz="3200" b="0" kern="1200" baseline="-250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k[</a:t>
                      </a:r>
                      <a:r>
                        <a:rPr lang="en-US" altLang="zh-CN" sz="32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zh-CN" altLang="en-US" sz="3200" b="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与</a:t>
                      </a:r>
                      <a:r>
                        <a:rPr lang="en-US" altLang="zh-CN" sz="3200" b="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3200" b="0" baseline="-2500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[</a:t>
                      </a:r>
                      <a:r>
                        <a:rPr lang="en-US" altLang="zh-CN" sz="3200" b="0" baseline="-2500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baseline="-25000" dirty="0">
                        <a:solidFill>
                          <a:srgbClr val="043D9A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next[</a:t>
                      </a:r>
                      <a:r>
                        <a:rPr lang="en-US" altLang="zh-CN" sz="3200" b="0" dirty="0" err="1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dirty="0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dirty="0">
                        <a:solidFill>
                          <a:srgbClr val="904406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200400" y="1369469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19" name="矩形 18"/>
          <p:cNvSpPr/>
          <p:nvPr/>
        </p:nvSpPr>
        <p:spPr>
          <a:xfrm>
            <a:off x="2362200" y="1371600"/>
            <a:ext cx="838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-1</a:t>
            </a:r>
          </a:p>
        </p:txBody>
      </p:sp>
      <p:sp>
        <p:nvSpPr>
          <p:cNvPr id="20" name="矩形 19"/>
          <p:cNvSpPr/>
          <p:nvPr/>
        </p:nvSpPr>
        <p:spPr>
          <a:xfrm>
            <a:off x="39624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6482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22" name="矩形 21"/>
          <p:cNvSpPr/>
          <p:nvPr/>
        </p:nvSpPr>
        <p:spPr>
          <a:xfrm>
            <a:off x="53340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6019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4" name="矩形 23"/>
          <p:cNvSpPr/>
          <p:nvPr/>
        </p:nvSpPr>
        <p:spPr>
          <a:xfrm>
            <a:off x="6781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2</a:t>
            </a:r>
          </a:p>
        </p:txBody>
      </p:sp>
      <p:sp>
        <p:nvSpPr>
          <p:cNvPr id="27" name="矩形 26"/>
          <p:cNvSpPr/>
          <p:nvPr/>
        </p:nvSpPr>
        <p:spPr>
          <a:xfrm>
            <a:off x="76200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8" name="矩形 27"/>
          <p:cNvSpPr/>
          <p:nvPr/>
        </p:nvSpPr>
        <p:spPr>
          <a:xfrm>
            <a:off x="8305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2</a:t>
            </a:r>
          </a:p>
        </p:txBody>
      </p:sp>
      <p:sp>
        <p:nvSpPr>
          <p:cNvPr id="47" name="矩形 46"/>
          <p:cNvSpPr/>
          <p:nvPr/>
        </p:nvSpPr>
        <p:spPr>
          <a:xfrm>
            <a:off x="2362200" y="2512469"/>
            <a:ext cx="762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-1</a:t>
            </a:r>
          </a:p>
        </p:txBody>
      </p:sp>
      <p:sp>
        <p:nvSpPr>
          <p:cNvPr id="48" name="矩形 47"/>
          <p:cNvSpPr/>
          <p:nvPr/>
        </p:nvSpPr>
        <p:spPr>
          <a:xfrm>
            <a:off x="3200400" y="1979069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00400" y="2512469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0" name="矩形 49"/>
          <p:cNvSpPr/>
          <p:nvPr/>
        </p:nvSpPr>
        <p:spPr>
          <a:xfrm>
            <a:off x="39624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624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2" name="矩形 51"/>
          <p:cNvSpPr/>
          <p:nvPr/>
        </p:nvSpPr>
        <p:spPr>
          <a:xfrm>
            <a:off x="46482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72000" y="2514600"/>
            <a:ext cx="762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-1</a:t>
            </a:r>
          </a:p>
        </p:txBody>
      </p:sp>
      <p:sp>
        <p:nvSpPr>
          <p:cNvPr id="54" name="矩形 53"/>
          <p:cNvSpPr/>
          <p:nvPr/>
        </p:nvSpPr>
        <p:spPr>
          <a:xfrm>
            <a:off x="53340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340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1</a:t>
            </a:r>
          </a:p>
        </p:txBody>
      </p:sp>
      <p:sp>
        <p:nvSpPr>
          <p:cNvPr id="56" name="矩形 55"/>
          <p:cNvSpPr/>
          <p:nvPr/>
        </p:nvSpPr>
        <p:spPr>
          <a:xfrm>
            <a:off x="60390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0198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8" name="矩形 57"/>
          <p:cNvSpPr/>
          <p:nvPr/>
        </p:nvSpPr>
        <p:spPr>
          <a:xfrm>
            <a:off x="68010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7818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2</a:t>
            </a:r>
          </a:p>
        </p:txBody>
      </p:sp>
      <p:sp>
        <p:nvSpPr>
          <p:cNvPr id="64" name="矩形 63"/>
          <p:cNvSpPr/>
          <p:nvPr/>
        </p:nvSpPr>
        <p:spPr>
          <a:xfrm>
            <a:off x="381000" y="3200400"/>
            <a:ext cx="25908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求</a:t>
            </a:r>
            <a:r>
              <a:rPr lang="en-US" altLang="zh-CN" sz="3200" dirty="0" smtClean="0"/>
              <a:t>next[4]</a:t>
            </a:r>
            <a:r>
              <a:rPr lang="zh-CN" altLang="en-US" sz="3200" dirty="0" smtClean="0"/>
              <a:t>：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286000" y="3200400"/>
            <a:ext cx="32766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4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[4]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48200" y="3200400"/>
            <a:ext cx="20574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不等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943600" y="3200400"/>
            <a:ext cx="3429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next[4]=k[4]=1</a:t>
            </a:r>
          </a:p>
        </p:txBody>
      </p:sp>
      <p:sp>
        <p:nvSpPr>
          <p:cNvPr id="68" name="矩形 67"/>
          <p:cNvSpPr/>
          <p:nvPr/>
        </p:nvSpPr>
        <p:spPr>
          <a:xfrm>
            <a:off x="381000" y="3886200"/>
            <a:ext cx="2590800" cy="6340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求</a:t>
            </a:r>
            <a:r>
              <a:rPr lang="en-US" altLang="zh-CN" sz="3200" dirty="0" smtClean="0"/>
              <a:t>next[5]</a:t>
            </a:r>
            <a:r>
              <a:rPr lang="zh-CN" altLang="en-US" sz="3200" dirty="0" smtClean="0"/>
              <a:t>：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286000" y="3886200"/>
            <a:ext cx="3352800" cy="6340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5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[5]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648200" y="3886200"/>
            <a:ext cx="1981200" cy="6340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</a:t>
            </a:r>
            <a:r>
              <a:rPr lang="zh-CN" altLang="en-US" sz="3200" dirty="0" smtClean="0">
                <a:sym typeface="Wingdings" pitchFamily="2" charset="2"/>
              </a:rPr>
              <a:t>相等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1000" y="5157180"/>
            <a:ext cx="2667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求</a:t>
            </a:r>
            <a:r>
              <a:rPr lang="en-US" altLang="zh-CN" sz="3200" dirty="0" smtClean="0"/>
              <a:t>next[6]</a:t>
            </a:r>
            <a:r>
              <a:rPr lang="zh-CN" altLang="en-US" sz="3200" dirty="0" smtClean="0"/>
              <a:t>：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86000" y="5157180"/>
            <a:ext cx="33528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6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[6]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648200" y="5157180"/>
            <a:ext cx="19812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不等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943600" y="5157180"/>
            <a:ext cx="3429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next[6]=k[6]=2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54" grpId="0"/>
      <p:bldP spid="55" grpId="0"/>
      <p:bldP spid="56" grpId="0"/>
      <p:bldP spid="57" grpId="0"/>
      <p:bldP spid="58" grpId="0"/>
      <p:bldP spid="59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362200" y="3785580"/>
            <a:ext cx="6781800" cy="6340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next[7]= next[</a:t>
            </a:r>
            <a:r>
              <a:rPr lang="en-US" altLang="zh-CN" sz="3200" dirty="0" smtClean="0">
                <a:solidFill>
                  <a:srgbClr val="043D9A"/>
                </a:solidFill>
                <a:sym typeface="Wingdings" pitchFamily="2" charset="2"/>
              </a:rPr>
              <a:t>k[7]</a:t>
            </a:r>
            <a:r>
              <a:rPr lang="en-US" altLang="zh-CN" sz="3200" dirty="0" smtClean="0">
                <a:sym typeface="Wingdings" pitchFamily="2" charset="2"/>
              </a:rPr>
              <a:t>] = next[1] = 0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2400"/>
            <a:ext cx="4038600" cy="533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, </a:t>
            </a:r>
            <a:r>
              <a:rPr lang="en-US" altLang="zh-CN" sz="3600" dirty="0" smtClean="0"/>
              <a:t>p=</a:t>
            </a:r>
            <a:r>
              <a:rPr lang="en-US" altLang="zh-CN" sz="3600" dirty="0" err="1" smtClean="0"/>
              <a:t>abcaababc</a:t>
            </a:r>
            <a:r>
              <a:rPr lang="en-US" altLang="zh-CN" sz="3600" dirty="0" smtClean="0"/>
              <a:t>, </a:t>
            </a:r>
            <a:endParaRPr lang="zh-CN" altLang="en-US" sz="3200" dirty="0" smtClean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85798" y="152400"/>
          <a:ext cx="822960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538"/>
                <a:gridCol w="740664"/>
                <a:gridCol w="762000"/>
                <a:gridCol w="697992"/>
                <a:gridCol w="694944"/>
                <a:gridCol w="694944"/>
                <a:gridCol w="73152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i</a:t>
                      </a:r>
                      <a:endParaRPr lang="zh-CN" altLang="en-US" sz="3200" b="0" kern="1200" baseline="-250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k[</a:t>
                      </a:r>
                      <a:r>
                        <a:rPr lang="en-US" altLang="zh-CN" sz="32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zh-CN" altLang="en-US" sz="3200" b="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与</a:t>
                      </a:r>
                      <a:r>
                        <a:rPr lang="en-US" altLang="zh-CN" sz="3200" b="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3200" b="0" baseline="-2500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[</a:t>
                      </a:r>
                      <a:r>
                        <a:rPr lang="en-US" altLang="zh-CN" sz="3200" b="0" baseline="-2500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baseline="-25000" dirty="0">
                        <a:solidFill>
                          <a:srgbClr val="043D9A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next[</a:t>
                      </a:r>
                      <a:r>
                        <a:rPr lang="en-US" altLang="zh-CN" sz="3200" b="0" dirty="0" err="1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dirty="0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dirty="0">
                        <a:solidFill>
                          <a:srgbClr val="904406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200400" y="1369469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19" name="矩形 18"/>
          <p:cNvSpPr/>
          <p:nvPr/>
        </p:nvSpPr>
        <p:spPr>
          <a:xfrm>
            <a:off x="2362200" y="1371600"/>
            <a:ext cx="838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-1</a:t>
            </a:r>
          </a:p>
        </p:txBody>
      </p:sp>
      <p:sp>
        <p:nvSpPr>
          <p:cNvPr id="20" name="矩形 19"/>
          <p:cNvSpPr/>
          <p:nvPr/>
        </p:nvSpPr>
        <p:spPr>
          <a:xfrm>
            <a:off x="39624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6482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22" name="矩形 21"/>
          <p:cNvSpPr/>
          <p:nvPr/>
        </p:nvSpPr>
        <p:spPr>
          <a:xfrm>
            <a:off x="53340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6019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4" name="矩形 23"/>
          <p:cNvSpPr/>
          <p:nvPr/>
        </p:nvSpPr>
        <p:spPr>
          <a:xfrm>
            <a:off x="6781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2</a:t>
            </a:r>
          </a:p>
        </p:txBody>
      </p:sp>
      <p:sp>
        <p:nvSpPr>
          <p:cNvPr id="27" name="矩形 26"/>
          <p:cNvSpPr/>
          <p:nvPr/>
        </p:nvSpPr>
        <p:spPr>
          <a:xfrm>
            <a:off x="76200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8" name="矩形 27"/>
          <p:cNvSpPr/>
          <p:nvPr/>
        </p:nvSpPr>
        <p:spPr>
          <a:xfrm>
            <a:off x="8305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2</a:t>
            </a:r>
          </a:p>
        </p:txBody>
      </p:sp>
      <p:sp>
        <p:nvSpPr>
          <p:cNvPr id="47" name="矩形 46"/>
          <p:cNvSpPr/>
          <p:nvPr/>
        </p:nvSpPr>
        <p:spPr>
          <a:xfrm>
            <a:off x="2362200" y="2512469"/>
            <a:ext cx="762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-1</a:t>
            </a:r>
          </a:p>
        </p:txBody>
      </p:sp>
      <p:sp>
        <p:nvSpPr>
          <p:cNvPr id="48" name="矩形 47"/>
          <p:cNvSpPr/>
          <p:nvPr/>
        </p:nvSpPr>
        <p:spPr>
          <a:xfrm>
            <a:off x="3200400" y="1979069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00400" y="2512469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0" name="矩形 49"/>
          <p:cNvSpPr/>
          <p:nvPr/>
        </p:nvSpPr>
        <p:spPr>
          <a:xfrm>
            <a:off x="39624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624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2" name="矩形 51"/>
          <p:cNvSpPr/>
          <p:nvPr/>
        </p:nvSpPr>
        <p:spPr>
          <a:xfrm>
            <a:off x="46482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72000" y="2514600"/>
            <a:ext cx="762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-1</a:t>
            </a:r>
          </a:p>
        </p:txBody>
      </p:sp>
      <p:sp>
        <p:nvSpPr>
          <p:cNvPr id="54" name="矩形 53"/>
          <p:cNvSpPr/>
          <p:nvPr/>
        </p:nvSpPr>
        <p:spPr>
          <a:xfrm>
            <a:off x="53340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340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1</a:t>
            </a:r>
          </a:p>
        </p:txBody>
      </p:sp>
      <p:sp>
        <p:nvSpPr>
          <p:cNvPr id="56" name="矩形 55"/>
          <p:cNvSpPr/>
          <p:nvPr/>
        </p:nvSpPr>
        <p:spPr>
          <a:xfrm>
            <a:off x="60390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0198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8" name="矩形 57"/>
          <p:cNvSpPr/>
          <p:nvPr/>
        </p:nvSpPr>
        <p:spPr>
          <a:xfrm>
            <a:off x="68010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7818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2</a:t>
            </a:r>
          </a:p>
        </p:txBody>
      </p:sp>
      <p:sp>
        <p:nvSpPr>
          <p:cNvPr id="60" name="矩形 59"/>
          <p:cNvSpPr/>
          <p:nvPr/>
        </p:nvSpPr>
        <p:spPr>
          <a:xfrm>
            <a:off x="75630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6200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82488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3058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68" name="矩形 67"/>
          <p:cNvSpPr/>
          <p:nvPr/>
        </p:nvSpPr>
        <p:spPr>
          <a:xfrm>
            <a:off x="381000" y="3200400"/>
            <a:ext cx="2514600" cy="6340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求</a:t>
            </a:r>
            <a:r>
              <a:rPr lang="en-US" altLang="zh-CN" sz="3200" dirty="0" smtClean="0"/>
              <a:t>next[7]</a:t>
            </a:r>
            <a:r>
              <a:rPr lang="zh-CN" altLang="en-US" sz="3200" dirty="0" smtClean="0"/>
              <a:t>：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286000" y="3200400"/>
            <a:ext cx="2971800" cy="6340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7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[7]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648200" y="3200400"/>
            <a:ext cx="1981200" cy="6340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</a:t>
            </a:r>
            <a:r>
              <a:rPr lang="zh-CN" altLang="en-US" sz="3200" dirty="0" smtClean="0">
                <a:sym typeface="Wingdings" pitchFamily="2" charset="2"/>
              </a:rPr>
              <a:t>相等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1000" y="4471380"/>
            <a:ext cx="22098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求</a:t>
            </a:r>
            <a:r>
              <a:rPr lang="en-US" altLang="zh-CN" sz="3200" dirty="0" smtClean="0"/>
              <a:t>next[8]</a:t>
            </a:r>
            <a:r>
              <a:rPr lang="zh-CN" altLang="en-US" sz="3200" dirty="0" smtClean="0"/>
              <a:t>：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286000" y="4471380"/>
            <a:ext cx="29718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比较</a:t>
            </a: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8</a:t>
            </a:r>
            <a:r>
              <a:rPr lang="zh-CN" altLang="en-US" sz="3200" dirty="0" smtClean="0"/>
              <a:t>与</a:t>
            </a:r>
            <a:r>
              <a:rPr lang="en-US" altLang="zh-CN" sz="3200" dirty="0" err="1" smtClean="0"/>
              <a:t>p</a:t>
            </a:r>
            <a:r>
              <a:rPr lang="en-US" altLang="zh-CN" sz="3200" baseline="-25000" dirty="0" err="1" smtClean="0"/>
              <a:t>k</a:t>
            </a:r>
            <a:r>
              <a:rPr lang="en-US" altLang="zh-CN" sz="3200" baseline="-25000" dirty="0" smtClean="0"/>
              <a:t>[8]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648200" y="4471380"/>
            <a:ext cx="1905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相等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286000" y="5080980"/>
            <a:ext cx="68580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next[8]= next[k[8]] = next[2]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60" grpId="0"/>
      <p:bldP spid="61" grpId="0"/>
      <p:bldP spid="62" grpId="0"/>
      <p:bldP spid="63" grpId="0"/>
      <p:bldP spid="69" grpId="0" animBg="1"/>
      <p:bldP spid="70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2400"/>
            <a:ext cx="4038600" cy="533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, </a:t>
            </a:r>
            <a:r>
              <a:rPr lang="en-US" altLang="zh-CN" sz="3600" dirty="0" smtClean="0"/>
              <a:t>p=</a:t>
            </a:r>
            <a:r>
              <a:rPr lang="en-US" altLang="zh-CN" sz="3600" dirty="0" err="1" smtClean="0"/>
              <a:t>abcaababc</a:t>
            </a:r>
            <a:r>
              <a:rPr lang="en-US" altLang="zh-CN" sz="3600" dirty="0" smtClean="0"/>
              <a:t>, </a:t>
            </a:r>
            <a:endParaRPr lang="zh-CN" altLang="en-US" sz="3200" dirty="0" smtClean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85798" y="152400"/>
          <a:ext cx="822960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538"/>
                <a:gridCol w="740664"/>
                <a:gridCol w="762000"/>
                <a:gridCol w="697992"/>
                <a:gridCol w="694944"/>
                <a:gridCol w="694944"/>
                <a:gridCol w="73152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i</a:t>
                      </a:r>
                      <a:endParaRPr lang="zh-CN" altLang="en-US" sz="3200" b="0" kern="1200" baseline="-250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k[</a:t>
                      </a:r>
                      <a:r>
                        <a:rPr lang="en-US" altLang="zh-CN" sz="32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zh-CN" altLang="en-US" sz="3200" b="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与</a:t>
                      </a:r>
                      <a:r>
                        <a:rPr lang="en-US" altLang="zh-CN" sz="3200" b="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3200" b="0" baseline="-2500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[</a:t>
                      </a:r>
                      <a:r>
                        <a:rPr lang="en-US" altLang="zh-CN" sz="3200" b="0" baseline="-2500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baseline="-25000" dirty="0">
                        <a:solidFill>
                          <a:srgbClr val="043D9A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next[</a:t>
                      </a:r>
                      <a:r>
                        <a:rPr lang="en-US" altLang="zh-CN" sz="3200" b="0" dirty="0" err="1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dirty="0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dirty="0">
                        <a:solidFill>
                          <a:srgbClr val="904406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200400" y="1369469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19" name="矩形 18"/>
          <p:cNvSpPr/>
          <p:nvPr/>
        </p:nvSpPr>
        <p:spPr>
          <a:xfrm>
            <a:off x="2362200" y="1371600"/>
            <a:ext cx="838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-1</a:t>
            </a:r>
          </a:p>
        </p:txBody>
      </p:sp>
      <p:sp>
        <p:nvSpPr>
          <p:cNvPr id="20" name="矩形 19"/>
          <p:cNvSpPr/>
          <p:nvPr/>
        </p:nvSpPr>
        <p:spPr>
          <a:xfrm>
            <a:off x="39624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6482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22" name="矩形 21"/>
          <p:cNvSpPr/>
          <p:nvPr/>
        </p:nvSpPr>
        <p:spPr>
          <a:xfrm>
            <a:off x="53340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6019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4" name="矩形 23"/>
          <p:cNvSpPr/>
          <p:nvPr/>
        </p:nvSpPr>
        <p:spPr>
          <a:xfrm>
            <a:off x="6781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2</a:t>
            </a:r>
          </a:p>
        </p:txBody>
      </p:sp>
      <p:sp>
        <p:nvSpPr>
          <p:cNvPr id="27" name="矩形 26"/>
          <p:cNvSpPr/>
          <p:nvPr/>
        </p:nvSpPr>
        <p:spPr>
          <a:xfrm>
            <a:off x="76200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8" name="矩形 27"/>
          <p:cNvSpPr/>
          <p:nvPr/>
        </p:nvSpPr>
        <p:spPr>
          <a:xfrm>
            <a:off x="8305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2</a:t>
            </a:r>
          </a:p>
        </p:txBody>
      </p:sp>
      <p:sp>
        <p:nvSpPr>
          <p:cNvPr id="47" name="矩形 46"/>
          <p:cNvSpPr/>
          <p:nvPr/>
        </p:nvSpPr>
        <p:spPr>
          <a:xfrm>
            <a:off x="2362200" y="2512469"/>
            <a:ext cx="762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-1</a:t>
            </a:r>
          </a:p>
        </p:txBody>
      </p:sp>
      <p:sp>
        <p:nvSpPr>
          <p:cNvPr id="48" name="矩形 47"/>
          <p:cNvSpPr/>
          <p:nvPr/>
        </p:nvSpPr>
        <p:spPr>
          <a:xfrm>
            <a:off x="3200400" y="1979069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00400" y="2512469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0" name="矩形 49"/>
          <p:cNvSpPr/>
          <p:nvPr/>
        </p:nvSpPr>
        <p:spPr>
          <a:xfrm>
            <a:off x="39624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624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2" name="矩形 51"/>
          <p:cNvSpPr/>
          <p:nvPr/>
        </p:nvSpPr>
        <p:spPr>
          <a:xfrm>
            <a:off x="46482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72000" y="2514600"/>
            <a:ext cx="762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-1</a:t>
            </a:r>
          </a:p>
        </p:txBody>
      </p:sp>
      <p:sp>
        <p:nvSpPr>
          <p:cNvPr id="54" name="矩形 53"/>
          <p:cNvSpPr/>
          <p:nvPr/>
        </p:nvSpPr>
        <p:spPr>
          <a:xfrm>
            <a:off x="53340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340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1</a:t>
            </a:r>
          </a:p>
        </p:txBody>
      </p:sp>
      <p:sp>
        <p:nvSpPr>
          <p:cNvPr id="56" name="矩形 55"/>
          <p:cNvSpPr/>
          <p:nvPr/>
        </p:nvSpPr>
        <p:spPr>
          <a:xfrm>
            <a:off x="60390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0198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8" name="矩形 57"/>
          <p:cNvSpPr/>
          <p:nvPr/>
        </p:nvSpPr>
        <p:spPr>
          <a:xfrm>
            <a:off x="68010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7818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2</a:t>
            </a:r>
          </a:p>
        </p:txBody>
      </p:sp>
      <p:sp>
        <p:nvSpPr>
          <p:cNvPr id="60" name="矩形 59"/>
          <p:cNvSpPr/>
          <p:nvPr/>
        </p:nvSpPr>
        <p:spPr>
          <a:xfrm>
            <a:off x="75630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6200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82488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3058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685800" y="3124200"/>
            <a:ext cx="8229600" cy="533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设目标串</a:t>
            </a:r>
            <a:r>
              <a:rPr lang="en-US" altLang="zh-CN" sz="3200" dirty="0" smtClean="0"/>
              <a:t> t</a:t>
            </a:r>
            <a:r>
              <a:rPr lang="en-US" altLang="zh-CN" sz="3600" dirty="0" smtClean="0"/>
              <a:t>=</a:t>
            </a:r>
            <a:r>
              <a:rPr lang="en-US" altLang="zh-CN" sz="3600" dirty="0" err="1" smtClean="0"/>
              <a:t>aabcbabcaabcaababc</a:t>
            </a:r>
            <a:r>
              <a:rPr lang="en-US" altLang="zh-CN" sz="3600" dirty="0" smtClean="0"/>
              <a:t>, </a:t>
            </a:r>
            <a:endParaRPr lang="zh-CN" altLang="en-US" sz="3200" dirty="0" smtClean="0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1752600" y="4130400"/>
            <a:ext cx="3733800" cy="59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B050"/>
                </a:solidFill>
              </a:rPr>
              <a:t>a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b</a:t>
            </a:r>
            <a:r>
              <a:rPr lang="en-US" altLang="zh-CN" sz="3600" dirty="0" smtClean="0"/>
              <a:t> c a </a:t>
            </a:r>
            <a:r>
              <a:rPr lang="en-US" altLang="zh-CN" sz="3600" dirty="0" err="1" smtClean="0"/>
              <a:t>a</a:t>
            </a:r>
            <a:r>
              <a:rPr lang="en-US" altLang="zh-CN" sz="3600" dirty="0" smtClean="0"/>
              <a:t> b a b c</a:t>
            </a:r>
            <a:endParaRPr lang="zh-CN" altLang="en-US" sz="3600" dirty="0"/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1752600" y="3749401"/>
            <a:ext cx="7391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B050"/>
                </a:solidFill>
              </a:rPr>
              <a:t>a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b c b a b c a </a:t>
            </a:r>
            <a:r>
              <a:rPr lang="en-US" altLang="zh-CN" sz="3600" dirty="0" err="1" smtClean="0"/>
              <a:t>a</a:t>
            </a:r>
            <a:r>
              <a:rPr lang="en-US" altLang="zh-CN" sz="3600" dirty="0" smtClean="0"/>
              <a:t> b c a </a:t>
            </a:r>
            <a:r>
              <a:rPr lang="en-US" altLang="zh-CN" sz="3600" dirty="0" err="1" smtClean="0"/>
              <a:t>a</a:t>
            </a:r>
            <a:r>
              <a:rPr lang="en-US" altLang="zh-CN" sz="3600" dirty="0" smtClean="0"/>
              <a:t> b a b c</a:t>
            </a:r>
            <a:endParaRPr lang="zh-CN" altLang="en-US" sz="3600" dirty="0"/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533400" y="3673201"/>
            <a:ext cx="18288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/>
              <a:t>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趟</a:t>
            </a:r>
            <a:endParaRPr lang="zh-CN" altLang="en-US" sz="3200" dirty="0"/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2133600" y="5257799"/>
            <a:ext cx="3733800" cy="59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43D9A"/>
                </a:solidFill>
              </a:rPr>
              <a:t>a b c </a:t>
            </a:r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a</a:t>
            </a:r>
            <a:r>
              <a:rPr lang="en-US" altLang="zh-CN" sz="3600" dirty="0" smtClean="0"/>
              <a:t> b a b c</a:t>
            </a:r>
            <a:endParaRPr lang="zh-CN" altLang="en-US" sz="3600" dirty="0"/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1752600" y="4876800"/>
            <a:ext cx="7391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</a:t>
            </a:r>
            <a:r>
              <a:rPr lang="en-US" altLang="zh-CN" sz="3600" dirty="0" err="1" smtClean="0">
                <a:solidFill>
                  <a:srgbClr val="043D9A"/>
                </a:solidFill>
              </a:rPr>
              <a:t>a</a:t>
            </a:r>
            <a:r>
              <a:rPr lang="en-US" altLang="zh-CN" sz="3600" dirty="0" smtClean="0">
                <a:solidFill>
                  <a:srgbClr val="043D9A"/>
                </a:solidFill>
              </a:rPr>
              <a:t> b c </a:t>
            </a:r>
            <a:r>
              <a:rPr lang="en-US" altLang="zh-CN" sz="3600" dirty="0" smtClean="0">
                <a:solidFill>
                  <a:srgbClr val="FF0000"/>
                </a:solidFill>
              </a:rPr>
              <a:t>b</a:t>
            </a:r>
            <a:r>
              <a:rPr lang="en-US" altLang="zh-CN" sz="3600" dirty="0" smtClean="0"/>
              <a:t> a b c a </a:t>
            </a:r>
            <a:r>
              <a:rPr lang="en-US" altLang="zh-CN" sz="3600" dirty="0" err="1" smtClean="0"/>
              <a:t>a</a:t>
            </a:r>
            <a:r>
              <a:rPr lang="en-US" altLang="zh-CN" sz="3600" dirty="0" smtClean="0"/>
              <a:t> b c a </a:t>
            </a:r>
            <a:r>
              <a:rPr lang="en-US" altLang="zh-CN" sz="3600" dirty="0" err="1" smtClean="0"/>
              <a:t>a</a:t>
            </a:r>
            <a:r>
              <a:rPr lang="en-US" altLang="zh-CN" sz="3600" dirty="0" smtClean="0"/>
              <a:t> b a b c</a:t>
            </a:r>
            <a:endParaRPr lang="zh-CN" altLang="en-US" sz="3600" dirty="0"/>
          </a:p>
        </p:txBody>
      </p:sp>
      <p:sp>
        <p:nvSpPr>
          <p:cNvPr id="65" name="Rectangle 16"/>
          <p:cNvSpPr>
            <a:spLocks noChangeArrowheads="1"/>
          </p:cNvSpPr>
          <p:nvPr/>
        </p:nvSpPr>
        <p:spPr bwMode="auto">
          <a:xfrm>
            <a:off x="533400" y="4800600"/>
            <a:ext cx="18288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/>
              <a:t>第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趟</a:t>
            </a:r>
            <a:endParaRPr lang="zh-CN" altLang="en-US" sz="3200" dirty="0"/>
          </a:p>
        </p:txBody>
      </p:sp>
      <p:sp>
        <p:nvSpPr>
          <p:cNvPr id="66" name="Rectangle 16"/>
          <p:cNvSpPr>
            <a:spLocks noChangeArrowheads="1"/>
          </p:cNvSpPr>
          <p:nvPr/>
        </p:nvSpPr>
        <p:spPr bwMode="auto">
          <a:xfrm>
            <a:off x="609600" y="4267200"/>
            <a:ext cx="1219200" cy="4572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, t</a:t>
            </a:r>
            <a:r>
              <a:rPr lang="en-US" altLang="zh-CN" sz="3200" baseline="-25000" dirty="0" smtClean="0"/>
              <a:t>0</a:t>
            </a:r>
            <a:endParaRPr lang="zh-CN" altLang="en-US" sz="3200" baseline="-25000" dirty="0"/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609600" y="5410200"/>
            <a:ext cx="1295400" cy="4572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, t</a:t>
            </a:r>
            <a:r>
              <a:rPr lang="en-US" altLang="zh-CN" sz="3200" baseline="-25000" dirty="0" smtClean="0"/>
              <a:t>1</a:t>
            </a:r>
            <a:endParaRPr lang="zh-CN" altLang="en-US" sz="3200" baseline="-25000" dirty="0"/>
          </a:p>
        </p:txBody>
      </p:sp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5638800" y="4267200"/>
            <a:ext cx="15240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1 </a:t>
            </a:r>
            <a:r>
              <a:rPr lang="en-US" altLang="zh-CN" sz="3200" kern="0" dirty="0" smtClean="0"/>
              <a:t>≠ </a:t>
            </a:r>
            <a:r>
              <a:rPr lang="en-US" altLang="zh-CN" sz="3200" dirty="0" smtClean="0"/>
              <a:t>t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,  </a:t>
            </a:r>
            <a:endParaRPr lang="zh-CN" altLang="en-US" sz="3200" baseline="-25000" dirty="0"/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5638800" y="5410200"/>
            <a:ext cx="15240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3 </a:t>
            </a:r>
            <a:r>
              <a:rPr lang="en-US" altLang="zh-CN" sz="3200" kern="0" dirty="0" smtClean="0"/>
              <a:t>≠ </a:t>
            </a:r>
            <a:r>
              <a:rPr lang="en-US" altLang="zh-CN" sz="3200" dirty="0" smtClean="0"/>
              <a:t>t</a:t>
            </a:r>
            <a:r>
              <a:rPr lang="en-US" altLang="zh-CN" sz="3200" baseline="-25000" dirty="0" smtClean="0"/>
              <a:t>4</a:t>
            </a:r>
            <a:r>
              <a:rPr lang="en-US" altLang="zh-CN" sz="3200" dirty="0" smtClean="0"/>
              <a:t>,  </a:t>
            </a:r>
            <a:endParaRPr lang="zh-CN" altLang="en-US" sz="3200" baseline="-25000" dirty="0" smtClean="0"/>
          </a:p>
        </p:txBody>
      </p:sp>
      <p:sp>
        <p:nvSpPr>
          <p:cNvPr id="74" name="Rectangle 16"/>
          <p:cNvSpPr>
            <a:spLocks noChangeArrowheads="1"/>
          </p:cNvSpPr>
          <p:nvPr/>
        </p:nvSpPr>
        <p:spPr bwMode="auto">
          <a:xfrm>
            <a:off x="7010400" y="4267200"/>
            <a:ext cx="21336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next[1]=0</a:t>
            </a:r>
            <a:endParaRPr lang="zh-CN" altLang="en-US" sz="3200" baseline="-25000" dirty="0"/>
          </a:p>
        </p:txBody>
      </p:sp>
      <p:sp>
        <p:nvSpPr>
          <p:cNvPr id="75" name="Rectangle 16"/>
          <p:cNvSpPr>
            <a:spLocks noChangeArrowheads="1"/>
          </p:cNvSpPr>
          <p:nvPr/>
        </p:nvSpPr>
        <p:spPr bwMode="auto">
          <a:xfrm>
            <a:off x="6934200" y="5410200"/>
            <a:ext cx="22098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next[3]=-1</a:t>
            </a:r>
            <a:endParaRPr lang="zh-CN" altLang="en-US" sz="32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  <p:bldP spid="46" grpId="0" animBg="1"/>
      <p:bldP spid="64" grpId="0" animBg="1"/>
      <p:bldP spid="65" grpId="0"/>
      <p:bldP spid="66" grpId="0" animBg="1"/>
      <p:bldP spid="67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2400"/>
            <a:ext cx="4038600" cy="533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, </a:t>
            </a:r>
            <a:r>
              <a:rPr lang="en-US" altLang="zh-CN" sz="3600" dirty="0" smtClean="0"/>
              <a:t>p=</a:t>
            </a:r>
            <a:r>
              <a:rPr lang="en-US" altLang="zh-CN" sz="3600" dirty="0" err="1" smtClean="0"/>
              <a:t>abcaababc</a:t>
            </a:r>
            <a:r>
              <a:rPr lang="en-US" altLang="zh-CN" sz="3600" dirty="0" smtClean="0"/>
              <a:t>, </a:t>
            </a:r>
            <a:endParaRPr lang="zh-CN" altLang="en-US" sz="3200" dirty="0" smtClean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85798" y="152400"/>
          <a:ext cx="822960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538"/>
                <a:gridCol w="740664"/>
                <a:gridCol w="762000"/>
                <a:gridCol w="697992"/>
                <a:gridCol w="694944"/>
                <a:gridCol w="694944"/>
                <a:gridCol w="73152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i</a:t>
                      </a:r>
                      <a:endParaRPr lang="zh-CN" altLang="en-US" sz="3200" b="0" kern="1200" baseline="-250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k[</a:t>
                      </a:r>
                      <a:r>
                        <a:rPr lang="en-US" altLang="zh-CN" sz="32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zh-CN" altLang="en-US" sz="3200" b="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与</a:t>
                      </a:r>
                      <a:r>
                        <a:rPr lang="en-US" altLang="zh-CN" sz="3200" b="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3200" b="0" baseline="-2500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[</a:t>
                      </a:r>
                      <a:r>
                        <a:rPr lang="en-US" altLang="zh-CN" sz="3200" b="0" baseline="-2500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baseline="-25000" dirty="0">
                        <a:solidFill>
                          <a:srgbClr val="043D9A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next[</a:t>
                      </a:r>
                      <a:r>
                        <a:rPr lang="en-US" altLang="zh-CN" sz="3200" b="0" dirty="0" err="1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dirty="0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dirty="0">
                        <a:solidFill>
                          <a:srgbClr val="904406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200400" y="1369469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19" name="矩形 18"/>
          <p:cNvSpPr/>
          <p:nvPr/>
        </p:nvSpPr>
        <p:spPr>
          <a:xfrm>
            <a:off x="2362200" y="1371600"/>
            <a:ext cx="838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-1</a:t>
            </a:r>
          </a:p>
        </p:txBody>
      </p:sp>
      <p:sp>
        <p:nvSpPr>
          <p:cNvPr id="20" name="矩形 19"/>
          <p:cNvSpPr/>
          <p:nvPr/>
        </p:nvSpPr>
        <p:spPr>
          <a:xfrm>
            <a:off x="39624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6482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22" name="矩形 21"/>
          <p:cNvSpPr/>
          <p:nvPr/>
        </p:nvSpPr>
        <p:spPr>
          <a:xfrm>
            <a:off x="53340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6019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4" name="矩形 23"/>
          <p:cNvSpPr/>
          <p:nvPr/>
        </p:nvSpPr>
        <p:spPr>
          <a:xfrm>
            <a:off x="6781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2</a:t>
            </a:r>
          </a:p>
        </p:txBody>
      </p:sp>
      <p:sp>
        <p:nvSpPr>
          <p:cNvPr id="27" name="矩形 26"/>
          <p:cNvSpPr/>
          <p:nvPr/>
        </p:nvSpPr>
        <p:spPr>
          <a:xfrm>
            <a:off x="76200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8" name="矩形 27"/>
          <p:cNvSpPr/>
          <p:nvPr/>
        </p:nvSpPr>
        <p:spPr>
          <a:xfrm>
            <a:off x="8305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2</a:t>
            </a:r>
          </a:p>
        </p:txBody>
      </p:sp>
      <p:sp>
        <p:nvSpPr>
          <p:cNvPr id="47" name="矩形 46"/>
          <p:cNvSpPr/>
          <p:nvPr/>
        </p:nvSpPr>
        <p:spPr>
          <a:xfrm>
            <a:off x="2362200" y="2512469"/>
            <a:ext cx="762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-1</a:t>
            </a:r>
          </a:p>
        </p:txBody>
      </p:sp>
      <p:sp>
        <p:nvSpPr>
          <p:cNvPr id="48" name="矩形 47"/>
          <p:cNvSpPr/>
          <p:nvPr/>
        </p:nvSpPr>
        <p:spPr>
          <a:xfrm>
            <a:off x="3200400" y="1979069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00400" y="2512469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0" name="矩形 49"/>
          <p:cNvSpPr/>
          <p:nvPr/>
        </p:nvSpPr>
        <p:spPr>
          <a:xfrm>
            <a:off x="39624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624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2" name="矩形 51"/>
          <p:cNvSpPr/>
          <p:nvPr/>
        </p:nvSpPr>
        <p:spPr>
          <a:xfrm>
            <a:off x="46482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72000" y="2514600"/>
            <a:ext cx="762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-1</a:t>
            </a:r>
          </a:p>
        </p:txBody>
      </p:sp>
      <p:sp>
        <p:nvSpPr>
          <p:cNvPr id="54" name="矩形 53"/>
          <p:cNvSpPr/>
          <p:nvPr/>
        </p:nvSpPr>
        <p:spPr>
          <a:xfrm>
            <a:off x="53340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340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1</a:t>
            </a:r>
          </a:p>
        </p:txBody>
      </p:sp>
      <p:sp>
        <p:nvSpPr>
          <p:cNvPr id="56" name="矩形 55"/>
          <p:cNvSpPr/>
          <p:nvPr/>
        </p:nvSpPr>
        <p:spPr>
          <a:xfrm>
            <a:off x="60390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0198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8" name="矩形 57"/>
          <p:cNvSpPr/>
          <p:nvPr/>
        </p:nvSpPr>
        <p:spPr>
          <a:xfrm>
            <a:off x="68010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7818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2</a:t>
            </a:r>
          </a:p>
        </p:txBody>
      </p:sp>
      <p:sp>
        <p:nvSpPr>
          <p:cNvPr id="60" name="矩形 59"/>
          <p:cNvSpPr/>
          <p:nvPr/>
        </p:nvSpPr>
        <p:spPr>
          <a:xfrm>
            <a:off x="75630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6200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82488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3058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2133600" y="3657599"/>
            <a:ext cx="3733800" cy="59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43D9A"/>
                </a:solidFill>
              </a:rPr>
              <a:t>a b c </a:t>
            </a:r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a</a:t>
            </a:r>
            <a:r>
              <a:rPr lang="en-US" altLang="zh-CN" sz="3600" dirty="0" smtClean="0"/>
              <a:t> b a b c</a:t>
            </a:r>
            <a:endParaRPr lang="zh-CN" altLang="en-US" sz="3600" dirty="0"/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1752600" y="3276600"/>
            <a:ext cx="7391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</a:t>
            </a:r>
            <a:r>
              <a:rPr lang="en-US" altLang="zh-CN" sz="3600" dirty="0" err="1" smtClean="0">
                <a:solidFill>
                  <a:srgbClr val="043D9A"/>
                </a:solidFill>
              </a:rPr>
              <a:t>a</a:t>
            </a:r>
            <a:r>
              <a:rPr lang="en-US" altLang="zh-CN" sz="3600" dirty="0" smtClean="0">
                <a:solidFill>
                  <a:srgbClr val="043D9A"/>
                </a:solidFill>
              </a:rPr>
              <a:t> b c </a:t>
            </a:r>
            <a:r>
              <a:rPr lang="en-US" altLang="zh-CN" sz="3600" dirty="0" smtClean="0">
                <a:solidFill>
                  <a:srgbClr val="FF0000"/>
                </a:solidFill>
              </a:rPr>
              <a:t>b</a:t>
            </a:r>
            <a:r>
              <a:rPr lang="en-US" altLang="zh-CN" sz="3600" dirty="0" smtClean="0"/>
              <a:t> a b c a </a:t>
            </a:r>
            <a:r>
              <a:rPr lang="en-US" altLang="zh-CN" sz="3600" dirty="0" err="1" smtClean="0"/>
              <a:t>a</a:t>
            </a:r>
            <a:r>
              <a:rPr lang="en-US" altLang="zh-CN" sz="3600" dirty="0" smtClean="0"/>
              <a:t> b c a </a:t>
            </a:r>
            <a:r>
              <a:rPr lang="en-US" altLang="zh-CN" sz="3600" dirty="0" err="1" smtClean="0"/>
              <a:t>a</a:t>
            </a:r>
            <a:r>
              <a:rPr lang="en-US" altLang="zh-CN" sz="3600" dirty="0" smtClean="0"/>
              <a:t> b a b c</a:t>
            </a:r>
            <a:endParaRPr lang="zh-CN" altLang="en-US" sz="3600" dirty="0"/>
          </a:p>
        </p:txBody>
      </p:sp>
      <p:sp>
        <p:nvSpPr>
          <p:cNvPr id="65" name="Rectangle 16"/>
          <p:cNvSpPr>
            <a:spLocks noChangeArrowheads="1"/>
          </p:cNvSpPr>
          <p:nvPr/>
        </p:nvSpPr>
        <p:spPr bwMode="auto">
          <a:xfrm>
            <a:off x="533400" y="3200400"/>
            <a:ext cx="18288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/>
              <a:t>第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趟</a:t>
            </a:r>
            <a:endParaRPr lang="zh-CN" altLang="en-US" sz="3200" dirty="0"/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3636000" y="4740000"/>
            <a:ext cx="3679200" cy="59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43D9A"/>
                </a:solidFill>
              </a:rPr>
              <a:t>a b c a </a:t>
            </a:r>
            <a:r>
              <a:rPr lang="en-US" altLang="zh-CN" sz="3600" dirty="0" err="1" smtClean="0">
                <a:solidFill>
                  <a:srgbClr val="043D9A"/>
                </a:solidFill>
              </a:rPr>
              <a:t>a</a:t>
            </a:r>
            <a:r>
              <a:rPr lang="en-US" altLang="zh-CN" sz="3600" dirty="0" smtClean="0">
                <a:solidFill>
                  <a:srgbClr val="043D9A"/>
                </a:solidFill>
              </a:rPr>
              <a:t> b </a:t>
            </a:r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b c</a:t>
            </a:r>
            <a:endParaRPr lang="zh-CN" altLang="en-US" sz="3600" dirty="0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1752600" y="4359001"/>
            <a:ext cx="7391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</a:t>
            </a:r>
            <a:r>
              <a:rPr lang="en-US" altLang="zh-CN" sz="3600" dirty="0" err="1" smtClean="0"/>
              <a:t>a</a:t>
            </a:r>
            <a:r>
              <a:rPr lang="en-US" altLang="zh-CN" sz="3600" dirty="0" smtClean="0"/>
              <a:t> b c b </a:t>
            </a:r>
            <a:r>
              <a:rPr lang="en-US" altLang="zh-CN" sz="3600" dirty="0" smtClean="0">
                <a:solidFill>
                  <a:srgbClr val="043D9A"/>
                </a:solidFill>
              </a:rPr>
              <a:t>a b c a </a:t>
            </a:r>
            <a:r>
              <a:rPr lang="en-US" altLang="zh-CN" sz="3600" dirty="0" err="1" smtClean="0">
                <a:solidFill>
                  <a:srgbClr val="043D9A"/>
                </a:solidFill>
              </a:rPr>
              <a:t>a</a:t>
            </a:r>
            <a:r>
              <a:rPr lang="en-US" altLang="zh-CN" sz="3600" dirty="0" smtClean="0">
                <a:solidFill>
                  <a:srgbClr val="043D9A"/>
                </a:solidFill>
              </a:rPr>
              <a:t> b </a:t>
            </a:r>
            <a:r>
              <a:rPr lang="en-US" altLang="zh-CN" sz="3600" dirty="0" smtClean="0">
                <a:solidFill>
                  <a:srgbClr val="FF0000"/>
                </a:solidFill>
              </a:rPr>
              <a:t>c </a:t>
            </a:r>
            <a:r>
              <a:rPr lang="en-US" altLang="zh-CN" sz="3600" dirty="0" smtClean="0"/>
              <a:t>a </a:t>
            </a:r>
            <a:r>
              <a:rPr lang="en-US" altLang="zh-CN" sz="3600" dirty="0" err="1" smtClean="0"/>
              <a:t>a</a:t>
            </a:r>
            <a:r>
              <a:rPr lang="en-US" altLang="zh-CN" sz="3600" dirty="0" smtClean="0"/>
              <a:t> b a b c</a:t>
            </a:r>
            <a:endParaRPr lang="zh-CN" altLang="en-US" sz="3600" dirty="0"/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533400" y="4282801"/>
            <a:ext cx="18288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/>
              <a:t>第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趟</a:t>
            </a:r>
            <a:endParaRPr lang="zh-CN" altLang="en-US" sz="3200" dirty="0"/>
          </a:p>
        </p:txBody>
      </p:sp>
      <p:sp>
        <p:nvSpPr>
          <p:cNvPr id="66" name="Rectangle 16"/>
          <p:cNvSpPr>
            <a:spLocks noChangeArrowheads="1"/>
          </p:cNvSpPr>
          <p:nvPr/>
        </p:nvSpPr>
        <p:spPr bwMode="auto">
          <a:xfrm>
            <a:off x="609600" y="4876800"/>
            <a:ext cx="1295400" cy="4572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, t</a:t>
            </a:r>
            <a:r>
              <a:rPr lang="en-US" altLang="zh-CN" sz="3200" baseline="-25000" dirty="0" smtClean="0"/>
              <a:t>5</a:t>
            </a:r>
            <a:endParaRPr lang="zh-CN" altLang="en-US" sz="3200" baseline="-25000" dirty="0"/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5486400" y="5257800"/>
            <a:ext cx="19050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6 </a:t>
            </a:r>
            <a:r>
              <a:rPr lang="en-US" altLang="zh-CN" sz="3200" kern="0" dirty="0" smtClean="0"/>
              <a:t>≠ </a:t>
            </a:r>
            <a:r>
              <a:rPr lang="en-US" altLang="zh-CN" sz="3200" dirty="0" smtClean="0"/>
              <a:t>t</a:t>
            </a:r>
            <a:r>
              <a:rPr lang="en-US" altLang="zh-CN" sz="3200" baseline="-25000" dirty="0" smtClean="0"/>
              <a:t>11</a:t>
            </a:r>
            <a:r>
              <a:rPr lang="en-US" altLang="zh-CN" sz="3200" dirty="0" smtClean="0"/>
              <a:t>, </a:t>
            </a:r>
            <a:endParaRPr lang="zh-CN" altLang="en-US" sz="3200" baseline="-25000" dirty="0"/>
          </a:p>
        </p:txBody>
      </p:sp>
      <p:sp>
        <p:nvSpPr>
          <p:cNvPr id="70" name="Rectangle 16"/>
          <p:cNvSpPr>
            <a:spLocks noChangeArrowheads="1"/>
          </p:cNvSpPr>
          <p:nvPr/>
        </p:nvSpPr>
        <p:spPr bwMode="auto">
          <a:xfrm>
            <a:off x="609600" y="3810000"/>
            <a:ext cx="1295400" cy="4572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, t</a:t>
            </a:r>
            <a:r>
              <a:rPr lang="en-US" altLang="zh-CN" sz="3200" baseline="-25000" dirty="0" smtClean="0"/>
              <a:t>1</a:t>
            </a:r>
            <a:endParaRPr lang="zh-CN" altLang="en-US" sz="3200" baseline="-25000" dirty="0"/>
          </a:p>
        </p:txBody>
      </p:sp>
      <p:sp>
        <p:nvSpPr>
          <p:cNvPr id="71" name="Rectangle 16"/>
          <p:cNvSpPr>
            <a:spLocks noChangeArrowheads="1"/>
          </p:cNvSpPr>
          <p:nvPr/>
        </p:nvSpPr>
        <p:spPr bwMode="auto">
          <a:xfrm>
            <a:off x="5562600" y="3810000"/>
            <a:ext cx="35814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3 </a:t>
            </a:r>
            <a:r>
              <a:rPr lang="en-US" altLang="zh-CN" sz="3200" kern="0" dirty="0" smtClean="0"/>
              <a:t>≠ </a:t>
            </a:r>
            <a:r>
              <a:rPr lang="en-US" altLang="zh-CN" sz="3200" dirty="0" smtClean="0"/>
              <a:t>t</a:t>
            </a:r>
            <a:r>
              <a:rPr lang="en-US" altLang="zh-CN" sz="3200" baseline="-25000" dirty="0" smtClean="0"/>
              <a:t>4</a:t>
            </a:r>
            <a:r>
              <a:rPr lang="en-US" altLang="zh-CN" sz="3200" dirty="0" smtClean="0"/>
              <a:t>,  next[3]=-1</a:t>
            </a:r>
            <a:endParaRPr lang="zh-CN" altLang="en-US" sz="3200" baseline="-25000" dirty="0" smtClean="0"/>
          </a:p>
        </p:txBody>
      </p:sp>
      <p:sp>
        <p:nvSpPr>
          <p:cNvPr id="72" name="Rectangle 16"/>
          <p:cNvSpPr>
            <a:spLocks noChangeArrowheads="1"/>
          </p:cNvSpPr>
          <p:nvPr/>
        </p:nvSpPr>
        <p:spPr bwMode="auto">
          <a:xfrm>
            <a:off x="6934200" y="5257800"/>
            <a:ext cx="22098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next[6]=2</a:t>
            </a:r>
            <a:endParaRPr lang="zh-CN" altLang="en-US" sz="32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43" grpId="0"/>
      <p:bldP spid="66" grpId="0" animBg="1"/>
      <p:bldP spid="67" grpId="0" animBg="1"/>
      <p:bldP spid="7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2400"/>
            <a:ext cx="4038600" cy="533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, </a:t>
            </a:r>
            <a:r>
              <a:rPr lang="en-US" altLang="zh-CN" sz="3600" dirty="0" smtClean="0"/>
              <a:t>p=</a:t>
            </a:r>
            <a:r>
              <a:rPr lang="en-US" altLang="zh-CN" sz="3600" dirty="0" err="1" smtClean="0"/>
              <a:t>abcaababc</a:t>
            </a:r>
            <a:r>
              <a:rPr lang="en-US" altLang="zh-CN" sz="3600" dirty="0" smtClean="0"/>
              <a:t>, </a:t>
            </a:r>
            <a:endParaRPr lang="zh-CN" altLang="en-US" sz="3200" dirty="0" smtClean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85798" y="152400"/>
          <a:ext cx="8229602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538"/>
                <a:gridCol w="740664"/>
                <a:gridCol w="762000"/>
                <a:gridCol w="697992"/>
                <a:gridCol w="694944"/>
                <a:gridCol w="694944"/>
                <a:gridCol w="73152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32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i</a:t>
                      </a:r>
                      <a:endParaRPr lang="zh-CN" altLang="en-US" sz="3200" b="0" kern="1200" baseline="-250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k[</a:t>
                      </a:r>
                      <a:r>
                        <a:rPr lang="en-US" altLang="zh-CN" sz="32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zh-CN" altLang="en-US" sz="3200" b="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与</a:t>
                      </a:r>
                      <a:r>
                        <a:rPr lang="en-US" altLang="zh-CN" sz="3200" b="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3200" b="0" baseline="-2500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k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[</a:t>
                      </a:r>
                      <a:r>
                        <a:rPr lang="en-US" altLang="zh-CN" sz="3200" b="0" baseline="-25000" dirty="0" err="1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baseline="-25000" dirty="0" smtClean="0">
                          <a:solidFill>
                            <a:srgbClr val="043D9A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baseline="-25000" dirty="0">
                        <a:solidFill>
                          <a:srgbClr val="043D9A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b="0" dirty="0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next[</a:t>
                      </a:r>
                      <a:r>
                        <a:rPr lang="en-US" altLang="zh-CN" sz="3200" b="0" dirty="0" err="1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i</a:t>
                      </a:r>
                      <a:r>
                        <a:rPr lang="en-US" altLang="zh-CN" sz="3200" b="0" dirty="0" smtClean="0">
                          <a:solidFill>
                            <a:srgbClr val="904406"/>
                          </a:solidFill>
                          <a:latin typeface="+mj-lt"/>
                          <a:ea typeface="黑体" pitchFamily="2" charset="-122"/>
                        </a:rPr>
                        <a:t>]</a:t>
                      </a:r>
                      <a:endParaRPr lang="zh-CN" altLang="en-US" sz="3200" b="0" dirty="0">
                        <a:solidFill>
                          <a:srgbClr val="904406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3200400" y="1369469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19" name="矩形 18"/>
          <p:cNvSpPr/>
          <p:nvPr/>
        </p:nvSpPr>
        <p:spPr>
          <a:xfrm>
            <a:off x="2362200" y="1371600"/>
            <a:ext cx="838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-1</a:t>
            </a:r>
          </a:p>
        </p:txBody>
      </p:sp>
      <p:sp>
        <p:nvSpPr>
          <p:cNvPr id="20" name="矩形 19"/>
          <p:cNvSpPr/>
          <p:nvPr/>
        </p:nvSpPr>
        <p:spPr>
          <a:xfrm>
            <a:off x="39624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21" name="矩形 20"/>
          <p:cNvSpPr/>
          <p:nvPr/>
        </p:nvSpPr>
        <p:spPr>
          <a:xfrm>
            <a:off x="46482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0</a:t>
            </a:r>
          </a:p>
        </p:txBody>
      </p:sp>
      <p:sp>
        <p:nvSpPr>
          <p:cNvPr id="22" name="矩形 21"/>
          <p:cNvSpPr/>
          <p:nvPr/>
        </p:nvSpPr>
        <p:spPr>
          <a:xfrm>
            <a:off x="53340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6019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4" name="矩形 23"/>
          <p:cNvSpPr/>
          <p:nvPr/>
        </p:nvSpPr>
        <p:spPr>
          <a:xfrm>
            <a:off x="6781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2</a:t>
            </a:r>
          </a:p>
        </p:txBody>
      </p:sp>
      <p:sp>
        <p:nvSpPr>
          <p:cNvPr id="27" name="矩形 26"/>
          <p:cNvSpPr/>
          <p:nvPr/>
        </p:nvSpPr>
        <p:spPr>
          <a:xfrm>
            <a:off x="76200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1</a:t>
            </a:r>
          </a:p>
        </p:txBody>
      </p:sp>
      <p:sp>
        <p:nvSpPr>
          <p:cNvPr id="28" name="矩形 27"/>
          <p:cNvSpPr/>
          <p:nvPr/>
        </p:nvSpPr>
        <p:spPr>
          <a:xfrm>
            <a:off x="8305800" y="1371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2</a:t>
            </a:r>
          </a:p>
        </p:txBody>
      </p:sp>
      <p:sp>
        <p:nvSpPr>
          <p:cNvPr id="47" name="矩形 46"/>
          <p:cNvSpPr/>
          <p:nvPr/>
        </p:nvSpPr>
        <p:spPr>
          <a:xfrm>
            <a:off x="2362200" y="2512469"/>
            <a:ext cx="762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-1</a:t>
            </a:r>
          </a:p>
        </p:txBody>
      </p:sp>
      <p:sp>
        <p:nvSpPr>
          <p:cNvPr id="48" name="矩形 47"/>
          <p:cNvSpPr/>
          <p:nvPr/>
        </p:nvSpPr>
        <p:spPr>
          <a:xfrm>
            <a:off x="3200400" y="1979069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200400" y="2512469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0" name="矩形 49"/>
          <p:cNvSpPr/>
          <p:nvPr/>
        </p:nvSpPr>
        <p:spPr>
          <a:xfrm>
            <a:off x="39624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9624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2" name="矩形 51"/>
          <p:cNvSpPr/>
          <p:nvPr/>
        </p:nvSpPr>
        <p:spPr>
          <a:xfrm>
            <a:off x="46482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72000" y="2514600"/>
            <a:ext cx="7620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-1</a:t>
            </a:r>
          </a:p>
        </p:txBody>
      </p:sp>
      <p:sp>
        <p:nvSpPr>
          <p:cNvPr id="54" name="矩形 53"/>
          <p:cNvSpPr/>
          <p:nvPr/>
        </p:nvSpPr>
        <p:spPr>
          <a:xfrm>
            <a:off x="533400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340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1</a:t>
            </a:r>
          </a:p>
        </p:txBody>
      </p:sp>
      <p:sp>
        <p:nvSpPr>
          <p:cNvPr id="56" name="矩形 55"/>
          <p:cNvSpPr/>
          <p:nvPr/>
        </p:nvSpPr>
        <p:spPr>
          <a:xfrm>
            <a:off x="60390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0198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58" name="矩形 57"/>
          <p:cNvSpPr/>
          <p:nvPr/>
        </p:nvSpPr>
        <p:spPr>
          <a:xfrm>
            <a:off x="68010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≠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7818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2</a:t>
            </a:r>
          </a:p>
        </p:txBody>
      </p:sp>
      <p:sp>
        <p:nvSpPr>
          <p:cNvPr id="60" name="矩形 59"/>
          <p:cNvSpPr/>
          <p:nvPr/>
        </p:nvSpPr>
        <p:spPr>
          <a:xfrm>
            <a:off x="75630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6200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8248860" y="1981200"/>
            <a:ext cx="43794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600" kern="0" dirty="0" smtClean="0">
                <a:solidFill>
                  <a:srgbClr val="043D9A"/>
                </a:solidFill>
              </a:rPr>
              <a:t>=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305800" y="2514600"/>
            <a:ext cx="457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9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904406"/>
                </a:solidFill>
              </a:rPr>
              <a:t>0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3636000" y="3657599"/>
            <a:ext cx="3679200" cy="59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43D9A"/>
                </a:solidFill>
              </a:rPr>
              <a:t>a b c a </a:t>
            </a:r>
            <a:r>
              <a:rPr lang="en-US" altLang="zh-CN" sz="3600" dirty="0" err="1" smtClean="0">
                <a:solidFill>
                  <a:srgbClr val="043D9A"/>
                </a:solidFill>
              </a:rPr>
              <a:t>a</a:t>
            </a:r>
            <a:r>
              <a:rPr lang="en-US" altLang="zh-CN" sz="3600" dirty="0" smtClean="0">
                <a:solidFill>
                  <a:srgbClr val="043D9A"/>
                </a:solidFill>
              </a:rPr>
              <a:t> b </a:t>
            </a:r>
            <a:r>
              <a:rPr lang="en-US" altLang="zh-CN" sz="3600" dirty="0" smtClean="0">
                <a:solidFill>
                  <a:srgbClr val="FF0000"/>
                </a:solidFill>
              </a:rPr>
              <a:t>a</a:t>
            </a:r>
            <a:r>
              <a:rPr lang="en-US" altLang="zh-CN" sz="3600" dirty="0" smtClean="0"/>
              <a:t> b c</a:t>
            </a:r>
            <a:endParaRPr lang="zh-CN" altLang="en-US" sz="3600" dirty="0"/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1752600" y="3276600"/>
            <a:ext cx="7391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</a:t>
            </a:r>
            <a:r>
              <a:rPr lang="en-US" altLang="zh-CN" sz="3600" dirty="0" err="1" smtClean="0"/>
              <a:t>a</a:t>
            </a:r>
            <a:r>
              <a:rPr lang="en-US" altLang="zh-CN" sz="3600" dirty="0" smtClean="0"/>
              <a:t> b c b </a:t>
            </a:r>
            <a:r>
              <a:rPr lang="en-US" altLang="zh-CN" sz="3600" dirty="0" smtClean="0">
                <a:solidFill>
                  <a:srgbClr val="043D9A"/>
                </a:solidFill>
              </a:rPr>
              <a:t>a b c a </a:t>
            </a:r>
            <a:r>
              <a:rPr lang="en-US" altLang="zh-CN" sz="3600" dirty="0" err="1" smtClean="0">
                <a:solidFill>
                  <a:srgbClr val="043D9A"/>
                </a:solidFill>
              </a:rPr>
              <a:t>a</a:t>
            </a:r>
            <a:r>
              <a:rPr lang="en-US" altLang="zh-CN" sz="3600" dirty="0" smtClean="0">
                <a:solidFill>
                  <a:srgbClr val="043D9A"/>
                </a:solidFill>
              </a:rPr>
              <a:t> b </a:t>
            </a:r>
            <a:r>
              <a:rPr lang="en-US" altLang="zh-CN" sz="3600" dirty="0" smtClean="0">
                <a:solidFill>
                  <a:srgbClr val="FF0000"/>
                </a:solidFill>
              </a:rPr>
              <a:t>c </a:t>
            </a:r>
            <a:r>
              <a:rPr lang="en-US" altLang="zh-CN" sz="3600" dirty="0" smtClean="0"/>
              <a:t>a </a:t>
            </a:r>
            <a:r>
              <a:rPr lang="en-US" altLang="zh-CN" sz="3600" dirty="0" err="1" smtClean="0"/>
              <a:t>a</a:t>
            </a:r>
            <a:r>
              <a:rPr lang="en-US" altLang="zh-CN" sz="3600" dirty="0" smtClean="0"/>
              <a:t> b a b c</a:t>
            </a:r>
            <a:endParaRPr lang="zh-CN" altLang="en-US" sz="3600" dirty="0"/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>
            <a:off x="533400" y="3200400"/>
            <a:ext cx="18288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/>
              <a:t>第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趟</a:t>
            </a:r>
            <a:endParaRPr lang="zh-CN" altLang="en-US" sz="3200" dirty="0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5133600" y="5181599"/>
            <a:ext cx="3679200" cy="594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8A00"/>
                </a:solidFill>
              </a:rPr>
              <a:t>a b </a:t>
            </a:r>
            <a:r>
              <a:rPr lang="en-US" altLang="zh-CN" sz="3600" dirty="0" smtClean="0">
                <a:solidFill>
                  <a:srgbClr val="043D9A"/>
                </a:solidFill>
              </a:rPr>
              <a:t>c a </a:t>
            </a:r>
            <a:r>
              <a:rPr lang="en-US" altLang="zh-CN" sz="3600" dirty="0" err="1" smtClean="0">
                <a:solidFill>
                  <a:srgbClr val="043D9A"/>
                </a:solidFill>
              </a:rPr>
              <a:t>a</a:t>
            </a:r>
            <a:r>
              <a:rPr lang="en-US" altLang="zh-CN" sz="3600" dirty="0" smtClean="0">
                <a:solidFill>
                  <a:srgbClr val="043D9A"/>
                </a:solidFill>
              </a:rPr>
              <a:t> b a b c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1752600" y="4800600"/>
            <a:ext cx="7391400" cy="533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3600" dirty="0" smtClean="0"/>
              <a:t>a </a:t>
            </a:r>
            <a:r>
              <a:rPr lang="en-US" altLang="zh-CN" sz="3600" dirty="0" err="1" smtClean="0"/>
              <a:t>a</a:t>
            </a:r>
            <a:r>
              <a:rPr lang="en-US" altLang="zh-CN" sz="3600" dirty="0" smtClean="0"/>
              <a:t> b c b a b c a </a:t>
            </a:r>
            <a:r>
              <a:rPr lang="en-US" altLang="zh-CN" sz="3600" dirty="0" err="1" smtClean="0">
                <a:solidFill>
                  <a:srgbClr val="008A00"/>
                </a:solidFill>
              </a:rPr>
              <a:t>a</a:t>
            </a:r>
            <a:r>
              <a:rPr lang="en-US" altLang="zh-CN" sz="3600" dirty="0" smtClean="0">
                <a:solidFill>
                  <a:srgbClr val="008A00"/>
                </a:solidFill>
              </a:rPr>
              <a:t> b </a:t>
            </a:r>
            <a:r>
              <a:rPr lang="en-US" altLang="zh-CN" sz="3600" dirty="0" smtClean="0">
                <a:solidFill>
                  <a:srgbClr val="043D9A"/>
                </a:solidFill>
              </a:rPr>
              <a:t>c a </a:t>
            </a:r>
            <a:r>
              <a:rPr lang="en-US" altLang="zh-CN" sz="3600" dirty="0" err="1" smtClean="0">
                <a:solidFill>
                  <a:srgbClr val="043D9A"/>
                </a:solidFill>
              </a:rPr>
              <a:t>a</a:t>
            </a:r>
            <a:r>
              <a:rPr lang="en-US" altLang="zh-CN" sz="3600" dirty="0" smtClean="0">
                <a:solidFill>
                  <a:srgbClr val="043D9A"/>
                </a:solidFill>
              </a:rPr>
              <a:t> b a b c</a:t>
            </a:r>
            <a:endParaRPr lang="zh-CN" altLang="en-US" sz="3600" dirty="0">
              <a:solidFill>
                <a:srgbClr val="043D9A"/>
              </a:solidFill>
            </a:endParaRP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533400" y="4724400"/>
            <a:ext cx="18288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sz="3200" dirty="0" smtClean="0"/>
              <a:t>第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趟</a:t>
            </a:r>
            <a:endParaRPr lang="zh-CN" altLang="en-US" sz="3200" dirty="0"/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609600" y="3810000"/>
            <a:ext cx="1371600" cy="4572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, t</a:t>
            </a:r>
            <a:r>
              <a:rPr lang="en-US" altLang="zh-CN" sz="3200" baseline="-25000" dirty="0" smtClean="0"/>
              <a:t>5</a:t>
            </a:r>
            <a:endParaRPr lang="zh-CN" altLang="en-US" sz="3200" baseline="-25000" dirty="0"/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5638800" y="4191000"/>
            <a:ext cx="33528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6 </a:t>
            </a:r>
            <a:r>
              <a:rPr lang="en-US" altLang="zh-CN" sz="3200" kern="0" dirty="0" smtClean="0"/>
              <a:t>≠ </a:t>
            </a:r>
            <a:r>
              <a:rPr lang="en-US" altLang="zh-CN" sz="3200" dirty="0" smtClean="0"/>
              <a:t>t</a:t>
            </a:r>
            <a:r>
              <a:rPr lang="en-US" altLang="zh-CN" sz="3200" baseline="-25000" dirty="0" smtClean="0"/>
              <a:t>11</a:t>
            </a:r>
            <a:r>
              <a:rPr lang="en-US" altLang="zh-CN" sz="3200" dirty="0" smtClean="0"/>
              <a:t>, next[6]=2</a:t>
            </a:r>
            <a:endParaRPr lang="zh-CN" altLang="en-US" sz="3200" baseline="-25000" dirty="0"/>
          </a:p>
        </p:txBody>
      </p:sp>
      <p:sp>
        <p:nvSpPr>
          <p:cNvPr id="66" name="Rectangle 16"/>
          <p:cNvSpPr>
            <a:spLocks noChangeArrowheads="1"/>
          </p:cNvSpPr>
          <p:nvPr/>
        </p:nvSpPr>
        <p:spPr bwMode="auto">
          <a:xfrm>
            <a:off x="609600" y="5334000"/>
            <a:ext cx="1447800" cy="4572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p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, t</a:t>
            </a:r>
            <a:r>
              <a:rPr lang="en-US" altLang="zh-CN" sz="3200" baseline="-25000" dirty="0" smtClean="0"/>
              <a:t>11</a:t>
            </a:r>
            <a:endParaRPr lang="zh-CN" altLang="en-US" sz="3200" baseline="-25000" dirty="0"/>
          </a:p>
        </p:txBody>
      </p:sp>
      <p:sp>
        <p:nvSpPr>
          <p:cNvPr id="67" name="Rectangle 16"/>
          <p:cNvSpPr>
            <a:spLocks noChangeArrowheads="1"/>
          </p:cNvSpPr>
          <p:nvPr/>
        </p:nvSpPr>
        <p:spPr bwMode="auto">
          <a:xfrm>
            <a:off x="5181600" y="5791200"/>
            <a:ext cx="2362200" cy="609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匹配成功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  <p:bldP spid="66" grpId="0" animBg="1"/>
      <p:bldP spid="6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 KMP</a:t>
            </a:r>
            <a:r>
              <a:rPr lang="zh-CN" altLang="en-US" dirty="0" smtClean="0">
                <a:ea typeface="黑体" pitchFamily="2" charset="-122"/>
              </a:rPr>
              <a:t>算法小结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1000" y="1106270"/>
            <a:ext cx="8382000" cy="587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1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latin typeface="+mj-lt"/>
              </a:rPr>
              <a:t>执行过程中，对目标串</a:t>
            </a:r>
            <a:r>
              <a:rPr lang="en-US" altLang="zh-CN" sz="3200" dirty="0" smtClean="0">
                <a:latin typeface="+mj-lt"/>
              </a:rPr>
              <a:t>t</a:t>
            </a:r>
            <a:r>
              <a:rPr lang="zh-CN" altLang="en-US" sz="3200" dirty="0" smtClean="0">
                <a:latin typeface="+mj-lt"/>
              </a:rPr>
              <a:t>无回溯；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14400" y="1770131"/>
            <a:ext cx="8229600" cy="12155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20000"/>
              </a:lnSpc>
              <a:spcBef>
                <a:spcPts val="0"/>
              </a:spcBef>
              <a:buSzPct val="75000"/>
              <a:buNone/>
              <a:defRPr/>
            </a:pPr>
            <a:r>
              <a:rPr lang="en-US" altLang="zh-CN" sz="3200" dirty="0" smtClean="0">
                <a:latin typeface="+mj-lt"/>
              </a:rPr>
              <a:t>-- </a:t>
            </a:r>
            <a:r>
              <a:rPr lang="zh-CN" altLang="en-US" sz="3200" dirty="0" smtClean="0">
                <a:latin typeface="+mj-lt"/>
              </a:rPr>
              <a:t>对于庞大的目标串</a:t>
            </a:r>
            <a:r>
              <a:rPr lang="en-US" altLang="zh-CN" sz="3200" dirty="0" smtClean="0">
                <a:latin typeface="+mj-lt"/>
              </a:rPr>
              <a:t>t, </a:t>
            </a:r>
            <a:r>
              <a:rPr lang="zh-CN" altLang="en-US" sz="3200" dirty="0" smtClean="0">
                <a:latin typeface="+mj-lt"/>
              </a:rPr>
              <a:t>可一边读入一边匹配，</a:t>
            </a:r>
            <a:endParaRPr lang="en-US" altLang="zh-CN" sz="3200" dirty="0" smtClean="0">
              <a:latin typeface="+mj-lt"/>
            </a:endParaRPr>
          </a:p>
          <a:p>
            <a:pPr marL="514350" indent="-514350" eaLnBrk="0" hangingPunct="0">
              <a:lnSpc>
                <a:spcPct val="120000"/>
              </a:lnSpc>
              <a:spcBef>
                <a:spcPts val="0"/>
              </a:spcBef>
              <a:buSzPct val="75000"/>
              <a:buNone/>
              <a:defRPr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无需保存被匹配串</a:t>
            </a:r>
            <a:r>
              <a:rPr lang="en-US" altLang="zh-CN" sz="3200" dirty="0" smtClean="0">
                <a:latin typeface="+mj-lt"/>
              </a:rPr>
              <a:t>t</a:t>
            </a:r>
          </a:p>
        </p:txBody>
      </p:sp>
      <p:sp>
        <p:nvSpPr>
          <p:cNvPr id="15" name="矩形 14"/>
          <p:cNvSpPr/>
          <p:nvPr/>
        </p:nvSpPr>
        <p:spPr>
          <a:xfrm>
            <a:off x="914400" y="3069205"/>
            <a:ext cx="82296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20000"/>
              </a:lnSpc>
              <a:spcBef>
                <a:spcPts val="0"/>
              </a:spcBef>
              <a:buSzPct val="75000"/>
              <a:buNone/>
              <a:defRPr/>
            </a:pPr>
            <a:r>
              <a:rPr lang="en-US" altLang="zh-CN" sz="3200" dirty="0" smtClean="0">
                <a:latin typeface="+mj-lt"/>
              </a:rPr>
              <a:t>-- </a:t>
            </a:r>
            <a:r>
              <a:rPr lang="zh-CN" altLang="en-US" sz="3200" dirty="0" smtClean="0">
                <a:latin typeface="+mj-lt"/>
              </a:rPr>
              <a:t>建立好</a:t>
            </a:r>
            <a:r>
              <a:rPr lang="en-US" altLang="zh-CN" sz="3200" dirty="0" smtClean="0">
                <a:latin typeface="+mj-lt"/>
              </a:rPr>
              <a:t>next</a:t>
            </a:r>
            <a:r>
              <a:rPr lang="zh-CN" altLang="en-US" sz="3200" dirty="0" smtClean="0">
                <a:latin typeface="+mj-lt"/>
              </a:rPr>
              <a:t>数组之后，</a:t>
            </a:r>
            <a:endParaRPr lang="en-US" altLang="zh-CN" sz="3200" dirty="0" smtClean="0">
              <a:latin typeface="+mj-lt"/>
            </a:endParaRPr>
          </a:p>
          <a:p>
            <a:pPr marL="514350" indent="-514350" eaLnBrk="0" hangingPunct="0">
              <a:lnSpc>
                <a:spcPct val="120000"/>
              </a:lnSpc>
              <a:spcBef>
                <a:spcPts val="0"/>
              </a:spcBef>
              <a:buSzPct val="75000"/>
              <a:buNone/>
              <a:defRPr/>
            </a:pPr>
            <a:r>
              <a:rPr lang="en-US" altLang="zh-CN" sz="3200" dirty="0" smtClean="0">
                <a:latin typeface="+mj-lt"/>
              </a:rPr>
              <a:t>   KMP</a:t>
            </a:r>
            <a:r>
              <a:rPr lang="zh-CN" altLang="en-US" sz="3200" dirty="0" smtClean="0">
                <a:latin typeface="+mj-lt"/>
              </a:rPr>
              <a:t>算法的时间代价为</a:t>
            </a:r>
            <a:r>
              <a:rPr lang="en-US" altLang="zh-CN" sz="3200" dirty="0" smtClean="0">
                <a:latin typeface="+mj-lt"/>
              </a:rPr>
              <a:t>O(n),  n</a:t>
            </a:r>
            <a:r>
              <a:rPr lang="zh-CN" altLang="en-US" sz="3200" dirty="0" smtClean="0">
                <a:latin typeface="+mj-lt"/>
              </a:rPr>
              <a:t>为</a:t>
            </a:r>
            <a:r>
              <a:rPr lang="en-US" altLang="zh-CN" sz="3200" dirty="0" smtClean="0">
                <a:latin typeface="+mj-lt"/>
              </a:rPr>
              <a:t>t</a:t>
            </a:r>
            <a:r>
              <a:rPr lang="zh-CN" altLang="en-US" sz="3200" dirty="0" smtClean="0">
                <a:latin typeface="+mj-lt"/>
              </a:rPr>
              <a:t>的长度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4400" y="4419600"/>
            <a:ext cx="82296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20000"/>
              </a:lnSpc>
              <a:spcBef>
                <a:spcPts val="0"/>
              </a:spcBef>
              <a:buSzPct val="75000"/>
              <a:buNone/>
              <a:defRPr/>
            </a:pPr>
            <a:r>
              <a:rPr lang="en-US" altLang="zh-CN" sz="3200" dirty="0" smtClean="0">
                <a:latin typeface="+mj-lt"/>
              </a:rPr>
              <a:t>-- </a:t>
            </a:r>
            <a:r>
              <a:rPr lang="zh-CN" altLang="en-US" sz="3200" dirty="0" smtClean="0">
                <a:latin typeface="+mj-lt"/>
              </a:rPr>
              <a:t>甚至</a:t>
            </a:r>
            <a:r>
              <a:rPr lang="en-US" altLang="zh-CN" sz="3200" dirty="0" smtClean="0">
                <a:latin typeface="+mj-lt"/>
              </a:rPr>
              <a:t>,  </a:t>
            </a:r>
            <a:r>
              <a:rPr lang="zh-CN" altLang="en-US" sz="3200" dirty="0" smtClean="0">
                <a:latin typeface="+mj-lt"/>
              </a:rPr>
              <a:t>可以考虑将已经建好的</a:t>
            </a:r>
            <a:r>
              <a:rPr lang="en-US" altLang="zh-CN" sz="3200" dirty="0" smtClean="0">
                <a:latin typeface="+mj-lt"/>
              </a:rPr>
              <a:t>next</a:t>
            </a:r>
            <a:r>
              <a:rPr lang="zh-CN" altLang="en-US" sz="3200" dirty="0" smtClean="0">
                <a:latin typeface="+mj-lt"/>
              </a:rPr>
              <a:t>数组 </a:t>
            </a:r>
            <a:endParaRPr lang="en-US" altLang="zh-CN" sz="3200" dirty="0" smtClean="0">
              <a:latin typeface="+mj-lt"/>
            </a:endParaRPr>
          </a:p>
          <a:p>
            <a:pPr marL="514350" indent="-514350" eaLnBrk="0" hangingPunct="0">
              <a:lnSpc>
                <a:spcPct val="120000"/>
              </a:lnSpc>
              <a:spcBef>
                <a:spcPts val="0"/>
              </a:spcBef>
              <a:buSzPct val="75000"/>
              <a:buNone/>
              <a:defRPr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zh-CN" altLang="en-US" sz="3200" dirty="0" smtClean="0">
                <a:latin typeface="+mj-lt"/>
              </a:rPr>
              <a:t>作为模式串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 smtClean="0">
                <a:latin typeface="+mj-lt"/>
              </a:rPr>
              <a:t>的一个成分</a:t>
            </a:r>
            <a:endParaRPr lang="en-US" altLang="zh-CN" sz="32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 </a:t>
            </a:r>
            <a:r>
              <a:rPr lang="zh-CN" altLang="en-US" dirty="0" smtClean="0">
                <a:ea typeface="黑体" pitchFamily="2" charset="-122"/>
              </a:rPr>
              <a:t>作业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9600" y="1106270"/>
            <a:ext cx="8001000" cy="241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0" hangingPunct="0">
              <a:lnSpc>
                <a:spcPct val="140000"/>
              </a:lnSpc>
              <a:spcBef>
                <a:spcPts val="0"/>
              </a:spcBef>
              <a:buSzPct val="75000"/>
              <a:buNone/>
              <a:defRPr/>
            </a:pPr>
            <a:r>
              <a:rPr lang="en-US" altLang="zh-CN" sz="3600" dirty="0" smtClean="0">
                <a:latin typeface="+mj-lt"/>
              </a:rPr>
              <a:t>P84</a:t>
            </a:r>
          </a:p>
          <a:p>
            <a:pPr marL="514350" indent="-514350" eaLnBrk="0" hangingPunct="0">
              <a:lnSpc>
                <a:spcPct val="140000"/>
              </a:lnSpc>
              <a:spcBef>
                <a:spcPts val="0"/>
              </a:spcBef>
              <a:buSzPct val="75000"/>
              <a:buNone/>
              <a:defRPr/>
            </a:pPr>
            <a:r>
              <a:rPr lang="zh-CN" altLang="en-US" sz="3600" dirty="0" smtClean="0">
                <a:latin typeface="+mj-lt"/>
              </a:rPr>
              <a:t>复习题 </a:t>
            </a:r>
            <a:r>
              <a:rPr lang="en-US" altLang="zh-CN" sz="3600" dirty="0" smtClean="0">
                <a:latin typeface="+mj-lt"/>
              </a:rPr>
              <a:t>1</a:t>
            </a:r>
            <a:r>
              <a:rPr lang="zh-CN" altLang="en-US" sz="3600" dirty="0" smtClean="0">
                <a:latin typeface="+mj-lt"/>
              </a:rPr>
              <a:t>， </a:t>
            </a:r>
            <a:r>
              <a:rPr lang="en-US" altLang="zh-CN" sz="3600" dirty="0" smtClean="0">
                <a:latin typeface="+mj-lt"/>
              </a:rPr>
              <a:t>2(c)</a:t>
            </a:r>
            <a:r>
              <a:rPr lang="zh-CN" altLang="en-US" sz="3600" dirty="0" smtClean="0">
                <a:latin typeface="+mj-lt"/>
              </a:rPr>
              <a:t>，</a:t>
            </a:r>
            <a:r>
              <a:rPr lang="en-US" altLang="zh-CN" sz="3600" dirty="0" smtClean="0">
                <a:latin typeface="+mj-lt"/>
              </a:rPr>
              <a:t>3</a:t>
            </a:r>
          </a:p>
          <a:p>
            <a:pPr marL="514350" indent="-514350" eaLnBrk="0" hangingPunct="0">
              <a:lnSpc>
                <a:spcPct val="140000"/>
              </a:lnSpc>
              <a:spcBef>
                <a:spcPts val="0"/>
              </a:spcBef>
              <a:buSzPct val="75000"/>
              <a:buNone/>
              <a:defRPr/>
            </a:pPr>
            <a:r>
              <a:rPr lang="zh-CN" altLang="en-US" sz="3600" dirty="0" smtClean="0">
                <a:latin typeface="+mj-lt"/>
              </a:rPr>
              <a:t>算法题 </a:t>
            </a:r>
            <a:r>
              <a:rPr lang="en-US" altLang="zh-CN" sz="3600" dirty="0" smtClean="0">
                <a:latin typeface="+mj-lt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子串、主串、子串位置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8600" y="9906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3399"/>
                </a:solidFill>
              </a:rPr>
              <a:t>子串：</a:t>
            </a:r>
            <a:r>
              <a:rPr lang="en-US" altLang="zh-CN" sz="3200" dirty="0"/>
              <a:t>s</a:t>
            </a:r>
            <a:r>
              <a:rPr lang="zh-CN" altLang="en-US" sz="3200" dirty="0"/>
              <a:t>串中任意个、连续的字符所组成</a:t>
            </a:r>
            <a:r>
              <a:rPr lang="zh-CN" altLang="en-US" sz="3200" dirty="0" smtClean="0"/>
              <a:t>的</a:t>
            </a:r>
            <a:endParaRPr lang="en-US" altLang="zh-CN" sz="3200" dirty="0" smtClean="0"/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SzPct val="100000"/>
              <a:buNone/>
            </a:pPr>
            <a:r>
              <a:rPr lang="en-US" altLang="zh-CN" sz="3200" dirty="0" smtClean="0"/>
              <a:t>             </a:t>
            </a:r>
            <a:r>
              <a:rPr lang="zh-CN" altLang="en-US" sz="3200" dirty="0" smtClean="0"/>
              <a:t>串</a:t>
            </a:r>
            <a:r>
              <a:rPr lang="en-US" altLang="zh-CN" sz="3200" dirty="0"/>
              <a:t>s1</a:t>
            </a:r>
            <a:r>
              <a:rPr lang="zh-CN" altLang="en-US" sz="3200" dirty="0"/>
              <a:t>称为原串</a:t>
            </a:r>
            <a:r>
              <a:rPr lang="en-US" altLang="zh-CN" sz="3200" dirty="0"/>
              <a:t>s</a:t>
            </a:r>
            <a:r>
              <a:rPr lang="zh-CN" altLang="en-US" sz="3200" dirty="0"/>
              <a:t>的子串，</a:t>
            </a:r>
            <a:r>
              <a:rPr lang="en-US" altLang="zh-CN" sz="3200" dirty="0"/>
              <a:t>s</a:t>
            </a:r>
            <a:r>
              <a:rPr lang="zh-CN" altLang="en-US" sz="3200" dirty="0"/>
              <a:t>称为</a:t>
            </a:r>
            <a:r>
              <a:rPr lang="en-US" altLang="zh-CN" sz="3200" dirty="0"/>
              <a:t>s1</a:t>
            </a:r>
            <a:r>
              <a:rPr lang="zh-CN" altLang="en-US" sz="3200" dirty="0"/>
              <a:t>的主</a:t>
            </a:r>
            <a:r>
              <a:rPr lang="zh-CN" altLang="en-US" sz="3200" dirty="0" smtClean="0"/>
              <a:t>串</a:t>
            </a:r>
            <a:endParaRPr lang="zh-CN" altLang="en-US" sz="32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8600" y="2667000"/>
            <a:ext cx="8686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1200"/>
              </a:spcBef>
              <a:buSzPct val="70000"/>
              <a:buFontTx/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-- </a:t>
            </a:r>
            <a:r>
              <a:rPr lang="zh-CN" altLang="en-US" sz="3200" dirty="0">
                <a:solidFill>
                  <a:schemeClr val="tx2"/>
                </a:solidFill>
              </a:rPr>
              <a:t>空串是任意串的子串；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28600" y="3429000"/>
            <a:ext cx="86868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-- </a:t>
            </a:r>
            <a:r>
              <a:rPr lang="zh-CN" altLang="en-US" sz="3200" dirty="0" smtClean="0">
                <a:solidFill>
                  <a:schemeClr val="tx2"/>
                </a:solidFill>
              </a:rPr>
              <a:t>除自身外，</a:t>
            </a:r>
            <a:r>
              <a:rPr lang="en-US" altLang="zh-CN" sz="3200" dirty="0">
                <a:solidFill>
                  <a:schemeClr val="tx2"/>
                </a:solidFill>
              </a:rPr>
              <a:t>s</a:t>
            </a:r>
            <a:r>
              <a:rPr lang="zh-CN" altLang="en-US" sz="3200" dirty="0">
                <a:solidFill>
                  <a:schemeClr val="tx2"/>
                </a:solidFill>
              </a:rPr>
              <a:t>的其他子串都比</a:t>
            </a:r>
            <a:r>
              <a:rPr lang="en-US" altLang="zh-CN" sz="3200" dirty="0">
                <a:solidFill>
                  <a:schemeClr val="tx2"/>
                </a:solidFill>
              </a:rPr>
              <a:t>s</a:t>
            </a:r>
            <a:r>
              <a:rPr lang="zh-CN" altLang="en-US" sz="3200" dirty="0">
                <a:solidFill>
                  <a:schemeClr val="tx2"/>
                </a:solidFill>
              </a:rPr>
              <a:t>的长度短</a:t>
            </a:r>
            <a:r>
              <a:rPr lang="zh-CN" altLang="en-US" sz="3200" dirty="0" smtClean="0">
                <a:solidFill>
                  <a:schemeClr val="tx2"/>
                </a:solidFill>
              </a:rPr>
              <a:t>，</a:t>
            </a:r>
            <a:endParaRPr lang="en-US" altLang="zh-CN" sz="3200" dirty="0" smtClean="0">
              <a:solidFill>
                <a:schemeClr val="tx2"/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    </a:t>
            </a:r>
            <a:r>
              <a:rPr lang="zh-CN" altLang="en-US" sz="3200" dirty="0" smtClean="0">
                <a:solidFill>
                  <a:schemeClr val="tx2"/>
                </a:solidFill>
              </a:rPr>
              <a:t>称为</a:t>
            </a:r>
            <a:r>
              <a:rPr lang="zh-CN" altLang="en-US" sz="3200" dirty="0">
                <a:solidFill>
                  <a:srgbClr val="003399"/>
                </a:solidFill>
              </a:rPr>
              <a:t>真子串；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28600" y="4648200"/>
            <a:ext cx="86868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200" dirty="0" smtClean="0">
                <a:solidFill>
                  <a:schemeClr val="tx2"/>
                </a:solidFill>
              </a:rPr>
              <a:t>-- </a:t>
            </a:r>
            <a:r>
              <a:rPr lang="zh-CN" altLang="en-US" sz="3200" dirty="0">
                <a:solidFill>
                  <a:schemeClr val="tx2"/>
                </a:solidFill>
              </a:rPr>
              <a:t>子串在主串中的</a:t>
            </a:r>
            <a:r>
              <a:rPr lang="zh-CN" altLang="en-US" sz="3200" dirty="0" smtClean="0">
                <a:solidFill>
                  <a:srgbClr val="003399"/>
                </a:solidFill>
              </a:rPr>
              <a:t>位置</a:t>
            </a:r>
            <a:r>
              <a:rPr lang="zh-CN" altLang="en-US" sz="3200" dirty="0" smtClean="0"/>
              <a:t>是：</a:t>
            </a:r>
            <a:endParaRPr lang="en-US" altLang="zh-CN" sz="3200" dirty="0" smtClean="0"/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sz="3200" dirty="0" smtClean="0"/>
              <a:t>    该</a:t>
            </a:r>
            <a:r>
              <a:rPr lang="zh-CN" altLang="en-US" sz="3200" dirty="0"/>
              <a:t>子串的</a:t>
            </a:r>
            <a:r>
              <a:rPr lang="zh-CN" altLang="en-US" sz="3200" dirty="0">
                <a:solidFill>
                  <a:srgbClr val="003399"/>
                </a:solidFill>
              </a:rPr>
              <a:t>第一个字符</a:t>
            </a:r>
            <a:r>
              <a:rPr lang="zh-CN" altLang="en-US" sz="3200" dirty="0"/>
              <a:t>在主串中的位置；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800600" y="2057400"/>
            <a:ext cx="4114800" cy="1371600"/>
          </a:xfrm>
          <a:prstGeom prst="rect">
            <a:avLst/>
          </a:prstGeom>
          <a:solidFill>
            <a:srgbClr val="FFFFB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600" dirty="0"/>
              <a:t>“</a:t>
            </a:r>
            <a:r>
              <a:rPr lang="en-US" altLang="zh-CN" sz="3600" dirty="0" err="1" smtClean="0"/>
              <a:t>Hohai</a:t>
            </a:r>
            <a:r>
              <a:rPr lang="en-US" altLang="zh-CN" sz="3600" dirty="0" smtClean="0"/>
              <a:t> </a:t>
            </a:r>
            <a:r>
              <a:rPr lang="en-US" altLang="zh-CN" sz="3600" dirty="0" err="1" smtClean="0"/>
              <a:t>Universtiy</a:t>
            </a:r>
            <a:r>
              <a:rPr lang="en-US" altLang="zh-CN" sz="3600" dirty="0"/>
              <a:t>”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en-US" altLang="zh-CN" sz="3600" dirty="0"/>
              <a:t>          </a:t>
            </a:r>
            <a:r>
              <a:rPr lang="en-US" altLang="zh-CN" sz="3600" dirty="0" smtClean="0"/>
              <a:t> “</a:t>
            </a:r>
            <a:r>
              <a:rPr lang="en-US" altLang="zh-CN" sz="3600" dirty="0">
                <a:solidFill>
                  <a:srgbClr val="C00000"/>
                </a:solidFill>
              </a:rPr>
              <a:t>University</a:t>
            </a:r>
            <a:r>
              <a:rPr lang="en-US" altLang="zh-CN" sz="3600" dirty="0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3.1 </a:t>
            </a:r>
            <a:r>
              <a:rPr lang="zh-CN" altLang="en-US" dirty="0" smtClean="0">
                <a:ea typeface="黑体" pitchFamily="2" charset="-122"/>
              </a:rPr>
              <a:t>字符串的抽象数据类型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304800" y="11430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使用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String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表示串类型，串的操作：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838200" y="1828800"/>
            <a:ext cx="7924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1) String </a:t>
            </a:r>
            <a:r>
              <a:rPr lang="en-US" altLang="zh-CN" sz="3200" dirty="0" err="1"/>
              <a:t>createNullStr</a:t>
            </a:r>
            <a:r>
              <a:rPr lang="en-US" altLang="zh-CN" sz="3200" dirty="0"/>
              <a:t>(void</a:t>
            </a:r>
            <a:r>
              <a:rPr lang="en-US" altLang="zh-CN" sz="3200" dirty="0" smtClean="0"/>
              <a:t>) </a:t>
            </a:r>
            <a:r>
              <a:rPr lang="en-US" altLang="zh-CN" sz="3200" dirty="0" smtClean="0">
                <a:solidFill>
                  <a:srgbClr val="0B772F"/>
                </a:solidFill>
              </a:rPr>
              <a:t>//</a:t>
            </a:r>
            <a:r>
              <a:rPr lang="zh-CN" altLang="en-US" sz="3200" dirty="0" smtClean="0">
                <a:solidFill>
                  <a:srgbClr val="0B772F"/>
                </a:solidFill>
              </a:rPr>
              <a:t>建</a:t>
            </a:r>
            <a:r>
              <a:rPr lang="zh-CN" altLang="en-US" sz="3200" dirty="0">
                <a:solidFill>
                  <a:srgbClr val="0B772F"/>
                </a:solidFill>
              </a:rPr>
              <a:t>一个空串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838200" y="2632200"/>
            <a:ext cx="7924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2)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IsNullStr</a:t>
            </a:r>
            <a:r>
              <a:rPr lang="en-US" altLang="zh-CN" sz="3200" dirty="0"/>
              <a:t>(String s</a:t>
            </a:r>
            <a:r>
              <a:rPr lang="en-US" altLang="zh-CN" sz="3200" dirty="0" smtClean="0"/>
              <a:t>) </a:t>
            </a:r>
            <a:r>
              <a:rPr lang="en-US" altLang="zh-CN" sz="3200" dirty="0" smtClean="0">
                <a:solidFill>
                  <a:srgbClr val="0B772F"/>
                </a:solidFill>
              </a:rPr>
              <a:t>//</a:t>
            </a:r>
            <a:r>
              <a:rPr lang="zh-CN" altLang="en-US" sz="3200" dirty="0" smtClean="0">
                <a:solidFill>
                  <a:srgbClr val="0B772F"/>
                </a:solidFill>
              </a:rPr>
              <a:t>判断</a:t>
            </a:r>
            <a:r>
              <a:rPr lang="zh-CN" altLang="en-US" sz="3200" dirty="0">
                <a:solidFill>
                  <a:srgbClr val="0B772F"/>
                </a:solidFill>
              </a:rPr>
              <a:t>串是否为</a:t>
            </a:r>
            <a:r>
              <a:rPr lang="zh-CN" altLang="en-US" sz="3200" dirty="0" smtClean="0">
                <a:solidFill>
                  <a:srgbClr val="0B772F"/>
                </a:solidFill>
              </a:rPr>
              <a:t>空</a:t>
            </a:r>
            <a:endParaRPr lang="en-US" altLang="zh-CN" sz="3200" dirty="0">
              <a:solidFill>
                <a:srgbClr val="0B772F"/>
              </a:solidFill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838200" y="3431400"/>
            <a:ext cx="7924800" cy="76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3)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length(String s</a:t>
            </a:r>
            <a:r>
              <a:rPr lang="en-US" altLang="zh-CN" sz="3200" dirty="0" smtClean="0"/>
              <a:t>) </a:t>
            </a:r>
            <a:r>
              <a:rPr lang="en-US" altLang="zh-CN" sz="3200" dirty="0" smtClean="0">
                <a:solidFill>
                  <a:srgbClr val="0B772F"/>
                </a:solidFill>
              </a:rPr>
              <a:t>//</a:t>
            </a:r>
            <a:r>
              <a:rPr lang="zh-CN" altLang="en-US" sz="3200" dirty="0" smtClean="0">
                <a:solidFill>
                  <a:srgbClr val="0B772F"/>
                </a:solidFill>
              </a:rPr>
              <a:t>求</a:t>
            </a:r>
            <a:r>
              <a:rPr lang="zh-CN" altLang="en-US" sz="3200" dirty="0">
                <a:solidFill>
                  <a:srgbClr val="0B772F"/>
                </a:solidFill>
              </a:rPr>
              <a:t>串长</a:t>
            </a:r>
            <a:r>
              <a:rPr lang="zh-CN" altLang="en-US" sz="3200" dirty="0" smtClean="0">
                <a:solidFill>
                  <a:srgbClr val="0B772F"/>
                </a:solidFill>
              </a:rPr>
              <a:t>函数</a:t>
            </a:r>
            <a:endParaRPr lang="zh-CN" altLang="en-US" sz="3200" dirty="0">
              <a:solidFill>
                <a:srgbClr val="0B772F"/>
              </a:solidFill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838200" y="4234200"/>
            <a:ext cx="7924800" cy="132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4) String  </a:t>
            </a:r>
            <a:r>
              <a:rPr lang="en-US" altLang="zh-CN" sz="3200" dirty="0" err="1"/>
              <a:t>concat</a:t>
            </a:r>
            <a:r>
              <a:rPr lang="en-US" altLang="zh-CN" sz="3200" dirty="0"/>
              <a:t>(String s1, String s2</a:t>
            </a:r>
            <a:r>
              <a:rPr lang="en-US" altLang="zh-CN" sz="3200" dirty="0" smtClean="0"/>
              <a:t>)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B772F"/>
                </a:solidFill>
              </a:rPr>
              <a:t>//</a:t>
            </a:r>
            <a:r>
              <a:rPr lang="zh-CN" altLang="en-US" sz="3200" dirty="0" smtClean="0">
                <a:solidFill>
                  <a:srgbClr val="0B772F"/>
                </a:solidFill>
              </a:rPr>
              <a:t>连接字符串</a:t>
            </a:r>
            <a:r>
              <a:rPr lang="en-US" altLang="zh-CN" sz="3200" dirty="0" smtClean="0">
                <a:solidFill>
                  <a:srgbClr val="0B772F"/>
                </a:solidFill>
              </a:rPr>
              <a:t>s1</a:t>
            </a:r>
            <a:r>
              <a:rPr lang="zh-CN" altLang="en-US" sz="3200" dirty="0" smtClean="0">
                <a:solidFill>
                  <a:srgbClr val="0B772F"/>
                </a:solidFill>
              </a:rPr>
              <a:t>与</a:t>
            </a:r>
            <a:r>
              <a:rPr lang="en-US" altLang="zh-CN" sz="3200" dirty="0" smtClean="0">
                <a:solidFill>
                  <a:srgbClr val="0B772F"/>
                </a:solidFill>
              </a:rPr>
              <a:t>s2</a:t>
            </a:r>
            <a:endParaRPr lang="en-US" altLang="zh-CN" sz="3200" dirty="0">
              <a:solidFill>
                <a:srgbClr val="0B772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04800" y="990600"/>
            <a:ext cx="8839200" cy="603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B772F"/>
                </a:solidFill>
              </a:rPr>
              <a:t>    //</a:t>
            </a:r>
            <a:r>
              <a:rPr lang="zh-CN" altLang="en-US" sz="3200" dirty="0" smtClean="0">
                <a:solidFill>
                  <a:srgbClr val="0B772F"/>
                </a:solidFill>
              </a:rPr>
              <a:t>求串</a:t>
            </a:r>
            <a:r>
              <a:rPr lang="en-US" altLang="zh-CN" sz="3200" dirty="0">
                <a:solidFill>
                  <a:srgbClr val="0B772F"/>
                </a:solidFill>
              </a:rPr>
              <a:t>s1</a:t>
            </a:r>
            <a:r>
              <a:rPr lang="zh-CN" altLang="en-US" sz="3200" dirty="0">
                <a:solidFill>
                  <a:srgbClr val="0B772F"/>
                </a:solidFill>
              </a:rPr>
              <a:t>中从第</a:t>
            </a:r>
            <a:r>
              <a:rPr lang="en-US" altLang="zh-CN" sz="3200" dirty="0" err="1">
                <a:solidFill>
                  <a:srgbClr val="0B772F"/>
                </a:solidFill>
              </a:rPr>
              <a:t>i</a:t>
            </a:r>
            <a:r>
              <a:rPr lang="zh-CN" altLang="en-US" sz="3200" dirty="0" smtClean="0">
                <a:solidFill>
                  <a:srgbClr val="0B772F"/>
                </a:solidFill>
              </a:rPr>
              <a:t>个起</a:t>
            </a:r>
            <a:r>
              <a:rPr lang="zh-CN" altLang="en-US" sz="3200" dirty="0">
                <a:solidFill>
                  <a:srgbClr val="0B772F"/>
                </a:solidFill>
              </a:rPr>
              <a:t>连续</a:t>
            </a:r>
            <a:r>
              <a:rPr lang="en-US" altLang="zh-CN" sz="3200" dirty="0">
                <a:solidFill>
                  <a:srgbClr val="0B772F"/>
                </a:solidFill>
              </a:rPr>
              <a:t>j</a:t>
            </a:r>
            <a:r>
              <a:rPr lang="zh-CN" altLang="en-US" sz="3200" dirty="0">
                <a:solidFill>
                  <a:srgbClr val="0B772F"/>
                </a:solidFill>
              </a:rPr>
              <a:t>个字符组成的序列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304800" y="2133600"/>
            <a:ext cx="8839200" cy="643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B772F"/>
                </a:solidFill>
              </a:rPr>
              <a:t>    //</a:t>
            </a:r>
            <a:r>
              <a:rPr lang="zh-CN" altLang="en-US" sz="3200" dirty="0" smtClean="0">
                <a:solidFill>
                  <a:srgbClr val="0B772F"/>
                </a:solidFill>
              </a:rPr>
              <a:t>若</a:t>
            </a:r>
            <a:r>
              <a:rPr lang="en-US" altLang="zh-CN" sz="3200" dirty="0" smtClean="0">
                <a:solidFill>
                  <a:srgbClr val="0B772F"/>
                </a:solidFill>
              </a:rPr>
              <a:t>s2</a:t>
            </a:r>
            <a:r>
              <a:rPr lang="zh-CN" altLang="en-US" sz="3200" dirty="0">
                <a:solidFill>
                  <a:srgbClr val="0B772F"/>
                </a:solidFill>
              </a:rPr>
              <a:t>是</a:t>
            </a:r>
            <a:r>
              <a:rPr lang="en-US" altLang="zh-CN" sz="3200" dirty="0">
                <a:solidFill>
                  <a:srgbClr val="0B772F"/>
                </a:solidFill>
              </a:rPr>
              <a:t>s1</a:t>
            </a:r>
            <a:r>
              <a:rPr lang="zh-CN" altLang="en-US" sz="3200" dirty="0">
                <a:solidFill>
                  <a:srgbClr val="0B772F"/>
                </a:solidFill>
              </a:rPr>
              <a:t>的子串，则</a:t>
            </a:r>
            <a:r>
              <a:rPr lang="zh-CN" altLang="en-US" sz="3200" dirty="0" smtClean="0">
                <a:solidFill>
                  <a:srgbClr val="0B772F"/>
                </a:solidFill>
              </a:rPr>
              <a:t>返回</a:t>
            </a:r>
            <a:r>
              <a:rPr lang="en-US" altLang="zh-CN" sz="3200" dirty="0" smtClean="0">
                <a:solidFill>
                  <a:srgbClr val="0B772F"/>
                </a:solidFill>
              </a:rPr>
              <a:t>s2</a:t>
            </a:r>
            <a:r>
              <a:rPr lang="zh-CN" altLang="en-US" sz="3200" dirty="0" smtClean="0">
                <a:solidFill>
                  <a:srgbClr val="0B772F"/>
                </a:solidFill>
              </a:rPr>
              <a:t>在</a:t>
            </a:r>
            <a:r>
              <a:rPr lang="en-US" altLang="zh-CN" sz="3200" dirty="0" smtClean="0">
                <a:solidFill>
                  <a:srgbClr val="0B772F"/>
                </a:solidFill>
              </a:rPr>
              <a:t>s1</a:t>
            </a:r>
            <a:r>
              <a:rPr lang="zh-CN" altLang="en-US" sz="3200" dirty="0" smtClean="0">
                <a:solidFill>
                  <a:srgbClr val="0B772F"/>
                </a:solidFill>
              </a:rPr>
              <a:t>中的位置</a:t>
            </a:r>
            <a:endParaRPr lang="zh-CN" altLang="en-US" sz="3200" dirty="0">
              <a:solidFill>
                <a:srgbClr val="0B772F"/>
              </a:solidFill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304800" y="4724400"/>
            <a:ext cx="88392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B772F"/>
                </a:solidFill>
              </a:rPr>
              <a:t>    //</a:t>
            </a:r>
            <a:r>
              <a:rPr lang="zh-CN" altLang="en-US" sz="3200" dirty="0">
                <a:solidFill>
                  <a:srgbClr val="0B772F"/>
                </a:solidFill>
              </a:rPr>
              <a:t>若</a:t>
            </a:r>
            <a:r>
              <a:rPr lang="en-US" altLang="zh-CN" sz="3200" dirty="0" smtClean="0">
                <a:solidFill>
                  <a:srgbClr val="0B772F"/>
                </a:solidFill>
              </a:rPr>
              <a:t>S=T,</a:t>
            </a:r>
            <a:r>
              <a:rPr lang="zh-CN" altLang="en-US" sz="3200" dirty="0" smtClean="0">
                <a:solidFill>
                  <a:srgbClr val="0B772F"/>
                </a:solidFill>
              </a:rPr>
              <a:t>返回</a:t>
            </a:r>
            <a:r>
              <a:rPr lang="en-US" altLang="zh-CN" sz="3200" dirty="0" smtClean="0">
                <a:solidFill>
                  <a:srgbClr val="0B772F"/>
                </a:solidFill>
              </a:rPr>
              <a:t>0; </a:t>
            </a:r>
            <a:r>
              <a:rPr lang="zh-CN" altLang="en-US" sz="3200" dirty="0" smtClean="0">
                <a:solidFill>
                  <a:srgbClr val="0B772F"/>
                </a:solidFill>
              </a:rPr>
              <a:t>若</a:t>
            </a:r>
            <a:r>
              <a:rPr lang="en-US" altLang="zh-CN" sz="3200" dirty="0" smtClean="0">
                <a:solidFill>
                  <a:srgbClr val="0B772F"/>
                </a:solidFill>
              </a:rPr>
              <a:t>&gt;, </a:t>
            </a:r>
            <a:r>
              <a:rPr lang="zh-CN" altLang="en-US" sz="3200" dirty="0" smtClean="0">
                <a:solidFill>
                  <a:srgbClr val="0B772F"/>
                </a:solidFill>
              </a:rPr>
              <a:t>返回值</a:t>
            </a:r>
            <a:r>
              <a:rPr lang="en-US" altLang="zh-CN" sz="3200" dirty="0" smtClean="0">
                <a:solidFill>
                  <a:srgbClr val="0B772F"/>
                </a:solidFill>
              </a:rPr>
              <a:t>&gt;0; </a:t>
            </a:r>
            <a:r>
              <a:rPr lang="zh-CN" altLang="en-US" sz="3200" dirty="0" smtClean="0">
                <a:solidFill>
                  <a:srgbClr val="0B772F"/>
                </a:solidFill>
              </a:rPr>
              <a:t>若</a:t>
            </a:r>
            <a:r>
              <a:rPr lang="en-US" altLang="zh-CN" sz="3200" dirty="0" smtClean="0">
                <a:solidFill>
                  <a:srgbClr val="0B772F"/>
                </a:solidFill>
              </a:rPr>
              <a:t>&lt;, </a:t>
            </a:r>
            <a:r>
              <a:rPr lang="zh-CN" altLang="en-US" sz="3200" dirty="0" smtClean="0">
                <a:solidFill>
                  <a:srgbClr val="0B772F"/>
                </a:solidFill>
              </a:rPr>
              <a:t>返回值</a:t>
            </a:r>
            <a:r>
              <a:rPr lang="en-US" altLang="zh-CN" sz="3200" dirty="0" smtClean="0">
                <a:solidFill>
                  <a:srgbClr val="0B772F"/>
                </a:solidFill>
              </a:rPr>
              <a:t>&lt;0</a:t>
            </a:r>
            <a:endParaRPr lang="zh-CN" altLang="en-US" sz="3200" dirty="0">
              <a:solidFill>
                <a:srgbClr val="0B772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0" y="522600"/>
            <a:ext cx="8839200" cy="544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5) String </a:t>
            </a:r>
            <a:r>
              <a:rPr lang="en-US" altLang="zh-CN" sz="3200" dirty="0" err="1"/>
              <a:t>subStr</a:t>
            </a:r>
            <a:r>
              <a:rPr lang="en-US" altLang="zh-CN" sz="3200" dirty="0"/>
              <a:t>(String s1,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j</a:t>
            </a:r>
            <a:r>
              <a:rPr lang="en-US" altLang="zh-CN" sz="3200" dirty="0" smtClean="0"/>
              <a:t>) </a:t>
            </a:r>
            <a:r>
              <a:rPr lang="en-US" altLang="zh-CN" sz="3200" dirty="0" smtClean="0">
                <a:solidFill>
                  <a:srgbClr val="0B772F"/>
                </a:solidFill>
              </a:rPr>
              <a:t>//</a:t>
            </a:r>
            <a:r>
              <a:rPr lang="zh-CN" altLang="en-US" sz="3200" dirty="0" smtClean="0">
                <a:solidFill>
                  <a:srgbClr val="0B772F"/>
                </a:solidFill>
              </a:rPr>
              <a:t>求子串</a:t>
            </a:r>
            <a:endParaRPr lang="en-US" altLang="zh-CN" sz="3200" dirty="0">
              <a:solidFill>
                <a:srgbClr val="0B772F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04800" y="1633800"/>
            <a:ext cx="8839200" cy="652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6)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chemeClr val="tx2"/>
                </a:solidFill>
              </a:rPr>
              <a:t>index(String s1, String s2</a:t>
            </a:r>
            <a:r>
              <a:rPr lang="en-US" altLang="zh-CN" sz="3200" dirty="0" smtClean="0">
                <a:solidFill>
                  <a:schemeClr val="tx2"/>
                </a:solidFill>
              </a:rPr>
              <a:t>) </a:t>
            </a:r>
            <a:r>
              <a:rPr lang="en-US" altLang="zh-CN" sz="3200" dirty="0" smtClean="0">
                <a:solidFill>
                  <a:srgbClr val="0B772F"/>
                </a:solidFill>
              </a:rPr>
              <a:t>//</a:t>
            </a:r>
            <a:r>
              <a:rPr lang="zh-CN" altLang="en-US" sz="3200" dirty="0" smtClean="0">
                <a:solidFill>
                  <a:srgbClr val="0B772F"/>
                </a:solidFill>
              </a:rPr>
              <a:t>求子串位置</a:t>
            </a:r>
            <a:endParaRPr lang="en-US" altLang="zh-CN" sz="3200" dirty="0">
              <a:solidFill>
                <a:srgbClr val="0B772F"/>
              </a:solidFill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04800" y="2817600"/>
            <a:ext cx="8839200" cy="6245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200" dirty="0"/>
              <a:t>7) String </a:t>
            </a:r>
            <a:r>
              <a:rPr kumimoji="1" lang="en-US" altLang="zh-CN" sz="3200" dirty="0" err="1" smtClean="0"/>
              <a:t>StrCopy</a:t>
            </a:r>
            <a:r>
              <a:rPr kumimoji="1" lang="en-US" altLang="zh-CN" sz="3200" dirty="0" smtClean="0"/>
              <a:t>(String </a:t>
            </a:r>
            <a:r>
              <a:rPr kumimoji="1" lang="en-US" altLang="zh-CN" sz="3200" dirty="0"/>
              <a:t>T, String S</a:t>
            </a:r>
            <a:r>
              <a:rPr kumimoji="1" lang="en-US" altLang="zh-CN" sz="3200" dirty="0" smtClean="0"/>
              <a:t>) </a:t>
            </a:r>
            <a:r>
              <a:rPr lang="en-US" altLang="zh-CN" sz="3200" dirty="0" smtClean="0">
                <a:solidFill>
                  <a:srgbClr val="0B772F"/>
                </a:solidFill>
              </a:rPr>
              <a:t>//</a:t>
            </a:r>
            <a:r>
              <a:rPr lang="zh-CN" altLang="en-US" sz="3200" dirty="0" smtClean="0">
                <a:solidFill>
                  <a:srgbClr val="0B772F"/>
                </a:solidFill>
              </a:rPr>
              <a:t>复制</a:t>
            </a:r>
            <a:r>
              <a:rPr lang="en-US" altLang="zh-CN" sz="3200" dirty="0" smtClean="0">
                <a:solidFill>
                  <a:srgbClr val="0B772F"/>
                </a:solidFill>
              </a:rPr>
              <a:t>S</a:t>
            </a:r>
            <a:r>
              <a:rPr lang="zh-CN" altLang="en-US" sz="3200" dirty="0" smtClean="0">
                <a:solidFill>
                  <a:srgbClr val="0B772F"/>
                </a:solidFill>
              </a:rPr>
              <a:t>到</a:t>
            </a:r>
            <a:r>
              <a:rPr lang="en-US" altLang="zh-CN" sz="3200" dirty="0" smtClean="0">
                <a:solidFill>
                  <a:srgbClr val="0B772F"/>
                </a:solidFill>
              </a:rPr>
              <a:t>T</a:t>
            </a:r>
            <a:endParaRPr lang="zh-CN" altLang="en-US" sz="3200" dirty="0">
              <a:solidFill>
                <a:srgbClr val="0B772F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04800" y="3483600"/>
            <a:ext cx="8839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en-US" altLang="zh-CN" sz="3200" dirty="0"/>
              <a:t>8) </a:t>
            </a:r>
            <a:r>
              <a:rPr kumimoji="1" lang="en-US" altLang="zh-CN" sz="3200" dirty="0" err="1"/>
              <a:t>DestroyString</a:t>
            </a:r>
            <a:r>
              <a:rPr kumimoji="1" lang="en-US" altLang="zh-CN" sz="3200" dirty="0"/>
              <a:t> (String S) </a:t>
            </a:r>
            <a:r>
              <a:rPr lang="en-US" altLang="zh-CN" sz="3200" dirty="0" smtClean="0">
                <a:solidFill>
                  <a:srgbClr val="0B772F"/>
                </a:solidFill>
              </a:rPr>
              <a:t>//</a:t>
            </a:r>
            <a:r>
              <a:rPr lang="zh-CN" altLang="en-US" sz="3200" dirty="0" smtClean="0">
                <a:solidFill>
                  <a:srgbClr val="0B772F"/>
                </a:solidFill>
              </a:rPr>
              <a:t>销毁串</a:t>
            </a:r>
            <a:r>
              <a:rPr lang="en-US" altLang="zh-CN" sz="3200" dirty="0" smtClean="0">
                <a:solidFill>
                  <a:srgbClr val="0B772F"/>
                </a:solidFill>
              </a:rPr>
              <a:t>S</a:t>
            </a:r>
            <a:endParaRPr lang="zh-CN" altLang="en-US" sz="3200" dirty="0">
              <a:solidFill>
                <a:srgbClr val="0B772F"/>
              </a:solidFill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304800" y="4210800"/>
            <a:ext cx="8839200" cy="6245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kumimoji="1" lang="en-US" altLang="zh-CN" sz="3200" dirty="0"/>
              <a:t>9) </a:t>
            </a:r>
            <a:r>
              <a:rPr kumimoji="1" lang="en-US" altLang="zh-CN" sz="3200" dirty="0" err="1"/>
              <a:t>int</a:t>
            </a:r>
            <a:r>
              <a:rPr kumimoji="1" lang="en-US" altLang="zh-CN" sz="3200" dirty="0"/>
              <a:t> </a:t>
            </a:r>
            <a:r>
              <a:rPr kumimoji="1" lang="en-US" altLang="zh-CN" sz="3200" dirty="0" err="1"/>
              <a:t>StrCompare</a:t>
            </a:r>
            <a:r>
              <a:rPr kumimoji="1" lang="en-US" altLang="zh-CN" sz="3200" dirty="0"/>
              <a:t> (String S, String T) </a:t>
            </a:r>
            <a:r>
              <a:rPr lang="en-US" altLang="zh-CN" sz="3200" dirty="0" smtClean="0">
                <a:solidFill>
                  <a:srgbClr val="0B772F"/>
                </a:solidFill>
              </a:rPr>
              <a:t>//</a:t>
            </a:r>
            <a:r>
              <a:rPr lang="zh-CN" altLang="en-US" sz="3200" dirty="0" smtClean="0">
                <a:solidFill>
                  <a:srgbClr val="0B772F"/>
                </a:solidFill>
              </a:rPr>
              <a:t>比较大小</a:t>
            </a:r>
            <a:endParaRPr lang="en-US" altLang="zh-CN" sz="3200" dirty="0">
              <a:solidFill>
                <a:srgbClr val="0B772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12" grpId="0" animBg="1"/>
      <p:bldP spid="13" grpId="0" animBg="1"/>
      <p:bldP spid="14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3.1 </a:t>
            </a:r>
            <a:r>
              <a:rPr lang="zh-CN" altLang="en-US" dirty="0" smtClean="0">
                <a:ea typeface="黑体" pitchFamily="2" charset="-122"/>
              </a:rPr>
              <a:t>字符串的抽象数据类型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9"/>
          <p:cNvSpPr txBox="1">
            <a:spLocks noChangeArrowheads="1"/>
          </p:cNvSpPr>
          <p:nvPr/>
        </p:nvSpPr>
        <p:spPr bwMode="auto">
          <a:xfrm>
            <a:off x="304800" y="1143000"/>
            <a:ext cx="883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串与字符之间的操作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：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62000" y="1828800"/>
            <a:ext cx="78486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10) insert(String s1,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char c</a:t>
            </a:r>
            <a:r>
              <a:rPr lang="en-US" altLang="zh-CN" sz="3200" dirty="0" smtClean="0"/>
              <a:t>)</a:t>
            </a:r>
            <a:endParaRPr lang="en-US" altLang="zh-CN" sz="3200" dirty="0"/>
          </a:p>
          <a:p>
            <a:pPr marL="342900" indent="-342900" algn="just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      </a:t>
            </a:r>
            <a:r>
              <a:rPr lang="en-US" altLang="zh-CN" sz="3200" dirty="0" smtClean="0">
                <a:solidFill>
                  <a:srgbClr val="008A00"/>
                </a:solidFill>
              </a:rPr>
              <a:t>//</a:t>
            </a:r>
            <a:r>
              <a:rPr lang="zh-CN" altLang="en-US" sz="3200" dirty="0" smtClean="0">
                <a:solidFill>
                  <a:srgbClr val="008A00"/>
                </a:solidFill>
              </a:rPr>
              <a:t>在</a:t>
            </a:r>
            <a:r>
              <a:rPr lang="zh-CN" altLang="en-US" sz="3200" dirty="0">
                <a:solidFill>
                  <a:srgbClr val="008A00"/>
                </a:solidFill>
              </a:rPr>
              <a:t>串</a:t>
            </a:r>
            <a:r>
              <a:rPr lang="en-US" altLang="zh-CN" sz="3200" dirty="0">
                <a:solidFill>
                  <a:srgbClr val="008A00"/>
                </a:solidFill>
              </a:rPr>
              <a:t>s</a:t>
            </a:r>
            <a:r>
              <a:rPr lang="zh-CN" altLang="en-US" sz="3200" dirty="0" smtClean="0">
                <a:solidFill>
                  <a:srgbClr val="008A00"/>
                </a:solidFill>
              </a:rPr>
              <a:t>中、位置</a:t>
            </a:r>
            <a:r>
              <a:rPr lang="en-US" altLang="zh-CN" sz="3200" dirty="0" err="1">
                <a:solidFill>
                  <a:srgbClr val="008A00"/>
                </a:solidFill>
              </a:rPr>
              <a:t>i</a:t>
            </a:r>
            <a:r>
              <a:rPr lang="zh-CN" altLang="en-US" sz="3200" dirty="0" smtClean="0">
                <a:solidFill>
                  <a:srgbClr val="008A00"/>
                </a:solidFill>
              </a:rPr>
              <a:t>处插入</a:t>
            </a:r>
            <a:r>
              <a:rPr lang="zh-CN" altLang="en-US" sz="3200" dirty="0">
                <a:solidFill>
                  <a:srgbClr val="008A00"/>
                </a:solidFill>
              </a:rPr>
              <a:t>字符</a:t>
            </a:r>
            <a:r>
              <a:rPr lang="en-US" altLang="zh-CN" sz="3200" dirty="0">
                <a:solidFill>
                  <a:srgbClr val="008A00"/>
                </a:solidFill>
              </a:rPr>
              <a:t>c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62000" y="3048000"/>
            <a:ext cx="7848600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11) delete(String s,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)</a:t>
            </a:r>
          </a:p>
          <a:p>
            <a:pPr marL="342900" indent="-3429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删除串</a:t>
            </a:r>
            <a:r>
              <a:rPr lang="en-US" altLang="zh-CN" sz="3200" dirty="0" smtClean="0">
                <a:solidFill>
                  <a:srgbClr val="009900"/>
                </a:solidFill>
              </a:rPr>
              <a:t>s</a:t>
            </a:r>
            <a:r>
              <a:rPr lang="zh-CN" altLang="en-US" sz="3200" dirty="0" smtClean="0">
                <a:solidFill>
                  <a:srgbClr val="009900"/>
                </a:solidFill>
              </a:rPr>
              <a:t>中、位置</a:t>
            </a:r>
            <a:r>
              <a:rPr lang="en-US" altLang="zh-CN" sz="3200" dirty="0" err="1" smtClean="0">
                <a:solidFill>
                  <a:srgbClr val="009900"/>
                </a:solidFill>
              </a:rPr>
              <a:t>i</a:t>
            </a:r>
            <a:r>
              <a:rPr lang="zh-CN" altLang="en-US" sz="3200" dirty="0" smtClean="0">
                <a:solidFill>
                  <a:srgbClr val="009900"/>
                </a:solidFill>
              </a:rPr>
              <a:t>处的字符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62000" y="4267200"/>
            <a:ext cx="78486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342900" indent="-342900" algn="just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/>
              <a:t>12) replace(String s,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, char c</a:t>
            </a:r>
            <a:r>
              <a:rPr lang="en-US" altLang="zh-CN" sz="3200" dirty="0" smtClean="0"/>
              <a:t>)</a:t>
            </a:r>
            <a:endParaRPr lang="en-US" altLang="zh-CN" sz="3200" dirty="0" smtClean="0">
              <a:solidFill>
                <a:srgbClr val="0B772F"/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/>
              <a:t>      </a:t>
            </a:r>
            <a:r>
              <a:rPr lang="en-US" altLang="zh-CN" sz="3200" dirty="0" smtClean="0">
                <a:solidFill>
                  <a:srgbClr val="009900"/>
                </a:solidFill>
              </a:rPr>
              <a:t>//</a:t>
            </a:r>
            <a:r>
              <a:rPr lang="zh-CN" altLang="en-US" sz="3200" dirty="0" smtClean="0">
                <a:solidFill>
                  <a:srgbClr val="009900"/>
                </a:solidFill>
              </a:rPr>
              <a:t>将串</a:t>
            </a:r>
            <a:r>
              <a:rPr lang="en-US" altLang="zh-CN" sz="3200" dirty="0">
                <a:solidFill>
                  <a:srgbClr val="009900"/>
                </a:solidFill>
              </a:rPr>
              <a:t>s</a:t>
            </a:r>
            <a:r>
              <a:rPr lang="zh-CN" altLang="en-US" sz="3200" dirty="0" smtClean="0">
                <a:solidFill>
                  <a:srgbClr val="009900"/>
                </a:solidFill>
              </a:rPr>
              <a:t>中、位置</a:t>
            </a:r>
            <a:r>
              <a:rPr lang="en-US" altLang="zh-CN" sz="3200" dirty="0" err="1">
                <a:solidFill>
                  <a:srgbClr val="009900"/>
                </a:solidFill>
              </a:rPr>
              <a:t>i</a:t>
            </a:r>
            <a:r>
              <a:rPr lang="zh-CN" altLang="en-US" sz="3200" dirty="0">
                <a:solidFill>
                  <a:srgbClr val="009900"/>
                </a:solidFill>
              </a:rPr>
              <a:t>处的字符用</a:t>
            </a:r>
            <a:r>
              <a:rPr lang="en-US" altLang="zh-CN" sz="3200" dirty="0">
                <a:solidFill>
                  <a:srgbClr val="009900"/>
                </a:solidFill>
              </a:rPr>
              <a:t>c</a:t>
            </a:r>
            <a:r>
              <a:rPr lang="zh-CN" altLang="en-US" sz="3200" dirty="0" smtClean="0">
                <a:solidFill>
                  <a:srgbClr val="009900"/>
                </a:solidFill>
              </a:rPr>
              <a:t>替换</a:t>
            </a:r>
            <a:endParaRPr lang="zh-CN" altLang="en-US" sz="3200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EF95"/>
        </a:solidFill>
      </a:spPr>
      <a:bodyPr wrap="square">
        <a:spAutoFit/>
      </a:bodyPr>
      <a:lstStyle>
        <a:defPPr marL="514350" indent="-514350">
          <a:lnSpc>
            <a:spcPct val="100000"/>
          </a:lnSpc>
          <a:spcBef>
            <a:spcPts val="0"/>
          </a:spcBef>
          <a:buSzPct val="75000"/>
          <a:buNone/>
          <a:defRPr sz="3200" dirty="0" smtClean="0">
            <a:solidFill>
              <a:srgbClr val="008A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7657</TotalTime>
  <Words>5691</Words>
  <Application>Microsoft Office PowerPoint</Application>
  <PresentationFormat>全屏显示(4:3)</PresentationFormat>
  <Paragraphs>1373</Paragraphs>
  <Slides>59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默认设计模板</vt:lpstr>
      <vt:lpstr>幻灯片 1</vt:lpstr>
      <vt:lpstr>回顾</vt:lpstr>
      <vt:lpstr>3.1 字符串</vt:lpstr>
      <vt:lpstr>3.1 字符串</vt:lpstr>
      <vt:lpstr>幻灯片 5</vt:lpstr>
      <vt:lpstr>子串、主串、子串位置</vt:lpstr>
      <vt:lpstr>3.1 字符串的抽象数据类型</vt:lpstr>
      <vt:lpstr>幻灯片 8</vt:lpstr>
      <vt:lpstr>3.1 字符串的抽象数据类型</vt:lpstr>
      <vt:lpstr>3.2 字符串的表示/实现</vt:lpstr>
      <vt:lpstr>3.2 字符串的顺序表示</vt:lpstr>
      <vt:lpstr>幻灯片 12</vt:lpstr>
      <vt:lpstr>幻灯片 13</vt:lpstr>
      <vt:lpstr>3.2 字符串的链接表示</vt:lpstr>
      <vt:lpstr>幻灯片 15</vt:lpstr>
      <vt:lpstr>幻灯片 16</vt:lpstr>
      <vt:lpstr>幻灯片 17</vt:lpstr>
      <vt:lpstr>幻灯片 18</vt:lpstr>
      <vt:lpstr>幻灯片 19</vt:lpstr>
      <vt:lpstr>字符串的表示 – 小结</vt:lpstr>
      <vt:lpstr>3.3 模式匹配</vt:lpstr>
      <vt:lpstr>3.3 模式匹配</vt:lpstr>
      <vt:lpstr>3.3 朴素的模式匹配</vt:lpstr>
      <vt:lpstr>幻灯片 24</vt:lpstr>
      <vt:lpstr>代价分析</vt:lpstr>
      <vt:lpstr>朴素匹配小结</vt:lpstr>
      <vt:lpstr>减少回溯的可行性</vt:lpstr>
      <vt:lpstr>减少回溯的可行性</vt:lpstr>
      <vt:lpstr>幻灯片 29</vt:lpstr>
      <vt:lpstr>幻灯片 30</vt:lpstr>
      <vt:lpstr>模式匹配的关键问题</vt:lpstr>
      <vt:lpstr>模式匹配的关键</vt:lpstr>
      <vt:lpstr>KMP算法</vt:lpstr>
      <vt:lpstr>KMP算法</vt:lpstr>
      <vt:lpstr>KMP算法</vt:lpstr>
      <vt:lpstr>KMP算法</vt:lpstr>
      <vt:lpstr>KMP算法中的k[i]</vt:lpstr>
      <vt:lpstr>KMP算法中的k[i]</vt:lpstr>
      <vt:lpstr>KMP算法流程</vt:lpstr>
      <vt:lpstr>幻灯片 40</vt:lpstr>
      <vt:lpstr>K[i]的递推计算</vt:lpstr>
      <vt:lpstr>幻灯片 42</vt:lpstr>
      <vt:lpstr>幻灯片 43</vt:lpstr>
      <vt:lpstr>幻灯片 44</vt:lpstr>
      <vt:lpstr>幻灯片 45</vt:lpstr>
      <vt:lpstr>      K[i]的递推计算</vt:lpstr>
      <vt:lpstr>KMP算法</vt:lpstr>
      <vt:lpstr>next[i]数组—k[i]的精化</vt:lpstr>
      <vt:lpstr>next[i]数组—k[i]的精化</vt:lpstr>
      <vt:lpstr> next[i]数组—k[i]的精化</vt:lpstr>
      <vt:lpstr> next[i]数组的计算复杂度</vt:lpstr>
      <vt:lpstr>幻灯片 52</vt:lpstr>
      <vt:lpstr>幻灯片 53</vt:lpstr>
      <vt:lpstr>幻灯片 54</vt:lpstr>
      <vt:lpstr>幻灯片 55</vt:lpstr>
      <vt:lpstr>幻灯片 56</vt:lpstr>
      <vt:lpstr>幻灯片 57</vt:lpstr>
      <vt:lpstr> KMP算法小结</vt:lpstr>
      <vt:lpstr> 作业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yanfang</cp:lastModifiedBy>
  <cp:revision>1832</cp:revision>
  <cp:lastPrinted>1601-01-01T00:00:00Z</cp:lastPrinted>
  <dcterms:created xsi:type="dcterms:W3CDTF">1601-01-01T00:00:00Z</dcterms:created>
  <dcterms:modified xsi:type="dcterms:W3CDTF">2016-03-31T03:35:19Z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